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18288000" cy="10287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e148a63b6_0_5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e148a63b6_0_5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e148a63b6_2_3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1e148a63b6_2_3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e148a63b6_0_6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K means clustering is used to group data points based on number of clusters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number of clusters decided is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Eucledian distance is used to determine the closeness of points to the centroid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Since the dataset is very huge, we have sampled only 7000 rows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So we have a scatter plot here which plots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recency against frequency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Each data point on the scatter plot corresponds to an individual observation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k-means algorithm assigns each data point to one of the k clusters. In the scatter plot, the data points colored according to the cluster assignment, here it is red, blue and green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g31e148a63b6_0_6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e148a63b6_6_2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e148a63b6_6_2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average silhouette score across all data points provides an overall evaluation of the clustering quality.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Higher average silhouette scores (closer to 1) suggest well-defined and separated clusters.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cluster 1 represented by red color has a few outliers which can be observed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g31e148a63b6_6_26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e148a63b6_2_4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clustering doesn not require any assignment of number of clusters as compared to k means clustering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This clustering can be visualized using dendogram, which is a tree like diagram which shows the relationship between data points and clusters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hierarchical clustering is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implemented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using ward method, which minimizes the variance within clusters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he dendrogram starts with each data point as its own cluster, and as you move up the y-axis, the clusters are progressively merged until all the data points are in a single cluster.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horizontal lines in the dendrogram represent the clusters, and the vertical lines indicate the distances at which the clusters are merged.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g31e148a63b6_2_4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e148a63b6_6_3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e148a63b6_6_3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So, here cluster 3 represented by blue color has outliers and its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silhouette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score is low indicating not a good cluster.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For red cluster, the clustering is better as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compared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to blue one and it has crossed the threshold level of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Green cluster achieves the overall best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silhouette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score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g31e148a63b6_6_34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e148a63b6_0_7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1e148a63b6_0_7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e148a63b6_6_39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e148a63b6_6_39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1e148a63b6_6_39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e148a63b6_0_7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1e148a63b6_0_7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e148a63b6_6_4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e148a63b6_6_4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1e148a63b6_6_46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- The Online Retail Dataset is a transactional dataset that captures sales data from an e-commerce platform.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- This dataset provides a comprehensive view of customer purchasing behavior, allowing for in-depth analysis of sales patterns, customer preferences, and product performance.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e148a63b6_0_8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1e148a63b6_0_8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e148a63b6_4_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31e148a63b6_4_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e148a63b6_0_8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1e148a63b6_0_8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e148a63b6_6_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e148a63b6_6_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1e148a63b6_6_6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e148a63b6_0_9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1e148a63b6_0_9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e148a63b6_0_13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1e148a63b6_0_13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e148a63b6_0_1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- The dataset consists of approximately 500,000 transactions from an online retail store, capturing sales data over a specific period. It includes key attributes such as InvoiceNo, StockCode, Description, Quantity, InvoiceDate, UnitPrice, CustomerID, and Country.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31e148a63b6_0_1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e148a63b6_0_2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1e148a63b6_0_2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e148a63b6_0_3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-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Here, we can observe that customer id column has around 25% of missing values.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And the rows with missing values are omitted.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31e148a63b6_0_3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e148a63b6_0_4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e148a63b6_0_4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e148a63b6_0_4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e148a63b6_0_4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e148a63b6_0_5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1e148a63b6_0_5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e148a63b6_2_15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1e148a63b6_2_15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/>
          <p:nvPr/>
        </p:nvSpPr>
        <p:spPr>
          <a:xfrm>
            <a:off x="15520287" y="1260941"/>
            <a:ext cx="45719" cy="8229600"/>
          </a:xfrm>
          <a:custGeom>
            <a:rect b="b" l="l" r="r" t="t"/>
            <a:pathLst>
              <a:path extrusionOk="0" h="8229600" w="28575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148" name="Google Shape;14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37299" y="1028700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137299" y="1028700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" name="Google Shape;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55" name="Google Shape;5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 flipH="1" rot="5400000">
            <a:off x="9140192" y="-4766911"/>
            <a:ext cx="45719" cy="182880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9140192" y="-4766911"/>
            <a:ext cx="45719" cy="182880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/>
          <p:nvPr/>
        </p:nvSpPr>
        <p:spPr>
          <a:xfrm>
            <a:off x="15520287" y="1260941"/>
            <a:ext cx="45719" cy="8229600"/>
          </a:xfrm>
          <a:custGeom>
            <a:rect b="b" l="l" r="r" t="t"/>
            <a:pathLst>
              <a:path extrusionOk="0" h="8229600" w="28575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410200" y="6128025"/>
            <a:ext cx="119655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no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 523 DATA MINING</a:t>
            </a:r>
            <a:endParaRPr sz="3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COLLEGE OF INFORMATION SCIENCE</a:t>
            </a:r>
            <a:endParaRPr sz="3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6860525" y="9835598"/>
            <a:ext cx="4614900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ign on a building&#10;&#10;Description automatically generated with low confidence" id="203" name="Google Shape;203;p18"/>
          <p:cNvPicPr preferRelativeResize="0"/>
          <p:nvPr/>
        </p:nvPicPr>
        <p:blipFill rotWithShape="1">
          <a:blip r:embed="rId3">
            <a:alphaModFix/>
          </a:blip>
          <a:srcRect b="13408" l="0" r="626" t="26654"/>
          <a:stretch/>
        </p:blipFill>
        <p:spPr>
          <a:xfrm>
            <a:off x="0" y="0"/>
            <a:ext cx="18288000" cy="59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12807300" y="6128025"/>
            <a:ext cx="54807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TEAM 6: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PRAJWAL SATHYANARAYANA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PRAGNYA NARASIMHA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HEMANATH ARUMUGAM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4">
            <a:alphaModFix/>
          </a:blip>
          <a:srcRect b="2056" l="0" r="0" t="0"/>
          <a:stretch/>
        </p:blipFill>
        <p:spPr>
          <a:xfrm>
            <a:off x="0" y="-460350"/>
            <a:ext cx="18288000" cy="65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5332700" y="629900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109" y="2335875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Transactions peak during midday hours, particularly between 11:00 AM and 2:00 PM, suggesting a high level of customer activity during this period.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Early morning (before 9:00 AM) and late evening (after 6:00 PM) show significantly lower transaction volumes, indicating reduced business activity during these hours.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332700" y="5901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 volume is highest on Thursdays and lowest on Sundays, indicating a peak in business activity towards the end of the week.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Weekends (Saturday and Sunday) exhibit lower transaction volumes compared to weekdays, suggesting reduced business operations or customer activity during this period.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75" y="2488275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764375" y="351900"/>
            <a:ext cx="150531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CLUSTERING ALGORITHM - K MEANS CLUSTERING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 Insights: The silhouette plot indicates that Cluster 3 (blue) has the highest cohesion and separation, contributing positively to the clustering quality.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Optimal Clustering: The average silhouette width of ~0.75 demonstrates well-defined clusters, validating the choice of 3 clusters based on the Elbow Method.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824" y="2335875"/>
            <a:ext cx="8422299" cy="51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8424" l="0" r="0" t="0"/>
          <a:stretch/>
        </p:blipFill>
        <p:spPr>
          <a:xfrm>
            <a:off x="4321475" y="821875"/>
            <a:ext cx="12183975" cy="68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/>
        </p:nvSpPr>
        <p:spPr>
          <a:xfrm>
            <a:off x="2896900" y="7951575"/>
            <a:ext cx="128553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Average Silhouette score for K Means Clustering  is 0.708, implying a strong clustering structure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2307550" y="292300"/>
            <a:ext cx="156756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CLUSTERING ALGORITHM -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 CLUSTERING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b="10785" l="0" r="0" t="0"/>
          <a:stretch/>
        </p:blipFill>
        <p:spPr>
          <a:xfrm>
            <a:off x="5055375" y="2983850"/>
            <a:ext cx="9163050" cy="5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7535" l="0" r="0" t="0"/>
          <a:stretch/>
        </p:blipFill>
        <p:spPr>
          <a:xfrm>
            <a:off x="8195575" y="1142450"/>
            <a:ext cx="9528450" cy="54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8598475" y="7969475"/>
            <a:ext cx="74781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Average Silhouette score for K Means Clustering  is 0.702, implying a strong clustering structure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2446625" y="348150"/>
            <a:ext cx="5632200" cy="7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 Cohesion and Separation: The silhouette plot demonstrates that Cluster 2 (green) has the highest silhouette width, indicating strong cohesion and clear separation from other clusters, whereas Cluster 3 (blue) shows poor cluster quality.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Efficiency: With an average silhouette width of approximately 0.5, the clustering structure is moderately defined, suggesting scope for further tuning or testing alternate distance measures.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/>
        </p:nvSpPr>
        <p:spPr>
          <a:xfrm>
            <a:off x="7373600" y="17707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009" y="2780800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2354825" y="205700"/>
            <a:ext cx="15006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ASSOCIATION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ALGORITHM - ECLAT 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2837225" y="3021200"/>
            <a:ext cx="64194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Eclat algorithm is a frequent itemset mining technique used in machine learning and data mining to discover patterns in transactional datasets.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Recursively explores transactions in a database, building "equivalence classes" of items that frequently appear together.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chart highlights the top 10 most frequent itemsets, with “White Hanging heart light holder” having the highest support at 0.075.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052" y="1721900"/>
            <a:ext cx="8023825" cy="63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2417450" y="3679200"/>
            <a:ext cx="7526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high support values indicate these items were frequently purchased together, making them significant for association rule mining.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2856899"/>
            <a:ext cx="8966276" cy="55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5"/>
          <p:cNvSpPr txBox="1"/>
          <p:nvPr/>
        </p:nvSpPr>
        <p:spPr>
          <a:xfrm>
            <a:off x="2287775" y="192375"/>
            <a:ext cx="157086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ASSOCIATION ALGORITHM -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FP GROWTH ALGORITHM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2490800" y="4484000"/>
            <a:ext cx="6419400" cy="4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graph illustrates association rules with nodes representing items, where larger nodes indicate higher support and darker edges reflect stronger lift values.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Key associations like {23171} → {23170} highlight strong relationships, with lift values above 50, suggesting these items are frequently bought together.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2588900" y="2211700"/>
            <a:ext cx="63213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FPGrowth is an algorithm for discovering itemsets (group of items) occurring frequently in a transaction database (frequent itemsets).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625" y="1198200"/>
            <a:ext cx="14889100" cy="6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6"/>
          <p:cNvSpPr txBox="1"/>
          <p:nvPr/>
        </p:nvSpPr>
        <p:spPr>
          <a:xfrm>
            <a:off x="3214700" y="7481450"/>
            <a:ext cx="125910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Support - Proportional frequency of an item in the database. Support(A) = Frequency(A) / # Total records</a:t>
            </a:r>
            <a:endParaRPr sz="1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Confidence - how confident we are of an event, given another event. Confidence(A→B) = Probability(A &amp; B) / Support(A)</a:t>
            </a:r>
            <a:endParaRPr sz="1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Lift - a measure that tells us whether the probability of an event B increases or decreases given event A. Lift(A→B) = Confidence(A→B) / Support(B</a:t>
            </a:r>
            <a:r>
              <a:rPr lang="en-US" sz="1200">
                <a:solidFill>
                  <a:schemeClr val="dk1"/>
                </a:solidFill>
                <a:highlight>
                  <a:srgbClr val="181A1B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highlight>
                <a:srgbClr val="181A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3429000" y="2933700"/>
            <a:ext cx="7886100" cy="5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100"/>
              <a:buFont typeface="Montserrat"/>
              <a:buChar char="●"/>
            </a:pPr>
            <a:r>
              <a:rPr lang="en-US" sz="31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Online Retail Dataset provides a comprehensive view of customer purchasing behavior, allowing for an in-depth analysis of sales patterns, customer preferences, and product performance.</a:t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100"/>
              <a:buFont typeface="Montserrat"/>
              <a:buChar char="●"/>
            </a:pPr>
            <a:r>
              <a:rPr lang="en-US" sz="31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Our approach involves implementing a comprehensive data mining strategy, including clustering, association rule mining, and classification algorithms, to analyze and interpret the data.</a:t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9288" l="49700" r="0" t="10908"/>
          <a:stretch/>
        </p:blipFill>
        <p:spPr>
          <a:xfrm>
            <a:off x="11583550" y="2571751"/>
            <a:ext cx="6418630" cy="57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3000" y="2673775"/>
            <a:ext cx="7474576" cy="43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/>
        </p:nvSpPr>
        <p:spPr>
          <a:xfrm>
            <a:off x="2426775" y="808000"/>
            <a:ext cx="15351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CLASSIFICATION ALGORITHM -  DECISION TREE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2426775" y="2824275"/>
            <a:ext cx="8101800" cy="7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Decision Tree for classifying the customer using transactions. 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Creating a target variable AmountCategory that classifies transactions into "High" or "Low" based on the Amount.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Training a decision tree model (rpart) using predictors like Quantity, UnitPrice, Recency, Frequency, and Monetary.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2426775" y="808000"/>
            <a:ext cx="15351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CLASSIFICATION ALGORITHM -  DECISION TREE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2426775" y="2544375"/>
            <a:ext cx="8101800" cy="6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Accuracy: 0.9682914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(High): 0.9495289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(High): 0.9892674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F1-Score (High): 0.9689909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(Low): 0.9887612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(Low): 0.9472483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F1-Score (Low): 0.9675597</a:t>
            </a:r>
            <a:endParaRPr sz="900">
              <a:solidFill>
                <a:srgbClr val="E6E1DC"/>
              </a:solidFill>
              <a:highlight>
                <a:srgbClr val="20202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High Precision and Recall with balanced F1-score.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425" y="2990675"/>
            <a:ext cx="7777024" cy="48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/>
        </p:nvSpPr>
        <p:spPr>
          <a:xfrm>
            <a:off x="3690900" y="252600"/>
            <a:ext cx="137298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ALGORITHM -  RANDOM FOREST</a:t>
            </a:r>
            <a:endParaRPr b="1" sz="5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2548800" y="2870250"/>
            <a:ext cx="9024000" cy="7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Random Forest model is trained using Recency, Frequency, and Monetary as predictors to understand the Churn.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Customers who haven't made a purchase in the last 6 months are flagged as churned (Churn = 1), while active customers are flagged as 0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Accuracy: 0.7739464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(Churn): 0.6871036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(Churn): 0.6885593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725" y="3543275"/>
            <a:ext cx="6410401" cy="395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/>
        </p:nvSpPr>
        <p:spPr>
          <a:xfrm>
            <a:off x="3086100" y="1888800"/>
            <a:ext cx="8589600" cy="6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Metrics: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Out-of-Bag (OOB) Error Rate: 23.61%.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Matrix: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For the training set, the model shows class errors of 33.45% for class 0 (non-churn) and 17.84% for class 1 (churn).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Importance: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Recency has the highest mean decrease in accuracy (88.29635) and Gini (512.2293), indicating its significant impact on the model's predictive power.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Monetary and Frequency also contribute, but to a lesser extent.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350" y="2198125"/>
            <a:ext cx="6547400" cy="4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0"/>
          <p:cNvSpPr txBox="1"/>
          <p:nvPr/>
        </p:nvSpPr>
        <p:spPr>
          <a:xfrm>
            <a:off x="1097275" y="0"/>
            <a:ext cx="16939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ALGORITHM -  RANDOM FOREST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/>
        </p:nvSpPr>
        <p:spPr>
          <a:xfrm>
            <a:off x="2479300" y="2335875"/>
            <a:ext cx="10248000" cy="6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Clustering: Identified customer segments for targeted</a:t>
            </a:r>
            <a:r>
              <a:rPr lang="en-US" sz="2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marketing and personalized experiences.</a:t>
            </a:r>
            <a:endParaRPr sz="29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Classification: Predicted churn analysis</a:t>
            </a: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aiding inventory management and sales forecasting.</a:t>
            </a:r>
            <a:endParaRPr sz="29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Association: Uncovered product relationships for cross-selling and strategic promotions.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1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 rotWithShape="1">
          <a:blip r:embed="rId3">
            <a:alphaModFix/>
          </a:blip>
          <a:srcRect b="0" l="34400" r="0" t="10466"/>
          <a:stretch/>
        </p:blipFill>
        <p:spPr>
          <a:xfrm>
            <a:off x="12818950" y="4075650"/>
            <a:ext cx="5469052" cy="41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/>
        </p:nvSpPr>
        <p:spPr>
          <a:xfrm>
            <a:off x="7298700" y="3052900"/>
            <a:ext cx="3690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/>
        </p:nvSpPr>
        <p:spPr>
          <a:xfrm>
            <a:off x="3329750" y="2198975"/>
            <a:ext cx="8173200" cy="7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Dataset Overview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Name: Online Retail Dataset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Source: UCI Machine Learning Repository</a:t>
            </a:r>
            <a:endParaRPr b="1" i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Nominal: StockCode, Country, Description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Numerical: Quantity,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UnitPrice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Amount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Temporal: InvoiceDate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Key Fields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InvoiceNo,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StockCode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Description, Quantity, InvoiceDate,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UnitPrice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CustomerID, Country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Dataset Size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~400,000 transactions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225250" y="8504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7894" l="0" r="42667" t="11790"/>
          <a:stretch/>
        </p:blipFill>
        <p:spPr>
          <a:xfrm>
            <a:off x="11502950" y="2661036"/>
            <a:ext cx="6785050" cy="53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3427650" y="2795125"/>
            <a:ext cx="12638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We conducted an initial assessment of the dataset to identify missing values across different columns.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percentage of missing values was calculated for each column to quantify the data quality.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5309325" y="1924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47" y="1272029"/>
            <a:ext cx="13626512" cy="32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792" y="4866512"/>
            <a:ext cx="11046501" cy="454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2520700" y="2335875"/>
            <a:ext cx="14063100" cy="6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AutoNum type="arabicPeriod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Converted InvoiceDate to a datetime object using dmy_hm() for consistency. 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AutoNum type="arabicPeriod"/>
            </a:pPr>
            <a:r>
              <a:rPr b="1"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RFM Metrics:</a:t>
            </a:r>
            <a:endParaRPr b="1"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Monetary: Total amount spent by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Frequency: Number of unique invoices for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Recency: Days since the last purchase for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PRE PROCESSING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3370975" y="2335875"/>
            <a:ext cx="13212900" cy="5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3. Renamed Amount.x to Amount and Amount.y to Monetary for clarity.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4. Computed the difference between the maximum transaction date and individual InvoiceDate (in days) as a new column Diff.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PRE PROCESSING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2854375" y="2335875"/>
            <a:ext cx="6526800" cy="7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romanUcPeriod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 volume exhibits a steady increase starting from mid-year, peaking in the months leading up to December, likely due to holiday shopping.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romanUcPeriod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notable dip is observed in January, which could be attributed to post-holiday season slowdown.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5332700" y="72922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125" y="2795977"/>
            <a:ext cx="8158025" cy="50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/>
        </p:nvSpPr>
        <p:spPr>
          <a:xfrm>
            <a:off x="2854375" y="2335875"/>
            <a:ext cx="6526800" cy="7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Revenue shows a fluctuating pattern, with notable peaks observed in the months of September and December, likely driven by seasonal sales events.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sharp dip in revenue is evident during January, aligning with post-holiday shopping slowdown.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5332700" y="848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75" y="2571750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Arizona Professio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B042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