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8288000" cy="10287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148a63b6_0_5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e148a63b6_0_5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148a63b6_2_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e148a63b6_2_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e148a63b6_0_6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1e148a63b6_0_6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e148a63b6_2_4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e148a63b6_2_4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e148a63b6_0_7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1e148a63b6_0_7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e148a63b6_0_7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1e148a63b6_0_7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e148a63b6_0_8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1e148a63b6_0_8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e148a63b6_4_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e148a63b6_4_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e148a63b6_0_8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1e148a63b6_0_8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e148a63b6_0_9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e148a63b6_0_9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The Online Retail Dataset is a transactional dataset that captures sales data from an e-commerce platform.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This dataset provides a comprehensive view of customer purchasing behavior, allowing for in-depth analysis of sales patterns, customer preferences, and product performance.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e148a63b6_0_1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1e148a63b6_0_1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148a63b6_0_1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 The dataset consists of approximately 500,000 transactions from an online retail store, capturing sales data over a specific period. It includes key attributes such as InvoiceNo, StockCode, Description, Quantity, InvoiceDate, UnitPrice, CustomerID, and Country.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1e148a63b6_0_1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148a63b6_0_2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e148a63b6_0_2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e148a63b6_0_3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Here, we can observe that customer id column has around 25% of missing values.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And the rows with missing values are omitted.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31e148a63b6_0_3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48a63b6_0_4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e148a63b6_0_4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148a63b6_0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e148a63b6_0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e148a63b6_0_5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e148a63b6_0_5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148a63b6_2_1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e148a63b6_2_1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48" name="Google Shape;14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55" name="Google Shape;5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10200" y="6128025"/>
            <a:ext cx="119655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no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 523 DATA MINING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OF INFORMATION SCIENCE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6860525" y="9835598"/>
            <a:ext cx="4614900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ign on a building&#10;&#10;Description automatically generated with low confidence" id="203" name="Google Shape;203;p18"/>
          <p:cNvPicPr preferRelativeResize="0"/>
          <p:nvPr/>
        </p:nvPicPr>
        <p:blipFill rotWithShape="1">
          <a:blip r:embed="rId3">
            <a:alphaModFix/>
          </a:blip>
          <a:srcRect b="13408" l="0" r="626" t="26654"/>
          <a:stretch/>
        </p:blipFill>
        <p:spPr>
          <a:xfrm>
            <a:off x="0" y="0"/>
            <a:ext cx="18288000" cy="59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12807300" y="6128025"/>
            <a:ext cx="54807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TEAM 6: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PRAJWAL SATHYANARAYANA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PRAGNYA NARASIMHA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HEMANATH ARUMUGAM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2056" l="0" r="0" t="0"/>
          <a:stretch/>
        </p:blipFill>
        <p:spPr>
          <a:xfrm>
            <a:off x="0" y="-460350"/>
            <a:ext cx="18288000" cy="65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332700" y="629900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109" y="23358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Transactions peak during midday hours, particularly between 11:00 AM and 2:00 PM, suggesting a high level of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Early morning (before 9:00 AM) and late evening (after 6:00 PM) show significantly lower transaction volumes, indicating reduced business activity during these hours.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332700" y="5901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is highest on Thursdays and lowest on Sundays, indicating a peak in business activity towards the end of the week.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Weekends (Saturday and Sunday) exhibit lower transaction volumes compared to weekdays, suggesting reduced business operations or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488275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764375" y="351900"/>
            <a:ext cx="150531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K MEANS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359" y="3168500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Insights: The silhouette plot indicates that Cluster 3 (blue) has the highest cohesion and separation, contributing positively to the clustering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Optimal Clustering: The average silhouette width of ~0.75 demonstrates well-defined clusters, validating the choice of 3 clusters based on the Elbow Method.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9595900" y="7951575"/>
            <a:ext cx="6156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0.708,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307550" y="292300"/>
            <a:ext cx="15675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446625" y="2335875"/>
            <a:ext cx="7209000" cy="7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Cohesion and Separation: The silhouette plot demonstrates that Cluster 2 (green) has the highest silhouette width, indicating strong cohesion and clear separation from other clusters, whereas Cluster 3 (blue) shows poor cluster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Efficiency: With an average silhouette width of approximately 0.5, the clustering structure is moderately defined, suggesting scope for further tuning or testing alternate distance measures.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425" y="2254525"/>
            <a:ext cx="8163726" cy="503818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9953350" y="7534525"/>
            <a:ext cx="6156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0.702,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7373600" y="17707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837" y="6866175"/>
            <a:ext cx="4165250" cy="3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284" y="13920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2354825" y="205700"/>
            <a:ext cx="15006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ASSOCIATION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ALGORITHM - ECLAT 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2854375" y="2335875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chart highlights the top 10 most frequent itemsets, with “White Hanging heart light holder” having the highest support at 0.075.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high support values indicate these items were frequently purchased together, making them significant for association rule mining.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1862499"/>
            <a:ext cx="8966276" cy="55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2287775" y="192375"/>
            <a:ext cx="15708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ASSOCIATION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FP GROWTH ALGORITHM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099" y="2156500"/>
            <a:ext cx="5362102" cy="22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2645100" y="4741175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graph illustrates association rules with nodes representing items, where larger nodes indicate higher support and darker edges reflect stronger lift values.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associations like {23171} → {23170} highlight strong relationships, with lift values above 50, suggesting these items are frequently bought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800" y="2673778"/>
            <a:ext cx="7079824" cy="43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2426775" y="2824275"/>
            <a:ext cx="8101800" cy="7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Decision Tree for Transaction Classification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Creating a target variable AmountCategory that classifies transactions into "High" or "Low" based on the Amount.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Training a decision tree model (rpart) using predictors like Quantity, UnitPrice, Recency, Frequency, and Monetary.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426775" y="2544375"/>
            <a:ext cx="8101800" cy="6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0.9682914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(High): 0.9495289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(High): 0.9892674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(High): 0.9689909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(Low): 0.9887612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(Low): 0.9472483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(Low): 0.9675597</a:t>
            </a:r>
            <a:endParaRPr sz="900">
              <a:solidFill>
                <a:srgbClr val="E6E1DC"/>
              </a:solidFill>
              <a:highlight>
                <a:srgbClr val="20202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High Precision and Recall with balanced F1-score.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425" y="2990675"/>
            <a:ext cx="7777024" cy="4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3690900" y="252600"/>
            <a:ext cx="13729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 b="1"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548800" y="2870250"/>
            <a:ext cx="9024000" cy="6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Random Forest model is trained using Recency, Frequency, and Monetary as predictors.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Customers who haven't made a purchase in the last 6 months are flagged as churned (Churn = 1), while active customers are flagged as 0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0.7739464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(Churn): 0.6871036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(Churn): 0.6885593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350" y="3243975"/>
            <a:ext cx="6547400" cy="4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/>
        </p:nvSpPr>
        <p:spPr>
          <a:xfrm>
            <a:off x="3370975" y="2335875"/>
            <a:ext cx="6225000" cy="5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algorithms </a:t>
            </a: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implemented</a:t>
            </a: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 have provided a good overall accuracy.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34400" r="0" t="10466"/>
          <a:stretch/>
        </p:blipFill>
        <p:spPr>
          <a:xfrm>
            <a:off x="10133175" y="2014775"/>
            <a:ext cx="8154824" cy="62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429000" y="2933700"/>
            <a:ext cx="7886100" cy="5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Online Retail Dataset provides a comprehensive view of customer purchasing behavior, allowing for an in-depth analysis of sales patterns, customer preferences, and product performance.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Our approach involves implementing a comprehensive data mining strategy, including clustering, association rule mining, and classification algorithms, to analyze and interpret the data.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9288" l="49700" r="0" t="10908"/>
          <a:stretch/>
        </p:blipFill>
        <p:spPr>
          <a:xfrm>
            <a:off x="11583550" y="2571751"/>
            <a:ext cx="6418630" cy="57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/>
        </p:nvSpPr>
        <p:spPr>
          <a:xfrm>
            <a:off x="7298700" y="3052900"/>
            <a:ext cx="3690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3329750" y="2198975"/>
            <a:ext cx="8173200" cy="7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Name: Online Retail Dataset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Source: UCI Machine Learning Repository</a:t>
            </a:r>
            <a:endParaRPr b="1" i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Nominal: StockCode, Country, Description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Numerical: Quantity,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Amount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Temporal: InvoiceDate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Fields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InvoiceNo,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StockCode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Description, Quantity, InvoiceDate,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CustomerID, Country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Size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~400,000 transactions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225250" y="850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7894" l="0" r="42667" t="11790"/>
          <a:stretch/>
        </p:blipFill>
        <p:spPr>
          <a:xfrm>
            <a:off x="11502950" y="2661036"/>
            <a:ext cx="6785050" cy="53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3427650" y="2795125"/>
            <a:ext cx="12638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 conducted an initial assessment of the dataset to identify missing values across different columns.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of missing values was calculated for each column to quantify the data quality.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5309325" y="192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47" y="1272029"/>
            <a:ext cx="13626512" cy="3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92" y="4866512"/>
            <a:ext cx="11046501" cy="4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520700" y="2335875"/>
            <a:ext cx="14063100" cy="6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Converted InvoiceDate to a datetime object using dmy_hm() for consistency. 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b="1"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RFM Metrics:</a:t>
            </a:r>
            <a:endParaRPr b="1"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Monetary: Total amount spent by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Frequency: Number of unique invoices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Recency: Days since the last purchase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3370975" y="2335875"/>
            <a:ext cx="13212900" cy="5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3. Renamed Amount.x to Amount and Amount.y to Monetary for clarity.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4. Computed the difference between the maximum transaction date and individual InvoiceDate (in days) as a new column Diff.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exhibits a steady increase starting from mid-year, peaking in the months leading up to December, likely due to holiday shopping.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notable dip is observed in January, which could be attributed to post-holiday season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332700" y="72922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125" y="2795977"/>
            <a:ext cx="8158025" cy="50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Revenue shows a fluctuating pattern, with notable peaks observed in the months of September and December, likely driven by seasonal sales events.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sharp dip in revenue is evident during January, aligning with post-holiday shopping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332700" y="848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57175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Arizona Professio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B042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