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3f3d837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3f3d837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e91d0fa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e91d0fa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e91d0fa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e91d0fa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e817a8aad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e817a8aad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333a51f6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33a51f6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333a51f6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333a51f6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33a51f6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33a51f6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e817a8aad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e817a8aad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3e817a8aad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3e817a8aad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e817a8aad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e817a8aad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e817a8aad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3e817a8aad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e817a8aad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e817a8aad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e817a8a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e817a8a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33a51f6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33a51f6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e817a8aad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e817a8aad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e817a8aad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e817a8aad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e91d0fa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e91d0fa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e91d0fa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e91d0fa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e91d0fa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e91d0fa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kaggle.com/datasets/jishnuparayilshibu/a-curated-list-of-image-deblurring-datase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97575" y="1245050"/>
            <a:ext cx="8919000" cy="33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 15</a:t>
            </a:r>
            <a:endParaRPr/>
          </a:p>
          <a:p>
            <a:pPr indent="0" lvl="0" marL="0" rtl="0" algn="l">
              <a:spcBef>
                <a:spcPts val="0"/>
              </a:spcBef>
              <a:spcAft>
                <a:spcPts val="0"/>
              </a:spcAft>
              <a:buNone/>
            </a:pPr>
            <a:r>
              <a:rPr lang="en" sz="3500"/>
              <a:t>M.Som.Praneeth - </a:t>
            </a:r>
            <a:r>
              <a:rPr lang="en" sz="2800"/>
              <a:t>CB.SC.U4AIE24029</a:t>
            </a:r>
            <a:endParaRPr sz="2800"/>
          </a:p>
          <a:p>
            <a:pPr indent="0" lvl="0" marL="0" rtl="0" algn="l">
              <a:spcBef>
                <a:spcPts val="0"/>
              </a:spcBef>
              <a:spcAft>
                <a:spcPts val="0"/>
              </a:spcAft>
              <a:buNone/>
            </a:pPr>
            <a:r>
              <a:rPr lang="en" sz="3500"/>
              <a:t>Marada Jaya Krishna-</a:t>
            </a:r>
            <a:r>
              <a:rPr lang="en" sz="2800"/>
              <a:t>CB.SC.U4AIE24030</a:t>
            </a:r>
            <a:endParaRPr sz="3500"/>
          </a:p>
          <a:p>
            <a:pPr indent="0" lvl="0" marL="0" rtl="0" algn="l">
              <a:spcBef>
                <a:spcPts val="0"/>
              </a:spcBef>
              <a:spcAft>
                <a:spcPts val="0"/>
              </a:spcAft>
              <a:buNone/>
            </a:pPr>
            <a:r>
              <a:rPr lang="en" sz="3500"/>
              <a:t>Kolar Usman-</a:t>
            </a:r>
            <a:r>
              <a:rPr lang="en" sz="2800"/>
              <a:t>CB.SC.U4AIE24024</a:t>
            </a:r>
            <a:endParaRPr sz="3500"/>
          </a:p>
          <a:p>
            <a:pPr indent="0" lvl="0" marL="0" rtl="0" algn="l">
              <a:spcBef>
                <a:spcPts val="0"/>
              </a:spcBef>
              <a:spcAft>
                <a:spcPts val="0"/>
              </a:spcAft>
              <a:buNone/>
            </a:pPr>
            <a:r>
              <a:rPr lang="en" sz="3500"/>
              <a:t>M Phanendra-</a:t>
            </a:r>
            <a:r>
              <a:rPr lang="en" sz="2800"/>
              <a:t>CB.SC.U4AIE24032</a:t>
            </a:r>
            <a:endParaRPr sz="3500"/>
          </a:p>
        </p:txBody>
      </p:sp>
      <p:sp>
        <p:nvSpPr>
          <p:cNvPr id="87" name="Google Shape;87;p13"/>
          <p:cNvSpPr txBox="1"/>
          <p:nvPr>
            <p:ph idx="1" type="subTitle"/>
          </p:nvPr>
        </p:nvSpPr>
        <p:spPr>
          <a:xfrm>
            <a:off x="653727" y="5322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68" name="Google Shape;168;p22"/>
          <p:cNvSpPr txBox="1"/>
          <p:nvPr>
            <p:ph idx="1" type="body"/>
          </p:nvPr>
        </p:nvSpPr>
        <p:spPr>
          <a:xfrm>
            <a:off x="71950" y="1318650"/>
            <a:ext cx="8764200" cy="36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spatial domain:</a:t>
            </a:r>
            <a:endParaRPr/>
          </a:p>
          <a:p>
            <a:pPr indent="0" lvl="0" marL="0" rtl="0" algn="l">
              <a:spcBef>
                <a:spcPts val="1200"/>
              </a:spcBef>
              <a:spcAft>
                <a:spcPts val="0"/>
              </a:spcAft>
              <a:buNone/>
            </a:pPr>
            <a:r>
              <a:rPr lang="en"/>
              <a:t>→ The image is represented  as Pixel Values at (x,y) co-ordinates</a:t>
            </a:r>
            <a:endParaRPr/>
          </a:p>
          <a:p>
            <a:pPr indent="0" lvl="0" marL="0" rtl="0" algn="l">
              <a:spcBef>
                <a:spcPts val="1200"/>
              </a:spcBef>
              <a:spcAft>
                <a:spcPts val="0"/>
              </a:spcAft>
              <a:buNone/>
            </a:pPr>
            <a:r>
              <a:rPr lang="en"/>
              <a:t>→ It refers to an image</a:t>
            </a:r>
            <a:r>
              <a:rPr lang="en"/>
              <a:t> as grid of pixels </a:t>
            </a:r>
            <a:r>
              <a:rPr lang="en"/>
              <a:t> Where each pixel has as intensity or color value</a:t>
            </a:r>
            <a:endParaRPr/>
          </a:p>
          <a:p>
            <a:pPr indent="0" lvl="0" marL="0" rtl="0" algn="l">
              <a:spcBef>
                <a:spcPts val="1200"/>
              </a:spcBef>
              <a:spcAft>
                <a:spcPts val="0"/>
              </a:spcAft>
              <a:buNone/>
            </a:pPr>
            <a:r>
              <a:rPr lang="en"/>
              <a:t>Frequency domain:</a:t>
            </a:r>
            <a:endParaRPr/>
          </a:p>
          <a:p>
            <a:pPr indent="0" lvl="0" marL="0" rtl="0" algn="l">
              <a:spcBef>
                <a:spcPts val="1200"/>
              </a:spcBef>
              <a:spcAft>
                <a:spcPts val="0"/>
              </a:spcAft>
              <a:buNone/>
            </a:pPr>
            <a:r>
              <a:rPr lang="en"/>
              <a:t>→Fourier Transformer : converts an image from spatial domain to frequency domain</a:t>
            </a:r>
            <a:endParaRPr/>
          </a:p>
          <a:p>
            <a:pPr indent="0" lvl="0" marL="0" rtl="0" algn="l">
              <a:spcBef>
                <a:spcPts val="1200"/>
              </a:spcBef>
              <a:spcAft>
                <a:spcPts val="0"/>
              </a:spcAft>
              <a:buNone/>
            </a:pPr>
            <a:r>
              <a:rPr lang="en"/>
              <a:t>→ When we apply the Fourier Transformer the image is converted from spatial domain to the  frequency domain </a:t>
            </a:r>
            <a:endParaRPr/>
          </a:p>
          <a:p>
            <a:pPr indent="0" lvl="0" marL="0" rtl="0" algn="l">
              <a:spcBef>
                <a:spcPts val="1200"/>
              </a:spcBef>
              <a:spcAft>
                <a:spcPts val="0"/>
              </a:spcAft>
              <a:buNone/>
            </a:pPr>
            <a:r>
              <a:rPr lang="en"/>
              <a:t>→ Instead of pixels, We now deal with sinusoidal frequency Components </a:t>
            </a:r>
            <a:r>
              <a:rPr lang="en"/>
              <a:t>that describe Variations</a:t>
            </a:r>
            <a:endParaRPr/>
          </a:p>
          <a:p>
            <a:pPr indent="0" lvl="0" marL="0" rtl="0" algn="l">
              <a:spcBef>
                <a:spcPts val="1200"/>
              </a:spcBef>
              <a:spcAft>
                <a:spcPts val="0"/>
              </a:spcAft>
              <a:buNone/>
            </a:pPr>
            <a:r>
              <a:rPr lang="en"/>
              <a:t> in brightness.</a:t>
            </a:r>
            <a:endParaRPr/>
          </a:p>
          <a:p>
            <a:pPr indent="0" lvl="0" marL="0" rtl="0" algn="l">
              <a:spcBef>
                <a:spcPts val="1200"/>
              </a:spcBef>
              <a:spcAft>
                <a:spcPts val="12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74" name="Google Shape;174;p23"/>
          <p:cNvSpPr txBox="1"/>
          <p:nvPr>
            <p:ph idx="1" type="body"/>
          </p:nvPr>
        </p:nvSpPr>
        <p:spPr>
          <a:xfrm>
            <a:off x="729450" y="1318650"/>
            <a:ext cx="7688700" cy="30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Since Convolution in the spatial domain is difficult to solve directly , </a:t>
            </a:r>
            <a:r>
              <a:rPr lang="en"/>
              <a:t>wiener</a:t>
            </a:r>
            <a:r>
              <a:rPr lang="en"/>
              <a:t> filtering  transforms the image into frequency domain using fourier transform.</a:t>
            </a:r>
            <a:endParaRPr/>
          </a:p>
          <a:p>
            <a:pPr indent="0" lvl="0" marL="0" rtl="0" algn="l">
              <a:spcBef>
                <a:spcPts val="1200"/>
              </a:spcBef>
              <a:spcAft>
                <a:spcPts val="0"/>
              </a:spcAft>
              <a:buNone/>
            </a:pPr>
            <a:r>
              <a:rPr lang="en"/>
              <a:t>                                     G(u,v) = F(u,v)*H(u,v)+N(u,v) </a:t>
            </a:r>
            <a:endParaRPr/>
          </a:p>
          <a:p>
            <a:pPr indent="0" lvl="0" marL="0" rtl="0" algn="l">
              <a:spcBef>
                <a:spcPts val="1200"/>
              </a:spcBef>
              <a:spcAft>
                <a:spcPts val="0"/>
              </a:spcAft>
              <a:buNone/>
            </a:pPr>
            <a:r>
              <a:rPr lang="en"/>
              <a:t>Wiener</a:t>
            </a:r>
            <a:r>
              <a:rPr lang="en"/>
              <a:t> filtering estimates the original image using the formula: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After apply the  Winear filter in the frequency domain ,the result is transformed back into spatial domain using the Inverse fourier transform,giving us the restored image.</a:t>
            </a:r>
            <a:endParaRPr/>
          </a:p>
        </p:txBody>
      </p:sp>
      <p:pic>
        <p:nvPicPr>
          <p:cNvPr id="175" name="Google Shape;175;p23"/>
          <p:cNvPicPr preferRelativeResize="0"/>
          <p:nvPr/>
        </p:nvPicPr>
        <p:blipFill>
          <a:blip r:embed="rId3">
            <a:alphaModFix/>
          </a:blip>
          <a:stretch>
            <a:fillRect/>
          </a:stretch>
        </p:blipFill>
        <p:spPr>
          <a:xfrm>
            <a:off x="2301163" y="2685075"/>
            <a:ext cx="4371975" cy="87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p:nvPr/>
        </p:nvSpPr>
        <p:spPr>
          <a:xfrm>
            <a:off x="361050" y="1716675"/>
            <a:ext cx="6286500" cy="31434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24"/>
          <p:cNvSpPr txBox="1"/>
          <p:nvPr/>
        </p:nvSpPr>
        <p:spPr>
          <a:xfrm>
            <a:off x="858475" y="2267000"/>
            <a:ext cx="5175300" cy="20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Each MATLAB method addresses specific limitations and artifacts associated with image blurring, setting up a refined input for the deep learning phase. This not only enhances the initial image quality but also allows the MPRNet to focus on extracting high-level features and performing finer detail restoration without being misled by residual blur or noise.</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89800" y="574500"/>
            <a:ext cx="9049800" cy="6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MPRnet </a:t>
            </a:r>
            <a:r>
              <a:rPr b="0" lang="en" sz="1500">
                <a:latin typeface="Roboto"/>
                <a:ea typeface="Roboto"/>
                <a:cs typeface="Roboto"/>
                <a:sym typeface="Roboto"/>
              </a:rPr>
              <a:t>multi-stage progressive image restoration</a:t>
            </a:r>
            <a:endParaRPr b="0" sz="1500" u="sng">
              <a:solidFill>
                <a:srgbClr val="4007A2"/>
              </a:solidFill>
              <a:latin typeface="Roboto"/>
              <a:ea typeface="Roboto"/>
              <a:cs typeface="Roboto"/>
              <a:sym typeface="Roboto"/>
            </a:endParaRPr>
          </a:p>
          <a:p>
            <a:pPr indent="0" lvl="0" marL="0" rtl="0" algn="l">
              <a:spcBef>
                <a:spcPts val="0"/>
              </a:spcBef>
              <a:spcAft>
                <a:spcPts val="0"/>
              </a:spcAft>
              <a:buNone/>
            </a:pPr>
            <a:r>
              <a:t/>
            </a:r>
            <a:endParaRPr/>
          </a:p>
        </p:txBody>
      </p:sp>
      <p:sp>
        <p:nvSpPr>
          <p:cNvPr id="187" name="Google Shape;187;p25"/>
          <p:cNvSpPr txBox="1"/>
          <p:nvPr>
            <p:ph idx="1" type="body"/>
          </p:nvPr>
        </p:nvSpPr>
        <p:spPr>
          <a:xfrm>
            <a:off x="89800" y="1347225"/>
            <a:ext cx="8960100" cy="3796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MPRNet is trained using </a:t>
            </a:r>
            <a:r>
              <a:rPr b="1" lang="en" sz="1100">
                <a:solidFill>
                  <a:srgbClr val="000000"/>
                </a:solidFill>
                <a:latin typeface="Arial"/>
                <a:ea typeface="Arial"/>
                <a:cs typeface="Arial"/>
                <a:sym typeface="Arial"/>
              </a:rPr>
              <a:t>a lot of blurry and sharp images</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 It compares the </a:t>
            </a:r>
            <a:r>
              <a:rPr b="1" lang="en" sz="1100">
                <a:solidFill>
                  <a:srgbClr val="000000"/>
                </a:solidFill>
                <a:latin typeface="Arial"/>
                <a:ea typeface="Arial"/>
                <a:cs typeface="Arial"/>
                <a:sym typeface="Arial"/>
              </a:rPr>
              <a:t>blurred image</a:t>
            </a:r>
            <a:r>
              <a:rPr lang="en" sz="1100">
                <a:solidFill>
                  <a:srgbClr val="000000"/>
                </a:solidFill>
                <a:latin typeface="Arial"/>
                <a:ea typeface="Arial"/>
                <a:cs typeface="Arial"/>
                <a:sym typeface="Arial"/>
              </a:rPr>
              <a:t> with the </a:t>
            </a:r>
            <a:r>
              <a:rPr b="1" lang="en" sz="1100">
                <a:solidFill>
                  <a:srgbClr val="000000"/>
                </a:solidFill>
                <a:latin typeface="Arial"/>
                <a:ea typeface="Arial"/>
                <a:cs typeface="Arial"/>
                <a:sym typeface="Arial"/>
              </a:rPr>
              <a:t>sharp image</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learns the difference</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 It </a:t>
            </a:r>
            <a:r>
              <a:rPr b="1" lang="en" sz="1100">
                <a:solidFill>
                  <a:srgbClr val="000000"/>
                </a:solidFill>
                <a:latin typeface="Arial"/>
                <a:ea typeface="Arial"/>
                <a:cs typeface="Arial"/>
                <a:sym typeface="Arial"/>
              </a:rPr>
              <a:t>keeps improving</a:t>
            </a:r>
            <a:r>
              <a:rPr lang="en" sz="1100">
                <a:solidFill>
                  <a:srgbClr val="000000"/>
                </a:solidFill>
                <a:latin typeface="Arial"/>
                <a:ea typeface="Arial"/>
                <a:cs typeface="Arial"/>
                <a:sym typeface="Arial"/>
              </a:rPr>
              <a:t> by fixing its mistakes using </a:t>
            </a:r>
            <a:r>
              <a:rPr b="1" lang="en" sz="1100">
                <a:solidFill>
                  <a:srgbClr val="000000"/>
                </a:solidFill>
                <a:latin typeface="Arial"/>
                <a:ea typeface="Arial"/>
                <a:cs typeface="Arial"/>
                <a:sym typeface="Arial"/>
              </a:rPr>
              <a:t>mathematical formulas</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 After training, MPRNet can </a:t>
            </a:r>
            <a:r>
              <a:rPr b="1" lang="en" sz="1100">
                <a:solidFill>
                  <a:srgbClr val="000000"/>
                </a:solidFill>
                <a:latin typeface="Arial"/>
                <a:ea typeface="Arial"/>
                <a:cs typeface="Arial"/>
                <a:sym typeface="Arial"/>
              </a:rPr>
              <a:t>fix any blurry image</a:t>
            </a:r>
            <a:r>
              <a:rPr lang="en" sz="1100">
                <a:solidFill>
                  <a:srgbClr val="000000"/>
                </a:solidFill>
                <a:latin typeface="Arial"/>
                <a:ea typeface="Arial"/>
                <a:cs typeface="Arial"/>
                <a:sym typeface="Arial"/>
              </a:rPr>
              <a:t> it sees!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a:t> How MPRNet Uses Neural Networks</a:t>
            </a:r>
            <a:endParaRPr/>
          </a:p>
          <a:p>
            <a:pPr indent="0" lvl="0" marL="0" rtl="0" algn="l">
              <a:spcBef>
                <a:spcPts val="1200"/>
              </a:spcBef>
              <a:spcAft>
                <a:spcPts val="0"/>
              </a:spcAft>
              <a:buNone/>
            </a:pPr>
            <a:r>
              <a:rPr b="1" lang="en" sz="1100">
                <a:solidFill>
                  <a:srgbClr val="000000"/>
                </a:solidFill>
                <a:latin typeface="Arial"/>
                <a:ea typeface="Arial"/>
                <a:cs typeface="Arial"/>
                <a:sym typeface="Arial"/>
              </a:rPr>
              <a:t>Feature Extraction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MPRNet starts by breaking down the blurred image into </a:t>
            </a:r>
            <a:r>
              <a:rPr b="1" lang="en" sz="1100">
                <a:solidFill>
                  <a:srgbClr val="000000"/>
                </a:solidFill>
                <a:latin typeface="Arial"/>
                <a:ea typeface="Arial"/>
                <a:cs typeface="Arial"/>
                <a:sym typeface="Arial"/>
              </a:rPr>
              <a:t>features</a:t>
            </a:r>
            <a:r>
              <a:rPr lang="en" sz="1100">
                <a:solidFill>
                  <a:srgbClr val="000000"/>
                </a:solidFill>
                <a:latin typeface="Arial"/>
                <a:ea typeface="Arial"/>
                <a:cs typeface="Arial"/>
                <a:sym typeface="Arial"/>
              </a:rPr>
              <a:t> (details like edges, colors, shapes).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is done using </a:t>
            </a:r>
            <a:r>
              <a:rPr b="1" lang="en" sz="1100">
                <a:solidFill>
                  <a:srgbClr val="000000"/>
                </a:solidFill>
                <a:latin typeface="Arial"/>
                <a:ea typeface="Arial"/>
                <a:cs typeface="Arial"/>
                <a:sym typeface="Arial"/>
              </a:rPr>
              <a:t>convolution operations</a:t>
            </a:r>
            <a:r>
              <a:rPr lang="en" sz="1100">
                <a:solidFill>
                  <a:srgbClr val="000000"/>
                </a:solidFill>
                <a:latin typeface="Arial"/>
                <a:ea typeface="Arial"/>
                <a:cs typeface="Arial"/>
                <a:sym typeface="Arial"/>
              </a:rPr>
              <a:t>. Mathematically, a convolution is just a way to filter an image and extract features.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Multi-Scale Processing</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MPRNet looks at the image at </a:t>
            </a:r>
            <a:r>
              <a:rPr b="1" lang="en" sz="1100">
                <a:solidFill>
                  <a:srgbClr val="000000"/>
                </a:solidFill>
                <a:latin typeface="Arial"/>
                <a:ea typeface="Arial"/>
                <a:cs typeface="Arial"/>
                <a:sym typeface="Arial"/>
              </a:rPr>
              <a:t>different scales</a:t>
            </a:r>
            <a:r>
              <a:rPr lang="en" sz="1100">
                <a:solidFill>
                  <a:srgbClr val="000000"/>
                </a:solidFill>
                <a:latin typeface="Arial"/>
                <a:ea typeface="Arial"/>
                <a:cs typeface="Arial"/>
                <a:sym typeface="Arial"/>
              </a:rPr>
              <a:t> (sizes). This is like zooming in and zooming out.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network processes the image at </a:t>
            </a:r>
            <a:r>
              <a:rPr b="1" lang="en" sz="1100">
                <a:solidFill>
                  <a:srgbClr val="000000"/>
                </a:solidFill>
                <a:latin typeface="Arial"/>
                <a:ea typeface="Arial"/>
                <a:cs typeface="Arial"/>
                <a:sym typeface="Arial"/>
              </a:rPr>
              <a:t>fine details</a:t>
            </a:r>
            <a:r>
              <a:rPr lang="en" sz="1100">
                <a:solidFill>
                  <a:srgbClr val="000000"/>
                </a:solidFill>
                <a:latin typeface="Arial"/>
                <a:ea typeface="Arial"/>
                <a:cs typeface="Arial"/>
                <a:sym typeface="Arial"/>
              </a:rPr>
              <a:t> (small parts) and </a:t>
            </a:r>
            <a:r>
              <a:rPr b="1" lang="en" sz="1100">
                <a:solidFill>
                  <a:srgbClr val="000000"/>
                </a:solidFill>
                <a:latin typeface="Arial"/>
                <a:ea typeface="Arial"/>
                <a:cs typeface="Arial"/>
                <a:sym typeface="Arial"/>
              </a:rPr>
              <a:t>coarse details</a:t>
            </a:r>
            <a:r>
              <a:rPr lang="en" sz="1100">
                <a:solidFill>
                  <a:srgbClr val="000000"/>
                </a:solidFill>
                <a:latin typeface="Arial"/>
                <a:ea typeface="Arial"/>
                <a:cs typeface="Arial"/>
                <a:sym typeface="Arial"/>
              </a:rPr>
              <a:t> (larger parts) to capture all types of information.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multi-scale approach helps it handle different kinds of blur (motion blur, defocus, etc.) effectively.</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82200" y="614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MPRnet in our project</a:t>
            </a:r>
            <a:endParaRPr/>
          </a:p>
          <a:p>
            <a:pPr indent="0" lvl="0" marL="0" rtl="0" algn="l">
              <a:spcBef>
                <a:spcPts val="0"/>
              </a:spcBef>
              <a:spcAft>
                <a:spcPts val="0"/>
              </a:spcAft>
              <a:buNone/>
            </a:pPr>
            <a:r>
              <a:t/>
            </a:r>
            <a:endParaRPr/>
          </a:p>
        </p:txBody>
      </p:sp>
      <p:sp>
        <p:nvSpPr>
          <p:cNvPr id="193" name="Google Shape;193;p26"/>
          <p:cNvSpPr txBox="1"/>
          <p:nvPr>
            <p:ph idx="1" type="body"/>
          </p:nvPr>
        </p:nvSpPr>
        <p:spPr>
          <a:xfrm>
            <a:off x="139975" y="1386925"/>
            <a:ext cx="8840400" cy="3651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a:t>
            </a:r>
            <a:r>
              <a:rPr b="1" lang="en" sz="1100">
                <a:solidFill>
                  <a:srgbClr val="000000"/>
                </a:solidFill>
                <a:latin typeface="Arial"/>
                <a:ea typeface="Arial"/>
                <a:cs typeface="Arial"/>
                <a:sym typeface="Arial"/>
              </a:rPr>
              <a:t>Rough Fix (First Stage)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initial guess of the sharp image. Mathematically, it uses the </a:t>
            </a:r>
            <a:r>
              <a:rPr b="1" lang="en" sz="1100">
                <a:solidFill>
                  <a:srgbClr val="000000"/>
                </a:solidFill>
                <a:latin typeface="Arial"/>
                <a:ea typeface="Arial"/>
                <a:cs typeface="Arial"/>
                <a:sym typeface="Arial"/>
              </a:rPr>
              <a:t>convolution</a:t>
            </a:r>
            <a:r>
              <a:rPr lang="en" sz="1100">
                <a:solidFill>
                  <a:srgbClr val="000000"/>
                </a:solidFill>
                <a:latin typeface="Arial"/>
                <a:ea typeface="Arial"/>
                <a:cs typeface="Arial"/>
                <a:sym typeface="Arial"/>
              </a:rPr>
              <a:t> operation with learned filters (kernels) to remove the main blur, but there are still some small errors(to avoid these errors we first pass the image into the matlab for image deblurring using traditional concepts)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a:t>2 </a:t>
            </a:r>
            <a:r>
              <a:rPr b="1" lang="en" sz="1100">
                <a:solidFill>
                  <a:srgbClr val="000000"/>
                </a:solidFill>
                <a:latin typeface="Arial"/>
                <a:ea typeface="Arial"/>
                <a:cs typeface="Arial"/>
                <a:sym typeface="Arial"/>
              </a:rPr>
              <a:t>Refinement (Second Stage)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It applies more convolutions, adjusts the features, and tries to sharpen the image step by step.</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3 </a:t>
            </a:r>
            <a:r>
              <a:rPr b="1" lang="en" sz="1100">
                <a:solidFill>
                  <a:srgbClr val="000000"/>
                </a:solidFill>
                <a:latin typeface="Arial"/>
                <a:ea typeface="Arial"/>
                <a:cs typeface="Arial"/>
                <a:sym typeface="Arial"/>
              </a:rPr>
              <a:t>Final Enhancement</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MPRNet fine tunes  the image to make it as sharp as possible. It adjusts the image using the same convolutional operations but focuses on the smallest errors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4 </a:t>
            </a:r>
            <a:r>
              <a:rPr b="1" lang="en" sz="1100">
                <a:solidFill>
                  <a:srgbClr val="000000"/>
                </a:solidFill>
                <a:latin typeface="Arial"/>
                <a:ea typeface="Arial"/>
                <a:cs typeface="Arial"/>
                <a:sym typeface="Arial"/>
              </a:rPr>
              <a:t>Backpropagation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This is a process where the model looks at the loss and adjusts the filters to improve the next prediction.It uses </a:t>
            </a:r>
            <a:r>
              <a:rPr b="1" lang="en" sz="1100">
                <a:solidFill>
                  <a:srgbClr val="000000"/>
                </a:solidFill>
                <a:latin typeface="Arial"/>
                <a:ea typeface="Arial"/>
                <a:cs typeface="Arial"/>
                <a:sym typeface="Arial"/>
              </a:rPr>
              <a:t>gradient descent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idx="1" type="body"/>
          </p:nvPr>
        </p:nvSpPr>
        <p:spPr>
          <a:xfrm>
            <a:off x="59550" y="1386900"/>
            <a:ext cx="9024900" cy="38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Loss Function</a:t>
            </a:r>
            <a:endParaRPr/>
          </a:p>
          <a:p>
            <a:pPr indent="0" lvl="0" marL="0" rtl="0" algn="l">
              <a:spcBef>
                <a:spcPts val="1200"/>
              </a:spcBef>
              <a:spcAft>
                <a:spcPts val="0"/>
              </a:spcAft>
              <a:buNone/>
            </a:pPr>
            <a:r>
              <a:rPr lang="en" sz="1100">
                <a:solidFill>
                  <a:srgbClr val="000000"/>
                </a:solidFill>
                <a:latin typeface="Arial"/>
                <a:ea typeface="Arial"/>
                <a:cs typeface="Arial"/>
                <a:sym typeface="Arial"/>
              </a:rPr>
              <a:t>loss function tells the model how far the deblurred image is from the </a:t>
            </a:r>
            <a:r>
              <a:rPr b="1" lang="en" sz="1100">
                <a:solidFill>
                  <a:srgbClr val="000000"/>
                </a:solidFill>
                <a:latin typeface="Arial"/>
                <a:ea typeface="Arial"/>
                <a:cs typeface="Arial"/>
                <a:sym typeface="Arial"/>
              </a:rPr>
              <a:t>original sharp image</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We are using MSE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MSE = (1/n) * Σ (Blurred Pixel - Restored Pixel)²</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n</a:t>
            </a:r>
            <a:r>
              <a:rPr lang="en" sz="1100">
                <a:solidFill>
                  <a:srgbClr val="000000"/>
                </a:solidFill>
                <a:latin typeface="Arial"/>
                <a:ea typeface="Arial"/>
                <a:cs typeface="Arial"/>
                <a:sym typeface="Arial"/>
              </a:rPr>
              <a:t> is the total number of pixels in the image.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Blurred Pixel</a:t>
            </a:r>
            <a:r>
              <a:rPr lang="en" sz="1100">
                <a:solidFill>
                  <a:srgbClr val="000000"/>
                </a:solidFill>
                <a:latin typeface="Arial"/>
                <a:ea typeface="Arial"/>
                <a:cs typeface="Arial"/>
                <a:sym typeface="Arial"/>
              </a:rPr>
              <a:t> is the value of each pixel in the blurry image.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Restored Pixel</a:t>
            </a:r>
            <a:r>
              <a:rPr lang="en" sz="1100">
                <a:solidFill>
                  <a:srgbClr val="000000"/>
                </a:solidFill>
                <a:latin typeface="Arial"/>
                <a:ea typeface="Arial"/>
                <a:cs typeface="Arial"/>
                <a:sym typeface="Arial"/>
              </a:rPr>
              <a:t> is the value of each pixel in the deblurred image.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1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100800" y="5661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n" sz="1300">
                <a:solidFill>
                  <a:srgbClr val="000000"/>
                </a:solidFill>
                <a:latin typeface="Arial"/>
                <a:ea typeface="Arial"/>
                <a:cs typeface="Arial"/>
                <a:sym typeface="Arial"/>
              </a:rPr>
              <a:t>MPRNet Architecture and Training Outputs Explained</a:t>
            </a:r>
            <a:endParaRPr sz="13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204" name="Google Shape;204;p28"/>
          <p:cNvSpPr txBox="1"/>
          <p:nvPr/>
        </p:nvSpPr>
        <p:spPr>
          <a:xfrm>
            <a:off x="100800" y="1311375"/>
            <a:ext cx="3615300" cy="3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Encoder-Decoder Structure:</a:t>
            </a:r>
            <a:endParaRPr b="1" sz="1100"/>
          </a:p>
          <a:p>
            <a:pPr indent="-298450" lvl="0" marL="457200" rtl="0" algn="l">
              <a:lnSpc>
                <a:spcPct val="115000"/>
              </a:lnSpc>
              <a:spcBef>
                <a:spcPts val="1200"/>
              </a:spcBef>
              <a:spcAft>
                <a:spcPts val="0"/>
              </a:spcAft>
              <a:buSzPts val="1100"/>
              <a:buChar char="●"/>
            </a:pPr>
            <a:r>
              <a:rPr b="1" lang="en" sz="1100"/>
              <a:t>Encoder:</a:t>
            </a:r>
            <a:r>
              <a:rPr lang="en" sz="1100"/>
              <a:t> Converts the input from a blurred image into a set of features by increasing the channel depth from 3 to 128. This helps in capturing essential details from the blurred images.</a:t>
            </a:r>
            <a:endParaRPr sz="1100"/>
          </a:p>
          <a:p>
            <a:pPr indent="-298450" lvl="0" marL="457200" rtl="0" algn="l">
              <a:lnSpc>
                <a:spcPct val="115000"/>
              </a:lnSpc>
              <a:spcBef>
                <a:spcPts val="0"/>
              </a:spcBef>
              <a:spcAft>
                <a:spcPts val="0"/>
              </a:spcAft>
              <a:buSzPts val="1100"/>
              <a:buChar char="●"/>
            </a:pPr>
            <a:r>
              <a:rPr b="1" lang="en" sz="1100"/>
              <a:t>Decoder:</a:t>
            </a:r>
            <a:r>
              <a:rPr lang="en" sz="1100"/>
              <a:t> Reconstructs the deblurred image from these features by gradually reducing the channel depth back to 3, aiming to match the sharpness of the original image.</a:t>
            </a:r>
            <a:endParaRPr sz="1100"/>
          </a:p>
          <a:p>
            <a:pPr indent="0" lvl="0" marL="0" rtl="0" algn="l">
              <a:spcBef>
                <a:spcPts val="1200"/>
              </a:spcBef>
              <a:spcAft>
                <a:spcPts val="0"/>
              </a:spcAft>
              <a:buNone/>
            </a:pPr>
            <a:r>
              <a:t/>
            </a:r>
            <a:endParaRPr b="1" sz="1100"/>
          </a:p>
        </p:txBody>
      </p:sp>
      <p:sp>
        <p:nvSpPr>
          <p:cNvPr id="205" name="Google Shape;205;p28"/>
          <p:cNvSpPr txBox="1"/>
          <p:nvPr/>
        </p:nvSpPr>
        <p:spPr>
          <a:xfrm>
            <a:off x="4125450" y="1311375"/>
            <a:ext cx="4562400" cy="33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t>Training Dynamics:</a:t>
            </a:r>
            <a:endParaRPr b="1" sz="1100"/>
          </a:p>
          <a:p>
            <a:pPr indent="-298450" lvl="0" marL="457200" rtl="0" algn="l">
              <a:lnSpc>
                <a:spcPct val="115000"/>
              </a:lnSpc>
              <a:spcBef>
                <a:spcPts val="1200"/>
              </a:spcBef>
              <a:spcAft>
                <a:spcPts val="0"/>
              </a:spcAft>
              <a:buSzPts val="1100"/>
              <a:buChar char="●"/>
            </a:pPr>
            <a:r>
              <a:rPr b="1" lang="en" sz="1100"/>
              <a:t>Loss Functions:</a:t>
            </a:r>
            <a:endParaRPr b="1" sz="1100"/>
          </a:p>
          <a:p>
            <a:pPr indent="-298450" lvl="1" marL="914400" rtl="0" algn="l">
              <a:lnSpc>
                <a:spcPct val="115000"/>
              </a:lnSpc>
              <a:spcBef>
                <a:spcPts val="0"/>
              </a:spcBef>
              <a:spcAft>
                <a:spcPts val="0"/>
              </a:spcAft>
              <a:buSzPts val="1100"/>
              <a:buChar char="○"/>
            </a:pPr>
            <a:r>
              <a:rPr b="1" lang="en" sz="1100"/>
              <a:t>L1 Loss:</a:t>
            </a:r>
            <a:r>
              <a:rPr lang="en" sz="1100"/>
              <a:t> Directly reduces the error in pixel brightness and color between the deblurred and the original sharp image.</a:t>
            </a:r>
            <a:endParaRPr sz="1100"/>
          </a:p>
          <a:p>
            <a:pPr indent="-298450" lvl="1" marL="914400" rtl="0" algn="l">
              <a:lnSpc>
                <a:spcPct val="115000"/>
              </a:lnSpc>
              <a:spcBef>
                <a:spcPts val="0"/>
              </a:spcBef>
              <a:spcAft>
                <a:spcPts val="0"/>
              </a:spcAft>
              <a:buSzPts val="1100"/>
              <a:buChar char="○"/>
            </a:pPr>
            <a:r>
              <a:rPr b="1" lang="en" sz="1100"/>
              <a:t>Perceptual Loss:</a:t>
            </a:r>
            <a:r>
              <a:rPr lang="en" sz="1100"/>
              <a:t> Ensures that the textures and structures in the deblurred image closely resemble those in the original image.</a:t>
            </a:r>
            <a:endParaRPr sz="1100"/>
          </a:p>
          <a:p>
            <a:pPr indent="-298450" lvl="0" marL="457200" rtl="0" algn="l">
              <a:lnSpc>
                <a:spcPct val="115000"/>
              </a:lnSpc>
              <a:spcBef>
                <a:spcPts val="0"/>
              </a:spcBef>
              <a:spcAft>
                <a:spcPts val="0"/>
              </a:spcAft>
              <a:buSzPts val="1100"/>
              <a:buChar char="●"/>
            </a:pPr>
            <a:r>
              <a:rPr b="1" lang="en" sz="1100"/>
              <a:t>Metrics Used:</a:t>
            </a:r>
            <a:endParaRPr b="1" sz="1100"/>
          </a:p>
          <a:p>
            <a:pPr indent="-298450" lvl="1" marL="914400" rtl="0" algn="l">
              <a:lnSpc>
                <a:spcPct val="115000"/>
              </a:lnSpc>
              <a:spcBef>
                <a:spcPts val="0"/>
              </a:spcBef>
              <a:spcAft>
                <a:spcPts val="0"/>
              </a:spcAft>
              <a:buSzPts val="1100"/>
              <a:buChar char="○"/>
            </a:pPr>
            <a:r>
              <a:rPr b="1" lang="en" sz="1100"/>
              <a:t>PSNR (Peak Signal-to-Noise Ratio):</a:t>
            </a:r>
            <a:r>
              <a:rPr lang="en" sz="1100"/>
              <a:t> Measures the quality of the deblurred image compared to the original. Higher PSNR means better image quality.</a:t>
            </a:r>
            <a:endParaRPr sz="1100"/>
          </a:p>
          <a:p>
            <a:pPr indent="-298450" lvl="1" marL="914400" rtl="0" algn="l">
              <a:lnSpc>
                <a:spcPct val="115000"/>
              </a:lnSpc>
              <a:spcBef>
                <a:spcPts val="0"/>
              </a:spcBef>
              <a:spcAft>
                <a:spcPts val="0"/>
              </a:spcAft>
              <a:buSzPts val="1100"/>
              <a:buChar char="○"/>
            </a:pPr>
            <a:r>
              <a:rPr b="1" lang="en" sz="1100"/>
              <a:t>SSIM (Structural Similarity Index Measure):</a:t>
            </a:r>
            <a:r>
              <a:rPr lang="en" sz="1100"/>
              <a:t> Assesses the visual impact of three characteristics of an image: luminance, contrast, and structure.</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9"/>
          <p:cNvPicPr preferRelativeResize="0"/>
          <p:nvPr/>
        </p:nvPicPr>
        <p:blipFill>
          <a:blip r:embed="rId3">
            <a:alphaModFix/>
          </a:blip>
          <a:stretch>
            <a:fillRect/>
          </a:stretch>
        </p:blipFill>
        <p:spPr>
          <a:xfrm>
            <a:off x="152400" y="628650"/>
            <a:ext cx="8839199" cy="2307638"/>
          </a:xfrm>
          <a:prstGeom prst="rect">
            <a:avLst/>
          </a:prstGeom>
          <a:noFill/>
          <a:ln>
            <a:noFill/>
          </a:ln>
        </p:spPr>
      </p:pic>
      <p:sp>
        <p:nvSpPr>
          <p:cNvPr id="211" name="Google Shape;211;p29"/>
          <p:cNvSpPr txBox="1"/>
          <p:nvPr/>
        </p:nvSpPr>
        <p:spPr>
          <a:xfrm>
            <a:off x="296400" y="3036275"/>
            <a:ext cx="8648700" cy="20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Initial Improvements:</a:t>
            </a:r>
            <a:r>
              <a:rPr lang="en" sz="1100"/>
              <a:t> The loss decreases significantly in the early epochs, indicating that the model quickly learns to correct major blurring.</a:t>
            </a:r>
            <a:endParaRPr sz="1100"/>
          </a:p>
          <a:p>
            <a:pPr indent="0" lvl="0" marL="0" rtl="0" algn="l">
              <a:spcBef>
                <a:spcPts val="0"/>
              </a:spcBef>
              <a:spcAft>
                <a:spcPts val="0"/>
              </a:spcAft>
              <a:buNone/>
            </a:pPr>
            <a:r>
              <a:rPr b="1" lang="en" sz="1100"/>
              <a:t>Fluctuations in Metrics:</a:t>
            </a:r>
            <a:r>
              <a:rPr lang="en" sz="1100"/>
              <a:t> PSNR and SSIM values fluctuate as the model balances improving pixel accuracy and maintaining image quality, which is typical in complex tasks like image deblurring.</a:t>
            </a:r>
            <a:endParaRPr sz="1100"/>
          </a:p>
          <a:p>
            <a:pPr indent="0" lvl="0" marL="0" rtl="0" algn="l">
              <a:spcBef>
                <a:spcPts val="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nvSpPr>
        <p:spPr>
          <a:xfrm>
            <a:off x="86850" y="531200"/>
            <a:ext cx="9057300" cy="45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Training the Model</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 sz="1100"/>
              <a:t>Phase 1 Training:</a:t>
            </a:r>
            <a:r>
              <a:rPr lang="en" sz="1100"/>
              <a:t> Using CelebA dataset</a:t>
            </a:r>
            <a:endParaRPr sz="1100"/>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Model Evaluation (Performance Metrics)</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 sz="1100"/>
              <a:t>Loss vs Epochs</a:t>
            </a:r>
            <a:r>
              <a:rPr lang="en" sz="1100"/>
              <a:t> → Measures training progress.</a:t>
            </a:r>
            <a:endParaRPr sz="1100"/>
          </a:p>
          <a:p>
            <a:pPr indent="0" lvl="0" marL="0" rtl="0" algn="l">
              <a:spcBef>
                <a:spcPts val="0"/>
              </a:spcBef>
              <a:spcAft>
                <a:spcPts val="0"/>
              </a:spcAft>
              <a:buNone/>
            </a:pPr>
            <a:r>
              <a:rPr b="1" lang="en" sz="1100"/>
              <a:t>PSNR vs Epochs</a:t>
            </a:r>
            <a:r>
              <a:rPr lang="en" sz="1100"/>
              <a:t> → Higher = better deblurred quality.</a:t>
            </a:r>
            <a:endParaRPr sz="1100"/>
          </a:p>
          <a:p>
            <a:pPr indent="0" lvl="0" marL="0" rtl="0" algn="l">
              <a:spcBef>
                <a:spcPts val="0"/>
              </a:spcBef>
              <a:spcAft>
                <a:spcPts val="0"/>
              </a:spcAft>
              <a:buNone/>
            </a:pPr>
            <a:r>
              <a:rPr b="1" lang="en" sz="1100"/>
              <a:t>SSIM vs Epochs</a:t>
            </a:r>
            <a:r>
              <a:rPr lang="en" sz="1100"/>
              <a:t> → Measures structural similarity.</a:t>
            </a:r>
            <a:endParaRPr sz="1100"/>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 Model Testing and Validation</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 sz="1100"/>
              <a:t>Metrics Used:</a:t>
            </a:r>
            <a:endParaRPr b="1" sz="1100"/>
          </a:p>
          <a:p>
            <a:pPr indent="-298450" lvl="0" marL="457200" rtl="0" algn="l">
              <a:lnSpc>
                <a:spcPct val="115000"/>
              </a:lnSpc>
              <a:spcBef>
                <a:spcPts val="1200"/>
              </a:spcBef>
              <a:spcAft>
                <a:spcPts val="0"/>
              </a:spcAft>
              <a:buSzPts val="1100"/>
              <a:buChar char="●"/>
            </a:pPr>
            <a:r>
              <a:rPr b="1" lang="en" sz="1100"/>
              <a:t>Loss</a:t>
            </a:r>
            <a:r>
              <a:rPr lang="en" sz="1100"/>
              <a:t> (How far predictions are from ground truth)</a:t>
            </a:r>
            <a:endParaRPr sz="1100"/>
          </a:p>
          <a:p>
            <a:pPr indent="-298450" lvl="0" marL="457200" rtl="0" algn="l">
              <a:lnSpc>
                <a:spcPct val="115000"/>
              </a:lnSpc>
              <a:spcBef>
                <a:spcPts val="0"/>
              </a:spcBef>
              <a:spcAft>
                <a:spcPts val="0"/>
              </a:spcAft>
              <a:buSzPts val="1100"/>
              <a:buChar char="●"/>
            </a:pPr>
            <a:r>
              <a:rPr b="1" lang="en" sz="1100"/>
              <a:t>PSNR (Peak Signal-to-Noise Ratio)</a:t>
            </a:r>
            <a:endParaRPr b="1" sz="1100"/>
          </a:p>
          <a:p>
            <a:pPr indent="-298450" lvl="0" marL="457200" rtl="0" algn="l">
              <a:lnSpc>
                <a:spcPct val="115000"/>
              </a:lnSpc>
              <a:spcBef>
                <a:spcPts val="0"/>
              </a:spcBef>
              <a:spcAft>
                <a:spcPts val="0"/>
              </a:spcAft>
              <a:buSzPts val="1100"/>
              <a:buChar char="●"/>
            </a:pPr>
            <a:r>
              <a:rPr b="1" lang="en" sz="1100"/>
              <a:t>SSIM (Structural Similarity Index Measure)</a:t>
            </a:r>
            <a:endParaRPr sz="1300">
              <a:solidFill>
                <a:schemeClr val="accent1"/>
              </a:solidFill>
              <a:latin typeface="Lato"/>
              <a:ea typeface="Lato"/>
              <a:cs typeface="Lato"/>
              <a:sym typeface="Lato"/>
            </a:endParaRPr>
          </a:p>
          <a:p>
            <a:pPr indent="0" lvl="0" marL="0" rtl="0" algn="l">
              <a:spcBef>
                <a:spcPts val="1200"/>
              </a:spcBef>
              <a:spcAft>
                <a:spcPts val="0"/>
              </a:spcAft>
              <a:buNone/>
            </a:pPr>
            <a:r>
              <a:rPr lang="en" sz="1300">
                <a:solidFill>
                  <a:schemeClr val="accent1"/>
                </a:solidFill>
                <a:latin typeface="Lato"/>
                <a:ea typeface="Lato"/>
                <a:cs typeface="Lato"/>
                <a:sym typeface="Lato"/>
              </a:rPr>
              <a:t>Model Saving &amp; Deployment</a:t>
            </a:r>
            <a:endParaRPr sz="13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nvSpPr>
        <p:spPr>
          <a:xfrm>
            <a:off x="344025" y="1588475"/>
            <a:ext cx="8620200" cy="32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t>Fix PSNR &amp; SSIM Fluctuations</a:t>
            </a:r>
            <a:endParaRPr b="1" sz="1100"/>
          </a:p>
          <a:p>
            <a:pPr indent="-298450" lvl="0" marL="457200" rtl="0" algn="l">
              <a:lnSpc>
                <a:spcPct val="115000"/>
              </a:lnSpc>
              <a:spcBef>
                <a:spcPts val="1200"/>
              </a:spcBef>
              <a:spcAft>
                <a:spcPts val="0"/>
              </a:spcAft>
              <a:buSzPts val="1100"/>
              <a:buChar char="●"/>
            </a:pPr>
            <a:r>
              <a:rPr lang="en" sz="1100"/>
              <a:t>Increase </a:t>
            </a:r>
            <a:r>
              <a:rPr b="1" lang="en" sz="1100"/>
              <a:t>epochs</a:t>
            </a:r>
            <a:r>
              <a:rPr lang="en" sz="1100"/>
              <a:t> and </a:t>
            </a:r>
            <a:r>
              <a:rPr b="1" lang="en" sz="1100"/>
              <a:t>fine-tune the learning rate scheduler</a:t>
            </a:r>
            <a:r>
              <a:rPr lang="en" sz="1100"/>
              <a:t>.</a:t>
            </a:r>
            <a:endParaRPr sz="1100"/>
          </a:p>
          <a:p>
            <a:pPr indent="-298450" lvl="0" marL="457200" rtl="0" algn="l">
              <a:lnSpc>
                <a:spcPct val="115000"/>
              </a:lnSpc>
              <a:spcBef>
                <a:spcPts val="0"/>
              </a:spcBef>
              <a:spcAft>
                <a:spcPts val="0"/>
              </a:spcAft>
              <a:buSzPts val="1100"/>
              <a:buChar char="●"/>
            </a:pPr>
            <a:r>
              <a:rPr lang="en" sz="1100"/>
              <a:t>Adjust </a:t>
            </a:r>
            <a:r>
              <a:rPr b="1" lang="en" sz="1100"/>
              <a:t>loss function weights</a:t>
            </a:r>
            <a:r>
              <a:rPr lang="en" sz="1100"/>
              <a:t> for better balance:</a:t>
            </a:r>
            <a:endParaRPr sz="1100"/>
          </a:p>
          <a:p>
            <a:pPr indent="-298450" lvl="1" marL="914400" rtl="0" algn="l">
              <a:lnSpc>
                <a:spcPct val="115000"/>
              </a:lnSpc>
              <a:spcBef>
                <a:spcPts val="0"/>
              </a:spcBef>
              <a:spcAft>
                <a:spcPts val="0"/>
              </a:spcAft>
              <a:buSzPts val="1100"/>
              <a:buChar char="○"/>
            </a:pPr>
            <a:r>
              <a:rPr b="1" lang="en" sz="1100"/>
              <a:t>L1 Loss (50%)</a:t>
            </a:r>
            <a:endParaRPr b="1" sz="1100"/>
          </a:p>
          <a:p>
            <a:pPr indent="-298450" lvl="1" marL="914400" rtl="0" algn="l">
              <a:lnSpc>
                <a:spcPct val="115000"/>
              </a:lnSpc>
              <a:spcBef>
                <a:spcPts val="0"/>
              </a:spcBef>
              <a:spcAft>
                <a:spcPts val="0"/>
              </a:spcAft>
              <a:buSzPts val="1100"/>
              <a:buChar char="○"/>
            </a:pPr>
            <a:r>
              <a:rPr b="1" lang="en" sz="1100"/>
              <a:t>Perceptual Loss (50%)</a:t>
            </a:r>
            <a:r>
              <a:rPr lang="en" sz="1100"/>
              <a:t> (previously 40%).</a:t>
            </a:r>
            <a:endParaRPr sz="1100"/>
          </a:p>
          <a:p>
            <a:pPr indent="-298450" lvl="0" marL="457200" rtl="0" algn="l">
              <a:lnSpc>
                <a:spcPct val="115000"/>
              </a:lnSpc>
              <a:spcBef>
                <a:spcPts val="0"/>
              </a:spcBef>
              <a:spcAft>
                <a:spcPts val="0"/>
              </a:spcAft>
              <a:buSzPts val="1100"/>
              <a:buChar char="●"/>
            </a:pPr>
            <a:r>
              <a:rPr b="1" lang="en" sz="1100"/>
              <a:t>Increase Training Stability</a:t>
            </a:r>
            <a:endParaRPr b="1" sz="1100"/>
          </a:p>
          <a:p>
            <a:pPr indent="-298450" lvl="1" marL="914400" rtl="0" algn="l">
              <a:lnSpc>
                <a:spcPct val="115000"/>
              </a:lnSpc>
              <a:spcBef>
                <a:spcPts val="0"/>
              </a:spcBef>
              <a:spcAft>
                <a:spcPts val="0"/>
              </a:spcAft>
              <a:buSzPts val="1100"/>
              <a:buChar char="○"/>
            </a:pPr>
            <a:r>
              <a:rPr b="1" lang="en" sz="1100"/>
              <a:t>Cosine Annealing LR Scheduler</a:t>
            </a:r>
            <a:r>
              <a:rPr lang="en" sz="1100"/>
              <a:t>: Smooth learning rate decay.</a:t>
            </a:r>
            <a:endParaRPr sz="1100"/>
          </a:p>
          <a:p>
            <a:pPr indent="-298450" lvl="1" marL="914400" rtl="0" algn="l">
              <a:lnSpc>
                <a:spcPct val="115000"/>
              </a:lnSpc>
              <a:spcBef>
                <a:spcPts val="0"/>
              </a:spcBef>
              <a:spcAft>
                <a:spcPts val="0"/>
              </a:spcAft>
              <a:buSzPts val="1100"/>
              <a:buChar char="○"/>
            </a:pPr>
            <a:r>
              <a:rPr b="1" lang="en" sz="1100"/>
              <a:t>Better weight balancing</a:t>
            </a:r>
            <a:r>
              <a:rPr lang="en" sz="1100"/>
              <a:t> for loss functions.</a:t>
            </a:r>
            <a:endParaRPr sz="1100"/>
          </a:p>
          <a:p>
            <a:pPr indent="-298450" lvl="0" marL="457200" rtl="0" algn="l">
              <a:lnSpc>
                <a:spcPct val="115000"/>
              </a:lnSpc>
              <a:spcBef>
                <a:spcPts val="0"/>
              </a:spcBef>
              <a:spcAft>
                <a:spcPts val="0"/>
              </a:spcAft>
              <a:buSzPts val="1100"/>
              <a:buChar char="●"/>
            </a:pPr>
            <a:r>
              <a:rPr b="1" lang="en" sz="1100"/>
              <a:t>Improve Model Robustness</a:t>
            </a:r>
            <a:endParaRPr b="1" sz="1100"/>
          </a:p>
          <a:p>
            <a:pPr indent="-298450" lvl="1" marL="914400" rtl="0" algn="l">
              <a:lnSpc>
                <a:spcPct val="115000"/>
              </a:lnSpc>
              <a:spcBef>
                <a:spcPts val="0"/>
              </a:spcBef>
              <a:spcAft>
                <a:spcPts val="0"/>
              </a:spcAft>
              <a:buSzPts val="1100"/>
              <a:buChar char="○"/>
            </a:pPr>
            <a:r>
              <a:rPr b="1" lang="en" sz="1100"/>
              <a:t>Increased perceptual loss contribution</a:t>
            </a:r>
            <a:r>
              <a:rPr lang="en" sz="1100"/>
              <a:t>.</a:t>
            </a:r>
            <a:endParaRPr sz="1100"/>
          </a:p>
          <a:p>
            <a:pPr indent="-298450" lvl="1" marL="914400" rtl="0" algn="l">
              <a:lnSpc>
                <a:spcPct val="115000"/>
              </a:lnSpc>
              <a:spcBef>
                <a:spcPts val="0"/>
              </a:spcBef>
              <a:spcAft>
                <a:spcPts val="0"/>
              </a:spcAft>
              <a:buSzPts val="1100"/>
              <a:buChar char="○"/>
            </a:pPr>
            <a:r>
              <a:rPr b="1" lang="en" sz="1100"/>
              <a:t>More augmentation techniques</a:t>
            </a:r>
            <a:r>
              <a:rPr lang="en" sz="1100"/>
              <a:t> (random noise, blur variation).</a:t>
            </a:r>
            <a:endParaRPr sz="1100"/>
          </a:p>
          <a:p>
            <a:pPr indent="0" lvl="0" marL="45720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11702" y="540800"/>
            <a:ext cx="6730500" cy="225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6154"/>
              <a:buFont typeface="Arial"/>
              <a:buNone/>
            </a:pPr>
            <a:r>
              <a:t/>
            </a:r>
            <a:endParaRPr sz="1444"/>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31132"/>
              <a:buFont typeface="Arial"/>
              <a:buNone/>
            </a:pPr>
            <a:r>
              <a:rPr lang="en" sz="3533"/>
              <a:t>Integrated Image Restoration Using Machine Learning and Kernel Refinement Techniques</a:t>
            </a:r>
            <a:endParaRPr sz="3533"/>
          </a:p>
          <a:p>
            <a:pPr indent="0" lvl="0" marL="0" rtl="0" algn="l">
              <a:spcBef>
                <a:spcPts val="0"/>
              </a:spcBef>
              <a:spcAft>
                <a:spcPts val="0"/>
              </a:spcAft>
              <a:buNone/>
            </a:pPr>
            <a:r>
              <a:t/>
            </a:r>
            <a:endParaRPr/>
          </a:p>
        </p:txBody>
      </p:sp>
      <p:sp>
        <p:nvSpPr>
          <p:cNvPr id="93" name="Google Shape;93;p14"/>
          <p:cNvSpPr txBox="1"/>
          <p:nvPr>
            <p:ph idx="1" type="subTitle"/>
          </p:nvPr>
        </p:nvSpPr>
        <p:spPr>
          <a:xfrm>
            <a:off x="311700" y="2445800"/>
            <a:ext cx="8520600" cy="11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4" name="Google Shape;94;p14"/>
          <p:cNvSpPr txBox="1"/>
          <p:nvPr/>
        </p:nvSpPr>
        <p:spPr>
          <a:xfrm>
            <a:off x="530400" y="3558325"/>
            <a:ext cx="808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A Hybrid MATLAB + Deep Learning Approach for Image Deblurring</a:t>
            </a:r>
            <a:endParaRPr sz="1600">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nvSpPr>
        <p:spPr>
          <a:xfrm>
            <a:off x="10650" y="1350350"/>
            <a:ext cx="9001200" cy="3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27" name="Google Shape;227;p32"/>
          <p:cNvSpPr txBox="1"/>
          <p:nvPr/>
        </p:nvSpPr>
        <p:spPr>
          <a:xfrm>
            <a:off x="140000" y="1467750"/>
            <a:ext cx="8791800" cy="3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700">
              <a:solidFill>
                <a:schemeClr val="accent1"/>
              </a:solidFill>
              <a:latin typeface="Lato"/>
              <a:ea typeface="Lato"/>
              <a:cs typeface="Lato"/>
              <a:sym typeface="Lato"/>
            </a:endParaRPr>
          </a:p>
          <a:p>
            <a:pPr indent="0" lvl="0" marL="0" rtl="0" algn="ctr">
              <a:spcBef>
                <a:spcPts val="0"/>
              </a:spcBef>
              <a:spcAft>
                <a:spcPts val="0"/>
              </a:spcAft>
              <a:buNone/>
            </a:pPr>
            <a:r>
              <a:t/>
            </a:r>
            <a:endParaRPr sz="2700">
              <a:solidFill>
                <a:schemeClr val="accent1"/>
              </a:solidFill>
              <a:latin typeface="Lato"/>
              <a:ea typeface="Lato"/>
              <a:cs typeface="Lato"/>
              <a:sym typeface="Lato"/>
            </a:endParaRPr>
          </a:p>
          <a:p>
            <a:pPr indent="0" lvl="0" marL="0" rtl="0" algn="ctr">
              <a:spcBef>
                <a:spcPts val="0"/>
              </a:spcBef>
              <a:spcAft>
                <a:spcPts val="0"/>
              </a:spcAft>
              <a:buNone/>
            </a:pPr>
            <a:r>
              <a:t/>
            </a:r>
            <a:endParaRPr sz="2700">
              <a:solidFill>
                <a:schemeClr val="accent1"/>
              </a:solidFill>
              <a:latin typeface="Lato"/>
              <a:ea typeface="Lato"/>
              <a:cs typeface="Lato"/>
              <a:sym typeface="Lato"/>
            </a:endParaRPr>
          </a:p>
          <a:p>
            <a:pPr indent="0" lvl="0" marL="0" rtl="0" algn="ctr">
              <a:spcBef>
                <a:spcPts val="0"/>
              </a:spcBef>
              <a:spcAft>
                <a:spcPts val="0"/>
              </a:spcAft>
              <a:buNone/>
            </a:pPr>
            <a:r>
              <a:rPr lang="en" sz="2700">
                <a:solidFill>
                  <a:schemeClr val="accent1"/>
                </a:solidFill>
                <a:latin typeface="Lato"/>
                <a:ea typeface="Lato"/>
                <a:cs typeface="Lato"/>
                <a:sym typeface="Lato"/>
              </a:rPr>
              <a:t>Thank you Mam</a:t>
            </a:r>
            <a:endParaRPr sz="27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23600" y="577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0" name="Google Shape;100;p15"/>
          <p:cNvSpPr txBox="1"/>
          <p:nvPr>
            <p:ph idx="1" type="body"/>
          </p:nvPr>
        </p:nvSpPr>
        <p:spPr>
          <a:xfrm>
            <a:off x="54150" y="1355750"/>
            <a:ext cx="9027600" cy="337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105">
                <a:solidFill>
                  <a:schemeClr val="dk1"/>
                </a:solidFill>
              </a:rPr>
              <a:t>Traditional Techniques:</a:t>
            </a:r>
            <a:r>
              <a:rPr lang="en" sz="1105">
                <a:solidFill>
                  <a:schemeClr val="dk1"/>
                </a:solidFill>
              </a:rPr>
              <a:t> </a:t>
            </a:r>
            <a:endParaRPr sz="1105">
              <a:solidFill>
                <a:schemeClr val="dk1"/>
              </a:solidFill>
            </a:endParaRPr>
          </a:p>
          <a:p>
            <a:pPr indent="0" lvl="0" marL="0" rtl="0" algn="l">
              <a:lnSpc>
                <a:spcPct val="95000"/>
              </a:lnSpc>
              <a:spcBef>
                <a:spcPts val="1200"/>
              </a:spcBef>
              <a:spcAft>
                <a:spcPts val="0"/>
              </a:spcAft>
              <a:buSzPts val="605"/>
              <a:buNone/>
            </a:pPr>
            <a:r>
              <a:rPr lang="en" sz="1105">
                <a:solidFill>
                  <a:schemeClr val="dk1"/>
                </a:solidFill>
              </a:rPr>
              <a:t>Techniques such as Wiener filtering and Richardson-Lucy deconvolution have been standard solutions. These methods often utilize a known or estimated point spread function (PSF) to restore the image.</a:t>
            </a:r>
            <a:endParaRPr sz="1105">
              <a:solidFill>
                <a:schemeClr val="dk1"/>
              </a:solidFill>
            </a:endParaRPr>
          </a:p>
          <a:p>
            <a:pPr indent="0" lvl="0" marL="0" rtl="0" algn="l">
              <a:lnSpc>
                <a:spcPct val="95000"/>
              </a:lnSpc>
              <a:spcBef>
                <a:spcPts val="1200"/>
              </a:spcBef>
              <a:spcAft>
                <a:spcPts val="0"/>
              </a:spcAft>
              <a:buSzPts val="605"/>
              <a:buNone/>
            </a:pPr>
            <a:r>
              <a:rPr b="1" lang="en" sz="1105">
                <a:solidFill>
                  <a:schemeClr val="dk1"/>
                </a:solidFill>
              </a:rPr>
              <a:t>Limitations:</a:t>
            </a:r>
            <a:r>
              <a:rPr lang="en" sz="1105">
                <a:solidFill>
                  <a:schemeClr val="dk1"/>
                </a:solidFill>
              </a:rPr>
              <a:t> </a:t>
            </a:r>
            <a:endParaRPr sz="1105">
              <a:solidFill>
                <a:schemeClr val="dk1"/>
              </a:solidFill>
            </a:endParaRPr>
          </a:p>
          <a:p>
            <a:pPr indent="0" lvl="0" marL="0" rtl="0" algn="l">
              <a:lnSpc>
                <a:spcPct val="95000"/>
              </a:lnSpc>
              <a:spcBef>
                <a:spcPts val="1200"/>
              </a:spcBef>
              <a:spcAft>
                <a:spcPts val="0"/>
              </a:spcAft>
              <a:buSzPts val="605"/>
              <a:buNone/>
            </a:pPr>
            <a:r>
              <a:rPr lang="en" sz="1105">
                <a:solidFill>
                  <a:schemeClr val="dk1"/>
                </a:solidFill>
              </a:rPr>
              <a:t>traditional methods struggle with complex blur patterns caused by camera shake, multiple motion blurs, and defocus that vary across the image scene.</a:t>
            </a:r>
            <a:endParaRPr sz="1105">
              <a:solidFill>
                <a:schemeClr val="dk1"/>
              </a:solidFill>
            </a:endParaRPr>
          </a:p>
          <a:p>
            <a:pPr indent="0" lvl="0" marL="0" rtl="0" algn="l">
              <a:lnSpc>
                <a:spcPct val="95000"/>
              </a:lnSpc>
              <a:spcBef>
                <a:spcPts val="1200"/>
              </a:spcBef>
              <a:spcAft>
                <a:spcPts val="0"/>
              </a:spcAft>
              <a:buSzPts val="605"/>
              <a:buNone/>
            </a:pPr>
            <a:r>
              <a:rPr b="1" lang="en" sz="1105">
                <a:solidFill>
                  <a:schemeClr val="dk1"/>
                </a:solidFill>
              </a:rPr>
              <a:t>Performance Issues:</a:t>
            </a:r>
            <a:endParaRPr b="1" sz="1105">
              <a:solidFill>
                <a:schemeClr val="dk1"/>
              </a:solidFill>
            </a:endParaRPr>
          </a:p>
          <a:p>
            <a:pPr indent="0" lvl="0" marL="0" rtl="0" algn="l">
              <a:lnSpc>
                <a:spcPct val="95000"/>
              </a:lnSpc>
              <a:spcBef>
                <a:spcPts val="1200"/>
              </a:spcBef>
              <a:spcAft>
                <a:spcPts val="0"/>
              </a:spcAft>
              <a:buSzPts val="605"/>
              <a:buNone/>
            </a:pPr>
            <a:r>
              <a:rPr lang="en" sz="1105">
                <a:solidFill>
                  <a:schemeClr val="dk1"/>
                </a:solidFill>
              </a:rPr>
              <a:t> Traditional methods are also prone to artifacts like ringing, noise amplification, and oversharpening, particularly in scenarios where the blur kernel is not accurately known or varies spatially across the image</a:t>
            </a:r>
            <a:endParaRPr sz="1105">
              <a:solidFill>
                <a:schemeClr val="dk1"/>
              </a:solidFill>
            </a:endParaRPr>
          </a:p>
          <a:p>
            <a:pPr indent="0" lvl="0" marL="0" rtl="0" algn="l">
              <a:lnSpc>
                <a:spcPct val="95000"/>
              </a:lnSpc>
              <a:spcBef>
                <a:spcPts val="1200"/>
              </a:spcBef>
              <a:spcAft>
                <a:spcPts val="0"/>
              </a:spcAft>
              <a:buSzPts val="605"/>
              <a:buNone/>
            </a:pPr>
            <a:r>
              <a:t/>
            </a:r>
            <a:endParaRPr sz="1105">
              <a:solidFill>
                <a:schemeClr val="dk1"/>
              </a:solidFill>
            </a:endParaRPr>
          </a:p>
          <a:p>
            <a:pPr indent="0" lvl="0" marL="0" rtl="0" algn="l">
              <a:lnSpc>
                <a:spcPct val="95000"/>
              </a:lnSpc>
              <a:spcBef>
                <a:spcPts val="1200"/>
              </a:spcBef>
              <a:spcAft>
                <a:spcPts val="0"/>
              </a:spcAft>
              <a:buSzPts val="605"/>
              <a:buNone/>
            </a:pPr>
            <a:r>
              <a:t/>
            </a:r>
            <a:endParaRPr sz="1105">
              <a:solidFill>
                <a:schemeClr val="dk1"/>
              </a:solidFill>
            </a:endParaRPr>
          </a:p>
          <a:p>
            <a:pPr indent="0" lvl="0" marL="0" rtl="0" algn="l">
              <a:lnSpc>
                <a:spcPct val="95000"/>
              </a:lnSpc>
              <a:spcBef>
                <a:spcPts val="1200"/>
              </a:spcBef>
              <a:spcAft>
                <a:spcPts val="0"/>
              </a:spcAft>
              <a:buClr>
                <a:schemeClr val="dk1"/>
              </a:buClr>
              <a:buSzPts val="605"/>
              <a:buFont typeface="Arial"/>
              <a:buNone/>
            </a:pPr>
            <a:r>
              <a:t/>
            </a:r>
            <a:endParaRPr sz="1105">
              <a:solidFill>
                <a:schemeClr val="dk1"/>
              </a:solidFill>
            </a:endParaRPr>
          </a:p>
          <a:p>
            <a:pPr indent="0" lvl="0" marL="0" rtl="0" algn="l">
              <a:lnSpc>
                <a:spcPct val="95000"/>
              </a:lnSpc>
              <a:spcBef>
                <a:spcPts val="1200"/>
              </a:spcBef>
              <a:spcAft>
                <a:spcPts val="1200"/>
              </a:spcAft>
              <a:buSzPts val="605"/>
              <a:buNone/>
            </a:pPr>
            <a:r>
              <a:t/>
            </a:r>
            <a:endParaRPr sz="605">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dataset</a:t>
            </a:r>
            <a:endParaRPr/>
          </a:p>
        </p:txBody>
      </p:sp>
      <p:pic>
        <p:nvPicPr>
          <p:cNvPr id="106" name="Google Shape;106;p16"/>
          <p:cNvPicPr preferRelativeResize="0"/>
          <p:nvPr/>
        </p:nvPicPr>
        <p:blipFill>
          <a:blip r:embed="rId3">
            <a:alphaModFix/>
          </a:blip>
          <a:stretch>
            <a:fillRect/>
          </a:stretch>
        </p:blipFill>
        <p:spPr>
          <a:xfrm>
            <a:off x="136800" y="2763550"/>
            <a:ext cx="5467350" cy="1866900"/>
          </a:xfrm>
          <a:prstGeom prst="rect">
            <a:avLst/>
          </a:prstGeom>
          <a:noFill/>
          <a:ln>
            <a:noFill/>
          </a:ln>
        </p:spPr>
      </p:pic>
      <p:sp>
        <p:nvSpPr>
          <p:cNvPr id="107" name="Google Shape;107;p16"/>
          <p:cNvSpPr txBox="1"/>
          <p:nvPr/>
        </p:nvSpPr>
        <p:spPr>
          <a:xfrm>
            <a:off x="136800" y="2140275"/>
            <a:ext cx="55869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Folder name                  Training images           Validation Images        Test image</a:t>
            </a:r>
            <a:endParaRPr sz="1300">
              <a:solidFill>
                <a:schemeClr val="accent1"/>
              </a:solidFill>
              <a:latin typeface="Lato"/>
              <a:ea typeface="Lato"/>
              <a:cs typeface="Lato"/>
              <a:sym typeface="Lato"/>
            </a:endParaRPr>
          </a:p>
        </p:txBody>
      </p:sp>
      <p:sp>
        <p:nvSpPr>
          <p:cNvPr id="108" name="Google Shape;108;p16"/>
          <p:cNvSpPr txBox="1"/>
          <p:nvPr/>
        </p:nvSpPr>
        <p:spPr>
          <a:xfrm>
            <a:off x="3350300" y="1000375"/>
            <a:ext cx="5348100" cy="9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hlink"/>
                </a:solidFill>
                <a:latin typeface="Lato"/>
                <a:ea typeface="Lato"/>
                <a:cs typeface="Lato"/>
                <a:sym typeface="Lato"/>
                <a:hlinkClick r:id="rId4"/>
              </a:rPr>
              <a:t>https://www.kaggle.com/datasets/jishnuparayilshibu/a-curated-list-of-image-deblurring-datasets</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p:nvPr/>
        </p:nvSpPr>
        <p:spPr>
          <a:xfrm>
            <a:off x="2164963" y="2248113"/>
            <a:ext cx="594300" cy="36900"/>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7"/>
          <p:cNvGrpSpPr/>
          <p:nvPr/>
        </p:nvGrpSpPr>
        <p:grpSpPr>
          <a:xfrm>
            <a:off x="571536" y="1957150"/>
            <a:ext cx="1755000" cy="1897977"/>
            <a:chOff x="571536" y="1957150"/>
            <a:chExt cx="1755000" cy="1897977"/>
          </a:xfrm>
        </p:grpSpPr>
        <p:sp>
          <p:nvSpPr>
            <p:cNvPr id="115" name="Google Shape;115;p17"/>
            <p:cNvSpPr/>
            <p:nvPr/>
          </p:nvSpPr>
          <p:spPr>
            <a:xfrm>
              <a:off x="1151886"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A7291E"/>
                  </a:solidFill>
                  <a:latin typeface="Roboto"/>
                  <a:ea typeface="Roboto"/>
                  <a:cs typeface="Roboto"/>
                  <a:sym typeface="Roboto"/>
                </a:rPr>
                <a:t>1</a:t>
              </a:r>
              <a:endParaRPr b="1" sz="800">
                <a:solidFill>
                  <a:srgbClr val="A7291E"/>
                </a:solidFill>
                <a:latin typeface="Roboto"/>
                <a:ea typeface="Roboto"/>
                <a:cs typeface="Roboto"/>
                <a:sym typeface="Roboto"/>
              </a:endParaRPr>
            </a:p>
          </p:txBody>
        </p:sp>
        <p:sp>
          <p:nvSpPr>
            <p:cNvPr id="117" name="Google Shape;117;p17"/>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A7291E"/>
                  </a:solidFill>
                  <a:latin typeface="Roboto"/>
                  <a:ea typeface="Roboto"/>
                  <a:cs typeface="Roboto"/>
                  <a:sym typeface="Roboto"/>
                </a:rPr>
                <a:t>Image Deblurring using Traditional Techniques</a:t>
              </a:r>
              <a:endParaRPr b="1" sz="1000">
                <a:solidFill>
                  <a:srgbClr val="A7291E"/>
                </a:solidFill>
                <a:latin typeface="Roboto"/>
                <a:ea typeface="Roboto"/>
                <a:cs typeface="Roboto"/>
                <a:sym typeface="Roboto"/>
              </a:endParaRPr>
            </a:p>
          </p:txBody>
        </p:sp>
        <p:sp>
          <p:nvSpPr>
            <p:cNvPr id="118" name="Google Shape;118;p17"/>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A7291E"/>
                </a:solidFill>
                <a:latin typeface="Roboto"/>
                <a:ea typeface="Roboto"/>
                <a:cs typeface="Roboto"/>
                <a:sym typeface="Roboto"/>
              </a:endParaRPr>
            </a:p>
          </p:txBody>
        </p:sp>
      </p:grpSp>
      <p:grpSp>
        <p:nvGrpSpPr>
          <p:cNvPr id="119" name="Google Shape;119;p17"/>
          <p:cNvGrpSpPr/>
          <p:nvPr/>
        </p:nvGrpSpPr>
        <p:grpSpPr>
          <a:xfrm>
            <a:off x="2706154" y="1870684"/>
            <a:ext cx="1748094" cy="2068985"/>
            <a:chOff x="2706365" y="1957150"/>
            <a:chExt cx="1762014" cy="1978943"/>
          </a:xfrm>
        </p:grpSpPr>
        <p:sp>
          <p:nvSpPr>
            <p:cNvPr id="120" name="Google Shape;120;p17"/>
            <p:cNvSpPr/>
            <p:nvPr/>
          </p:nvSpPr>
          <p:spPr>
            <a:xfrm>
              <a:off x="3256823"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2759279" y="2682916"/>
              <a:ext cx="1709100" cy="594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A7291E"/>
                  </a:solidFill>
                  <a:latin typeface="Roboto"/>
                  <a:ea typeface="Roboto"/>
                  <a:cs typeface="Roboto"/>
                  <a:sym typeface="Roboto"/>
                </a:rPr>
                <a:t>Sending the deblured image by Traditional method to ML model</a:t>
              </a:r>
              <a:endParaRPr b="1" sz="1000">
                <a:solidFill>
                  <a:srgbClr val="A7291E"/>
                </a:solidFill>
                <a:latin typeface="Roboto"/>
                <a:ea typeface="Roboto"/>
                <a:cs typeface="Roboto"/>
                <a:sym typeface="Roboto"/>
              </a:endParaRPr>
            </a:p>
          </p:txBody>
        </p:sp>
        <p:sp>
          <p:nvSpPr>
            <p:cNvPr id="122" name="Google Shape;122;p17"/>
            <p:cNvSpPr txBox="1"/>
            <p:nvPr/>
          </p:nvSpPr>
          <p:spPr>
            <a:xfrm>
              <a:off x="2706365" y="3198693"/>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A7291E"/>
                </a:solidFill>
                <a:latin typeface="Roboto"/>
                <a:ea typeface="Roboto"/>
                <a:cs typeface="Roboto"/>
                <a:sym typeface="Roboto"/>
              </a:endParaRPr>
            </a:p>
          </p:txBody>
        </p:sp>
        <p:sp>
          <p:nvSpPr>
            <p:cNvPr id="123" name="Google Shape;123;p17"/>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A7291E"/>
                  </a:solidFill>
                  <a:latin typeface="Roboto"/>
                  <a:ea typeface="Roboto"/>
                  <a:cs typeface="Roboto"/>
                  <a:sym typeface="Roboto"/>
                </a:rPr>
                <a:t>2</a:t>
              </a:r>
              <a:endParaRPr b="1" sz="800">
                <a:solidFill>
                  <a:srgbClr val="A7291E"/>
                </a:solidFill>
                <a:latin typeface="Roboto"/>
                <a:ea typeface="Roboto"/>
                <a:cs typeface="Roboto"/>
                <a:sym typeface="Roboto"/>
              </a:endParaRPr>
            </a:p>
          </p:txBody>
        </p:sp>
      </p:grpSp>
      <p:grpSp>
        <p:nvGrpSpPr>
          <p:cNvPr id="124" name="Google Shape;124;p17"/>
          <p:cNvGrpSpPr/>
          <p:nvPr/>
        </p:nvGrpSpPr>
        <p:grpSpPr>
          <a:xfrm>
            <a:off x="4781408" y="1957150"/>
            <a:ext cx="1709106" cy="1897975"/>
            <a:chOff x="4781408" y="1957150"/>
            <a:chExt cx="1709106" cy="1897975"/>
          </a:xfrm>
        </p:grpSpPr>
        <p:sp>
          <p:nvSpPr>
            <p:cNvPr id="125" name="Google Shape;125;p17"/>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MPRnet Deblurring the image </a:t>
              </a:r>
              <a:endParaRPr b="1" sz="1000">
                <a:solidFill>
                  <a:srgbClr val="858585"/>
                </a:solidFill>
                <a:latin typeface="Roboto"/>
                <a:ea typeface="Roboto"/>
                <a:cs typeface="Roboto"/>
                <a:sym typeface="Roboto"/>
              </a:endParaRPr>
            </a:p>
          </p:txBody>
        </p:sp>
        <p:sp>
          <p:nvSpPr>
            <p:cNvPr id="127" name="Google Shape;127;p17"/>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128" name="Google Shape;128;p17"/>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3</a:t>
              </a:r>
              <a:endParaRPr b="1" sz="800">
                <a:solidFill>
                  <a:srgbClr val="858585"/>
                </a:solidFill>
                <a:latin typeface="Roboto"/>
                <a:ea typeface="Roboto"/>
                <a:cs typeface="Roboto"/>
                <a:sym typeface="Roboto"/>
              </a:endParaRPr>
            </a:p>
          </p:txBody>
        </p:sp>
      </p:grpSp>
      <p:grpSp>
        <p:nvGrpSpPr>
          <p:cNvPr id="129" name="Google Shape;129;p17"/>
          <p:cNvGrpSpPr/>
          <p:nvPr/>
        </p:nvGrpSpPr>
        <p:grpSpPr>
          <a:xfrm>
            <a:off x="6863386" y="1957150"/>
            <a:ext cx="1709102" cy="1897977"/>
            <a:chOff x="6863386" y="1957150"/>
            <a:chExt cx="1709102" cy="1897977"/>
          </a:xfrm>
        </p:grpSpPr>
        <p:sp>
          <p:nvSpPr>
            <p:cNvPr id="130" name="Google Shape;130;p17"/>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Roboto"/>
                  <a:ea typeface="Roboto"/>
                  <a:cs typeface="Roboto"/>
                  <a:sym typeface="Roboto"/>
                </a:rPr>
                <a:t>Giving a deblurred image as an output</a:t>
              </a:r>
              <a:endParaRPr b="1" sz="1000">
                <a:solidFill>
                  <a:srgbClr val="858585"/>
                </a:solidFill>
                <a:latin typeface="Roboto"/>
                <a:ea typeface="Roboto"/>
                <a:cs typeface="Roboto"/>
                <a:sym typeface="Roboto"/>
              </a:endParaRPr>
            </a:p>
          </p:txBody>
        </p:sp>
        <p:sp>
          <p:nvSpPr>
            <p:cNvPr id="132" name="Google Shape;132;p17"/>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a:t>
              </a:r>
              <a:endParaRPr sz="800">
                <a:solidFill>
                  <a:srgbClr val="858585"/>
                </a:solidFill>
                <a:latin typeface="Roboto"/>
                <a:ea typeface="Roboto"/>
                <a:cs typeface="Roboto"/>
                <a:sym typeface="Roboto"/>
              </a:endParaRPr>
            </a:p>
          </p:txBody>
        </p:sp>
        <p:sp>
          <p:nvSpPr>
            <p:cNvPr id="133" name="Google Shape;133;p17"/>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4</a:t>
              </a:r>
              <a:endParaRPr b="1" sz="800">
                <a:solidFill>
                  <a:srgbClr val="858585"/>
                </a:solidFill>
                <a:latin typeface="Roboto"/>
                <a:ea typeface="Roboto"/>
                <a:cs typeface="Roboto"/>
                <a:sym typeface="Roboto"/>
              </a:endParaRPr>
            </a:p>
          </p:txBody>
        </p:sp>
      </p:grpSp>
      <p:sp>
        <p:nvSpPr>
          <p:cNvPr id="134" name="Google Shape;134;p17"/>
          <p:cNvSpPr/>
          <p:nvPr/>
        </p:nvSpPr>
        <p:spPr>
          <a:xfrm>
            <a:off x="4337175"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6419150"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229400" y="3564050"/>
            <a:ext cx="8868900" cy="14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a:t>
            </a:r>
            <a:r>
              <a:rPr b="1" lang="en" sz="1100">
                <a:solidFill>
                  <a:schemeClr val="dk1"/>
                </a:solidFill>
              </a:rPr>
              <a:t>Develop a deep learning model (MPRNet) trained on paired blurred-sharp images.</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•Enhance deblurring results by using kernel refinement techniques.</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•Integrate MATLAB for traditional deblurring before ML inference.</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•Analyze model performance using PSNR, SSIM, and loss curves</a:t>
            </a:r>
            <a:r>
              <a:rPr b="1" lang="en" sz="1800">
                <a:solidFill>
                  <a:schemeClr val="dk1"/>
                </a:solidFill>
              </a:rPr>
              <a:t>.</a:t>
            </a:r>
            <a:endParaRPr b="1" sz="1800">
              <a:solidFill>
                <a:schemeClr val="dk1"/>
              </a:solidFill>
            </a:endParaRPr>
          </a:p>
          <a:p>
            <a:pPr indent="0" lvl="0" marL="0" rtl="0" algn="l">
              <a:spcBef>
                <a:spcPts val="0"/>
              </a:spcBef>
              <a:spcAft>
                <a:spcPts val="0"/>
              </a:spcAft>
              <a:buNone/>
            </a:pPr>
            <a:r>
              <a:t/>
            </a:r>
            <a:endParaRPr sz="1800">
              <a:solidFill>
                <a:schemeClr val="dk2"/>
              </a:solidFill>
            </a:endParaRPr>
          </a:p>
        </p:txBody>
      </p:sp>
      <p:sp>
        <p:nvSpPr>
          <p:cNvPr id="137" name="Google Shape;137;p17"/>
          <p:cNvSpPr txBox="1"/>
          <p:nvPr/>
        </p:nvSpPr>
        <p:spPr>
          <a:xfrm>
            <a:off x="583550" y="614375"/>
            <a:ext cx="40476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Objective </a:t>
            </a:r>
            <a:r>
              <a:rPr lang="en" sz="1300">
                <a:solidFill>
                  <a:schemeClr val="accent1"/>
                </a:solidFill>
                <a:latin typeface="Lato"/>
                <a:ea typeface="Lato"/>
                <a:cs typeface="Lato"/>
                <a:sym typeface="Lato"/>
              </a:rPr>
              <a:t>pipeline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311700" y="404500"/>
            <a:ext cx="82143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MATLAB Preprocessing (Traditional Deblurring)</a:t>
            </a:r>
            <a:endParaRPr sz="1620"/>
          </a:p>
        </p:txBody>
      </p:sp>
      <p:sp>
        <p:nvSpPr>
          <p:cNvPr id="143" name="Google Shape;143;p18"/>
          <p:cNvSpPr txBox="1"/>
          <p:nvPr>
            <p:ph idx="1" type="body"/>
          </p:nvPr>
        </p:nvSpPr>
        <p:spPr>
          <a:xfrm>
            <a:off x="246850" y="1229850"/>
            <a:ext cx="7688700" cy="32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Richardson-Lucy (RL) deconvolution:</a:t>
            </a:r>
            <a:endParaRPr b="1" sz="1500"/>
          </a:p>
          <a:p>
            <a:pPr indent="0" lvl="0" marL="0" rtl="0" algn="l">
              <a:spcBef>
                <a:spcPts val="1200"/>
              </a:spcBef>
              <a:spcAft>
                <a:spcPts val="0"/>
              </a:spcAft>
              <a:buNone/>
            </a:pPr>
            <a:r>
              <a:rPr lang="en"/>
              <a:t> It  an iterative algorithm used for restoring a sharp image from a blurred image, given a known Point Spread Function (PSF). It is widely used in image processing, astronomy, and microscopy for improving image clarity.</a:t>
            </a:r>
            <a:endParaRPr/>
          </a:p>
          <a:p>
            <a:pPr indent="0" lvl="0" marL="0" rtl="0" algn="l">
              <a:spcBef>
                <a:spcPts val="1200"/>
              </a:spcBef>
              <a:spcAft>
                <a:spcPts val="0"/>
              </a:spcAft>
              <a:buNone/>
            </a:pPr>
            <a:r>
              <a:rPr lang="en"/>
              <a:t>Mathematically, a blurred image 𝐵(𝑥,𝑦)   is formed by:</a:t>
            </a:r>
            <a:endParaRPr/>
          </a:p>
          <a:p>
            <a:pPr indent="0" lvl="0" marL="0" rtl="0" algn="l">
              <a:spcBef>
                <a:spcPts val="1200"/>
              </a:spcBef>
              <a:spcAft>
                <a:spcPts val="0"/>
              </a:spcAft>
              <a:buNone/>
            </a:pPr>
            <a:r>
              <a:rPr lang="en"/>
              <a:t>                                                                                  B(x,y)=S(x,y)∗PSF(x,y)+N(x,y)</a:t>
            </a:r>
            <a:endParaRPr/>
          </a:p>
          <a:p>
            <a:pPr indent="0" lvl="0" marL="0" rtl="0" algn="l">
              <a:spcBef>
                <a:spcPts val="1200"/>
              </a:spcBef>
              <a:spcAft>
                <a:spcPts val="0"/>
              </a:spcAft>
              <a:buNone/>
            </a:pPr>
            <a:r>
              <a:rPr lang="en"/>
              <a:t>S(x,y) = Sharp (original) image;    B(x,y) = Blurred observed image ;                                                                                                                                                                      PSF(x,y) = Blur function (how the image got blurred)  ;  </a:t>
            </a:r>
            <a:r>
              <a:rPr lang="en"/>
              <a:t>N(x,y) = Noise</a:t>
            </a:r>
            <a:r>
              <a:rPr lang="en"/>
              <a:t>                                                                                                                                                                                                                                                                                                                                               ∗ = Convolution operation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9" name="Google Shape;149;p19"/>
          <p:cNvSpPr txBox="1"/>
          <p:nvPr>
            <p:ph idx="1" type="body"/>
          </p:nvPr>
        </p:nvSpPr>
        <p:spPr>
          <a:xfrm>
            <a:off x="103750" y="1265625"/>
            <a:ext cx="8764200" cy="4083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644"/>
              <a:t>1</a:t>
            </a:r>
            <a:r>
              <a:rPr lang="en" sz="4544"/>
              <a:t>: Start with an Initial Guess : We do not know the original sharp image S(x,y) hence we start by making an initial guess.</a:t>
            </a:r>
            <a:endParaRPr sz="4544"/>
          </a:p>
          <a:p>
            <a:pPr indent="0" lvl="0" marL="0" rtl="0" algn="l">
              <a:spcBef>
                <a:spcPts val="1200"/>
              </a:spcBef>
              <a:spcAft>
                <a:spcPts val="0"/>
              </a:spcAft>
              <a:buNone/>
            </a:pPr>
            <a:r>
              <a:rPr lang="en" sz="4544"/>
              <a:t>A practical and simple initial guess is the blurred image itself: S0(x,y)=B(x,y)</a:t>
            </a:r>
            <a:endParaRPr sz="4544"/>
          </a:p>
          <a:p>
            <a:pPr indent="0" lvl="0" marL="0" rtl="0" algn="l">
              <a:spcBef>
                <a:spcPts val="1200"/>
              </a:spcBef>
              <a:spcAft>
                <a:spcPts val="0"/>
              </a:spcAft>
              <a:buNone/>
            </a:pPr>
            <a:r>
              <a:rPr lang="en" sz="4544"/>
              <a:t>2: Simulate the Blurring Process</a:t>
            </a:r>
            <a:endParaRPr sz="4544"/>
          </a:p>
          <a:p>
            <a:pPr indent="0" lvl="0" marL="0" rtl="0" algn="l">
              <a:spcBef>
                <a:spcPts val="1200"/>
              </a:spcBef>
              <a:spcAft>
                <a:spcPts val="0"/>
              </a:spcAft>
              <a:buNone/>
            </a:pPr>
            <a:r>
              <a:rPr lang="en" sz="4544"/>
              <a:t>Using our initial guess  S0(x,y); we simulate the blurring with a known Point Spread Function (PSF): </a:t>
            </a:r>
            <a:endParaRPr sz="4544"/>
          </a:p>
          <a:p>
            <a:pPr indent="0" lvl="0" marL="0" rtl="0" algn="l">
              <a:spcBef>
                <a:spcPts val="1200"/>
              </a:spcBef>
              <a:spcAft>
                <a:spcPts val="0"/>
              </a:spcAft>
              <a:buNone/>
            </a:pPr>
            <a:r>
              <a:rPr lang="en" sz="4544"/>
              <a:t>B_estimate(x,y)=S0(x,y)∗PSF(x,y)</a:t>
            </a:r>
            <a:endParaRPr sz="4544"/>
          </a:p>
          <a:p>
            <a:pPr indent="0" lvl="0" marL="0" rtl="0" algn="l">
              <a:spcBef>
                <a:spcPts val="1200"/>
              </a:spcBef>
              <a:spcAft>
                <a:spcPts val="0"/>
              </a:spcAft>
              <a:buNone/>
            </a:pPr>
            <a:r>
              <a:rPr lang="en" sz="4544"/>
              <a:t>3: Compare with the Real Blurred Image    with  estimated blurred image : </a:t>
            </a:r>
            <a:endParaRPr sz="4544"/>
          </a:p>
          <a:p>
            <a:pPr indent="0" lvl="0" marL="0" rtl="0" algn="l">
              <a:spcBef>
                <a:spcPts val="1200"/>
              </a:spcBef>
              <a:spcAft>
                <a:spcPts val="0"/>
              </a:spcAft>
              <a:buNone/>
            </a:pPr>
            <a:r>
              <a:rPr lang="en" sz="4544"/>
              <a:t>       We calculate the element-wise ratio between them:</a:t>
            </a:r>
            <a:endParaRPr sz="4544"/>
          </a:p>
          <a:p>
            <a:pPr indent="0" lvl="0" marL="0" rtl="0" algn="l">
              <a:spcBef>
                <a:spcPts val="1200"/>
              </a:spcBef>
              <a:spcAft>
                <a:spcPts val="0"/>
              </a:spcAft>
              <a:buNone/>
            </a:pPr>
            <a:r>
              <a:rPr lang="en" sz="4544"/>
              <a:t>        𝑅(𝑥,𝑦)=𝐵(𝑥,𝑦)/𝐵_estimate(𝑥,𝑦)</a:t>
            </a:r>
            <a:endParaRPr sz="4544"/>
          </a:p>
          <a:p>
            <a:pPr indent="0" lvl="0" marL="0" rtl="0" algn="l">
              <a:spcBef>
                <a:spcPts val="1200"/>
              </a:spcBef>
              <a:spcAft>
                <a:spcPts val="0"/>
              </a:spcAft>
              <a:buNone/>
            </a:pPr>
            <a:r>
              <a:rPr lang="en" sz="4544"/>
              <a:t>        * If  R(x,y)=1, our guess is accurate.</a:t>
            </a:r>
            <a:endParaRPr sz="4544"/>
          </a:p>
          <a:p>
            <a:pPr indent="0" lvl="0" marL="0" rtl="0" algn="l">
              <a:spcBef>
                <a:spcPts val="1200"/>
              </a:spcBef>
              <a:spcAft>
                <a:spcPts val="0"/>
              </a:spcAft>
              <a:buNone/>
            </a:pPr>
            <a:r>
              <a:rPr lang="en" sz="4544"/>
              <a:t>​        * If 𝑅(𝑥,𝑦)≠1 we must refine our guess.</a:t>
            </a:r>
            <a:endParaRPr sz="4544"/>
          </a:p>
          <a:p>
            <a:pPr indent="0" lvl="0" marL="0" rtl="0" algn="l">
              <a:spcBef>
                <a:spcPts val="1200"/>
              </a:spcBef>
              <a:spcAft>
                <a:spcPts val="0"/>
              </a:spcAft>
              <a:buNone/>
            </a:pPr>
            <a:r>
              <a:t/>
            </a:r>
            <a:endParaRPr sz="2237"/>
          </a:p>
          <a:p>
            <a:pPr indent="0" lvl="0" marL="0" rtl="0" algn="l">
              <a:spcBef>
                <a:spcPts val="1200"/>
              </a:spcBef>
              <a:spcAft>
                <a:spcPts val="0"/>
              </a:spcAft>
              <a:buNone/>
            </a:pPr>
            <a:r>
              <a:t/>
            </a:r>
            <a:endParaRPr sz="2237"/>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55" name="Google Shape;155;p20"/>
          <p:cNvSpPr txBox="1"/>
          <p:nvPr>
            <p:ph idx="1" type="body"/>
          </p:nvPr>
        </p:nvSpPr>
        <p:spPr>
          <a:xfrm>
            <a:off x="93150" y="1262100"/>
            <a:ext cx="8764200" cy="388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Update the Guess</a:t>
            </a:r>
            <a:endParaRPr/>
          </a:p>
          <a:p>
            <a:pPr indent="0" lvl="0" marL="0" rtl="0" algn="l">
              <a:spcBef>
                <a:spcPts val="1200"/>
              </a:spcBef>
              <a:spcAft>
                <a:spcPts val="0"/>
              </a:spcAft>
              <a:buNone/>
            </a:pPr>
            <a:r>
              <a:rPr lang="en"/>
              <a:t>We refine our current guess using the ratio  R(x,y) and apply the PSF in reverse (deconvolution): </a:t>
            </a:r>
            <a:endParaRPr/>
          </a:p>
          <a:p>
            <a:pPr indent="0" lvl="0" marL="0" rtl="0" algn="l">
              <a:spcBef>
                <a:spcPts val="1200"/>
              </a:spcBef>
              <a:spcAft>
                <a:spcPts val="0"/>
              </a:spcAft>
              <a:buNone/>
            </a:pPr>
            <a:r>
              <a:rPr lang="en"/>
              <a:t>  Sn+1(x,y)=S n(x,y)⋅(PSF ∗(−x,−y)∗R(x,y))    </a:t>
            </a:r>
            <a:endParaRPr/>
          </a:p>
          <a:p>
            <a:pPr indent="0" lvl="0" marL="0" rtl="0" algn="l">
              <a:spcBef>
                <a:spcPts val="1200"/>
              </a:spcBef>
              <a:spcAft>
                <a:spcPts val="0"/>
              </a:spcAft>
              <a:buNone/>
            </a:pPr>
            <a:r>
              <a:rPr lang="en"/>
              <a:t>  (*) PSF ∗ (−x,−y)  Rotate the kernel around its center by 180 degrees.  </a:t>
            </a:r>
            <a:endParaRPr/>
          </a:p>
          <a:p>
            <a:pPr indent="0" lvl="0" marL="0" rtl="0" algn="l">
              <a:spcBef>
                <a:spcPts val="1200"/>
              </a:spcBef>
              <a:spcAft>
                <a:spcPts val="0"/>
              </a:spcAft>
              <a:buNone/>
            </a:pPr>
            <a:r>
              <a:rPr lang="en"/>
              <a:t>  (*)  Multiplying by R(x,y) adjusts the sharpness based on the measured error.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6" name="Google Shape;156;p20"/>
          <p:cNvPicPr preferRelativeResize="0"/>
          <p:nvPr/>
        </p:nvPicPr>
        <p:blipFill>
          <a:blip r:embed="rId3">
            <a:alphaModFix/>
          </a:blip>
          <a:stretch>
            <a:fillRect/>
          </a:stretch>
        </p:blipFill>
        <p:spPr>
          <a:xfrm>
            <a:off x="235400" y="3192125"/>
            <a:ext cx="7349399" cy="183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729450" y="767825"/>
            <a:ext cx="7688700" cy="53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Wiener filtering:</a:t>
            </a:r>
            <a:endParaRPr/>
          </a:p>
        </p:txBody>
      </p:sp>
      <p:sp>
        <p:nvSpPr>
          <p:cNvPr id="162" name="Google Shape;162;p21"/>
          <p:cNvSpPr txBox="1"/>
          <p:nvPr>
            <p:ph idx="1" type="body"/>
          </p:nvPr>
        </p:nvSpPr>
        <p:spPr>
          <a:xfrm>
            <a:off x="729450" y="1488975"/>
            <a:ext cx="7688700" cy="2850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3030"/>
              <a:t> It is a mathematical techniques used for image deblurring  and noise reduction. </a:t>
            </a:r>
            <a:r>
              <a:rPr lang="en" sz="3030"/>
              <a:t>It Works on trying </a:t>
            </a:r>
            <a:r>
              <a:rPr lang="en" sz="3030"/>
              <a:t>to reverse the blur while also reducing unwanted noise. </a:t>
            </a:r>
            <a:endParaRPr sz="3030"/>
          </a:p>
          <a:p>
            <a:pPr indent="0" lvl="0" marL="0" rtl="0" algn="l">
              <a:spcBef>
                <a:spcPts val="1200"/>
              </a:spcBef>
              <a:spcAft>
                <a:spcPts val="0"/>
              </a:spcAft>
              <a:buNone/>
            </a:pPr>
            <a:r>
              <a:rPr lang="en" sz="3030"/>
              <a:t>How Does Wiener Filtering Works?</a:t>
            </a:r>
            <a:endParaRPr sz="3030"/>
          </a:p>
          <a:p>
            <a:pPr indent="0" lvl="0" marL="0" rtl="0" algn="l">
              <a:spcBef>
                <a:spcPts val="1200"/>
              </a:spcBef>
              <a:spcAft>
                <a:spcPts val="0"/>
              </a:spcAft>
              <a:buNone/>
            </a:pPr>
            <a:r>
              <a:rPr lang="en" sz="3030"/>
              <a:t> When an image gets blurred, its pixels gets spread out based on certain blur </a:t>
            </a:r>
            <a:r>
              <a:rPr lang="en" sz="3030"/>
              <a:t>pattern </a:t>
            </a:r>
            <a:r>
              <a:rPr lang="en" sz="3030"/>
              <a:t>. Additionally,   noise Can  added due to factors like camera sensors, low light...etc.</a:t>
            </a:r>
            <a:endParaRPr sz="3030"/>
          </a:p>
          <a:p>
            <a:pPr indent="0" lvl="0" marL="0" rtl="0" algn="l">
              <a:spcBef>
                <a:spcPts val="1200"/>
              </a:spcBef>
              <a:spcAft>
                <a:spcPts val="0"/>
              </a:spcAft>
              <a:buNone/>
            </a:pPr>
            <a:r>
              <a:rPr lang="en" sz="3030"/>
              <a:t>Mathematically, A degraded image g(x,y) is modeled as:</a:t>
            </a:r>
            <a:endParaRPr sz="3030"/>
          </a:p>
          <a:p>
            <a:pPr indent="0" lvl="0" marL="0" rtl="0" algn="l">
              <a:spcBef>
                <a:spcPts val="1200"/>
              </a:spcBef>
              <a:spcAft>
                <a:spcPts val="0"/>
              </a:spcAft>
              <a:buNone/>
            </a:pPr>
            <a:r>
              <a:rPr lang="en" sz="3030"/>
              <a:t>              g(x,y) = f(x,y)*h(x,y)+n(x,y)</a:t>
            </a:r>
            <a:endParaRPr sz="3030"/>
          </a:p>
          <a:p>
            <a:pPr indent="0" lvl="0" marL="0" rtl="0" algn="l">
              <a:spcBef>
                <a:spcPts val="1200"/>
              </a:spcBef>
              <a:spcAft>
                <a:spcPts val="0"/>
              </a:spcAft>
              <a:buNone/>
            </a:pPr>
            <a:r>
              <a:rPr lang="en" sz="3030"/>
              <a:t>f(x,y) = original image, h(x,y)= blur </a:t>
            </a:r>
            <a:r>
              <a:rPr lang="en" sz="3030"/>
              <a:t>kernel ,n(x,y)=noise</a:t>
            </a:r>
            <a:endParaRPr sz="303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