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7FF57-ECB7-4629-8C22-3ADDF8A68C0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DDFBDF-88B1-4323-B213-862EF328B1B1}">
      <dgm:prSet phldrT="[Text]"/>
      <dgm:spPr/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0822E8A2-9585-416D-A478-134D891C6AD4}" type="parTrans" cxnId="{EAA2C541-C121-4FDB-BD11-CE2384666A1D}">
      <dgm:prSet/>
      <dgm:spPr/>
      <dgm:t>
        <a:bodyPr/>
        <a:lstStyle/>
        <a:p>
          <a:endParaRPr lang="en-US"/>
        </a:p>
      </dgm:t>
    </dgm:pt>
    <dgm:pt modelId="{E41B068C-0A41-4A80-8471-207ABC5155F0}" type="sibTrans" cxnId="{EAA2C541-C121-4FDB-BD11-CE2384666A1D}">
      <dgm:prSet/>
      <dgm:spPr/>
      <dgm:t>
        <a:bodyPr/>
        <a:lstStyle/>
        <a:p>
          <a:endParaRPr lang="en-US"/>
        </a:p>
      </dgm:t>
    </dgm:pt>
    <dgm:pt modelId="{9DEDEBBD-8D75-4951-9CED-59747F953E68}">
      <dgm:prSet phldrT="[Text]"/>
      <dgm:spPr/>
      <dgm:t>
        <a:bodyPr/>
        <a:lstStyle/>
        <a:p>
          <a:r>
            <a:rPr lang="en-US" dirty="0" smtClean="0"/>
            <a:t>Running Time</a:t>
          </a:r>
          <a:endParaRPr lang="en-US" dirty="0"/>
        </a:p>
      </dgm:t>
    </dgm:pt>
    <dgm:pt modelId="{37F0351F-E21F-4366-9082-5C6A044A4348}" type="parTrans" cxnId="{EDA8A0B0-3454-467D-87B8-BBAFA2782784}">
      <dgm:prSet/>
      <dgm:spPr/>
      <dgm:t>
        <a:bodyPr/>
        <a:lstStyle/>
        <a:p>
          <a:endParaRPr lang="en-US"/>
        </a:p>
      </dgm:t>
    </dgm:pt>
    <dgm:pt modelId="{C89ADBE4-1A00-47B8-A035-8DC529659242}" type="sibTrans" cxnId="{EDA8A0B0-3454-467D-87B8-BBAFA2782784}">
      <dgm:prSet/>
      <dgm:spPr/>
      <dgm:t>
        <a:bodyPr/>
        <a:lstStyle/>
        <a:p>
          <a:endParaRPr lang="en-US"/>
        </a:p>
      </dgm:t>
    </dgm:pt>
    <dgm:pt modelId="{459E9674-3BF2-4501-9D75-1506B08A8E81}">
      <dgm:prSet phldrT="[Text]"/>
      <dgm:spPr/>
      <dgm:t>
        <a:bodyPr/>
        <a:lstStyle/>
        <a:p>
          <a:r>
            <a:rPr lang="en-US" dirty="0" smtClean="0"/>
            <a:t>Space Usage</a:t>
          </a:r>
          <a:endParaRPr lang="en-US" dirty="0"/>
        </a:p>
      </dgm:t>
    </dgm:pt>
    <dgm:pt modelId="{7C80FB50-1BA0-4F80-82E5-B1475BBB17A0}" type="parTrans" cxnId="{AC4F2B68-36EF-4AA8-97E2-0EF139179125}">
      <dgm:prSet/>
      <dgm:spPr/>
      <dgm:t>
        <a:bodyPr/>
        <a:lstStyle/>
        <a:p>
          <a:endParaRPr lang="en-US"/>
        </a:p>
      </dgm:t>
    </dgm:pt>
    <dgm:pt modelId="{B009D43F-FC77-4C58-B3CD-4B788E1D4991}" type="sibTrans" cxnId="{AC4F2B68-36EF-4AA8-97E2-0EF139179125}">
      <dgm:prSet/>
      <dgm:spPr/>
      <dgm:t>
        <a:bodyPr/>
        <a:lstStyle/>
        <a:p>
          <a:endParaRPr lang="en-US"/>
        </a:p>
      </dgm:t>
    </dgm:pt>
    <dgm:pt modelId="{3835513A-42C4-4BF8-A7C8-6E9EB427E001}" type="pres">
      <dgm:prSet presAssocID="{A2D7FF57-ECB7-4629-8C22-3ADDF8A68C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46CAE-15B2-497E-8802-DB0B353F8354}" type="pres">
      <dgm:prSet presAssocID="{C0DDFBDF-88B1-4323-B213-862EF328B1B1}" presName="centerShape" presStyleLbl="node0" presStyleIdx="0" presStyleCnt="1"/>
      <dgm:spPr/>
      <dgm:t>
        <a:bodyPr/>
        <a:lstStyle/>
        <a:p>
          <a:endParaRPr lang="en-US"/>
        </a:p>
      </dgm:t>
    </dgm:pt>
    <dgm:pt modelId="{613A7A6C-EC6F-4AE0-89A3-35E80729058A}" type="pres">
      <dgm:prSet presAssocID="{37F0351F-E21F-4366-9082-5C6A044A43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B6CEFB5-779A-477C-8CD6-DAEBB35E46C5}" type="pres">
      <dgm:prSet presAssocID="{9DEDEBBD-8D75-4951-9CED-59747F953E6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5051-C33A-4A19-9BB2-100C1287B805}" type="pres">
      <dgm:prSet presAssocID="{7C80FB50-1BA0-4F80-82E5-B1475BBB17A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3237364-052C-4B37-B9CF-4A5574D86F98}" type="pres">
      <dgm:prSet presAssocID="{459E9674-3BF2-4501-9D75-1506B08A8E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83F60-9C29-4829-943B-A6A29BDC43B7}" type="presOf" srcId="{A2D7FF57-ECB7-4629-8C22-3ADDF8A68C0E}" destId="{3835513A-42C4-4BF8-A7C8-6E9EB427E001}" srcOrd="0" destOrd="0" presId="urn:microsoft.com/office/officeart/2005/8/layout/radial4"/>
    <dgm:cxn modelId="{38098486-876D-4435-A0EA-4FBD855AE36D}" type="presOf" srcId="{459E9674-3BF2-4501-9D75-1506B08A8E81}" destId="{E3237364-052C-4B37-B9CF-4A5574D86F98}" srcOrd="0" destOrd="0" presId="urn:microsoft.com/office/officeart/2005/8/layout/radial4"/>
    <dgm:cxn modelId="{EAA2C541-C121-4FDB-BD11-CE2384666A1D}" srcId="{A2D7FF57-ECB7-4629-8C22-3ADDF8A68C0E}" destId="{C0DDFBDF-88B1-4323-B213-862EF328B1B1}" srcOrd="0" destOrd="0" parTransId="{0822E8A2-9585-416D-A478-134D891C6AD4}" sibTransId="{E41B068C-0A41-4A80-8471-207ABC5155F0}"/>
    <dgm:cxn modelId="{FE49A92E-F301-47F6-8469-9FBD53BE3557}" type="presOf" srcId="{37F0351F-E21F-4366-9082-5C6A044A4348}" destId="{613A7A6C-EC6F-4AE0-89A3-35E80729058A}" srcOrd="0" destOrd="0" presId="urn:microsoft.com/office/officeart/2005/8/layout/radial4"/>
    <dgm:cxn modelId="{EDA8A0B0-3454-467D-87B8-BBAFA2782784}" srcId="{C0DDFBDF-88B1-4323-B213-862EF328B1B1}" destId="{9DEDEBBD-8D75-4951-9CED-59747F953E68}" srcOrd="0" destOrd="0" parTransId="{37F0351F-E21F-4366-9082-5C6A044A4348}" sibTransId="{C89ADBE4-1A00-47B8-A035-8DC529659242}"/>
    <dgm:cxn modelId="{5EBDF169-1205-4463-9E9C-70D357ACD369}" type="presOf" srcId="{9DEDEBBD-8D75-4951-9CED-59747F953E68}" destId="{DB6CEFB5-779A-477C-8CD6-DAEBB35E46C5}" srcOrd="0" destOrd="0" presId="urn:microsoft.com/office/officeart/2005/8/layout/radial4"/>
    <dgm:cxn modelId="{AC4F2B68-36EF-4AA8-97E2-0EF139179125}" srcId="{C0DDFBDF-88B1-4323-B213-862EF328B1B1}" destId="{459E9674-3BF2-4501-9D75-1506B08A8E81}" srcOrd="1" destOrd="0" parTransId="{7C80FB50-1BA0-4F80-82E5-B1475BBB17A0}" sibTransId="{B009D43F-FC77-4C58-B3CD-4B788E1D4991}"/>
    <dgm:cxn modelId="{3859F795-4066-4C73-B14C-4F906BC35121}" type="presOf" srcId="{7C80FB50-1BA0-4F80-82E5-B1475BBB17A0}" destId="{04435051-C33A-4A19-9BB2-100C1287B805}" srcOrd="0" destOrd="0" presId="urn:microsoft.com/office/officeart/2005/8/layout/radial4"/>
    <dgm:cxn modelId="{C1F7164F-4ACD-476B-8761-6AAD6B45AA05}" type="presOf" srcId="{C0DDFBDF-88B1-4323-B213-862EF328B1B1}" destId="{DC246CAE-15B2-497E-8802-DB0B353F8354}" srcOrd="0" destOrd="0" presId="urn:microsoft.com/office/officeart/2005/8/layout/radial4"/>
    <dgm:cxn modelId="{F299ED95-6B7D-40D3-A1BD-F23BF817852D}" type="presParOf" srcId="{3835513A-42C4-4BF8-A7C8-6E9EB427E001}" destId="{DC246CAE-15B2-497E-8802-DB0B353F8354}" srcOrd="0" destOrd="0" presId="urn:microsoft.com/office/officeart/2005/8/layout/radial4"/>
    <dgm:cxn modelId="{10BBA081-497F-4713-9CA0-40A07FA45613}" type="presParOf" srcId="{3835513A-42C4-4BF8-A7C8-6E9EB427E001}" destId="{613A7A6C-EC6F-4AE0-89A3-35E80729058A}" srcOrd="1" destOrd="0" presId="urn:microsoft.com/office/officeart/2005/8/layout/radial4"/>
    <dgm:cxn modelId="{3AC3710F-2643-47D6-9739-04678005E6BA}" type="presParOf" srcId="{3835513A-42C4-4BF8-A7C8-6E9EB427E001}" destId="{DB6CEFB5-779A-477C-8CD6-DAEBB35E46C5}" srcOrd="2" destOrd="0" presId="urn:microsoft.com/office/officeart/2005/8/layout/radial4"/>
    <dgm:cxn modelId="{0C9EC9AA-D230-4241-8B04-FC9D41F79EE1}" type="presParOf" srcId="{3835513A-42C4-4BF8-A7C8-6E9EB427E001}" destId="{04435051-C33A-4A19-9BB2-100C1287B805}" srcOrd="3" destOrd="0" presId="urn:microsoft.com/office/officeart/2005/8/layout/radial4"/>
    <dgm:cxn modelId="{26F07746-DA41-4454-BD03-71B63364014C}" type="presParOf" srcId="{3835513A-42C4-4BF8-A7C8-6E9EB427E001}" destId="{E3237364-052C-4B37-B9CF-4A5574D86F98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2548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7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1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43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2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5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54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A989E66-683F-430C-8095-9C663EABEC3F}" type="datetimeFigureOut">
              <a:rPr lang="en-US" smtClean="0"/>
              <a:t>19|7|4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DF0E7F3F-B5E9-4920-AF80-2A41F27C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393" y="2596369"/>
            <a:ext cx="8449733" cy="1512887"/>
          </a:xfrm>
        </p:spPr>
        <p:txBody>
          <a:bodyPr/>
          <a:lstStyle/>
          <a:p>
            <a:r>
              <a:rPr lang="en-US" dirty="0" smtClean="0"/>
              <a:t>Growth of Functions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5393" y="4319811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1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4" y="1587902"/>
            <a:ext cx="7457037" cy="4805128"/>
          </a:xfrm>
        </p:spPr>
      </p:pic>
    </p:spTree>
    <p:extLst>
      <p:ext uri="{BB962C8B-B14F-4D97-AF65-F5344CB8AC3E}">
        <p14:creationId xmlns:p14="http://schemas.microsoft.com/office/powerpoint/2010/main" val="31979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5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Basically, shows </a:t>
            </a:r>
            <a:r>
              <a:rPr lang="en-US" sz="2800" b="1" dirty="0" smtClean="0"/>
              <a:t>efficiency of 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Study of behavior of Large Algorithms.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07851"/>
              </p:ext>
            </p:extLst>
          </p:nvPr>
        </p:nvGraphicFramePr>
        <p:xfrm>
          <a:off x="1941847" y="2876878"/>
          <a:ext cx="5360474" cy="336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0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Growth of Functions/Rates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2178"/>
              </p:ext>
            </p:extLst>
          </p:nvPr>
        </p:nvGraphicFramePr>
        <p:xfrm>
          <a:off x="340553" y="1906275"/>
          <a:ext cx="260096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480"/>
                <a:gridCol w="1173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Linear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Log-Linear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nlogn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</a:t>
                      </a:r>
                      <a:r>
                        <a:rPr lang="en-US" baseline="30000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60" y="1197630"/>
            <a:ext cx="200464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32" y="3013228"/>
            <a:ext cx="1991033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11" y="1197630"/>
            <a:ext cx="1981668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53" y="1197630"/>
            <a:ext cx="1991033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7" y="3032499"/>
            <a:ext cx="2044931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3013228"/>
            <a:ext cx="1978841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5019115"/>
            <a:ext cx="1987827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9" y="5019115"/>
            <a:ext cx="1782384" cy="137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79508" y="25997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Constant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10660" y="260937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Logarithmic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38270" y="25692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9508" y="4502322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Log-Linear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0660" y="451195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Quadratic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8270" y="44718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Cubic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9508" y="6381079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Exponential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0660" y="6390715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Growth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8576"/>
              </p:ext>
            </p:extLst>
          </p:nvPr>
        </p:nvGraphicFramePr>
        <p:xfrm>
          <a:off x="1998949" y="2096775"/>
          <a:ext cx="80441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154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n\f(n)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4.023</a:t>
                      </a:r>
                      <a:r>
                        <a:rPr lang="en-US" baseline="0" dirty="0" smtClean="0"/>
                        <a:t>×10</a:t>
                      </a:r>
                      <a:r>
                        <a:rPr lang="en-US" baseline="30000" dirty="0" smtClean="0"/>
                        <a:t>2568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260351"/>
            <a:ext cx="7768317" cy="1008063"/>
          </a:xfrm>
        </p:spPr>
        <p:txBody>
          <a:bodyPr/>
          <a:lstStyle/>
          <a:p>
            <a:r>
              <a:rPr lang="en-US" sz="4400" dirty="0" smtClean="0"/>
              <a:t>Different 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Big-O(Oh)</a:t>
            </a:r>
          </a:p>
          <a:p>
            <a:r>
              <a:rPr lang="en-US" sz="2800" dirty="0" smtClean="0"/>
              <a:t>Little-O(Oh)</a:t>
            </a:r>
          </a:p>
          <a:p>
            <a:r>
              <a:rPr lang="en-US" sz="2800" dirty="0" smtClean="0"/>
              <a:t>Big-Theta</a:t>
            </a:r>
          </a:p>
          <a:p>
            <a:r>
              <a:rPr lang="en-US" sz="2800" dirty="0" smtClean="0"/>
              <a:t>Big-Omega</a:t>
            </a:r>
          </a:p>
          <a:p>
            <a:r>
              <a:rPr lang="en-US" sz="2800" dirty="0" smtClean="0"/>
              <a:t>Little-Omega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4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Asymptotic Notation/Growth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needs to be user friendly, modular, secure, maintainable.</a:t>
            </a:r>
          </a:p>
          <a:p>
            <a:r>
              <a:rPr lang="en-US" sz="2800" dirty="0" smtClean="0"/>
              <a:t>Can be attained only with the help of good performance of that program.</a:t>
            </a:r>
          </a:p>
          <a:p>
            <a:r>
              <a:rPr lang="en-US" sz="2800" b="1" dirty="0" smtClean="0"/>
              <a:t>Important to </a:t>
            </a:r>
            <a:r>
              <a:rPr lang="en-US" sz="2800" dirty="0" smtClean="0"/>
              <a:t>study, analyze &amp; improve the performance of a program/algorithm.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99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Big-O(Oh)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States the growth of resource needs of an algorithm.</a:t>
            </a: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Let f and g be the functions from natural numbers from real numbers.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asymptotically dominates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</a:p>
          <a:p>
            <a:pPr lvl="1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Read as, </a:t>
            </a:r>
            <a:r>
              <a:rPr lang="en-US" sz="2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 is big-O of 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if there are positive constants C and k such that </a:t>
            </a:r>
          </a:p>
          <a:p>
            <a:pPr marL="0" indent="0">
              <a:buNone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f(x)≤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C|g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(x)| for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x≥k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x + 10  is </a:t>
            </a:r>
            <a:r>
              <a:rPr lang="en-US" sz="2400" i="1" u="sng" dirty="0">
                <a:latin typeface="Cambria" panose="02040503050406030204" pitchFamily="18" charset="0"/>
                <a:ea typeface="Cambria" panose="02040503050406030204" pitchFamily="18" charset="0"/>
              </a:rPr>
              <a:t>big-oh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of 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  because 5 x + 10 &lt; 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+ 10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= 15 x</a:t>
            </a:r>
            <a:r>
              <a:rPr lang="en-US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for   x &gt; 1 .  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Hence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for C = 15 and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= 1 ,   | 5x + 10 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| . </a:t>
            </a:r>
            <a:endParaRPr lang="en-US" sz="2400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denoted by f(x)=O(g(x)).</a:t>
            </a:r>
          </a:p>
          <a:p>
            <a:r>
              <a:rPr lang="en-US" sz="2400" dirty="0"/>
              <a:t>a rating system </a:t>
            </a:r>
            <a:r>
              <a:rPr lang="en-US" sz="2400" dirty="0" smtClean="0"/>
              <a:t>for algorithms </a:t>
            </a:r>
            <a:r>
              <a:rPr lang="en-US" sz="2400" dirty="0"/>
              <a:t>(like movie ratings).</a:t>
            </a:r>
            <a:endParaRPr lang="en-US" sz="2400" i="1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Theorems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Theorem 1: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where L≥0, then </a:t>
                </a:r>
                <a:r>
                  <a:rPr lang="en-US" sz="28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f∊O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(g).</a:t>
                </a:r>
              </a:p>
              <a:p>
                <a:r>
                  <a:rPr lang="en-US" sz="2800" dirty="0" smtClean="0">
                    <a:ea typeface="Cambria" panose="02040503050406030204" pitchFamily="18" charset="0"/>
                  </a:rPr>
                  <a:t>Theorem 2:</a:t>
                </a:r>
              </a:p>
              <a:p>
                <a:pPr lvl="1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then f is </a:t>
                </a:r>
                <a:r>
                  <a:rPr lang="en-US" sz="28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not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O(g) (f∉(O(g)).</a:t>
                </a:r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2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</a:t>
            </a:r>
            <a:r>
              <a:rPr lang="en-US" dirty="0"/>
              <a:t>to analyze algorithms in terms of overall efficiency and </a:t>
            </a:r>
            <a:r>
              <a:rPr lang="en-US" dirty="0" smtClean="0"/>
              <a:t>scalability.</a:t>
            </a:r>
          </a:p>
          <a:p>
            <a:endParaRPr lang="en-US" dirty="0"/>
          </a:p>
          <a:p>
            <a:r>
              <a:rPr lang="en-US" dirty="0" smtClean="0"/>
              <a:t>focuses </a:t>
            </a:r>
            <a:r>
              <a:rPr lang="en-US" dirty="0"/>
              <a:t>on the inherent efficiency of the algorithm and how it varies according to the size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703448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192</TotalTime>
  <Words>260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Alaqua</vt:lpstr>
      <vt:lpstr>Arial</vt:lpstr>
      <vt:lpstr>Cambria</vt:lpstr>
      <vt:lpstr>Cambria Math</vt:lpstr>
      <vt:lpstr>Futura LT</vt:lpstr>
      <vt:lpstr>Futura LT Book</vt:lpstr>
      <vt:lpstr>굴림</vt:lpstr>
      <vt:lpstr>template</vt:lpstr>
      <vt:lpstr>Custom Design</vt:lpstr>
      <vt:lpstr>Growth of Functions  &amp;  Big O Notation</vt:lpstr>
      <vt:lpstr>Growth of Functions</vt:lpstr>
      <vt:lpstr>Common Growth of Functions/Rates</vt:lpstr>
      <vt:lpstr>Visualization of Growth Functions</vt:lpstr>
      <vt:lpstr>Different Asymptotic Notations</vt:lpstr>
      <vt:lpstr>Importance of Asymptotic Notation/Growth Functions</vt:lpstr>
      <vt:lpstr>Big-O(Oh) Notation</vt:lpstr>
      <vt:lpstr>Theorems</vt:lpstr>
      <vt:lpstr>Significance</vt:lpstr>
      <vt:lpstr>Curve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 &amp; Big O Notation</dc:title>
  <dc:creator>Aashish Tamrakar</dc:creator>
  <cp:lastModifiedBy>Aashish Tamrakar</cp:lastModifiedBy>
  <cp:revision>27</cp:revision>
  <dcterms:created xsi:type="dcterms:W3CDTF">2019-07-01T09:34:11Z</dcterms:created>
  <dcterms:modified xsi:type="dcterms:W3CDTF">2019-07-04T04:55:14Z</dcterms:modified>
</cp:coreProperties>
</file>