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3"/>
  </p:notesMasterIdLst>
  <p:handoutMasterIdLst>
    <p:handoutMasterId r:id="rId14"/>
  </p:handoutMasterIdLst>
  <p:sldIdLst>
    <p:sldId id="256" r:id="rId3"/>
    <p:sldId id="260" r:id="rId4"/>
    <p:sldId id="257" r:id="rId5"/>
    <p:sldId id="261" r:id="rId6"/>
    <p:sldId id="262" r:id="rId7"/>
    <p:sldId id="265" r:id="rId8"/>
    <p:sldId id="266" r:id="rId9"/>
    <p:sldId id="267" r:id="rId10"/>
    <p:sldId id="268" r:id="rId11"/>
    <p:sldId id="263" r:id="rId12"/>
  </p:sldIdLst>
  <p:sldSz cx="9144000" cy="6858000" type="screen4x3"/>
  <p:notesSz cx="6858000" cy="9144000"/>
  <p:defaultTextStyle>
    <a:defPPr>
      <a:defRPr lang="ru-RU"/>
    </a:defPPr>
    <a:lvl1pPr algn="l" rtl="0" fontAlgn="base">
      <a:spcBef>
        <a:spcPct val="0"/>
      </a:spcBef>
      <a:spcAft>
        <a:spcPct val="0"/>
      </a:spcAft>
      <a:defRPr sz="3600" kern="1200">
        <a:solidFill>
          <a:schemeClr val="tx2"/>
        </a:solidFill>
        <a:latin typeface="Futura LT Book" pitchFamily="2" charset="0"/>
        <a:ea typeface="굴림" pitchFamily="34" charset="-127"/>
        <a:cs typeface="+mn-cs"/>
      </a:defRPr>
    </a:lvl1pPr>
    <a:lvl2pPr marL="457200" algn="l" rtl="0" fontAlgn="base">
      <a:spcBef>
        <a:spcPct val="0"/>
      </a:spcBef>
      <a:spcAft>
        <a:spcPct val="0"/>
      </a:spcAft>
      <a:defRPr sz="3600" kern="1200">
        <a:solidFill>
          <a:schemeClr val="tx2"/>
        </a:solidFill>
        <a:latin typeface="Futura LT Book" pitchFamily="2" charset="0"/>
        <a:ea typeface="굴림" pitchFamily="34" charset="-127"/>
        <a:cs typeface="+mn-cs"/>
      </a:defRPr>
    </a:lvl2pPr>
    <a:lvl3pPr marL="914400" algn="l" rtl="0" fontAlgn="base">
      <a:spcBef>
        <a:spcPct val="0"/>
      </a:spcBef>
      <a:spcAft>
        <a:spcPct val="0"/>
      </a:spcAft>
      <a:defRPr sz="3600" kern="1200">
        <a:solidFill>
          <a:schemeClr val="tx2"/>
        </a:solidFill>
        <a:latin typeface="Futura LT Book" pitchFamily="2" charset="0"/>
        <a:ea typeface="굴림" pitchFamily="34" charset="-127"/>
        <a:cs typeface="+mn-cs"/>
      </a:defRPr>
    </a:lvl3pPr>
    <a:lvl4pPr marL="1371600" algn="l" rtl="0" fontAlgn="base">
      <a:spcBef>
        <a:spcPct val="0"/>
      </a:spcBef>
      <a:spcAft>
        <a:spcPct val="0"/>
      </a:spcAft>
      <a:defRPr sz="3600" kern="1200">
        <a:solidFill>
          <a:schemeClr val="tx2"/>
        </a:solidFill>
        <a:latin typeface="Futura LT Book" pitchFamily="2" charset="0"/>
        <a:ea typeface="굴림" pitchFamily="34" charset="-127"/>
        <a:cs typeface="+mn-cs"/>
      </a:defRPr>
    </a:lvl4pPr>
    <a:lvl5pPr marL="1828800" algn="l" rtl="0" fontAlgn="base">
      <a:spcBef>
        <a:spcPct val="0"/>
      </a:spcBef>
      <a:spcAft>
        <a:spcPct val="0"/>
      </a:spcAft>
      <a:defRPr sz="3600" kern="1200">
        <a:solidFill>
          <a:schemeClr val="tx2"/>
        </a:solidFill>
        <a:latin typeface="Futura LT Book" pitchFamily="2" charset="0"/>
        <a:ea typeface="굴림" pitchFamily="34" charset="-127"/>
        <a:cs typeface="+mn-cs"/>
      </a:defRPr>
    </a:lvl5pPr>
    <a:lvl6pPr marL="2286000" algn="l" defTabSz="914400" rtl="0" eaLnBrk="1" latinLnBrk="0" hangingPunct="1">
      <a:defRPr sz="3600" kern="1200">
        <a:solidFill>
          <a:schemeClr val="tx2"/>
        </a:solidFill>
        <a:latin typeface="Futura LT Book" pitchFamily="2" charset="0"/>
        <a:ea typeface="굴림" pitchFamily="34" charset="-127"/>
        <a:cs typeface="+mn-cs"/>
      </a:defRPr>
    </a:lvl6pPr>
    <a:lvl7pPr marL="2743200" algn="l" defTabSz="914400" rtl="0" eaLnBrk="1" latinLnBrk="0" hangingPunct="1">
      <a:defRPr sz="3600" kern="1200">
        <a:solidFill>
          <a:schemeClr val="tx2"/>
        </a:solidFill>
        <a:latin typeface="Futura LT Book" pitchFamily="2" charset="0"/>
        <a:ea typeface="굴림" pitchFamily="34" charset="-127"/>
        <a:cs typeface="+mn-cs"/>
      </a:defRPr>
    </a:lvl7pPr>
    <a:lvl8pPr marL="3200400" algn="l" defTabSz="914400" rtl="0" eaLnBrk="1" latinLnBrk="0" hangingPunct="1">
      <a:defRPr sz="3600" kern="1200">
        <a:solidFill>
          <a:schemeClr val="tx2"/>
        </a:solidFill>
        <a:latin typeface="Futura LT Book" pitchFamily="2" charset="0"/>
        <a:ea typeface="굴림" pitchFamily="34" charset="-127"/>
        <a:cs typeface="+mn-cs"/>
      </a:defRPr>
    </a:lvl8pPr>
    <a:lvl9pPr marL="3657600" algn="l" defTabSz="914400" rtl="0" eaLnBrk="1" latinLnBrk="0" hangingPunct="1">
      <a:defRPr sz="3600" kern="1200">
        <a:solidFill>
          <a:schemeClr val="tx2"/>
        </a:solidFill>
        <a:latin typeface="Futura LT Book" pitchFamily="2" charset="0"/>
        <a:ea typeface="굴림"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8223"/>
    <a:srgbClr val="397B0D"/>
    <a:srgbClr val="000000"/>
    <a:srgbClr val="00499F"/>
    <a:srgbClr val="0CC1E0"/>
    <a:srgbClr val="1B00FE"/>
    <a:srgbClr val="666666"/>
    <a:srgbClr val="DD7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48" autoAdjust="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6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237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27A8B986-5402-4739-95F6-55F41B848E30}" type="slidenum">
              <a:rPr lang="ru-RU" altLang="en-US"/>
              <a:pPr/>
              <a:t>‹#›</a:t>
            </a:fld>
            <a:endParaRPr lang="ru-RU" altLang="en-US"/>
          </a:p>
        </p:txBody>
      </p:sp>
    </p:spTree>
    <p:extLst>
      <p:ext uri="{BB962C8B-B14F-4D97-AF65-F5344CB8AC3E}">
        <p14:creationId xmlns:p14="http://schemas.microsoft.com/office/powerpoint/2010/main" val="16536007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03350" y="2995613"/>
            <a:ext cx="6337300" cy="1512887"/>
          </a:xfrm>
          <a:effectLst>
            <a:outerShdw dist="17961" dir="2700000" algn="ctr" rotWithShape="0">
              <a:schemeClr val="bg2"/>
            </a:outerShdw>
          </a:effectLst>
        </p:spPr>
        <p:txBody>
          <a:bodyPr/>
          <a:lstStyle>
            <a:lvl1pPr algn="ctr">
              <a:defRPr/>
            </a:lvl1pPr>
          </a:lstStyle>
          <a:p>
            <a:pPr lvl="0"/>
            <a:r>
              <a:rPr lang="en-US" altLang="en-US" noProof="0" smtClean="0"/>
              <a:t>Click to edit Master title style</a:t>
            </a:r>
            <a:endParaRPr lang="ru-RU" altLang="en-US" noProof="0" smtClean="0"/>
          </a:p>
        </p:txBody>
      </p:sp>
      <p:sp>
        <p:nvSpPr>
          <p:cNvPr id="5123" name="Rectangle 3"/>
          <p:cNvSpPr>
            <a:spLocks noGrp="1" noChangeArrowheads="1"/>
          </p:cNvSpPr>
          <p:nvPr>
            <p:ph type="subTitle" idx="1"/>
          </p:nvPr>
        </p:nvSpPr>
        <p:spPr>
          <a:xfrm>
            <a:off x="1403350" y="4508500"/>
            <a:ext cx="6337300" cy="433388"/>
          </a:xfrm>
          <a:effectLst>
            <a:outerShdw dist="17961" dir="2700000" algn="ctr" rotWithShape="0">
              <a:schemeClr val="bg2"/>
            </a:outerShdw>
          </a:effectLst>
        </p:spPr>
        <p:txBody>
          <a:bodyPr/>
          <a:lstStyle>
            <a:lvl1pPr marL="0" indent="0" algn="ctr">
              <a:buFontTx/>
              <a:buNone/>
              <a:defRPr>
                <a:solidFill>
                  <a:schemeClr val="tx2"/>
                </a:solidFill>
                <a:latin typeface="Futura LT Book" pitchFamily="2" charset="0"/>
              </a:defRPr>
            </a:lvl1pPr>
          </a:lstStyle>
          <a:p>
            <a:pPr lvl="0"/>
            <a:r>
              <a:rPr lang="en-US" altLang="en-US" noProof="0" smtClean="0"/>
              <a:t>Click to edit Master subtitle style</a:t>
            </a:r>
            <a:endParaRPr lang="ru-RU"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6C180DC-7B62-4459-BE34-5A77511A21EB}" type="slidenum">
              <a:rPr lang="ru-RU" altLang="en-US"/>
              <a:pPr/>
              <a:t>‹#›</a:t>
            </a:fld>
            <a:endParaRPr lang="ru-RU" altLang="en-US"/>
          </a:p>
        </p:txBody>
      </p:sp>
    </p:spTree>
    <p:extLst>
      <p:ext uri="{BB962C8B-B14F-4D97-AF65-F5344CB8AC3E}">
        <p14:creationId xmlns:p14="http://schemas.microsoft.com/office/powerpoint/2010/main" val="412412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688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260350"/>
            <a:ext cx="6003925" cy="5688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CAB7926F-1D23-448F-A1D2-39DFB5681D1D}" type="slidenum">
              <a:rPr lang="ru-RU" altLang="en-US"/>
              <a:pPr/>
              <a:t>‹#›</a:t>
            </a:fld>
            <a:endParaRPr lang="ru-RU" altLang="en-US"/>
          </a:p>
        </p:txBody>
      </p:sp>
    </p:spTree>
    <p:extLst>
      <p:ext uri="{BB962C8B-B14F-4D97-AF65-F5344CB8AC3E}">
        <p14:creationId xmlns:p14="http://schemas.microsoft.com/office/powerpoint/2010/main" val="81218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8BCEC7EF-6E21-4380-B561-FE0F39ADC694}" type="slidenum">
              <a:rPr lang="ru-RU" altLang="en-US"/>
              <a:pPr/>
              <a:t>‹#›</a:t>
            </a:fld>
            <a:endParaRPr lang="ru-RU" altLang="en-US"/>
          </a:p>
        </p:txBody>
      </p:sp>
    </p:spTree>
    <p:extLst>
      <p:ext uri="{BB962C8B-B14F-4D97-AF65-F5344CB8AC3E}">
        <p14:creationId xmlns:p14="http://schemas.microsoft.com/office/powerpoint/2010/main" val="1733972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C648F6B-E850-4720-B097-9A485469B1BB}" type="slidenum">
              <a:rPr lang="ru-RU" altLang="en-US"/>
              <a:pPr/>
              <a:t>‹#›</a:t>
            </a:fld>
            <a:endParaRPr lang="ru-RU" altLang="en-US"/>
          </a:p>
        </p:txBody>
      </p:sp>
    </p:spTree>
    <p:extLst>
      <p:ext uri="{BB962C8B-B14F-4D97-AF65-F5344CB8AC3E}">
        <p14:creationId xmlns:p14="http://schemas.microsoft.com/office/powerpoint/2010/main" val="2209091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67C6DE5-6F41-492A-ACB7-9D96359A7A0F}" type="slidenum">
              <a:rPr lang="ru-RU" altLang="en-US"/>
              <a:pPr/>
              <a:t>‹#›</a:t>
            </a:fld>
            <a:endParaRPr lang="ru-RU" altLang="en-US"/>
          </a:p>
        </p:txBody>
      </p:sp>
    </p:spTree>
    <p:extLst>
      <p:ext uri="{BB962C8B-B14F-4D97-AF65-F5344CB8AC3E}">
        <p14:creationId xmlns:p14="http://schemas.microsoft.com/office/powerpoint/2010/main" val="3065533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939651B-DE63-4815-9BBD-CC005FA1660C}" type="slidenum">
              <a:rPr lang="ru-RU" altLang="en-US"/>
              <a:pPr/>
              <a:t>‹#›</a:t>
            </a:fld>
            <a:endParaRPr lang="ru-RU" altLang="en-US"/>
          </a:p>
        </p:txBody>
      </p:sp>
    </p:spTree>
    <p:extLst>
      <p:ext uri="{BB962C8B-B14F-4D97-AF65-F5344CB8AC3E}">
        <p14:creationId xmlns:p14="http://schemas.microsoft.com/office/powerpoint/2010/main" val="7200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7AEA475C-806C-484E-97F6-310B5A08E98C}" type="slidenum">
              <a:rPr lang="ru-RU" altLang="en-US"/>
              <a:pPr/>
              <a:t>‹#›</a:t>
            </a:fld>
            <a:endParaRPr lang="ru-RU" altLang="en-US"/>
          </a:p>
        </p:txBody>
      </p:sp>
    </p:spTree>
    <p:extLst>
      <p:ext uri="{BB962C8B-B14F-4D97-AF65-F5344CB8AC3E}">
        <p14:creationId xmlns:p14="http://schemas.microsoft.com/office/powerpoint/2010/main" val="3982828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40C9819A-FE6F-4890-82E1-2AE30AC6E415}" type="slidenum">
              <a:rPr lang="ru-RU" altLang="en-US"/>
              <a:pPr/>
              <a:t>‹#›</a:t>
            </a:fld>
            <a:endParaRPr lang="ru-RU" altLang="en-US"/>
          </a:p>
        </p:txBody>
      </p:sp>
    </p:spTree>
    <p:extLst>
      <p:ext uri="{BB962C8B-B14F-4D97-AF65-F5344CB8AC3E}">
        <p14:creationId xmlns:p14="http://schemas.microsoft.com/office/powerpoint/2010/main" val="374275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A4DDA20A-F89A-4A49-B5A9-D6FAEA84B319}" type="slidenum">
              <a:rPr lang="ru-RU" altLang="en-US"/>
              <a:pPr/>
              <a:t>‹#›</a:t>
            </a:fld>
            <a:endParaRPr lang="ru-RU" altLang="en-US"/>
          </a:p>
        </p:txBody>
      </p:sp>
    </p:spTree>
    <p:extLst>
      <p:ext uri="{BB962C8B-B14F-4D97-AF65-F5344CB8AC3E}">
        <p14:creationId xmlns:p14="http://schemas.microsoft.com/office/powerpoint/2010/main" val="389407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8DD22B9-5A50-4964-9D21-BB281643CAA2}" type="slidenum">
              <a:rPr lang="ru-RU" altLang="en-US"/>
              <a:pPr/>
              <a:t>‹#›</a:t>
            </a:fld>
            <a:endParaRPr lang="ru-RU" altLang="en-US"/>
          </a:p>
        </p:txBody>
      </p:sp>
    </p:spTree>
    <p:extLst>
      <p:ext uri="{BB962C8B-B14F-4D97-AF65-F5344CB8AC3E}">
        <p14:creationId xmlns:p14="http://schemas.microsoft.com/office/powerpoint/2010/main" val="25762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3BD345E-2A33-44BF-900A-E35B6218E90E}" type="slidenum">
              <a:rPr lang="ru-RU" altLang="en-US"/>
              <a:pPr/>
              <a:t>‹#›</a:t>
            </a:fld>
            <a:endParaRPr lang="ru-RU" altLang="en-US"/>
          </a:p>
        </p:txBody>
      </p:sp>
    </p:spTree>
    <p:extLst>
      <p:ext uri="{BB962C8B-B14F-4D97-AF65-F5344CB8AC3E}">
        <p14:creationId xmlns:p14="http://schemas.microsoft.com/office/powerpoint/2010/main" val="3537247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DB6CE62C-D75D-45A2-BF46-3945844295D2}" type="slidenum">
              <a:rPr lang="ru-RU" altLang="en-US"/>
              <a:pPr/>
              <a:t>‹#›</a:t>
            </a:fld>
            <a:endParaRPr lang="ru-RU" altLang="en-US"/>
          </a:p>
        </p:txBody>
      </p:sp>
    </p:spTree>
    <p:extLst>
      <p:ext uri="{BB962C8B-B14F-4D97-AF65-F5344CB8AC3E}">
        <p14:creationId xmlns:p14="http://schemas.microsoft.com/office/powerpoint/2010/main" val="187363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9F8DDFE-C070-4173-8D21-A8EDA58CC911}" type="slidenum">
              <a:rPr lang="ru-RU" altLang="en-US"/>
              <a:pPr/>
              <a:t>‹#›</a:t>
            </a:fld>
            <a:endParaRPr lang="ru-RU" altLang="en-US"/>
          </a:p>
        </p:txBody>
      </p:sp>
    </p:spTree>
    <p:extLst>
      <p:ext uri="{BB962C8B-B14F-4D97-AF65-F5344CB8AC3E}">
        <p14:creationId xmlns:p14="http://schemas.microsoft.com/office/powerpoint/2010/main" val="1178673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1F2CF8D-7461-4DB3-B832-A9295A947644}" type="slidenum">
              <a:rPr lang="ru-RU" altLang="en-US"/>
              <a:pPr/>
              <a:t>‹#›</a:t>
            </a:fld>
            <a:endParaRPr lang="ru-RU" altLang="en-US"/>
          </a:p>
        </p:txBody>
      </p:sp>
    </p:spTree>
    <p:extLst>
      <p:ext uri="{BB962C8B-B14F-4D97-AF65-F5344CB8AC3E}">
        <p14:creationId xmlns:p14="http://schemas.microsoft.com/office/powerpoint/2010/main" val="238007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BAD4EC7A-09B5-4356-ABE8-7B835345A517}" type="slidenum">
              <a:rPr lang="ru-RU" altLang="en-US"/>
              <a:pPr/>
              <a:t>‹#›</a:t>
            </a:fld>
            <a:endParaRPr lang="ru-RU" altLang="en-US"/>
          </a:p>
        </p:txBody>
      </p:sp>
    </p:spTree>
    <p:extLst>
      <p:ext uri="{BB962C8B-B14F-4D97-AF65-F5344CB8AC3E}">
        <p14:creationId xmlns:p14="http://schemas.microsoft.com/office/powerpoint/2010/main" val="25541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700213"/>
            <a:ext cx="4027487"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0213"/>
            <a:ext cx="4027488"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C3FF64B2-3B0E-418D-9A10-4F8E8A7132A0}" type="slidenum">
              <a:rPr lang="ru-RU" altLang="en-US"/>
              <a:pPr/>
              <a:t>‹#›</a:t>
            </a:fld>
            <a:endParaRPr lang="ru-RU" altLang="en-US"/>
          </a:p>
        </p:txBody>
      </p:sp>
    </p:spTree>
    <p:extLst>
      <p:ext uri="{BB962C8B-B14F-4D97-AF65-F5344CB8AC3E}">
        <p14:creationId xmlns:p14="http://schemas.microsoft.com/office/powerpoint/2010/main" val="282632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93740E5A-F1AF-446D-96F1-EBF0AB0251A1}" type="slidenum">
              <a:rPr lang="ru-RU" altLang="en-US"/>
              <a:pPr/>
              <a:t>‹#›</a:t>
            </a:fld>
            <a:endParaRPr lang="ru-RU" altLang="en-US"/>
          </a:p>
        </p:txBody>
      </p:sp>
    </p:spTree>
    <p:extLst>
      <p:ext uri="{BB962C8B-B14F-4D97-AF65-F5344CB8AC3E}">
        <p14:creationId xmlns:p14="http://schemas.microsoft.com/office/powerpoint/2010/main" val="353217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150AACD6-120F-48AE-9F37-B5358803EAB1}" type="slidenum">
              <a:rPr lang="ru-RU" altLang="en-US"/>
              <a:pPr/>
              <a:t>‹#›</a:t>
            </a:fld>
            <a:endParaRPr lang="ru-RU" altLang="en-US"/>
          </a:p>
        </p:txBody>
      </p:sp>
    </p:spTree>
    <p:extLst>
      <p:ext uri="{BB962C8B-B14F-4D97-AF65-F5344CB8AC3E}">
        <p14:creationId xmlns:p14="http://schemas.microsoft.com/office/powerpoint/2010/main" val="295997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D8ECD7D9-C153-4272-BB49-80E2E4566952}" type="slidenum">
              <a:rPr lang="ru-RU" altLang="en-US"/>
              <a:pPr/>
              <a:t>‹#›</a:t>
            </a:fld>
            <a:endParaRPr lang="ru-RU" altLang="en-US"/>
          </a:p>
        </p:txBody>
      </p:sp>
    </p:spTree>
    <p:extLst>
      <p:ext uri="{BB962C8B-B14F-4D97-AF65-F5344CB8AC3E}">
        <p14:creationId xmlns:p14="http://schemas.microsoft.com/office/powerpoint/2010/main" val="87765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1C137A5F-A9F2-4FFF-B5BF-3FFAF9B98A35}" type="slidenum">
              <a:rPr lang="ru-RU" altLang="en-US"/>
              <a:pPr/>
              <a:t>‹#›</a:t>
            </a:fld>
            <a:endParaRPr lang="ru-RU" altLang="en-US"/>
          </a:p>
        </p:txBody>
      </p:sp>
    </p:spTree>
    <p:extLst>
      <p:ext uri="{BB962C8B-B14F-4D97-AF65-F5344CB8AC3E}">
        <p14:creationId xmlns:p14="http://schemas.microsoft.com/office/powerpoint/2010/main" val="188347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34DDBC6A-931F-4D0F-9D61-CDBAE1549E86}" type="slidenum">
              <a:rPr lang="ru-RU" altLang="en-US"/>
              <a:pPr/>
              <a:t>‹#›</a:t>
            </a:fld>
            <a:endParaRPr lang="ru-RU" altLang="en-US"/>
          </a:p>
        </p:txBody>
      </p:sp>
    </p:spTree>
    <p:extLst>
      <p:ext uri="{BB962C8B-B14F-4D97-AF65-F5344CB8AC3E}">
        <p14:creationId xmlns:p14="http://schemas.microsoft.com/office/powerpoint/2010/main" val="60449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59113" y="260350"/>
            <a:ext cx="56165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ru-RU" altLang="en-US" smtClean="0"/>
          </a:p>
        </p:txBody>
      </p:sp>
      <p:sp>
        <p:nvSpPr>
          <p:cNvPr id="1027" name="Rectangle 3"/>
          <p:cNvSpPr>
            <a:spLocks noGrp="1" noChangeArrowheads="1"/>
          </p:cNvSpPr>
          <p:nvPr>
            <p:ph type="body" idx="1"/>
          </p:nvPr>
        </p:nvSpPr>
        <p:spPr bwMode="auto">
          <a:xfrm>
            <a:off x="468313" y="1700213"/>
            <a:ext cx="82073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ru-RU" altLang="en-US" smtClean="0"/>
          </a:p>
        </p:txBody>
      </p:sp>
      <p:sp>
        <p:nvSpPr>
          <p:cNvPr id="1033" name="Rectangle 9"/>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rgbClr val="000000"/>
                </a:solidFill>
                <a:latin typeface="Futura LT" pitchFamily="2" charset="0"/>
              </a:defRPr>
            </a:lvl1pPr>
          </a:lstStyle>
          <a:p>
            <a:endParaRPr lang="ru-RU" altLang="en-US"/>
          </a:p>
        </p:txBody>
      </p:sp>
      <p:sp>
        <p:nvSpPr>
          <p:cNvPr id="1034" name="Rectangle 10"/>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rgbClr val="000000"/>
                </a:solidFill>
                <a:latin typeface="Futura LT" pitchFamily="2" charset="0"/>
              </a:defRPr>
            </a:lvl1pPr>
          </a:lstStyle>
          <a:p>
            <a:endParaRPr lang="ru-RU" altLang="en-US"/>
          </a:p>
        </p:txBody>
      </p:sp>
      <p:sp>
        <p:nvSpPr>
          <p:cNvPr id="1035" name="Rectangle 11"/>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rgbClr val="000000"/>
                </a:solidFill>
                <a:latin typeface="Futura LT" pitchFamily="2" charset="0"/>
              </a:defRPr>
            </a:lvl1pPr>
          </a:lstStyle>
          <a:p>
            <a:fld id="{8E0C2B54-5F9D-48E2-BA2C-5457AAC0ED20}"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sz="36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utura LT Book" pitchFamily="2" charset="0"/>
          <a:ea typeface="굴림" pitchFamily="34" charset="-127"/>
        </a:defRPr>
      </a:lvl2pPr>
      <a:lvl3pPr algn="l" rtl="0" eaLnBrk="1" fontAlgn="base" hangingPunct="1">
        <a:spcBef>
          <a:spcPct val="0"/>
        </a:spcBef>
        <a:spcAft>
          <a:spcPct val="0"/>
        </a:spcAft>
        <a:defRPr sz="3600">
          <a:solidFill>
            <a:schemeClr val="tx2"/>
          </a:solidFill>
          <a:latin typeface="Futura LT Book" pitchFamily="2" charset="0"/>
          <a:ea typeface="굴림" pitchFamily="34" charset="-127"/>
        </a:defRPr>
      </a:lvl3pPr>
      <a:lvl4pPr algn="l" rtl="0" eaLnBrk="1" fontAlgn="base" hangingPunct="1">
        <a:spcBef>
          <a:spcPct val="0"/>
        </a:spcBef>
        <a:spcAft>
          <a:spcPct val="0"/>
        </a:spcAft>
        <a:defRPr sz="3600">
          <a:solidFill>
            <a:schemeClr val="tx2"/>
          </a:solidFill>
          <a:latin typeface="Futura LT Book" pitchFamily="2" charset="0"/>
          <a:ea typeface="굴림" pitchFamily="34" charset="-127"/>
        </a:defRPr>
      </a:lvl4pPr>
      <a:lvl5pPr algn="l" rtl="0" eaLnBrk="1" fontAlgn="base" hangingPunct="1">
        <a:spcBef>
          <a:spcPct val="0"/>
        </a:spcBef>
        <a:spcAft>
          <a:spcPct val="0"/>
        </a:spcAft>
        <a:defRPr sz="3600">
          <a:solidFill>
            <a:schemeClr val="tx2"/>
          </a:solidFill>
          <a:latin typeface="Futura LT Book" pitchFamily="2" charset="0"/>
          <a:ea typeface="굴림" pitchFamily="34" charset="-127"/>
        </a:defRPr>
      </a:lvl5pPr>
      <a:lvl6pPr marL="457200" algn="l" rtl="0" eaLnBrk="1" fontAlgn="base" hangingPunct="1">
        <a:spcBef>
          <a:spcPct val="0"/>
        </a:spcBef>
        <a:spcAft>
          <a:spcPct val="0"/>
        </a:spcAft>
        <a:defRPr sz="3600">
          <a:solidFill>
            <a:schemeClr val="tx2"/>
          </a:solidFill>
          <a:latin typeface="Futura LT Book" pitchFamily="2" charset="0"/>
          <a:ea typeface="굴림" pitchFamily="34" charset="-127"/>
        </a:defRPr>
      </a:lvl6pPr>
      <a:lvl7pPr marL="914400" algn="l" rtl="0" eaLnBrk="1" fontAlgn="base" hangingPunct="1">
        <a:spcBef>
          <a:spcPct val="0"/>
        </a:spcBef>
        <a:spcAft>
          <a:spcPct val="0"/>
        </a:spcAft>
        <a:defRPr sz="3600">
          <a:solidFill>
            <a:schemeClr val="tx2"/>
          </a:solidFill>
          <a:latin typeface="Futura LT Book" pitchFamily="2" charset="0"/>
          <a:ea typeface="굴림" pitchFamily="34" charset="-127"/>
        </a:defRPr>
      </a:lvl7pPr>
      <a:lvl8pPr marL="1371600" algn="l" rtl="0" eaLnBrk="1" fontAlgn="base" hangingPunct="1">
        <a:spcBef>
          <a:spcPct val="0"/>
        </a:spcBef>
        <a:spcAft>
          <a:spcPct val="0"/>
        </a:spcAft>
        <a:defRPr sz="3600">
          <a:solidFill>
            <a:schemeClr val="tx2"/>
          </a:solidFill>
          <a:latin typeface="Futura LT Book" pitchFamily="2" charset="0"/>
          <a:ea typeface="굴림" pitchFamily="34" charset="-127"/>
        </a:defRPr>
      </a:lvl8pPr>
      <a:lvl9pPr marL="1828800" algn="l" rtl="0" eaLnBrk="1" fontAlgn="base" hangingPunct="1">
        <a:spcBef>
          <a:spcPct val="0"/>
        </a:spcBef>
        <a:spcAft>
          <a:spcPct val="0"/>
        </a:spcAft>
        <a:defRPr sz="3600">
          <a:solidFill>
            <a:schemeClr val="tx2"/>
          </a:solidFill>
          <a:latin typeface="Futura LT Book" pitchFamily="2" charset="0"/>
          <a:ea typeface="굴림" pitchFamily="34" charset="-127"/>
        </a:defRPr>
      </a:lvl9pPr>
    </p:titleStyle>
    <p:bodyStyle>
      <a:lvl1pPr marL="342900" indent="-342900" algn="l" rtl="0" eaLnBrk="1" fontAlgn="base" hangingPunct="1">
        <a:spcBef>
          <a:spcPct val="20000"/>
        </a:spcBef>
        <a:spcAft>
          <a:spcPct val="0"/>
        </a:spcAft>
        <a:buChar char="•"/>
        <a:defRPr sz="20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tx1"/>
                </a:solidFill>
                <a:latin typeface="Futura LT" pitchFamily="2" charset="0"/>
              </a:defRPr>
            </a:lvl1pPr>
          </a:lstStyle>
          <a:p>
            <a:endParaRPr lang="ru-RU" altLang="en-US"/>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chemeClr val="tx1"/>
                </a:solidFill>
                <a:latin typeface="Futura LT" pitchFamily="2" charset="0"/>
              </a:defRPr>
            </a:lvl1pPr>
          </a:lstStyle>
          <a:p>
            <a:endParaRPr lang="ru-RU" altLang="en-US"/>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chemeClr val="tx1"/>
                </a:solidFill>
                <a:latin typeface="Futura LT" pitchFamily="2" charset="0"/>
              </a:defRPr>
            </a:lvl1pPr>
          </a:lstStyle>
          <a:p>
            <a:fld id="{9F969851-2AB4-4FFB-8875-5DCBE2E63C64}"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600" kern="12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834685" y="2743200"/>
            <a:ext cx="5905500" cy="1439863"/>
          </a:xfrm>
        </p:spPr>
        <p:txBody>
          <a:bodyPr/>
          <a:lstStyle/>
          <a:p>
            <a:r>
              <a:rPr lang="en-US" altLang="en-US" smtClean="0"/>
              <a:t>Red Black </a:t>
            </a:r>
            <a:r>
              <a:rPr lang="en-US" altLang="en-US" dirty="0" smtClean="0"/>
              <a:t>Tree</a:t>
            </a:r>
            <a:endParaRPr lang="en-US" altLang="en-US" dirty="0"/>
          </a:p>
        </p:txBody>
      </p:sp>
      <p:sp>
        <p:nvSpPr>
          <p:cNvPr id="34829" name="Rectangle 13"/>
          <p:cNvSpPr>
            <a:spLocks noGrp="1" noChangeArrowheads="1"/>
          </p:cNvSpPr>
          <p:nvPr>
            <p:ph type="subTitle" idx="1"/>
          </p:nvPr>
        </p:nvSpPr>
        <p:spPr>
          <a:xfrm>
            <a:off x="3810000" y="4030663"/>
            <a:ext cx="5905500" cy="577850"/>
          </a:xfrm>
        </p:spPr>
        <p:txBody>
          <a:bodyPr/>
          <a:lstStyle/>
          <a:p>
            <a:r>
              <a:rPr lang="en-US" altLang="en-US" dirty="0" smtClean="0"/>
              <a:t>By Ashish </a:t>
            </a:r>
            <a:r>
              <a:rPr lang="en-US" altLang="en-US" dirty="0" err="1" smtClean="0"/>
              <a:t>Tamrakar</a:t>
            </a:r>
            <a:r>
              <a:rPr lang="en-US" altLang="en-US" dirty="0" smtClean="0"/>
              <a:t> and Asim Aryal</a:t>
            </a:r>
            <a:endParaRPr lang="uk-UA"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667000"/>
            <a:ext cx="3276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DC648F6B-E850-4720-B097-9A485469B1BB}" type="slidenum">
              <a:rPr lang="ru-RU" altLang="en-US" smtClean="0"/>
              <a:pPr/>
              <a:t>10</a:t>
            </a:fld>
            <a:endParaRPr lang="ru-RU" altLang="en-US"/>
          </a:p>
        </p:txBody>
      </p:sp>
    </p:spTree>
    <p:extLst>
      <p:ext uri="{BB962C8B-B14F-4D97-AF65-F5344CB8AC3E}">
        <p14:creationId xmlns:p14="http://schemas.microsoft.com/office/powerpoint/2010/main" val="296751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2</a:t>
            </a:fld>
            <a:endParaRPr lang="ru-RU" altLang="en-US"/>
          </a:p>
        </p:txBody>
      </p:sp>
      <p:sp>
        <p:nvSpPr>
          <p:cNvPr id="5" name="Oval 4"/>
          <p:cNvSpPr/>
          <p:nvPr/>
        </p:nvSpPr>
        <p:spPr bwMode="auto">
          <a:xfrm>
            <a:off x="3581425" y="124247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6" name="Oval 5"/>
          <p:cNvSpPr/>
          <p:nvPr/>
        </p:nvSpPr>
        <p:spPr bwMode="auto">
          <a:xfrm>
            <a:off x="2286000" y="2330838"/>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7" name="Oval 6"/>
          <p:cNvSpPr/>
          <p:nvPr/>
        </p:nvSpPr>
        <p:spPr bwMode="auto">
          <a:xfrm>
            <a:off x="6587544" y="29718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8" name="Oval 7"/>
          <p:cNvSpPr/>
          <p:nvPr/>
        </p:nvSpPr>
        <p:spPr bwMode="auto">
          <a:xfrm>
            <a:off x="4007476" y="29718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9" name="Oval 8"/>
          <p:cNvSpPr/>
          <p:nvPr/>
        </p:nvSpPr>
        <p:spPr bwMode="auto">
          <a:xfrm>
            <a:off x="5257800" y="167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0" name="Oval 9"/>
          <p:cNvSpPr/>
          <p:nvPr/>
        </p:nvSpPr>
        <p:spPr bwMode="auto">
          <a:xfrm>
            <a:off x="7772400"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1" name="Oval 10"/>
          <p:cNvSpPr/>
          <p:nvPr/>
        </p:nvSpPr>
        <p:spPr bwMode="auto">
          <a:xfrm>
            <a:off x="4724400"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2" name="Oval 11"/>
          <p:cNvSpPr/>
          <p:nvPr/>
        </p:nvSpPr>
        <p:spPr bwMode="auto">
          <a:xfrm>
            <a:off x="3245476"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4" name="Straight Connector 13"/>
          <p:cNvCxnSpPr>
            <a:stCxn id="5" idx="3"/>
            <a:endCxn id="6" idx="7"/>
          </p:cNvCxnSpPr>
          <p:nvPr/>
        </p:nvCxnSpPr>
        <p:spPr bwMode="auto">
          <a:xfrm flipH="1">
            <a:off x="2936408" y="1957918"/>
            <a:ext cx="756609" cy="49567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5" idx="5"/>
            <a:endCxn id="9" idx="1"/>
          </p:cNvCxnSpPr>
          <p:nvPr/>
        </p:nvCxnSpPr>
        <p:spPr bwMode="auto">
          <a:xfrm flipV="1">
            <a:off x="4231833" y="1799152"/>
            <a:ext cx="1137559" cy="1587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9" idx="3"/>
            <a:endCxn id="8" idx="7"/>
          </p:cNvCxnSpPr>
          <p:nvPr/>
        </p:nvCxnSpPr>
        <p:spPr bwMode="auto">
          <a:xfrm flipH="1">
            <a:off x="4657884" y="2391848"/>
            <a:ext cx="711508"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9" idx="5"/>
            <a:endCxn id="7" idx="1"/>
          </p:cNvCxnSpPr>
          <p:nvPr/>
        </p:nvCxnSpPr>
        <p:spPr bwMode="auto">
          <a:xfrm>
            <a:off x="5908208" y="2391848"/>
            <a:ext cx="790928"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a:stCxn id="8" idx="3"/>
            <a:endCxn id="12" idx="0"/>
          </p:cNvCxnSpPr>
          <p:nvPr/>
        </p:nvCxnSpPr>
        <p:spPr bwMode="auto">
          <a:xfrm flipH="1">
            <a:off x="3626476" y="3687248"/>
            <a:ext cx="492592"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a:stCxn id="8" idx="5"/>
            <a:endCxn id="11" idx="0"/>
          </p:cNvCxnSpPr>
          <p:nvPr/>
        </p:nvCxnSpPr>
        <p:spPr bwMode="auto">
          <a:xfrm>
            <a:off x="4657884" y="3687248"/>
            <a:ext cx="447516"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7" idx="5"/>
          </p:cNvCxnSpPr>
          <p:nvPr/>
        </p:nvCxnSpPr>
        <p:spPr bwMode="auto">
          <a:xfrm>
            <a:off x="7237952" y="3687248"/>
            <a:ext cx="790928"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6" idx="3"/>
          </p:cNvCxnSpPr>
          <p:nvPr/>
        </p:nvCxnSpPr>
        <p:spPr bwMode="auto">
          <a:xfrm flipH="1">
            <a:off x="2133600" y="3046286"/>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6" idx="5"/>
          </p:cNvCxnSpPr>
          <p:nvPr/>
        </p:nvCxnSpPr>
        <p:spPr bwMode="auto">
          <a:xfrm>
            <a:off x="2936408" y="3046286"/>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a:stCxn id="12" idx="3"/>
          </p:cNvCxnSpPr>
          <p:nvPr/>
        </p:nvCxnSpPr>
        <p:spPr bwMode="auto">
          <a:xfrm flipH="1">
            <a:off x="3057684" y="52874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a:stCxn id="12" idx="5"/>
          </p:cNvCxnSpPr>
          <p:nvPr/>
        </p:nvCxnSpPr>
        <p:spPr bwMode="auto">
          <a:xfrm>
            <a:off x="3895884" y="5287448"/>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flipH="1">
            <a:off x="4541450" y="5288857"/>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p:nvPr/>
        </p:nvCxnSpPr>
        <p:spPr bwMode="auto">
          <a:xfrm flipH="1">
            <a:off x="7590486" y="52874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a:off x="8423856" y="5307270"/>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p:nvPr/>
        </p:nvCxnSpPr>
        <p:spPr bwMode="auto">
          <a:xfrm>
            <a:off x="5334056" y="5349529"/>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p:nvPr/>
        </p:nvCxnSpPr>
        <p:spPr bwMode="auto">
          <a:xfrm flipH="1">
            <a:off x="6416419" y="372689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1905000" y="2743200"/>
            <a:ext cx="762000" cy="400110"/>
          </a:xfrm>
          <a:prstGeom prst="rect">
            <a:avLst/>
          </a:prstGeom>
          <a:noFill/>
        </p:spPr>
        <p:txBody>
          <a:bodyPr wrap="square" rtlCol="0">
            <a:spAutoFit/>
          </a:bodyPr>
          <a:lstStyle/>
          <a:p>
            <a:r>
              <a:rPr lang="en-US" sz="2000" dirty="0" smtClean="0"/>
              <a:t>nil</a:t>
            </a:r>
            <a:endParaRPr lang="en-US" sz="2000" dirty="0"/>
          </a:p>
        </p:txBody>
      </p:sp>
      <p:sp>
        <p:nvSpPr>
          <p:cNvPr id="48" name="TextBox 47"/>
          <p:cNvSpPr txBox="1"/>
          <p:nvPr/>
        </p:nvSpPr>
        <p:spPr>
          <a:xfrm>
            <a:off x="3819684" y="5650747"/>
            <a:ext cx="762000" cy="400110"/>
          </a:xfrm>
          <a:prstGeom prst="rect">
            <a:avLst/>
          </a:prstGeom>
          <a:noFill/>
        </p:spPr>
        <p:txBody>
          <a:bodyPr wrap="square" rtlCol="0">
            <a:spAutoFit/>
          </a:bodyPr>
          <a:lstStyle/>
          <a:p>
            <a:r>
              <a:rPr lang="en-US" sz="2000" dirty="0" smtClean="0"/>
              <a:t>nil</a:t>
            </a:r>
            <a:endParaRPr lang="en-US" sz="2000" dirty="0"/>
          </a:p>
        </p:txBody>
      </p:sp>
      <p:sp>
        <p:nvSpPr>
          <p:cNvPr id="49" name="TextBox 48"/>
          <p:cNvSpPr txBox="1"/>
          <p:nvPr/>
        </p:nvSpPr>
        <p:spPr>
          <a:xfrm>
            <a:off x="2727407" y="5698096"/>
            <a:ext cx="762000" cy="400110"/>
          </a:xfrm>
          <a:prstGeom prst="rect">
            <a:avLst/>
          </a:prstGeom>
          <a:noFill/>
        </p:spPr>
        <p:txBody>
          <a:bodyPr wrap="square" rtlCol="0">
            <a:spAutoFit/>
          </a:bodyPr>
          <a:lstStyle/>
          <a:p>
            <a:r>
              <a:rPr lang="en-US" sz="2000" dirty="0" smtClean="0"/>
              <a:t>nil</a:t>
            </a:r>
            <a:endParaRPr lang="en-US" sz="2000" dirty="0"/>
          </a:p>
        </p:txBody>
      </p:sp>
      <p:sp>
        <p:nvSpPr>
          <p:cNvPr id="50" name="TextBox 49"/>
          <p:cNvSpPr txBox="1"/>
          <p:nvPr/>
        </p:nvSpPr>
        <p:spPr>
          <a:xfrm>
            <a:off x="2947140" y="3300599"/>
            <a:ext cx="762000" cy="400110"/>
          </a:xfrm>
          <a:prstGeom prst="rect">
            <a:avLst/>
          </a:prstGeom>
          <a:noFill/>
        </p:spPr>
        <p:txBody>
          <a:bodyPr wrap="square" rtlCol="0">
            <a:spAutoFit/>
          </a:bodyPr>
          <a:lstStyle/>
          <a:p>
            <a:r>
              <a:rPr lang="en-US" sz="2000" dirty="0" smtClean="0"/>
              <a:t>nil</a:t>
            </a:r>
            <a:endParaRPr lang="en-US" sz="2000" dirty="0"/>
          </a:p>
        </p:txBody>
      </p:sp>
      <p:sp>
        <p:nvSpPr>
          <p:cNvPr id="51" name="TextBox 50"/>
          <p:cNvSpPr txBox="1"/>
          <p:nvPr/>
        </p:nvSpPr>
        <p:spPr>
          <a:xfrm>
            <a:off x="8423856" y="5681997"/>
            <a:ext cx="762000" cy="400110"/>
          </a:xfrm>
          <a:prstGeom prst="rect">
            <a:avLst/>
          </a:prstGeom>
          <a:noFill/>
        </p:spPr>
        <p:txBody>
          <a:bodyPr wrap="square" rtlCol="0">
            <a:spAutoFit/>
          </a:bodyPr>
          <a:lstStyle/>
          <a:p>
            <a:r>
              <a:rPr lang="en-US" sz="2000" dirty="0" smtClean="0"/>
              <a:t>nil</a:t>
            </a:r>
            <a:endParaRPr lang="en-US" sz="2000" dirty="0"/>
          </a:p>
        </p:txBody>
      </p:sp>
      <p:sp>
        <p:nvSpPr>
          <p:cNvPr id="52" name="TextBox 51"/>
          <p:cNvSpPr txBox="1"/>
          <p:nvPr/>
        </p:nvSpPr>
        <p:spPr>
          <a:xfrm>
            <a:off x="7391400" y="5648697"/>
            <a:ext cx="762000" cy="400110"/>
          </a:xfrm>
          <a:prstGeom prst="rect">
            <a:avLst/>
          </a:prstGeom>
          <a:noFill/>
        </p:spPr>
        <p:txBody>
          <a:bodyPr wrap="square" rtlCol="0">
            <a:spAutoFit/>
          </a:bodyPr>
          <a:lstStyle/>
          <a:p>
            <a:r>
              <a:rPr lang="en-US" sz="2000" dirty="0" smtClean="0"/>
              <a:t>nil</a:t>
            </a:r>
            <a:endParaRPr lang="en-US" sz="2000" dirty="0"/>
          </a:p>
        </p:txBody>
      </p:sp>
      <p:sp>
        <p:nvSpPr>
          <p:cNvPr id="53" name="TextBox 52"/>
          <p:cNvSpPr txBox="1"/>
          <p:nvPr/>
        </p:nvSpPr>
        <p:spPr>
          <a:xfrm>
            <a:off x="6243034" y="4049772"/>
            <a:ext cx="762000" cy="400110"/>
          </a:xfrm>
          <a:prstGeom prst="rect">
            <a:avLst/>
          </a:prstGeom>
          <a:noFill/>
        </p:spPr>
        <p:txBody>
          <a:bodyPr wrap="square" rtlCol="0">
            <a:spAutoFit/>
          </a:bodyPr>
          <a:lstStyle/>
          <a:p>
            <a:r>
              <a:rPr lang="en-US" sz="2000" dirty="0" smtClean="0"/>
              <a:t>nil</a:t>
            </a:r>
            <a:endParaRPr lang="en-US" sz="2000" dirty="0"/>
          </a:p>
        </p:txBody>
      </p:sp>
      <p:sp>
        <p:nvSpPr>
          <p:cNvPr id="54" name="TextBox 53"/>
          <p:cNvSpPr txBox="1"/>
          <p:nvPr/>
        </p:nvSpPr>
        <p:spPr>
          <a:xfrm>
            <a:off x="5334056" y="5648697"/>
            <a:ext cx="762000" cy="400110"/>
          </a:xfrm>
          <a:prstGeom prst="rect">
            <a:avLst/>
          </a:prstGeom>
          <a:noFill/>
        </p:spPr>
        <p:txBody>
          <a:bodyPr wrap="square" rtlCol="0">
            <a:spAutoFit/>
          </a:bodyPr>
          <a:lstStyle/>
          <a:p>
            <a:r>
              <a:rPr lang="en-US" sz="2000" dirty="0" smtClean="0"/>
              <a:t>nil</a:t>
            </a:r>
            <a:endParaRPr lang="en-US" sz="2000" dirty="0"/>
          </a:p>
        </p:txBody>
      </p:sp>
      <p:sp>
        <p:nvSpPr>
          <p:cNvPr id="55" name="TextBox 54"/>
          <p:cNvSpPr txBox="1"/>
          <p:nvPr/>
        </p:nvSpPr>
        <p:spPr>
          <a:xfrm>
            <a:off x="4304296" y="5648697"/>
            <a:ext cx="762000" cy="400110"/>
          </a:xfrm>
          <a:prstGeom prst="rect">
            <a:avLst/>
          </a:prstGeom>
          <a:noFill/>
        </p:spPr>
        <p:txBody>
          <a:bodyPr wrap="square" rtlCol="0">
            <a:spAutoFit/>
          </a:bodyPr>
          <a:lstStyle/>
          <a:p>
            <a:r>
              <a:rPr lang="en-US" sz="2000" dirty="0" smtClean="0"/>
              <a:t>nil</a:t>
            </a:r>
            <a:endParaRPr lang="en-US" sz="2000" dirty="0"/>
          </a:p>
        </p:txBody>
      </p:sp>
    </p:spTree>
    <p:extLst>
      <p:ext uri="{BB962C8B-B14F-4D97-AF65-F5344CB8AC3E}">
        <p14:creationId xmlns:p14="http://schemas.microsoft.com/office/powerpoint/2010/main" val="387820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2E0FDE-82E3-466A-A7D0-C6B769987A0B}" type="slidenum">
              <a:rPr lang="ru-RU" altLang="en-US"/>
              <a:pPr/>
              <a:t>3</a:t>
            </a:fld>
            <a:endParaRPr lang="ru-RU" altLang="en-US"/>
          </a:p>
        </p:txBody>
      </p:sp>
      <p:sp>
        <p:nvSpPr>
          <p:cNvPr id="36866" name="Rectangle 2"/>
          <p:cNvSpPr>
            <a:spLocks noGrp="1" noChangeArrowheads="1"/>
          </p:cNvSpPr>
          <p:nvPr>
            <p:ph type="title"/>
          </p:nvPr>
        </p:nvSpPr>
        <p:spPr>
          <a:xfrm>
            <a:off x="3203575" y="115888"/>
            <a:ext cx="5472113" cy="1081087"/>
          </a:xfrm>
        </p:spPr>
        <p:txBody>
          <a:bodyPr/>
          <a:lstStyle/>
          <a:p>
            <a:r>
              <a:rPr lang="en-US" altLang="en-US" dirty="0" smtClean="0"/>
              <a:t>Properties</a:t>
            </a:r>
            <a:endParaRPr lang="uk-UA" altLang="en-US" dirty="0"/>
          </a:p>
        </p:txBody>
      </p:sp>
      <p:sp>
        <p:nvSpPr>
          <p:cNvPr id="36867" name="Rectangle 3"/>
          <p:cNvSpPr>
            <a:spLocks noGrp="1" noChangeArrowheads="1"/>
          </p:cNvSpPr>
          <p:nvPr>
            <p:ph type="body" idx="1"/>
          </p:nvPr>
        </p:nvSpPr>
        <p:spPr>
          <a:xfrm>
            <a:off x="468313" y="1484313"/>
            <a:ext cx="8207375" cy="4754562"/>
          </a:xfrm>
        </p:spPr>
        <p:txBody>
          <a:bodyPr/>
          <a:lstStyle/>
          <a:p>
            <a:pPr>
              <a:lnSpc>
                <a:spcPct val="80000"/>
              </a:lnSpc>
            </a:pPr>
            <a:r>
              <a:rPr lang="en-US" sz="3200" dirty="0" smtClean="0"/>
              <a:t> </a:t>
            </a:r>
            <a:r>
              <a:rPr lang="en-US" sz="3200" dirty="0"/>
              <a:t>The node is either red or black</a:t>
            </a:r>
            <a:r>
              <a:rPr lang="en-US" sz="3200" dirty="0" smtClean="0"/>
              <a:t>.</a:t>
            </a:r>
          </a:p>
          <a:p>
            <a:pPr>
              <a:lnSpc>
                <a:spcPct val="80000"/>
              </a:lnSpc>
            </a:pPr>
            <a:endParaRPr lang="en-US" sz="3200" dirty="0" smtClean="0"/>
          </a:p>
          <a:p>
            <a:pPr>
              <a:lnSpc>
                <a:spcPct val="80000"/>
              </a:lnSpc>
            </a:pPr>
            <a:r>
              <a:rPr lang="en-US" sz="3200" dirty="0" smtClean="0"/>
              <a:t> </a:t>
            </a:r>
            <a:r>
              <a:rPr lang="en-US" sz="3200" dirty="0"/>
              <a:t>Root and leaves node are always black</a:t>
            </a:r>
            <a:r>
              <a:rPr lang="en-US" sz="3200" dirty="0" smtClean="0"/>
              <a:t>.</a:t>
            </a:r>
          </a:p>
          <a:p>
            <a:pPr>
              <a:lnSpc>
                <a:spcPct val="80000"/>
              </a:lnSpc>
            </a:pPr>
            <a:endParaRPr lang="en-US" sz="3200" dirty="0"/>
          </a:p>
          <a:p>
            <a:pPr>
              <a:lnSpc>
                <a:spcPct val="80000"/>
              </a:lnSpc>
            </a:pPr>
            <a:r>
              <a:rPr lang="en-US" sz="3200" dirty="0" smtClean="0"/>
              <a:t>If </a:t>
            </a:r>
            <a:r>
              <a:rPr lang="en-US" sz="3200" dirty="0"/>
              <a:t>a node is red than its children are black</a:t>
            </a:r>
            <a:r>
              <a:rPr lang="en-US" sz="3200" dirty="0" smtClean="0"/>
              <a:t>.</a:t>
            </a:r>
          </a:p>
          <a:p>
            <a:pPr>
              <a:lnSpc>
                <a:spcPct val="80000"/>
              </a:lnSpc>
            </a:pPr>
            <a:endParaRPr lang="en-US" sz="3200" dirty="0" smtClean="0"/>
          </a:p>
          <a:p>
            <a:pPr>
              <a:lnSpc>
                <a:spcPct val="80000"/>
              </a:lnSpc>
            </a:pPr>
            <a:r>
              <a:rPr lang="en-US" altLang="en-US" sz="3200" dirty="0" smtClean="0"/>
              <a:t>The </a:t>
            </a:r>
            <a:r>
              <a:rPr lang="en-US" altLang="en-US" sz="3200" dirty="0"/>
              <a:t>longest path is no more than twice the length of </a:t>
            </a:r>
            <a:r>
              <a:rPr lang="en-US" altLang="en-US" sz="3200" dirty="0" smtClean="0"/>
              <a:t>the </a:t>
            </a:r>
            <a:r>
              <a:rPr lang="en-US" altLang="en-US" sz="3200" dirty="0"/>
              <a:t>shortest path.</a:t>
            </a:r>
            <a:endParaRPr lang="uk-UA" altLang="en-US" sz="3200" dirty="0"/>
          </a:p>
          <a:p>
            <a:pPr marL="0" indent="0">
              <a:lnSpc>
                <a:spcPct val="80000"/>
              </a:lnSpc>
              <a:buNone/>
            </a:pPr>
            <a:endParaRPr lang="en-US" dirty="0"/>
          </a:p>
          <a:p>
            <a:pPr>
              <a:lnSpc>
                <a:spcPct val="80000"/>
              </a:lnSpc>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3260807" y="1475335"/>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7" name="Oval 6"/>
          <p:cNvSpPr/>
          <p:nvPr/>
        </p:nvSpPr>
        <p:spPr bwMode="auto">
          <a:xfrm>
            <a:off x="1793177" y="2458564"/>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8" name="Oval 7"/>
          <p:cNvSpPr/>
          <p:nvPr/>
        </p:nvSpPr>
        <p:spPr bwMode="auto">
          <a:xfrm>
            <a:off x="6069002" y="3616388"/>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9" name="Oval 8"/>
          <p:cNvSpPr/>
          <p:nvPr/>
        </p:nvSpPr>
        <p:spPr bwMode="auto">
          <a:xfrm>
            <a:off x="3541922" y="3632756"/>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10" name="Oval 9"/>
          <p:cNvSpPr/>
          <p:nvPr/>
        </p:nvSpPr>
        <p:spPr bwMode="auto">
          <a:xfrm>
            <a:off x="4735949" y="2570778"/>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1" name="Oval 10"/>
          <p:cNvSpPr/>
          <p:nvPr/>
        </p:nvSpPr>
        <p:spPr bwMode="auto">
          <a:xfrm>
            <a:off x="7231231" y="4896964"/>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2" name="Oval 11"/>
          <p:cNvSpPr/>
          <p:nvPr/>
        </p:nvSpPr>
        <p:spPr bwMode="auto">
          <a:xfrm>
            <a:off x="4183231" y="4896964"/>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3" name="Oval 12"/>
          <p:cNvSpPr/>
          <p:nvPr/>
        </p:nvSpPr>
        <p:spPr bwMode="auto">
          <a:xfrm>
            <a:off x="2704307" y="4896964"/>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4" name="Straight Connector 13"/>
          <p:cNvCxnSpPr>
            <a:stCxn id="6" idx="3"/>
            <a:endCxn id="7" idx="7"/>
          </p:cNvCxnSpPr>
          <p:nvPr/>
        </p:nvCxnSpPr>
        <p:spPr bwMode="auto">
          <a:xfrm flipH="1">
            <a:off x="2443585" y="2190783"/>
            <a:ext cx="928814" cy="390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6" idx="5"/>
            <a:endCxn id="10" idx="1"/>
          </p:cNvCxnSpPr>
          <p:nvPr/>
        </p:nvCxnSpPr>
        <p:spPr bwMode="auto">
          <a:xfrm>
            <a:off x="3911215" y="2190783"/>
            <a:ext cx="936326" cy="5027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10" idx="3"/>
            <a:endCxn id="9" idx="7"/>
          </p:cNvCxnSpPr>
          <p:nvPr/>
        </p:nvCxnSpPr>
        <p:spPr bwMode="auto">
          <a:xfrm flipH="1">
            <a:off x="4192330" y="3286226"/>
            <a:ext cx="655211" cy="4692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10" idx="5"/>
            <a:endCxn id="8" idx="1"/>
          </p:cNvCxnSpPr>
          <p:nvPr/>
        </p:nvCxnSpPr>
        <p:spPr bwMode="auto">
          <a:xfrm>
            <a:off x="5386357" y="3286226"/>
            <a:ext cx="794237" cy="4529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9" idx="3"/>
            <a:endCxn id="13" idx="0"/>
          </p:cNvCxnSpPr>
          <p:nvPr/>
        </p:nvCxnSpPr>
        <p:spPr bwMode="auto">
          <a:xfrm flipH="1">
            <a:off x="3085307" y="4348204"/>
            <a:ext cx="568207" cy="5487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a:stCxn id="9" idx="5"/>
            <a:endCxn id="12" idx="0"/>
          </p:cNvCxnSpPr>
          <p:nvPr/>
        </p:nvCxnSpPr>
        <p:spPr bwMode="auto">
          <a:xfrm>
            <a:off x="4192330" y="4348204"/>
            <a:ext cx="371901" cy="5487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stCxn id="8" idx="5"/>
          </p:cNvCxnSpPr>
          <p:nvPr/>
        </p:nvCxnSpPr>
        <p:spPr bwMode="auto">
          <a:xfrm>
            <a:off x="6719410" y="4331836"/>
            <a:ext cx="790928"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7" idx="3"/>
          </p:cNvCxnSpPr>
          <p:nvPr/>
        </p:nvCxnSpPr>
        <p:spPr bwMode="auto">
          <a:xfrm flipH="1">
            <a:off x="1640777" y="3174012"/>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a:stCxn id="7" idx="5"/>
          </p:cNvCxnSpPr>
          <p:nvPr/>
        </p:nvCxnSpPr>
        <p:spPr bwMode="auto">
          <a:xfrm>
            <a:off x="2443585" y="3174012"/>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13" idx="3"/>
          </p:cNvCxnSpPr>
          <p:nvPr/>
        </p:nvCxnSpPr>
        <p:spPr bwMode="auto">
          <a:xfrm flipH="1">
            <a:off x="2516515" y="561241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a:stCxn id="13" idx="5"/>
          </p:cNvCxnSpPr>
          <p:nvPr/>
        </p:nvCxnSpPr>
        <p:spPr bwMode="auto">
          <a:xfrm>
            <a:off x="3354715" y="5612412"/>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4000281" y="5613821"/>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flipH="1">
            <a:off x="7049317" y="561241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7882687" y="5632234"/>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4792887" y="5674493"/>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flipH="1">
            <a:off x="5875250" y="4051856"/>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3326718" y="5932456"/>
            <a:ext cx="762000" cy="400110"/>
          </a:xfrm>
          <a:prstGeom prst="rect">
            <a:avLst/>
          </a:prstGeom>
          <a:noFill/>
        </p:spPr>
        <p:txBody>
          <a:bodyPr wrap="square" rtlCol="0">
            <a:spAutoFit/>
          </a:bodyPr>
          <a:lstStyle/>
          <a:p>
            <a:r>
              <a:rPr lang="en-US" sz="2000" dirty="0" smtClean="0"/>
              <a:t>nil</a:t>
            </a:r>
            <a:endParaRPr lang="en-US" sz="2000" dirty="0"/>
          </a:p>
        </p:txBody>
      </p:sp>
      <p:sp>
        <p:nvSpPr>
          <p:cNvPr id="31" name="TextBox 30"/>
          <p:cNvSpPr txBox="1"/>
          <p:nvPr/>
        </p:nvSpPr>
        <p:spPr>
          <a:xfrm>
            <a:off x="2234441" y="5979805"/>
            <a:ext cx="762000" cy="400110"/>
          </a:xfrm>
          <a:prstGeom prst="rect">
            <a:avLst/>
          </a:prstGeom>
          <a:noFill/>
        </p:spPr>
        <p:txBody>
          <a:bodyPr wrap="square" rtlCol="0">
            <a:spAutoFit/>
          </a:bodyPr>
          <a:lstStyle/>
          <a:p>
            <a:r>
              <a:rPr lang="en-US" sz="2000" dirty="0" smtClean="0"/>
              <a:t>nil</a:t>
            </a:r>
            <a:endParaRPr lang="en-US" sz="2000" dirty="0"/>
          </a:p>
        </p:txBody>
      </p:sp>
      <p:sp>
        <p:nvSpPr>
          <p:cNvPr id="32" name="TextBox 31"/>
          <p:cNvSpPr txBox="1"/>
          <p:nvPr/>
        </p:nvSpPr>
        <p:spPr>
          <a:xfrm>
            <a:off x="2500904" y="3463925"/>
            <a:ext cx="762000" cy="400110"/>
          </a:xfrm>
          <a:prstGeom prst="rect">
            <a:avLst/>
          </a:prstGeom>
          <a:noFill/>
        </p:spPr>
        <p:txBody>
          <a:bodyPr wrap="square" rtlCol="0">
            <a:spAutoFit/>
          </a:bodyPr>
          <a:lstStyle/>
          <a:p>
            <a:r>
              <a:rPr lang="en-US" sz="2000" dirty="0" smtClean="0"/>
              <a:t>nil</a:t>
            </a:r>
            <a:endParaRPr lang="en-US" sz="2000" dirty="0"/>
          </a:p>
        </p:txBody>
      </p:sp>
      <p:sp>
        <p:nvSpPr>
          <p:cNvPr id="33" name="TextBox 32"/>
          <p:cNvSpPr txBox="1"/>
          <p:nvPr/>
        </p:nvSpPr>
        <p:spPr>
          <a:xfrm>
            <a:off x="7937841" y="5825297"/>
            <a:ext cx="762000" cy="400110"/>
          </a:xfrm>
          <a:prstGeom prst="rect">
            <a:avLst/>
          </a:prstGeom>
          <a:noFill/>
        </p:spPr>
        <p:txBody>
          <a:bodyPr wrap="square" rtlCol="0">
            <a:spAutoFit/>
          </a:bodyPr>
          <a:lstStyle/>
          <a:p>
            <a:r>
              <a:rPr lang="en-US" sz="2000" dirty="0" smtClean="0"/>
              <a:t>nil</a:t>
            </a:r>
            <a:endParaRPr lang="en-US" sz="2000" dirty="0"/>
          </a:p>
        </p:txBody>
      </p:sp>
      <p:sp>
        <p:nvSpPr>
          <p:cNvPr id="34" name="TextBox 33"/>
          <p:cNvSpPr txBox="1"/>
          <p:nvPr/>
        </p:nvSpPr>
        <p:spPr>
          <a:xfrm>
            <a:off x="6850231" y="5857179"/>
            <a:ext cx="762000" cy="400110"/>
          </a:xfrm>
          <a:prstGeom prst="rect">
            <a:avLst/>
          </a:prstGeom>
          <a:noFill/>
        </p:spPr>
        <p:txBody>
          <a:bodyPr wrap="square" rtlCol="0">
            <a:spAutoFit/>
          </a:bodyPr>
          <a:lstStyle/>
          <a:p>
            <a:r>
              <a:rPr lang="en-US" sz="2000" dirty="0" smtClean="0"/>
              <a:t>nil</a:t>
            </a:r>
            <a:endParaRPr lang="en-US" sz="2000" dirty="0"/>
          </a:p>
        </p:txBody>
      </p:sp>
      <p:sp>
        <p:nvSpPr>
          <p:cNvPr id="35" name="TextBox 34"/>
          <p:cNvSpPr txBox="1"/>
          <p:nvPr/>
        </p:nvSpPr>
        <p:spPr>
          <a:xfrm>
            <a:off x="5701865" y="4374736"/>
            <a:ext cx="762000" cy="400110"/>
          </a:xfrm>
          <a:prstGeom prst="rect">
            <a:avLst/>
          </a:prstGeom>
          <a:noFill/>
        </p:spPr>
        <p:txBody>
          <a:bodyPr wrap="square" rtlCol="0">
            <a:spAutoFit/>
          </a:bodyPr>
          <a:lstStyle/>
          <a:p>
            <a:r>
              <a:rPr lang="en-US" sz="2000" dirty="0" smtClean="0"/>
              <a:t>nil</a:t>
            </a:r>
            <a:endParaRPr lang="en-US" sz="2000" dirty="0"/>
          </a:p>
        </p:txBody>
      </p:sp>
      <p:sp>
        <p:nvSpPr>
          <p:cNvPr id="36" name="TextBox 35"/>
          <p:cNvSpPr txBox="1"/>
          <p:nvPr/>
        </p:nvSpPr>
        <p:spPr>
          <a:xfrm>
            <a:off x="4841090" y="5930406"/>
            <a:ext cx="762000" cy="400110"/>
          </a:xfrm>
          <a:prstGeom prst="rect">
            <a:avLst/>
          </a:prstGeom>
          <a:noFill/>
        </p:spPr>
        <p:txBody>
          <a:bodyPr wrap="square" rtlCol="0">
            <a:spAutoFit/>
          </a:bodyPr>
          <a:lstStyle/>
          <a:p>
            <a:r>
              <a:rPr lang="en-US" sz="2000" dirty="0" smtClean="0"/>
              <a:t>nil</a:t>
            </a:r>
            <a:endParaRPr lang="en-US" sz="2000" dirty="0"/>
          </a:p>
        </p:txBody>
      </p:sp>
      <p:sp>
        <p:nvSpPr>
          <p:cNvPr id="37" name="TextBox 36"/>
          <p:cNvSpPr txBox="1"/>
          <p:nvPr/>
        </p:nvSpPr>
        <p:spPr>
          <a:xfrm>
            <a:off x="3811330" y="5930406"/>
            <a:ext cx="762000" cy="400110"/>
          </a:xfrm>
          <a:prstGeom prst="rect">
            <a:avLst/>
          </a:prstGeom>
          <a:noFill/>
        </p:spPr>
        <p:txBody>
          <a:bodyPr wrap="square" rtlCol="0">
            <a:spAutoFit/>
          </a:bodyPr>
          <a:lstStyle/>
          <a:p>
            <a:r>
              <a:rPr lang="en-US" sz="2000" dirty="0" smtClean="0"/>
              <a:t>nil</a:t>
            </a:r>
            <a:endParaRPr lang="en-US" sz="2000" dirty="0"/>
          </a:p>
        </p:txBody>
      </p:sp>
      <p:sp>
        <p:nvSpPr>
          <p:cNvPr id="39" name="TextBox 38"/>
          <p:cNvSpPr txBox="1"/>
          <p:nvPr/>
        </p:nvSpPr>
        <p:spPr>
          <a:xfrm>
            <a:off x="1465596" y="3461839"/>
            <a:ext cx="492592" cy="400110"/>
          </a:xfrm>
          <a:prstGeom prst="rect">
            <a:avLst/>
          </a:prstGeom>
          <a:noFill/>
        </p:spPr>
        <p:txBody>
          <a:bodyPr wrap="square" rtlCol="0">
            <a:spAutoFit/>
          </a:bodyPr>
          <a:lstStyle/>
          <a:p>
            <a:r>
              <a:rPr lang="en-US" sz="2000" dirty="0" smtClean="0"/>
              <a:t>nil</a:t>
            </a:r>
            <a:endParaRPr lang="en-US" sz="2000" dirty="0"/>
          </a:p>
        </p:txBody>
      </p:sp>
      <p:sp>
        <p:nvSpPr>
          <p:cNvPr id="45" name="TextBox 44"/>
          <p:cNvSpPr txBox="1"/>
          <p:nvPr/>
        </p:nvSpPr>
        <p:spPr>
          <a:xfrm>
            <a:off x="811942" y="54452"/>
            <a:ext cx="7289507" cy="1754326"/>
          </a:xfrm>
          <a:prstGeom prst="rect">
            <a:avLst/>
          </a:prstGeom>
          <a:noFill/>
        </p:spPr>
        <p:txBody>
          <a:bodyPr wrap="square" rtlCol="0">
            <a:spAutoFit/>
          </a:bodyPr>
          <a:lstStyle/>
          <a:p>
            <a:r>
              <a:rPr lang="en-US" altLang="en-US" dirty="0"/>
              <a:t>Nodes require one storage bit to keep track of color.</a:t>
            </a:r>
          </a:p>
          <a:p>
            <a:endParaRPr lang="en-US" dirty="0"/>
          </a:p>
        </p:txBody>
      </p:sp>
    </p:spTree>
    <p:extLst>
      <p:ext uri="{BB962C8B-B14F-4D97-AF65-F5344CB8AC3E}">
        <p14:creationId xmlns:p14="http://schemas.microsoft.com/office/powerpoint/2010/main" val="4683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5</a:t>
            </a:fld>
            <a:endParaRPr lang="ru-RU" altLang="en-US"/>
          </a:p>
        </p:txBody>
      </p:sp>
      <p:sp>
        <p:nvSpPr>
          <p:cNvPr id="5" name="Oval 4"/>
          <p:cNvSpPr/>
          <p:nvPr/>
        </p:nvSpPr>
        <p:spPr bwMode="auto">
          <a:xfrm>
            <a:off x="4021552" y="268417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6" name="Oval 5"/>
          <p:cNvSpPr/>
          <p:nvPr/>
        </p:nvSpPr>
        <p:spPr bwMode="auto">
          <a:xfrm>
            <a:off x="2547177" y="3541618"/>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7" name="Oval 6"/>
          <p:cNvSpPr/>
          <p:nvPr/>
        </p:nvSpPr>
        <p:spPr bwMode="auto">
          <a:xfrm>
            <a:off x="6743213" y="456063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8" name="Oval 7"/>
          <p:cNvSpPr/>
          <p:nvPr/>
        </p:nvSpPr>
        <p:spPr bwMode="auto">
          <a:xfrm>
            <a:off x="4098607" y="4531483"/>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9" name="Oval 8"/>
          <p:cNvSpPr/>
          <p:nvPr/>
        </p:nvSpPr>
        <p:spPr bwMode="auto">
          <a:xfrm>
            <a:off x="5454389" y="3639087"/>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0" name="Oval 9"/>
          <p:cNvSpPr/>
          <p:nvPr/>
        </p:nvSpPr>
        <p:spPr bwMode="auto">
          <a:xfrm>
            <a:off x="7841137" y="548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1" name="Oval 10"/>
          <p:cNvSpPr/>
          <p:nvPr/>
        </p:nvSpPr>
        <p:spPr bwMode="auto">
          <a:xfrm>
            <a:off x="4793137" y="548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2" name="Oval 11"/>
          <p:cNvSpPr/>
          <p:nvPr/>
        </p:nvSpPr>
        <p:spPr bwMode="auto">
          <a:xfrm>
            <a:off x="3314213" y="548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3" name="Straight Connector 12"/>
          <p:cNvCxnSpPr>
            <a:stCxn id="5" idx="3"/>
            <a:endCxn id="6" idx="7"/>
          </p:cNvCxnSpPr>
          <p:nvPr/>
        </p:nvCxnSpPr>
        <p:spPr bwMode="auto">
          <a:xfrm flipH="1">
            <a:off x="3197585" y="3399618"/>
            <a:ext cx="935559" cy="26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5" idx="5"/>
            <a:endCxn id="9" idx="1"/>
          </p:cNvCxnSpPr>
          <p:nvPr/>
        </p:nvCxnSpPr>
        <p:spPr bwMode="auto">
          <a:xfrm>
            <a:off x="4671960" y="3399618"/>
            <a:ext cx="894021" cy="36222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9" idx="3"/>
            <a:endCxn id="8" idx="7"/>
          </p:cNvCxnSpPr>
          <p:nvPr/>
        </p:nvCxnSpPr>
        <p:spPr bwMode="auto">
          <a:xfrm flipH="1">
            <a:off x="4749015" y="4354535"/>
            <a:ext cx="816966" cy="2997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9" idx="5"/>
            <a:endCxn id="7" idx="1"/>
          </p:cNvCxnSpPr>
          <p:nvPr/>
        </p:nvCxnSpPr>
        <p:spPr bwMode="auto">
          <a:xfrm>
            <a:off x="6104797" y="4354535"/>
            <a:ext cx="750008" cy="3288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8" idx="3"/>
            <a:endCxn id="12" idx="0"/>
          </p:cNvCxnSpPr>
          <p:nvPr/>
        </p:nvCxnSpPr>
        <p:spPr bwMode="auto">
          <a:xfrm flipH="1">
            <a:off x="3695213" y="5246931"/>
            <a:ext cx="514986" cy="2394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8" idx="5"/>
            <a:endCxn id="11" idx="0"/>
          </p:cNvCxnSpPr>
          <p:nvPr/>
        </p:nvCxnSpPr>
        <p:spPr bwMode="auto">
          <a:xfrm>
            <a:off x="4749015" y="5246931"/>
            <a:ext cx="425122" cy="2394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a:stCxn id="7" idx="5"/>
            <a:endCxn id="10" idx="1"/>
          </p:cNvCxnSpPr>
          <p:nvPr/>
        </p:nvCxnSpPr>
        <p:spPr bwMode="auto">
          <a:xfrm>
            <a:off x="7393621" y="5276078"/>
            <a:ext cx="559108" cy="33307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stCxn id="6" idx="3"/>
          </p:cNvCxnSpPr>
          <p:nvPr/>
        </p:nvCxnSpPr>
        <p:spPr bwMode="auto">
          <a:xfrm flipH="1">
            <a:off x="2394777" y="4257066"/>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6" idx="5"/>
          </p:cNvCxnSpPr>
          <p:nvPr/>
        </p:nvCxnSpPr>
        <p:spPr bwMode="auto">
          <a:xfrm>
            <a:off x="3197585" y="4257066"/>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a:stCxn id="12" idx="3"/>
          </p:cNvCxnSpPr>
          <p:nvPr/>
        </p:nvCxnSpPr>
        <p:spPr bwMode="auto">
          <a:xfrm flipH="1">
            <a:off x="3126421" y="62018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12" idx="5"/>
          </p:cNvCxnSpPr>
          <p:nvPr/>
        </p:nvCxnSpPr>
        <p:spPr bwMode="auto">
          <a:xfrm>
            <a:off x="3964621" y="6201848"/>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flipH="1">
            <a:off x="4610187" y="6203257"/>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7659223" y="62018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8492593" y="6221670"/>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5402793" y="6263929"/>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flipH="1">
            <a:off x="6564593" y="5303313"/>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2153816" y="4504385"/>
            <a:ext cx="762000" cy="400110"/>
          </a:xfrm>
          <a:prstGeom prst="rect">
            <a:avLst/>
          </a:prstGeom>
          <a:noFill/>
        </p:spPr>
        <p:txBody>
          <a:bodyPr wrap="square" rtlCol="0">
            <a:spAutoFit/>
          </a:bodyPr>
          <a:lstStyle/>
          <a:p>
            <a:r>
              <a:rPr lang="en-US" sz="2000" dirty="0" smtClean="0"/>
              <a:t>nil</a:t>
            </a:r>
            <a:endParaRPr lang="en-US" sz="2000" dirty="0"/>
          </a:p>
        </p:txBody>
      </p:sp>
      <p:sp>
        <p:nvSpPr>
          <p:cNvPr id="30" name="TextBox 29"/>
          <p:cNvSpPr txBox="1"/>
          <p:nvPr/>
        </p:nvSpPr>
        <p:spPr>
          <a:xfrm>
            <a:off x="3888421" y="6565147"/>
            <a:ext cx="762000" cy="400110"/>
          </a:xfrm>
          <a:prstGeom prst="rect">
            <a:avLst/>
          </a:prstGeom>
          <a:noFill/>
        </p:spPr>
        <p:txBody>
          <a:bodyPr wrap="square" rtlCol="0">
            <a:spAutoFit/>
          </a:bodyPr>
          <a:lstStyle/>
          <a:p>
            <a:r>
              <a:rPr lang="en-US" sz="2000" dirty="0" smtClean="0"/>
              <a:t>nil</a:t>
            </a:r>
            <a:endParaRPr lang="en-US" sz="2000" dirty="0"/>
          </a:p>
        </p:txBody>
      </p:sp>
      <p:sp>
        <p:nvSpPr>
          <p:cNvPr id="31" name="TextBox 30"/>
          <p:cNvSpPr txBox="1"/>
          <p:nvPr/>
        </p:nvSpPr>
        <p:spPr>
          <a:xfrm>
            <a:off x="2796144" y="6612496"/>
            <a:ext cx="762000" cy="400110"/>
          </a:xfrm>
          <a:prstGeom prst="rect">
            <a:avLst/>
          </a:prstGeom>
          <a:noFill/>
        </p:spPr>
        <p:txBody>
          <a:bodyPr wrap="square" rtlCol="0">
            <a:spAutoFit/>
          </a:bodyPr>
          <a:lstStyle/>
          <a:p>
            <a:r>
              <a:rPr lang="en-US" sz="2000" dirty="0" smtClean="0"/>
              <a:t>nil</a:t>
            </a:r>
            <a:endParaRPr lang="en-US" sz="2000" dirty="0"/>
          </a:p>
        </p:txBody>
      </p:sp>
      <p:sp>
        <p:nvSpPr>
          <p:cNvPr id="32" name="TextBox 31"/>
          <p:cNvSpPr txBox="1"/>
          <p:nvPr/>
        </p:nvSpPr>
        <p:spPr>
          <a:xfrm>
            <a:off x="3202621" y="4489630"/>
            <a:ext cx="762000" cy="400110"/>
          </a:xfrm>
          <a:prstGeom prst="rect">
            <a:avLst/>
          </a:prstGeom>
          <a:noFill/>
        </p:spPr>
        <p:txBody>
          <a:bodyPr wrap="square" rtlCol="0">
            <a:spAutoFit/>
          </a:bodyPr>
          <a:lstStyle/>
          <a:p>
            <a:r>
              <a:rPr lang="en-US" sz="2000" dirty="0" smtClean="0"/>
              <a:t>nil</a:t>
            </a:r>
            <a:endParaRPr lang="en-US" sz="2000" dirty="0"/>
          </a:p>
        </p:txBody>
      </p:sp>
      <p:sp>
        <p:nvSpPr>
          <p:cNvPr id="33" name="TextBox 32"/>
          <p:cNvSpPr txBox="1"/>
          <p:nvPr/>
        </p:nvSpPr>
        <p:spPr>
          <a:xfrm>
            <a:off x="7460137" y="6563097"/>
            <a:ext cx="762000" cy="400110"/>
          </a:xfrm>
          <a:prstGeom prst="rect">
            <a:avLst/>
          </a:prstGeom>
          <a:noFill/>
        </p:spPr>
        <p:txBody>
          <a:bodyPr wrap="square" rtlCol="0">
            <a:spAutoFit/>
          </a:bodyPr>
          <a:lstStyle/>
          <a:p>
            <a:r>
              <a:rPr lang="en-US" sz="2000" dirty="0" smtClean="0"/>
              <a:t>nil</a:t>
            </a:r>
            <a:endParaRPr lang="en-US" sz="2000" dirty="0"/>
          </a:p>
        </p:txBody>
      </p:sp>
      <p:sp>
        <p:nvSpPr>
          <p:cNvPr id="34" name="TextBox 33"/>
          <p:cNvSpPr txBox="1"/>
          <p:nvPr/>
        </p:nvSpPr>
        <p:spPr>
          <a:xfrm>
            <a:off x="6333285" y="5650170"/>
            <a:ext cx="762000" cy="400110"/>
          </a:xfrm>
          <a:prstGeom prst="rect">
            <a:avLst/>
          </a:prstGeom>
          <a:noFill/>
        </p:spPr>
        <p:txBody>
          <a:bodyPr wrap="square" rtlCol="0">
            <a:spAutoFit/>
          </a:bodyPr>
          <a:lstStyle/>
          <a:p>
            <a:r>
              <a:rPr lang="en-US" sz="2000" dirty="0" smtClean="0"/>
              <a:t>nil</a:t>
            </a:r>
            <a:endParaRPr lang="en-US" sz="2000" dirty="0"/>
          </a:p>
        </p:txBody>
      </p:sp>
      <p:sp>
        <p:nvSpPr>
          <p:cNvPr id="35" name="TextBox 34"/>
          <p:cNvSpPr txBox="1"/>
          <p:nvPr/>
        </p:nvSpPr>
        <p:spPr>
          <a:xfrm>
            <a:off x="5402793" y="6563097"/>
            <a:ext cx="762000" cy="400110"/>
          </a:xfrm>
          <a:prstGeom prst="rect">
            <a:avLst/>
          </a:prstGeom>
          <a:noFill/>
        </p:spPr>
        <p:txBody>
          <a:bodyPr wrap="square" rtlCol="0">
            <a:spAutoFit/>
          </a:bodyPr>
          <a:lstStyle/>
          <a:p>
            <a:r>
              <a:rPr lang="en-US" sz="2000" dirty="0" smtClean="0"/>
              <a:t>nil</a:t>
            </a:r>
            <a:endParaRPr lang="en-US" sz="2000" dirty="0"/>
          </a:p>
        </p:txBody>
      </p:sp>
      <p:sp>
        <p:nvSpPr>
          <p:cNvPr id="36" name="TextBox 35"/>
          <p:cNvSpPr txBox="1"/>
          <p:nvPr/>
        </p:nvSpPr>
        <p:spPr>
          <a:xfrm>
            <a:off x="4373033" y="6563097"/>
            <a:ext cx="762000" cy="400110"/>
          </a:xfrm>
          <a:prstGeom prst="rect">
            <a:avLst/>
          </a:prstGeom>
          <a:noFill/>
        </p:spPr>
        <p:txBody>
          <a:bodyPr wrap="square" rtlCol="0">
            <a:spAutoFit/>
          </a:bodyPr>
          <a:lstStyle/>
          <a:p>
            <a:r>
              <a:rPr lang="en-US" sz="2000" dirty="0" smtClean="0"/>
              <a:t>nil</a:t>
            </a:r>
            <a:endParaRPr lang="en-US" sz="2000" dirty="0"/>
          </a:p>
        </p:txBody>
      </p:sp>
      <p:sp>
        <p:nvSpPr>
          <p:cNvPr id="49" name="TextBox 48"/>
          <p:cNvSpPr txBox="1"/>
          <p:nvPr/>
        </p:nvSpPr>
        <p:spPr>
          <a:xfrm>
            <a:off x="8421223" y="6521420"/>
            <a:ext cx="762000" cy="400110"/>
          </a:xfrm>
          <a:prstGeom prst="rect">
            <a:avLst/>
          </a:prstGeom>
          <a:noFill/>
        </p:spPr>
        <p:txBody>
          <a:bodyPr wrap="square" rtlCol="0">
            <a:spAutoFit/>
          </a:bodyPr>
          <a:lstStyle/>
          <a:p>
            <a:r>
              <a:rPr lang="en-US" sz="2000" dirty="0" smtClean="0"/>
              <a:t>nil</a:t>
            </a:r>
            <a:endParaRPr lang="en-US" sz="2000" dirty="0"/>
          </a:p>
        </p:txBody>
      </p:sp>
      <p:sp>
        <p:nvSpPr>
          <p:cNvPr id="51" name="TextBox 50"/>
          <p:cNvSpPr txBox="1"/>
          <p:nvPr/>
        </p:nvSpPr>
        <p:spPr>
          <a:xfrm>
            <a:off x="762000" y="609600"/>
            <a:ext cx="7190729" cy="2308324"/>
          </a:xfrm>
          <a:prstGeom prst="rect">
            <a:avLst/>
          </a:prstGeom>
          <a:noFill/>
        </p:spPr>
        <p:txBody>
          <a:bodyPr wrap="square" rtlCol="0">
            <a:spAutoFit/>
          </a:bodyPr>
          <a:lstStyle/>
          <a:p>
            <a:r>
              <a:rPr lang="en-US" dirty="0"/>
              <a:t>All path from node to nil descendants contain the same number of black nodes.</a:t>
            </a:r>
          </a:p>
          <a:p>
            <a:endParaRPr lang="en-US" dirty="0"/>
          </a:p>
        </p:txBody>
      </p:sp>
      <p:sp>
        <p:nvSpPr>
          <p:cNvPr id="54" name="Freeform 53"/>
          <p:cNvSpPr/>
          <p:nvPr/>
        </p:nvSpPr>
        <p:spPr bwMode="auto">
          <a:xfrm>
            <a:off x="1885949" y="3451538"/>
            <a:ext cx="715583" cy="1485055"/>
          </a:xfrm>
          <a:custGeom>
            <a:avLst/>
            <a:gdLst>
              <a:gd name="connsiteX0" fmla="*/ 715583 w 715583"/>
              <a:gd name="connsiteY0" fmla="*/ 0 h 1485055"/>
              <a:gd name="connsiteX1" fmla="*/ 33003 w 715583"/>
              <a:gd name="connsiteY1" fmla="*/ 1146220 h 1485055"/>
              <a:gd name="connsiteX2" fmla="*/ 110276 w 715583"/>
              <a:gd name="connsiteY2" fmla="*/ 1455313 h 1485055"/>
              <a:gd name="connsiteX3" fmla="*/ 136034 w 715583"/>
              <a:gd name="connsiteY3" fmla="*/ 1455313 h 1485055"/>
            </a:gdLst>
            <a:ahLst/>
            <a:cxnLst>
              <a:cxn ang="0">
                <a:pos x="connsiteX0" y="connsiteY0"/>
              </a:cxn>
              <a:cxn ang="0">
                <a:pos x="connsiteX1" y="connsiteY1"/>
              </a:cxn>
              <a:cxn ang="0">
                <a:pos x="connsiteX2" y="connsiteY2"/>
              </a:cxn>
              <a:cxn ang="0">
                <a:pos x="connsiteX3" y="connsiteY3"/>
              </a:cxn>
            </a:cxnLst>
            <a:rect l="l" t="t" r="r" b="b"/>
            <a:pathLst>
              <a:path w="715583" h="1485055">
                <a:moveTo>
                  <a:pt x="715583" y="0"/>
                </a:moveTo>
                <a:cubicBezTo>
                  <a:pt x="424735" y="451834"/>
                  <a:pt x="133887" y="903668"/>
                  <a:pt x="33003" y="1146220"/>
                </a:cubicBezTo>
                <a:cubicBezTo>
                  <a:pt x="-67882" y="1388772"/>
                  <a:pt x="93104" y="1403797"/>
                  <a:pt x="110276" y="1455313"/>
                </a:cubicBezTo>
                <a:cubicBezTo>
                  <a:pt x="127448" y="1506829"/>
                  <a:pt x="131741" y="1481071"/>
                  <a:pt x="136034" y="1455313"/>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2"/>
              </a:solidFill>
              <a:effectLst/>
              <a:latin typeface="Futura LT Book" pitchFamily="2" charset="0"/>
              <a:ea typeface="굴림" pitchFamily="34" charset="-127"/>
            </a:endParaRPr>
          </a:p>
        </p:txBody>
      </p:sp>
      <p:sp>
        <p:nvSpPr>
          <p:cNvPr id="55" name="TextBox 54"/>
          <p:cNvSpPr txBox="1"/>
          <p:nvPr/>
        </p:nvSpPr>
        <p:spPr>
          <a:xfrm>
            <a:off x="2153816" y="3541618"/>
            <a:ext cx="240961" cy="400110"/>
          </a:xfrm>
          <a:prstGeom prst="rect">
            <a:avLst/>
          </a:prstGeom>
          <a:noFill/>
        </p:spPr>
        <p:txBody>
          <a:bodyPr wrap="square" rtlCol="0">
            <a:spAutoFit/>
          </a:bodyPr>
          <a:lstStyle/>
          <a:p>
            <a:r>
              <a:rPr lang="en-US" sz="2000" dirty="0"/>
              <a:t>1</a:t>
            </a:r>
          </a:p>
        </p:txBody>
      </p:sp>
      <p:sp>
        <p:nvSpPr>
          <p:cNvPr id="56" name="TextBox 55"/>
          <p:cNvSpPr txBox="1"/>
          <p:nvPr/>
        </p:nvSpPr>
        <p:spPr>
          <a:xfrm>
            <a:off x="1676400" y="4683382"/>
            <a:ext cx="209549" cy="400110"/>
          </a:xfrm>
          <a:prstGeom prst="rect">
            <a:avLst/>
          </a:prstGeom>
          <a:noFill/>
        </p:spPr>
        <p:txBody>
          <a:bodyPr wrap="square" rtlCol="0">
            <a:spAutoFit/>
          </a:bodyPr>
          <a:lstStyle/>
          <a:p>
            <a:r>
              <a:rPr lang="en-US" sz="2000" dirty="0" smtClean="0"/>
              <a:t>2</a:t>
            </a:r>
            <a:endParaRPr lang="en-US" sz="2000" dirty="0"/>
          </a:p>
        </p:txBody>
      </p:sp>
      <p:sp>
        <p:nvSpPr>
          <p:cNvPr id="57" name="Freeform 56"/>
          <p:cNvSpPr/>
          <p:nvPr/>
        </p:nvSpPr>
        <p:spPr bwMode="auto">
          <a:xfrm>
            <a:off x="7328079" y="4391696"/>
            <a:ext cx="1576932" cy="2373902"/>
          </a:xfrm>
          <a:custGeom>
            <a:avLst/>
            <a:gdLst>
              <a:gd name="connsiteX0" fmla="*/ 0 w 1576932"/>
              <a:gd name="connsiteY0" fmla="*/ 0 h 2373902"/>
              <a:gd name="connsiteX1" fmla="*/ 1365160 w 1576932"/>
              <a:gd name="connsiteY1" fmla="*/ 1171977 h 2373902"/>
              <a:gd name="connsiteX2" fmla="*/ 1558344 w 1576932"/>
              <a:gd name="connsiteY2" fmla="*/ 2305318 h 2373902"/>
              <a:gd name="connsiteX3" fmla="*/ 1558344 w 1576932"/>
              <a:gd name="connsiteY3" fmla="*/ 2150772 h 2373902"/>
            </a:gdLst>
            <a:ahLst/>
            <a:cxnLst>
              <a:cxn ang="0">
                <a:pos x="connsiteX0" y="connsiteY0"/>
              </a:cxn>
              <a:cxn ang="0">
                <a:pos x="connsiteX1" y="connsiteY1"/>
              </a:cxn>
              <a:cxn ang="0">
                <a:pos x="connsiteX2" y="connsiteY2"/>
              </a:cxn>
              <a:cxn ang="0">
                <a:pos x="connsiteX3" y="connsiteY3"/>
              </a:cxn>
            </a:cxnLst>
            <a:rect l="l" t="t" r="r" b="b"/>
            <a:pathLst>
              <a:path w="1576932" h="2373902">
                <a:moveTo>
                  <a:pt x="0" y="0"/>
                </a:moveTo>
                <a:cubicBezTo>
                  <a:pt x="552718" y="393878"/>
                  <a:pt x="1105436" y="787757"/>
                  <a:pt x="1365160" y="1171977"/>
                </a:cubicBezTo>
                <a:cubicBezTo>
                  <a:pt x="1624884" y="1556197"/>
                  <a:pt x="1526147" y="2142186"/>
                  <a:pt x="1558344" y="2305318"/>
                </a:cubicBezTo>
                <a:cubicBezTo>
                  <a:pt x="1590541" y="2468451"/>
                  <a:pt x="1574442" y="2309611"/>
                  <a:pt x="1558344" y="2150772"/>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2"/>
              </a:solidFill>
              <a:effectLst/>
              <a:latin typeface="Futura LT Book" pitchFamily="2" charset="0"/>
              <a:ea typeface="굴림" pitchFamily="34" charset="-127"/>
            </a:endParaRPr>
          </a:p>
        </p:txBody>
      </p:sp>
      <p:sp>
        <p:nvSpPr>
          <p:cNvPr id="58" name="TextBox 57"/>
          <p:cNvSpPr txBox="1"/>
          <p:nvPr/>
        </p:nvSpPr>
        <p:spPr>
          <a:xfrm>
            <a:off x="7659223" y="4391696"/>
            <a:ext cx="562914" cy="400110"/>
          </a:xfrm>
          <a:prstGeom prst="rect">
            <a:avLst/>
          </a:prstGeom>
          <a:noFill/>
        </p:spPr>
        <p:txBody>
          <a:bodyPr wrap="square" rtlCol="0">
            <a:spAutoFit/>
          </a:bodyPr>
          <a:lstStyle/>
          <a:p>
            <a:r>
              <a:rPr lang="en-US" sz="2000" dirty="0" smtClean="0"/>
              <a:t>1</a:t>
            </a:r>
            <a:endParaRPr lang="en-US" sz="2000" dirty="0"/>
          </a:p>
        </p:txBody>
      </p:sp>
      <p:sp>
        <p:nvSpPr>
          <p:cNvPr id="59" name="TextBox 58"/>
          <p:cNvSpPr txBox="1"/>
          <p:nvPr/>
        </p:nvSpPr>
        <p:spPr>
          <a:xfrm>
            <a:off x="8686800" y="6453188"/>
            <a:ext cx="381000" cy="400110"/>
          </a:xfrm>
          <a:prstGeom prst="rect">
            <a:avLst/>
          </a:prstGeom>
          <a:noFill/>
        </p:spPr>
        <p:txBody>
          <a:bodyPr wrap="square" rtlCol="0">
            <a:spAutoFit/>
          </a:bodyPr>
          <a:lstStyle/>
          <a:p>
            <a:r>
              <a:rPr lang="en-US" sz="2000" dirty="0" smtClean="0"/>
              <a:t>2</a:t>
            </a:r>
            <a:endParaRPr lang="en-US" sz="2000" dirty="0"/>
          </a:p>
        </p:txBody>
      </p:sp>
      <p:sp>
        <p:nvSpPr>
          <p:cNvPr id="60" name="TextBox 59"/>
          <p:cNvSpPr txBox="1"/>
          <p:nvPr/>
        </p:nvSpPr>
        <p:spPr>
          <a:xfrm>
            <a:off x="304800" y="5486400"/>
            <a:ext cx="2089977" cy="1015663"/>
          </a:xfrm>
          <a:prstGeom prst="rect">
            <a:avLst/>
          </a:prstGeom>
          <a:noFill/>
        </p:spPr>
        <p:txBody>
          <a:bodyPr wrap="square" rtlCol="0">
            <a:spAutoFit/>
          </a:bodyPr>
          <a:lstStyle/>
          <a:p>
            <a:r>
              <a:rPr lang="en-US" sz="2000" dirty="0" smtClean="0"/>
              <a:t>Total Black nodes from root to leaves =2</a:t>
            </a:r>
            <a:endParaRPr lang="en-US" sz="2000" dirty="0"/>
          </a:p>
        </p:txBody>
      </p:sp>
    </p:spTree>
    <p:extLst>
      <p:ext uri="{BB962C8B-B14F-4D97-AF65-F5344CB8AC3E}">
        <p14:creationId xmlns:p14="http://schemas.microsoft.com/office/powerpoint/2010/main" val="251554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a:t>
            </a:r>
            <a:endParaRPr lang="en-US" dirty="0"/>
          </a:p>
        </p:txBody>
      </p:sp>
      <p:sp>
        <p:nvSpPr>
          <p:cNvPr id="3" name="Content Placeholder 2"/>
          <p:cNvSpPr>
            <a:spLocks noGrp="1"/>
          </p:cNvSpPr>
          <p:nvPr>
            <p:ph idx="1"/>
          </p:nvPr>
        </p:nvSpPr>
        <p:spPr/>
        <p:txBody>
          <a:bodyPr/>
          <a:lstStyle/>
          <a:p>
            <a:r>
              <a:rPr lang="en-US" sz="2800" dirty="0" smtClean="0"/>
              <a:t>Searching </a:t>
            </a:r>
          </a:p>
          <a:p>
            <a:pPr marL="0" indent="0">
              <a:buNone/>
            </a:pPr>
            <a:r>
              <a:rPr lang="en-US" sz="2800" dirty="0"/>
              <a:t> </a:t>
            </a:r>
            <a:r>
              <a:rPr lang="en-US" sz="2800" dirty="0" smtClean="0"/>
              <a:t>Searching is similar to binary search tree.  Searching starts from root node by comparing the value inserted to the value in root node and follow the pointer until the data is found or leaf node is reached</a:t>
            </a:r>
            <a:r>
              <a:rPr lang="en-US" sz="2800" dirty="0" smtClean="0"/>
              <a:t>.</a:t>
            </a:r>
            <a:endParaRPr lang="en-US" sz="2800"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D3BD345E-2A33-44BF-900A-E35B6218E90E}" type="slidenum">
              <a:rPr lang="ru-RU" altLang="en-US" smtClean="0"/>
              <a:pPr/>
              <a:t>6</a:t>
            </a:fld>
            <a:endParaRPr lang="ru-RU" altLang="en-US"/>
          </a:p>
        </p:txBody>
      </p:sp>
    </p:spTree>
    <p:extLst>
      <p:ext uri="{BB962C8B-B14F-4D97-AF65-F5344CB8AC3E}">
        <p14:creationId xmlns:p14="http://schemas.microsoft.com/office/powerpoint/2010/main" val="202678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7</a:t>
            </a:fld>
            <a:endParaRPr lang="ru-RU" altLang="en-US"/>
          </a:p>
        </p:txBody>
      </p:sp>
      <p:sp>
        <p:nvSpPr>
          <p:cNvPr id="6" name="Title 1"/>
          <p:cNvSpPr>
            <a:spLocks noGrp="1"/>
          </p:cNvSpPr>
          <p:nvPr>
            <p:ph idx="1"/>
          </p:nvPr>
        </p:nvSpPr>
        <p:spPr>
          <a:xfrm>
            <a:off x="479425" y="1600200"/>
            <a:ext cx="8207375" cy="4248150"/>
          </a:xfrm>
        </p:spPr>
        <p:txBody>
          <a:bodyPr/>
          <a:lstStyle/>
          <a:p>
            <a:r>
              <a:rPr lang="en-US" sz="3200" dirty="0" smtClean="0"/>
              <a:t>Insertion 1</a:t>
            </a:r>
            <a:endParaRPr lang="en-US" sz="3200" dirty="0" smtClean="0"/>
          </a:p>
          <a:p>
            <a:r>
              <a:rPr lang="en-US" sz="2400" dirty="0" smtClean="0"/>
              <a:t>The </a:t>
            </a:r>
            <a:r>
              <a:rPr lang="en-US" sz="2400" dirty="0" smtClean="0"/>
              <a:t>value inserted is always red node.</a:t>
            </a:r>
          </a:p>
          <a:p>
            <a:r>
              <a:rPr lang="en-US" sz="2400" dirty="0" smtClean="0"/>
              <a:t>If the new node is root node, color it black</a:t>
            </a:r>
            <a:r>
              <a:rPr lang="en-US" sz="2400" dirty="0" smtClean="0"/>
              <a:t>.</a:t>
            </a:r>
            <a:endParaRPr lang="en-US" sz="2400" dirty="0" smtClean="0"/>
          </a:p>
          <a:p>
            <a:r>
              <a:rPr lang="en-US" sz="2400" dirty="0" smtClean="0"/>
              <a:t>If both parent and uncle are both red </a:t>
            </a:r>
            <a:r>
              <a:rPr lang="en-US" sz="2400" dirty="0" smtClean="0"/>
              <a:t>node, </a:t>
            </a:r>
            <a:r>
              <a:rPr lang="en-US" sz="2400" dirty="0" smtClean="0"/>
              <a:t>change color of uncle and parent and grandparent is red</a:t>
            </a:r>
            <a:r>
              <a:rPr lang="en-US" sz="2400"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363370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2</a:t>
            </a:r>
            <a:endParaRPr lang="en-US" dirty="0"/>
          </a:p>
        </p:txBody>
      </p:sp>
      <p:sp>
        <p:nvSpPr>
          <p:cNvPr id="3" name="Content Placeholder 2"/>
          <p:cNvSpPr>
            <a:spLocks noGrp="1"/>
          </p:cNvSpPr>
          <p:nvPr>
            <p:ph idx="1"/>
          </p:nvPr>
        </p:nvSpPr>
        <p:spPr/>
        <p:txBody>
          <a:bodyPr/>
          <a:lstStyle/>
          <a:p>
            <a:r>
              <a:rPr lang="en-US" dirty="0"/>
              <a:t>If a parent is red and uncle is black, and </a:t>
            </a:r>
            <a:r>
              <a:rPr lang="en-US" dirty="0" err="1"/>
              <a:t>newnode</a:t>
            </a:r>
            <a:r>
              <a:rPr lang="en-US" dirty="0"/>
              <a:t> and it’s parents are opposite type children (that means if parent is left child, then new node must be right side or vice-versa), then color grand-parent red, color </a:t>
            </a:r>
            <a:r>
              <a:rPr lang="en-US" dirty="0" err="1"/>
              <a:t>newnode</a:t>
            </a:r>
            <a:r>
              <a:rPr lang="en-US" dirty="0"/>
              <a:t> black, rotate left on parent and rotate right on grandparent.</a:t>
            </a:r>
          </a:p>
          <a:p>
            <a:r>
              <a:rPr lang="en-US" dirty="0"/>
              <a:t>If a parent is red and uncle is black, and </a:t>
            </a:r>
            <a:r>
              <a:rPr lang="en-US" dirty="0" err="1"/>
              <a:t>newnode</a:t>
            </a:r>
            <a:r>
              <a:rPr lang="en-US" dirty="0"/>
              <a:t> and it’s parents are both left or right children then, color parent black, color grandparent red, rotate right on grandparent.</a:t>
            </a:r>
          </a:p>
        </p:txBody>
      </p:sp>
      <p:sp>
        <p:nvSpPr>
          <p:cNvPr id="4" name="Slide Number Placeholder 3"/>
          <p:cNvSpPr>
            <a:spLocks noGrp="1"/>
          </p:cNvSpPr>
          <p:nvPr>
            <p:ph type="sldNum" sz="quarter" idx="12"/>
          </p:nvPr>
        </p:nvSpPr>
        <p:spPr/>
        <p:txBody>
          <a:bodyPr/>
          <a:lstStyle/>
          <a:p>
            <a:fld id="{D3BD345E-2A33-44BF-900A-E35B6218E90E}" type="slidenum">
              <a:rPr lang="ru-RU" altLang="en-US" smtClean="0"/>
              <a:pPr/>
              <a:t>8</a:t>
            </a:fld>
            <a:endParaRPr lang="ru-RU" altLang="en-US"/>
          </a:p>
        </p:txBody>
      </p:sp>
    </p:spTree>
    <p:extLst>
      <p:ext uri="{BB962C8B-B14F-4D97-AF65-F5344CB8AC3E}">
        <p14:creationId xmlns:p14="http://schemas.microsoft.com/office/powerpoint/2010/main" val="77726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1</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3BD345E-2A33-44BF-900A-E35B6218E90E}" type="slidenum">
              <a:rPr lang="ru-RU" altLang="en-US" smtClean="0"/>
              <a:pPr/>
              <a:t>9</a:t>
            </a:fld>
            <a:endParaRPr lang="ru-RU" altLang="en-US"/>
          </a:p>
        </p:txBody>
      </p:sp>
    </p:spTree>
    <p:extLst>
      <p:ext uri="{BB962C8B-B14F-4D97-AF65-F5344CB8AC3E}">
        <p14:creationId xmlns:p14="http://schemas.microsoft.com/office/powerpoint/2010/main" val="1060338664"/>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159</TotalTime>
  <Words>339</Words>
  <Application>Microsoft Office PowerPoint</Application>
  <PresentationFormat>On-screen Show (4:3)</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Futura LT</vt:lpstr>
      <vt:lpstr>Futura LT Book</vt:lpstr>
      <vt:lpstr>굴림</vt:lpstr>
      <vt:lpstr>template</vt:lpstr>
      <vt:lpstr>Custom Design</vt:lpstr>
      <vt:lpstr>Red Black Tree</vt:lpstr>
      <vt:lpstr>PowerPoint Presentation</vt:lpstr>
      <vt:lpstr>Properties</vt:lpstr>
      <vt:lpstr>PowerPoint Presentation</vt:lpstr>
      <vt:lpstr>PowerPoint Presentation</vt:lpstr>
      <vt:lpstr>Basic Operations</vt:lpstr>
      <vt:lpstr>PowerPoint Presentation</vt:lpstr>
      <vt:lpstr>Insertion 2</vt:lpstr>
      <vt:lpstr>Deletion 1</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Tree</dc:title>
  <dc:creator>Asim Aryal</dc:creator>
  <cp:lastModifiedBy>Asim Aryal</cp:lastModifiedBy>
  <cp:revision>27</cp:revision>
  <dcterms:created xsi:type="dcterms:W3CDTF">2019-07-02T08:27:15Z</dcterms:created>
  <dcterms:modified xsi:type="dcterms:W3CDTF">2019-07-05T05:26:00Z</dcterms:modified>
</cp:coreProperties>
</file>