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2" r:id="rId2"/>
    <p:sldMasterId id="2147483684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3" r:id="rId5"/>
    <p:sldId id="257" r:id="rId6"/>
    <p:sldId id="259" r:id="rId7"/>
    <p:sldId id="260" r:id="rId8"/>
    <p:sldId id="262" r:id="rId9"/>
    <p:sldId id="264" r:id="rId10"/>
    <p:sldId id="265" r:id="rId11"/>
    <p:sldId id="266" r:id="rId12"/>
    <p:sldId id="261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3D450E6-C8FE-433B-8CE0-F474E372E3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99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299A-3871-4695-847C-19740D89E3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830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079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2202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3441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586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1268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975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452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99145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9931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4636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829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33754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56153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8991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16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51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96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54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33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70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8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9974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950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945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08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0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10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1416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898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617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4597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39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7669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5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038600" y="3059448"/>
            <a:ext cx="5905500" cy="1439863"/>
          </a:xfrm>
        </p:spPr>
        <p:txBody>
          <a:bodyPr/>
          <a:lstStyle/>
          <a:p>
            <a:r>
              <a:rPr lang="en-US" altLang="en-US" dirty="0" smtClean="0"/>
              <a:t>B-</a:t>
            </a:r>
            <a:r>
              <a:rPr lang="en-US" altLang="en-US" dirty="0" smtClean="0"/>
              <a:t>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4499311"/>
            <a:ext cx="5905500" cy="577850"/>
          </a:xfrm>
        </p:spPr>
        <p:txBody>
          <a:bodyPr/>
          <a:lstStyle/>
          <a:p>
            <a:r>
              <a:rPr lang="en-US" altLang="en-US" dirty="0"/>
              <a:t>By Ashish </a:t>
            </a:r>
            <a:r>
              <a:rPr lang="en-US" altLang="en-US" dirty="0" err="1"/>
              <a:t>Tamrakar</a:t>
            </a:r>
            <a:r>
              <a:rPr lang="en-US" altLang="en-US" dirty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971800"/>
            <a:ext cx="32004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latin typeface="Alaqua" pitchFamily="50" charset="0"/>
              </a:rPr>
              <a:t>THANK YOU</a:t>
            </a:r>
            <a:endParaRPr lang="en-US" sz="3600" b="1" dirty="0">
              <a:latin typeface="Alaqua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10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9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Properties of </a:t>
            </a:r>
            <a:r>
              <a:rPr lang="en-US" altLang="en-US" sz="3200" dirty="0" smtClean="0"/>
              <a:t>B-</a:t>
            </a:r>
            <a:r>
              <a:rPr lang="en-US" altLang="en-US" sz="3200" dirty="0" smtClean="0"/>
              <a:t>Tree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9502-6D5B-41C7-9C84-101A6FEAD223}" type="slidenum">
              <a:rPr lang="ru-RU" altLang="en-US" smtClean="0"/>
              <a:pPr/>
              <a:t>2</a:t>
            </a:fld>
            <a:endParaRPr lang="ru-R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453684" y="1524000"/>
            <a:ext cx="2590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267200" y="15240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5170487" y="15240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325219" y="2209800"/>
            <a:ext cx="1245068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67201" y="2209800"/>
            <a:ext cx="47299" cy="48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26" idx="0"/>
          </p:cNvCxnSpPr>
          <p:nvPr/>
        </p:nvCxnSpPr>
        <p:spPr bwMode="auto">
          <a:xfrm>
            <a:off x="5170487" y="2158207"/>
            <a:ext cx="774229" cy="535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947495" y="2174144"/>
            <a:ext cx="1427485" cy="482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1342468" y="2617787"/>
            <a:ext cx="1920718" cy="6588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046287" y="25908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2655887" y="2590800"/>
            <a:ext cx="0" cy="658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3570287" y="2693987"/>
            <a:ext cx="14589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46686" y="2693987"/>
            <a:ext cx="1396059" cy="555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21017" y="2666083"/>
            <a:ext cx="11541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9" name="Straight Connector 28"/>
          <p:cNvCxnSpPr>
            <a:stCxn id="25" idx="0"/>
            <a:endCxn id="25" idx="2"/>
          </p:cNvCxnSpPr>
          <p:nvPr/>
        </p:nvCxnSpPr>
        <p:spPr bwMode="auto">
          <a:xfrm>
            <a:off x="4299743" y="2693987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6" idx="0"/>
            <a:endCxn id="26" idx="2"/>
          </p:cNvCxnSpPr>
          <p:nvPr/>
        </p:nvCxnSpPr>
        <p:spPr bwMode="auto">
          <a:xfrm>
            <a:off x="5944716" y="2693987"/>
            <a:ext cx="0" cy="55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365529" y="2639096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428999" y="1485444"/>
            <a:ext cx="849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1524000"/>
            <a:ext cx="90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155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0487" y="157288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226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342468" y="2693987"/>
            <a:ext cx="7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48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2046287" y="261778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655887" y="2617787"/>
            <a:ext cx="60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79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428999" y="2693987"/>
            <a:ext cx="7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128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4302125" y="2693987"/>
            <a:ext cx="76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246686" y="2693987"/>
            <a:ext cx="6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168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0588" y="2693987"/>
            <a:ext cx="74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57857" y="2699569"/>
            <a:ext cx="77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270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365529" y="2693987"/>
            <a:ext cx="8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290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" y="3810000"/>
            <a:ext cx="883920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B-tree </a:t>
            </a:r>
            <a:r>
              <a:rPr lang="en-US" sz="2800" dirty="0"/>
              <a:t>allow node to have more than two children.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Nodes can carry multiple keys.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node can have n children for n-1 keys</a:t>
            </a:r>
          </a:p>
        </p:txBody>
      </p:sp>
    </p:spTree>
    <p:extLst>
      <p:ext uri="{BB962C8B-B14F-4D97-AF65-F5344CB8AC3E}">
        <p14:creationId xmlns:p14="http://schemas.microsoft.com/office/powerpoint/2010/main" val="778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779838"/>
            <a:ext cx="8207375" cy="3078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tree maintain all keys at same level.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Each non root </a:t>
            </a:r>
            <a:r>
              <a:rPr lang="en-US" sz="2800" dirty="0"/>
              <a:t>and each </a:t>
            </a:r>
            <a:r>
              <a:rPr lang="en-US" sz="2800" dirty="0" smtClean="0"/>
              <a:t>non leaf </a:t>
            </a:r>
            <a:r>
              <a:rPr lang="en-US" sz="2800" dirty="0"/>
              <a:t>node have at least </a:t>
            </a:r>
            <a:r>
              <a:rPr lang="en-US" sz="2800" dirty="0" smtClean="0"/>
              <a:t>n/2 </a:t>
            </a:r>
            <a:r>
              <a:rPr lang="en-US" sz="2800" dirty="0" smtClean="0"/>
              <a:t>non-empty </a:t>
            </a:r>
            <a:r>
              <a:rPr lang="en-US" sz="2800" dirty="0"/>
              <a:t>children.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non root node </a:t>
            </a:r>
            <a:r>
              <a:rPr lang="en-US" sz="2800" dirty="0" smtClean="0"/>
              <a:t>has at most</a:t>
            </a:r>
            <a:r>
              <a:rPr lang="en-US" sz="2800" dirty="0" smtClean="0"/>
              <a:t> </a:t>
            </a:r>
            <a:r>
              <a:rPr lang="en-US" sz="2800" dirty="0"/>
              <a:t>2n-1 </a:t>
            </a:r>
            <a:r>
              <a:rPr lang="en-US" sz="2800" dirty="0" smtClean="0"/>
              <a:t>keys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All </a:t>
            </a:r>
            <a:r>
              <a:rPr lang="en-US" sz="2800" dirty="0"/>
              <a:t>the keys in the node is sorted.</a:t>
            </a:r>
            <a:endParaRPr lang="uk-UA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274E-CC01-4F38-A825-231E9BD0B7CE}" type="slidenum">
              <a:rPr lang="ru-RU" altLang="en-US"/>
              <a:pPr/>
              <a:t>3</a:t>
            </a:fld>
            <a:endParaRPr lang="ru-RU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9600"/>
            <a:ext cx="6477000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pPr algn="r"/>
            <a:r>
              <a:rPr lang="en-US" altLang="en-US" dirty="0" smtClean="0"/>
              <a:t>Basic Operations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 smtClean="0"/>
              <a:t>SEARCHING</a:t>
            </a:r>
          </a:p>
          <a:p>
            <a:r>
              <a:rPr lang="en-US" altLang="en-US" sz="2800" dirty="0" smtClean="0"/>
              <a:t>In </a:t>
            </a:r>
            <a:r>
              <a:rPr lang="en-US" altLang="en-US" sz="2800" dirty="0" smtClean="0"/>
              <a:t>B tree we start to search from root node and compare the value.</a:t>
            </a:r>
          </a:p>
          <a:p>
            <a:r>
              <a:rPr lang="en-US" altLang="en-US" sz="2800" dirty="0" smtClean="0"/>
              <a:t>Determine </a:t>
            </a:r>
            <a:r>
              <a:rPr lang="en-US" altLang="en-US" sz="2800" dirty="0" smtClean="0"/>
              <a:t>which pointer to follow based on the value of key and the value of node. </a:t>
            </a:r>
          </a:p>
          <a:p>
            <a:r>
              <a:rPr lang="en-US" altLang="en-US" sz="2800" dirty="0" smtClean="0"/>
              <a:t>Follow the appropriate pointer until it finds the node or it reaches the child node.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099-5EB3-45CB-8F43-155CF13A2BDD}" type="slidenum">
              <a:rPr lang="ru-RU" altLang="en-US"/>
              <a:pPr/>
              <a:t>4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50925"/>
            <a:ext cx="6778625" cy="58070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/>
              <a:t>INSERTION</a:t>
            </a:r>
          </a:p>
          <a:p>
            <a:r>
              <a:rPr lang="en-US" altLang="en-US" sz="2800" dirty="0"/>
              <a:t>While inserting the value in the node we search for the position and insert the value.</a:t>
            </a:r>
          </a:p>
          <a:p>
            <a:r>
              <a:rPr lang="en-US" altLang="en-US" sz="2800" dirty="0"/>
              <a:t>If value is already present process stops.</a:t>
            </a:r>
          </a:p>
          <a:p>
            <a:r>
              <a:rPr lang="en-US" altLang="en-US" sz="2800" dirty="0"/>
              <a:t>If the node is already full we split the node in two halves and the middle value moves to the root node.</a:t>
            </a:r>
          </a:p>
          <a:p>
            <a:r>
              <a:rPr lang="en-US" altLang="en-US" sz="2800" dirty="0"/>
              <a:t>If the root node is also full it also split into two halves and the middle key is the root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96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67056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DELETION</a:t>
            </a:r>
          </a:p>
          <a:p>
            <a:r>
              <a:rPr lang="en-US" sz="2800" dirty="0" smtClean="0"/>
              <a:t>More complicated than Insertion</a:t>
            </a:r>
          </a:p>
          <a:p>
            <a:r>
              <a:rPr lang="en-US" sz="2800" dirty="0"/>
              <a:t>we must make sure the deletion doesn’t violate </a:t>
            </a:r>
            <a:r>
              <a:rPr lang="en-US" sz="2800" dirty="0" smtClean="0"/>
              <a:t>the B-Tree properties.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/>
              <a:t>we must make sure </a:t>
            </a:r>
            <a:r>
              <a:rPr lang="en-US" sz="2800" dirty="0" smtClean="0"/>
              <a:t>that node doesn’t get too small during deletion.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51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4802"/>
            <a:ext cx="8207375" cy="42481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1.</a:t>
            </a:r>
            <a:r>
              <a:rPr lang="en-US" sz="2400" dirty="0"/>
              <a:t> If the key k is in node x and x is a leaf, delete the key k from x.</a:t>
            </a:r>
          </a:p>
          <a:p>
            <a:pPr marL="0" indent="0">
              <a:buNone/>
            </a:pPr>
            <a:r>
              <a:rPr lang="en-US" sz="2400" b="1" dirty="0"/>
              <a:t>2.</a:t>
            </a:r>
            <a:r>
              <a:rPr lang="en-US" sz="2400" dirty="0"/>
              <a:t> If the key k is in node x and x is an internal node, do the following.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b="1" dirty="0"/>
              <a:t>a)</a:t>
            </a:r>
            <a:r>
              <a:rPr lang="en-US" sz="2400" dirty="0"/>
              <a:t> If the child y that precedes k in node x has at least t keys, then find the predecessor k0 of k in the sub-tree rooted at y. Recursively delete k0, and replace k by k0 in x. (We can find k0 and delete it in a single downward pass.)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b="1" dirty="0"/>
              <a:t>b)</a:t>
            </a:r>
            <a:r>
              <a:rPr lang="en-US" sz="2400" dirty="0"/>
              <a:t> If y has fewer than t keys, then, symmetrically, examine the child z that follows k in node x. If z has at least t keys, then find the successor k0 of k in the </a:t>
            </a:r>
            <a:r>
              <a:rPr lang="en-US" sz="2400" dirty="0" err="1"/>
              <a:t>subtree</a:t>
            </a:r>
            <a:r>
              <a:rPr lang="en-US" sz="2400" dirty="0"/>
              <a:t> rooted at z. Recursively delete k0, and replace k by k0 in x. (We can find k0 and delete it in a single downward pass.)</a:t>
            </a:r>
          </a:p>
          <a:p>
            <a:pPr marL="0" indent="0">
              <a:buNone/>
            </a:pPr>
            <a:r>
              <a:rPr lang="en-US" sz="2400" dirty="0"/>
              <a:t>     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6621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43000"/>
            <a:ext cx="8207375" cy="42481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c)</a:t>
            </a:r>
            <a:r>
              <a:rPr lang="en-US" sz="2400" dirty="0"/>
              <a:t> Otherwise, if both y and z have only t-1 keys, merge k and all of z into y, so that x loses both k and the pointer to z, and y now contains 2t-1 keys. Then free z and recursively delete k from 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3.</a:t>
            </a:r>
            <a:r>
              <a:rPr lang="en-US" sz="2400" dirty="0"/>
              <a:t> If the key k is not present in internal node x, determine the root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of the appropriate </a:t>
            </a:r>
            <a:r>
              <a:rPr lang="en-US" sz="2400" dirty="0" err="1"/>
              <a:t>subtree</a:t>
            </a:r>
            <a:r>
              <a:rPr lang="en-US" sz="2400" dirty="0"/>
              <a:t> that must contain k, if k is in the tree at all. If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has only t-1 keys, execute step 3a or 3b as necessary to guarantee that we descend to a node containing at least t keys. Then finish by </a:t>
            </a:r>
            <a:r>
              <a:rPr lang="en-US" sz="2400" dirty="0" err="1"/>
              <a:t>recursing</a:t>
            </a:r>
            <a:r>
              <a:rPr lang="en-US" sz="2400" dirty="0"/>
              <a:t> on the appropriate child of x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659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55" y="1752600"/>
            <a:ext cx="8207375" cy="42481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a)</a:t>
            </a:r>
            <a:r>
              <a:rPr lang="en-US" dirty="0"/>
              <a:t> If </a:t>
            </a:r>
            <a:r>
              <a:rPr lang="en-US" dirty="0" err="1"/>
              <a:t>x.c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has only t-1 keys but has an immediate sibling with at least t keys, give </a:t>
            </a:r>
            <a:r>
              <a:rPr lang="en-US" dirty="0" err="1"/>
              <a:t>x.c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 extra key by moving a key from x down into </a:t>
            </a:r>
            <a:r>
              <a:rPr lang="en-US" dirty="0" err="1"/>
              <a:t>x.c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 moving a key from </a:t>
            </a:r>
            <a:r>
              <a:rPr lang="en-US" dirty="0" err="1"/>
              <a:t>x.c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’s immediate left or right sibling up into x, and moving the appropriate child pointer from the sibling into </a:t>
            </a:r>
            <a:r>
              <a:rPr lang="en-US" dirty="0" err="1"/>
              <a:t>x.c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b)</a:t>
            </a:r>
            <a:r>
              <a:rPr lang="en-US" dirty="0"/>
              <a:t> If </a:t>
            </a:r>
            <a:r>
              <a:rPr lang="en-US" dirty="0" err="1"/>
              <a:t>x.c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and both of </a:t>
            </a:r>
            <a:r>
              <a:rPr lang="en-US" dirty="0" err="1"/>
              <a:t>x.c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)’s immediate siblings have t-1 keys, merge </a:t>
            </a:r>
            <a:r>
              <a:rPr lang="en-US" dirty="0" err="1"/>
              <a:t>x.c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/>
              <a:t>) with one sibling, which involves moving a key from x down into the new merged node to become the median key for that node.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1144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252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Alaqua</vt:lpstr>
      <vt:lpstr>Arial</vt:lpstr>
      <vt:lpstr>Futura LT</vt:lpstr>
      <vt:lpstr>Futura LT Book</vt:lpstr>
      <vt:lpstr>굴림</vt:lpstr>
      <vt:lpstr>Custom Design</vt:lpstr>
      <vt:lpstr>template</vt:lpstr>
      <vt:lpstr>1_Custom Design</vt:lpstr>
      <vt:lpstr>B-Tree</vt:lpstr>
      <vt:lpstr>Properties of B-Tree</vt:lpstr>
      <vt:lpstr>PowerPoint Presentation</vt:lpstr>
      <vt:lpstr>Basic Operations</vt:lpstr>
      <vt:lpstr>PowerPoint Presentation</vt:lpstr>
      <vt:lpstr>PowerPoint Presentation</vt:lpstr>
      <vt:lpstr>Deletion 1</vt:lpstr>
      <vt:lpstr>Deletion 2</vt:lpstr>
      <vt:lpstr>Deletion 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Asim Aryal</dc:creator>
  <cp:lastModifiedBy>Aashish Tamrakar</cp:lastModifiedBy>
  <cp:revision>33</cp:revision>
  <dcterms:created xsi:type="dcterms:W3CDTF">2019-07-02T10:05:11Z</dcterms:created>
  <dcterms:modified xsi:type="dcterms:W3CDTF">2019-07-05T04:57:04Z</dcterms:modified>
</cp:coreProperties>
</file>