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60" r:id="rId4"/>
    <p:sldId id="257" r:id="rId5"/>
    <p:sldId id="261" r:id="rId6"/>
    <p:sldId id="262" r:id="rId7"/>
    <p:sldId id="265" r:id="rId8"/>
    <p:sldId id="266" r:id="rId9"/>
    <p:sldId id="263" r:id="rId10"/>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pitchFamily="34" charset="-127"/>
        <a:cs typeface="+mn-cs"/>
      </a:defRPr>
    </a:lvl5pPr>
    <a:lvl6pPr marL="2286000" algn="l" defTabSz="914400" rtl="0" eaLnBrk="1" latinLnBrk="0" hangingPunct="1">
      <a:defRPr sz="3600" kern="1200">
        <a:solidFill>
          <a:schemeClr val="tx2"/>
        </a:solidFill>
        <a:latin typeface="Futura LT Book" pitchFamily="2" charset="0"/>
        <a:ea typeface="굴림" pitchFamily="34" charset="-127"/>
        <a:cs typeface="+mn-cs"/>
      </a:defRPr>
    </a:lvl6pPr>
    <a:lvl7pPr marL="2743200" algn="l" defTabSz="914400" rtl="0" eaLnBrk="1" latinLnBrk="0" hangingPunct="1">
      <a:defRPr sz="3600" kern="1200">
        <a:solidFill>
          <a:schemeClr val="tx2"/>
        </a:solidFill>
        <a:latin typeface="Futura LT Book" pitchFamily="2" charset="0"/>
        <a:ea typeface="굴림" pitchFamily="34" charset="-127"/>
        <a:cs typeface="+mn-cs"/>
      </a:defRPr>
    </a:lvl7pPr>
    <a:lvl8pPr marL="3200400" algn="l" defTabSz="914400" rtl="0" eaLnBrk="1" latinLnBrk="0" hangingPunct="1">
      <a:defRPr sz="3600" kern="1200">
        <a:solidFill>
          <a:schemeClr val="tx2"/>
        </a:solidFill>
        <a:latin typeface="Futura LT Book" pitchFamily="2" charset="0"/>
        <a:ea typeface="굴림" pitchFamily="34" charset="-127"/>
        <a:cs typeface="+mn-cs"/>
      </a:defRPr>
    </a:lvl8pPr>
    <a:lvl9pPr marL="3657600" algn="l" defTabSz="914400" rtl="0" eaLnBrk="1" latinLnBrk="0" hangingPunct="1">
      <a:defRPr sz="3600" kern="1200">
        <a:solidFill>
          <a:schemeClr val="tx2"/>
        </a:solidFill>
        <a:latin typeface="Futura LT Book" pitchFamily="2"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8"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237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27A8B986-5402-4739-95F6-55F41B848E30}" type="slidenum">
              <a:rPr lang="ru-RU" altLang="en-US"/>
              <a:pPr/>
              <a:t>‹#›</a:t>
            </a:fld>
            <a:endParaRPr lang="ru-RU" altLang="en-US"/>
          </a:p>
        </p:txBody>
      </p:sp>
    </p:spTree>
    <p:extLst>
      <p:ext uri="{BB962C8B-B14F-4D97-AF65-F5344CB8AC3E}">
        <p14:creationId xmlns:p14="http://schemas.microsoft.com/office/powerpoint/2010/main" val="1653600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3350" y="2995613"/>
            <a:ext cx="6337300" cy="1512887"/>
          </a:xfrm>
          <a:effectLst>
            <a:outerShdw dist="17961" dir="2700000" algn="ctr" rotWithShape="0">
              <a:schemeClr val="bg2"/>
            </a:outerShdw>
          </a:effectLst>
        </p:spPr>
        <p:txBody>
          <a:bodyPr/>
          <a:lstStyle>
            <a:lvl1pPr algn="ctr">
              <a:defRPr/>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403350" y="4508500"/>
            <a:ext cx="6337300" cy="433388"/>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6C180DC-7B62-4459-BE34-5A77511A21EB}" type="slidenum">
              <a:rPr lang="ru-RU" altLang="en-US"/>
              <a:pPr/>
              <a:t>‹#›</a:t>
            </a:fld>
            <a:endParaRPr lang="ru-RU" altLang="en-US"/>
          </a:p>
        </p:txBody>
      </p:sp>
    </p:spTree>
    <p:extLst>
      <p:ext uri="{BB962C8B-B14F-4D97-AF65-F5344CB8AC3E}">
        <p14:creationId xmlns:p14="http://schemas.microsoft.com/office/powerpoint/2010/main" val="412412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688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03925" cy="5688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AB7926F-1D23-448F-A1D2-39DFB5681D1D}" type="slidenum">
              <a:rPr lang="ru-RU" altLang="en-US"/>
              <a:pPr/>
              <a:t>‹#›</a:t>
            </a:fld>
            <a:endParaRPr lang="ru-RU" altLang="en-US"/>
          </a:p>
        </p:txBody>
      </p:sp>
    </p:spTree>
    <p:extLst>
      <p:ext uri="{BB962C8B-B14F-4D97-AF65-F5344CB8AC3E}">
        <p14:creationId xmlns:p14="http://schemas.microsoft.com/office/powerpoint/2010/main" val="81218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BCEC7EF-6E21-4380-B561-FE0F39ADC694}" type="slidenum">
              <a:rPr lang="ru-RU" altLang="en-US"/>
              <a:pPr/>
              <a:t>‹#›</a:t>
            </a:fld>
            <a:endParaRPr lang="ru-RU" altLang="en-US"/>
          </a:p>
        </p:txBody>
      </p:sp>
    </p:spTree>
    <p:extLst>
      <p:ext uri="{BB962C8B-B14F-4D97-AF65-F5344CB8AC3E}">
        <p14:creationId xmlns:p14="http://schemas.microsoft.com/office/powerpoint/2010/main" val="173397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C648F6B-E850-4720-B097-9A485469B1BB}" type="slidenum">
              <a:rPr lang="ru-RU" altLang="en-US"/>
              <a:pPr/>
              <a:t>‹#›</a:t>
            </a:fld>
            <a:endParaRPr lang="ru-RU" altLang="en-US"/>
          </a:p>
        </p:txBody>
      </p:sp>
    </p:spTree>
    <p:extLst>
      <p:ext uri="{BB962C8B-B14F-4D97-AF65-F5344CB8AC3E}">
        <p14:creationId xmlns:p14="http://schemas.microsoft.com/office/powerpoint/2010/main" val="220909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7C6DE5-6F41-492A-ACB7-9D96359A7A0F}" type="slidenum">
              <a:rPr lang="ru-RU" altLang="en-US"/>
              <a:pPr/>
              <a:t>‹#›</a:t>
            </a:fld>
            <a:endParaRPr lang="ru-RU" altLang="en-US"/>
          </a:p>
        </p:txBody>
      </p:sp>
    </p:spTree>
    <p:extLst>
      <p:ext uri="{BB962C8B-B14F-4D97-AF65-F5344CB8AC3E}">
        <p14:creationId xmlns:p14="http://schemas.microsoft.com/office/powerpoint/2010/main" val="306553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939651B-DE63-4815-9BBD-CC005FA1660C}" type="slidenum">
              <a:rPr lang="ru-RU" altLang="en-US"/>
              <a:pPr/>
              <a:t>‹#›</a:t>
            </a:fld>
            <a:endParaRPr lang="ru-RU" altLang="en-US"/>
          </a:p>
        </p:txBody>
      </p:sp>
    </p:spTree>
    <p:extLst>
      <p:ext uri="{BB962C8B-B14F-4D97-AF65-F5344CB8AC3E}">
        <p14:creationId xmlns:p14="http://schemas.microsoft.com/office/powerpoint/2010/main" val="7200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7AEA475C-806C-484E-97F6-310B5A08E98C}" type="slidenum">
              <a:rPr lang="ru-RU" altLang="en-US"/>
              <a:pPr/>
              <a:t>‹#›</a:t>
            </a:fld>
            <a:endParaRPr lang="ru-RU" altLang="en-US"/>
          </a:p>
        </p:txBody>
      </p:sp>
    </p:spTree>
    <p:extLst>
      <p:ext uri="{BB962C8B-B14F-4D97-AF65-F5344CB8AC3E}">
        <p14:creationId xmlns:p14="http://schemas.microsoft.com/office/powerpoint/2010/main" val="398282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40C9819A-FE6F-4890-82E1-2AE30AC6E415}" type="slidenum">
              <a:rPr lang="ru-RU" altLang="en-US"/>
              <a:pPr/>
              <a:t>‹#›</a:t>
            </a:fld>
            <a:endParaRPr lang="ru-RU" altLang="en-US"/>
          </a:p>
        </p:txBody>
      </p:sp>
    </p:spTree>
    <p:extLst>
      <p:ext uri="{BB962C8B-B14F-4D97-AF65-F5344CB8AC3E}">
        <p14:creationId xmlns:p14="http://schemas.microsoft.com/office/powerpoint/2010/main" val="374275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A4DDA20A-F89A-4A49-B5A9-D6FAEA84B319}" type="slidenum">
              <a:rPr lang="ru-RU" altLang="en-US"/>
              <a:pPr/>
              <a:t>‹#›</a:t>
            </a:fld>
            <a:endParaRPr lang="ru-RU" altLang="en-US"/>
          </a:p>
        </p:txBody>
      </p:sp>
    </p:spTree>
    <p:extLst>
      <p:ext uri="{BB962C8B-B14F-4D97-AF65-F5344CB8AC3E}">
        <p14:creationId xmlns:p14="http://schemas.microsoft.com/office/powerpoint/2010/main" val="38940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8DD22B9-5A50-4964-9D21-BB281643CAA2}" type="slidenum">
              <a:rPr lang="ru-RU" altLang="en-US"/>
              <a:pPr/>
              <a:t>‹#›</a:t>
            </a:fld>
            <a:endParaRPr lang="ru-RU" altLang="en-US"/>
          </a:p>
        </p:txBody>
      </p:sp>
    </p:spTree>
    <p:extLst>
      <p:ext uri="{BB962C8B-B14F-4D97-AF65-F5344CB8AC3E}">
        <p14:creationId xmlns:p14="http://schemas.microsoft.com/office/powerpoint/2010/main" val="2576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3BD345E-2A33-44BF-900A-E35B6218E90E}" type="slidenum">
              <a:rPr lang="ru-RU" altLang="en-US"/>
              <a:pPr/>
              <a:t>‹#›</a:t>
            </a:fld>
            <a:endParaRPr lang="ru-RU" altLang="en-US"/>
          </a:p>
        </p:txBody>
      </p:sp>
    </p:spTree>
    <p:extLst>
      <p:ext uri="{BB962C8B-B14F-4D97-AF65-F5344CB8AC3E}">
        <p14:creationId xmlns:p14="http://schemas.microsoft.com/office/powerpoint/2010/main" val="3537247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B6CE62C-D75D-45A2-BF46-3945844295D2}" type="slidenum">
              <a:rPr lang="ru-RU" altLang="en-US"/>
              <a:pPr/>
              <a:t>‹#›</a:t>
            </a:fld>
            <a:endParaRPr lang="ru-RU" altLang="en-US"/>
          </a:p>
        </p:txBody>
      </p:sp>
    </p:spTree>
    <p:extLst>
      <p:ext uri="{BB962C8B-B14F-4D97-AF65-F5344CB8AC3E}">
        <p14:creationId xmlns:p14="http://schemas.microsoft.com/office/powerpoint/2010/main" val="187363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9F8DDFE-C070-4173-8D21-A8EDA58CC911}" type="slidenum">
              <a:rPr lang="ru-RU" altLang="en-US"/>
              <a:pPr/>
              <a:t>‹#›</a:t>
            </a:fld>
            <a:endParaRPr lang="ru-RU" altLang="en-US"/>
          </a:p>
        </p:txBody>
      </p:sp>
    </p:spTree>
    <p:extLst>
      <p:ext uri="{BB962C8B-B14F-4D97-AF65-F5344CB8AC3E}">
        <p14:creationId xmlns:p14="http://schemas.microsoft.com/office/powerpoint/2010/main" val="1178673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1F2CF8D-7461-4DB3-B832-A9295A947644}" type="slidenum">
              <a:rPr lang="ru-RU" altLang="en-US"/>
              <a:pPr/>
              <a:t>‹#›</a:t>
            </a:fld>
            <a:endParaRPr lang="ru-RU" altLang="en-US"/>
          </a:p>
        </p:txBody>
      </p:sp>
    </p:spTree>
    <p:extLst>
      <p:ext uri="{BB962C8B-B14F-4D97-AF65-F5344CB8AC3E}">
        <p14:creationId xmlns:p14="http://schemas.microsoft.com/office/powerpoint/2010/main" val="238007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AD4EC7A-09B5-4356-ABE8-7B835345A517}" type="slidenum">
              <a:rPr lang="ru-RU" altLang="en-US"/>
              <a:pPr/>
              <a:t>‹#›</a:t>
            </a:fld>
            <a:endParaRPr lang="ru-RU" altLang="en-US"/>
          </a:p>
        </p:txBody>
      </p:sp>
    </p:spTree>
    <p:extLst>
      <p:ext uri="{BB962C8B-B14F-4D97-AF65-F5344CB8AC3E}">
        <p14:creationId xmlns:p14="http://schemas.microsoft.com/office/powerpoint/2010/main" val="25541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00213"/>
            <a:ext cx="4027487"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27488"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C3FF64B2-3B0E-418D-9A10-4F8E8A7132A0}" type="slidenum">
              <a:rPr lang="ru-RU" altLang="en-US"/>
              <a:pPr/>
              <a:t>‹#›</a:t>
            </a:fld>
            <a:endParaRPr lang="ru-RU" altLang="en-US"/>
          </a:p>
        </p:txBody>
      </p:sp>
    </p:spTree>
    <p:extLst>
      <p:ext uri="{BB962C8B-B14F-4D97-AF65-F5344CB8AC3E}">
        <p14:creationId xmlns:p14="http://schemas.microsoft.com/office/powerpoint/2010/main" val="282632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3740E5A-F1AF-446D-96F1-EBF0AB0251A1}" type="slidenum">
              <a:rPr lang="ru-RU" altLang="en-US"/>
              <a:pPr/>
              <a:t>‹#›</a:t>
            </a:fld>
            <a:endParaRPr lang="ru-RU" altLang="en-US"/>
          </a:p>
        </p:txBody>
      </p:sp>
    </p:spTree>
    <p:extLst>
      <p:ext uri="{BB962C8B-B14F-4D97-AF65-F5344CB8AC3E}">
        <p14:creationId xmlns:p14="http://schemas.microsoft.com/office/powerpoint/2010/main" val="353217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50AACD6-120F-48AE-9F37-B5358803EAB1}" type="slidenum">
              <a:rPr lang="ru-RU" altLang="en-US"/>
              <a:pPr/>
              <a:t>‹#›</a:t>
            </a:fld>
            <a:endParaRPr lang="ru-RU" altLang="en-US"/>
          </a:p>
        </p:txBody>
      </p:sp>
    </p:spTree>
    <p:extLst>
      <p:ext uri="{BB962C8B-B14F-4D97-AF65-F5344CB8AC3E}">
        <p14:creationId xmlns:p14="http://schemas.microsoft.com/office/powerpoint/2010/main" val="295997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D8ECD7D9-C153-4272-BB49-80E2E4566952}" type="slidenum">
              <a:rPr lang="ru-RU" altLang="en-US"/>
              <a:pPr/>
              <a:t>‹#›</a:t>
            </a:fld>
            <a:endParaRPr lang="ru-RU" altLang="en-US"/>
          </a:p>
        </p:txBody>
      </p:sp>
    </p:spTree>
    <p:extLst>
      <p:ext uri="{BB962C8B-B14F-4D97-AF65-F5344CB8AC3E}">
        <p14:creationId xmlns:p14="http://schemas.microsoft.com/office/powerpoint/2010/main" val="8776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1C137A5F-A9F2-4FFF-B5BF-3FFAF9B98A35}" type="slidenum">
              <a:rPr lang="ru-RU" altLang="en-US"/>
              <a:pPr/>
              <a:t>‹#›</a:t>
            </a:fld>
            <a:endParaRPr lang="ru-RU" altLang="en-US"/>
          </a:p>
        </p:txBody>
      </p:sp>
    </p:spTree>
    <p:extLst>
      <p:ext uri="{BB962C8B-B14F-4D97-AF65-F5344CB8AC3E}">
        <p14:creationId xmlns:p14="http://schemas.microsoft.com/office/powerpoint/2010/main" val="188347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34DDBC6A-931F-4D0F-9D61-CDBAE1549E86}" type="slidenum">
              <a:rPr lang="ru-RU" altLang="en-US"/>
              <a:pPr/>
              <a:t>‹#›</a:t>
            </a:fld>
            <a:endParaRPr lang="ru-RU" altLang="en-US"/>
          </a:p>
        </p:txBody>
      </p:sp>
    </p:spTree>
    <p:extLst>
      <p:ext uri="{BB962C8B-B14F-4D97-AF65-F5344CB8AC3E}">
        <p14:creationId xmlns:p14="http://schemas.microsoft.com/office/powerpoint/2010/main" val="60449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59113" y="260350"/>
            <a:ext cx="56165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468313" y="1700213"/>
            <a:ext cx="820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ltLang="en-US"/>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ltLang="en-US"/>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8E0C2B54-5F9D-48E2-BA2C-5457AAC0ED20}"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utura LT Book" pitchFamily="2" charset="0"/>
          <a:ea typeface="굴림" pitchFamily="34" charset="-127"/>
        </a:defRPr>
      </a:lvl2pPr>
      <a:lvl3pPr algn="l" rtl="0" eaLnBrk="1" fontAlgn="base" hangingPunct="1">
        <a:spcBef>
          <a:spcPct val="0"/>
        </a:spcBef>
        <a:spcAft>
          <a:spcPct val="0"/>
        </a:spcAft>
        <a:defRPr sz="3600">
          <a:solidFill>
            <a:schemeClr val="tx2"/>
          </a:solidFill>
          <a:latin typeface="Futura LT Book" pitchFamily="2" charset="0"/>
          <a:ea typeface="굴림" pitchFamily="34" charset="-127"/>
        </a:defRPr>
      </a:lvl3pPr>
      <a:lvl4pPr algn="l" rtl="0" eaLnBrk="1" fontAlgn="base" hangingPunct="1">
        <a:spcBef>
          <a:spcPct val="0"/>
        </a:spcBef>
        <a:spcAft>
          <a:spcPct val="0"/>
        </a:spcAft>
        <a:defRPr sz="3600">
          <a:solidFill>
            <a:schemeClr val="tx2"/>
          </a:solidFill>
          <a:latin typeface="Futura LT Book" pitchFamily="2" charset="0"/>
          <a:ea typeface="굴림" pitchFamily="34" charset="-127"/>
        </a:defRPr>
      </a:lvl4pPr>
      <a:lvl5pPr algn="l" rtl="0" eaLnBrk="1" fontAlgn="base" hangingPunct="1">
        <a:spcBef>
          <a:spcPct val="0"/>
        </a:spcBef>
        <a:spcAft>
          <a:spcPct val="0"/>
        </a:spcAft>
        <a:defRPr sz="3600">
          <a:solidFill>
            <a:schemeClr val="tx2"/>
          </a:solidFill>
          <a:latin typeface="Futura LT Book" pitchFamily="2" charset="0"/>
          <a:ea typeface="굴림" pitchFamily="34" charset="-127"/>
        </a:defRPr>
      </a:lvl5pPr>
      <a:lvl6pPr marL="457200" algn="l" rtl="0" eaLnBrk="1" fontAlgn="base" hangingPunct="1">
        <a:spcBef>
          <a:spcPct val="0"/>
        </a:spcBef>
        <a:spcAft>
          <a:spcPct val="0"/>
        </a:spcAft>
        <a:defRPr sz="3600">
          <a:solidFill>
            <a:schemeClr val="tx2"/>
          </a:solidFill>
          <a:latin typeface="Futura LT Book" pitchFamily="2" charset="0"/>
          <a:ea typeface="굴림" pitchFamily="34" charset="-127"/>
        </a:defRPr>
      </a:lvl6pPr>
      <a:lvl7pPr marL="914400" algn="l" rtl="0" eaLnBrk="1" fontAlgn="base" hangingPunct="1">
        <a:spcBef>
          <a:spcPct val="0"/>
        </a:spcBef>
        <a:spcAft>
          <a:spcPct val="0"/>
        </a:spcAft>
        <a:defRPr sz="3600">
          <a:solidFill>
            <a:schemeClr val="tx2"/>
          </a:solidFill>
          <a:latin typeface="Futura LT Book" pitchFamily="2" charset="0"/>
          <a:ea typeface="굴림" pitchFamily="34" charset="-127"/>
        </a:defRPr>
      </a:lvl7pPr>
      <a:lvl8pPr marL="1371600" algn="l" rtl="0" eaLnBrk="1" fontAlgn="base" hangingPunct="1">
        <a:spcBef>
          <a:spcPct val="0"/>
        </a:spcBef>
        <a:spcAft>
          <a:spcPct val="0"/>
        </a:spcAft>
        <a:defRPr sz="3600">
          <a:solidFill>
            <a:schemeClr val="tx2"/>
          </a:solidFill>
          <a:latin typeface="Futura LT Book" pitchFamily="2" charset="0"/>
          <a:ea typeface="굴림" pitchFamily="34" charset="-127"/>
        </a:defRPr>
      </a:lvl8pPr>
      <a:lvl9pPr marL="1828800" algn="l" rtl="0" eaLnBrk="1" fontAlgn="base" hangingPunct="1">
        <a:spcBef>
          <a:spcPct val="0"/>
        </a:spcBef>
        <a:spcAft>
          <a:spcPct val="0"/>
        </a:spcAft>
        <a:defRPr sz="3600">
          <a:solidFill>
            <a:schemeClr val="tx2"/>
          </a:solidFill>
          <a:latin typeface="Futura LT Book" pitchFamily="2" charset="0"/>
          <a:ea typeface="굴림" pitchFamily="34" charset="-127"/>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ltLang="en-US"/>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ltLang="en-US"/>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9F969851-2AB4-4FFB-8875-5DCBE2E63C64}"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834685" y="2743200"/>
            <a:ext cx="5905500" cy="1439863"/>
          </a:xfrm>
        </p:spPr>
        <p:txBody>
          <a:bodyPr/>
          <a:lstStyle/>
          <a:p>
            <a:r>
              <a:rPr lang="en-US" altLang="en-US" smtClean="0"/>
              <a:t>Red Black </a:t>
            </a:r>
            <a:r>
              <a:rPr lang="en-US" altLang="en-US" dirty="0" smtClean="0"/>
              <a:t>Tree</a:t>
            </a:r>
            <a:endParaRPr lang="en-US" altLang="en-US" dirty="0"/>
          </a:p>
        </p:txBody>
      </p:sp>
      <p:sp>
        <p:nvSpPr>
          <p:cNvPr id="34829" name="Rectangle 13"/>
          <p:cNvSpPr>
            <a:spLocks noGrp="1" noChangeArrowheads="1"/>
          </p:cNvSpPr>
          <p:nvPr>
            <p:ph type="subTitle" idx="1"/>
          </p:nvPr>
        </p:nvSpPr>
        <p:spPr>
          <a:xfrm>
            <a:off x="3810000" y="4030663"/>
            <a:ext cx="5905500" cy="577850"/>
          </a:xfrm>
        </p:spPr>
        <p:txBody>
          <a:bodyPr/>
          <a:lstStyle/>
          <a:p>
            <a:r>
              <a:rPr lang="en-US" altLang="en-US" dirty="0" smtClean="0"/>
              <a:t>By Ashish </a:t>
            </a:r>
            <a:r>
              <a:rPr lang="en-US" altLang="en-US" dirty="0" err="1" smtClean="0"/>
              <a:t>Tamrakar</a:t>
            </a:r>
            <a:r>
              <a:rPr lang="en-US" altLang="en-US" dirty="0" smtClean="0"/>
              <a:t> and Asim Aryal</a:t>
            </a:r>
            <a:endParaRPr lang="uk-UA"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2</a:t>
            </a:fld>
            <a:endParaRPr lang="ru-RU" altLang="en-US"/>
          </a:p>
        </p:txBody>
      </p:sp>
      <p:sp>
        <p:nvSpPr>
          <p:cNvPr id="5" name="Oval 4"/>
          <p:cNvSpPr/>
          <p:nvPr/>
        </p:nvSpPr>
        <p:spPr bwMode="auto">
          <a:xfrm>
            <a:off x="3581425" y="124247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286000" y="233083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587544"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07476"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257800" y="167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772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24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245476"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5" idx="3"/>
            <a:endCxn id="6" idx="7"/>
          </p:cNvCxnSpPr>
          <p:nvPr/>
        </p:nvCxnSpPr>
        <p:spPr bwMode="auto">
          <a:xfrm flipH="1">
            <a:off x="2936408" y="1957918"/>
            <a:ext cx="756609" cy="49567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5" idx="5"/>
            <a:endCxn id="9" idx="1"/>
          </p:cNvCxnSpPr>
          <p:nvPr/>
        </p:nvCxnSpPr>
        <p:spPr bwMode="auto">
          <a:xfrm flipV="1">
            <a:off x="4231833" y="1799152"/>
            <a:ext cx="1137559" cy="1587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3"/>
            <a:endCxn id="8" idx="7"/>
          </p:cNvCxnSpPr>
          <p:nvPr/>
        </p:nvCxnSpPr>
        <p:spPr bwMode="auto">
          <a:xfrm flipH="1">
            <a:off x="4657884" y="2391848"/>
            <a:ext cx="71150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9" idx="5"/>
            <a:endCxn id="7" idx="1"/>
          </p:cNvCxnSpPr>
          <p:nvPr/>
        </p:nvCxnSpPr>
        <p:spPr bwMode="auto">
          <a:xfrm>
            <a:off x="5908208" y="2391848"/>
            <a:ext cx="79092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stCxn id="8" idx="3"/>
            <a:endCxn id="12" idx="0"/>
          </p:cNvCxnSpPr>
          <p:nvPr/>
        </p:nvCxnSpPr>
        <p:spPr bwMode="auto">
          <a:xfrm flipH="1">
            <a:off x="3626476" y="3687248"/>
            <a:ext cx="492592"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8" idx="5"/>
            <a:endCxn id="11" idx="0"/>
          </p:cNvCxnSpPr>
          <p:nvPr/>
        </p:nvCxnSpPr>
        <p:spPr bwMode="auto">
          <a:xfrm>
            <a:off x="4657884" y="3687248"/>
            <a:ext cx="447516"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7" idx="5"/>
          </p:cNvCxnSpPr>
          <p:nvPr/>
        </p:nvCxnSpPr>
        <p:spPr bwMode="auto">
          <a:xfrm>
            <a:off x="7237952" y="3687248"/>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6" idx="3"/>
          </p:cNvCxnSpPr>
          <p:nvPr/>
        </p:nvCxnSpPr>
        <p:spPr bwMode="auto">
          <a:xfrm flipH="1">
            <a:off x="2133600" y="3046286"/>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6" idx="5"/>
          </p:cNvCxnSpPr>
          <p:nvPr/>
        </p:nvCxnSpPr>
        <p:spPr bwMode="auto">
          <a:xfrm>
            <a:off x="2936408" y="3046286"/>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12" idx="3"/>
          </p:cNvCxnSpPr>
          <p:nvPr/>
        </p:nvCxnSpPr>
        <p:spPr bwMode="auto">
          <a:xfrm flipH="1">
            <a:off x="3057684"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12" idx="5"/>
          </p:cNvCxnSpPr>
          <p:nvPr/>
        </p:nvCxnSpPr>
        <p:spPr bwMode="auto">
          <a:xfrm>
            <a:off x="3895884" y="52874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flipH="1">
            <a:off x="4541450" y="52888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flipH="1">
            <a:off x="7590486"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8423856" y="53072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5334056" y="53495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6416419" y="372689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905000" y="2743200"/>
            <a:ext cx="762000" cy="400110"/>
          </a:xfrm>
          <a:prstGeom prst="rect">
            <a:avLst/>
          </a:prstGeom>
          <a:noFill/>
        </p:spPr>
        <p:txBody>
          <a:bodyPr wrap="square" rtlCol="0">
            <a:spAutoFit/>
          </a:bodyPr>
          <a:lstStyle/>
          <a:p>
            <a:r>
              <a:rPr lang="en-US" sz="2000" dirty="0" smtClean="0"/>
              <a:t>nil</a:t>
            </a:r>
            <a:endParaRPr lang="en-US" sz="2000" dirty="0"/>
          </a:p>
        </p:txBody>
      </p:sp>
      <p:sp>
        <p:nvSpPr>
          <p:cNvPr id="48" name="TextBox 47"/>
          <p:cNvSpPr txBox="1"/>
          <p:nvPr/>
        </p:nvSpPr>
        <p:spPr>
          <a:xfrm>
            <a:off x="3819684" y="565074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2727407" y="5698096"/>
            <a:ext cx="762000" cy="400110"/>
          </a:xfrm>
          <a:prstGeom prst="rect">
            <a:avLst/>
          </a:prstGeom>
          <a:noFill/>
        </p:spPr>
        <p:txBody>
          <a:bodyPr wrap="square" rtlCol="0">
            <a:spAutoFit/>
          </a:bodyPr>
          <a:lstStyle/>
          <a:p>
            <a:r>
              <a:rPr lang="en-US" sz="2000" dirty="0" smtClean="0"/>
              <a:t>nil</a:t>
            </a:r>
            <a:endParaRPr lang="en-US" sz="2000" dirty="0"/>
          </a:p>
        </p:txBody>
      </p:sp>
      <p:sp>
        <p:nvSpPr>
          <p:cNvPr id="50" name="TextBox 49"/>
          <p:cNvSpPr txBox="1"/>
          <p:nvPr/>
        </p:nvSpPr>
        <p:spPr>
          <a:xfrm>
            <a:off x="2947140" y="3300599"/>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8423856" y="5681997"/>
            <a:ext cx="762000" cy="400110"/>
          </a:xfrm>
          <a:prstGeom prst="rect">
            <a:avLst/>
          </a:prstGeom>
          <a:noFill/>
        </p:spPr>
        <p:txBody>
          <a:bodyPr wrap="square" rtlCol="0">
            <a:spAutoFit/>
          </a:bodyPr>
          <a:lstStyle/>
          <a:p>
            <a:r>
              <a:rPr lang="en-US" sz="2000" dirty="0" smtClean="0"/>
              <a:t>nil</a:t>
            </a:r>
            <a:endParaRPr lang="en-US" sz="2000" dirty="0"/>
          </a:p>
        </p:txBody>
      </p:sp>
      <p:sp>
        <p:nvSpPr>
          <p:cNvPr id="52" name="TextBox 51"/>
          <p:cNvSpPr txBox="1"/>
          <p:nvPr/>
        </p:nvSpPr>
        <p:spPr>
          <a:xfrm>
            <a:off x="7391400"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3" name="TextBox 52"/>
          <p:cNvSpPr txBox="1"/>
          <p:nvPr/>
        </p:nvSpPr>
        <p:spPr>
          <a:xfrm>
            <a:off x="6243034" y="4049772"/>
            <a:ext cx="762000" cy="400110"/>
          </a:xfrm>
          <a:prstGeom prst="rect">
            <a:avLst/>
          </a:prstGeom>
          <a:noFill/>
        </p:spPr>
        <p:txBody>
          <a:bodyPr wrap="square" rtlCol="0">
            <a:spAutoFit/>
          </a:bodyPr>
          <a:lstStyle/>
          <a:p>
            <a:r>
              <a:rPr lang="en-US" sz="2000" dirty="0" smtClean="0"/>
              <a:t>nil</a:t>
            </a:r>
            <a:endParaRPr lang="en-US" sz="2000" dirty="0"/>
          </a:p>
        </p:txBody>
      </p:sp>
      <p:sp>
        <p:nvSpPr>
          <p:cNvPr id="54" name="TextBox 53"/>
          <p:cNvSpPr txBox="1"/>
          <p:nvPr/>
        </p:nvSpPr>
        <p:spPr>
          <a:xfrm>
            <a:off x="5334056"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5" name="TextBox 54"/>
          <p:cNvSpPr txBox="1"/>
          <p:nvPr/>
        </p:nvSpPr>
        <p:spPr>
          <a:xfrm>
            <a:off x="4304296" y="5648697"/>
            <a:ext cx="762000" cy="400110"/>
          </a:xfrm>
          <a:prstGeom prst="rect">
            <a:avLst/>
          </a:prstGeom>
          <a:noFill/>
        </p:spPr>
        <p:txBody>
          <a:bodyPr wrap="square" rtlCol="0">
            <a:spAutoFit/>
          </a:bodyPr>
          <a:lstStyle/>
          <a:p>
            <a:r>
              <a:rPr lang="en-US" sz="2000" dirty="0" smtClean="0"/>
              <a:t>nil</a:t>
            </a:r>
            <a:endParaRPr lang="en-US" sz="2000" dirty="0"/>
          </a:p>
        </p:txBody>
      </p:sp>
    </p:spTree>
    <p:extLst>
      <p:ext uri="{BB962C8B-B14F-4D97-AF65-F5344CB8AC3E}">
        <p14:creationId xmlns:p14="http://schemas.microsoft.com/office/powerpoint/2010/main" val="38782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2E0FDE-82E3-466A-A7D0-C6B769987A0B}" type="slidenum">
              <a:rPr lang="ru-RU" altLang="en-US"/>
              <a:pPr/>
              <a:t>3</a:t>
            </a:fld>
            <a:endParaRPr lang="ru-RU" altLang="en-US"/>
          </a:p>
        </p:txBody>
      </p:sp>
      <p:sp>
        <p:nvSpPr>
          <p:cNvPr id="36866" name="Rectangle 2"/>
          <p:cNvSpPr>
            <a:spLocks noGrp="1" noChangeArrowheads="1"/>
          </p:cNvSpPr>
          <p:nvPr>
            <p:ph type="title"/>
          </p:nvPr>
        </p:nvSpPr>
        <p:spPr>
          <a:xfrm>
            <a:off x="3203575" y="115888"/>
            <a:ext cx="5472113" cy="1081087"/>
          </a:xfrm>
        </p:spPr>
        <p:txBody>
          <a:bodyPr/>
          <a:lstStyle/>
          <a:p>
            <a:r>
              <a:rPr lang="en-US" altLang="en-US" dirty="0" smtClean="0"/>
              <a:t>Properties</a:t>
            </a:r>
            <a:endParaRPr lang="uk-UA" altLang="en-US" dirty="0"/>
          </a:p>
        </p:txBody>
      </p:sp>
      <p:sp>
        <p:nvSpPr>
          <p:cNvPr id="36867" name="Rectangle 3"/>
          <p:cNvSpPr>
            <a:spLocks noGrp="1" noChangeArrowheads="1"/>
          </p:cNvSpPr>
          <p:nvPr>
            <p:ph type="body" idx="1"/>
          </p:nvPr>
        </p:nvSpPr>
        <p:spPr>
          <a:xfrm>
            <a:off x="468313" y="1484313"/>
            <a:ext cx="8207375" cy="4754562"/>
          </a:xfrm>
        </p:spPr>
        <p:txBody>
          <a:bodyPr/>
          <a:lstStyle/>
          <a:p>
            <a:pPr>
              <a:lnSpc>
                <a:spcPct val="80000"/>
              </a:lnSpc>
            </a:pPr>
            <a:r>
              <a:rPr lang="en-US" sz="3200" dirty="0" smtClean="0"/>
              <a:t> </a:t>
            </a:r>
            <a:r>
              <a:rPr lang="en-US" sz="3200" dirty="0"/>
              <a:t>The node is either red or black</a:t>
            </a:r>
            <a:r>
              <a:rPr lang="en-US" sz="3200" dirty="0" smtClean="0"/>
              <a:t>.</a:t>
            </a:r>
          </a:p>
          <a:p>
            <a:pPr>
              <a:lnSpc>
                <a:spcPct val="80000"/>
              </a:lnSpc>
            </a:pPr>
            <a:endParaRPr lang="en-US" sz="3200" dirty="0" smtClean="0"/>
          </a:p>
          <a:p>
            <a:pPr>
              <a:lnSpc>
                <a:spcPct val="80000"/>
              </a:lnSpc>
            </a:pPr>
            <a:r>
              <a:rPr lang="en-US" sz="3200" dirty="0" smtClean="0"/>
              <a:t> </a:t>
            </a:r>
            <a:r>
              <a:rPr lang="en-US" sz="3200" dirty="0"/>
              <a:t>Root and leaves node are always black</a:t>
            </a:r>
            <a:r>
              <a:rPr lang="en-US" sz="3200" dirty="0" smtClean="0"/>
              <a:t>.</a:t>
            </a:r>
          </a:p>
          <a:p>
            <a:pPr>
              <a:lnSpc>
                <a:spcPct val="80000"/>
              </a:lnSpc>
            </a:pPr>
            <a:endParaRPr lang="en-US" sz="3200" dirty="0"/>
          </a:p>
          <a:p>
            <a:pPr>
              <a:lnSpc>
                <a:spcPct val="80000"/>
              </a:lnSpc>
            </a:pPr>
            <a:r>
              <a:rPr lang="en-US" sz="3200" dirty="0" smtClean="0"/>
              <a:t>If </a:t>
            </a:r>
            <a:r>
              <a:rPr lang="en-US" sz="3200" dirty="0"/>
              <a:t>a node is red than its children are black</a:t>
            </a:r>
            <a:r>
              <a:rPr lang="en-US" sz="3200" dirty="0" smtClean="0"/>
              <a:t>.</a:t>
            </a:r>
          </a:p>
          <a:p>
            <a:pPr>
              <a:lnSpc>
                <a:spcPct val="80000"/>
              </a:lnSpc>
            </a:pPr>
            <a:endParaRPr lang="en-US" sz="3200" dirty="0" smtClean="0"/>
          </a:p>
          <a:p>
            <a:pPr>
              <a:lnSpc>
                <a:spcPct val="80000"/>
              </a:lnSpc>
            </a:pPr>
            <a:r>
              <a:rPr lang="en-US" altLang="en-US" sz="3200" dirty="0" smtClean="0"/>
              <a:t>The </a:t>
            </a:r>
            <a:r>
              <a:rPr lang="en-US" altLang="en-US" sz="3200" dirty="0"/>
              <a:t>longest path is no more than twice the length of </a:t>
            </a:r>
            <a:r>
              <a:rPr lang="en-US" altLang="en-US" sz="3200" dirty="0" smtClean="0"/>
              <a:t>the </a:t>
            </a:r>
            <a:r>
              <a:rPr lang="en-US" altLang="en-US" sz="3200" dirty="0"/>
              <a:t>shortest path.</a:t>
            </a:r>
            <a:endParaRPr lang="uk-UA" altLang="en-US" sz="3200" dirty="0"/>
          </a:p>
          <a:p>
            <a:pPr marL="0" indent="0">
              <a:lnSpc>
                <a:spcPct val="80000"/>
              </a:lnSpc>
              <a:buNone/>
            </a:pPr>
            <a:endParaRPr lang="en-US" dirty="0"/>
          </a:p>
          <a:p>
            <a:pPr>
              <a:lnSpc>
                <a:spcPct val="8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3260807" y="1475335"/>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7" name="Oval 6"/>
          <p:cNvSpPr/>
          <p:nvPr/>
        </p:nvSpPr>
        <p:spPr bwMode="auto">
          <a:xfrm>
            <a:off x="1793177" y="2458564"/>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8" name="Oval 7"/>
          <p:cNvSpPr/>
          <p:nvPr/>
        </p:nvSpPr>
        <p:spPr bwMode="auto">
          <a:xfrm>
            <a:off x="6069002" y="361638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9" name="Oval 8"/>
          <p:cNvSpPr/>
          <p:nvPr/>
        </p:nvSpPr>
        <p:spPr bwMode="auto">
          <a:xfrm>
            <a:off x="3541922" y="3632756"/>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10" name="Oval 9"/>
          <p:cNvSpPr/>
          <p:nvPr/>
        </p:nvSpPr>
        <p:spPr bwMode="auto">
          <a:xfrm>
            <a:off x="4735949" y="2570778"/>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1" name="Oval 10"/>
          <p:cNvSpPr/>
          <p:nvPr/>
        </p:nvSpPr>
        <p:spPr bwMode="auto">
          <a:xfrm>
            <a:off x="7231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2" name="Oval 11"/>
          <p:cNvSpPr/>
          <p:nvPr/>
        </p:nvSpPr>
        <p:spPr bwMode="auto">
          <a:xfrm>
            <a:off x="4183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3" name="Oval 12"/>
          <p:cNvSpPr/>
          <p:nvPr/>
        </p:nvSpPr>
        <p:spPr bwMode="auto">
          <a:xfrm>
            <a:off x="2704307"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6" idx="3"/>
            <a:endCxn id="7" idx="7"/>
          </p:cNvCxnSpPr>
          <p:nvPr/>
        </p:nvCxnSpPr>
        <p:spPr bwMode="auto">
          <a:xfrm flipH="1">
            <a:off x="2443585" y="2190783"/>
            <a:ext cx="928814" cy="390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6" idx="5"/>
            <a:endCxn id="10" idx="1"/>
          </p:cNvCxnSpPr>
          <p:nvPr/>
        </p:nvCxnSpPr>
        <p:spPr bwMode="auto">
          <a:xfrm>
            <a:off x="3911215" y="2190783"/>
            <a:ext cx="936326" cy="5027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10" idx="3"/>
            <a:endCxn id="9" idx="7"/>
          </p:cNvCxnSpPr>
          <p:nvPr/>
        </p:nvCxnSpPr>
        <p:spPr bwMode="auto">
          <a:xfrm flipH="1">
            <a:off x="4192330" y="3286226"/>
            <a:ext cx="655211" cy="4692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10" idx="5"/>
            <a:endCxn id="8" idx="1"/>
          </p:cNvCxnSpPr>
          <p:nvPr/>
        </p:nvCxnSpPr>
        <p:spPr bwMode="auto">
          <a:xfrm>
            <a:off x="5386357" y="3286226"/>
            <a:ext cx="794237" cy="4529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9" idx="3"/>
            <a:endCxn id="13" idx="0"/>
          </p:cNvCxnSpPr>
          <p:nvPr/>
        </p:nvCxnSpPr>
        <p:spPr bwMode="auto">
          <a:xfrm flipH="1">
            <a:off x="3085307" y="4348204"/>
            <a:ext cx="568207"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9" idx="5"/>
            <a:endCxn id="12" idx="0"/>
          </p:cNvCxnSpPr>
          <p:nvPr/>
        </p:nvCxnSpPr>
        <p:spPr bwMode="auto">
          <a:xfrm>
            <a:off x="4192330" y="4348204"/>
            <a:ext cx="371901"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8" idx="5"/>
          </p:cNvCxnSpPr>
          <p:nvPr/>
        </p:nvCxnSpPr>
        <p:spPr bwMode="auto">
          <a:xfrm>
            <a:off x="6719410" y="4331836"/>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7" idx="3"/>
          </p:cNvCxnSpPr>
          <p:nvPr/>
        </p:nvCxnSpPr>
        <p:spPr bwMode="auto">
          <a:xfrm flipH="1">
            <a:off x="1640777" y="3174012"/>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7" idx="5"/>
          </p:cNvCxnSpPr>
          <p:nvPr/>
        </p:nvCxnSpPr>
        <p:spPr bwMode="auto">
          <a:xfrm>
            <a:off x="2443585" y="3174012"/>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3" idx="3"/>
          </p:cNvCxnSpPr>
          <p:nvPr/>
        </p:nvCxnSpPr>
        <p:spPr bwMode="auto">
          <a:xfrm flipH="1">
            <a:off x="2516515"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3" idx="5"/>
          </p:cNvCxnSpPr>
          <p:nvPr/>
        </p:nvCxnSpPr>
        <p:spPr bwMode="auto">
          <a:xfrm>
            <a:off x="3354715" y="5612412"/>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4000281" y="5613821"/>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H="1">
            <a:off x="7049317"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7882687" y="5632234"/>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4792887" y="5674493"/>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a:off x="5875250" y="4051856"/>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3326718" y="5932456"/>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234441" y="5979805"/>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2500904" y="3463925"/>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937841" y="58252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850231" y="5857179"/>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701865" y="4374736"/>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84109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7" name="TextBox 36"/>
          <p:cNvSpPr txBox="1"/>
          <p:nvPr/>
        </p:nvSpPr>
        <p:spPr>
          <a:xfrm>
            <a:off x="381133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9" name="TextBox 38"/>
          <p:cNvSpPr txBox="1"/>
          <p:nvPr/>
        </p:nvSpPr>
        <p:spPr>
          <a:xfrm>
            <a:off x="1465596" y="3461839"/>
            <a:ext cx="492592" cy="400110"/>
          </a:xfrm>
          <a:prstGeom prst="rect">
            <a:avLst/>
          </a:prstGeom>
          <a:noFill/>
        </p:spPr>
        <p:txBody>
          <a:bodyPr wrap="square" rtlCol="0">
            <a:spAutoFit/>
          </a:bodyPr>
          <a:lstStyle/>
          <a:p>
            <a:r>
              <a:rPr lang="en-US" sz="2000" dirty="0" smtClean="0"/>
              <a:t>nil</a:t>
            </a:r>
            <a:endParaRPr lang="en-US" sz="2000" dirty="0"/>
          </a:p>
        </p:txBody>
      </p:sp>
      <p:sp>
        <p:nvSpPr>
          <p:cNvPr id="45" name="TextBox 44"/>
          <p:cNvSpPr txBox="1"/>
          <p:nvPr/>
        </p:nvSpPr>
        <p:spPr>
          <a:xfrm>
            <a:off x="811942" y="54452"/>
            <a:ext cx="7289507" cy="1754326"/>
          </a:xfrm>
          <a:prstGeom prst="rect">
            <a:avLst/>
          </a:prstGeom>
          <a:noFill/>
        </p:spPr>
        <p:txBody>
          <a:bodyPr wrap="square" rtlCol="0">
            <a:spAutoFit/>
          </a:bodyPr>
          <a:lstStyle/>
          <a:p>
            <a:r>
              <a:rPr lang="en-US" altLang="en-US" dirty="0"/>
              <a:t>Nodes require one storage bit to keep track of color.</a:t>
            </a:r>
          </a:p>
          <a:p>
            <a:endParaRPr lang="en-US" dirty="0"/>
          </a:p>
        </p:txBody>
      </p:sp>
    </p:spTree>
    <p:extLst>
      <p:ext uri="{BB962C8B-B14F-4D97-AF65-F5344CB8AC3E}">
        <p14:creationId xmlns:p14="http://schemas.microsoft.com/office/powerpoint/2010/main" val="4683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5</a:t>
            </a:fld>
            <a:endParaRPr lang="ru-RU" altLang="en-US"/>
          </a:p>
        </p:txBody>
      </p:sp>
      <p:sp>
        <p:nvSpPr>
          <p:cNvPr id="5" name="Oval 4"/>
          <p:cNvSpPr/>
          <p:nvPr/>
        </p:nvSpPr>
        <p:spPr bwMode="auto">
          <a:xfrm>
            <a:off x="4021552" y="268417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547177" y="354161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743213" y="456063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98607" y="4531483"/>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454389" y="3639087"/>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841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93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314213"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3" name="Straight Connector 12"/>
          <p:cNvCxnSpPr>
            <a:stCxn id="5" idx="3"/>
            <a:endCxn id="6" idx="7"/>
          </p:cNvCxnSpPr>
          <p:nvPr/>
        </p:nvCxnSpPr>
        <p:spPr bwMode="auto">
          <a:xfrm flipH="1">
            <a:off x="3197585" y="3399618"/>
            <a:ext cx="935559" cy="26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5" idx="5"/>
            <a:endCxn id="9" idx="1"/>
          </p:cNvCxnSpPr>
          <p:nvPr/>
        </p:nvCxnSpPr>
        <p:spPr bwMode="auto">
          <a:xfrm>
            <a:off x="4671960" y="3399618"/>
            <a:ext cx="894021" cy="36222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9" idx="3"/>
            <a:endCxn id="8" idx="7"/>
          </p:cNvCxnSpPr>
          <p:nvPr/>
        </p:nvCxnSpPr>
        <p:spPr bwMode="auto">
          <a:xfrm flipH="1">
            <a:off x="4749015" y="4354535"/>
            <a:ext cx="816966" cy="2997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9" idx="5"/>
            <a:endCxn id="7" idx="1"/>
          </p:cNvCxnSpPr>
          <p:nvPr/>
        </p:nvCxnSpPr>
        <p:spPr bwMode="auto">
          <a:xfrm>
            <a:off x="6104797" y="4354535"/>
            <a:ext cx="750008" cy="3288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8" idx="3"/>
            <a:endCxn id="12" idx="0"/>
          </p:cNvCxnSpPr>
          <p:nvPr/>
        </p:nvCxnSpPr>
        <p:spPr bwMode="auto">
          <a:xfrm flipH="1">
            <a:off x="3695213" y="5246931"/>
            <a:ext cx="514986"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8" idx="5"/>
            <a:endCxn id="11" idx="0"/>
          </p:cNvCxnSpPr>
          <p:nvPr/>
        </p:nvCxnSpPr>
        <p:spPr bwMode="auto">
          <a:xfrm>
            <a:off x="4749015" y="5246931"/>
            <a:ext cx="425122"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7" idx="5"/>
            <a:endCxn id="10" idx="1"/>
          </p:cNvCxnSpPr>
          <p:nvPr/>
        </p:nvCxnSpPr>
        <p:spPr bwMode="auto">
          <a:xfrm>
            <a:off x="7393621" y="5276078"/>
            <a:ext cx="559108" cy="33307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6" idx="3"/>
          </p:cNvCxnSpPr>
          <p:nvPr/>
        </p:nvCxnSpPr>
        <p:spPr bwMode="auto">
          <a:xfrm flipH="1">
            <a:off x="2394777" y="4257066"/>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6" idx="5"/>
          </p:cNvCxnSpPr>
          <p:nvPr/>
        </p:nvCxnSpPr>
        <p:spPr bwMode="auto">
          <a:xfrm>
            <a:off x="3197585" y="4257066"/>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12" idx="3"/>
          </p:cNvCxnSpPr>
          <p:nvPr/>
        </p:nvCxnSpPr>
        <p:spPr bwMode="auto">
          <a:xfrm flipH="1">
            <a:off x="3126421"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2" idx="5"/>
          </p:cNvCxnSpPr>
          <p:nvPr/>
        </p:nvCxnSpPr>
        <p:spPr bwMode="auto">
          <a:xfrm>
            <a:off x="3964621" y="62018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H="1">
            <a:off x="4610187" y="62032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7659223"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8492593" y="62216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402793" y="62639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flipH="1">
            <a:off x="6564593" y="5303313"/>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153816" y="4504385"/>
            <a:ext cx="762000" cy="400110"/>
          </a:xfrm>
          <a:prstGeom prst="rect">
            <a:avLst/>
          </a:prstGeom>
          <a:noFill/>
        </p:spPr>
        <p:txBody>
          <a:bodyPr wrap="square" rtlCol="0">
            <a:spAutoFit/>
          </a:bodyPr>
          <a:lstStyle/>
          <a:p>
            <a:r>
              <a:rPr lang="en-US" sz="2000" dirty="0" smtClean="0"/>
              <a:t>nil</a:t>
            </a:r>
            <a:endParaRPr lang="en-US" sz="2000" dirty="0"/>
          </a:p>
        </p:txBody>
      </p:sp>
      <p:sp>
        <p:nvSpPr>
          <p:cNvPr id="30" name="TextBox 29"/>
          <p:cNvSpPr txBox="1"/>
          <p:nvPr/>
        </p:nvSpPr>
        <p:spPr>
          <a:xfrm>
            <a:off x="3888421" y="6565147"/>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796144" y="6612496"/>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3202621" y="4489630"/>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460137"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333285" y="5650170"/>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40279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37303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8421223" y="6521420"/>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762000" y="609600"/>
            <a:ext cx="7190729" cy="2308324"/>
          </a:xfrm>
          <a:prstGeom prst="rect">
            <a:avLst/>
          </a:prstGeom>
          <a:noFill/>
        </p:spPr>
        <p:txBody>
          <a:bodyPr wrap="square" rtlCol="0">
            <a:spAutoFit/>
          </a:bodyPr>
          <a:lstStyle/>
          <a:p>
            <a:r>
              <a:rPr lang="en-US" dirty="0"/>
              <a:t>All path from node to nil descendants contain the same number of black nodes.</a:t>
            </a:r>
          </a:p>
          <a:p>
            <a:endParaRPr lang="en-US" dirty="0"/>
          </a:p>
        </p:txBody>
      </p:sp>
      <p:sp>
        <p:nvSpPr>
          <p:cNvPr id="54" name="Freeform 53"/>
          <p:cNvSpPr/>
          <p:nvPr/>
        </p:nvSpPr>
        <p:spPr bwMode="auto">
          <a:xfrm>
            <a:off x="1885949" y="3451538"/>
            <a:ext cx="715583" cy="1485055"/>
          </a:xfrm>
          <a:custGeom>
            <a:avLst/>
            <a:gdLst>
              <a:gd name="connsiteX0" fmla="*/ 715583 w 715583"/>
              <a:gd name="connsiteY0" fmla="*/ 0 h 1485055"/>
              <a:gd name="connsiteX1" fmla="*/ 33003 w 715583"/>
              <a:gd name="connsiteY1" fmla="*/ 1146220 h 1485055"/>
              <a:gd name="connsiteX2" fmla="*/ 110276 w 715583"/>
              <a:gd name="connsiteY2" fmla="*/ 1455313 h 1485055"/>
              <a:gd name="connsiteX3" fmla="*/ 136034 w 715583"/>
              <a:gd name="connsiteY3" fmla="*/ 1455313 h 1485055"/>
            </a:gdLst>
            <a:ahLst/>
            <a:cxnLst>
              <a:cxn ang="0">
                <a:pos x="connsiteX0" y="connsiteY0"/>
              </a:cxn>
              <a:cxn ang="0">
                <a:pos x="connsiteX1" y="connsiteY1"/>
              </a:cxn>
              <a:cxn ang="0">
                <a:pos x="connsiteX2" y="connsiteY2"/>
              </a:cxn>
              <a:cxn ang="0">
                <a:pos x="connsiteX3" y="connsiteY3"/>
              </a:cxn>
            </a:cxnLst>
            <a:rect l="l" t="t" r="r" b="b"/>
            <a:pathLst>
              <a:path w="715583" h="1485055">
                <a:moveTo>
                  <a:pt x="715583" y="0"/>
                </a:moveTo>
                <a:cubicBezTo>
                  <a:pt x="424735" y="451834"/>
                  <a:pt x="133887" y="903668"/>
                  <a:pt x="33003" y="1146220"/>
                </a:cubicBezTo>
                <a:cubicBezTo>
                  <a:pt x="-67882" y="1388772"/>
                  <a:pt x="93104" y="1403797"/>
                  <a:pt x="110276" y="1455313"/>
                </a:cubicBezTo>
                <a:cubicBezTo>
                  <a:pt x="127448" y="1506829"/>
                  <a:pt x="131741" y="1481071"/>
                  <a:pt x="136034" y="1455313"/>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5" name="TextBox 54"/>
          <p:cNvSpPr txBox="1"/>
          <p:nvPr/>
        </p:nvSpPr>
        <p:spPr>
          <a:xfrm>
            <a:off x="2153816" y="3541618"/>
            <a:ext cx="240961" cy="400110"/>
          </a:xfrm>
          <a:prstGeom prst="rect">
            <a:avLst/>
          </a:prstGeom>
          <a:noFill/>
        </p:spPr>
        <p:txBody>
          <a:bodyPr wrap="square" rtlCol="0">
            <a:spAutoFit/>
          </a:bodyPr>
          <a:lstStyle/>
          <a:p>
            <a:r>
              <a:rPr lang="en-US" sz="2000" dirty="0"/>
              <a:t>1</a:t>
            </a:r>
          </a:p>
        </p:txBody>
      </p:sp>
      <p:sp>
        <p:nvSpPr>
          <p:cNvPr id="56" name="TextBox 55"/>
          <p:cNvSpPr txBox="1"/>
          <p:nvPr/>
        </p:nvSpPr>
        <p:spPr>
          <a:xfrm>
            <a:off x="1676400" y="4683382"/>
            <a:ext cx="209549" cy="400110"/>
          </a:xfrm>
          <a:prstGeom prst="rect">
            <a:avLst/>
          </a:prstGeom>
          <a:noFill/>
        </p:spPr>
        <p:txBody>
          <a:bodyPr wrap="square" rtlCol="0">
            <a:spAutoFit/>
          </a:bodyPr>
          <a:lstStyle/>
          <a:p>
            <a:r>
              <a:rPr lang="en-US" sz="2000" dirty="0" smtClean="0"/>
              <a:t>2</a:t>
            </a:r>
            <a:endParaRPr lang="en-US" sz="2000" dirty="0"/>
          </a:p>
        </p:txBody>
      </p:sp>
      <p:sp>
        <p:nvSpPr>
          <p:cNvPr id="57" name="Freeform 56"/>
          <p:cNvSpPr/>
          <p:nvPr/>
        </p:nvSpPr>
        <p:spPr bwMode="auto">
          <a:xfrm>
            <a:off x="7328079" y="4391696"/>
            <a:ext cx="1576932" cy="2373902"/>
          </a:xfrm>
          <a:custGeom>
            <a:avLst/>
            <a:gdLst>
              <a:gd name="connsiteX0" fmla="*/ 0 w 1576932"/>
              <a:gd name="connsiteY0" fmla="*/ 0 h 2373902"/>
              <a:gd name="connsiteX1" fmla="*/ 1365160 w 1576932"/>
              <a:gd name="connsiteY1" fmla="*/ 1171977 h 2373902"/>
              <a:gd name="connsiteX2" fmla="*/ 1558344 w 1576932"/>
              <a:gd name="connsiteY2" fmla="*/ 2305318 h 2373902"/>
              <a:gd name="connsiteX3" fmla="*/ 1558344 w 1576932"/>
              <a:gd name="connsiteY3" fmla="*/ 2150772 h 2373902"/>
            </a:gdLst>
            <a:ahLst/>
            <a:cxnLst>
              <a:cxn ang="0">
                <a:pos x="connsiteX0" y="connsiteY0"/>
              </a:cxn>
              <a:cxn ang="0">
                <a:pos x="connsiteX1" y="connsiteY1"/>
              </a:cxn>
              <a:cxn ang="0">
                <a:pos x="connsiteX2" y="connsiteY2"/>
              </a:cxn>
              <a:cxn ang="0">
                <a:pos x="connsiteX3" y="connsiteY3"/>
              </a:cxn>
            </a:cxnLst>
            <a:rect l="l" t="t" r="r" b="b"/>
            <a:pathLst>
              <a:path w="1576932" h="2373902">
                <a:moveTo>
                  <a:pt x="0" y="0"/>
                </a:moveTo>
                <a:cubicBezTo>
                  <a:pt x="552718" y="393878"/>
                  <a:pt x="1105436" y="787757"/>
                  <a:pt x="1365160" y="1171977"/>
                </a:cubicBezTo>
                <a:cubicBezTo>
                  <a:pt x="1624884" y="1556197"/>
                  <a:pt x="1526147" y="2142186"/>
                  <a:pt x="1558344" y="2305318"/>
                </a:cubicBezTo>
                <a:cubicBezTo>
                  <a:pt x="1590541" y="2468451"/>
                  <a:pt x="1574442" y="2309611"/>
                  <a:pt x="1558344" y="215077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8" name="TextBox 57"/>
          <p:cNvSpPr txBox="1"/>
          <p:nvPr/>
        </p:nvSpPr>
        <p:spPr>
          <a:xfrm>
            <a:off x="7659223" y="4391696"/>
            <a:ext cx="562914" cy="400110"/>
          </a:xfrm>
          <a:prstGeom prst="rect">
            <a:avLst/>
          </a:prstGeom>
          <a:noFill/>
        </p:spPr>
        <p:txBody>
          <a:bodyPr wrap="square" rtlCol="0">
            <a:spAutoFit/>
          </a:bodyPr>
          <a:lstStyle/>
          <a:p>
            <a:r>
              <a:rPr lang="en-US" sz="2000" dirty="0" smtClean="0"/>
              <a:t>1</a:t>
            </a:r>
            <a:endParaRPr lang="en-US" sz="2000" dirty="0"/>
          </a:p>
        </p:txBody>
      </p:sp>
      <p:sp>
        <p:nvSpPr>
          <p:cNvPr id="59" name="TextBox 58"/>
          <p:cNvSpPr txBox="1"/>
          <p:nvPr/>
        </p:nvSpPr>
        <p:spPr>
          <a:xfrm>
            <a:off x="8686800" y="6453188"/>
            <a:ext cx="381000" cy="400110"/>
          </a:xfrm>
          <a:prstGeom prst="rect">
            <a:avLst/>
          </a:prstGeom>
          <a:noFill/>
        </p:spPr>
        <p:txBody>
          <a:bodyPr wrap="square" rtlCol="0">
            <a:spAutoFit/>
          </a:bodyPr>
          <a:lstStyle/>
          <a:p>
            <a:r>
              <a:rPr lang="en-US" sz="2000" dirty="0" smtClean="0"/>
              <a:t>2</a:t>
            </a:r>
            <a:endParaRPr lang="en-US" sz="2000" dirty="0"/>
          </a:p>
        </p:txBody>
      </p:sp>
      <p:sp>
        <p:nvSpPr>
          <p:cNvPr id="60" name="TextBox 59"/>
          <p:cNvSpPr txBox="1"/>
          <p:nvPr/>
        </p:nvSpPr>
        <p:spPr>
          <a:xfrm>
            <a:off x="304800" y="5486400"/>
            <a:ext cx="2089977" cy="1015663"/>
          </a:xfrm>
          <a:prstGeom prst="rect">
            <a:avLst/>
          </a:prstGeom>
          <a:noFill/>
        </p:spPr>
        <p:txBody>
          <a:bodyPr wrap="square" rtlCol="0">
            <a:spAutoFit/>
          </a:bodyPr>
          <a:lstStyle/>
          <a:p>
            <a:r>
              <a:rPr lang="en-US" sz="2000" dirty="0" smtClean="0"/>
              <a:t>Total Black nodes from root to leaves =2</a:t>
            </a:r>
            <a:endParaRPr lang="en-US" sz="2000" dirty="0"/>
          </a:p>
        </p:txBody>
      </p:sp>
    </p:spTree>
    <p:extLst>
      <p:ext uri="{BB962C8B-B14F-4D97-AF65-F5344CB8AC3E}">
        <p14:creationId xmlns:p14="http://schemas.microsoft.com/office/powerpoint/2010/main" val="25155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idx="1"/>
          </p:nvPr>
        </p:nvSpPr>
        <p:spPr/>
        <p:txBody>
          <a:bodyPr/>
          <a:lstStyle/>
          <a:p>
            <a:r>
              <a:rPr lang="en-US" sz="2800" dirty="0" smtClean="0"/>
              <a:t>Searching </a:t>
            </a:r>
          </a:p>
          <a:p>
            <a:pPr marL="0" indent="0">
              <a:buNone/>
            </a:pPr>
            <a:r>
              <a:rPr lang="en-US" dirty="0"/>
              <a:t> </a:t>
            </a:r>
            <a:r>
              <a:rPr lang="en-US" dirty="0" smtClean="0"/>
              <a:t>Searching is similar to binary search tree.  Searching starts from root node by comparing the value inserted to the value in root node and follow the pointer until the data is found or leaf node is reached.</a:t>
            </a:r>
          </a:p>
          <a:p>
            <a:r>
              <a:rPr lang="en-US" dirty="0" smtClean="0"/>
              <a:t>Insertion </a:t>
            </a:r>
            <a:endParaRPr lang="en-US" dirty="0" smtClean="0"/>
          </a:p>
          <a:p>
            <a:pPr marL="0" indent="0">
              <a:buNone/>
            </a:pPr>
            <a:r>
              <a:rPr lang="en-US" dirty="0"/>
              <a:t> </a:t>
            </a:r>
            <a:r>
              <a:rPr lang="en-US" dirty="0" smtClean="0"/>
              <a:t>Insertion is also similar to binary </a:t>
            </a:r>
            <a:r>
              <a:rPr lang="en-US" smtClean="0"/>
              <a:t>search tree</a:t>
            </a:r>
            <a:endParaRPr lang="en-US" dirty="0" smtClean="0"/>
          </a:p>
          <a:p>
            <a:r>
              <a:rPr lang="en-US" dirty="0" smtClean="0"/>
              <a:t>Deletion</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3BD345E-2A33-44BF-900A-E35B6218E90E}" type="slidenum">
              <a:rPr lang="ru-RU" altLang="en-US" smtClean="0"/>
              <a:pPr/>
              <a:t>6</a:t>
            </a:fld>
            <a:endParaRPr lang="ru-RU" altLang="en-US"/>
          </a:p>
        </p:txBody>
      </p:sp>
    </p:spTree>
    <p:extLst>
      <p:ext uri="{BB962C8B-B14F-4D97-AF65-F5344CB8AC3E}">
        <p14:creationId xmlns:p14="http://schemas.microsoft.com/office/powerpoint/2010/main" val="202678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7</a:t>
            </a:fld>
            <a:endParaRPr lang="ru-RU" altLang="en-US"/>
          </a:p>
        </p:txBody>
      </p:sp>
      <p:sp>
        <p:nvSpPr>
          <p:cNvPr id="6" name="Title 1"/>
          <p:cNvSpPr>
            <a:spLocks noGrp="1"/>
          </p:cNvSpPr>
          <p:nvPr>
            <p:ph idx="1"/>
          </p:nvPr>
        </p:nvSpPr>
        <p:spPr>
          <a:xfrm>
            <a:off x="533400" y="381000"/>
            <a:ext cx="8207375" cy="4248150"/>
          </a:xfrm>
        </p:spPr>
        <p:txBody>
          <a:bodyPr/>
          <a:lstStyle/>
          <a:p>
            <a:pPr marL="0" indent="0">
              <a:buNone/>
            </a:pPr>
            <a:r>
              <a:rPr lang="en-US" dirty="0" smtClean="0"/>
              <a:t>	Insertion</a:t>
            </a:r>
          </a:p>
          <a:p>
            <a:r>
              <a:rPr lang="en-US" dirty="0" smtClean="0"/>
              <a:t> </a:t>
            </a:r>
            <a:r>
              <a:rPr lang="en-US" dirty="0"/>
              <a:t>T</a:t>
            </a:r>
            <a:r>
              <a:rPr lang="en-US" dirty="0" smtClean="0"/>
              <a:t>he value inserted is always red node.</a:t>
            </a:r>
          </a:p>
          <a:p>
            <a:r>
              <a:rPr lang="en-US" dirty="0" smtClean="0"/>
              <a:t>If the new node is root node, color it black.</a:t>
            </a:r>
          </a:p>
          <a:p>
            <a:r>
              <a:rPr lang="en-US" dirty="0" smtClean="0"/>
              <a:t>If both parent and uncle are both red node change color of uncle and parent and grandparent is red.</a:t>
            </a:r>
          </a:p>
          <a:p>
            <a:r>
              <a:rPr lang="en-US" dirty="0" smtClean="0"/>
              <a:t>If a parent is red and uncle is black  </a:t>
            </a:r>
            <a:endParaRPr lang="en-US" dirty="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63370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667000"/>
            <a:ext cx="3276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DC648F6B-E850-4720-B097-9A485469B1BB}" type="slidenum">
              <a:rPr lang="ru-RU" altLang="en-US" smtClean="0"/>
              <a:pPr/>
              <a:t>8</a:t>
            </a:fld>
            <a:endParaRPr lang="ru-RU" altLang="en-US"/>
          </a:p>
        </p:txBody>
      </p:sp>
    </p:spTree>
    <p:extLst>
      <p:ext uri="{BB962C8B-B14F-4D97-AF65-F5344CB8AC3E}">
        <p14:creationId xmlns:p14="http://schemas.microsoft.com/office/powerpoint/2010/main" val="296751676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153</TotalTime>
  <Words>207</Words>
  <Application>Microsoft Office PowerPoint</Application>
  <PresentationFormat>On-screen Show (4:3)</PresentationFormat>
  <Paragraphs>87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Futura LT</vt:lpstr>
      <vt:lpstr>Futura LT Book</vt:lpstr>
      <vt:lpstr>굴림</vt:lpstr>
      <vt:lpstr>template</vt:lpstr>
      <vt:lpstr>Custom Design</vt:lpstr>
      <vt:lpstr>Red Black Tree</vt:lpstr>
      <vt:lpstr>PowerPoint Presentation</vt:lpstr>
      <vt:lpstr>Properties</vt:lpstr>
      <vt:lpstr>PowerPoint Presentation</vt:lpstr>
      <vt:lpstr>PowerPoint Presentation</vt:lpstr>
      <vt:lpstr>Basic Operations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Asim Aryal</dc:creator>
  <cp:lastModifiedBy>Asim Aryal</cp:lastModifiedBy>
  <cp:revision>23</cp:revision>
  <dcterms:created xsi:type="dcterms:W3CDTF">2019-07-02T08:27:15Z</dcterms:created>
  <dcterms:modified xsi:type="dcterms:W3CDTF">2019-07-05T05:18:28Z</dcterms:modified>
</cp:coreProperties>
</file>