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61" r:id="rId6"/>
    <p:sldId id="259" r:id="rId7"/>
    <p:sldId id="264" r:id="rId8"/>
    <p:sldId id="260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D7FF57-ECB7-4629-8C22-3ADDF8A68C0E}" type="doc">
      <dgm:prSet loTypeId="urn:microsoft.com/office/officeart/2005/8/layout/radial4" loCatId="relationship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0DDFBDF-88B1-4323-B213-862EF328B1B1}">
      <dgm:prSet phldrT="[Text]"/>
      <dgm:spPr/>
      <dgm:t>
        <a:bodyPr/>
        <a:lstStyle/>
        <a:p>
          <a:r>
            <a:rPr lang="en-US" dirty="0" smtClean="0"/>
            <a:t>Efficiency</a:t>
          </a:r>
          <a:endParaRPr lang="en-US" dirty="0"/>
        </a:p>
      </dgm:t>
    </dgm:pt>
    <dgm:pt modelId="{0822E8A2-9585-416D-A478-134D891C6AD4}" type="parTrans" cxnId="{EAA2C541-C121-4FDB-BD11-CE2384666A1D}">
      <dgm:prSet/>
      <dgm:spPr/>
      <dgm:t>
        <a:bodyPr/>
        <a:lstStyle/>
        <a:p>
          <a:endParaRPr lang="en-US"/>
        </a:p>
      </dgm:t>
    </dgm:pt>
    <dgm:pt modelId="{E41B068C-0A41-4A80-8471-207ABC5155F0}" type="sibTrans" cxnId="{EAA2C541-C121-4FDB-BD11-CE2384666A1D}">
      <dgm:prSet/>
      <dgm:spPr/>
      <dgm:t>
        <a:bodyPr/>
        <a:lstStyle/>
        <a:p>
          <a:endParaRPr lang="en-US"/>
        </a:p>
      </dgm:t>
    </dgm:pt>
    <dgm:pt modelId="{9DEDEBBD-8D75-4951-9CED-59747F953E68}">
      <dgm:prSet phldrT="[Text]"/>
      <dgm:spPr/>
      <dgm:t>
        <a:bodyPr/>
        <a:lstStyle/>
        <a:p>
          <a:r>
            <a:rPr lang="en-US" dirty="0" smtClean="0"/>
            <a:t>Running Time</a:t>
          </a:r>
          <a:endParaRPr lang="en-US" dirty="0"/>
        </a:p>
      </dgm:t>
    </dgm:pt>
    <dgm:pt modelId="{37F0351F-E21F-4366-9082-5C6A044A4348}" type="parTrans" cxnId="{EDA8A0B0-3454-467D-87B8-BBAFA2782784}">
      <dgm:prSet/>
      <dgm:spPr/>
      <dgm:t>
        <a:bodyPr/>
        <a:lstStyle/>
        <a:p>
          <a:endParaRPr lang="en-US"/>
        </a:p>
      </dgm:t>
    </dgm:pt>
    <dgm:pt modelId="{C89ADBE4-1A00-47B8-A035-8DC529659242}" type="sibTrans" cxnId="{EDA8A0B0-3454-467D-87B8-BBAFA2782784}">
      <dgm:prSet/>
      <dgm:spPr/>
      <dgm:t>
        <a:bodyPr/>
        <a:lstStyle/>
        <a:p>
          <a:endParaRPr lang="en-US"/>
        </a:p>
      </dgm:t>
    </dgm:pt>
    <dgm:pt modelId="{459E9674-3BF2-4501-9D75-1506B08A8E81}">
      <dgm:prSet phldrT="[Text]"/>
      <dgm:spPr/>
      <dgm:t>
        <a:bodyPr/>
        <a:lstStyle/>
        <a:p>
          <a:r>
            <a:rPr lang="en-US" dirty="0" smtClean="0"/>
            <a:t>Space Usage</a:t>
          </a:r>
          <a:endParaRPr lang="en-US" dirty="0"/>
        </a:p>
      </dgm:t>
    </dgm:pt>
    <dgm:pt modelId="{7C80FB50-1BA0-4F80-82E5-B1475BBB17A0}" type="parTrans" cxnId="{AC4F2B68-36EF-4AA8-97E2-0EF139179125}">
      <dgm:prSet/>
      <dgm:spPr/>
      <dgm:t>
        <a:bodyPr/>
        <a:lstStyle/>
        <a:p>
          <a:endParaRPr lang="en-US"/>
        </a:p>
      </dgm:t>
    </dgm:pt>
    <dgm:pt modelId="{B009D43F-FC77-4C58-B3CD-4B788E1D4991}" type="sibTrans" cxnId="{AC4F2B68-36EF-4AA8-97E2-0EF139179125}">
      <dgm:prSet/>
      <dgm:spPr/>
      <dgm:t>
        <a:bodyPr/>
        <a:lstStyle/>
        <a:p>
          <a:endParaRPr lang="en-US"/>
        </a:p>
      </dgm:t>
    </dgm:pt>
    <dgm:pt modelId="{3835513A-42C4-4BF8-A7C8-6E9EB427E001}" type="pres">
      <dgm:prSet presAssocID="{A2D7FF57-ECB7-4629-8C22-3ADDF8A68C0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246CAE-15B2-497E-8802-DB0B353F8354}" type="pres">
      <dgm:prSet presAssocID="{C0DDFBDF-88B1-4323-B213-862EF328B1B1}" presName="centerShape" presStyleLbl="node0" presStyleIdx="0" presStyleCnt="1"/>
      <dgm:spPr/>
      <dgm:t>
        <a:bodyPr/>
        <a:lstStyle/>
        <a:p>
          <a:endParaRPr lang="en-US"/>
        </a:p>
      </dgm:t>
    </dgm:pt>
    <dgm:pt modelId="{613A7A6C-EC6F-4AE0-89A3-35E80729058A}" type="pres">
      <dgm:prSet presAssocID="{37F0351F-E21F-4366-9082-5C6A044A4348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DB6CEFB5-779A-477C-8CD6-DAEBB35E46C5}" type="pres">
      <dgm:prSet presAssocID="{9DEDEBBD-8D75-4951-9CED-59747F953E68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435051-C33A-4A19-9BB2-100C1287B805}" type="pres">
      <dgm:prSet presAssocID="{7C80FB50-1BA0-4F80-82E5-B1475BBB17A0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E3237364-052C-4B37-B9CF-4A5574D86F98}" type="pres">
      <dgm:prSet presAssocID="{459E9674-3BF2-4501-9D75-1506B08A8E8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B83F60-9C29-4829-943B-A6A29BDC43B7}" type="presOf" srcId="{A2D7FF57-ECB7-4629-8C22-3ADDF8A68C0E}" destId="{3835513A-42C4-4BF8-A7C8-6E9EB427E001}" srcOrd="0" destOrd="0" presId="urn:microsoft.com/office/officeart/2005/8/layout/radial4"/>
    <dgm:cxn modelId="{38098486-876D-4435-A0EA-4FBD855AE36D}" type="presOf" srcId="{459E9674-3BF2-4501-9D75-1506B08A8E81}" destId="{E3237364-052C-4B37-B9CF-4A5574D86F98}" srcOrd="0" destOrd="0" presId="urn:microsoft.com/office/officeart/2005/8/layout/radial4"/>
    <dgm:cxn modelId="{EAA2C541-C121-4FDB-BD11-CE2384666A1D}" srcId="{A2D7FF57-ECB7-4629-8C22-3ADDF8A68C0E}" destId="{C0DDFBDF-88B1-4323-B213-862EF328B1B1}" srcOrd="0" destOrd="0" parTransId="{0822E8A2-9585-416D-A478-134D891C6AD4}" sibTransId="{E41B068C-0A41-4A80-8471-207ABC5155F0}"/>
    <dgm:cxn modelId="{FE49A92E-F301-47F6-8469-9FBD53BE3557}" type="presOf" srcId="{37F0351F-E21F-4366-9082-5C6A044A4348}" destId="{613A7A6C-EC6F-4AE0-89A3-35E80729058A}" srcOrd="0" destOrd="0" presId="urn:microsoft.com/office/officeart/2005/8/layout/radial4"/>
    <dgm:cxn modelId="{EDA8A0B0-3454-467D-87B8-BBAFA2782784}" srcId="{C0DDFBDF-88B1-4323-B213-862EF328B1B1}" destId="{9DEDEBBD-8D75-4951-9CED-59747F953E68}" srcOrd="0" destOrd="0" parTransId="{37F0351F-E21F-4366-9082-5C6A044A4348}" sibTransId="{C89ADBE4-1A00-47B8-A035-8DC529659242}"/>
    <dgm:cxn modelId="{5EBDF169-1205-4463-9E9C-70D357ACD369}" type="presOf" srcId="{9DEDEBBD-8D75-4951-9CED-59747F953E68}" destId="{DB6CEFB5-779A-477C-8CD6-DAEBB35E46C5}" srcOrd="0" destOrd="0" presId="urn:microsoft.com/office/officeart/2005/8/layout/radial4"/>
    <dgm:cxn modelId="{AC4F2B68-36EF-4AA8-97E2-0EF139179125}" srcId="{C0DDFBDF-88B1-4323-B213-862EF328B1B1}" destId="{459E9674-3BF2-4501-9D75-1506B08A8E81}" srcOrd="1" destOrd="0" parTransId="{7C80FB50-1BA0-4F80-82E5-B1475BBB17A0}" sibTransId="{B009D43F-FC77-4C58-B3CD-4B788E1D4991}"/>
    <dgm:cxn modelId="{3859F795-4066-4C73-B14C-4F906BC35121}" type="presOf" srcId="{7C80FB50-1BA0-4F80-82E5-B1475BBB17A0}" destId="{04435051-C33A-4A19-9BB2-100C1287B805}" srcOrd="0" destOrd="0" presId="urn:microsoft.com/office/officeart/2005/8/layout/radial4"/>
    <dgm:cxn modelId="{C1F7164F-4ACD-476B-8761-6AAD6B45AA05}" type="presOf" srcId="{C0DDFBDF-88B1-4323-B213-862EF328B1B1}" destId="{DC246CAE-15B2-497E-8802-DB0B353F8354}" srcOrd="0" destOrd="0" presId="urn:microsoft.com/office/officeart/2005/8/layout/radial4"/>
    <dgm:cxn modelId="{F299ED95-6B7D-40D3-A1BD-F23BF817852D}" type="presParOf" srcId="{3835513A-42C4-4BF8-A7C8-6E9EB427E001}" destId="{DC246CAE-15B2-497E-8802-DB0B353F8354}" srcOrd="0" destOrd="0" presId="urn:microsoft.com/office/officeart/2005/8/layout/radial4"/>
    <dgm:cxn modelId="{10BBA081-497F-4713-9CA0-40A07FA45613}" type="presParOf" srcId="{3835513A-42C4-4BF8-A7C8-6E9EB427E001}" destId="{613A7A6C-EC6F-4AE0-89A3-35E80729058A}" srcOrd="1" destOrd="0" presId="urn:microsoft.com/office/officeart/2005/8/layout/radial4"/>
    <dgm:cxn modelId="{3AC3710F-2643-47D6-9739-04678005E6BA}" type="presParOf" srcId="{3835513A-42C4-4BF8-A7C8-6E9EB427E001}" destId="{DB6CEFB5-779A-477C-8CD6-DAEBB35E46C5}" srcOrd="2" destOrd="0" presId="urn:microsoft.com/office/officeart/2005/8/layout/radial4"/>
    <dgm:cxn modelId="{0C9EC9AA-D230-4241-8B04-FC9D41F79EE1}" type="presParOf" srcId="{3835513A-42C4-4BF8-A7C8-6E9EB427E001}" destId="{04435051-C33A-4A19-9BB2-100C1287B805}" srcOrd="3" destOrd="0" presId="urn:microsoft.com/office/officeart/2005/8/layout/radial4"/>
    <dgm:cxn modelId="{26F07746-DA41-4454-BD03-71B63364014C}" type="presParOf" srcId="{3835513A-42C4-4BF8-A7C8-6E9EB427E001}" destId="{E3237364-052C-4B37-B9CF-4A5574D86F98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46CAE-15B2-497E-8802-DB0B353F8354}">
      <dsp:nvSpPr>
        <dsp:cNvPr id="0" name=""/>
        <dsp:cNvSpPr/>
      </dsp:nvSpPr>
      <dsp:spPr>
        <a:xfrm>
          <a:off x="1834287" y="1392468"/>
          <a:ext cx="1691899" cy="169189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Efficiency</a:t>
          </a:r>
          <a:endParaRPr lang="en-US" sz="2100" kern="1200" dirty="0"/>
        </a:p>
      </dsp:txBody>
      <dsp:txXfrm>
        <a:off x="2082060" y="1640241"/>
        <a:ext cx="1196353" cy="1196353"/>
      </dsp:txXfrm>
    </dsp:sp>
    <dsp:sp modelId="{613A7A6C-EC6F-4AE0-89A3-35E80729058A}">
      <dsp:nvSpPr>
        <dsp:cNvPr id="0" name=""/>
        <dsp:cNvSpPr/>
      </dsp:nvSpPr>
      <dsp:spPr>
        <a:xfrm rot="12900000">
          <a:off x="685718" y="1076774"/>
          <a:ext cx="1359680" cy="48219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6CEFB5-779A-477C-8CD6-DAEBB35E46C5}">
      <dsp:nvSpPr>
        <dsp:cNvPr id="0" name=""/>
        <dsp:cNvSpPr/>
      </dsp:nvSpPr>
      <dsp:spPr>
        <a:xfrm>
          <a:off x="5014" y="285008"/>
          <a:ext cx="1607304" cy="1285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Running Time</a:t>
          </a:r>
          <a:endParaRPr lang="en-US" sz="2900" kern="1200" dirty="0"/>
        </a:p>
      </dsp:txBody>
      <dsp:txXfrm>
        <a:off x="42675" y="322669"/>
        <a:ext cx="1531982" cy="1210521"/>
      </dsp:txXfrm>
    </dsp:sp>
    <dsp:sp modelId="{04435051-C33A-4A19-9BB2-100C1287B805}">
      <dsp:nvSpPr>
        <dsp:cNvPr id="0" name=""/>
        <dsp:cNvSpPr/>
      </dsp:nvSpPr>
      <dsp:spPr>
        <a:xfrm rot="19500000">
          <a:off x="3315074" y="1076774"/>
          <a:ext cx="1359680" cy="48219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237364-052C-4B37-B9CF-4A5574D86F98}">
      <dsp:nvSpPr>
        <dsp:cNvPr id="0" name=""/>
        <dsp:cNvSpPr/>
      </dsp:nvSpPr>
      <dsp:spPr>
        <a:xfrm>
          <a:off x="3748154" y="285008"/>
          <a:ext cx="1607304" cy="1285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Space Usage</a:t>
          </a:r>
          <a:endParaRPr lang="en-US" sz="2900" kern="1200" dirty="0"/>
        </a:p>
      </dsp:txBody>
      <dsp:txXfrm>
        <a:off x="3785815" y="322669"/>
        <a:ext cx="1531982" cy="1210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1134" y="2995614"/>
            <a:ext cx="8449733" cy="151288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71134" y="4508500"/>
            <a:ext cx="8449733" cy="4333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  <a:latin typeface="Futura LT Book" pitchFamily="2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ru-RU" noProof="0" smtClean="0"/>
          </a:p>
        </p:txBody>
      </p:sp>
    </p:spTree>
    <p:extLst>
      <p:ext uri="{BB962C8B-B14F-4D97-AF65-F5344CB8AC3E}">
        <p14:creationId xmlns:p14="http://schemas.microsoft.com/office/powerpoint/2010/main" val="125483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4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260351"/>
            <a:ext cx="2734733" cy="5688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4418" y="260351"/>
            <a:ext cx="8005233" cy="5688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16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35FDB-6638-4E92-95F6-75A80152081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73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BD651-6F83-451E-891F-7B37CC5EAFB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141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AFF2F-FD1D-4FD2-A8FB-A2F41215D68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624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303A4-09C2-48B9-811C-0CD2AC8274C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015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23AB-8447-4AAC-B9CF-2EB12986B14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431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B7FA34-A905-4CEA-8AE3-4CBC8065A05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0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41CA3-49CF-4D8F-B675-13DD3E58B2F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028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ECA66-399E-48A6-80AA-2C772D2C6D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91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957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C9F204-724F-4F75-80A9-8314812AD08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054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F3FD3-67DE-4D62-8AFB-F35873EE700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850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CB7F00-5A4E-42B9-AAFF-F448DEF0023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67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1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418" y="1700213"/>
            <a:ext cx="5369983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00213"/>
            <a:ext cx="5369984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5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5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8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8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78818" y="260351"/>
            <a:ext cx="7488767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700213"/>
            <a:ext cx="10943167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FA989E66-683F-430C-8095-9C663EABEC3F}" type="datetimeFigureOut">
              <a:rPr lang="en-US" smtClean="0"/>
              <a:t>19|7|5</a:t>
            </a:fld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0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74638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fld id="{7578DD29-AE0F-44A6-AEA0-F59BF8DC0E2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04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5393" y="2596369"/>
            <a:ext cx="8449733" cy="1512887"/>
          </a:xfrm>
        </p:spPr>
        <p:txBody>
          <a:bodyPr/>
          <a:lstStyle/>
          <a:p>
            <a:r>
              <a:rPr lang="en-US" dirty="0" smtClean="0"/>
              <a:t>Growth of Functions </a:t>
            </a:r>
            <a:br>
              <a:rPr lang="en-US" dirty="0" smtClean="0"/>
            </a:br>
            <a:r>
              <a:rPr lang="en-US" dirty="0" smtClean="0"/>
              <a:t>&amp; </a:t>
            </a:r>
            <a:br>
              <a:rPr lang="en-US" dirty="0" smtClean="0"/>
            </a:br>
            <a:r>
              <a:rPr lang="en-US" dirty="0" smtClean="0"/>
              <a:t>Big O Notation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5393" y="4319811"/>
            <a:ext cx="8449733" cy="433388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b="1" dirty="0" smtClean="0"/>
              <a:t>Aashish Tamrakar </a:t>
            </a:r>
            <a:r>
              <a:rPr lang="en-US" dirty="0" smtClean="0"/>
              <a:t>&amp; </a:t>
            </a:r>
            <a:r>
              <a:rPr lang="en-US" b="1" dirty="0" err="1" smtClean="0"/>
              <a:t>Asim</a:t>
            </a:r>
            <a:r>
              <a:rPr lang="en-US" b="1" dirty="0" smtClean="0"/>
              <a:t> </a:t>
            </a:r>
            <a:r>
              <a:rPr lang="en-US" b="1" dirty="0" err="1" smtClean="0"/>
              <a:t>Aryal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1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189" y="2382591"/>
            <a:ext cx="9813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latin typeface="Alaqua" pitchFamily="50" charset="0"/>
              </a:rPr>
              <a:t>THANK YOU</a:t>
            </a:r>
            <a:endParaRPr lang="en-US" sz="7200" dirty="0">
              <a:latin typeface="Alaqua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65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of Functions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Basically, shows </a:t>
            </a:r>
            <a:r>
              <a:rPr lang="en-US" sz="2800" b="1" dirty="0" smtClean="0"/>
              <a:t>efficiency of algorithms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Study of behavior of Large Algorithms.</a:t>
            </a:r>
          </a:p>
          <a:p>
            <a:endParaRPr lang="en-US" sz="28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3007851"/>
              </p:ext>
            </p:extLst>
          </p:nvPr>
        </p:nvGraphicFramePr>
        <p:xfrm>
          <a:off x="1941847" y="2876878"/>
          <a:ext cx="5360474" cy="3369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002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Common Growth of Functions/Rates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22178"/>
              </p:ext>
            </p:extLst>
          </p:nvPr>
        </p:nvGraphicFramePr>
        <p:xfrm>
          <a:off x="340553" y="1906275"/>
          <a:ext cx="260096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7480"/>
                <a:gridCol w="1173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c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Logarithmic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logn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 smtClean="0"/>
                        <a:t>Linear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n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Log-Linear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nlogn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Quadratic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Cubic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Exponential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Factorial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n!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160" y="1197630"/>
            <a:ext cx="2004646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32" y="3013228"/>
            <a:ext cx="1991033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711" y="1197630"/>
            <a:ext cx="1981668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453" y="1197630"/>
            <a:ext cx="1991033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017" y="3032499"/>
            <a:ext cx="2044931" cy="1371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69" y="3013228"/>
            <a:ext cx="1978841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904" y="5019115"/>
            <a:ext cx="1987827" cy="1371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69" y="5019115"/>
            <a:ext cx="1782384" cy="1371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679508" y="2599738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Constant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410660" y="2609374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Logarithmic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938270" y="2569230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Linear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679508" y="4502322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Log-Linear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410660" y="4511958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Quadratic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8938270" y="4471814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Cubic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679508" y="6381079"/>
            <a:ext cx="98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Exponential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410660" y="6390715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Factorial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349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Growth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678576"/>
              </p:ext>
            </p:extLst>
          </p:nvPr>
        </p:nvGraphicFramePr>
        <p:xfrm>
          <a:off x="1998949" y="2096775"/>
          <a:ext cx="804418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1541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n\f(n)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nlogn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</a:t>
                      </a:r>
                      <a:r>
                        <a:rPr lang="en-US" baseline="0" dirty="0" smtClean="0"/>
                        <a:t>×10</a:t>
                      </a:r>
                      <a:r>
                        <a:rPr lang="en-US" baseline="30000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9.33</a:t>
                      </a:r>
                      <a:r>
                        <a:rPr lang="en-US" baseline="0" dirty="0" smtClean="0"/>
                        <a:t>×10</a:t>
                      </a:r>
                      <a:r>
                        <a:rPr lang="en-US" baseline="30000" dirty="0" smtClean="0"/>
                        <a:t>157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4.023</a:t>
                      </a:r>
                      <a:r>
                        <a:rPr lang="en-US" baseline="0" dirty="0" smtClean="0"/>
                        <a:t>×10</a:t>
                      </a:r>
                      <a:r>
                        <a:rPr lang="en-US" baseline="30000" dirty="0" smtClean="0"/>
                        <a:t>2568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04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268" y="260351"/>
            <a:ext cx="7768317" cy="1008063"/>
          </a:xfrm>
        </p:spPr>
        <p:txBody>
          <a:bodyPr/>
          <a:lstStyle/>
          <a:p>
            <a:r>
              <a:rPr lang="en-US" sz="4400" dirty="0" smtClean="0"/>
              <a:t>Different Asymptotic Notations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Big-O(Oh)</a:t>
            </a:r>
          </a:p>
          <a:p>
            <a:r>
              <a:rPr lang="en-US" sz="2800" dirty="0" smtClean="0"/>
              <a:t>Little-O(Oh)</a:t>
            </a:r>
          </a:p>
          <a:p>
            <a:r>
              <a:rPr lang="en-US" sz="2800" dirty="0" smtClean="0"/>
              <a:t>Big-Theta</a:t>
            </a:r>
          </a:p>
          <a:p>
            <a:r>
              <a:rPr lang="en-US" sz="2800" dirty="0" smtClean="0"/>
              <a:t>Big-Omega</a:t>
            </a:r>
          </a:p>
          <a:p>
            <a:r>
              <a:rPr lang="en-US" sz="2800" dirty="0" smtClean="0"/>
              <a:t>Little-Omega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94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Importance of Asymptotic Notation/Growth Functions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Program needs to be user friendly, modular, secure, maintainable.</a:t>
            </a:r>
          </a:p>
          <a:p>
            <a:r>
              <a:rPr lang="en-US" sz="2800" dirty="0" smtClean="0"/>
              <a:t>Can be attained only with the help of good performance of that program.</a:t>
            </a:r>
          </a:p>
          <a:p>
            <a:r>
              <a:rPr lang="en-US" sz="2800" b="1" dirty="0" smtClean="0"/>
              <a:t>Important to </a:t>
            </a:r>
            <a:r>
              <a:rPr lang="en-US" sz="2800" dirty="0" smtClean="0"/>
              <a:t>study, analyze &amp; improve the performance of a program/algorithm.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45996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Big-O(Oh) Notation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States the growth of resource needs of an algorithm.</a:t>
            </a:r>
          </a:p>
          <a:p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Let f and g be the functions from natural numbers from real numbers.</a:t>
            </a:r>
          </a:p>
          <a:p>
            <a:pPr lvl="1"/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g </a:t>
            </a:r>
            <a:r>
              <a:rPr lang="en-US" sz="24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asymptotically dominates 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f </a:t>
            </a:r>
          </a:p>
          <a:p>
            <a:pPr lvl="1"/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Read as, </a:t>
            </a:r>
            <a:r>
              <a:rPr lang="en-US" sz="24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f is big-O of g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4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2"/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if there are positive constants C and k such that </a:t>
            </a:r>
          </a:p>
          <a:p>
            <a:pPr marL="0" indent="0">
              <a:buNone/>
            </a:pP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	f(x)≤</a:t>
            </a:r>
            <a:r>
              <a:rPr lang="en-US" sz="24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C|g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(x)| for </a:t>
            </a:r>
            <a:r>
              <a:rPr lang="en-US" sz="24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x≥k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4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Eg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5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x + 10  is </a:t>
            </a:r>
            <a:r>
              <a:rPr lang="en-US" sz="2400" i="1" u="sng" dirty="0">
                <a:latin typeface="Cambria" panose="02040503050406030204" pitchFamily="18" charset="0"/>
                <a:ea typeface="Cambria" panose="02040503050406030204" pitchFamily="18" charset="0"/>
              </a:rPr>
              <a:t>big-oh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 of  x</a:t>
            </a:r>
            <a:r>
              <a:rPr lang="en-US" sz="2400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,   because 5 x + 10 &lt; 5 x</a:t>
            </a:r>
            <a:r>
              <a:rPr lang="en-US" sz="2400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 + 10 x</a:t>
            </a:r>
            <a:r>
              <a:rPr lang="en-US" sz="2400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 = 15 x</a:t>
            </a:r>
            <a:r>
              <a:rPr lang="en-US" sz="2400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   for   x &gt; 1 .   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Hence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for C = 15 and 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k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= 1 ,   | 5x + 10 | 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k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| 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US" sz="2400" i="1" baseline="30000" dirty="0" smtClean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| . </a:t>
            </a:r>
            <a:endParaRPr lang="en-US" sz="2400" i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denoted by f(x)=O(g(x)).</a:t>
            </a:r>
          </a:p>
          <a:p>
            <a:r>
              <a:rPr lang="en-US" sz="2400" dirty="0"/>
              <a:t>a rating system </a:t>
            </a:r>
            <a:r>
              <a:rPr lang="en-US" sz="2400" dirty="0" smtClean="0"/>
              <a:t>for algorithms </a:t>
            </a:r>
            <a:r>
              <a:rPr lang="en-US" sz="2400" dirty="0"/>
              <a:t>(like movie ratings).</a:t>
            </a:r>
            <a:endParaRPr lang="en-US" sz="2400" i="1" dirty="0"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46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us </a:t>
            </a:r>
            <a:r>
              <a:rPr lang="en-US" dirty="0"/>
              <a:t>to analyze algorithms in terms of overall efficiency and </a:t>
            </a:r>
            <a:r>
              <a:rPr lang="en-US" dirty="0" smtClean="0"/>
              <a:t>scalability.</a:t>
            </a:r>
          </a:p>
          <a:p>
            <a:endParaRPr lang="en-US" dirty="0"/>
          </a:p>
          <a:p>
            <a:r>
              <a:rPr lang="en-US" dirty="0" smtClean="0"/>
              <a:t>focuses </a:t>
            </a:r>
            <a:r>
              <a:rPr lang="en-US" dirty="0"/>
              <a:t>on the inherent efficiency of the algorithm and how it varies according to the size of the input.</a:t>
            </a:r>
          </a:p>
        </p:txBody>
      </p:sp>
    </p:spTree>
    <p:extLst>
      <p:ext uri="{BB962C8B-B14F-4D97-AF65-F5344CB8AC3E}">
        <p14:creationId xmlns:p14="http://schemas.microsoft.com/office/powerpoint/2010/main" val="270344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Curve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4" y="1587902"/>
            <a:ext cx="7457037" cy="4805128"/>
          </a:xfrm>
        </p:spPr>
      </p:pic>
    </p:spTree>
    <p:extLst>
      <p:ext uri="{BB962C8B-B14F-4D97-AF65-F5344CB8AC3E}">
        <p14:creationId xmlns:p14="http://schemas.microsoft.com/office/powerpoint/2010/main" val="31979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216</TotalTime>
  <Words>255</Words>
  <Application>Microsoft Office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Alaqua</vt:lpstr>
      <vt:lpstr>Arial</vt:lpstr>
      <vt:lpstr>Cambria</vt:lpstr>
      <vt:lpstr>Futura LT</vt:lpstr>
      <vt:lpstr>Futura LT Book</vt:lpstr>
      <vt:lpstr>굴림</vt:lpstr>
      <vt:lpstr>template</vt:lpstr>
      <vt:lpstr>Custom Design</vt:lpstr>
      <vt:lpstr>Growth of Functions  &amp;  Big O Notation</vt:lpstr>
      <vt:lpstr>Growth of Functions</vt:lpstr>
      <vt:lpstr>Common Growth of Functions/Rates</vt:lpstr>
      <vt:lpstr>Visualization of Growth Functions</vt:lpstr>
      <vt:lpstr>Different Asymptotic Notations</vt:lpstr>
      <vt:lpstr>Importance of Asymptotic Notation/Growth Functions</vt:lpstr>
      <vt:lpstr>Big-O(Oh) Notation</vt:lpstr>
      <vt:lpstr>Significance</vt:lpstr>
      <vt:lpstr>Curve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Growth Function &amp; Big O Notation</dc:title>
  <dc:creator>Aashish Tamrakar</dc:creator>
  <cp:lastModifiedBy>Aashish Tamrakar</cp:lastModifiedBy>
  <cp:revision>28</cp:revision>
  <dcterms:created xsi:type="dcterms:W3CDTF">2019-07-01T09:34:11Z</dcterms:created>
  <dcterms:modified xsi:type="dcterms:W3CDTF">2019-07-05T03:54:44Z</dcterms:modified>
</cp:coreProperties>
</file>