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56" r:id="rId5"/>
    <p:sldId id="257" r:id="rId6"/>
    <p:sldId id="260" r:id="rId7"/>
    <p:sldId id="258" r:id="rId8"/>
    <p:sldId id="2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5/30/2021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5/30/2021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116062" y="683582"/>
            <a:ext cx="6722882" cy="1171852"/>
          </a:xfrm>
        </p:spPr>
        <p:txBody>
          <a:bodyPr/>
          <a:lstStyle/>
          <a:p>
            <a:r>
              <a:rPr lang="en-US" dirty="0"/>
              <a:t>Introduction</a:t>
            </a:r>
          </a:p>
        </p:txBody>
      </p:sp>
      <p:sp>
        <p:nvSpPr>
          <p:cNvPr id="4" name="TextBox 3">
            <a:extLst>
              <a:ext uri="{FF2B5EF4-FFF2-40B4-BE49-F238E27FC236}">
                <a16:creationId xmlns:a16="http://schemas.microsoft.com/office/drawing/2014/main" id="{EC40CD95-4EA7-46CA-AB91-3EC8C5C53DA7}"/>
              </a:ext>
            </a:extLst>
          </p:cNvPr>
          <p:cNvSpPr txBox="1"/>
          <p:nvPr/>
        </p:nvSpPr>
        <p:spPr>
          <a:xfrm>
            <a:off x="3116062" y="2325950"/>
            <a:ext cx="6722882" cy="3108543"/>
          </a:xfrm>
          <a:prstGeom prst="rect">
            <a:avLst/>
          </a:prstGeom>
          <a:noFill/>
        </p:spPr>
        <p:txBody>
          <a:bodyPr wrap="square" rtlCol="0">
            <a:spAutoFit/>
          </a:bodyPr>
          <a:lstStyle/>
          <a:p>
            <a:r>
              <a:rPr lang="en-US" sz="2800" b="0" i="0" u="none" strike="noStrike" dirty="0">
                <a:solidFill>
                  <a:schemeClr val="bg1"/>
                </a:solidFill>
                <a:effectLst/>
                <a:latin typeface="Times New Roman" panose="02020603050405020304" pitchFamily="18" charset="0"/>
              </a:rPr>
              <a:t>The purpose of this project is to analyze a dataset consisting of mails that have been labelled based on whether or not they are spam mails. We plan on running this data on different supervised machine learning algorithms and neural network architectures and comparing the results.</a:t>
            </a:r>
            <a:endParaRPr lang="en-IN" sz="2800"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76997" y="1400452"/>
            <a:ext cx="7781544" cy="859055"/>
          </a:xfrm>
        </p:spPr>
        <p:txBody>
          <a:bodyPr/>
          <a:lstStyle/>
          <a:p>
            <a:r>
              <a:rPr lang="en-US" dirty="0">
                <a:solidFill>
                  <a:schemeClr val="accent2"/>
                </a:solidFill>
              </a:rPr>
              <a:t>Dataset Used</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Box 6">
            <a:extLst>
              <a:ext uri="{FF2B5EF4-FFF2-40B4-BE49-F238E27FC236}">
                <a16:creationId xmlns:a16="http://schemas.microsoft.com/office/drawing/2014/main" id="{AA44A7B6-4BBE-403A-AA66-519AB21A0B2F}"/>
              </a:ext>
            </a:extLst>
          </p:cNvPr>
          <p:cNvSpPr txBox="1"/>
          <p:nvPr/>
        </p:nvSpPr>
        <p:spPr>
          <a:xfrm>
            <a:off x="476997" y="2725444"/>
            <a:ext cx="6977849" cy="3477875"/>
          </a:xfrm>
          <a:prstGeom prst="rect">
            <a:avLst/>
          </a:prstGeom>
          <a:noFill/>
        </p:spPr>
        <p:txBody>
          <a:bodyPr wrap="square" rtlCol="0">
            <a:spAutoFit/>
          </a:bodyPr>
          <a:lstStyle/>
          <a:p>
            <a:r>
              <a:rPr lang="en-IN" sz="2400" dirty="0">
                <a:solidFill>
                  <a:schemeClr val="bg1"/>
                </a:solidFill>
              </a:rPr>
              <a:t>The dataset used was found on Kaggle. It has two main attributes – Email text and spam label. All the spam mails are labelled 1 while the non spam mails are labelled 0. The data for the two classes is distributed unequally and this will be addressed in the initial pre-processing. </a:t>
            </a:r>
          </a:p>
          <a:p>
            <a:r>
              <a:rPr lang="en-IN" sz="2400" dirty="0">
                <a:solidFill>
                  <a:schemeClr val="bg1"/>
                </a:solidFill>
              </a:rPr>
              <a:t>A binary classification will be carried out and results of various algorithms and neural network architectures will be compared.</a:t>
            </a:r>
            <a:r>
              <a:rPr lang="en-IN" sz="2800" dirty="0">
                <a:solidFill>
                  <a:schemeClr val="bg1"/>
                </a:solidFill>
              </a:rPr>
              <a:t>  </a:t>
            </a:r>
          </a:p>
        </p:txBody>
      </p:sp>
      <p:pic>
        <p:nvPicPr>
          <p:cNvPr id="9" name="Picture 8">
            <a:extLst>
              <a:ext uri="{FF2B5EF4-FFF2-40B4-BE49-F238E27FC236}">
                <a16:creationId xmlns:a16="http://schemas.microsoft.com/office/drawing/2014/main" id="{CB9D098E-892A-40A9-BDE2-E9D477B8F0BD}"/>
              </a:ext>
            </a:extLst>
          </p:cNvPr>
          <p:cNvPicPr>
            <a:picLocks noChangeAspect="1"/>
          </p:cNvPicPr>
          <p:nvPr/>
        </p:nvPicPr>
        <p:blipFill>
          <a:blip r:embed="rId2"/>
          <a:stretch>
            <a:fillRect/>
          </a:stretch>
        </p:blipFill>
        <p:spPr>
          <a:xfrm>
            <a:off x="5387975" y="1253716"/>
            <a:ext cx="6067425" cy="115252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85875" y="912181"/>
            <a:ext cx="7781544" cy="859055"/>
          </a:xfrm>
        </p:spPr>
        <p:txBody>
          <a:bodyPr/>
          <a:lstStyle/>
          <a:p>
            <a:r>
              <a:rPr lang="en-US" dirty="0">
                <a:solidFill>
                  <a:schemeClr val="accent2"/>
                </a:solidFill>
              </a:rPr>
              <a:t>Implementation Details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Box 7">
            <a:extLst>
              <a:ext uri="{FF2B5EF4-FFF2-40B4-BE49-F238E27FC236}">
                <a16:creationId xmlns:a16="http://schemas.microsoft.com/office/drawing/2014/main" id="{F46DCBAE-E05F-4923-8F77-041790842557}"/>
              </a:ext>
            </a:extLst>
          </p:cNvPr>
          <p:cNvSpPr txBox="1"/>
          <p:nvPr/>
        </p:nvSpPr>
        <p:spPr>
          <a:xfrm>
            <a:off x="485875" y="1908699"/>
            <a:ext cx="6995604" cy="4154984"/>
          </a:xfrm>
          <a:prstGeom prst="rect">
            <a:avLst/>
          </a:prstGeom>
          <a:noFill/>
        </p:spPr>
        <p:txBody>
          <a:bodyPr wrap="square" rtlCol="0">
            <a:spAutoFit/>
          </a:bodyPr>
          <a:lstStyle/>
          <a:p>
            <a:r>
              <a:rPr lang="en-IN" sz="2400" dirty="0">
                <a:solidFill>
                  <a:schemeClr val="bg1"/>
                </a:solidFill>
              </a:rPr>
              <a:t>Initially, classification will be carried out on traditional ML algorithms such as SVM and Naïve Bayes classifiers. The data pre-processing will include Tokenization, Lemmatization, Part-of-Speech tagging and stop-word removal. After this word vectorization will be done to make the data numeric. </a:t>
            </a:r>
          </a:p>
          <a:p>
            <a:r>
              <a:rPr lang="en-IN" sz="2400" dirty="0">
                <a:solidFill>
                  <a:schemeClr val="bg1"/>
                </a:solidFill>
              </a:rPr>
              <a:t>For the neural network architectures, the classification will be carried out on LSTMs and GRUs. There is slightly lesser pre-processing in this case. </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dirty="0">
                <a:solidFill>
                  <a:schemeClr val="accent2"/>
                </a:solidFill>
              </a:rPr>
              <a:t>Expected Results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TextBox 4">
            <a:extLst>
              <a:ext uri="{FF2B5EF4-FFF2-40B4-BE49-F238E27FC236}">
                <a16:creationId xmlns:a16="http://schemas.microsoft.com/office/drawing/2014/main" id="{55015686-96C3-4ABF-B5FB-BCB1F0B025BC}"/>
              </a:ext>
            </a:extLst>
          </p:cNvPr>
          <p:cNvSpPr txBox="1"/>
          <p:nvPr/>
        </p:nvSpPr>
        <p:spPr>
          <a:xfrm>
            <a:off x="444500" y="1775534"/>
            <a:ext cx="6480699" cy="4154984"/>
          </a:xfrm>
          <a:prstGeom prst="rect">
            <a:avLst/>
          </a:prstGeom>
          <a:noFill/>
        </p:spPr>
        <p:txBody>
          <a:bodyPr wrap="square" rtlCol="0">
            <a:spAutoFit/>
          </a:bodyPr>
          <a:lstStyle/>
          <a:p>
            <a:r>
              <a:rPr lang="en-IN" sz="2400" dirty="0">
                <a:solidFill>
                  <a:schemeClr val="bg1"/>
                </a:solidFill>
              </a:rPr>
              <a:t>As the two classes are distributed almost equally, the classification should go smoothly. This is also what we observed when we ran the models on slices of the data. </a:t>
            </a:r>
          </a:p>
          <a:p>
            <a:r>
              <a:rPr lang="en-IN" sz="2400" dirty="0">
                <a:solidFill>
                  <a:schemeClr val="bg1"/>
                </a:solidFill>
              </a:rPr>
              <a:t>The results for both the traditional algorithms and the neural network architectures should be pretty similar as this classification is binary and relatively straightforward. However, the neural network architectures will have a slight edge as they can fit to more complex functions.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362488"/>
            <a:ext cx="10807700" cy="840230"/>
          </a:xfrm>
        </p:spPr>
        <p:txBody>
          <a:bodyPr/>
          <a:lstStyle/>
          <a:p>
            <a:r>
              <a:rPr lang="en-US" sz="5400" dirty="0">
                <a:solidFill>
                  <a:schemeClr val="accent2"/>
                </a:solidFill>
              </a:rPr>
              <a:t>Implementation Status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Box 4">
            <a:extLst>
              <a:ext uri="{FF2B5EF4-FFF2-40B4-BE49-F238E27FC236}">
                <a16:creationId xmlns:a16="http://schemas.microsoft.com/office/drawing/2014/main" id="{55015686-96C3-4ABF-B5FB-BCB1F0B025BC}"/>
              </a:ext>
            </a:extLst>
          </p:cNvPr>
          <p:cNvSpPr txBox="1"/>
          <p:nvPr/>
        </p:nvSpPr>
        <p:spPr>
          <a:xfrm>
            <a:off x="417867" y="2342653"/>
            <a:ext cx="6480699" cy="1569660"/>
          </a:xfrm>
          <a:prstGeom prst="rect">
            <a:avLst/>
          </a:prstGeom>
          <a:noFill/>
        </p:spPr>
        <p:txBody>
          <a:bodyPr wrap="square" rtlCol="0">
            <a:spAutoFit/>
          </a:bodyPr>
          <a:lstStyle/>
          <a:p>
            <a:r>
              <a:rPr lang="en-IN" sz="2400" dirty="0">
                <a:solidFill>
                  <a:schemeClr val="bg1"/>
                </a:solidFill>
              </a:rPr>
              <a:t>So far, we have implemented the Naïve Bayes and SVM classifiers among ML algorithms and a shallow LSTM and GRU network among the neural network architectures. </a:t>
            </a:r>
          </a:p>
        </p:txBody>
      </p:sp>
    </p:spTree>
    <p:extLst>
      <p:ext uri="{BB962C8B-B14F-4D97-AF65-F5344CB8AC3E}">
        <p14:creationId xmlns:p14="http://schemas.microsoft.com/office/powerpoint/2010/main" val="690045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50</TotalTime>
  <Words>314</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Trade Gothic LT Pro</vt:lpstr>
      <vt:lpstr>Trebuchet MS</vt:lpstr>
      <vt:lpstr>Office Theme</vt:lpstr>
      <vt:lpstr>Introduction</vt:lpstr>
      <vt:lpstr>Dataset Used</vt:lpstr>
      <vt:lpstr>Implementation Details</vt:lpstr>
      <vt:lpstr>Expected Results</vt:lpstr>
      <vt:lpstr>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Praatibh Surana</dc:creator>
  <cp:lastModifiedBy>Praatibh Surana</cp:lastModifiedBy>
  <cp:revision>5</cp:revision>
  <dcterms:created xsi:type="dcterms:W3CDTF">2021-05-30T09:06:21Z</dcterms:created>
  <dcterms:modified xsi:type="dcterms:W3CDTF">2021-05-30T09:57:12Z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