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54954" y="2232560"/>
            <a:ext cx="9289393" cy="2101933"/>
          </a:xfrm>
        </p:spPr>
        <p:txBody>
          <a:bodyPr/>
          <a:lstStyle/>
          <a:p>
            <a:r>
              <a:rPr lang="ru-RU" dirty="0"/>
              <a:t>База Данных для Рекламных </a:t>
            </a:r>
            <a:r>
              <a:rPr lang="ru-RU" dirty="0" smtClean="0"/>
              <a:t>Продаж</a:t>
            </a:r>
            <a:endParaRPr lang="ru-RU" dirty="0"/>
          </a:p>
        </p:txBody>
      </p:sp>
      <p:sp>
        <p:nvSpPr>
          <p:cNvPr id="3" name="Подзаголовок 2"/>
          <p:cNvSpPr>
            <a:spLocks noGrp="1"/>
          </p:cNvSpPr>
          <p:nvPr>
            <p:ph type="subTitle" idx="1"/>
          </p:nvPr>
        </p:nvSpPr>
        <p:spPr>
          <a:xfrm>
            <a:off x="1154954" y="5699697"/>
            <a:ext cx="8825658" cy="861420"/>
          </a:xfrm>
        </p:spPr>
        <p:txBody>
          <a:bodyPr/>
          <a:lstStyle/>
          <a:p>
            <a:r>
              <a:rPr lang="en-US" dirty="0" smtClean="0"/>
              <a:t>OTUS. </a:t>
            </a:r>
            <a:r>
              <a:rPr lang="ru-RU" dirty="0" smtClean="0"/>
              <a:t>Курс </a:t>
            </a:r>
            <a:r>
              <a:rPr lang="en-US" dirty="0" smtClean="0"/>
              <a:t>MS SQL. </a:t>
            </a:r>
            <a:r>
              <a:rPr lang="ru-RU" dirty="0" smtClean="0"/>
              <a:t>Горин И.М.</a:t>
            </a:r>
            <a:endParaRPr lang="ru-RU" dirty="0"/>
          </a:p>
        </p:txBody>
      </p:sp>
    </p:spTree>
    <p:extLst>
      <p:ext uri="{BB962C8B-B14F-4D97-AF65-F5344CB8AC3E}">
        <p14:creationId xmlns:p14="http://schemas.microsoft.com/office/powerpoint/2010/main" val="3818830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Заполнение таблиц данными</a:t>
            </a:r>
            <a:endParaRPr lang="ru-RU" dirty="0"/>
          </a:p>
        </p:txBody>
      </p:sp>
      <p:sp>
        <p:nvSpPr>
          <p:cNvPr id="5" name="Объект 4"/>
          <p:cNvSpPr>
            <a:spLocks noGrp="1"/>
          </p:cNvSpPr>
          <p:nvPr>
            <p:ph idx="1"/>
          </p:nvPr>
        </p:nvSpPr>
        <p:spPr>
          <a:xfrm>
            <a:off x="875201" y="1417588"/>
            <a:ext cx="8946541" cy="4195481"/>
          </a:xfrm>
        </p:spPr>
        <p:txBody>
          <a:bodyPr/>
          <a:lstStyle/>
          <a:p>
            <a:r>
              <a:rPr lang="ru-RU" dirty="0" smtClean="0"/>
              <a:t>Клиенты</a:t>
            </a:r>
            <a:endParaRPr lang="ru-RU" dirty="0"/>
          </a:p>
        </p:txBody>
      </p:sp>
      <p:pic>
        <p:nvPicPr>
          <p:cNvPr id="6" name="Рисунок 5"/>
          <p:cNvPicPr/>
          <p:nvPr/>
        </p:nvPicPr>
        <p:blipFill>
          <a:blip r:embed="rId2"/>
          <a:stretch>
            <a:fillRect/>
          </a:stretch>
        </p:blipFill>
        <p:spPr>
          <a:xfrm>
            <a:off x="2561194" y="1945168"/>
            <a:ext cx="6683746" cy="4632771"/>
          </a:xfrm>
          <a:prstGeom prst="rect">
            <a:avLst/>
          </a:prstGeom>
        </p:spPr>
      </p:pic>
    </p:spTree>
    <p:extLst>
      <p:ext uri="{BB962C8B-B14F-4D97-AF65-F5344CB8AC3E}">
        <p14:creationId xmlns:p14="http://schemas.microsoft.com/office/powerpoint/2010/main" val="2972582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Заполнение таблиц данными</a:t>
            </a:r>
            <a:endParaRPr lang="ru-RU" dirty="0"/>
          </a:p>
        </p:txBody>
      </p:sp>
      <p:sp>
        <p:nvSpPr>
          <p:cNvPr id="5" name="Объект 4"/>
          <p:cNvSpPr>
            <a:spLocks noGrp="1"/>
          </p:cNvSpPr>
          <p:nvPr>
            <p:ph idx="1"/>
          </p:nvPr>
        </p:nvSpPr>
        <p:spPr>
          <a:xfrm>
            <a:off x="875201" y="1417588"/>
            <a:ext cx="8946541" cy="4195481"/>
          </a:xfrm>
        </p:spPr>
        <p:txBody>
          <a:bodyPr/>
          <a:lstStyle/>
          <a:p>
            <a:r>
              <a:rPr lang="ru-RU" dirty="0" smtClean="0"/>
              <a:t>Сотрудники</a:t>
            </a:r>
            <a:endParaRPr lang="ru-RU" dirty="0"/>
          </a:p>
        </p:txBody>
      </p:sp>
      <p:pic>
        <p:nvPicPr>
          <p:cNvPr id="7" name="Рисунок 6"/>
          <p:cNvPicPr/>
          <p:nvPr/>
        </p:nvPicPr>
        <p:blipFill>
          <a:blip r:embed="rId2"/>
          <a:stretch>
            <a:fillRect/>
          </a:stretch>
        </p:blipFill>
        <p:spPr>
          <a:xfrm>
            <a:off x="2229511" y="2017966"/>
            <a:ext cx="7224668" cy="4559973"/>
          </a:xfrm>
          <a:prstGeom prst="rect">
            <a:avLst/>
          </a:prstGeom>
        </p:spPr>
      </p:pic>
    </p:spTree>
    <p:extLst>
      <p:ext uri="{BB962C8B-B14F-4D97-AF65-F5344CB8AC3E}">
        <p14:creationId xmlns:p14="http://schemas.microsoft.com/office/powerpoint/2010/main" val="290089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Заполнение таблиц данными</a:t>
            </a:r>
            <a:endParaRPr lang="ru-RU" dirty="0"/>
          </a:p>
        </p:txBody>
      </p:sp>
      <p:sp>
        <p:nvSpPr>
          <p:cNvPr id="5" name="Объект 4"/>
          <p:cNvSpPr>
            <a:spLocks noGrp="1"/>
          </p:cNvSpPr>
          <p:nvPr>
            <p:ph idx="1"/>
          </p:nvPr>
        </p:nvSpPr>
        <p:spPr>
          <a:xfrm>
            <a:off x="875201" y="1417588"/>
            <a:ext cx="8946541" cy="4195481"/>
          </a:xfrm>
        </p:spPr>
        <p:txBody>
          <a:bodyPr/>
          <a:lstStyle/>
          <a:p>
            <a:r>
              <a:rPr lang="ru-RU" dirty="0" smtClean="0"/>
              <a:t>Услуги</a:t>
            </a:r>
            <a:endParaRPr lang="ru-RU" dirty="0"/>
          </a:p>
        </p:txBody>
      </p:sp>
      <p:pic>
        <p:nvPicPr>
          <p:cNvPr id="6" name="Рисунок 5"/>
          <p:cNvPicPr/>
          <p:nvPr/>
        </p:nvPicPr>
        <p:blipFill>
          <a:blip r:embed="rId2"/>
          <a:stretch>
            <a:fillRect/>
          </a:stretch>
        </p:blipFill>
        <p:spPr>
          <a:xfrm>
            <a:off x="2000984" y="2197701"/>
            <a:ext cx="7943692" cy="4155597"/>
          </a:xfrm>
          <a:prstGeom prst="rect">
            <a:avLst/>
          </a:prstGeom>
        </p:spPr>
      </p:pic>
    </p:spTree>
    <p:extLst>
      <p:ext uri="{BB962C8B-B14F-4D97-AF65-F5344CB8AC3E}">
        <p14:creationId xmlns:p14="http://schemas.microsoft.com/office/powerpoint/2010/main" val="111298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Заполнение таблиц данными</a:t>
            </a:r>
            <a:endParaRPr lang="ru-RU" dirty="0"/>
          </a:p>
        </p:txBody>
      </p:sp>
      <p:sp>
        <p:nvSpPr>
          <p:cNvPr id="5" name="Объект 4"/>
          <p:cNvSpPr>
            <a:spLocks noGrp="1"/>
          </p:cNvSpPr>
          <p:nvPr>
            <p:ph idx="1"/>
          </p:nvPr>
        </p:nvSpPr>
        <p:spPr>
          <a:xfrm>
            <a:off x="875201" y="1417588"/>
            <a:ext cx="8946541" cy="4195481"/>
          </a:xfrm>
        </p:spPr>
        <p:txBody>
          <a:bodyPr/>
          <a:lstStyle/>
          <a:p>
            <a:r>
              <a:rPr lang="ru-RU" dirty="0"/>
              <a:t>Уровень сотрудников</a:t>
            </a:r>
          </a:p>
        </p:txBody>
      </p:sp>
      <p:pic>
        <p:nvPicPr>
          <p:cNvPr id="7" name="Рисунок 6"/>
          <p:cNvPicPr/>
          <p:nvPr/>
        </p:nvPicPr>
        <p:blipFill>
          <a:blip r:embed="rId2"/>
          <a:stretch>
            <a:fillRect/>
          </a:stretch>
        </p:blipFill>
        <p:spPr>
          <a:xfrm>
            <a:off x="2841233" y="2332993"/>
            <a:ext cx="6041510" cy="4037659"/>
          </a:xfrm>
          <a:prstGeom prst="rect">
            <a:avLst/>
          </a:prstGeom>
        </p:spPr>
      </p:pic>
    </p:spTree>
    <p:extLst>
      <p:ext uri="{BB962C8B-B14F-4D97-AF65-F5344CB8AC3E}">
        <p14:creationId xmlns:p14="http://schemas.microsoft.com/office/powerpoint/2010/main" val="1763665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Заполнение таблиц данными</a:t>
            </a:r>
            <a:endParaRPr lang="ru-RU" dirty="0"/>
          </a:p>
        </p:txBody>
      </p:sp>
      <p:sp>
        <p:nvSpPr>
          <p:cNvPr id="5" name="Объект 4"/>
          <p:cNvSpPr>
            <a:spLocks noGrp="1"/>
          </p:cNvSpPr>
          <p:nvPr>
            <p:ph idx="1"/>
          </p:nvPr>
        </p:nvSpPr>
        <p:spPr>
          <a:xfrm>
            <a:off x="875201" y="1417588"/>
            <a:ext cx="8946541" cy="4195481"/>
          </a:xfrm>
        </p:spPr>
        <p:txBody>
          <a:bodyPr/>
          <a:lstStyle/>
          <a:p>
            <a:r>
              <a:rPr lang="ru-RU" dirty="0"/>
              <a:t>Продажи</a:t>
            </a:r>
          </a:p>
        </p:txBody>
      </p:sp>
      <p:pic>
        <p:nvPicPr>
          <p:cNvPr id="6" name="Рисунок 5"/>
          <p:cNvPicPr/>
          <p:nvPr/>
        </p:nvPicPr>
        <p:blipFill>
          <a:blip r:embed="rId2"/>
          <a:stretch>
            <a:fillRect/>
          </a:stretch>
        </p:blipFill>
        <p:spPr>
          <a:xfrm>
            <a:off x="2680462" y="1906687"/>
            <a:ext cx="6460968" cy="4724691"/>
          </a:xfrm>
          <a:prstGeom prst="rect">
            <a:avLst/>
          </a:prstGeom>
        </p:spPr>
      </p:pic>
    </p:spTree>
    <p:extLst>
      <p:ext uri="{BB962C8B-B14F-4D97-AF65-F5344CB8AC3E}">
        <p14:creationId xmlns:p14="http://schemas.microsoft.com/office/powerpoint/2010/main" val="1600746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Построил отчеты в </a:t>
            </a:r>
            <a:r>
              <a:rPr lang="en-US" dirty="0"/>
              <a:t>Power Bi</a:t>
            </a:r>
            <a:r>
              <a:rPr lang="ru-RU" dirty="0"/>
              <a:t/>
            </a:r>
            <a:br>
              <a:rPr lang="ru-RU" dirty="0"/>
            </a:br>
            <a:endParaRPr lang="ru-RU" dirty="0"/>
          </a:p>
        </p:txBody>
      </p:sp>
      <p:sp>
        <p:nvSpPr>
          <p:cNvPr id="3" name="Объект 2"/>
          <p:cNvSpPr>
            <a:spLocks noGrp="1"/>
          </p:cNvSpPr>
          <p:nvPr>
            <p:ph idx="1"/>
          </p:nvPr>
        </p:nvSpPr>
        <p:spPr>
          <a:xfrm>
            <a:off x="1043935" y="1649157"/>
            <a:ext cx="8946541" cy="4195481"/>
          </a:xfrm>
        </p:spPr>
        <p:txBody>
          <a:bodyPr/>
          <a:lstStyle/>
          <a:p>
            <a:r>
              <a:rPr lang="ru-RU" dirty="0" smtClean="0"/>
              <a:t>Отчеты</a:t>
            </a:r>
            <a:r>
              <a:rPr lang="ru-RU" dirty="0"/>
              <a:t>:</a:t>
            </a:r>
          </a:p>
          <a:p>
            <a:r>
              <a:rPr lang="ru-RU" dirty="0"/>
              <a:t>- Количество услуг по месяцам</a:t>
            </a:r>
          </a:p>
          <a:p>
            <a:r>
              <a:rPr lang="ru-RU" dirty="0"/>
              <a:t>- Популярность услуг</a:t>
            </a:r>
          </a:p>
          <a:p>
            <a:endParaRPr lang="ru-RU" dirty="0"/>
          </a:p>
        </p:txBody>
      </p:sp>
      <p:pic>
        <p:nvPicPr>
          <p:cNvPr id="4" name="Рисунок 3"/>
          <p:cNvPicPr/>
          <p:nvPr/>
        </p:nvPicPr>
        <p:blipFill>
          <a:blip r:embed="rId2"/>
          <a:stretch>
            <a:fillRect/>
          </a:stretch>
        </p:blipFill>
        <p:spPr>
          <a:xfrm>
            <a:off x="2603187" y="3049687"/>
            <a:ext cx="6523000" cy="3534518"/>
          </a:xfrm>
          <a:prstGeom prst="rect">
            <a:avLst/>
          </a:prstGeom>
        </p:spPr>
      </p:pic>
    </p:spTree>
    <p:extLst>
      <p:ext uri="{BB962C8B-B14F-4D97-AF65-F5344CB8AC3E}">
        <p14:creationId xmlns:p14="http://schemas.microsoft.com/office/powerpoint/2010/main" val="2879859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Создал куб в </a:t>
            </a:r>
            <a:r>
              <a:rPr lang="en-US" dirty="0"/>
              <a:t>Visual Studio</a:t>
            </a:r>
            <a:r>
              <a:rPr lang="ru-RU" dirty="0"/>
              <a:t> и </a:t>
            </a:r>
            <a:r>
              <a:rPr lang="ru-RU" dirty="0" err="1" smtClean="0"/>
              <a:t>задеплоил</a:t>
            </a:r>
            <a:endParaRPr lang="ru-RU" dirty="0"/>
          </a:p>
        </p:txBody>
      </p:sp>
      <p:sp>
        <p:nvSpPr>
          <p:cNvPr id="3" name="Объект 2"/>
          <p:cNvSpPr>
            <a:spLocks noGrp="1"/>
          </p:cNvSpPr>
          <p:nvPr>
            <p:ph idx="1"/>
          </p:nvPr>
        </p:nvSpPr>
        <p:spPr/>
        <p:txBody>
          <a:bodyPr/>
          <a:lstStyle/>
          <a:p>
            <a:r>
              <a:rPr lang="ru-RU" dirty="0"/>
              <a:t>В </a:t>
            </a:r>
            <a:r>
              <a:rPr lang="en-US" dirty="0"/>
              <a:t>Visual Studio </a:t>
            </a:r>
            <a:r>
              <a:rPr lang="ru-RU" dirty="0"/>
              <a:t>видим следующую информацию:</a:t>
            </a:r>
          </a:p>
          <a:p>
            <a:pPr marL="0" indent="0">
              <a:buNone/>
            </a:pPr>
            <a:r>
              <a:rPr lang="ru-RU" dirty="0"/>
              <a:t>Количество проданных услуг</a:t>
            </a:r>
          </a:p>
          <a:p>
            <a:endParaRPr lang="ru-RU" dirty="0"/>
          </a:p>
        </p:txBody>
      </p:sp>
      <p:pic>
        <p:nvPicPr>
          <p:cNvPr id="4" name="Рисунок 3"/>
          <p:cNvPicPr/>
          <p:nvPr/>
        </p:nvPicPr>
        <p:blipFill>
          <a:blip r:embed="rId2"/>
          <a:stretch>
            <a:fillRect/>
          </a:stretch>
        </p:blipFill>
        <p:spPr>
          <a:xfrm>
            <a:off x="2354052" y="3004877"/>
            <a:ext cx="7496530" cy="3726921"/>
          </a:xfrm>
          <a:prstGeom prst="rect">
            <a:avLst/>
          </a:prstGeom>
        </p:spPr>
      </p:pic>
    </p:spTree>
    <p:extLst>
      <p:ext uri="{BB962C8B-B14F-4D97-AF65-F5344CB8AC3E}">
        <p14:creationId xmlns:p14="http://schemas.microsoft.com/office/powerpoint/2010/main" val="2364587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1" y="238962"/>
            <a:ext cx="9404723" cy="1400530"/>
          </a:xfrm>
        </p:spPr>
        <p:txBody>
          <a:bodyPr/>
          <a:lstStyle/>
          <a:p>
            <a:r>
              <a:rPr lang="ru-RU" dirty="0"/>
              <a:t>Последним шагом </a:t>
            </a:r>
            <a:r>
              <a:rPr lang="ru-RU" dirty="0" err="1"/>
              <a:t>сгенерил</a:t>
            </a:r>
            <a:r>
              <a:rPr lang="ru-RU" dirty="0"/>
              <a:t> процедуры на основные запросы к проекту</a:t>
            </a:r>
          </a:p>
        </p:txBody>
      </p:sp>
      <p:pic>
        <p:nvPicPr>
          <p:cNvPr id="4" name="Рисунок 3"/>
          <p:cNvPicPr>
            <a:picLocks noChangeAspect="1"/>
          </p:cNvPicPr>
          <p:nvPr/>
        </p:nvPicPr>
        <p:blipFill>
          <a:blip r:embed="rId2"/>
          <a:stretch>
            <a:fillRect/>
          </a:stretch>
        </p:blipFill>
        <p:spPr>
          <a:xfrm>
            <a:off x="3633884" y="2096497"/>
            <a:ext cx="5054860" cy="4553184"/>
          </a:xfrm>
          <a:prstGeom prst="rect">
            <a:avLst/>
          </a:prstGeom>
        </p:spPr>
      </p:pic>
    </p:spTree>
    <p:extLst>
      <p:ext uri="{BB962C8B-B14F-4D97-AF65-F5344CB8AC3E}">
        <p14:creationId xmlns:p14="http://schemas.microsoft.com/office/powerpoint/2010/main" val="129299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9074" y="2299331"/>
            <a:ext cx="14220257" cy="2117648"/>
          </a:xfrm>
        </p:spPr>
        <p:txBody>
          <a:bodyPr/>
          <a:lstStyle/>
          <a:p>
            <a:r>
              <a:rPr lang="ru-RU" dirty="0" smtClean="0"/>
              <a:t>Скрипт с примером работы</a:t>
            </a:r>
            <a:br>
              <a:rPr lang="ru-RU" dirty="0" smtClean="0"/>
            </a:br>
            <a:r>
              <a:rPr lang="ru-RU" dirty="0" smtClean="0"/>
              <a:t>для оператора</a:t>
            </a:r>
            <a:endParaRPr lang="ru-RU" dirty="0"/>
          </a:p>
        </p:txBody>
      </p:sp>
    </p:spTree>
    <p:extLst>
      <p:ext uri="{BB962C8B-B14F-4D97-AF65-F5344CB8AC3E}">
        <p14:creationId xmlns:p14="http://schemas.microsoft.com/office/powerpoint/2010/main" val="1918758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Предметная область</a:t>
            </a:r>
            <a:endParaRPr lang="ru-RU" dirty="0"/>
          </a:p>
        </p:txBody>
      </p:sp>
      <p:sp>
        <p:nvSpPr>
          <p:cNvPr id="3" name="Объект 2"/>
          <p:cNvSpPr>
            <a:spLocks noGrp="1"/>
          </p:cNvSpPr>
          <p:nvPr>
            <p:ph idx="1"/>
          </p:nvPr>
        </p:nvSpPr>
        <p:spPr/>
        <p:txBody>
          <a:bodyPr/>
          <a:lstStyle/>
          <a:p>
            <a:r>
              <a:rPr lang="ru-RU" dirty="0"/>
              <a:t>Компания делает рекламу в интернете. Услуги компании: видео обзоры (разные площадки), интервью (разные площадки), </a:t>
            </a:r>
            <a:r>
              <a:rPr lang="ru-RU" dirty="0" err="1"/>
              <a:t>шортсы</a:t>
            </a:r>
            <a:r>
              <a:rPr lang="ru-RU" dirty="0"/>
              <a:t> (разные площадки), текстовые обзоры на сайте, посты в соц. сетях (разные площадки). Для получения рекламы клиент оформляет заказ. Выбирает тип услуги. Оператор вносит данные в базу, регистрирует клиента и создает заказ на услуги. При добавлении заказа проставляется дата создания. При выполнении заказа проставляется фактическая дата выполнения. Клиент может оформить несколько заказов. На каждом заказе будет своя услуга. Формирование заказа занимается один сотрудник.</a:t>
            </a:r>
          </a:p>
          <a:p>
            <a:endParaRPr lang="ru-RU" dirty="0"/>
          </a:p>
        </p:txBody>
      </p:sp>
    </p:spTree>
    <p:extLst>
      <p:ext uri="{BB962C8B-B14F-4D97-AF65-F5344CB8AC3E}">
        <p14:creationId xmlns:p14="http://schemas.microsoft.com/office/powerpoint/2010/main" val="1196953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Запросы на обработку</a:t>
            </a:r>
            <a:endParaRPr lang="ru-RU" dirty="0"/>
          </a:p>
        </p:txBody>
      </p:sp>
      <p:sp>
        <p:nvSpPr>
          <p:cNvPr id="3" name="Объект 2"/>
          <p:cNvSpPr>
            <a:spLocks noGrp="1"/>
          </p:cNvSpPr>
          <p:nvPr>
            <p:ph idx="1"/>
          </p:nvPr>
        </p:nvSpPr>
        <p:spPr/>
        <p:txBody>
          <a:bodyPr>
            <a:normAutofit lnSpcReduction="10000"/>
          </a:bodyPr>
          <a:lstStyle/>
          <a:p>
            <a:pPr lvl="0"/>
            <a:r>
              <a:rPr lang="ru-RU" dirty="0"/>
              <a:t>Регистрация новых клиентов</a:t>
            </a:r>
          </a:p>
          <a:p>
            <a:pPr lvl="0"/>
            <a:r>
              <a:rPr lang="ru-RU" dirty="0"/>
              <a:t>Создание заказов продажи</a:t>
            </a:r>
          </a:p>
          <a:p>
            <a:pPr lvl="0"/>
            <a:r>
              <a:rPr lang="ru-RU" dirty="0"/>
              <a:t>Выполнение заказа (выполнением заказа считается проставленная фактическая дата выполнения)</a:t>
            </a:r>
          </a:p>
          <a:p>
            <a:pPr lvl="0"/>
            <a:r>
              <a:rPr lang="ru-RU" dirty="0" smtClean="0"/>
              <a:t>Поиск имени </a:t>
            </a:r>
            <a:r>
              <a:rPr lang="ru-RU" dirty="0"/>
              <a:t>и </a:t>
            </a:r>
            <a:r>
              <a:rPr lang="ru-RU" dirty="0" smtClean="0"/>
              <a:t>телефона </a:t>
            </a:r>
            <a:r>
              <a:rPr lang="ru-RU" dirty="0"/>
              <a:t>клиента, оформившего заказ с заданным номером. </a:t>
            </a:r>
          </a:p>
          <a:p>
            <a:r>
              <a:rPr lang="ru-RU" dirty="0" smtClean="0"/>
              <a:t>Список услуг</a:t>
            </a:r>
            <a:r>
              <a:rPr lang="ru-RU" dirty="0"/>
              <a:t>, которые наиболее популярны (Определяем популярность за определенный промежуток времени)</a:t>
            </a:r>
          </a:p>
          <a:p>
            <a:r>
              <a:rPr lang="ru-RU" dirty="0" smtClean="0"/>
              <a:t>Поиск заказов, оформленных </a:t>
            </a:r>
            <a:r>
              <a:rPr lang="ru-RU" dirty="0"/>
              <a:t>заданным сотрудником. </a:t>
            </a:r>
          </a:p>
          <a:p>
            <a:r>
              <a:rPr lang="ru-RU" dirty="0" smtClean="0"/>
              <a:t>Поиск заказов, </a:t>
            </a:r>
            <a:r>
              <a:rPr lang="ru-RU" dirty="0"/>
              <a:t>стоимость </a:t>
            </a:r>
            <a:r>
              <a:rPr lang="ru-RU" dirty="0" smtClean="0"/>
              <a:t>которых </a:t>
            </a:r>
            <a:r>
              <a:rPr lang="ru-RU" dirty="0"/>
              <a:t>не выше заданной величины. </a:t>
            </a:r>
          </a:p>
          <a:p>
            <a:r>
              <a:rPr lang="ru-RU" dirty="0" smtClean="0"/>
              <a:t>Изменение стоимости услуг</a:t>
            </a:r>
            <a:endParaRPr lang="ru-RU" dirty="0"/>
          </a:p>
        </p:txBody>
      </p:sp>
    </p:spTree>
    <p:extLst>
      <p:ext uri="{BB962C8B-B14F-4D97-AF65-F5344CB8AC3E}">
        <p14:creationId xmlns:p14="http://schemas.microsoft.com/office/powerpoint/2010/main" val="99983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Автоматизация </a:t>
            </a:r>
            <a:r>
              <a:rPr lang="ru-RU" dirty="0" smtClean="0"/>
              <a:t>учета </a:t>
            </a:r>
            <a:r>
              <a:rPr lang="ru-RU" dirty="0"/>
              <a:t>информации "с нуля".</a:t>
            </a:r>
            <a:br>
              <a:rPr lang="ru-RU" dirty="0"/>
            </a:br>
            <a:r>
              <a:rPr lang="ru-RU" dirty="0"/>
              <a:t>на выходе хотим получить отчеты:</a:t>
            </a:r>
          </a:p>
        </p:txBody>
      </p:sp>
      <p:sp>
        <p:nvSpPr>
          <p:cNvPr id="3" name="Объект 2"/>
          <p:cNvSpPr>
            <a:spLocks noGrp="1"/>
          </p:cNvSpPr>
          <p:nvPr>
            <p:ph idx="1"/>
          </p:nvPr>
        </p:nvSpPr>
        <p:spPr>
          <a:xfrm>
            <a:off x="646111" y="2925754"/>
            <a:ext cx="8946541" cy="4195481"/>
          </a:xfrm>
        </p:spPr>
        <p:txBody>
          <a:bodyPr/>
          <a:lstStyle/>
          <a:p>
            <a:r>
              <a:rPr lang="ru-RU" dirty="0"/>
              <a:t>о услугах, которые заказывают клиенты</a:t>
            </a:r>
          </a:p>
          <a:p>
            <a:r>
              <a:rPr lang="ru-RU" dirty="0"/>
              <a:t>о кол-ве заказов по </a:t>
            </a:r>
            <a:r>
              <a:rPr lang="ru-RU" dirty="0" smtClean="0"/>
              <a:t>месяцам</a:t>
            </a:r>
          </a:p>
          <a:p>
            <a:r>
              <a:rPr lang="ru-RU" dirty="0"/>
              <a:t>о</a:t>
            </a:r>
            <a:r>
              <a:rPr lang="ru-RU" dirty="0" smtClean="0"/>
              <a:t> </a:t>
            </a:r>
            <a:r>
              <a:rPr lang="ru-RU" dirty="0"/>
              <a:t>количестве заказов на дату</a:t>
            </a:r>
          </a:p>
          <a:p>
            <a:endParaRPr lang="ru-RU" dirty="0"/>
          </a:p>
        </p:txBody>
      </p:sp>
    </p:spTree>
    <p:extLst>
      <p:ext uri="{BB962C8B-B14F-4D97-AF65-F5344CB8AC3E}">
        <p14:creationId xmlns:p14="http://schemas.microsoft.com/office/powerpoint/2010/main" val="1723809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Сущности:</a:t>
            </a:r>
            <a:br>
              <a:rPr lang="ru-RU" dirty="0"/>
            </a:br>
            <a:endParaRPr lang="ru-RU" dirty="0"/>
          </a:p>
        </p:txBody>
      </p:sp>
      <p:sp>
        <p:nvSpPr>
          <p:cNvPr id="3" name="Объект 2"/>
          <p:cNvSpPr>
            <a:spLocks noGrp="1"/>
          </p:cNvSpPr>
          <p:nvPr>
            <p:ph idx="1"/>
          </p:nvPr>
        </p:nvSpPr>
        <p:spPr/>
        <p:txBody>
          <a:bodyPr/>
          <a:lstStyle/>
          <a:p>
            <a:r>
              <a:rPr lang="ru-RU" dirty="0" smtClean="0"/>
              <a:t>Услуги </a:t>
            </a:r>
            <a:r>
              <a:rPr lang="ru-RU" dirty="0"/>
              <a:t>(код, название, описание, стоимость)</a:t>
            </a:r>
          </a:p>
          <a:p>
            <a:r>
              <a:rPr lang="ru-RU" dirty="0" smtClean="0"/>
              <a:t>Заказ </a:t>
            </a:r>
            <a:r>
              <a:rPr lang="ru-RU" dirty="0"/>
              <a:t>(код заказа, код услуги, клиент ид, количество, дата создания, дата выполнения, сотрудник ид)</a:t>
            </a:r>
          </a:p>
          <a:p>
            <a:r>
              <a:rPr lang="ru-RU" dirty="0" smtClean="0"/>
              <a:t>Клиент </a:t>
            </a:r>
            <a:r>
              <a:rPr lang="ru-RU" dirty="0"/>
              <a:t>(код клиента, имя, телефон, </a:t>
            </a:r>
            <a:r>
              <a:rPr lang="en-US" dirty="0"/>
              <a:t>email</a:t>
            </a:r>
            <a:r>
              <a:rPr lang="ru-RU" dirty="0"/>
              <a:t>, дата регистрации)</a:t>
            </a:r>
          </a:p>
          <a:p>
            <a:r>
              <a:rPr lang="ru-RU" dirty="0" smtClean="0"/>
              <a:t>Сотрудник </a:t>
            </a:r>
            <a:r>
              <a:rPr lang="ru-RU" dirty="0"/>
              <a:t>(код сотрудника, имя, телефон, </a:t>
            </a:r>
            <a:r>
              <a:rPr lang="en-US" dirty="0"/>
              <a:t>email</a:t>
            </a:r>
            <a:r>
              <a:rPr lang="ru-RU" dirty="0"/>
              <a:t>, дата устройства на работу, </a:t>
            </a:r>
            <a:r>
              <a:rPr lang="ru-RU" dirty="0" err="1"/>
              <a:t>скилл</a:t>
            </a:r>
            <a:r>
              <a:rPr lang="ru-RU" dirty="0"/>
              <a:t>)</a:t>
            </a:r>
          </a:p>
          <a:p>
            <a:r>
              <a:rPr lang="ru-RU" dirty="0" err="1" smtClean="0"/>
              <a:t>Скилл</a:t>
            </a:r>
            <a:r>
              <a:rPr lang="ru-RU" dirty="0" smtClean="0"/>
              <a:t> </a:t>
            </a:r>
            <a:r>
              <a:rPr lang="ru-RU" dirty="0"/>
              <a:t>(уровень, название, скорость работы)</a:t>
            </a:r>
          </a:p>
          <a:p>
            <a:endParaRPr lang="ru-RU" dirty="0"/>
          </a:p>
        </p:txBody>
      </p:sp>
    </p:spTree>
    <p:extLst>
      <p:ext uri="{BB962C8B-B14F-4D97-AF65-F5344CB8AC3E}">
        <p14:creationId xmlns:p14="http://schemas.microsoft.com/office/powerpoint/2010/main" val="4281808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55166" y="639754"/>
            <a:ext cx="11258901" cy="6218246"/>
          </a:xfrm>
        </p:spPr>
        <p:txBody>
          <a:bodyPr>
            <a:normAutofit fontScale="92500" lnSpcReduction="20000"/>
          </a:bodyPr>
          <a:lstStyle/>
          <a:p>
            <a:r>
              <a:rPr lang="ru-RU" dirty="0"/>
              <a:t>Ключи:</a:t>
            </a:r>
          </a:p>
          <a:p>
            <a:r>
              <a:rPr lang="ru-RU" dirty="0"/>
              <a:t>- Услуги (&lt;</a:t>
            </a:r>
            <a:r>
              <a:rPr lang="en-US" dirty="0"/>
              <a:t>u</a:t>
            </a:r>
            <a:r>
              <a:rPr lang="ru-RU" dirty="0"/>
              <a:t>&gt; код услуги &lt;/</a:t>
            </a:r>
            <a:r>
              <a:rPr lang="en-US" dirty="0"/>
              <a:t>u</a:t>
            </a:r>
            <a:r>
              <a:rPr lang="ru-RU" dirty="0"/>
              <a:t>&gt;, название, описание, стоимость)</a:t>
            </a:r>
          </a:p>
          <a:p>
            <a:r>
              <a:rPr lang="ru-RU" dirty="0"/>
              <a:t>- Заказ (&lt;</a:t>
            </a:r>
            <a:r>
              <a:rPr lang="en-US" dirty="0"/>
              <a:t>u</a:t>
            </a:r>
            <a:r>
              <a:rPr lang="ru-RU" dirty="0"/>
              <a:t>&gt; код заказа &lt;/</a:t>
            </a:r>
            <a:r>
              <a:rPr lang="en-US" dirty="0"/>
              <a:t>u</a:t>
            </a:r>
            <a:r>
              <a:rPr lang="ru-RU" dirty="0"/>
              <a:t>&gt;, код услуги, клиент ид, количество, дата создания, дата выполнения, сотрудник ид)</a:t>
            </a:r>
          </a:p>
          <a:p>
            <a:r>
              <a:rPr lang="ru-RU" dirty="0"/>
              <a:t>- Клиент (&lt;</a:t>
            </a:r>
            <a:r>
              <a:rPr lang="en-US" dirty="0"/>
              <a:t>u</a:t>
            </a:r>
            <a:r>
              <a:rPr lang="ru-RU" dirty="0"/>
              <a:t>&gt; код клиента&lt;/</a:t>
            </a:r>
            <a:r>
              <a:rPr lang="en-US" dirty="0"/>
              <a:t>u</a:t>
            </a:r>
            <a:r>
              <a:rPr lang="ru-RU" dirty="0"/>
              <a:t>&gt;, имя, телефон, </a:t>
            </a:r>
            <a:r>
              <a:rPr lang="en-US" dirty="0"/>
              <a:t>email</a:t>
            </a:r>
            <a:r>
              <a:rPr lang="ru-RU" dirty="0"/>
              <a:t>, дата регистрации)</a:t>
            </a:r>
          </a:p>
          <a:p>
            <a:r>
              <a:rPr lang="ru-RU" dirty="0"/>
              <a:t>- Сотрудник (&lt;</a:t>
            </a:r>
            <a:r>
              <a:rPr lang="en-US" dirty="0"/>
              <a:t>u</a:t>
            </a:r>
            <a:r>
              <a:rPr lang="ru-RU" dirty="0"/>
              <a:t>&gt; код сотрудника &lt;/</a:t>
            </a:r>
            <a:r>
              <a:rPr lang="en-US" dirty="0"/>
              <a:t>u</a:t>
            </a:r>
            <a:r>
              <a:rPr lang="ru-RU" dirty="0"/>
              <a:t>&gt;, имя, телефон, </a:t>
            </a:r>
            <a:r>
              <a:rPr lang="en-US" dirty="0"/>
              <a:t>email</a:t>
            </a:r>
            <a:r>
              <a:rPr lang="ru-RU" dirty="0"/>
              <a:t>, дата устройства на работу, </a:t>
            </a:r>
            <a:r>
              <a:rPr lang="ru-RU" dirty="0" err="1"/>
              <a:t>скилл</a:t>
            </a:r>
            <a:r>
              <a:rPr lang="ru-RU" dirty="0"/>
              <a:t>)</a:t>
            </a:r>
          </a:p>
          <a:p>
            <a:r>
              <a:rPr lang="ru-RU" dirty="0"/>
              <a:t>- </a:t>
            </a:r>
            <a:r>
              <a:rPr lang="ru-RU" dirty="0" err="1"/>
              <a:t>Скилл</a:t>
            </a:r>
            <a:r>
              <a:rPr lang="ru-RU" dirty="0"/>
              <a:t> (&lt;</a:t>
            </a:r>
            <a:r>
              <a:rPr lang="en-US" dirty="0"/>
              <a:t>u</a:t>
            </a:r>
            <a:r>
              <a:rPr lang="ru-RU" dirty="0"/>
              <a:t>&gt; уровень &lt;/</a:t>
            </a:r>
            <a:r>
              <a:rPr lang="en-US" dirty="0"/>
              <a:t>u</a:t>
            </a:r>
            <a:r>
              <a:rPr lang="ru-RU" dirty="0"/>
              <a:t>&gt;, название, скорость работы)</a:t>
            </a:r>
          </a:p>
          <a:p>
            <a:r>
              <a:rPr lang="ru-RU" dirty="0"/>
              <a:t>Связи:</a:t>
            </a:r>
          </a:p>
          <a:p>
            <a:r>
              <a:rPr lang="ru-RU" dirty="0"/>
              <a:t>Клиенты &lt;</a:t>
            </a:r>
            <a:r>
              <a:rPr lang="ru-RU" dirty="0" err="1"/>
              <a:t>mark</a:t>
            </a:r>
            <a:r>
              <a:rPr lang="ru-RU" dirty="0"/>
              <a:t>&gt;покупают&lt;/</a:t>
            </a:r>
            <a:r>
              <a:rPr lang="ru-RU" dirty="0" err="1"/>
              <a:t>mark</a:t>
            </a:r>
            <a:r>
              <a:rPr lang="ru-RU" dirty="0"/>
              <a:t>&gt; услуги</a:t>
            </a:r>
          </a:p>
          <a:p>
            <a:r>
              <a:rPr lang="ru-RU" dirty="0"/>
              <a:t>Сотрудники &lt;</a:t>
            </a:r>
            <a:r>
              <a:rPr lang="ru-RU" dirty="0" err="1"/>
              <a:t>mark</a:t>
            </a:r>
            <a:r>
              <a:rPr lang="ru-RU" dirty="0"/>
              <a:t>&gt;выполняют&lt;/</a:t>
            </a:r>
            <a:r>
              <a:rPr lang="ru-RU" dirty="0" err="1"/>
              <a:t>mark</a:t>
            </a:r>
            <a:r>
              <a:rPr lang="ru-RU" dirty="0"/>
              <a:t>&gt; услуги</a:t>
            </a:r>
          </a:p>
          <a:p>
            <a:r>
              <a:rPr lang="ru-RU" dirty="0"/>
              <a:t>Типы связей:</a:t>
            </a:r>
          </a:p>
          <a:p>
            <a:r>
              <a:rPr lang="ru-RU" dirty="0"/>
              <a:t>Клиенты покупают услуги: &lt;</a:t>
            </a:r>
            <a:r>
              <a:rPr lang="ru-RU" dirty="0" err="1"/>
              <a:t>mark</a:t>
            </a:r>
            <a:r>
              <a:rPr lang="ru-RU" dirty="0"/>
              <a:t>&gt;многие - ко многим (M: N)&lt;/</a:t>
            </a:r>
            <a:r>
              <a:rPr lang="ru-RU" dirty="0" err="1"/>
              <a:t>mark</a:t>
            </a:r>
            <a:r>
              <a:rPr lang="ru-RU" dirty="0"/>
              <a:t>&gt;</a:t>
            </a:r>
          </a:p>
          <a:p>
            <a:r>
              <a:rPr lang="ru-RU" dirty="0"/>
              <a:t>Сотрудники выполняют услуги: &lt;</a:t>
            </a:r>
            <a:r>
              <a:rPr lang="ru-RU" dirty="0" err="1"/>
              <a:t>mark</a:t>
            </a:r>
            <a:r>
              <a:rPr lang="ru-RU" dirty="0"/>
              <a:t>&gt;многие - ко многим (M: N)&lt;/</a:t>
            </a:r>
            <a:r>
              <a:rPr lang="ru-RU" dirty="0" err="1"/>
              <a:t>mark</a:t>
            </a:r>
            <a:r>
              <a:rPr lang="ru-RU" dirty="0"/>
              <a:t>&gt;</a:t>
            </a:r>
          </a:p>
          <a:p>
            <a:r>
              <a:rPr lang="ru-RU" dirty="0"/>
              <a:t>Клиенты имеют код: &lt;</a:t>
            </a:r>
            <a:r>
              <a:rPr lang="ru-RU" dirty="0" err="1"/>
              <a:t>mark</a:t>
            </a:r>
            <a:r>
              <a:rPr lang="ru-RU" dirty="0"/>
              <a:t>&gt;один - ко одному (1 : 1)&lt;/</a:t>
            </a:r>
            <a:r>
              <a:rPr lang="ru-RU" dirty="0" err="1"/>
              <a:t>mark</a:t>
            </a:r>
            <a:r>
              <a:rPr lang="ru-RU" dirty="0"/>
              <a:t>&gt;</a:t>
            </a:r>
          </a:p>
          <a:p>
            <a:r>
              <a:rPr lang="ru-RU" dirty="0"/>
              <a:t>Сотрудники имеют код: &lt;</a:t>
            </a:r>
            <a:r>
              <a:rPr lang="ru-RU" dirty="0" err="1"/>
              <a:t>mark</a:t>
            </a:r>
            <a:r>
              <a:rPr lang="ru-RU" dirty="0"/>
              <a:t>&gt;один - ко одному (1 : 1)&lt;/</a:t>
            </a:r>
            <a:r>
              <a:rPr lang="ru-RU" dirty="0" err="1"/>
              <a:t>mark</a:t>
            </a:r>
            <a:r>
              <a:rPr lang="ru-RU" dirty="0"/>
              <a:t>&gt;</a:t>
            </a:r>
          </a:p>
          <a:p>
            <a:r>
              <a:rPr lang="ru-RU" dirty="0"/>
              <a:t>Сотрудники имеют </a:t>
            </a:r>
            <a:r>
              <a:rPr lang="ru-RU" dirty="0" err="1"/>
              <a:t>скилл</a:t>
            </a:r>
            <a:r>
              <a:rPr lang="ru-RU" dirty="0"/>
              <a:t>: &lt;</a:t>
            </a:r>
            <a:r>
              <a:rPr lang="ru-RU" dirty="0" err="1"/>
              <a:t>mark</a:t>
            </a:r>
            <a:r>
              <a:rPr lang="ru-RU" dirty="0"/>
              <a:t>&gt;один - ко многим (1 : </a:t>
            </a:r>
            <a:r>
              <a:rPr lang="en-US" dirty="0"/>
              <a:t>N</a:t>
            </a:r>
            <a:r>
              <a:rPr lang="ru-RU" dirty="0"/>
              <a:t>)&lt;/</a:t>
            </a:r>
            <a:r>
              <a:rPr lang="ru-RU" dirty="0" err="1"/>
              <a:t>mark</a:t>
            </a:r>
            <a:r>
              <a:rPr lang="ru-RU" dirty="0"/>
              <a:t>&gt;</a:t>
            </a:r>
          </a:p>
          <a:p>
            <a:endParaRPr lang="ru-RU" dirty="0"/>
          </a:p>
        </p:txBody>
      </p:sp>
    </p:spTree>
    <p:extLst>
      <p:ext uri="{BB962C8B-B14F-4D97-AF65-F5344CB8AC3E}">
        <p14:creationId xmlns:p14="http://schemas.microsoft.com/office/powerpoint/2010/main" val="2753699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Приводим БД к 3 НФ.</a:t>
            </a:r>
          </a:p>
        </p:txBody>
      </p:sp>
      <p:pic>
        <p:nvPicPr>
          <p:cNvPr id="4" name="Объект 3"/>
          <p:cNvPicPr>
            <a:picLocks noGrp="1"/>
          </p:cNvPicPr>
          <p:nvPr>
            <p:ph idx="1"/>
          </p:nvPr>
        </p:nvPicPr>
        <p:blipFill>
          <a:blip r:embed="rId2"/>
          <a:stretch>
            <a:fillRect/>
          </a:stretch>
        </p:blipFill>
        <p:spPr>
          <a:xfrm>
            <a:off x="2211387" y="1476685"/>
            <a:ext cx="7327809" cy="5078494"/>
          </a:xfrm>
          <a:prstGeom prst="rect">
            <a:avLst/>
          </a:prstGeom>
        </p:spPr>
      </p:pic>
    </p:spTree>
    <p:extLst>
      <p:ext uri="{BB962C8B-B14F-4D97-AF65-F5344CB8AC3E}">
        <p14:creationId xmlns:p14="http://schemas.microsoft.com/office/powerpoint/2010/main" val="302289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Создаем БД </a:t>
            </a:r>
            <a:br>
              <a:rPr lang="ru-RU" dirty="0"/>
            </a:br>
            <a:endParaRPr lang="ru-RU" dirty="0"/>
          </a:p>
        </p:txBody>
      </p:sp>
      <p:sp>
        <p:nvSpPr>
          <p:cNvPr id="3" name="Объект 2"/>
          <p:cNvSpPr>
            <a:spLocks noGrp="1"/>
          </p:cNvSpPr>
          <p:nvPr>
            <p:ph idx="1"/>
          </p:nvPr>
        </p:nvSpPr>
        <p:spPr/>
        <p:txBody>
          <a:bodyPr/>
          <a:lstStyle/>
          <a:p>
            <a:pPr lvl="0" fontAlgn="base"/>
            <a:r>
              <a:rPr lang="ru-RU" dirty="0" smtClean="0"/>
              <a:t>Создать </a:t>
            </a:r>
            <a:r>
              <a:rPr lang="ru-RU" dirty="0"/>
              <a:t>базу данных.</a:t>
            </a:r>
          </a:p>
          <a:p>
            <a:pPr lvl="0" fontAlgn="base"/>
            <a:r>
              <a:rPr lang="ru-RU" dirty="0" smtClean="0"/>
              <a:t>Основные таблицы проекта</a:t>
            </a:r>
            <a:r>
              <a:rPr lang="ru-RU" dirty="0"/>
              <a:t>.</a:t>
            </a:r>
          </a:p>
          <a:p>
            <a:pPr lvl="0" fontAlgn="base"/>
            <a:r>
              <a:rPr lang="ru-RU" dirty="0"/>
              <a:t>Первичные и внешние ключи для всех созданных таблиц.</a:t>
            </a:r>
          </a:p>
          <a:p>
            <a:pPr lvl="0" fontAlgn="base"/>
            <a:r>
              <a:rPr lang="ru-RU" dirty="0" smtClean="0"/>
              <a:t>Индексы на </a:t>
            </a:r>
            <a:r>
              <a:rPr lang="ru-RU" dirty="0"/>
              <a:t>таблицы.</a:t>
            </a:r>
          </a:p>
          <a:p>
            <a:pPr lvl="0" fontAlgn="base"/>
            <a:r>
              <a:rPr lang="ru-RU" dirty="0" smtClean="0"/>
              <a:t>Ограничения</a:t>
            </a:r>
            <a:r>
              <a:rPr lang="en-US" dirty="0"/>
              <a:t>.</a:t>
            </a:r>
            <a:endParaRPr lang="ru-RU" dirty="0"/>
          </a:p>
          <a:p>
            <a:endParaRPr lang="ru-RU" dirty="0"/>
          </a:p>
        </p:txBody>
      </p:sp>
    </p:spTree>
    <p:extLst>
      <p:ext uri="{BB962C8B-B14F-4D97-AF65-F5344CB8AC3E}">
        <p14:creationId xmlns:p14="http://schemas.microsoft.com/office/powerpoint/2010/main" val="1928444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Получили диаграмму БД</a:t>
            </a:r>
            <a:endParaRPr lang="ru-RU" dirty="0"/>
          </a:p>
        </p:txBody>
      </p:sp>
      <p:pic>
        <p:nvPicPr>
          <p:cNvPr id="4" name="Объект 3"/>
          <p:cNvPicPr>
            <a:picLocks noGrp="1"/>
          </p:cNvPicPr>
          <p:nvPr>
            <p:ph idx="1"/>
          </p:nvPr>
        </p:nvPicPr>
        <p:blipFill>
          <a:blip r:embed="rId2"/>
          <a:stretch>
            <a:fillRect/>
          </a:stretch>
        </p:blipFill>
        <p:spPr>
          <a:xfrm>
            <a:off x="2364531" y="1648877"/>
            <a:ext cx="7102551" cy="4835050"/>
          </a:xfrm>
          <a:prstGeom prst="rect">
            <a:avLst/>
          </a:prstGeom>
        </p:spPr>
      </p:pic>
    </p:spTree>
    <p:extLst>
      <p:ext uri="{BB962C8B-B14F-4D97-AF65-F5344CB8AC3E}">
        <p14:creationId xmlns:p14="http://schemas.microsoft.com/office/powerpoint/2010/main" val="29421656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173</TotalTime>
  <Words>591</Words>
  <Application>Microsoft Office PowerPoint</Application>
  <PresentationFormat>Широкоэкранный</PresentationFormat>
  <Paragraphs>65</Paragraphs>
  <Slides>18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18</vt:i4>
      </vt:variant>
    </vt:vector>
  </HeadingPairs>
  <TitlesOfParts>
    <vt:vector size="22" baseType="lpstr">
      <vt:lpstr>Arial</vt:lpstr>
      <vt:lpstr>Century Gothic</vt:lpstr>
      <vt:lpstr>Wingdings 3</vt:lpstr>
      <vt:lpstr>Ион</vt:lpstr>
      <vt:lpstr>База Данных для Рекламных Продаж</vt:lpstr>
      <vt:lpstr>Предметная область</vt:lpstr>
      <vt:lpstr>Запросы на обработку</vt:lpstr>
      <vt:lpstr>Автоматизация учета информации "с нуля". на выходе хотим получить отчеты:</vt:lpstr>
      <vt:lpstr>Сущности: </vt:lpstr>
      <vt:lpstr>Презентация PowerPoint</vt:lpstr>
      <vt:lpstr>Приводим БД к 3 НФ.</vt:lpstr>
      <vt:lpstr>Создаем БД  </vt:lpstr>
      <vt:lpstr>Получили диаграмму БД</vt:lpstr>
      <vt:lpstr>Заполнение таблиц данными</vt:lpstr>
      <vt:lpstr>Заполнение таблиц данными</vt:lpstr>
      <vt:lpstr>Заполнение таблиц данными</vt:lpstr>
      <vt:lpstr>Заполнение таблиц данными</vt:lpstr>
      <vt:lpstr>Заполнение таблиц данными</vt:lpstr>
      <vt:lpstr>Построил отчеты в Power Bi </vt:lpstr>
      <vt:lpstr>Создал куб в Visual Studio и задеплоил</vt:lpstr>
      <vt:lpstr>Последним шагом сгенерил процедуры на основные запросы к проекту</vt:lpstr>
      <vt:lpstr>Скрипт с примером работы для оператора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БД Продажи Рекламы</dc:title>
  <dc:creator>Lenovo</dc:creator>
  <cp:lastModifiedBy>Lenovo</cp:lastModifiedBy>
  <cp:revision>8</cp:revision>
  <dcterms:created xsi:type="dcterms:W3CDTF">2024-08-27T09:58:10Z</dcterms:created>
  <dcterms:modified xsi:type="dcterms:W3CDTF">2024-09-05T11:23:43Z</dcterms:modified>
</cp:coreProperties>
</file>