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2" r:id="rId4"/>
    <p:sldId id="273" r:id="rId5"/>
    <p:sldId id="270" r:id="rId6"/>
    <p:sldId id="261" r:id="rId7"/>
    <p:sldId id="262" r:id="rId8"/>
    <p:sldId id="263" r:id="rId9"/>
    <p:sldId id="271"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1E5F"/>
    <a:srgbClr val="68306E"/>
    <a:srgbClr val="593E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A4E2FF-3847-4A7F-ADD9-9C637A4FE6D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1724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4E2FF-3847-4A7F-ADD9-9C637A4FE6D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72567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4E2FF-3847-4A7F-ADD9-9C637A4FE6D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238604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A4E2FF-3847-4A7F-ADD9-9C637A4FE6D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10992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A4E2FF-3847-4A7F-ADD9-9C637A4FE6DD}" type="datetimeFigureOut">
              <a:rPr lang="en-US" smtClean="0"/>
              <a:pPr/>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73654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A4E2FF-3847-4A7F-ADD9-9C637A4FE6DD}"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144544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A4E2FF-3847-4A7F-ADD9-9C637A4FE6DD}" type="datetimeFigureOut">
              <a:rPr lang="en-US" smtClean="0"/>
              <a:pPr/>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273878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A4E2FF-3847-4A7F-ADD9-9C637A4FE6DD}" type="datetimeFigureOut">
              <a:rPr lang="en-US" smtClean="0"/>
              <a:pPr/>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157331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4E2FF-3847-4A7F-ADD9-9C637A4FE6DD}" type="datetimeFigureOut">
              <a:rPr lang="en-US" smtClean="0"/>
              <a:pPr/>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145637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4E2FF-3847-4A7F-ADD9-9C637A4FE6DD}"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277187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4E2FF-3847-4A7F-ADD9-9C637A4FE6DD}" type="datetimeFigureOut">
              <a:rPr lang="en-US" smtClean="0"/>
              <a:pPr/>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211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E2FF-3847-4A7F-ADD9-9C637A4FE6DD}" type="datetimeFigureOut">
              <a:rPr lang="en-US" smtClean="0"/>
              <a:pPr/>
              <a:t>5/20/2019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D2943-4812-4623-9572-FFA2FB73B8D0}" type="slidenum">
              <a:rPr lang="en-US" smtClean="0"/>
              <a:pPr/>
              <a:t>‹#›</a:t>
            </a:fld>
            <a:endParaRPr lang="en-US"/>
          </a:p>
        </p:txBody>
      </p:sp>
    </p:spTree>
    <p:extLst>
      <p:ext uri="{BB962C8B-B14F-4D97-AF65-F5344CB8AC3E}">
        <p14:creationId xmlns:p14="http://schemas.microsoft.com/office/powerpoint/2010/main" xmlns="" val="385402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3.jpeg"/><Relationship Id="rId3" Type="http://schemas.microsoft.com/office/2007/relationships/hdphoto" Target="../media/hdphoto2.wdp"/><Relationship Id="rId7" Type="http://schemas.microsoft.com/office/2007/relationships/hdphoto" Target="../media/hdphoto4.wdp"/><Relationship Id="rId12"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657600"/>
            <a:ext cx="7086600" cy="1015663"/>
          </a:xfrm>
          <a:prstGeom prst="rect">
            <a:avLst/>
          </a:prstGeom>
          <a:noFill/>
        </p:spPr>
        <p:txBody>
          <a:bodyPr wrap="square" rtlCol="0">
            <a:spAutoFit/>
          </a:bodyPr>
          <a:lstStyle/>
          <a:p>
            <a:pPr algn="ctr"/>
            <a:r>
              <a:rPr lang="en-US" sz="6000" b="1" dirty="0" smtClean="0">
                <a:solidFill>
                  <a:srgbClr val="0070C0"/>
                </a:solidFill>
              </a:rPr>
              <a:t>Team </a:t>
            </a:r>
            <a:r>
              <a:rPr lang="en-US" sz="6000" b="1" dirty="0" smtClean="0">
                <a:solidFill>
                  <a:srgbClr val="0070C0"/>
                </a:solidFill>
              </a:rPr>
              <a:t>: Shemakes.py</a:t>
            </a:r>
            <a:endParaRPr lang="en-US" sz="11500" b="1" dirty="0">
              <a:solidFill>
                <a:srgbClr val="0070C0"/>
              </a:solidFill>
            </a:endParaRPr>
          </a:p>
        </p:txBody>
      </p:sp>
      <p:sp>
        <p:nvSpPr>
          <p:cNvPr id="5" name="TextBox 4"/>
          <p:cNvSpPr txBox="1"/>
          <p:nvPr/>
        </p:nvSpPr>
        <p:spPr>
          <a:xfrm>
            <a:off x="2209800" y="5257800"/>
            <a:ext cx="4724400" cy="1015663"/>
          </a:xfrm>
          <a:prstGeom prst="rect">
            <a:avLst/>
          </a:prstGeom>
          <a:noFill/>
        </p:spPr>
        <p:txBody>
          <a:bodyPr wrap="square" rtlCol="0">
            <a:spAutoFit/>
          </a:bodyPr>
          <a:lstStyle/>
          <a:p>
            <a:r>
              <a:rPr lang="en-US" sz="2000" b="1" dirty="0" smtClean="0">
                <a:latin typeface="Adobe Fan Heiti Std B" pitchFamily="34" charset="-128"/>
                <a:ea typeface="Adobe Fan Heiti Std B" pitchFamily="34" charset="-128"/>
              </a:rPr>
              <a:t>Team Members: </a:t>
            </a:r>
            <a:r>
              <a:rPr lang="en-US" sz="2000" b="1" dirty="0" err="1" smtClean="0">
                <a:latin typeface="Adobe Fan Heiti Std B" pitchFamily="34" charset="-128"/>
                <a:ea typeface="Adobe Fan Heiti Std B" pitchFamily="34" charset="-128"/>
              </a:rPr>
              <a:t>Diksha</a:t>
            </a:r>
            <a:r>
              <a:rPr lang="en-US" sz="2000" b="1" dirty="0" smtClean="0">
                <a:latin typeface="Adobe Fan Heiti Std B" pitchFamily="34" charset="-128"/>
                <a:ea typeface="Adobe Fan Heiti Std B" pitchFamily="34" charset="-128"/>
              </a:rPr>
              <a:t> </a:t>
            </a:r>
            <a:r>
              <a:rPr lang="en-US" sz="2000" b="1" dirty="0" smtClean="0">
                <a:latin typeface="Adobe Fan Heiti Std B" pitchFamily="34" charset="-128"/>
                <a:ea typeface="Adobe Fan Heiti Std B" pitchFamily="34" charset="-128"/>
              </a:rPr>
              <a:t>Walia </a:t>
            </a:r>
          </a:p>
          <a:p>
            <a:r>
              <a:rPr lang="en-US" sz="2000" b="1" dirty="0" smtClean="0">
                <a:latin typeface="Adobe Fan Heiti Std B" pitchFamily="34" charset="-128"/>
                <a:ea typeface="Adobe Fan Heiti Std B" pitchFamily="34" charset="-128"/>
              </a:rPr>
              <a:t>                           </a:t>
            </a:r>
            <a:r>
              <a:rPr lang="en-US" sz="2000" b="1" dirty="0" err="1" smtClean="0">
                <a:latin typeface="Adobe Fan Heiti Std B" pitchFamily="34" charset="-128"/>
                <a:ea typeface="Adobe Fan Heiti Std B" pitchFamily="34" charset="-128"/>
              </a:rPr>
              <a:t>Prabjot</a:t>
            </a:r>
            <a:r>
              <a:rPr lang="en-US" sz="2000" b="1" dirty="0" smtClean="0">
                <a:latin typeface="Adobe Fan Heiti Std B" pitchFamily="34" charset="-128"/>
                <a:ea typeface="Adobe Fan Heiti Std B" pitchFamily="34" charset="-128"/>
              </a:rPr>
              <a:t> </a:t>
            </a:r>
            <a:r>
              <a:rPr lang="en-US" sz="2000" b="1" dirty="0" smtClean="0">
                <a:latin typeface="Adobe Fan Heiti Std B" pitchFamily="34" charset="-128"/>
                <a:ea typeface="Adobe Fan Heiti Std B" pitchFamily="34" charset="-128"/>
              </a:rPr>
              <a:t>Kaur	</a:t>
            </a:r>
          </a:p>
        </p:txBody>
      </p:sp>
      <p:pic>
        <p:nvPicPr>
          <p:cNvPr id="12294" name="Picture 6" descr="https://res.cloudinary.com/ideation/image/upload/dpr_auto,w_470/mnnxgmapjarsn7ws8f0s"/>
          <p:cNvPicPr>
            <a:picLocks noChangeAspect="1" noChangeArrowheads="1"/>
          </p:cNvPicPr>
          <p:nvPr/>
        </p:nvPicPr>
        <p:blipFill>
          <a:blip r:embed="rId2"/>
          <a:srcRect/>
          <a:stretch>
            <a:fillRect/>
          </a:stretch>
        </p:blipFill>
        <p:spPr bwMode="auto">
          <a:xfrm>
            <a:off x="2514600" y="0"/>
            <a:ext cx="3733800" cy="3662303"/>
          </a:xfrm>
          <a:prstGeom prst="rect">
            <a:avLst/>
          </a:prstGeom>
          <a:noFill/>
        </p:spPr>
      </p:pic>
    </p:spTree>
    <p:extLst>
      <p:ext uri="{BB962C8B-B14F-4D97-AF65-F5344CB8AC3E}">
        <p14:creationId xmlns:p14="http://schemas.microsoft.com/office/powerpoint/2010/main" xmlns="" val="384533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981201"/>
            <a:ext cx="3791935" cy="2616101"/>
          </a:xfrm>
          <a:prstGeom prst="rect">
            <a:avLst/>
          </a:prstGeom>
          <a:noFill/>
        </p:spPr>
        <p:txBody>
          <a:bodyPr wrap="square" lIns="91440" tIns="45720" rIns="91440" bIns="45720">
            <a:spAutoFit/>
          </a:bodyPr>
          <a:lstStyle/>
          <a:p>
            <a:pPr algn="ctr"/>
            <a:r>
              <a:rPr lang="en-US" sz="66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Thankyou</a:t>
            </a: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a:p>
            <a:pPr algn="ct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349455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70C0"/>
                </a:solidFill>
              </a:rPr>
              <a:t>Problems Covered</a:t>
            </a:r>
            <a:endParaRPr lang="en-US" sz="4800" b="1" dirty="0">
              <a:solidFill>
                <a:srgbClr val="0070C0"/>
              </a:solidFill>
            </a:endParaRPr>
          </a:p>
        </p:txBody>
      </p:sp>
      <p:sp>
        <p:nvSpPr>
          <p:cNvPr id="3" name="Content Placeholder 2"/>
          <p:cNvSpPr>
            <a:spLocks noGrp="1"/>
          </p:cNvSpPr>
          <p:nvPr>
            <p:ph idx="1"/>
          </p:nvPr>
        </p:nvSpPr>
        <p:spPr>
          <a:xfrm>
            <a:off x="457200" y="1600201"/>
            <a:ext cx="8229600" cy="2362200"/>
          </a:xfrm>
        </p:spPr>
        <p:txBody>
          <a:bodyPr>
            <a:normAutofit/>
          </a:bodyPr>
          <a:lstStyle/>
          <a:p>
            <a:r>
              <a:rPr lang="en-US" sz="2400" dirty="0" smtClean="0"/>
              <a:t>According to the annual report of airline information technology company </a:t>
            </a:r>
            <a:r>
              <a:rPr lang="en-US" sz="2400" dirty="0" smtClean="0"/>
              <a:t>SITA </a:t>
            </a:r>
            <a:r>
              <a:rPr lang="en-US" sz="2400" dirty="0" smtClean="0"/>
              <a:t>on airline baggage handling, 6 bags per 1,000 passengers were mishandled last year. That's down </a:t>
            </a:r>
            <a:r>
              <a:rPr lang="en-US" sz="2400" b="1" dirty="0" smtClean="0"/>
              <a:t>12.5</a:t>
            </a:r>
            <a:r>
              <a:rPr lang="en-US" sz="2400" dirty="0" smtClean="0"/>
              <a:t> percent year over year. About </a:t>
            </a:r>
            <a:r>
              <a:rPr lang="en-US" sz="2400" b="1" dirty="0" smtClean="0"/>
              <a:t>26 billion </a:t>
            </a:r>
            <a:r>
              <a:rPr lang="en-US" sz="2400" dirty="0" smtClean="0"/>
              <a:t>bags get misplaced each year. This number is huge and this problem cost large amount of money to airlines. </a:t>
            </a:r>
          </a:p>
          <a:p>
            <a:pPr>
              <a:buNone/>
            </a:pPr>
            <a:endParaRPr lang="en-US" sz="2400" dirty="0"/>
          </a:p>
        </p:txBody>
      </p:sp>
      <p:pic>
        <p:nvPicPr>
          <p:cNvPr id="25602" name="Picture 2" descr="https://imagesvc.meredithcorp.io/v3/mm/image?url=https%3A%2F%2Fcdn-image.travelandleisure.com%2Fsites%2Fdefault%2Ffiles%2Fstyles%2F1600x1000%2Fpublic%2F1493843551%2Fairport-luggage-suitcases-BAGGAGE0517.jpg%3Fitok%3D5HVFH5rN&amp;w=400&amp;c=sc&amp;poi=face&amp;q=85"/>
          <p:cNvPicPr>
            <a:picLocks noChangeAspect="1" noChangeArrowheads="1"/>
          </p:cNvPicPr>
          <p:nvPr/>
        </p:nvPicPr>
        <p:blipFill>
          <a:blip r:embed="rId2"/>
          <a:srcRect/>
          <a:stretch>
            <a:fillRect/>
          </a:stretch>
        </p:blipFill>
        <p:spPr bwMode="auto">
          <a:xfrm>
            <a:off x="2286000" y="4267200"/>
            <a:ext cx="3810000" cy="23812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0070C0"/>
                </a:solidFill>
              </a:rPr>
              <a:t>Present Solutions</a:t>
            </a:r>
            <a:endParaRPr lang="en-US" b="1" dirty="0">
              <a:solidFill>
                <a:srgbClr val="0070C0"/>
              </a:solidFill>
            </a:endParaRPr>
          </a:p>
        </p:txBody>
      </p:sp>
      <p:sp>
        <p:nvSpPr>
          <p:cNvPr id="3" name="Content Placeholder 2"/>
          <p:cNvSpPr>
            <a:spLocks noGrp="1"/>
          </p:cNvSpPr>
          <p:nvPr>
            <p:ph idx="1"/>
          </p:nvPr>
        </p:nvSpPr>
        <p:spPr>
          <a:xfrm>
            <a:off x="457200" y="914400"/>
            <a:ext cx="8229600" cy="4114800"/>
          </a:xfrm>
        </p:spPr>
        <p:txBody>
          <a:bodyPr>
            <a:normAutofit fontScale="62500" lnSpcReduction="20000"/>
          </a:bodyPr>
          <a:lstStyle/>
          <a:p>
            <a:r>
              <a:rPr lang="en-US" dirty="0" smtClean="0"/>
              <a:t>The most popular methods are long-range tracking solutions like </a:t>
            </a:r>
            <a:r>
              <a:rPr lang="en-US" dirty="0" err="1" smtClean="0"/>
              <a:t>LugLock</a:t>
            </a:r>
            <a:r>
              <a:rPr lang="en-US" dirty="0" smtClean="0"/>
              <a:t> and </a:t>
            </a:r>
            <a:r>
              <a:rPr lang="en-US" dirty="0" err="1" smtClean="0"/>
              <a:t>Trakdot</a:t>
            </a:r>
            <a:r>
              <a:rPr lang="en-US" dirty="0" smtClean="0"/>
              <a:t>, and new luggage with built-in sensors. </a:t>
            </a:r>
            <a:r>
              <a:rPr lang="en-US" dirty="0" err="1" smtClean="0"/>
              <a:t>Trakdot</a:t>
            </a:r>
            <a:r>
              <a:rPr lang="en-US" dirty="0" smtClean="0"/>
              <a:t>, a $49 gadget uses cellular technology to keep tabs. In order to use </a:t>
            </a:r>
            <a:r>
              <a:rPr lang="en-US" dirty="0" err="1" smtClean="0"/>
              <a:t>Trakdot's</a:t>
            </a:r>
            <a:r>
              <a:rPr lang="en-US" dirty="0" smtClean="0"/>
              <a:t> mobile app, you need cellular service or access to Wi-Fi. It also needs batteries which supply power to the system. </a:t>
            </a:r>
          </a:p>
          <a:p>
            <a:r>
              <a:rPr lang="en-US" dirty="0" smtClean="0"/>
              <a:t>The next evolutionary step in tracking technology is luggage with the systems already built in. The bags, called "smart" luggage, use a variety of technologies, including global positioning (GPS) and Bluetooth, to round up lost bags.</a:t>
            </a:r>
          </a:p>
          <a:p>
            <a:r>
              <a:rPr lang="en-US" dirty="0" smtClean="0"/>
              <a:t>The biggest names in smart luggage are </a:t>
            </a:r>
            <a:r>
              <a:rPr lang="en-US" dirty="0" err="1" smtClean="0"/>
              <a:t>Bluesmart</a:t>
            </a:r>
            <a:r>
              <a:rPr lang="en-US" dirty="0" smtClean="0"/>
              <a:t> and </a:t>
            </a:r>
            <a:r>
              <a:rPr lang="en-US" dirty="0" err="1" smtClean="0"/>
              <a:t>Raden</a:t>
            </a:r>
            <a:r>
              <a:rPr lang="en-US" dirty="0" smtClean="0"/>
              <a:t>. </a:t>
            </a:r>
            <a:r>
              <a:rPr lang="en-US" dirty="0" err="1" smtClean="0"/>
              <a:t>Bluesmart's</a:t>
            </a:r>
            <a:r>
              <a:rPr lang="en-US" dirty="0" smtClean="0"/>
              <a:t> One carry-on, for example, uses integrated GPS technology to follow your valuables, with no monthly service fee. </a:t>
            </a:r>
            <a:r>
              <a:rPr lang="en-US" dirty="0" err="1" smtClean="0"/>
              <a:t>Raden's</a:t>
            </a:r>
            <a:r>
              <a:rPr lang="en-US" dirty="0" smtClean="0"/>
              <a:t> A22 Carry ($295) uses Bluetooth technology to track your bag in an airport. Both have their own apps that can find and even weigh your luggage.</a:t>
            </a:r>
          </a:p>
          <a:p>
            <a:r>
              <a:rPr lang="en-US" dirty="0" smtClean="0"/>
              <a:t>Existing solutions also include baggage tracking with the help of barcodes.</a:t>
            </a:r>
          </a:p>
          <a:p>
            <a:pPr>
              <a:buNone/>
            </a:pPr>
            <a:endParaRPr lang="en-US" dirty="0"/>
          </a:p>
        </p:txBody>
      </p:sp>
      <p:pic>
        <p:nvPicPr>
          <p:cNvPr id="28675" name="Picture 3"/>
          <p:cNvPicPr>
            <a:picLocks noChangeAspect="1" noChangeArrowheads="1"/>
          </p:cNvPicPr>
          <p:nvPr/>
        </p:nvPicPr>
        <p:blipFill>
          <a:blip r:embed="rId2"/>
          <a:srcRect/>
          <a:stretch>
            <a:fillRect/>
          </a:stretch>
        </p:blipFill>
        <p:spPr bwMode="auto">
          <a:xfrm>
            <a:off x="990600" y="4876800"/>
            <a:ext cx="1981200" cy="1981200"/>
          </a:xfrm>
          <a:prstGeom prst="rect">
            <a:avLst/>
          </a:prstGeom>
          <a:noFill/>
          <a:ln w="9525">
            <a:noFill/>
            <a:miter lim="800000"/>
            <a:headEnd/>
            <a:tailEnd/>
          </a:ln>
          <a:effectLst/>
        </p:spPr>
      </p:pic>
      <p:pic>
        <p:nvPicPr>
          <p:cNvPr id="28678" name="Picture 6"/>
          <p:cNvPicPr>
            <a:picLocks noChangeAspect="1" noChangeArrowheads="1"/>
          </p:cNvPicPr>
          <p:nvPr/>
        </p:nvPicPr>
        <p:blipFill>
          <a:blip r:embed="rId3"/>
          <a:srcRect/>
          <a:stretch>
            <a:fillRect/>
          </a:stretch>
        </p:blipFill>
        <p:spPr bwMode="auto">
          <a:xfrm>
            <a:off x="3352800" y="4876800"/>
            <a:ext cx="2543175" cy="1800225"/>
          </a:xfrm>
          <a:prstGeom prst="rect">
            <a:avLst/>
          </a:prstGeom>
          <a:noFill/>
          <a:ln w="9525">
            <a:noFill/>
            <a:miter lim="800000"/>
            <a:headEnd/>
            <a:tailEnd/>
          </a:ln>
          <a:effectLst/>
        </p:spPr>
      </p:pic>
      <p:pic>
        <p:nvPicPr>
          <p:cNvPr id="28679" name="Picture 7"/>
          <p:cNvPicPr>
            <a:picLocks noChangeAspect="1" noChangeArrowheads="1"/>
          </p:cNvPicPr>
          <p:nvPr/>
        </p:nvPicPr>
        <p:blipFill>
          <a:blip r:embed="rId4"/>
          <a:srcRect/>
          <a:stretch>
            <a:fillRect/>
          </a:stretch>
        </p:blipFill>
        <p:spPr bwMode="auto">
          <a:xfrm>
            <a:off x="6705600" y="4943475"/>
            <a:ext cx="1914525" cy="19145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b="1" dirty="0" smtClean="0">
                <a:solidFill>
                  <a:srgbClr val="0070C0"/>
                </a:solidFill>
              </a:rPr>
              <a:t>Limitations of present </a:t>
            </a:r>
            <a:r>
              <a:rPr lang="en-US" b="1" dirty="0" smtClean="0">
                <a:solidFill>
                  <a:srgbClr val="0070C0"/>
                </a:solidFill>
              </a:rPr>
              <a:t>solutions</a:t>
            </a:r>
            <a:endParaRPr lang="en-US" b="1" dirty="0">
              <a:solidFill>
                <a:srgbClr val="0070C0"/>
              </a:solidFill>
            </a:endParaRPr>
          </a:p>
        </p:txBody>
      </p:sp>
      <p:sp>
        <p:nvSpPr>
          <p:cNvPr id="3" name="Content Placeholder 2"/>
          <p:cNvSpPr>
            <a:spLocks noGrp="1"/>
          </p:cNvSpPr>
          <p:nvPr>
            <p:ph idx="1"/>
          </p:nvPr>
        </p:nvSpPr>
        <p:spPr>
          <a:xfrm>
            <a:off x="457200" y="990600"/>
            <a:ext cx="8229600" cy="2971799"/>
          </a:xfrm>
        </p:spPr>
        <p:txBody>
          <a:bodyPr>
            <a:normAutofit lnSpcReduction="10000"/>
          </a:bodyPr>
          <a:lstStyle/>
          <a:p>
            <a:r>
              <a:rPr lang="en-US" sz="2000" dirty="0" smtClean="0"/>
              <a:t>Although </a:t>
            </a:r>
            <a:r>
              <a:rPr lang="en-US" sz="2000" dirty="0" smtClean="0"/>
              <a:t>solutions like </a:t>
            </a:r>
            <a:r>
              <a:rPr lang="en-US" sz="2000" dirty="0" err="1" smtClean="0"/>
              <a:t>Trakdot</a:t>
            </a:r>
            <a:r>
              <a:rPr lang="en-US" sz="2000" dirty="0" smtClean="0"/>
              <a:t> do indeed last long enough for an entire lengthy trip with full service on a single charge, it does require two AA batteries. This inherently increases the total cost of ownership, especially if the person travel often and purchase durable batteries. Apart from this it won’t be able to track luggage if it does not have access to cellular network or </a:t>
            </a:r>
            <a:r>
              <a:rPr lang="en-US" sz="2000" dirty="0" err="1" smtClean="0"/>
              <a:t>WiFi</a:t>
            </a:r>
            <a:r>
              <a:rPr lang="en-US" sz="2000" dirty="0" smtClean="0"/>
              <a:t>.</a:t>
            </a:r>
          </a:p>
          <a:p>
            <a:r>
              <a:rPr lang="en-US" sz="2000" dirty="0" smtClean="0"/>
              <a:t>Barcode scanners need direct line of sight to detect the codes and may produce erroneous solutions.</a:t>
            </a:r>
          </a:p>
          <a:p>
            <a:r>
              <a:rPr lang="en-US" sz="2000" dirty="0" smtClean="0"/>
              <a:t>GPS trackers also need batteries and constant connectivity which is impossible to achieve when the aircraft is flying.</a:t>
            </a:r>
          </a:p>
          <a:p>
            <a:endParaRPr lang="en-US" sz="2000" dirty="0" smtClean="0"/>
          </a:p>
          <a:p>
            <a:endParaRPr lang="en-US" sz="2000" dirty="0"/>
          </a:p>
        </p:txBody>
      </p:sp>
      <p:pic>
        <p:nvPicPr>
          <p:cNvPr id="27651" name="Picture 3"/>
          <p:cNvPicPr>
            <a:picLocks noChangeAspect="1" noChangeArrowheads="1"/>
          </p:cNvPicPr>
          <p:nvPr/>
        </p:nvPicPr>
        <p:blipFill>
          <a:blip r:embed="rId2"/>
          <a:srcRect/>
          <a:stretch>
            <a:fillRect/>
          </a:stretch>
        </p:blipFill>
        <p:spPr bwMode="auto">
          <a:xfrm>
            <a:off x="1143000" y="3971926"/>
            <a:ext cx="2667000" cy="2667000"/>
          </a:xfrm>
          <a:prstGeom prst="rect">
            <a:avLst/>
          </a:prstGeom>
          <a:noFill/>
          <a:ln w="9525">
            <a:noFill/>
            <a:miter lim="800000"/>
            <a:headEnd/>
            <a:tailEnd/>
          </a:ln>
          <a:effectLst/>
        </p:spPr>
      </p:pic>
      <p:pic>
        <p:nvPicPr>
          <p:cNvPr id="27653" name="Picture 5" descr="https://www.thebetterindia.com/wp-content/uploads/2018/12/39608458_1961138903949577_785728738833727488_o.jpg"/>
          <p:cNvPicPr>
            <a:picLocks noChangeAspect="1" noChangeArrowheads="1"/>
          </p:cNvPicPr>
          <p:nvPr/>
        </p:nvPicPr>
        <p:blipFill>
          <a:blip r:embed="rId3"/>
          <a:srcRect/>
          <a:stretch>
            <a:fillRect/>
          </a:stretch>
        </p:blipFill>
        <p:spPr bwMode="auto">
          <a:xfrm>
            <a:off x="4114800" y="3985542"/>
            <a:ext cx="4419600" cy="266812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0070C0"/>
                </a:solidFill>
              </a:rPr>
              <a:t>Proposed Solution</a:t>
            </a:r>
            <a:endParaRPr lang="en-US" b="1" dirty="0">
              <a:solidFill>
                <a:srgbClr val="0070C0"/>
              </a:solidFill>
            </a:endParaRPr>
          </a:p>
        </p:txBody>
      </p:sp>
      <p:sp>
        <p:nvSpPr>
          <p:cNvPr id="3" name="Content Placeholder 2"/>
          <p:cNvSpPr>
            <a:spLocks noGrp="1"/>
          </p:cNvSpPr>
          <p:nvPr>
            <p:ph idx="1"/>
          </p:nvPr>
        </p:nvSpPr>
        <p:spPr>
          <a:xfrm>
            <a:off x="457200" y="914401"/>
            <a:ext cx="8229600" cy="3505200"/>
          </a:xfrm>
        </p:spPr>
        <p:txBody>
          <a:bodyPr>
            <a:noAutofit/>
          </a:bodyPr>
          <a:lstStyle/>
          <a:p>
            <a:r>
              <a:rPr lang="en-US" sz="2000" dirty="0" smtClean="0"/>
              <a:t>RFID tag readers will be placed at various places such as at security check in, where bags are loaded at the plane, where bags are </a:t>
            </a:r>
            <a:r>
              <a:rPr lang="en-US" sz="2000" dirty="0" err="1" smtClean="0"/>
              <a:t>deloaded</a:t>
            </a:r>
            <a:r>
              <a:rPr lang="en-US" sz="2000" dirty="0" smtClean="0"/>
              <a:t> from plane, when they are placed on the conveyer belt etc. When the bag crosses each of these stages a corresponding message will be sent to the respective passenger as well as airport staff about the status of bag. Also when the baggage taps on first card reader, entire information of that passenger will be stored in the database created for the airline which will further help the airline to provide better services and will reduce paper work and make entire system digital. If a baggage gets misplaced in the process, it becomes much easier to relocate it as we know exactly the stage at which it had got misplaced.</a:t>
            </a:r>
          </a:p>
          <a:p>
            <a:endParaRPr lang="en-US" sz="2000" dirty="0"/>
          </a:p>
        </p:txBody>
      </p:sp>
      <p:pic>
        <p:nvPicPr>
          <p:cNvPr id="26626" name="Picture 2" descr="C:\Users\DELL\Desktop\Shemakes.py\Final Prototype.JPG"/>
          <p:cNvPicPr>
            <a:picLocks noChangeAspect="1" noChangeArrowheads="1"/>
          </p:cNvPicPr>
          <p:nvPr/>
        </p:nvPicPr>
        <p:blipFill>
          <a:blip r:embed="rId2" cstate="print"/>
          <a:srcRect/>
          <a:stretch>
            <a:fillRect/>
          </a:stretch>
        </p:blipFill>
        <p:spPr bwMode="auto">
          <a:xfrm>
            <a:off x="2209800" y="4343400"/>
            <a:ext cx="4191000" cy="235743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BEBA8EAE-BF5A-486C-A8C5-ECC9F3942E4B}">
                <a14:imgProps xmlns:a14="http://schemas.microsoft.com/office/drawing/2010/main" xmlns="">
                  <a14:imgLayer r:embed="rId3">
                    <a14:imgEffect>
                      <a14:backgroundRemoval t="10000" b="90000" l="10000" r="90000"/>
                    </a14:imgEffect>
                  </a14:imgLayer>
                </a14:imgProps>
              </a:ext>
              <a:ext uri="{28A0092B-C50C-407E-A947-70E740481C1C}">
                <a14:useLocalDpi xmlns:a14="http://schemas.microsoft.com/office/drawing/2010/main" xmlns="" val="0"/>
              </a:ext>
            </a:extLst>
          </a:blip>
          <a:stretch>
            <a:fillRect/>
          </a:stretch>
        </p:blipFill>
        <p:spPr>
          <a:xfrm rot="5400000">
            <a:off x="4694625" y="603907"/>
            <a:ext cx="1431148" cy="941333"/>
          </a:xfrm>
          <a:prstGeom prst="rect">
            <a:avLst/>
          </a:prstGeom>
        </p:spPr>
      </p:pic>
      <p:sp>
        <p:nvSpPr>
          <p:cNvPr id="4" name="TextBox 3"/>
          <p:cNvSpPr txBox="1"/>
          <p:nvPr/>
        </p:nvSpPr>
        <p:spPr>
          <a:xfrm>
            <a:off x="4572000" y="1223078"/>
            <a:ext cx="1219200" cy="369332"/>
          </a:xfrm>
          <a:prstGeom prst="rect">
            <a:avLst/>
          </a:prstGeom>
          <a:noFill/>
        </p:spPr>
        <p:txBody>
          <a:bodyPr wrap="square" rtlCol="0">
            <a:spAutoFit/>
          </a:bodyPr>
          <a:lstStyle/>
          <a:p>
            <a:r>
              <a:rPr lang="en-US" dirty="0" smtClean="0"/>
              <a:t>OR</a:t>
            </a:r>
            <a:endParaRPr lang="en-US" dirty="0"/>
          </a:p>
        </p:txBody>
      </p:sp>
      <p:sp>
        <p:nvSpPr>
          <p:cNvPr id="5" name="Rectangle 4"/>
          <p:cNvSpPr/>
          <p:nvPr/>
        </p:nvSpPr>
        <p:spPr>
          <a:xfrm>
            <a:off x="3615648" y="206971"/>
            <a:ext cx="2265218"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BEBA8EAE-BF5A-486C-A8C5-ECC9F3942E4B}">
                <a14:imgProps xmlns:a14="http://schemas.microsoft.com/office/drawing/2010/main" xmlns="">
                  <a14:imgLayer r:embed="rId7">
                    <a14:imgEffect>
                      <a14:backgroundRemoval t="2667" b="100000" l="0" r="100000"/>
                    </a14:imgEffect>
                  </a14:imgLayer>
                </a14:imgProps>
              </a:ext>
              <a:ext uri="{28A0092B-C50C-407E-A947-70E740481C1C}">
                <a14:useLocalDpi xmlns:a14="http://schemas.microsoft.com/office/drawing/2010/main" xmlns="" val="0"/>
              </a:ext>
            </a:extLst>
          </a:blip>
          <a:stretch>
            <a:fillRect/>
          </a:stretch>
        </p:blipFill>
        <p:spPr>
          <a:xfrm>
            <a:off x="6400800" y="2693261"/>
            <a:ext cx="2286000" cy="2057400"/>
          </a:xfrm>
          <a:prstGeom prst="rect">
            <a:avLst/>
          </a:prstGeom>
          <a:ln>
            <a:solidFill>
              <a:schemeClr val="tx2"/>
            </a:solidFill>
          </a:ln>
        </p:spPr>
      </p:pic>
      <p:pic>
        <p:nvPicPr>
          <p:cNvPr id="8" name="Picture 7"/>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383198" y="3124200"/>
            <a:ext cx="1118934" cy="1472954"/>
          </a:xfrm>
          <a:prstGeom prst="rect">
            <a:avLst/>
          </a:prstGeom>
        </p:spPr>
      </p:pic>
      <p:sp>
        <p:nvSpPr>
          <p:cNvPr id="9" name="TextBox 8"/>
          <p:cNvSpPr txBox="1"/>
          <p:nvPr/>
        </p:nvSpPr>
        <p:spPr>
          <a:xfrm>
            <a:off x="1881637" y="3635062"/>
            <a:ext cx="1219200" cy="369332"/>
          </a:xfrm>
          <a:prstGeom prst="rect">
            <a:avLst/>
          </a:prstGeom>
          <a:noFill/>
        </p:spPr>
        <p:txBody>
          <a:bodyPr wrap="square" rtlCol="0">
            <a:spAutoFit/>
          </a:bodyPr>
          <a:lstStyle/>
          <a:p>
            <a:r>
              <a:rPr lang="en-US" dirty="0" smtClean="0"/>
              <a:t>OR</a:t>
            </a:r>
            <a:endParaRPr lang="en-US" dirty="0"/>
          </a:p>
        </p:txBody>
      </p:sp>
      <p:sp>
        <p:nvSpPr>
          <p:cNvPr id="10" name="Rectangle 9"/>
          <p:cNvSpPr/>
          <p:nvPr/>
        </p:nvSpPr>
        <p:spPr>
          <a:xfrm>
            <a:off x="206383" y="2969846"/>
            <a:ext cx="3350508" cy="1781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9">
            <a:extLst>
              <a:ext uri="{BEBA8EAE-BF5A-486C-A8C5-ECC9F3942E4B}">
                <a14:imgProps xmlns:a14="http://schemas.microsoft.com/office/drawing/2010/main" xmlns="">
                  <a14:imgLayer r:embed="rId12">
                    <a14:imgEffect>
                      <a14:backgroundRemoval t="9783" b="89674" l="0" r="100000"/>
                    </a14:imgEffect>
                  </a14:imgLayer>
                </a14:imgProps>
              </a:ext>
              <a:ext uri="{28A0092B-C50C-407E-A947-70E740481C1C}">
                <a14:useLocalDpi xmlns:a14="http://schemas.microsoft.com/office/drawing/2010/main" xmlns="" val="0"/>
              </a:ext>
            </a:extLst>
          </a:blip>
          <a:stretch>
            <a:fillRect/>
          </a:stretch>
        </p:blipFill>
        <p:spPr>
          <a:xfrm>
            <a:off x="3862180" y="5223164"/>
            <a:ext cx="1929020" cy="1295400"/>
          </a:xfrm>
          <a:prstGeom prst="rect">
            <a:avLst/>
          </a:prstGeom>
          <a:ln>
            <a:solidFill>
              <a:schemeClr val="tx2"/>
            </a:solidFill>
          </a:ln>
        </p:spPr>
      </p:pic>
      <p:cxnSp>
        <p:nvCxnSpPr>
          <p:cNvPr id="13" name="Straight Arrow Connector 12"/>
          <p:cNvCxnSpPr/>
          <p:nvPr/>
        </p:nvCxnSpPr>
        <p:spPr>
          <a:xfrm flipH="1">
            <a:off x="3100837" y="2035771"/>
            <a:ext cx="761343" cy="93407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a:endCxn id="11" idx="0"/>
          </p:cNvCxnSpPr>
          <p:nvPr/>
        </p:nvCxnSpPr>
        <p:spPr>
          <a:xfrm>
            <a:off x="4748258" y="2035771"/>
            <a:ext cx="78432" cy="318739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a:off x="5509601" y="2035771"/>
            <a:ext cx="891199" cy="155742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5932813" y="206971"/>
            <a:ext cx="2712423" cy="369332"/>
          </a:xfrm>
          <a:prstGeom prst="rect">
            <a:avLst/>
          </a:prstGeom>
          <a:noFill/>
        </p:spPr>
        <p:txBody>
          <a:bodyPr wrap="square" rtlCol="0">
            <a:spAutoFit/>
          </a:bodyPr>
          <a:lstStyle/>
          <a:p>
            <a:r>
              <a:rPr lang="en-US" dirty="0" err="1" smtClean="0"/>
              <a:t>Arduino</a:t>
            </a:r>
            <a:r>
              <a:rPr lang="en-US" dirty="0" smtClean="0"/>
              <a:t> </a:t>
            </a:r>
            <a:r>
              <a:rPr lang="en-US" dirty="0" smtClean="0"/>
              <a:t>UNO</a:t>
            </a:r>
            <a:r>
              <a:rPr lang="en-US" dirty="0" smtClean="0"/>
              <a:t>/</a:t>
            </a:r>
            <a:r>
              <a:rPr lang="en-US" dirty="0" err="1" smtClean="0"/>
              <a:t>Nano</a:t>
            </a:r>
            <a:endParaRPr lang="en-US" dirty="0"/>
          </a:p>
        </p:txBody>
      </p:sp>
      <p:sp>
        <p:nvSpPr>
          <p:cNvPr id="19" name="TextBox 18"/>
          <p:cNvSpPr txBox="1"/>
          <p:nvPr/>
        </p:nvSpPr>
        <p:spPr>
          <a:xfrm>
            <a:off x="7162800" y="4853832"/>
            <a:ext cx="2712423" cy="369332"/>
          </a:xfrm>
          <a:prstGeom prst="rect">
            <a:avLst/>
          </a:prstGeom>
          <a:noFill/>
        </p:spPr>
        <p:txBody>
          <a:bodyPr wrap="square" rtlCol="0">
            <a:spAutoFit/>
          </a:bodyPr>
          <a:lstStyle/>
          <a:p>
            <a:r>
              <a:rPr lang="en-US" dirty="0" smtClean="0"/>
              <a:t>GSM</a:t>
            </a:r>
            <a:endParaRPr lang="en-US" dirty="0"/>
          </a:p>
        </p:txBody>
      </p:sp>
      <p:sp>
        <p:nvSpPr>
          <p:cNvPr id="20" name="TextBox 19"/>
          <p:cNvSpPr txBox="1"/>
          <p:nvPr/>
        </p:nvSpPr>
        <p:spPr>
          <a:xfrm>
            <a:off x="4572000" y="6518564"/>
            <a:ext cx="2712423" cy="369332"/>
          </a:xfrm>
          <a:prstGeom prst="rect">
            <a:avLst/>
          </a:prstGeom>
          <a:noFill/>
        </p:spPr>
        <p:txBody>
          <a:bodyPr wrap="square" rtlCol="0">
            <a:spAutoFit/>
          </a:bodyPr>
          <a:lstStyle/>
          <a:p>
            <a:r>
              <a:rPr lang="en-US" dirty="0" smtClean="0"/>
              <a:t>LCD</a:t>
            </a:r>
            <a:endParaRPr lang="en-US" dirty="0"/>
          </a:p>
        </p:txBody>
      </p:sp>
      <p:sp>
        <p:nvSpPr>
          <p:cNvPr id="21" name="TextBox 20"/>
          <p:cNvSpPr txBox="1"/>
          <p:nvPr/>
        </p:nvSpPr>
        <p:spPr>
          <a:xfrm>
            <a:off x="762000" y="4866839"/>
            <a:ext cx="2712423" cy="369332"/>
          </a:xfrm>
          <a:prstGeom prst="rect">
            <a:avLst/>
          </a:prstGeom>
          <a:noFill/>
        </p:spPr>
        <p:txBody>
          <a:bodyPr wrap="square" rtlCol="0">
            <a:spAutoFit/>
          </a:bodyPr>
          <a:lstStyle/>
          <a:p>
            <a:r>
              <a:rPr lang="en-US" dirty="0" smtClean="0"/>
              <a:t>RC522/UHF </a:t>
            </a:r>
            <a:r>
              <a:rPr lang="en-US" dirty="0" err="1" smtClean="0"/>
              <a:t>Rfid</a:t>
            </a:r>
            <a:endParaRPr lang="en-US" dirty="0"/>
          </a:p>
        </p:txBody>
      </p:sp>
      <p:pic>
        <p:nvPicPr>
          <p:cNvPr id="8194" name="Picture 2" descr="https://www.omc-stepperonline.com/image/cache/catalog/stepper-driver/ABUN3%202%20-1000x1000.jpg"/>
          <p:cNvPicPr>
            <a:picLocks noChangeAspect="1" noChangeArrowheads="1"/>
          </p:cNvPicPr>
          <p:nvPr/>
        </p:nvPicPr>
        <p:blipFill>
          <a:blip r:embed="rId13" cstate="print"/>
          <a:srcRect/>
          <a:stretch>
            <a:fillRect/>
          </a:stretch>
        </p:blipFill>
        <p:spPr bwMode="auto">
          <a:xfrm rot="5400000">
            <a:off x="3657600" y="381000"/>
            <a:ext cx="1447800" cy="1447800"/>
          </a:xfrm>
          <a:prstGeom prst="rect">
            <a:avLst/>
          </a:prstGeom>
          <a:noFill/>
        </p:spPr>
      </p:pic>
      <p:pic>
        <p:nvPicPr>
          <p:cNvPr id="8201" name="Picture 9"/>
          <p:cNvPicPr>
            <a:picLocks noChangeAspect="1" noChangeArrowheads="1"/>
          </p:cNvPicPr>
          <p:nvPr/>
        </p:nvPicPr>
        <p:blipFill>
          <a:blip r:embed="rId14"/>
          <a:srcRect/>
          <a:stretch>
            <a:fillRect/>
          </a:stretch>
        </p:blipFill>
        <p:spPr bwMode="auto">
          <a:xfrm>
            <a:off x="304800" y="3048000"/>
            <a:ext cx="1600200" cy="1600200"/>
          </a:xfrm>
          <a:prstGeom prst="rect">
            <a:avLst/>
          </a:prstGeom>
          <a:noFill/>
          <a:ln w="9525">
            <a:noFill/>
            <a:miter lim="800000"/>
            <a:headEnd/>
            <a:tailEnd/>
          </a:ln>
          <a:effectLst/>
        </p:spPr>
      </p:pic>
      <p:cxnSp>
        <p:nvCxnSpPr>
          <p:cNvPr id="24" name="Straight Arrow Connector 23"/>
          <p:cNvCxnSpPr/>
          <p:nvPr/>
        </p:nvCxnSpPr>
        <p:spPr>
          <a:xfrm>
            <a:off x="5943600" y="1676400"/>
            <a:ext cx="1143000" cy="228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9" name="Rectangle 28"/>
          <p:cNvSpPr/>
          <p:nvPr/>
        </p:nvSpPr>
        <p:spPr>
          <a:xfrm>
            <a:off x="7086600" y="1676400"/>
            <a:ext cx="1600200" cy="638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162800" y="1828800"/>
            <a:ext cx="1524000" cy="369332"/>
          </a:xfrm>
          <a:prstGeom prst="rect">
            <a:avLst/>
          </a:prstGeom>
          <a:noFill/>
        </p:spPr>
        <p:txBody>
          <a:bodyPr wrap="square" rtlCol="0">
            <a:spAutoFit/>
          </a:bodyPr>
          <a:lstStyle/>
          <a:p>
            <a:r>
              <a:rPr lang="en-US" b="1" dirty="0" smtClean="0"/>
              <a:t>Power Supply</a:t>
            </a:r>
            <a:endParaRPr lang="en-US" b="1" dirty="0"/>
          </a:p>
        </p:txBody>
      </p:sp>
    </p:spTree>
    <p:extLst>
      <p:ext uri="{BB962C8B-B14F-4D97-AF65-F5344CB8AC3E}">
        <p14:creationId xmlns:p14="http://schemas.microsoft.com/office/powerpoint/2010/main" xmlns="" val="31666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5382208" y="1295400"/>
            <a:ext cx="3761792" cy="44958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228600" y="75806"/>
            <a:ext cx="4953000" cy="3549420"/>
          </a:xfrm>
          <a:prstGeom prst="rect">
            <a:avLst/>
          </a:prstGeom>
          <a:noFill/>
          <a:ln w="9525">
            <a:noFill/>
            <a:miter lim="800000"/>
            <a:headEnd/>
            <a:tailEnd/>
          </a:ln>
          <a:effectLst/>
        </p:spPr>
      </p:pic>
      <p:pic>
        <p:nvPicPr>
          <p:cNvPr id="15" name="Picture 5" descr="C:\Users\DELL\Desktop\Shemakes.py\Final Prototype.JPG"/>
          <p:cNvPicPr>
            <a:picLocks noChangeAspect="1" noChangeArrowheads="1"/>
          </p:cNvPicPr>
          <p:nvPr/>
        </p:nvPicPr>
        <p:blipFill>
          <a:blip r:embed="rId4"/>
          <a:srcRect/>
          <a:stretch>
            <a:fillRect/>
          </a:stretch>
        </p:blipFill>
        <p:spPr bwMode="auto">
          <a:xfrm>
            <a:off x="228600" y="3657600"/>
            <a:ext cx="4936067" cy="2776538"/>
          </a:xfrm>
          <a:prstGeom prst="rect">
            <a:avLst/>
          </a:prstGeom>
          <a:noFill/>
        </p:spPr>
      </p:pic>
    </p:spTree>
    <p:extLst>
      <p:ext uri="{BB962C8B-B14F-4D97-AF65-F5344CB8AC3E}">
        <p14:creationId xmlns:p14="http://schemas.microsoft.com/office/powerpoint/2010/main" xmlns="" val="25592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100370"/>
            <a:ext cx="1295400" cy="523220"/>
          </a:xfrm>
          <a:prstGeom prst="rect">
            <a:avLst/>
          </a:prstGeom>
          <a:noFill/>
          <a:ln>
            <a:solidFill>
              <a:schemeClr val="tx1"/>
            </a:solidFill>
          </a:ln>
        </p:spPr>
        <p:txBody>
          <a:bodyPr wrap="square" rtlCol="0">
            <a:spAutoFit/>
          </a:bodyPr>
          <a:lstStyle/>
          <a:p>
            <a:r>
              <a:rPr lang="en-US" sz="2800" dirty="0" smtClean="0"/>
              <a:t>CP1</a:t>
            </a:r>
            <a:endParaRPr lang="en-US" dirty="0"/>
          </a:p>
        </p:txBody>
      </p:sp>
      <p:sp>
        <p:nvSpPr>
          <p:cNvPr id="3" name="TextBox 2"/>
          <p:cNvSpPr txBox="1"/>
          <p:nvPr/>
        </p:nvSpPr>
        <p:spPr>
          <a:xfrm>
            <a:off x="2036618" y="1704109"/>
            <a:ext cx="1295400" cy="523220"/>
          </a:xfrm>
          <a:prstGeom prst="rect">
            <a:avLst/>
          </a:prstGeom>
          <a:noFill/>
          <a:ln>
            <a:solidFill>
              <a:schemeClr val="tx1"/>
            </a:solidFill>
          </a:ln>
        </p:spPr>
        <p:txBody>
          <a:bodyPr wrap="square" rtlCol="0">
            <a:spAutoFit/>
          </a:bodyPr>
          <a:lstStyle/>
          <a:p>
            <a:r>
              <a:rPr lang="en-US" sz="2800" dirty="0" smtClean="0"/>
              <a:t>CP2</a:t>
            </a:r>
            <a:endParaRPr lang="en-US" dirty="0"/>
          </a:p>
        </p:txBody>
      </p:sp>
      <p:sp>
        <p:nvSpPr>
          <p:cNvPr id="4" name="TextBox 3"/>
          <p:cNvSpPr txBox="1"/>
          <p:nvPr/>
        </p:nvSpPr>
        <p:spPr>
          <a:xfrm>
            <a:off x="2036618" y="2362200"/>
            <a:ext cx="1295400" cy="523220"/>
          </a:xfrm>
          <a:prstGeom prst="rect">
            <a:avLst/>
          </a:prstGeom>
          <a:noFill/>
          <a:ln>
            <a:solidFill>
              <a:schemeClr val="tx1"/>
            </a:solidFill>
          </a:ln>
        </p:spPr>
        <p:txBody>
          <a:bodyPr wrap="square" rtlCol="0">
            <a:spAutoFit/>
          </a:bodyPr>
          <a:lstStyle/>
          <a:p>
            <a:r>
              <a:rPr lang="en-US" sz="2800" dirty="0" smtClean="0"/>
              <a:t>CP3</a:t>
            </a:r>
            <a:endParaRPr lang="en-US" sz="2800" dirty="0"/>
          </a:p>
        </p:txBody>
      </p:sp>
      <p:sp>
        <p:nvSpPr>
          <p:cNvPr id="5" name="TextBox 4"/>
          <p:cNvSpPr txBox="1"/>
          <p:nvPr/>
        </p:nvSpPr>
        <p:spPr>
          <a:xfrm>
            <a:off x="2036618" y="3048000"/>
            <a:ext cx="1295400" cy="523220"/>
          </a:xfrm>
          <a:prstGeom prst="rect">
            <a:avLst/>
          </a:prstGeom>
          <a:noFill/>
          <a:ln>
            <a:solidFill>
              <a:schemeClr val="tx1"/>
            </a:solidFill>
          </a:ln>
        </p:spPr>
        <p:txBody>
          <a:bodyPr wrap="square" rtlCol="0">
            <a:spAutoFit/>
          </a:bodyPr>
          <a:lstStyle/>
          <a:p>
            <a:r>
              <a:rPr lang="en-US" sz="2800" dirty="0" smtClean="0"/>
              <a:t>CP4</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33800" y="110810"/>
            <a:ext cx="3318566" cy="5902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322118" y="6084332"/>
            <a:ext cx="2040082" cy="369332"/>
          </a:xfrm>
          <a:prstGeom prst="rect">
            <a:avLst/>
          </a:prstGeom>
          <a:noFill/>
          <a:ln>
            <a:solidFill>
              <a:schemeClr val="tx1">
                <a:lumMod val="95000"/>
                <a:lumOff val="5000"/>
              </a:schemeClr>
            </a:solidFill>
          </a:ln>
        </p:spPr>
        <p:txBody>
          <a:bodyPr wrap="square" rtlCol="0">
            <a:spAutoFit/>
          </a:bodyPr>
          <a:lstStyle/>
          <a:p>
            <a:r>
              <a:rPr lang="en-US" dirty="0" smtClean="0"/>
              <a:t>Customer’s Mobile </a:t>
            </a:r>
            <a:endParaRPr lang="en-US" dirty="0"/>
          </a:p>
        </p:txBody>
      </p:sp>
      <p:cxnSp>
        <p:nvCxnSpPr>
          <p:cNvPr id="9" name="Straight Arrow Connector 8"/>
          <p:cNvCxnSpPr/>
          <p:nvPr/>
        </p:nvCxnSpPr>
        <p:spPr>
          <a:xfrm>
            <a:off x="2362200" y="6268998"/>
            <a:ext cx="1143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73232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800" b="1" u="sng" dirty="0" smtClean="0">
                <a:solidFill>
                  <a:srgbClr val="0070C0"/>
                </a:solidFill>
              </a:rPr>
              <a:t>Advantages</a:t>
            </a:r>
            <a:endParaRPr lang="en-US" sz="4800" b="1" u="sng" dirty="0">
              <a:solidFill>
                <a:srgbClr val="0070C0"/>
              </a:solidFill>
            </a:endParaRPr>
          </a:p>
        </p:txBody>
      </p:sp>
      <p:sp>
        <p:nvSpPr>
          <p:cNvPr id="3" name="Content Placeholder 2"/>
          <p:cNvSpPr>
            <a:spLocks noGrp="1"/>
          </p:cNvSpPr>
          <p:nvPr>
            <p:ph idx="1"/>
          </p:nvPr>
        </p:nvSpPr>
        <p:spPr>
          <a:xfrm>
            <a:off x="457200" y="1371600"/>
            <a:ext cx="8229600" cy="4525963"/>
          </a:xfrm>
        </p:spPr>
        <p:txBody>
          <a:bodyPr>
            <a:noAutofit/>
          </a:bodyPr>
          <a:lstStyle/>
          <a:p>
            <a:r>
              <a:rPr lang="en-US" sz="1600" dirty="0" smtClean="0"/>
              <a:t>Advantages of using RFID based tracking system are as follows:-</a:t>
            </a:r>
          </a:p>
          <a:p>
            <a:pPr lvl="0"/>
            <a:r>
              <a:rPr lang="en-US" sz="1600" dirty="0" smtClean="0"/>
              <a:t>Allows passengers to track baggage in real-time and creates passenger loyalty </a:t>
            </a:r>
          </a:p>
          <a:p>
            <a:pPr lvl="0"/>
            <a:r>
              <a:rPr lang="en-US" sz="1600" dirty="0" smtClean="0"/>
              <a:t>Lower the number of delayed and lost baggage, which have a potential saving of at least $100 per bag.</a:t>
            </a:r>
          </a:p>
          <a:p>
            <a:pPr lvl="0"/>
            <a:r>
              <a:rPr lang="en-US" sz="1600" dirty="0" smtClean="0"/>
              <a:t>Decrease need for manual processing, which helps you free up staff for other value adding tasks</a:t>
            </a:r>
          </a:p>
          <a:p>
            <a:pPr lvl="0"/>
            <a:r>
              <a:rPr lang="en-US" sz="1600" dirty="0" smtClean="0"/>
              <a:t>Full compliance of IATA 753 done in the most cost-effective way</a:t>
            </a:r>
          </a:p>
          <a:p>
            <a:pPr lvl="0"/>
            <a:r>
              <a:rPr lang="en-US" sz="1600" dirty="0" smtClean="0"/>
              <a:t>Shorter loading/off loading time with automatic on and off-load </a:t>
            </a:r>
            <a:r>
              <a:rPr lang="en-US" sz="1600" dirty="0" err="1" smtClean="0"/>
              <a:t>scannings</a:t>
            </a:r>
            <a:r>
              <a:rPr lang="en-US" sz="1600" dirty="0" smtClean="0"/>
              <a:t>, which results in a reduction of ground time and a higher average miles pr. seat. </a:t>
            </a:r>
          </a:p>
          <a:p>
            <a:pPr lvl="0"/>
            <a:r>
              <a:rPr lang="en-US" sz="1600" dirty="0" smtClean="0"/>
              <a:t>Better read rates on transfer bags, which increases capacity and enables growth without new infrastructure investments.</a:t>
            </a:r>
          </a:p>
          <a:p>
            <a:pPr lvl="0"/>
            <a:r>
              <a:rPr lang="en-US" sz="1600" dirty="0" smtClean="0"/>
              <a:t>Not requiring line-of-sight reading unlike barcodes</a:t>
            </a:r>
          </a:p>
          <a:p>
            <a:pPr lvl="0"/>
            <a:r>
              <a:rPr lang="en-US" sz="1600" dirty="0" smtClean="0"/>
              <a:t>Read points are relatively low cost</a:t>
            </a:r>
          </a:p>
          <a:p>
            <a:pPr lvl="0"/>
            <a:r>
              <a:rPr lang="en-US" sz="1600" dirty="0" smtClean="0"/>
              <a:t>Can be read from a distance</a:t>
            </a:r>
          </a:p>
          <a:p>
            <a:pPr lvl="0"/>
            <a:r>
              <a:rPr lang="en-US" sz="1600" dirty="0" smtClean="0"/>
              <a:t>RFID tag does not tear apart from handling</a:t>
            </a:r>
          </a:p>
          <a:p>
            <a:pPr lvl="0"/>
            <a:r>
              <a:rPr lang="en-US" sz="1600" dirty="0" smtClean="0"/>
              <a:t>Can read multiple tags simultaneously, unlike barcodes</a:t>
            </a:r>
          </a:p>
          <a:p>
            <a:pPr lvl="0"/>
            <a:r>
              <a:rPr lang="en-US" sz="1600" dirty="0" smtClean="0"/>
              <a:t>Can read bag tags more accurately and efficiently compared to barcodes</a:t>
            </a:r>
          </a:p>
          <a:p>
            <a:pPr lvl="0"/>
            <a:r>
              <a:rPr lang="en-US" sz="1600" dirty="0" smtClean="0"/>
              <a:t>Readers are easy and cost-effective to </a:t>
            </a:r>
            <a:r>
              <a:rPr lang="en-US" sz="1600" dirty="0" smtClean="0"/>
              <a:t>deploy</a:t>
            </a:r>
            <a:endParaRPr lang="en-US" sz="16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654</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Problems Covered</vt:lpstr>
      <vt:lpstr>Present Solutions</vt:lpstr>
      <vt:lpstr>Limitations of present solutions</vt:lpstr>
      <vt:lpstr>Proposed Solution</vt:lpstr>
      <vt:lpstr>Slide 6</vt:lpstr>
      <vt:lpstr>Slide 7</vt:lpstr>
      <vt:lpstr>Slide 8</vt:lpstr>
      <vt:lpstr>Advantages</vt:lpstr>
      <vt:lpstr>Slide 10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Rehraj</dc:creator>
  <cp:lastModifiedBy>DELL</cp:lastModifiedBy>
  <cp:revision>20</cp:revision>
  <dcterms:created xsi:type="dcterms:W3CDTF">2017-10-08T03:50:02Z</dcterms:created>
  <dcterms:modified xsi:type="dcterms:W3CDTF">2019-05-20T04:15:47Z</dcterms:modified>
</cp:coreProperties>
</file>