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69CD-06FF-40F5-9D07-ADE2B0FC1B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ACF84E-3640-4D15-81BD-3A6222512F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72EDDD-EBFA-4ADB-A8A9-CA4775ED28A8}"/>
              </a:ext>
            </a:extLst>
          </p:cNvPr>
          <p:cNvSpPr>
            <a:spLocks noGrp="1"/>
          </p:cNvSpPr>
          <p:nvPr>
            <p:ph type="dt" sz="half" idx="10"/>
          </p:nvPr>
        </p:nvSpPr>
        <p:spPr/>
        <p:txBody>
          <a:bodyPr/>
          <a:lstStyle/>
          <a:p>
            <a:fld id="{627419D3-7FAB-4AC0-BD13-2B936C261C7A}" type="datetimeFigureOut">
              <a:rPr lang="en-US" smtClean="0"/>
              <a:t>4/25/2020</a:t>
            </a:fld>
            <a:endParaRPr lang="en-US"/>
          </a:p>
        </p:txBody>
      </p:sp>
      <p:sp>
        <p:nvSpPr>
          <p:cNvPr id="5" name="Footer Placeholder 4">
            <a:extLst>
              <a:ext uri="{FF2B5EF4-FFF2-40B4-BE49-F238E27FC236}">
                <a16:creationId xmlns:a16="http://schemas.microsoft.com/office/drawing/2014/main" id="{1E8E24BA-781C-4847-8265-86A7125488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F182E1-92DE-4816-BBD9-149D69400955}"/>
              </a:ext>
            </a:extLst>
          </p:cNvPr>
          <p:cNvSpPr>
            <a:spLocks noGrp="1"/>
          </p:cNvSpPr>
          <p:nvPr>
            <p:ph type="sldNum" sz="quarter" idx="12"/>
          </p:nvPr>
        </p:nvSpPr>
        <p:spPr/>
        <p:txBody>
          <a:bodyPr/>
          <a:lstStyle/>
          <a:p>
            <a:fld id="{74DA0402-4BE3-454C-8E33-41701F74AB15}" type="slidenum">
              <a:rPr lang="en-US" smtClean="0"/>
              <a:t>‹#›</a:t>
            </a:fld>
            <a:endParaRPr lang="en-US"/>
          </a:p>
        </p:txBody>
      </p:sp>
    </p:spTree>
    <p:extLst>
      <p:ext uri="{BB962C8B-B14F-4D97-AF65-F5344CB8AC3E}">
        <p14:creationId xmlns:p14="http://schemas.microsoft.com/office/powerpoint/2010/main" val="3838118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ABA1D-1EBA-460B-9CFC-BD6C95E0C3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D90A2D-5FD8-4E39-BEBF-C4B570353F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A48232-3931-4CD8-9507-0760C5033C6F}"/>
              </a:ext>
            </a:extLst>
          </p:cNvPr>
          <p:cNvSpPr>
            <a:spLocks noGrp="1"/>
          </p:cNvSpPr>
          <p:nvPr>
            <p:ph type="dt" sz="half" idx="10"/>
          </p:nvPr>
        </p:nvSpPr>
        <p:spPr/>
        <p:txBody>
          <a:bodyPr/>
          <a:lstStyle/>
          <a:p>
            <a:fld id="{627419D3-7FAB-4AC0-BD13-2B936C261C7A}" type="datetimeFigureOut">
              <a:rPr lang="en-US" smtClean="0"/>
              <a:t>4/25/2020</a:t>
            </a:fld>
            <a:endParaRPr lang="en-US"/>
          </a:p>
        </p:txBody>
      </p:sp>
      <p:sp>
        <p:nvSpPr>
          <p:cNvPr id="5" name="Footer Placeholder 4">
            <a:extLst>
              <a:ext uri="{FF2B5EF4-FFF2-40B4-BE49-F238E27FC236}">
                <a16:creationId xmlns:a16="http://schemas.microsoft.com/office/drawing/2014/main" id="{454CF923-6370-4E52-BC31-60A4405E7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7674EB-4271-477B-922E-8F6F6F51B727}"/>
              </a:ext>
            </a:extLst>
          </p:cNvPr>
          <p:cNvSpPr>
            <a:spLocks noGrp="1"/>
          </p:cNvSpPr>
          <p:nvPr>
            <p:ph type="sldNum" sz="quarter" idx="12"/>
          </p:nvPr>
        </p:nvSpPr>
        <p:spPr/>
        <p:txBody>
          <a:bodyPr/>
          <a:lstStyle/>
          <a:p>
            <a:fld id="{74DA0402-4BE3-454C-8E33-41701F74AB15}" type="slidenum">
              <a:rPr lang="en-US" smtClean="0"/>
              <a:t>‹#›</a:t>
            </a:fld>
            <a:endParaRPr lang="en-US"/>
          </a:p>
        </p:txBody>
      </p:sp>
    </p:spTree>
    <p:extLst>
      <p:ext uri="{BB962C8B-B14F-4D97-AF65-F5344CB8AC3E}">
        <p14:creationId xmlns:p14="http://schemas.microsoft.com/office/powerpoint/2010/main" val="1799541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70F47E-37C2-426D-9526-56F38C42A0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AEDFAA-D715-42F7-A5FA-A7A0FD4D90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4B312E-9463-4C8B-A38A-42C456ADDB3C}"/>
              </a:ext>
            </a:extLst>
          </p:cNvPr>
          <p:cNvSpPr>
            <a:spLocks noGrp="1"/>
          </p:cNvSpPr>
          <p:nvPr>
            <p:ph type="dt" sz="half" idx="10"/>
          </p:nvPr>
        </p:nvSpPr>
        <p:spPr/>
        <p:txBody>
          <a:bodyPr/>
          <a:lstStyle/>
          <a:p>
            <a:fld id="{627419D3-7FAB-4AC0-BD13-2B936C261C7A}" type="datetimeFigureOut">
              <a:rPr lang="en-US" smtClean="0"/>
              <a:t>4/25/2020</a:t>
            </a:fld>
            <a:endParaRPr lang="en-US"/>
          </a:p>
        </p:txBody>
      </p:sp>
      <p:sp>
        <p:nvSpPr>
          <p:cNvPr id="5" name="Footer Placeholder 4">
            <a:extLst>
              <a:ext uri="{FF2B5EF4-FFF2-40B4-BE49-F238E27FC236}">
                <a16:creationId xmlns:a16="http://schemas.microsoft.com/office/drawing/2014/main" id="{140BACED-9D9F-413D-BF09-CD8D0F271D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024B65-DD56-4BEC-AEB2-675001EBB98A}"/>
              </a:ext>
            </a:extLst>
          </p:cNvPr>
          <p:cNvSpPr>
            <a:spLocks noGrp="1"/>
          </p:cNvSpPr>
          <p:nvPr>
            <p:ph type="sldNum" sz="quarter" idx="12"/>
          </p:nvPr>
        </p:nvSpPr>
        <p:spPr/>
        <p:txBody>
          <a:bodyPr/>
          <a:lstStyle/>
          <a:p>
            <a:fld id="{74DA0402-4BE3-454C-8E33-41701F74AB15}" type="slidenum">
              <a:rPr lang="en-US" smtClean="0"/>
              <a:t>‹#›</a:t>
            </a:fld>
            <a:endParaRPr lang="en-US"/>
          </a:p>
        </p:txBody>
      </p:sp>
    </p:spTree>
    <p:extLst>
      <p:ext uri="{BB962C8B-B14F-4D97-AF65-F5344CB8AC3E}">
        <p14:creationId xmlns:p14="http://schemas.microsoft.com/office/powerpoint/2010/main" val="1521070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F47DC-3034-4248-B860-C6216841AB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94F8E4-060A-4B47-A3C4-FED10C0A1B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354ECC-C3AA-4D68-B561-216DEC73DB8D}"/>
              </a:ext>
            </a:extLst>
          </p:cNvPr>
          <p:cNvSpPr>
            <a:spLocks noGrp="1"/>
          </p:cNvSpPr>
          <p:nvPr>
            <p:ph type="dt" sz="half" idx="10"/>
          </p:nvPr>
        </p:nvSpPr>
        <p:spPr/>
        <p:txBody>
          <a:bodyPr/>
          <a:lstStyle/>
          <a:p>
            <a:fld id="{627419D3-7FAB-4AC0-BD13-2B936C261C7A}" type="datetimeFigureOut">
              <a:rPr lang="en-US" smtClean="0"/>
              <a:t>4/25/2020</a:t>
            </a:fld>
            <a:endParaRPr lang="en-US"/>
          </a:p>
        </p:txBody>
      </p:sp>
      <p:sp>
        <p:nvSpPr>
          <p:cNvPr id="5" name="Footer Placeholder 4">
            <a:extLst>
              <a:ext uri="{FF2B5EF4-FFF2-40B4-BE49-F238E27FC236}">
                <a16:creationId xmlns:a16="http://schemas.microsoft.com/office/drawing/2014/main" id="{6B8E067E-0801-4CA3-8A8E-55576543BA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353CC7-69B3-46A6-88A5-DD09A6047F0A}"/>
              </a:ext>
            </a:extLst>
          </p:cNvPr>
          <p:cNvSpPr>
            <a:spLocks noGrp="1"/>
          </p:cNvSpPr>
          <p:nvPr>
            <p:ph type="sldNum" sz="quarter" idx="12"/>
          </p:nvPr>
        </p:nvSpPr>
        <p:spPr/>
        <p:txBody>
          <a:bodyPr/>
          <a:lstStyle/>
          <a:p>
            <a:fld id="{74DA0402-4BE3-454C-8E33-41701F74AB15}" type="slidenum">
              <a:rPr lang="en-US" smtClean="0"/>
              <a:t>‹#›</a:t>
            </a:fld>
            <a:endParaRPr lang="en-US"/>
          </a:p>
        </p:txBody>
      </p:sp>
    </p:spTree>
    <p:extLst>
      <p:ext uri="{BB962C8B-B14F-4D97-AF65-F5344CB8AC3E}">
        <p14:creationId xmlns:p14="http://schemas.microsoft.com/office/powerpoint/2010/main" val="408717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F6E7-629E-47B6-80D7-C6E127A84D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E8A92E-7EE5-4EB0-86CC-B9D1BA721F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BD4A89-330E-45C3-B3B9-26E46FE749C8}"/>
              </a:ext>
            </a:extLst>
          </p:cNvPr>
          <p:cNvSpPr>
            <a:spLocks noGrp="1"/>
          </p:cNvSpPr>
          <p:nvPr>
            <p:ph type="dt" sz="half" idx="10"/>
          </p:nvPr>
        </p:nvSpPr>
        <p:spPr/>
        <p:txBody>
          <a:bodyPr/>
          <a:lstStyle/>
          <a:p>
            <a:fld id="{627419D3-7FAB-4AC0-BD13-2B936C261C7A}" type="datetimeFigureOut">
              <a:rPr lang="en-US" smtClean="0"/>
              <a:t>4/25/2020</a:t>
            </a:fld>
            <a:endParaRPr lang="en-US"/>
          </a:p>
        </p:txBody>
      </p:sp>
      <p:sp>
        <p:nvSpPr>
          <p:cNvPr id="5" name="Footer Placeholder 4">
            <a:extLst>
              <a:ext uri="{FF2B5EF4-FFF2-40B4-BE49-F238E27FC236}">
                <a16:creationId xmlns:a16="http://schemas.microsoft.com/office/drawing/2014/main" id="{1ECD6839-DA3F-4025-87EF-04C64E480C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1C26ED-799C-4666-9FC8-0E5A259757B1}"/>
              </a:ext>
            </a:extLst>
          </p:cNvPr>
          <p:cNvSpPr>
            <a:spLocks noGrp="1"/>
          </p:cNvSpPr>
          <p:nvPr>
            <p:ph type="sldNum" sz="quarter" idx="12"/>
          </p:nvPr>
        </p:nvSpPr>
        <p:spPr/>
        <p:txBody>
          <a:bodyPr/>
          <a:lstStyle/>
          <a:p>
            <a:fld id="{74DA0402-4BE3-454C-8E33-41701F74AB15}" type="slidenum">
              <a:rPr lang="en-US" smtClean="0"/>
              <a:t>‹#›</a:t>
            </a:fld>
            <a:endParaRPr lang="en-US"/>
          </a:p>
        </p:txBody>
      </p:sp>
    </p:spTree>
    <p:extLst>
      <p:ext uri="{BB962C8B-B14F-4D97-AF65-F5344CB8AC3E}">
        <p14:creationId xmlns:p14="http://schemas.microsoft.com/office/powerpoint/2010/main" val="1217698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11B8-1BE0-40BF-8D27-4D72CE621F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C06C7F-C4E2-460F-A0A9-F4DA2FED7F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04E206-5FD2-45D5-879D-F1C213BDF1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DE06B5-8B39-4C12-BADC-C5579077B93D}"/>
              </a:ext>
            </a:extLst>
          </p:cNvPr>
          <p:cNvSpPr>
            <a:spLocks noGrp="1"/>
          </p:cNvSpPr>
          <p:nvPr>
            <p:ph type="dt" sz="half" idx="10"/>
          </p:nvPr>
        </p:nvSpPr>
        <p:spPr/>
        <p:txBody>
          <a:bodyPr/>
          <a:lstStyle/>
          <a:p>
            <a:fld id="{627419D3-7FAB-4AC0-BD13-2B936C261C7A}" type="datetimeFigureOut">
              <a:rPr lang="en-US" smtClean="0"/>
              <a:t>4/25/2020</a:t>
            </a:fld>
            <a:endParaRPr lang="en-US"/>
          </a:p>
        </p:txBody>
      </p:sp>
      <p:sp>
        <p:nvSpPr>
          <p:cNvPr id="6" name="Footer Placeholder 5">
            <a:extLst>
              <a:ext uri="{FF2B5EF4-FFF2-40B4-BE49-F238E27FC236}">
                <a16:creationId xmlns:a16="http://schemas.microsoft.com/office/drawing/2014/main" id="{5898AD1D-A873-45F3-BC2B-1C28F2535D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D4BF61-C9C9-49EC-B374-006CF6F8FBA2}"/>
              </a:ext>
            </a:extLst>
          </p:cNvPr>
          <p:cNvSpPr>
            <a:spLocks noGrp="1"/>
          </p:cNvSpPr>
          <p:nvPr>
            <p:ph type="sldNum" sz="quarter" idx="12"/>
          </p:nvPr>
        </p:nvSpPr>
        <p:spPr/>
        <p:txBody>
          <a:bodyPr/>
          <a:lstStyle/>
          <a:p>
            <a:fld id="{74DA0402-4BE3-454C-8E33-41701F74AB15}" type="slidenum">
              <a:rPr lang="en-US" smtClean="0"/>
              <a:t>‹#›</a:t>
            </a:fld>
            <a:endParaRPr lang="en-US"/>
          </a:p>
        </p:txBody>
      </p:sp>
    </p:spTree>
    <p:extLst>
      <p:ext uri="{BB962C8B-B14F-4D97-AF65-F5344CB8AC3E}">
        <p14:creationId xmlns:p14="http://schemas.microsoft.com/office/powerpoint/2010/main" val="214551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1C812-F9D7-44C9-A7B8-53C95C273C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482AF2-CA69-4D0D-95F1-0B00A8D8DA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F1BFD5-FE51-40DC-AC75-553D87234E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C58F89-9A3D-4F2D-A43E-A39D8CA7A0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C89E50-31D3-4EE7-A53B-BA343BC505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5FD18C-BA09-40EC-B98F-5915AA553081}"/>
              </a:ext>
            </a:extLst>
          </p:cNvPr>
          <p:cNvSpPr>
            <a:spLocks noGrp="1"/>
          </p:cNvSpPr>
          <p:nvPr>
            <p:ph type="dt" sz="half" idx="10"/>
          </p:nvPr>
        </p:nvSpPr>
        <p:spPr/>
        <p:txBody>
          <a:bodyPr/>
          <a:lstStyle/>
          <a:p>
            <a:fld id="{627419D3-7FAB-4AC0-BD13-2B936C261C7A}" type="datetimeFigureOut">
              <a:rPr lang="en-US" smtClean="0"/>
              <a:t>4/25/2020</a:t>
            </a:fld>
            <a:endParaRPr lang="en-US"/>
          </a:p>
        </p:txBody>
      </p:sp>
      <p:sp>
        <p:nvSpPr>
          <p:cNvPr id="8" name="Footer Placeholder 7">
            <a:extLst>
              <a:ext uri="{FF2B5EF4-FFF2-40B4-BE49-F238E27FC236}">
                <a16:creationId xmlns:a16="http://schemas.microsoft.com/office/drawing/2014/main" id="{14052533-049C-4DFF-A848-62D27DBFBB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7D14C3-CF98-4496-86B6-FC858A27054F}"/>
              </a:ext>
            </a:extLst>
          </p:cNvPr>
          <p:cNvSpPr>
            <a:spLocks noGrp="1"/>
          </p:cNvSpPr>
          <p:nvPr>
            <p:ph type="sldNum" sz="quarter" idx="12"/>
          </p:nvPr>
        </p:nvSpPr>
        <p:spPr/>
        <p:txBody>
          <a:bodyPr/>
          <a:lstStyle/>
          <a:p>
            <a:fld id="{74DA0402-4BE3-454C-8E33-41701F74AB15}" type="slidenum">
              <a:rPr lang="en-US" smtClean="0"/>
              <a:t>‹#›</a:t>
            </a:fld>
            <a:endParaRPr lang="en-US"/>
          </a:p>
        </p:txBody>
      </p:sp>
    </p:spTree>
    <p:extLst>
      <p:ext uri="{BB962C8B-B14F-4D97-AF65-F5344CB8AC3E}">
        <p14:creationId xmlns:p14="http://schemas.microsoft.com/office/powerpoint/2010/main" val="1509289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05825-CB3B-442E-B823-FB3EE147AD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A2F75A-6F9C-4F0A-8C3A-98D813040A77}"/>
              </a:ext>
            </a:extLst>
          </p:cNvPr>
          <p:cNvSpPr>
            <a:spLocks noGrp="1"/>
          </p:cNvSpPr>
          <p:nvPr>
            <p:ph type="dt" sz="half" idx="10"/>
          </p:nvPr>
        </p:nvSpPr>
        <p:spPr/>
        <p:txBody>
          <a:bodyPr/>
          <a:lstStyle/>
          <a:p>
            <a:fld id="{627419D3-7FAB-4AC0-BD13-2B936C261C7A}" type="datetimeFigureOut">
              <a:rPr lang="en-US" smtClean="0"/>
              <a:t>4/25/2020</a:t>
            </a:fld>
            <a:endParaRPr lang="en-US"/>
          </a:p>
        </p:txBody>
      </p:sp>
      <p:sp>
        <p:nvSpPr>
          <p:cNvPr id="4" name="Footer Placeholder 3">
            <a:extLst>
              <a:ext uri="{FF2B5EF4-FFF2-40B4-BE49-F238E27FC236}">
                <a16:creationId xmlns:a16="http://schemas.microsoft.com/office/drawing/2014/main" id="{047F4D21-89CD-4A00-A6CA-22859520A5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4B75ED-9C4E-46AC-9916-C9A9990E980B}"/>
              </a:ext>
            </a:extLst>
          </p:cNvPr>
          <p:cNvSpPr>
            <a:spLocks noGrp="1"/>
          </p:cNvSpPr>
          <p:nvPr>
            <p:ph type="sldNum" sz="quarter" idx="12"/>
          </p:nvPr>
        </p:nvSpPr>
        <p:spPr/>
        <p:txBody>
          <a:bodyPr/>
          <a:lstStyle/>
          <a:p>
            <a:fld id="{74DA0402-4BE3-454C-8E33-41701F74AB15}" type="slidenum">
              <a:rPr lang="en-US" smtClean="0"/>
              <a:t>‹#›</a:t>
            </a:fld>
            <a:endParaRPr lang="en-US"/>
          </a:p>
        </p:txBody>
      </p:sp>
    </p:spTree>
    <p:extLst>
      <p:ext uri="{BB962C8B-B14F-4D97-AF65-F5344CB8AC3E}">
        <p14:creationId xmlns:p14="http://schemas.microsoft.com/office/powerpoint/2010/main" val="3870927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736D50-D9DE-4587-B073-38D710D41538}"/>
              </a:ext>
            </a:extLst>
          </p:cNvPr>
          <p:cNvSpPr>
            <a:spLocks noGrp="1"/>
          </p:cNvSpPr>
          <p:nvPr>
            <p:ph type="dt" sz="half" idx="10"/>
          </p:nvPr>
        </p:nvSpPr>
        <p:spPr/>
        <p:txBody>
          <a:bodyPr/>
          <a:lstStyle/>
          <a:p>
            <a:fld id="{627419D3-7FAB-4AC0-BD13-2B936C261C7A}" type="datetimeFigureOut">
              <a:rPr lang="en-US" smtClean="0"/>
              <a:t>4/25/2020</a:t>
            </a:fld>
            <a:endParaRPr lang="en-US"/>
          </a:p>
        </p:txBody>
      </p:sp>
      <p:sp>
        <p:nvSpPr>
          <p:cNvPr id="3" name="Footer Placeholder 2">
            <a:extLst>
              <a:ext uri="{FF2B5EF4-FFF2-40B4-BE49-F238E27FC236}">
                <a16:creationId xmlns:a16="http://schemas.microsoft.com/office/drawing/2014/main" id="{4C1A412A-6AA8-43E9-8E33-6DE79118CF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516F05-C18A-4BA9-BB17-B60A8DF391F4}"/>
              </a:ext>
            </a:extLst>
          </p:cNvPr>
          <p:cNvSpPr>
            <a:spLocks noGrp="1"/>
          </p:cNvSpPr>
          <p:nvPr>
            <p:ph type="sldNum" sz="quarter" idx="12"/>
          </p:nvPr>
        </p:nvSpPr>
        <p:spPr/>
        <p:txBody>
          <a:bodyPr/>
          <a:lstStyle/>
          <a:p>
            <a:fld id="{74DA0402-4BE3-454C-8E33-41701F74AB15}" type="slidenum">
              <a:rPr lang="en-US" smtClean="0"/>
              <a:t>‹#›</a:t>
            </a:fld>
            <a:endParaRPr lang="en-US"/>
          </a:p>
        </p:txBody>
      </p:sp>
    </p:spTree>
    <p:extLst>
      <p:ext uri="{BB962C8B-B14F-4D97-AF65-F5344CB8AC3E}">
        <p14:creationId xmlns:p14="http://schemas.microsoft.com/office/powerpoint/2010/main" val="971606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98549-0C0C-445A-988C-4DA913767D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77005A-1D9E-426F-9406-9CCBCE178B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5E11C3-8869-4CC4-AAC4-0FDBFF6F8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807B53-2D12-4C26-A869-F705CBC689D5}"/>
              </a:ext>
            </a:extLst>
          </p:cNvPr>
          <p:cNvSpPr>
            <a:spLocks noGrp="1"/>
          </p:cNvSpPr>
          <p:nvPr>
            <p:ph type="dt" sz="half" idx="10"/>
          </p:nvPr>
        </p:nvSpPr>
        <p:spPr/>
        <p:txBody>
          <a:bodyPr/>
          <a:lstStyle/>
          <a:p>
            <a:fld id="{627419D3-7FAB-4AC0-BD13-2B936C261C7A}" type="datetimeFigureOut">
              <a:rPr lang="en-US" smtClean="0"/>
              <a:t>4/25/2020</a:t>
            </a:fld>
            <a:endParaRPr lang="en-US"/>
          </a:p>
        </p:txBody>
      </p:sp>
      <p:sp>
        <p:nvSpPr>
          <p:cNvPr id="6" name="Footer Placeholder 5">
            <a:extLst>
              <a:ext uri="{FF2B5EF4-FFF2-40B4-BE49-F238E27FC236}">
                <a16:creationId xmlns:a16="http://schemas.microsoft.com/office/drawing/2014/main" id="{F18A9CAE-79B8-4C37-8F6B-F17EEA9C0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6E840-248F-46C5-9C53-9E68EFE5DD1C}"/>
              </a:ext>
            </a:extLst>
          </p:cNvPr>
          <p:cNvSpPr>
            <a:spLocks noGrp="1"/>
          </p:cNvSpPr>
          <p:nvPr>
            <p:ph type="sldNum" sz="quarter" idx="12"/>
          </p:nvPr>
        </p:nvSpPr>
        <p:spPr/>
        <p:txBody>
          <a:bodyPr/>
          <a:lstStyle/>
          <a:p>
            <a:fld id="{74DA0402-4BE3-454C-8E33-41701F74AB15}" type="slidenum">
              <a:rPr lang="en-US" smtClean="0"/>
              <a:t>‹#›</a:t>
            </a:fld>
            <a:endParaRPr lang="en-US"/>
          </a:p>
        </p:txBody>
      </p:sp>
    </p:spTree>
    <p:extLst>
      <p:ext uri="{BB962C8B-B14F-4D97-AF65-F5344CB8AC3E}">
        <p14:creationId xmlns:p14="http://schemas.microsoft.com/office/powerpoint/2010/main" val="308914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31AEA-1525-4CB8-BE90-29F45EFF5B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AF67A6-4D89-4075-BDB5-2799B27369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93434E-D2FF-4C43-8B22-ED9BCE7250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B93984-500D-436E-BBDB-77A4377DF4A1}"/>
              </a:ext>
            </a:extLst>
          </p:cNvPr>
          <p:cNvSpPr>
            <a:spLocks noGrp="1"/>
          </p:cNvSpPr>
          <p:nvPr>
            <p:ph type="dt" sz="half" idx="10"/>
          </p:nvPr>
        </p:nvSpPr>
        <p:spPr/>
        <p:txBody>
          <a:bodyPr/>
          <a:lstStyle/>
          <a:p>
            <a:fld id="{627419D3-7FAB-4AC0-BD13-2B936C261C7A}" type="datetimeFigureOut">
              <a:rPr lang="en-US" smtClean="0"/>
              <a:t>4/25/2020</a:t>
            </a:fld>
            <a:endParaRPr lang="en-US"/>
          </a:p>
        </p:txBody>
      </p:sp>
      <p:sp>
        <p:nvSpPr>
          <p:cNvPr id="6" name="Footer Placeholder 5">
            <a:extLst>
              <a:ext uri="{FF2B5EF4-FFF2-40B4-BE49-F238E27FC236}">
                <a16:creationId xmlns:a16="http://schemas.microsoft.com/office/drawing/2014/main" id="{E61FEC24-2A53-4CDA-8219-556AD3E087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DB4BFB-064E-4128-84E0-F1229A05A0D9}"/>
              </a:ext>
            </a:extLst>
          </p:cNvPr>
          <p:cNvSpPr>
            <a:spLocks noGrp="1"/>
          </p:cNvSpPr>
          <p:nvPr>
            <p:ph type="sldNum" sz="quarter" idx="12"/>
          </p:nvPr>
        </p:nvSpPr>
        <p:spPr/>
        <p:txBody>
          <a:bodyPr/>
          <a:lstStyle/>
          <a:p>
            <a:fld id="{74DA0402-4BE3-454C-8E33-41701F74AB15}" type="slidenum">
              <a:rPr lang="en-US" smtClean="0"/>
              <a:t>‹#›</a:t>
            </a:fld>
            <a:endParaRPr lang="en-US"/>
          </a:p>
        </p:txBody>
      </p:sp>
    </p:spTree>
    <p:extLst>
      <p:ext uri="{BB962C8B-B14F-4D97-AF65-F5344CB8AC3E}">
        <p14:creationId xmlns:p14="http://schemas.microsoft.com/office/powerpoint/2010/main" val="1267254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935977-8B68-4B68-ABA5-D3F83FCF07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7092AC-2D25-40C7-9BA8-5C4EF32B28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7E8369-A6B0-44C9-8383-44382A9449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419D3-7FAB-4AC0-BD13-2B936C261C7A}" type="datetimeFigureOut">
              <a:rPr lang="en-US" smtClean="0"/>
              <a:t>4/25/2020</a:t>
            </a:fld>
            <a:endParaRPr lang="en-US"/>
          </a:p>
        </p:txBody>
      </p:sp>
      <p:sp>
        <p:nvSpPr>
          <p:cNvPr id="5" name="Footer Placeholder 4">
            <a:extLst>
              <a:ext uri="{FF2B5EF4-FFF2-40B4-BE49-F238E27FC236}">
                <a16:creationId xmlns:a16="http://schemas.microsoft.com/office/drawing/2014/main" id="{ADDA5AA6-B36B-41FF-BD74-CF88E91AE1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AA622E-7A57-44BD-89E6-801420ADF9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A0402-4BE3-454C-8E33-41701F74AB15}" type="slidenum">
              <a:rPr lang="en-US" smtClean="0"/>
              <a:t>‹#›</a:t>
            </a:fld>
            <a:endParaRPr lang="en-US"/>
          </a:p>
        </p:txBody>
      </p:sp>
    </p:spTree>
    <p:extLst>
      <p:ext uri="{BB962C8B-B14F-4D97-AF65-F5344CB8AC3E}">
        <p14:creationId xmlns:p14="http://schemas.microsoft.com/office/powerpoint/2010/main" val="2307583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DC2A7-4D66-4449-8398-EF657F5D5514}"/>
              </a:ext>
            </a:extLst>
          </p:cNvPr>
          <p:cNvSpPr>
            <a:spLocks noGrp="1"/>
          </p:cNvSpPr>
          <p:nvPr>
            <p:ph type="ctrTitle"/>
          </p:nvPr>
        </p:nvSpPr>
        <p:spPr>
          <a:xfrm>
            <a:off x="993913" y="357809"/>
            <a:ext cx="10363199" cy="2332382"/>
          </a:xfrm>
        </p:spPr>
        <p:txBody>
          <a:bodyPr>
            <a:normAutofit/>
          </a:bodyPr>
          <a:lstStyle/>
          <a:p>
            <a:r>
              <a:rPr lang="en-US" sz="4400" dirty="0">
                <a:solidFill>
                  <a:schemeClr val="accent5">
                    <a:lumMod val="75000"/>
                  </a:schemeClr>
                </a:solidFill>
                <a:latin typeface="Georgia" panose="02040502050405020303" pitchFamily="18" charset="0"/>
              </a:rPr>
              <a:t>Classification of Air Quality Index</a:t>
            </a:r>
            <a:br>
              <a:rPr lang="en-US" sz="4400" dirty="0"/>
            </a:br>
            <a:endParaRPr lang="en-US" sz="4400" dirty="0"/>
          </a:p>
        </p:txBody>
      </p:sp>
      <p:sp>
        <p:nvSpPr>
          <p:cNvPr id="3" name="Subtitle 2">
            <a:extLst>
              <a:ext uri="{FF2B5EF4-FFF2-40B4-BE49-F238E27FC236}">
                <a16:creationId xmlns:a16="http://schemas.microsoft.com/office/drawing/2014/main" id="{DF828A11-B890-4ECF-97BC-6BD29F5D69E7}"/>
              </a:ext>
            </a:extLst>
          </p:cNvPr>
          <p:cNvSpPr>
            <a:spLocks noGrp="1"/>
          </p:cNvSpPr>
          <p:nvPr>
            <p:ph type="subTitle" idx="1"/>
          </p:nvPr>
        </p:nvSpPr>
        <p:spPr>
          <a:xfrm>
            <a:off x="1855304" y="3114260"/>
            <a:ext cx="8521148" cy="2332381"/>
          </a:xfrm>
        </p:spPr>
        <p:txBody>
          <a:bodyPr>
            <a:noAutofit/>
          </a:bodyPr>
          <a:lstStyle/>
          <a:p>
            <a:r>
              <a:rPr lang="en-US" sz="3200" dirty="0">
                <a:latin typeface="Georgia" panose="02040502050405020303" pitchFamily="18" charset="0"/>
              </a:rPr>
              <a:t>Group 20 </a:t>
            </a:r>
          </a:p>
          <a:p>
            <a:r>
              <a:rPr lang="en-US" sz="3200" dirty="0">
                <a:latin typeface="Georgia" panose="02040502050405020303" pitchFamily="18" charset="0"/>
              </a:rPr>
              <a:t>     Shakti Singh Rathore</a:t>
            </a:r>
          </a:p>
          <a:p>
            <a:r>
              <a:rPr lang="en-US" sz="3200" dirty="0">
                <a:latin typeface="Georgia" panose="02040502050405020303" pitchFamily="18" charset="0"/>
              </a:rPr>
              <a:t>Bablu Prajapati </a:t>
            </a:r>
          </a:p>
        </p:txBody>
      </p:sp>
    </p:spTree>
    <p:extLst>
      <p:ext uri="{BB962C8B-B14F-4D97-AF65-F5344CB8AC3E}">
        <p14:creationId xmlns:p14="http://schemas.microsoft.com/office/powerpoint/2010/main" val="33475408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E52CA-41C3-4866-BD7C-7A83ADB139A3}"/>
              </a:ext>
            </a:extLst>
          </p:cNvPr>
          <p:cNvSpPr>
            <a:spLocks noGrp="1"/>
          </p:cNvSpPr>
          <p:nvPr>
            <p:ph type="title"/>
          </p:nvPr>
        </p:nvSpPr>
        <p:spPr>
          <a:xfrm>
            <a:off x="839788" y="457200"/>
            <a:ext cx="9589673" cy="1199322"/>
          </a:xfrm>
        </p:spPr>
        <p:txBody>
          <a:bodyPr>
            <a:normAutofit/>
          </a:bodyPr>
          <a:lstStyle/>
          <a:p>
            <a:pPr algn="ctr"/>
            <a:r>
              <a:rPr lang="en-US" sz="4400" dirty="0">
                <a:solidFill>
                  <a:schemeClr val="accent5">
                    <a:lumMod val="75000"/>
                  </a:schemeClr>
                </a:solidFill>
                <a:latin typeface="Georgia" panose="02040502050405020303" pitchFamily="18" charset="0"/>
              </a:rPr>
              <a:t>Support Vector Classification</a:t>
            </a:r>
          </a:p>
        </p:txBody>
      </p:sp>
      <p:pic>
        <p:nvPicPr>
          <p:cNvPr id="6" name="Content Placeholder 5">
            <a:extLst>
              <a:ext uri="{FF2B5EF4-FFF2-40B4-BE49-F238E27FC236}">
                <a16:creationId xmlns:a16="http://schemas.microsoft.com/office/drawing/2014/main" id="{438C40BC-8879-4E6E-B67A-1FA1019A9D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788" y="2743200"/>
            <a:ext cx="5587516" cy="3485321"/>
          </a:xfrm>
        </p:spPr>
      </p:pic>
      <p:sp>
        <p:nvSpPr>
          <p:cNvPr id="4" name="Text Placeholder 3">
            <a:extLst>
              <a:ext uri="{FF2B5EF4-FFF2-40B4-BE49-F238E27FC236}">
                <a16:creationId xmlns:a16="http://schemas.microsoft.com/office/drawing/2014/main" id="{92414C25-11CC-4DF4-80AC-4D1B3614FD28}"/>
              </a:ext>
            </a:extLst>
          </p:cNvPr>
          <p:cNvSpPr>
            <a:spLocks noGrp="1"/>
          </p:cNvSpPr>
          <p:nvPr>
            <p:ph type="body" sz="half" idx="2"/>
          </p:nvPr>
        </p:nvSpPr>
        <p:spPr>
          <a:xfrm>
            <a:off x="7129670" y="3061252"/>
            <a:ext cx="4492486" cy="2968487"/>
          </a:xfrm>
        </p:spPr>
        <p:txBody>
          <a:bodyPr/>
          <a:lstStyle/>
          <a:p>
            <a:pPr>
              <a:lnSpc>
                <a:spcPct val="100000"/>
              </a:lnSpc>
            </a:pPr>
            <a:r>
              <a:rPr lang="en-US" sz="3200" dirty="0">
                <a:latin typeface="Georgia" panose="02040502050405020303" pitchFamily="18" charset="0"/>
              </a:rPr>
              <a:t>The accuracy of this model is 98% </a:t>
            </a:r>
          </a:p>
          <a:p>
            <a:pPr>
              <a:lnSpc>
                <a:spcPct val="100000"/>
              </a:lnSpc>
            </a:pPr>
            <a:r>
              <a:rPr lang="en-US" sz="3200" dirty="0">
                <a:latin typeface="Georgia" panose="02040502050405020303" pitchFamily="18" charset="0"/>
              </a:rPr>
              <a:t>The precision and recall is 94% and 98%</a:t>
            </a:r>
          </a:p>
          <a:p>
            <a:endParaRPr lang="en-US" dirty="0"/>
          </a:p>
        </p:txBody>
      </p:sp>
    </p:spTree>
    <p:extLst>
      <p:ext uri="{BB962C8B-B14F-4D97-AF65-F5344CB8AC3E}">
        <p14:creationId xmlns:p14="http://schemas.microsoft.com/office/powerpoint/2010/main" val="1366864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2941-B6F7-49D9-86B8-A151614EA5AE}"/>
              </a:ext>
            </a:extLst>
          </p:cNvPr>
          <p:cNvSpPr>
            <a:spLocks noGrp="1"/>
          </p:cNvSpPr>
          <p:nvPr>
            <p:ph type="title"/>
          </p:nvPr>
        </p:nvSpPr>
        <p:spPr/>
        <p:txBody>
          <a:bodyPr>
            <a:normAutofit/>
          </a:bodyPr>
          <a:lstStyle/>
          <a:p>
            <a:pPr algn="ctr"/>
            <a:r>
              <a:rPr lang="en-IN" dirty="0">
                <a:solidFill>
                  <a:schemeClr val="accent5">
                    <a:lumMod val="75000"/>
                  </a:schemeClr>
                </a:solidFill>
                <a:latin typeface="Georgia" panose="02040502050405020303" pitchFamily="18" charset="0"/>
              </a:rPr>
              <a:t>Conclusion</a:t>
            </a:r>
            <a:endParaRPr lang="en-US" dirty="0">
              <a:solidFill>
                <a:schemeClr val="accent5">
                  <a:lumMod val="75000"/>
                </a:schemeClr>
              </a:solidFill>
              <a:latin typeface="Georgia" panose="02040502050405020303" pitchFamily="18" charset="0"/>
            </a:endParaRPr>
          </a:p>
        </p:txBody>
      </p:sp>
      <p:graphicFrame>
        <p:nvGraphicFramePr>
          <p:cNvPr id="6" name="Table 6">
            <a:extLst>
              <a:ext uri="{FF2B5EF4-FFF2-40B4-BE49-F238E27FC236}">
                <a16:creationId xmlns:a16="http://schemas.microsoft.com/office/drawing/2014/main" id="{DFECA87D-1C48-4250-8CD2-6FCD5D468B7E}"/>
              </a:ext>
            </a:extLst>
          </p:cNvPr>
          <p:cNvGraphicFramePr>
            <a:graphicFrameLocks noGrp="1"/>
          </p:cNvGraphicFramePr>
          <p:nvPr>
            <p:ph idx="4294967295"/>
            <p:extLst>
              <p:ext uri="{D42A27DB-BD31-4B8C-83A1-F6EECF244321}">
                <p14:modId xmlns:p14="http://schemas.microsoft.com/office/powerpoint/2010/main" val="81526894"/>
              </p:ext>
            </p:extLst>
          </p:nvPr>
        </p:nvGraphicFramePr>
        <p:xfrm>
          <a:off x="1563688" y="1576388"/>
          <a:ext cx="10124728" cy="3165468"/>
        </p:xfrm>
        <a:graphic>
          <a:graphicData uri="http://schemas.openxmlformats.org/drawingml/2006/table">
            <a:tbl>
              <a:tblPr firstRow="1" bandRow="1">
                <a:tableStyleId>{073A0DAA-6AF3-43AB-8588-CEC1D06C72B9}</a:tableStyleId>
              </a:tblPr>
              <a:tblGrid>
                <a:gridCol w="2499622">
                  <a:extLst>
                    <a:ext uri="{9D8B030D-6E8A-4147-A177-3AD203B41FA5}">
                      <a16:colId xmlns:a16="http://schemas.microsoft.com/office/drawing/2014/main" val="297315076"/>
                    </a:ext>
                  </a:extLst>
                </a:gridCol>
                <a:gridCol w="2558008">
                  <a:extLst>
                    <a:ext uri="{9D8B030D-6E8A-4147-A177-3AD203B41FA5}">
                      <a16:colId xmlns:a16="http://schemas.microsoft.com/office/drawing/2014/main" val="1190778794"/>
                    </a:ext>
                  </a:extLst>
                </a:gridCol>
                <a:gridCol w="2533549">
                  <a:extLst>
                    <a:ext uri="{9D8B030D-6E8A-4147-A177-3AD203B41FA5}">
                      <a16:colId xmlns:a16="http://schemas.microsoft.com/office/drawing/2014/main" val="4025467823"/>
                    </a:ext>
                  </a:extLst>
                </a:gridCol>
                <a:gridCol w="2533549">
                  <a:extLst>
                    <a:ext uri="{9D8B030D-6E8A-4147-A177-3AD203B41FA5}">
                      <a16:colId xmlns:a16="http://schemas.microsoft.com/office/drawing/2014/main" val="2361116529"/>
                    </a:ext>
                  </a:extLst>
                </a:gridCol>
              </a:tblGrid>
              <a:tr h="7018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latin typeface="Georgia" panose="02040502050405020303" pitchFamily="18" charset="0"/>
                          <a:ea typeface="+mn-ea"/>
                          <a:cs typeface="+mn-cs"/>
                        </a:rPr>
                        <a:t>       Model</a:t>
                      </a:r>
                      <a:endParaRPr lang="en-US" sz="2000" dirty="0">
                        <a:latin typeface="Georgia" panose="02040502050405020303" pitchFamily="18" charset="0"/>
                      </a:endParaRPr>
                    </a:p>
                    <a:p>
                      <a:endParaRPr lang="en-US" dirty="0"/>
                    </a:p>
                  </a:txBody>
                  <a:tcPr>
                    <a:solidFill>
                      <a:schemeClr val="accent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latin typeface="Georgia" panose="02040502050405020303" pitchFamily="18" charset="0"/>
                          <a:ea typeface="+mn-ea"/>
                          <a:cs typeface="+mn-cs"/>
                        </a:rPr>
                        <a:t>      Accuracy (%)</a:t>
                      </a:r>
                      <a:endParaRPr lang="en-US" sz="2000" dirty="0">
                        <a:latin typeface="Georgia" panose="02040502050405020303" pitchFamily="18" charset="0"/>
                      </a:endParaRPr>
                    </a:p>
                    <a:p>
                      <a:endParaRPr lang="en-US" dirty="0"/>
                    </a:p>
                  </a:txBody>
                  <a:tcPr>
                    <a:solidFill>
                      <a:schemeClr val="accent5"/>
                    </a:solidFill>
                  </a:tcPr>
                </a:tc>
                <a:tc>
                  <a:txBody>
                    <a:bodyPr/>
                    <a:lstStyle/>
                    <a:p>
                      <a:r>
                        <a:rPr lang="en-US" sz="2000" dirty="0">
                          <a:latin typeface="Georgia" panose="02040502050405020303" pitchFamily="18" charset="0"/>
                        </a:rPr>
                        <a:t>         Precision</a:t>
                      </a:r>
                    </a:p>
                  </a:txBody>
                  <a:tcPr>
                    <a:solidFill>
                      <a:schemeClr val="accent5"/>
                    </a:solidFill>
                  </a:tcPr>
                </a:tc>
                <a:tc>
                  <a:txBody>
                    <a:bodyPr/>
                    <a:lstStyle/>
                    <a:p>
                      <a:r>
                        <a:rPr lang="en-US" sz="2000" dirty="0">
                          <a:latin typeface="Georgia" panose="02040502050405020303" pitchFamily="18" charset="0"/>
                        </a:rPr>
                        <a:t>             Recall</a:t>
                      </a:r>
                    </a:p>
                  </a:txBody>
                  <a:tcPr>
                    <a:solidFill>
                      <a:schemeClr val="accent5"/>
                    </a:solidFill>
                  </a:tcPr>
                </a:tc>
                <a:extLst>
                  <a:ext uri="{0D108BD9-81ED-4DB2-BD59-A6C34878D82A}">
                    <a16:rowId xmlns:a16="http://schemas.microsoft.com/office/drawing/2014/main" val="3494661064"/>
                  </a:ext>
                </a:extLst>
              </a:tr>
              <a:tr h="652432">
                <a:tc>
                  <a:txBody>
                    <a:bodyPr/>
                    <a:lstStyle/>
                    <a:p>
                      <a:r>
                        <a:rPr lang="en-US" sz="2000" dirty="0">
                          <a:latin typeface="Georgia" panose="02040502050405020303" pitchFamily="18" charset="0"/>
                        </a:rPr>
                        <a:t>Logistic Regression with SMOTE</a:t>
                      </a:r>
                    </a:p>
                  </a:txBody>
                  <a:tcPr/>
                </a:tc>
                <a:tc>
                  <a:txBody>
                    <a:bodyPr/>
                    <a:lstStyle/>
                    <a:p>
                      <a:r>
                        <a:rPr lang="en-US" dirty="0"/>
                        <a:t>0.978</a:t>
                      </a:r>
                    </a:p>
                  </a:txBody>
                  <a:tcPr/>
                </a:tc>
                <a:tc>
                  <a:txBody>
                    <a:bodyPr/>
                    <a:lstStyle/>
                    <a:p>
                      <a:r>
                        <a:rPr lang="en-US" dirty="0"/>
                        <a:t>.97</a:t>
                      </a:r>
                    </a:p>
                  </a:txBody>
                  <a:tcPr/>
                </a:tc>
                <a:tc>
                  <a:txBody>
                    <a:bodyPr/>
                    <a:lstStyle/>
                    <a:p>
                      <a:r>
                        <a:rPr lang="en-US" dirty="0"/>
                        <a:t>.99</a:t>
                      </a:r>
                    </a:p>
                  </a:txBody>
                  <a:tcPr/>
                </a:tc>
                <a:extLst>
                  <a:ext uri="{0D108BD9-81ED-4DB2-BD59-A6C34878D82A}">
                    <a16:rowId xmlns:a16="http://schemas.microsoft.com/office/drawing/2014/main" val="3145236137"/>
                  </a:ext>
                </a:extLst>
              </a:tr>
              <a:tr h="551192">
                <a:tc>
                  <a:txBody>
                    <a:bodyPr/>
                    <a:lstStyle/>
                    <a:p>
                      <a:r>
                        <a:rPr lang="en-US" sz="2000" dirty="0">
                          <a:latin typeface="Georgia" panose="02040502050405020303" pitchFamily="18" charset="0"/>
                        </a:rPr>
                        <a:t>KNN Classifier</a:t>
                      </a:r>
                    </a:p>
                  </a:txBody>
                  <a:tcPr/>
                </a:tc>
                <a:tc>
                  <a:txBody>
                    <a:bodyPr/>
                    <a:lstStyle/>
                    <a:p>
                      <a:r>
                        <a:rPr lang="en-US" dirty="0"/>
                        <a:t>0.979</a:t>
                      </a:r>
                    </a:p>
                  </a:txBody>
                  <a:tcPr/>
                </a:tc>
                <a:tc>
                  <a:txBody>
                    <a:bodyPr/>
                    <a:lstStyle/>
                    <a:p>
                      <a:r>
                        <a:rPr lang="en-US" dirty="0"/>
                        <a:t>.95</a:t>
                      </a:r>
                    </a:p>
                  </a:txBody>
                  <a:tcPr/>
                </a:tc>
                <a:tc>
                  <a:txBody>
                    <a:bodyPr/>
                    <a:lstStyle/>
                    <a:p>
                      <a:r>
                        <a:rPr lang="en-US" dirty="0"/>
                        <a:t>.97</a:t>
                      </a:r>
                    </a:p>
                  </a:txBody>
                  <a:tcPr/>
                </a:tc>
                <a:extLst>
                  <a:ext uri="{0D108BD9-81ED-4DB2-BD59-A6C34878D82A}">
                    <a16:rowId xmlns:a16="http://schemas.microsoft.com/office/drawing/2014/main" val="2855144307"/>
                  </a:ext>
                </a:extLst>
              </a:tr>
              <a:tr h="645431">
                <a:tc>
                  <a:txBody>
                    <a:bodyPr/>
                    <a:lstStyle/>
                    <a:p>
                      <a:r>
                        <a:rPr lang="en-US" sz="2000" dirty="0">
                          <a:latin typeface="Georgia" panose="02040502050405020303" pitchFamily="18" charset="0"/>
                        </a:rPr>
                        <a:t>Support Vector Classifier</a:t>
                      </a:r>
                    </a:p>
                  </a:txBody>
                  <a:tcPr/>
                </a:tc>
                <a:tc>
                  <a:txBody>
                    <a:bodyPr/>
                    <a:lstStyle/>
                    <a:p>
                      <a:r>
                        <a:rPr lang="en-US" dirty="0"/>
                        <a:t>.98</a:t>
                      </a:r>
                    </a:p>
                  </a:txBody>
                  <a:tcPr/>
                </a:tc>
                <a:tc>
                  <a:txBody>
                    <a:bodyPr/>
                    <a:lstStyle/>
                    <a:p>
                      <a:r>
                        <a:rPr lang="en-US" dirty="0"/>
                        <a:t>.94</a:t>
                      </a:r>
                    </a:p>
                  </a:txBody>
                  <a:tcPr/>
                </a:tc>
                <a:tc>
                  <a:txBody>
                    <a:bodyPr/>
                    <a:lstStyle/>
                    <a:p>
                      <a:r>
                        <a:rPr lang="en-US" dirty="0"/>
                        <a:t>.98</a:t>
                      </a:r>
                    </a:p>
                  </a:txBody>
                  <a:tcPr/>
                </a:tc>
                <a:extLst>
                  <a:ext uri="{0D108BD9-81ED-4DB2-BD59-A6C34878D82A}">
                    <a16:rowId xmlns:a16="http://schemas.microsoft.com/office/drawing/2014/main" val="1793209291"/>
                  </a:ext>
                </a:extLst>
              </a:tr>
              <a:tr h="510321">
                <a:tc>
                  <a:txBody>
                    <a:bodyPr/>
                    <a:lstStyle/>
                    <a:p>
                      <a:r>
                        <a:rPr lang="en-US" sz="2000" dirty="0">
                          <a:latin typeface="Georgia" panose="02040502050405020303" pitchFamily="18" charset="0"/>
                        </a:rPr>
                        <a:t>Logistic Regression</a:t>
                      </a:r>
                    </a:p>
                  </a:txBody>
                  <a:tcPr/>
                </a:tc>
                <a:tc>
                  <a:txBody>
                    <a:bodyPr/>
                    <a:lstStyle/>
                    <a:p>
                      <a:r>
                        <a:rPr lang="en-US" dirty="0"/>
                        <a:t>0.92</a:t>
                      </a:r>
                    </a:p>
                  </a:txBody>
                  <a:tcPr/>
                </a:tc>
                <a:tc>
                  <a:txBody>
                    <a:bodyPr/>
                    <a:lstStyle/>
                    <a:p>
                      <a:r>
                        <a:rPr lang="en-US" dirty="0"/>
                        <a:t>.86</a:t>
                      </a:r>
                    </a:p>
                  </a:txBody>
                  <a:tcPr/>
                </a:tc>
                <a:tc>
                  <a:txBody>
                    <a:bodyPr/>
                    <a:lstStyle/>
                    <a:p>
                      <a:r>
                        <a:rPr lang="en-US" dirty="0"/>
                        <a:t>.81</a:t>
                      </a:r>
                    </a:p>
                  </a:txBody>
                  <a:tcPr/>
                </a:tc>
                <a:extLst>
                  <a:ext uri="{0D108BD9-81ED-4DB2-BD59-A6C34878D82A}">
                    <a16:rowId xmlns:a16="http://schemas.microsoft.com/office/drawing/2014/main" val="1901399323"/>
                  </a:ext>
                </a:extLst>
              </a:tr>
            </a:tbl>
          </a:graphicData>
        </a:graphic>
      </p:graphicFrame>
      <p:sp>
        <p:nvSpPr>
          <p:cNvPr id="9" name="TextBox 8">
            <a:extLst>
              <a:ext uri="{FF2B5EF4-FFF2-40B4-BE49-F238E27FC236}">
                <a16:creationId xmlns:a16="http://schemas.microsoft.com/office/drawing/2014/main" id="{67AD3433-7EE2-4279-87F1-F4F398456588}"/>
              </a:ext>
            </a:extLst>
          </p:cNvPr>
          <p:cNvSpPr txBox="1"/>
          <p:nvPr/>
        </p:nvSpPr>
        <p:spPr>
          <a:xfrm>
            <a:off x="1563688" y="4958446"/>
            <a:ext cx="9329530" cy="923330"/>
          </a:xfrm>
          <a:prstGeom prst="rect">
            <a:avLst/>
          </a:prstGeom>
          <a:noFill/>
        </p:spPr>
        <p:txBody>
          <a:bodyPr wrap="square" rtlCol="0">
            <a:spAutoFit/>
          </a:bodyPr>
          <a:lstStyle/>
          <a:p>
            <a:pPr algn="just"/>
            <a:r>
              <a:rPr lang="en-US" dirty="0">
                <a:latin typeface="Georgia" panose="02040502050405020303" pitchFamily="18" charset="0"/>
              </a:rPr>
              <a:t>As per the above comparison, the best fit model is </a:t>
            </a:r>
            <a:r>
              <a:rPr lang="en-US" sz="1600" b="1" dirty="0">
                <a:latin typeface="Georgia" panose="02040502050405020303" pitchFamily="18" charset="0"/>
              </a:rPr>
              <a:t>Logistic Regression with SMOTE </a:t>
            </a:r>
            <a:r>
              <a:rPr lang="en-US" dirty="0">
                <a:latin typeface="Georgia" panose="02040502050405020303" pitchFamily="18" charset="0"/>
              </a:rPr>
              <a:t>with 97.8 % accuracy and recall and precision is 99% and 97% it can help us to identify the category of pollution</a:t>
            </a:r>
          </a:p>
        </p:txBody>
      </p:sp>
    </p:spTree>
    <p:extLst>
      <p:ext uri="{BB962C8B-B14F-4D97-AF65-F5344CB8AC3E}">
        <p14:creationId xmlns:p14="http://schemas.microsoft.com/office/powerpoint/2010/main" val="4105572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F3B3A-65FA-4E70-827B-50F52FD5AED4}"/>
              </a:ext>
            </a:extLst>
          </p:cNvPr>
          <p:cNvSpPr>
            <a:spLocks noGrp="1"/>
          </p:cNvSpPr>
          <p:nvPr>
            <p:ph type="title"/>
          </p:nvPr>
        </p:nvSpPr>
        <p:spPr>
          <a:xfrm>
            <a:off x="838200" y="365124"/>
            <a:ext cx="10515600" cy="6221205"/>
          </a:xfrm>
        </p:spPr>
        <p:txBody>
          <a:bodyPr>
            <a:normAutofit/>
          </a:bodyPr>
          <a:lstStyle/>
          <a:p>
            <a:pPr algn="ctr"/>
            <a:r>
              <a:rPr lang="en-US" sz="6600" dirty="0">
                <a:solidFill>
                  <a:schemeClr val="accent5">
                    <a:lumMod val="75000"/>
                  </a:schemeClr>
                </a:solidFill>
                <a:latin typeface="Georgia" panose="02040502050405020303" pitchFamily="18" charset="0"/>
              </a:rPr>
              <a:t>Thank You!</a:t>
            </a:r>
          </a:p>
        </p:txBody>
      </p:sp>
    </p:spTree>
    <p:extLst>
      <p:ext uri="{BB962C8B-B14F-4D97-AF65-F5344CB8AC3E}">
        <p14:creationId xmlns:p14="http://schemas.microsoft.com/office/powerpoint/2010/main" val="2793942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BFB6-19AB-4043-A607-E5DE11B6C7B4}"/>
              </a:ext>
            </a:extLst>
          </p:cNvPr>
          <p:cNvSpPr>
            <a:spLocks noGrp="1"/>
          </p:cNvSpPr>
          <p:nvPr>
            <p:ph type="title"/>
          </p:nvPr>
        </p:nvSpPr>
        <p:spPr>
          <a:xfrm>
            <a:off x="831850" y="344558"/>
            <a:ext cx="10515600" cy="1500187"/>
          </a:xfrm>
        </p:spPr>
        <p:txBody>
          <a:bodyPr>
            <a:normAutofit/>
          </a:bodyPr>
          <a:lstStyle/>
          <a:p>
            <a:pPr algn="ctr"/>
            <a:r>
              <a:rPr lang="en-IN" sz="4400" dirty="0">
                <a:solidFill>
                  <a:schemeClr val="accent5">
                    <a:lumMod val="75000"/>
                  </a:schemeClr>
                </a:solidFill>
                <a:latin typeface="Georgia" panose="02040502050405020303" pitchFamily="18" charset="0"/>
              </a:rPr>
              <a:t>Problem Statement</a:t>
            </a:r>
            <a:endParaRPr lang="en-US" sz="4400" dirty="0">
              <a:solidFill>
                <a:schemeClr val="accent5">
                  <a:lumMod val="75000"/>
                </a:schemeClr>
              </a:solidFill>
              <a:latin typeface="Georgia" panose="02040502050405020303" pitchFamily="18" charset="0"/>
            </a:endParaRPr>
          </a:p>
        </p:txBody>
      </p:sp>
      <p:sp>
        <p:nvSpPr>
          <p:cNvPr id="3" name="Text Placeholder 2">
            <a:extLst>
              <a:ext uri="{FF2B5EF4-FFF2-40B4-BE49-F238E27FC236}">
                <a16:creationId xmlns:a16="http://schemas.microsoft.com/office/drawing/2014/main" id="{42F42B2B-1F79-4142-9228-769C36EDF9E2}"/>
              </a:ext>
            </a:extLst>
          </p:cNvPr>
          <p:cNvSpPr>
            <a:spLocks noGrp="1"/>
          </p:cNvSpPr>
          <p:nvPr>
            <p:ph type="body" idx="1"/>
          </p:nvPr>
        </p:nvSpPr>
        <p:spPr>
          <a:xfrm>
            <a:off x="1404730" y="2809461"/>
            <a:ext cx="9942720" cy="2385391"/>
          </a:xfrm>
        </p:spPr>
        <p:txBody>
          <a:bodyPr>
            <a:normAutofit/>
          </a:bodyPr>
          <a:lstStyle/>
          <a:p>
            <a:pPr algn="ctr"/>
            <a:r>
              <a:rPr lang="en-US" sz="3200" dirty="0">
                <a:solidFill>
                  <a:schemeClr val="tx1"/>
                </a:solidFill>
                <a:latin typeface="Georgia" panose="02040502050405020303" pitchFamily="18" charset="0"/>
              </a:rPr>
              <a:t>To classify Air Quality Index in Good, Moderate and Poor based on the features from data collected from Government of INDIA.</a:t>
            </a:r>
          </a:p>
        </p:txBody>
      </p:sp>
    </p:spTree>
    <p:extLst>
      <p:ext uri="{BB962C8B-B14F-4D97-AF65-F5344CB8AC3E}">
        <p14:creationId xmlns:p14="http://schemas.microsoft.com/office/powerpoint/2010/main" val="1648327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DBFA-9A5A-4E39-BE44-1589B4A023BF}"/>
              </a:ext>
            </a:extLst>
          </p:cNvPr>
          <p:cNvSpPr>
            <a:spLocks noGrp="1"/>
          </p:cNvSpPr>
          <p:nvPr>
            <p:ph type="ctrTitle"/>
          </p:nvPr>
        </p:nvSpPr>
        <p:spPr>
          <a:xfrm>
            <a:off x="1524000" y="556591"/>
            <a:ext cx="9144000" cy="1205948"/>
          </a:xfrm>
        </p:spPr>
        <p:txBody>
          <a:bodyPr>
            <a:normAutofit/>
          </a:bodyPr>
          <a:lstStyle/>
          <a:p>
            <a:r>
              <a:rPr lang="en-IN" sz="4400" dirty="0">
                <a:solidFill>
                  <a:schemeClr val="accent5">
                    <a:lumMod val="75000"/>
                  </a:schemeClr>
                </a:solidFill>
                <a:latin typeface="Georgia" panose="02040502050405020303" pitchFamily="18" charset="0"/>
              </a:rPr>
              <a:t>Introduction</a:t>
            </a:r>
            <a:endParaRPr lang="en-US" sz="4400" dirty="0">
              <a:solidFill>
                <a:schemeClr val="accent5">
                  <a:lumMod val="75000"/>
                </a:schemeClr>
              </a:solidFill>
              <a:latin typeface="Georgia" panose="02040502050405020303" pitchFamily="18" charset="0"/>
            </a:endParaRPr>
          </a:p>
        </p:txBody>
      </p:sp>
      <p:sp>
        <p:nvSpPr>
          <p:cNvPr id="3" name="Subtitle 2">
            <a:extLst>
              <a:ext uri="{FF2B5EF4-FFF2-40B4-BE49-F238E27FC236}">
                <a16:creationId xmlns:a16="http://schemas.microsoft.com/office/drawing/2014/main" id="{FFFEB6A8-71B9-441D-9A98-C8F5089F284F}"/>
              </a:ext>
            </a:extLst>
          </p:cNvPr>
          <p:cNvSpPr>
            <a:spLocks noGrp="1"/>
          </p:cNvSpPr>
          <p:nvPr>
            <p:ph type="subTitle" idx="1"/>
          </p:nvPr>
        </p:nvSpPr>
        <p:spPr>
          <a:xfrm>
            <a:off x="914400" y="2120347"/>
            <a:ext cx="10376452" cy="4320209"/>
          </a:xfrm>
        </p:spPr>
        <p:txBody>
          <a:bodyPr>
            <a:normAutofit/>
          </a:bodyPr>
          <a:lstStyle/>
          <a:p>
            <a:pPr marL="457200" indent="-457200" algn="just">
              <a:lnSpc>
                <a:spcPct val="100000"/>
              </a:lnSpc>
              <a:buFont typeface="Arial" panose="020B0604020202020204" pitchFamily="34" charset="0"/>
              <a:buChar char="•"/>
            </a:pPr>
            <a:r>
              <a:rPr lang="en-US" sz="3200" dirty="0">
                <a:latin typeface="Georgia" panose="02040502050405020303" pitchFamily="18" charset="0"/>
              </a:rPr>
              <a:t>Air Quality Index is the measurement of different harmful gases involve in the environment.</a:t>
            </a:r>
          </a:p>
          <a:p>
            <a:pPr marL="457200" indent="-457200" algn="just">
              <a:lnSpc>
                <a:spcPct val="100000"/>
              </a:lnSpc>
              <a:buFont typeface="Arial" panose="020B0604020202020204" pitchFamily="34" charset="0"/>
              <a:buChar char="•"/>
            </a:pPr>
            <a:r>
              <a:rPr lang="en-US" sz="3200" dirty="0">
                <a:latin typeface="Georgia" panose="02040502050405020303" pitchFamily="18" charset="0"/>
              </a:rPr>
              <a:t>After Predicating the value of AQI we can determine the level of pollution.</a:t>
            </a:r>
          </a:p>
          <a:p>
            <a:pPr marL="457200" indent="-457200" algn="just">
              <a:lnSpc>
                <a:spcPct val="100000"/>
              </a:lnSpc>
              <a:buFont typeface="Arial" panose="020B0604020202020204" pitchFamily="34" charset="0"/>
              <a:buChar char="•"/>
            </a:pPr>
            <a:r>
              <a:rPr lang="en-US" sz="3200" dirty="0">
                <a:latin typeface="Georgia" panose="02040502050405020303" pitchFamily="18" charset="0"/>
              </a:rPr>
              <a:t>AQI value can tell us to Quality of Air in environment whether it is good, moderate or poor.</a:t>
            </a:r>
          </a:p>
        </p:txBody>
      </p:sp>
    </p:spTree>
    <p:extLst>
      <p:ext uri="{BB962C8B-B14F-4D97-AF65-F5344CB8AC3E}">
        <p14:creationId xmlns:p14="http://schemas.microsoft.com/office/powerpoint/2010/main" val="4260913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91FE9-A80B-42B8-83B1-E1181C349DE6}"/>
              </a:ext>
            </a:extLst>
          </p:cNvPr>
          <p:cNvSpPr>
            <a:spLocks noGrp="1"/>
          </p:cNvSpPr>
          <p:nvPr>
            <p:ph type="title"/>
          </p:nvPr>
        </p:nvSpPr>
        <p:spPr/>
        <p:txBody>
          <a:bodyPr>
            <a:normAutofit/>
          </a:bodyPr>
          <a:lstStyle/>
          <a:p>
            <a:pPr algn="ctr"/>
            <a:r>
              <a:rPr lang="en-IN" dirty="0">
                <a:solidFill>
                  <a:schemeClr val="accent5">
                    <a:lumMod val="75000"/>
                  </a:schemeClr>
                </a:solidFill>
                <a:latin typeface="Georgia" panose="02040502050405020303" pitchFamily="18" charset="0"/>
              </a:rPr>
              <a:t>Dataset</a:t>
            </a:r>
            <a:endParaRPr lang="en-US" dirty="0">
              <a:solidFill>
                <a:schemeClr val="accent5">
                  <a:lumMod val="75000"/>
                </a:schemeClr>
              </a:solidFill>
              <a:latin typeface="Georgia" panose="02040502050405020303" pitchFamily="18" charset="0"/>
            </a:endParaRPr>
          </a:p>
        </p:txBody>
      </p:sp>
      <p:sp>
        <p:nvSpPr>
          <p:cNvPr id="3" name="Content Placeholder 2">
            <a:extLst>
              <a:ext uri="{FF2B5EF4-FFF2-40B4-BE49-F238E27FC236}">
                <a16:creationId xmlns:a16="http://schemas.microsoft.com/office/drawing/2014/main" id="{CA34D114-A5D7-4994-ACE5-594805BB3639}"/>
              </a:ext>
            </a:extLst>
          </p:cNvPr>
          <p:cNvSpPr>
            <a:spLocks noGrp="1"/>
          </p:cNvSpPr>
          <p:nvPr>
            <p:ph idx="1"/>
          </p:nvPr>
        </p:nvSpPr>
        <p:spPr/>
        <p:txBody>
          <a:bodyPr>
            <a:normAutofit/>
          </a:bodyPr>
          <a:lstStyle/>
          <a:p>
            <a:pPr>
              <a:lnSpc>
                <a:spcPct val="100000"/>
              </a:lnSpc>
            </a:pPr>
            <a:r>
              <a:rPr lang="en-US" sz="3200" dirty="0">
                <a:latin typeface="Georgia" panose="02040502050405020303" pitchFamily="18" charset="0"/>
              </a:rPr>
              <a:t>The data is combined (across the years and states) and largely clean version of the Historical Daily Ambient Air Quality Data released by the Ministry of Environment and Forests and Central Pollution Control Board of India under the National Data Sharing and Accessibility Policy (NDSAP) year 1990-2015</a:t>
            </a:r>
          </a:p>
        </p:txBody>
      </p:sp>
    </p:spTree>
    <p:extLst>
      <p:ext uri="{BB962C8B-B14F-4D97-AF65-F5344CB8AC3E}">
        <p14:creationId xmlns:p14="http://schemas.microsoft.com/office/powerpoint/2010/main" val="2603443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485-D01E-484C-91F0-BF2728B393DB}"/>
              </a:ext>
            </a:extLst>
          </p:cNvPr>
          <p:cNvSpPr>
            <a:spLocks noGrp="1"/>
          </p:cNvSpPr>
          <p:nvPr>
            <p:ph type="title"/>
          </p:nvPr>
        </p:nvSpPr>
        <p:spPr/>
        <p:txBody>
          <a:bodyPr>
            <a:normAutofit/>
          </a:bodyPr>
          <a:lstStyle/>
          <a:p>
            <a:pPr algn="ctr"/>
            <a:r>
              <a:rPr lang="en-US" dirty="0">
                <a:solidFill>
                  <a:schemeClr val="accent5">
                    <a:lumMod val="75000"/>
                  </a:schemeClr>
                </a:solidFill>
                <a:latin typeface="Georgia" panose="02040502050405020303" pitchFamily="18" charset="0"/>
              </a:rPr>
              <a:t>Approach</a:t>
            </a:r>
          </a:p>
        </p:txBody>
      </p:sp>
      <p:sp>
        <p:nvSpPr>
          <p:cNvPr id="3" name="Content Placeholder 2">
            <a:extLst>
              <a:ext uri="{FF2B5EF4-FFF2-40B4-BE49-F238E27FC236}">
                <a16:creationId xmlns:a16="http://schemas.microsoft.com/office/drawing/2014/main" id="{DAC3F532-F5CA-4E87-AD90-9CBCF4423EE4}"/>
              </a:ext>
            </a:extLst>
          </p:cNvPr>
          <p:cNvSpPr>
            <a:spLocks noGrp="1"/>
          </p:cNvSpPr>
          <p:nvPr>
            <p:ph idx="1"/>
          </p:nvPr>
        </p:nvSpPr>
        <p:spPr/>
        <p:txBody>
          <a:bodyPr>
            <a:normAutofit/>
          </a:bodyPr>
          <a:lstStyle/>
          <a:p>
            <a:pPr marL="0" indent="0" algn="just">
              <a:buNone/>
            </a:pPr>
            <a:r>
              <a:rPr lang="en-US" sz="3200" dirty="0">
                <a:latin typeface="Georgia" panose="02040502050405020303" pitchFamily="18" charset="0"/>
              </a:rPr>
              <a:t>As from the above data we can see that there is lot of missing values so first we applied various ensemble technique then we convert the concentration of different gases into AQI category and apply hot encoding to convert categorical data into binary so we can feed it our model then we tried  various technique like SMOTE and after that come out with different classification models</a:t>
            </a:r>
          </a:p>
        </p:txBody>
      </p:sp>
    </p:spTree>
    <p:extLst>
      <p:ext uri="{BB962C8B-B14F-4D97-AF65-F5344CB8AC3E}">
        <p14:creationId xmlns:p14="http://schemas.microsoft.com/office/powerpoint/2010/main" val="2517722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838A-BBF4-4BFC-A09B-40751EBC88CE}"/>
              </a:ext>
            </a:extLst>
          </p:cNvPr>
          <p:cNvSpPr>
            <a:spLocks noGrp="1"/>
          </p:cNvSpPr>
          <p:nvPr>
            <p:ph type="title"/>
          </p:nvPr>
        </p:nvSpPr>
        <p:spPr>
          <a:xfrm>
            <a:off x="781878" y="365125"/>
            <a:ext cx="10571922" cy="1357658"/>
          </a:xfrm>
        </p:spPr>
        <p:txBody>
          <a:bodyPr>
            <a:normAutofit fontScale="90000"/>
          </a:bodyPr>
          <a:lstStyle/>
          <a:p>
            <a:r>
              <a:rPr lang="en-US" sz="3200" b="1" dirty="0">
                <a:latin typeface="Georgia" panose="02040502050405020303" pitchFamily="18" charset="0"/>
              </a:rPr>
              <a:t>Visualization: </a:t>
            </a:r>
            <a:br>
              <a:rPr lang="en-US" sz="3200" b="1" dirty="0">
                <a:latin typeface="Georgia" panose="02040502050405020303" pitchFamily="18" charset="0"/>
              </a:rPr>
            </a:br>
            <a:r>
              <a:rPr lang="en-US" sz="3200" dirty="0">
                <a:latin typeface="Georgia" panose="02040502050405020303" pitchFamily="18" charset="0"/>
              </a:rPr>
              <a:t>we can see clearly that emission of harmful  gases increase year by year.</a:t>
            </a:r>
          </a:p>
        </p:txBody>
      </p:sp>
      <p:pic>
        <p:nvPicPr>
          <p:cNvPr id="5" name="Content Placeholder 4">
            <a:extLst>
              <a:ext uri="{FF2B5EF4-FFF2-40B4-BE49-F238E27FC236}">
                <a16:creationId xmlns:a16="http://schemas.microsoft.com/office/drawing/2014/main" id="{11D52F56-799C-499D-B928-9FE5D45330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7496" y="2032345"/>
            <a:ext cx="8839199" cy="4580490"/>
          </a:xfrm>
        </p:spPr>
      </p:pic>
    </p:spTree>
    <p:extLst>
      <p:ext uri="{BB962C8B-B14F-4D97-AF65-F5344CB8AC3E}">
        <p14:creationId xmlns:p14="http://schemas.microsoft.com/office/powerpoint/2010/main" val="634894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E52CA-41C3-4866-BD7C-7A83ADB139A3}"/>
              </a:ext>
            </a:extLst>
          </p:cNvPr>
          <p:cNvSpPr>
            <a:spLocks noGrp="1"/>
          </p:cNvSpPr>
          <p:nvPr>
            <p:ph type="title"/>
          </p:nvPr>
        </p:nvSpPr>
        <p:spPr>
          <a:xfrm>
            <a:off x="839788" y="457200"/>
            <a:ext cx="9589673" cy="947530"/>
          </a:xfrm>
        </p:spPr>
        <p:txBody>
          <a:bodyPr>
            <a:normAutofit/>
          </a:bodyPr>
          <a:lstStyle/>
          <a:p>
            <a:pPr algn="ctr"/>
            <a:r>
              <a:rPr lang="en-US" sz="4400" dirty="0">
                <a:solidFill>
                  <a:schemeClr val="accent5">
                    <a:lumMod val="75000"/>
                  </a:schemeClr>
                </a:solidFill>
                <a:latin typeface="Georgia" panose="02040502050405020303" pitchFamily="18" charset="0"/>
              </a:rPr>
              <a:t>Logistic Regression</a:t>
            </a:r>
          </a:p>
        </p:txBody>
      </p:sp>
      <p:pic>
        <p:nvPicPr>
          <p:cNvPr id="6" name="Content Placeholder 5">
            <a:extLst>
              <a:ext uri="{FF2B5EF4-FFF2-40B4-BE49-F238E27FC236}">
                <a16:creationId xmlns:a16="http://schemas.microsoft.com/office/drawing/2014/main" id="{A5140751-1D11-4DB6-9F03-97CBE8F56A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4158" y="2544417"/>
            <a:ext cx="5512904" cy="3220279"/>
          </a:xfrm>
        </p:spPr>
      </p:pic>
      <p:sp>
        <p:nvSpPr>
          <p:cNvPr id="4" name="Text Placeholder 3">
            <a:extLst>
              <a:ext uri="{FF2B5EF4-FFF2-40B4-BE49-F238E27FC236}">
                <a16:creationId xmlns:a16="http://schemas.microsoft.com/office/drawing/2014/main" id="{92414C25-11CC-4DF4-80AC-4D1B3614FD28}"/>
              </a:ext>
            </a:extLst>
          </p:cNvPr>
          <p:cNvSpPr>
            <a:spLocks noGrp="1"/>
          </p:cNvSpPr>
          <p:nvPr>
            <p:ph type="body" sz="half" idx="2"/>
          </p:nvPr>
        </p:nvSpPr>
        <p:spPr>
          <a:xfrm>
            <a:off x="6639339" y="2637182"/>
            <a:ext cx="4982817" cy="2640497"/>
          </a:xfrm>
        </p:spPr>
        <p:txBody>
          <a:bodyPr>
            <a:normAutofit/>
          </a:bodyPr>
          <a:lstStyle/>
          <a:p>
            <a:pPr>
              <a:lnSpc>
                <a:spcPct val="100000"/>
              </a:lnSpc>
            </a:pPr>
            <a:r>
              <a:rPr lang="en-US" sz="3200" dirty="0">
                <a:latin typeface="Georgia" panose="02040502050405020303" pitchFamily="18" charset="0"/>
              </a:rPr>
              <a:t>The accuracy of this model is 91% </a:t>
            </a:r>
          </a:p>
          <a:p>
            <a:pPr>
              <a:lnSpc>
                <a:spcPct val="100000"/>
              </a:lnSpc>
            </a:pPr>
            <a:r>
              <a:rPr lang="en-US" sz="3200" dirty="0">
                <a:latin typeface="Georgia" panose="02040502050405020303" pitchFamily="18" charset="0"/>
              </a:rPr>
              <a:t>The precision and recall is 86% and 81%</a:t>
            </a:r>
          </a:p>
        </p:txBody>
      </p:sp>
    </p:spTree>
    <p:extLst>
      <p:ext uri="{BB962C8B-B14F-4D97-AF65-F5344CB8AC3E}">
        <p14:creationId xmlns:p14="http://schemas.microsoft.com/office/powerpoint/2010/main" val="499508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E52CA-41C3-4866-BD7C-7A83ADB139A3}"/>
              </a:ext>
            </a:extLst>
          </p:cNvPr>
          <p:cNvSpPr>
            <a:spLocks noGrp="1"/>
          </p:cNvSpPr>
          <p:nvPr>
            <p:ph type="title"/>
          </p:nvPr>
        </p:nvSpPr>
        <p:spPr>
          <a:xfrm>
            <a:off x="839788" y="457200"/>
            <a:ext cx="9589673" cy="1199322"/>
          </a:xfrm>
        </p:spPr>
        <p:txBody>
          <a:bodyPr>
            <a:normAutofit/>
          </a:bodyPr>
          <a:lstStyle/>
          <a:p>
            <a:pPr algn="ctr"/>
            <a:r>
              <a:rPr lang="en-US" sz="4400" dirty="0">
                <a:solidFill>
                  <a:schemeClr val="accent5">
                    <a:lumMod val="75000"/>
                  </a:schemeClr>
                </a:solidFill>
                <a:latin typeface="Georgia" panose="02040502050405020303" pitchFamily="18" charset="0"/>
              </a:rPr>
              <a:t>Logistic Regression with SMOTE</a:t>
            </a:r>
            <a:endParaRPr lang="en-US" sz="4400" dirty="0">
              <a:solidFill>
                <a:schemeClr val="accent5">
                  <a:lumMod val="75000"/>
                </a:schemeClr>
              </a:solidFill>
            </a:endParaRPr>
          </a:p>
        </p:txBody>
      </p:sp>
      <p:pic>
        <p:nvPicPr>
          <p:cNvPr id="6" name="Content Placeholder 5">
            <a:extLst>
              <a:ext uri="{FF2B5EF4-FFF2-40B4-BE49-F238E27FC236}">
                <a16:creationId xmlns:a16="http://schemas.microsoft.com/office/drawing/2014/main" id="{51A6435C-42E4-4F06-B309-827F61E9AF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789" y="2597427"/>
            <a:ext cx="5773046" cy="3882886"/>
          </a:xfrm>
        </p:spPr>
      </p:pic>
      <p:sp>
        <p:nvSpPr>
          <p:cNvPr id="4" name="Text Placeholder 3">
            <a:extLst>
              <a:ext uri="{FF2B5EF4-FFF2-40B4-BE49-F238E27FC236}">
                <a16:creationId xmlns:a16="http://schemas.microsoft.com/office/drawing/2014/main" id="{92414C25-11CC-4DF4-80AC-4D1B3614FD28}"/>
              </a:ext>
            </a:extLst>
          </p:cNvPr>
          <p:cNvSpPr>
            <a:spLocks noGrp="1"/>
          </p:cNvSpPr>
          <p:nvPr>
            <p:ph type="body" sz="half" idx="2"/>
          </p:nvPr>
        </p:nvSpPr>
        <p:spPr>
          <a:xfrm>
            <a:off x="7129670" y="2888974"/>
            <a:ext cx="4492486" cy="2637183"/>
          </a:xfrm>
        </p:spPr>
        <p:txBody>
          <a:bodyPr>
            <a:normAutofit/>
          </a:bodyPr>
          <a:lstStyle/>
          <a:p>
            <a:pPr>
              <a:lnSpc>
                <a:spcPct val="100000"/>
              </a:lnSpc>
            </a:pPr>
            <a:r>
              <a:rPr lang="en-US" sz="3200" dirty="0">
                <a:latin typeface="Georgia" panose="02040502050405020303" pitchFamily="18" charset="0"/>
              </a:rPr>
              <a:t>The accuracy of this model is 97.8% </a:t>
            </a:r>
          </a:p>
          <a:p>
            <a:pPr>
              <a:lnSpc>
                <a:spcPct val="100000"/>
              </a:lnSpc>
            </a:pPr>
            <a:r>
              <a:rPr lang="en-US" sz="3200" dirty="0">
                <a:latin typeface="Georgia" panose="02040502050405020303" pitchFamily="18" charset="0"/>
              </a:rPr>
              <a:t>The precision and recall is 97% and 99% </a:t>
            </a:r>
          </a:p>
        </p:txBody>
      </p:sp>
    </p:spTree>
    <p:extLst>
      <p:ext uri="{BB962C8B-B14F-4D97-AF65-F5344CB8AC3E}">
        <p14:creationId xmlns:p14="http://schemas.microsoft.com/office/powerpoint/2010/main" val="1660104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E52CA-41C3-4866-BD7C-7A83ADB139A3}"/>
              </a:ext>
            </a:extLst>
          </p:cNvPr>
          <p:cNvSpPr>
            <a:spLocks noGrp="1"/>
          </p:cNvSpPr>
          <p:nvPr>
            <p:ph type="title"/>
          </p:nvPr>
        </p:nvSpPr>
        <p:spPr>
          <a:xfrm>
            <a:off x="839788" y="457200"/>
            <a:ext cx="9589673" cy="1199322"/>
          </a:xfrm>
        </p:spPr>
        <p:txBody>
          <a:bodyPr>
            <a:normAutofit/>
          </a:bodyPr>
          <a:lstStyle/>
          <a:p>
            <a:pPr algn="ctr"/>
            <a:r>
              <a:rPr lang="en-IN" sz="4400" dirty="0">
                <a:solidFill>
                  <a:schemeClr val="accent5">
                    <a:lumMod val="75000"/>
                  </a:schemeClr>
                </a:solidFill>
                <a:latin typeface="Georgia" panose="02040502050405020303" pitchFamily="18" charset="0"/>
              </a:rPr>
              <a:t>K-Nearest </a:t>
            </a:r>
            <a:r>
              <a:rPr lang="en-IN" sz="4400" dirty="0" err="1">
                <a:solidFill>
                  <a:schemeClr val="accent5">
                    <a:lumMod val="75000"/>
                  </a:schemeClr>
                </a:solidFill>
                <a:latin typeface="Georgia" panose="02040502050405020303" pitchFamily="18" charset="0"/>
              </a:rPr>
              <a:t>Neighbors</a:t>
            </a:r>
            <a:r>
              <a:rPr lang="en-IN" sz="4400" dirty="0">
                <a:solidFill>
                  <a:schemeClr val="accent5">
                    <a:lumMod val="75000"/>
                  </a:schemeClr>
                </a:solidFill>
                <a:latin typeface="Georgia" panose="02040502050405020303" pitchFamily="18" charset="0"/>
              </a:rPr>
              <a:t> </a:t>
            </a:r>
            <a:endParaRPr lang="en-US" sz="4400" dirty="0">
              <a:solidFill>
                <a:schemeClr val="accent5">
                  <a:lumMod val="75000"/>
                </a:schemeClr>
              </a:solidFill>
              <a:latin typeface="Georgia" panose="02040502050405020303" pitchFamily="18" charset="0"/>
            </a:endParaRPr>
          </a:p>
        </p:txBody>
      </p:sp>
      <p:pic>
        <p:nvPicPr>
          <p:cNvPr id="6" name="Content Placeholder 5">
            <a:extLst>
              <a:ext uri="{FF2B5EF4-FFF2-40B4-BE49-F238E27FC236}">
                <a16:creationId xmlns:a16="http://schemas.microsoft.com/office/drawing/2014/main" id="{010C0402-AFAD-4D5A-A876-E9D5BA7576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788" y="2491409"/>
            <a:ext cx="5733289" cy="3631095"/>
          </a:xfrm>
        </p:spPr>
      </p:pic>
      <p:sp>
        <p:nvSpPr>
          <p:cNvPr id="4" name="Text Placeholder 3">
            <a:extLst>
              <a:ext uri="{FF2B5EF4-FFF2-40B4-BE49-F238E27FC236}">
                <a16:creationId xmlns:a16="http://schemas.microsoft.com/office/drawing/2014/main" id="{92414C25-11CC-4DF4-80AC-4D1B3614FD28}"/>
              </a:ext>
            </a:extLst>
          </p:cNvPr>
          <p:cNvSpPr>
            <a:spLocks noGrp="1"/>
          </p:cNvSpPr>
          <p:nvPr>
            <p:ph type="body" sz="half" idx="2"/>
          </p:nvPr>
        </p:nvSpPr>
        <p:spPr>
          <a:xfrm>
            <a:off x="7129670" y="2703444"/>
            <a:ext cx="4492486" cy="2557670"/>
          </a:xfrm>
        </p:spPr>
        <p:txBody>
          <a:bodyPr/>
          <a:lstStyle/>
          <a:p>
            <a:pPr>
              <a:lnSpc>
                <a:spcPct val="100000"/>
              </a:lnSpc>
            </a:pPr>
            <a:r>
              <a:rPr lang="en-US" sz="3200" dirty="0">
                <a:latin typeface="Georgia" panose="02040502050405020303" pitchFamily="18" charset="0"/>
              </a:rPr>
              <a:t>The accuracy of this model is 97.9% .</a:t>
            </a:r>
          </a:p>
          <a:p>
            <a:pPr>
              <a:lnSpc>
                <a:spcPct val="100000"/>
              </a:lnSpc>
            </a:pPr>
            <a:r>
              <a:rPr lang="en-US" sz="3200" dirty="0">
                <a:latin typeface="Georgia" panose="02040502050405020303" pitchFamily="18" charset="0"/>
              </a:rPr>
              <a:t>The precision and recall is 95% and 97%</a:t>
            </a:r>
          </a:p>
          <a:p>
            <a:endParaRPr lang="en-US" dirty="0"/>
          </a:p>
        </p:txBody>
      </p:sp>
    </p:spTree>
    <p:extLst>
      <p:ext uri="{BB962C8B-B14F-4D97-AF65-F5344CB8AC3E}">
        <p14:creationId xmlns:p14="http://schemas.microsoft.com/office/powerpoint/2010/main" val="3081309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393</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Georgia</vt:lpstr>
      <vt:lpstr>Office Theme</vt:lpstr>
      <vt:lpstr>Classification of Air Quality Index </vt:lpstr>
      <vt:lpstr>Problem Statement</vt:lpstr>
      <vt:lpstr>Introduction</vt:lpstr>
      <vt:lpstr>Dataset</vt:lpstr>
      <vt:lpstr>Approach</vt:lpstr>
      <vt:lpstr>Visualization:  we can see clearly that emission of harmful  gases increase year by year.</vt:lpstr>
      <vt:lpstr>Logistic Regression</vt:lpstr>
      <vt:lpstr>Logistic Regression with SMOTE</vt:lpstr>
      <vt:lpstr>K-Nearest Neighbors </vt:lpstr>
      <vt:lpstr>Support Vector Classification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Air Quality Index</dc:title>
  <dc:creator>Shakti Singh</dc:creator>
  <cp:lastModifiedBy>Shakti Singh</cp:lastModifiedBy>
  <cp:revision>27</cp:revision>
  <dcterms:created xsi:type="dcterms:W3CDTF">2020-04-25T10:14:21Z</dcterms:created>
  <dcterms:modified xsi:type="dcterms:W3CDTF">2020-04-25T13:24:58Z</dcterms:modified>
</cp:coreProperties>
</file>