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7" r:id="rId2"/>
    <p:sldId id="258" r:id="rId3"/>
    <p:sldId id="261" r:id="rId4"/>
    <p:sldId id="262" r:id="rId5"/>
    <p:sldId id="260" r:id="rId6"/>
    <p:sldId id="259" r:id="rId7"/>
    <p:sldId id="269" r:id="rId8"/>
    <p:sldId id="264" r:id="rId9"/>
    <p:sldId id="263" r:id="rId10"/>
    <p:sldId id="266" r:id="rId11"/>
    <p:sldId id="265" r:id="rId12"/>
    <p:sldId id="267" r:id="rId13"/>
    <p:sldId id="268" r:id="rId14"/>
    <p:sldId id="270" r:id="rId15"/>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49d5a19e6f4850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660"/>
  </p:normalViewPr>
  <p:slideViewPr>
    <p:cSldViewPr>
      <p:cViewPr>
        <p:scale>
          <a:sx n="66" d="100"/>
          <a:sy n="66" d="100"/>
        </p:scale>
        <p:origin x="379" y="542"/>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21T23:34:49.564"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E7CBF876-4ADB-461E-AF94-A8B7C9A017FB}" type="datetimeFigureOut">
              <a:rPr lang="en-US"/>
              <a:pPr>
                <a:defRPr/>
              </a:pPr>
              <a:t>4/21/2020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2573D828-2AF1-4DA6-A95E-9DB088F733AB}" type="slidenum">
              <a:rPr lang="en-US"/>
              <a:pPr>
                <a:defRPr/>
              </a:pPr>
              <a:t>‹#›</a:t>
            </a:fld>
            <a:endParaRPr lang="en-US"/>
          </a:p>
        </p:txBody>
      </p:sp>
    </p:spTree>
    <p:extLst>
      <p:ext uri="{BB962C8B-B14F-4D97-AF65-F5344CB8AC3E}">
        <p14:creationId xmlns:p14="http://schemas.microsoft.com/office/powerpoint/2010/main" val="125673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95B99E-078C-4CA3-B1E0-1847CC032A56}" type="datetimeFigureOut">
              <a:rPr lang="en-IN" smtClean="0"/>
              <a:t>21-04-2020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5B007-61BF-4223-9917-43E58D345E19}" type="slidenum">
              <a:rPr lang="en-IN" smtClean="0"/>
              <a:t>‹#›</a:t>
            </a:fld>
            <a:endParaRPr lang="en-IN"/>
          </a:p>
        </p:txBody>
      </p:sp>
    </p:spTree>
    <p:extLst>
      <p:ext uri="{BB962C8B-B14F-4D97-AF65-F5344CB8AC3E}">
        <p14:creationId xmlns:p14="http://schemas.microsoft.com/office/powerpoint/2010/main" val="3067173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05B007-61BF-4223-9917-43E58D345E19}" type="slidenum">
              <a:rPr lang="en-IN" smtClean="0"/>
              <a:t>2</a:t>
            </a:fld>
            <a:endParaRPr lang="en-IN"/>
          </a:p>
        </p:txBody>
      </p:sp>
    </p:spTree>
    <p:extLst>
      <p:ext uri="{BB962C8B-B14F-4D97-AF65-F5344CB8AC3E}">
        <p14:creationId xmlns:p14="http://schemas.microsoft.com/office/powerpoint/2010/main" val="25622877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6629400"/>
            <a:ext cx="9144000" cy="228600"/>
          </a:xfrm>
          <a:prstGeom prst="rect">
            <a:avLst/>
          </a:prstGeom>
          <a:solidFill>
            <a:srgbClr val="970303"/>
          </a:solidFill>
          <a:ln>
            <a:solidFill>
              <a:srgbClr val="970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47025" y="5911850"/>
            <a:ext cx="1136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Date Placeholder 3"/>
          <p:cNvSpPr>
            <a:spLocks noGrp="1"/>
          </p:cNvSpPr>
          <p:nvPr>
            <p:ph type="dt" sz="half" idx="10"/>
          </p:nvPr>
        </p:nvSpPr>
        <p:spPr/>
        <p:txBody>
          <a:bodyPr/>
          <a:lstStyle>
            <a:lvl1pPr>
              <a:defRPr/>
            </a:lvl1pPr>
          </a:lstStyle>
          <a:p>
            <a:pPr>
              <a:defRPr/>
            </a:pPr>
            <a:fld id="{896BDD45-E69B-410E-9157-589FB199A394}" type="datetimeFigureOut">
              <a:rPr lang="en-US"/>
              <a:pPr>
                <a:defRPr/>
              </a:pPr>
              <a:t>4/21/2020</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smtClean="0"/>
            </a:lvl1pPr>
          </a:lstStyle>
          <a:p>
            <a:pPr>
              <a:defRPr/>
            </a:pPr>
            <a:fld id="{1921A9A2-145D-477D-AF02-A4AE31099042}" type="slidenum">
              <a:rPr lang="en-US"/>
              <a:pPr>
                <a:defRPr/>
              </a:pPr>
              <a:t>‹#›</a:t>
            </a:fld>
            <a:endParaRPr lang="en-US"/>
          </a:p>
        </p:txBody>
      </p:sp>
    </p:spTree>
    <p:extLst>
      <p:ext uri="{BB962C8B-B14F-4D97-AF65-F5344CB8AC3E}">
        <p14:creationId xmlns:p14="http://schemas.microsoft.com/office/powerpoint/2010/main" val="104546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8F6014E-E113-40E4-8221-7E40B502626A}" type="datetimeFigureOut">
              <a:rPr lang="en-US"/>
              <a:pPr>
                <a:defRPr/>
              </a:pPr>
              <a:t>4/21/2020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787992-D210-46B5-8FCD-38BEEDBF48E1}" type="slidenum">
              <a:rPr lang="en-US"/>
              <a:pPr>
                <a:defRPr/>
              </a:pPr>
              <a:t>‹#›</a:t>
            </a:fld>
            <a:endParaRPr lang="en-US"/>
          </a:p>
        </p:txBody>
      </p:sp>
    </p:spTree>
    <p:extLst>
      <p:ext uri="{BB962C8B-B14F-4D97-AF65-F5344CB8AC3E}">
        <p14:creationId xmlns:p14="http://schemas.microsoft.com/office/powerpoint/2010/main" val="3204411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2E074E6-A55A-47FE-A9D8-1CFE72007784}" type="datetimeFigureOut">
              <a:rPr lang="en-US"/>
              <a:pPr>
                <a:defRPr/>
              </a:pPr>
              <a:t>4/21/2020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0A5A70C-F257-4079-B4D9-CF3CBCE936D3}" type="slidenum">
              <a:rPr lang="en-US"/>
              <a:pPr>
                <a:defRPr/>
              </a:pPr>
              <a:t>‹#›</a:t>
            </a:fld>
            <a:endParaRPr lang="en-US"/>
          </a:p>
        </p:txBody>
      </p:sp>
    </p:spTree>
    <p:extLst>
      <p:ext uri="{BB962C8B-B14F-4D97-AF65-F5344CB8AC3E}">
        <p14:creationId xmlns:p14="http://schemas.microsoft.com/office/powerpoint/2010/main" val="270586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6DA9F28-2CCA-4A24-AF53-65299627D160}" type="datetimeFigureOut">
              <a:rPr lang="en-US"/>
              <a:pPr>
                <a:defRPr/>
              </a:pPr>
              <a:t>4/21/2020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F56AF-497B-4CB1-8D24-32E5D8DE82DB}" type="slidenum">
              <a:rPr lang="en-US"/>
              <a:pPr>
                <a:defRPr/>
              </a:pPr>
              <a:t>‹#›</a:t>
            </a:fld>
            <a:endParaRPr lang="en-US"/>
          </a:p>
        </p:txBody>
      </p:sp>
    </p:spTree>
    <p:extLst>
      <p:ext uri="{BB962C8B-B14F-4D97-AF65-F5344CB8AC3E}">
        <p14:creationId xmlns:p14="http://schemas.microsoft.com/office/powerpoint/2010/main" val="2975920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817DC18-01F9-4C46-8221-FD728DFB74D4}" type="datetimeFigureOut">
              <a:rPr lang="en-US"/>
              <a:pPr>
                <a:defRPr/>
              </a:pPr>
              <a:t>4/21/2020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1610628-9E5B-49E0-BE02-60D2F25F6F66}" type="slidenum">
              <a:rPr lang="en-US"/>
              <a:pPr>
                <a:defRPr/>
              </a:pPr>
              <a:t>‹#›</a:t>
            </a:fld>
            <a:endParaRPr lang="en-US"/>
          </a:p>
        </p:txBody>
      </p:sp>
    </p:spTree>
    <p:extLst>
      <p:ext uri="{BB962C8B-B14F-4D97-AF65-F5344CB8AC3E}">
        <p14:creationId xmlns:p14="http://schemas.microsoft.com/office/powerpoint/2010/main" val="346974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17C3576-58E6-4757-ADB5-57D5333722FD}" type="datetimeFigureOut">
              <a:rPr lang="en-US"/>
              <a:pPr>
                <a:defRPr/>
              </a:pPr>
              <a:t>4/21/2020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A44A83-7EC1-4F85-9F33-9CDFD2AC2A50}" type="slidenum">
              <a:rPr lang="en-US"/>
              <a:pPr>
                <a:defRPr/>
              </a:pPr>
              <a:t>‹#›</a:t>
            </a:fld>
            <a:endParaRPr lang="en-US"/>
          </a:p>
        </p:txBody>
      </p:sp>
    </p:spTree>
    <p:extLst>
      <p:ext uri="{BB962C8B-B14F-4D97-AF65-F5344CB8AC3E}">
        <p14:creationId xmlns:p14="http://schemas.microsoft.com/office/powerpoint/2010/main" val="568077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C69A298-5ADB-4C6E-B80F-2547D806F49D}" type="datetimeFigureOut">
              <a:rPr lang="en-US"/>
              <a:pPr>
                <a:defRPr/>
              </a:pPr>
              <a:t>4/21/2020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0F023F9-77D9-4894-81B7-62BF6976518F}" type="slidenum">
              <a:rPr lang="en-US"/>
              <a:pPr>
                <a:defRPr/>
              </a:pPr>
              <a:t>‹#›</a:t>
            </a:fld>
            <a:endParaRPr lang="en-US"/>
          </a:p>
        </p:txBody>
      </p:sp>
    </p:spTree>
    <p:extLst>
      <p:ext uri="{BB962C8B-B14F-4D97-AF65-F5344CB8AC3E}">
        <p14:creationId xmlns:p14="http://schemas.microsoft.com/office/powerpoint/2010/main" val="317896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73F4A7B-6D65-44F7-BEB1-9EDC101994E0}" type="datetimeFigureOut">
              <a:rPr lang="en-US"/>
              <a:pPr>
                <a:defRPr/>
              </a:pPr>
              <a:t>4/21/2020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40B4858-0842-4883-AB78-B6F410BA7B43}" type="slidenum">
              <a:rPr lang="en-US"/>
              <a:pPr>
                <a:defRPr/>
              </a:pPr>
              <a:t>‹#›</a:t>
            </a:fld>
            <a:endParaRPr lang="en-US"/>
          </a:p>
        </p:txBody>
      </p:sp>
    </p:spTree>
    <p:extLst>
      <p:ext uri="{BB962C8B-B14F-4D97-AF65-F5344CB8AC3E}">
        <p14:creationId xmlns:p14="http://schemas.microsoft.com/office/powerpoint/2010/main" val="1378583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66FD5AC-9D32-4CEA-8C96-5582ED2798EA}" type="datetimeFigureOut">
              <a:rPr lang="en-US"/>
              <a:pPr>
                <a:defRPr/>
              </a:pPr>
              <a:t>4/21/2020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06BF982-CFC9-49A6-A820-8AF63EDB971D}" type="slidenum">
              <a:rPr lang="en-US"/>
              <a:pPr>
                <a:defRPr/>
              </a:pPr>
              <a:t>‹#›</a:t>
            </a:fld>
            <a:endParaRPr lang="en-US"/>
          </a:p>
        </p:txBody>
      </p:sp>
    </p:spTree>
    <p:extLst>
      <p:ext uri="{BB962C8B-B14F-4D97-AF65-F5344CB8AC3E}">
        <p14:creationId xmlns:p14="http://schemas.microsoft.com/office/powerpoint/2010/main" val="23870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8F66D63-F31B-4ECC-B943-5CBEE21C6C46}" type="datetimeFigureOut">
              <a:rPr lang="en-US"/>
              <a:pPr>
                <a:defRPr/>
              </a:pPr>
              <a:t>4/21/2020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DF86381-7868-4976-9EB0-BD54F2D15171}" type="slidenum">
              <a:rPr lang="en-US"/>
              <a:pPr>
                <a:defRPr/>
              </a:pPr>
              <a:t>‹#›</a:t>
            </a:fld>
            <a:endParaRPr lang="en-US"/>
          </a:p>
        </p:txBody>
      </p:sp>
    </p:spTree>
    <p:extLst>
      <p:ext uri="{BB962C8B-B14F-4D97-AF65-F5344CB8AC3E}">
        <p14:creationId xmlns:p14="http://schemas.microsoft.com/office/powerpoint/2010/main" val="1437644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CF6A91-5CDB-4AA1-90C2-71EED657A450}" type="datetimeFigureOut">
              <a:rPr lang="en-US"/>
              <a:pPr>
                <a:defRPr/>
              </a:pPr>
              <a:t>4/21/2020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BFB9AFC-AB4F-49CF-98BC-F1E1F038690D}" type="slidenum">
              <a:rPr lang="en-US"/>
              <a:pPr>
                <a:defRPr/>
              </a:pPr>
              <a:t>‹#›</a:t>
            </a:fld>
            <a:endParaRPr lang="en-US"/>
          </a:p>
        </p:txBody>
      </p:sp>
    </p:spTree>
    <p:extLst>
      <p:ext uri="{BB962C8B-B14F-4D97-AF65-F5344CB8AC3E}">
        <p14:creationId xmlns:p14="http://schemas.microsoft.com/office/powerpoint/2010/main" val="400409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1A872BC8-4EDD-4347-8504-A9A9A0FF68C5}" type="datetimeFigureOut">
              <a:rPr lang="en-US"/>
              <a:pPr>
                <a:defRPr/>
              </a:pPr>
              <a:t>4/21/2020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ECE2F3DE-9ECA-4718-8EA4-8325C028CB75}" type="slidenum">
              <a:rPr lang="en-US"/>
              <a:pPr>
                <a:defRPr/>
              </a:pPr>
              <a:t>‹#›</a:t>
            </a:fld>
            <a:endParaRPr lang="en-US"/>
          </a:p>
        </p:txBody>
      </p:sp>
      <p:sp>
        <p:nvSpPr>
          <p:cNvPr id="7" name="Rectangle 6"/>
          <p:cNvSpPr/>
          <p:nvPr/>
        </p:nvSpPr>
        <p:spPr>
          <a:xfrm>
            <a:off x="0" y="6629400"/>
            <a:ext cx="9144000" cy="228600"/>
          </a:xfrm>
          <a:prstGeom prst="rect">
            <a:avLst/>
          </a:prstGeom>
          <a:solidFill>
            <a:srgbClr val="970303"/>
          </a:solidFill>
          <a:ln>
            <a:solidFill>
              <a:srgbClr val="970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32"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947025" y="5911850"/>
            <a:ext cx="1136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olxgroup.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8.xml"/><Relationship Id="rId6" Type="http://schemas.openxmlformats.org/officeDocument/2006/relationships/comments" Target="../comments/comment1.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577684-AFBE-4172-A09D-70222C7154BF}"/>
              </a:ext>
            </a:extLst>
          </p:cNvPr>
          <p:cNvSpPr/>
          <p:nvPr/>
        </p:nvSpPr>
        <p:spPr>
          <a:xfrm>
            <a:off x="838200" y="1447800"/>
            <a:ext cx="7620000" cy="523220"/>
          </a:xfrm>
          <a:prstGeom prst="rect">
            <a:avLst/>
          </a:prstGeom>
        </p:spPr>
        <p:txBody>
          <a:bodyPr wrap="square">
            <a:spAutoFit/>
          </a:bodyPr>
          <a:lstStyle/>
          <a:p>
            <a:pPr algn="ctr"/>
            <a:r>
              <a:rPr lang="en-IN" sz="2800" b="1" dirty="0"/>
              <a:t>Car Selling Price </a:t>
            </a:r>
            <a:r>
              <a:rPr lang="en-US" sz="2800" b="1" dirty="0"/>
              <a:t>Prediction</a:t>
            </a:r>
            <a:endParaRPr lang="en-IN" sz="2800" dirty="0"/>
          </a:p>
        </p:txBody>
      </p:sp>
      <p:sp>
        <p:nvSpPr>
          <p:cNvPr id="3" name="Rectangle 2">
            <a:extLst>
              <a:ext uri="{FF2B5EF4-FFF2-40B4-BE49-F238E27FC236}">
                <a16:creationId xmlns:a16="http://schemas.microsoft.com/office/drawing/2014/main" id="{C972375F-B8E7-4345-986F-6EF0A578471F}"/>
              </a:ext>
            </a:extLst>
          </p:cNvPr>
          <p:cNvSpPr/>
          <p:nvPr/>
        </p:nvSpPr>
        <p:spPr>
          <a:xfrm>
            <a:off x="2286000" y="2828836"/>
            <a:ext cx="4572000" cy="1323439"/>
          </a:xfrm>
          <a:prstGeom prst="rect">
            <a:avLst/>
          </a:prstGeom>
        </p:spPr>
        <p:txBody>
          <a:bodyPr>
            <a:spAutoFit/>
          </a:bodyPr>
          <a:lstStyle/>
          <a:p>
            <a:pPr algn="ctr"/>
            <a:r>
              <a:rPr lang="en-IN" b="1" dirty="0"/>
              <a:t>   </a:t>
            </a:r>
            <a:r>
              <a:rPr lang="en-IN" sz="2000" b="1" dirty="0"/>
              <a:t>GROUP</a:t>
            </a:r>
          </a:p>
          <a:p>
            <a:pPr algn="ctr"/>
            <a:r>
              <a:rPr lang="en-IN" sz="2000" b="1" dirty="0"/>
              <a:t>    20</a:t>
            </a:r>
          </a:p>
          <a:p>
            <a:pPr algn="ctr"/>
            <a:r>
              <a:rPr lang="en-IN" sz="2000" b="1" dirty="0"/>
              <a:t>    BABLU</a:t>
            </a:r>
          </a:p>
          <a:p>
            <a:pPr algn="ctr"/>
            <a:r>
              <a:rPr lang="en-IN" sz="2000" b="1" dirty="0"/>
              <a:t>SHAKTI SINGH RATHORE</a:t>
            </a:r>
            <a:endParaRPr lang="en-IN" sz="2000" dirty="0"/>
          </a:p>
        </p:txBody>
      </p:sp>
    </p:spTree>
    <p:extLst>
      <p:ext uri="{BB962C8B-B14F-4D97-AF65-F5344CB8AC3E}">
        <p14:creationId xmlns:p14="http://schemas.microsoft.com/office/powerpoint/2010/main" val="936936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173692-1C86-4487-BB62-8622F010B551}"/>
              </a:ext>
            </a:extLst>
          </p:cNvPr>
          <p:cNvSpPr>
            <a:spLocks noGrp="1"/>
          </p:cNvSpPr>
          <p:nvPr>
            <p:ph type="title"/>
          </p:nvPr>
        </p:nvSpPr>
        <p:spPr>
          <a:xfrm>
            <a:off x="3137217" y="228600"/>
            <a:ext cx="3008313" cy="641350"/>
          </a:xfrm>
        </p:spPr>
        <p:txBody>
          <a:bodyPr/>
          <a:lstStyle/>
          <a:p>
            <a:r>
              <a:rPr lang="en-US" sz="2200" dirty="0" err="1"/>
              <a:t>KNearest</a:t>
            </a:r>
            <a:r>
              <a:rPr lang="en-US" sz="2200" dirty="0"/>
              <a:t> Neighbor</a:t>
            </a:r>
            <a:endParaRPr lang="en-IN" sz="2200" dirty="0"/>
          </a:p>
        </p:txBody>
      </p:sp>
      <p:pic>
        <p:nvPicPr>
          <p:cNvPr id="5" name="Content Placeholder 4">
            <a:extLst>
              <a:ext uri="{FF2B5EF4-FFF2-40B4-BE49-F238E27FC236}">
                <a16:creationId xmlns:a16="http://schemas.microsoft.com/office/drawing/2014/main" id="{8199BF05-D976-4B53-89B6-8D2C5A8C33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2400" y="1346438"/>
            <a:ext cx="4366260" cy="4868386"/>
          </a:xfrm>
        </p:spPr>
      </p:pic>
      <p:sp>
        <p:nvSpPr>
          <p:cNvPr id="7" name="Text Placeholder 6">
            <a:extLst>
              <a:ext uri="{FF2B5EF4-FFF2-40B4-BE49-F238E27FC236}">
                <a16:creationId xmlns:a16="http://schemas.microsoft.com/office/drawing/2014/main" id="{78F9813F-EE50-49EE-BFFE-5603394781A4}"/>
              </a:ext>
            </a:extLst>
          </p:cNvPr>
          <p:cNvSpPr>
            <a:spLocks noGrp="1"/>
          </p:cNvSpPr>
          <p:nvPr>
            <p:ph type="body" sz="half" idx="2"/>
          </p:nvPr>
        </p:nvSpPr>
        <p:spPr>
          <a:xfrm>
            <a:off x="228600" y="888277"/>
            <a:ext cx="3733800" cy="5326547"/>
          </a:xfrm>
        </p:spPr>
        <p:txBody>
          <a:bodyPr/>
          <a:lstStyle/>
          <a:p>
            <a:pPr marL="342900" indent="-342900">
              <a:buFont typeface="Arial" panose="020B0604020202020204" pitchFamily="34" charset="0"/>
              <a:buChar char="•"/>
            </a:pPr>
            <a:r>
              <a:rPr lang="en-US" sz="2200" dirty="0"/>
              <a:t>When used </a:t>
            </a:r>
            <a:r>
              <a:rPr lang="en-IN" sz="2200" dirty="0"/>
              <a:t>all the features which are encoded to fit the model and the R-squared value is 96.11%.</a:t>
            </a:r>
          </a:p>
          <a:p>
            <a:pPr marL="342900" indent="-342900">
              <a:buFont typeface="Arial" panose="020B0604020202020204" pitchFamily="34" charset="0"/>
              <a:buChar char="•"/>
            </a:pPr>
            <a:r>
              <a:rPr lang="en-IN" sz="2200" dirty="0"/>
              <a:t>There are show residual plot its show are random point.</a:t>
            </a:r>
          </a:p>
          <a:p>
            <a:pPr marL="342900" indent="-342900">
              <a:buFont typeface="Arial" panose="020B0604020202020204" pitchFamily="34" charset="0"/>
              <a:buChar char="•"/>
            </a:pPr>
            <a:r>
              <a:rPr lang="en-IN" sz="2200" dirty="0"/>
              <a:t>There are show Train RMSE ,Train MSE, and also show for test .</a:t>
            </a:r>
          </a:p>
          <a:p>
            <a:pPr marL="342900" indent="-342900">
              <a:buFont typeface="Arial" panose="020B0604020202020204" pitchFamily="34" charset="0"/>
              <a:buChar char="•"/>
            </a:pPr>
            <a:r>
              <a:rPr lang="en-IN" sz="2200" dirty="0"/>
              <a:t>As the difference between training and testing MSE and RMSE is less the model is not having overfitting</a:t>
            </a:r>
          </a:p>
          <a:p>
            <a:pPr marL="342900" indent="-342900">
              <a:buFont typeface="Arial" panose="020B0604020202020204" pitchFamily="34" charset="0"/>
              <a:buChar char="•"/>
            </a:pPr>
            <a:endParaRPr lang="en-IN" sz="2200" dirty="0"/>
          </a:p>
          <a:p>
            <a:endParaRPr lang="en-IN" dirty="0"/>
          </a:p>
        </p:txBody>
      </p:sp>
    </p:spTree>
    <p:extLst>
      <p:ext uri="{BB962C8B-B14F-4D97-AF65-F5344CB8AC3E}">
        <p14:creationId xmlns:p14="http://schemas.microsoft.com/office/powerpoint/2010/main" val="786091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5F5A5D-2E89-4A0E-9334-68B2971DE176}"/>
              </a:ext>
            </a:extLst>
          </p:cNvPr>
          <p:cNvSpPr>
            <a:spLocks noGrp="1"/>
          </p:cNvSpPr>
          <p:nvPr>
            <p:ph type="title"/>
          </p:nvPr>
        </p:nvSpPr>
        <p:spPr>
          <a:xfrm>
            <a:off x="3581400" y="304800"/>
            <a:ext cx="3008313" cy="533400"/>
          </a:xfrm>
        </p:spPr>
        <p:txBody>
          <a:bodyPr/>
          <a:lstStyle/>
          <a:p>
            <a:r>
              <a:rPr lang="en-US" sz="2200" dirty="0"/>
              <a:t>Decision Tree</a:t>
            </a:r>
            <a:endParaRPr lang="en-IN" sz="2200" dirty="0"/>
          </a:p>
        </p:txBody>
      </p:sp>
      <p:pic>
        <p:nvPicPr>
          <p:cNvPr id="5" name="Content Placeholder 4">
            <a:extLst>
              <a:ext uri="{FF2B5EF4-FFF2-40B4-BE49-F238E27FC236}">
                <a16:creationId xmlns:a16="http://schemas.microsoft.com/office/drawing/2014/main" id="{8B88E0B7-522F-4143-8556-32F606F77D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2400" y="1235046"/>
            <a:ext cx="4724400" cy="4914106"/>
          </a:xfrm>
        </p:spPr>
      </p:pic>
      <p:sp>
        <p:nvSpPr>
          <p:cNvPr id="7" name="Text Placeholder 6">
            <a:extLst>
              <a:ext uri="{FF2B5EF4-FFF2-40B4-BE49-F238E27FC236}">
                <a16:creationId xmlns:a16="http://schemas.microsoft.com/office/drawing/2014/main" id="{70002F02-5721-4F94-9932-220B416697DE}"/>
              </a:ext>
            </a:extLst>
          </p:cNvPr>
          <p:cNvSpPr>
            <a:spLocks noGrp="1"/>
          </p:cNvSpPr>
          <p:nvPr>
            <p:ph type="body" sz="half" idx="2"/>
          </p:nvPr>
        </p:nvSpPr>
        <p:spPr>
          <a:xfrm>
            <a:off x="457200" y="990600"/>
            <a:ext cx="3733800" cy="5135563"/>
          </a:xfrm>
        </p:spPr>
        <p:txBody>
          <a:bodyPr/>
          <a:lstStyle/>
          <a:p>
            <a:pPr marL="342900" indent="-342900">
              <a:buFont typeface="Arial" panose="020B0604020202020204" pitchFamily="34" charset="0"/>
              <a:buChar char="•"/>
            </a:pPr>
            <a:r>
              <a:rPr lang="en-US" sz="2200" dirty="0"/>
              <a:t>When used </a:t>
            </a:r>
            <a:r>
              <a:rPr lang="en-IN" sz="2200" dirty="0"/>
              <a:t>all the features which are encoded to fit the model and the R-squared value is 88.69%.</a:t>
            </a:r>
          </a:p>
          <a:p>
            <a:pPr marL="342900" indent="-342900">
              <a:buFont typeface="Arial" panose="020B0604020202020204" pitchFamily="34" charset="0"/>
              <a:buChar char="•"/>
            </a:pPr>
            <a:r>
              <a:rPr lang="en-IN" sz="2200" dirty="0"/>
              <a:t>There are show residual plot its show are random </a:t>
            </a:r>
          </a:p>
          <a:p>
            <a:r>
              <a:rPr lang="en-IN" sz="2200" dirty="0"/>
              <a:t>      point.</a:t>
            </a:r>
          </a:p>
          <a:p>
            <a:pPr marL="342900" indent="-342900">
              <a:buFont typeface="Arial" panose="020B0604020202020204" pitchFamily="34" charset="0"/>
              <a:buChar char="•"/>
            </a:pPr>
            <a:r>
              <a:rPr lang="en-IN" sz="2200" dirty="0"/>
              <a:t>There are show Train RMSE ,Train MSE, and also show for test .</a:t>
            </a:r>
          </a:p>
          <a:p>
            <a:pPr marL="342900" indent="-342900">
              <a:buFont typeface="Arial" panose="020B0604020202020204" pitchFamily="34" charset="0"/>
              <a:buChar char="•"/>
            </a:pPr>
            <a:r>
              <a:rPr lang="en-IN" sz="2200" dirty="0"/>
              <a:t>As the difference between training and testing MSE and RMSE is less the model is not having overfitting</a:t>
            </a:r>
          </a:p>
          <a:p>
            <a:pPr marL="342900" indent="-342900">
              <a:buFont typeface="Arial" panose="020B0604020202020204" pitchFamily="34" charset="0"/>
              <a:buChar char="•"/>
            </a:pPr>
            <a:endParaRPr lang="en-IN" sz="2200" dirty="0"/>
          </a:p>
          <a:p>
            <a:endParaRPr lang="en-IN" dirty="0"/>
          </a:p>
        </p:txBody>
      </p:sp>
    </p:spTree>
    <p:extLst>
      <p:ext uri="{BB962C8B-B14F-4D97-AF65-F5344CB8AC3E}">
        <p14:creationId xmlns:p14="http://schemas.microsoft.com/office/powerpoint/2010/main" val="3005125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AC6E498-90BF-493D-B791-EF85E742C415}"/>
              </a:ext>
            </a:extLst>
          </p:cNvPr>
          <p:cNvSpPr>
            <a:spLocks noGrp="1"/>
          </p:cNvSpPr>
          <p:nvPr>
            <p:ph type="title"/>
          </p:nvPr>
        </p:nvSpPr>
        <p:spPr>
          <a:xfrm>
            <a:off x="2725476" y="304800"/>
            <a:ext cx="3693047" cy="641350"/>
          </a:xfrm>
        </p:spPr>
        <p:txBody>
          <a:bodyPr/>
          <a:lstStyle/>
          <a:p>
            <a:r>
              <a:rPr lang="en-US" sz="2200" dirty="0"/>
              <a:t>Support Vector Regression</a:t>
            </a:r>
            <a:endParaRPr lang="en-IN" sz="2200" dirty="0"/>
          </a:p>
        </p:txBody>
      </p:sp>
      <p:pic>
        <p:nvPicPr>
          <p:cNvPr id="5" name="Content Placeholder 4">
            <a:extLst>
              <a:ext uri="{FF2B5EF4-FFF2-40B4-BE49-F238E27FC236}">
                <a16:creationId xmlns:a16="http://schemas.microsoft.com/office/drawing/2014/main" id="{F826147B-A450-4604-B096-17BAF4B89B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6200" y="1435100"/>
            <a:ext cx="4457700" cy="4953000"/>
          </a:xfrm>
        </p:spPr>
      </p:pic>
      <p:sp>
        <p:nvSpPr>
          <p:cNvPr id="7" name="Text Placeholder 6">
            <a:extLst>
              <a:ext uri="{FF2B5EF4-FFF2-40B4-BE49-F238E27FC236}">
                <a16:creationId xmlns:a16="http://schemas.microsoft.com/office/drawing/2014/main" id="{A82A4C44-74AD-48A6-A24B-4D2F7652A73C}"/>
              </a:ext>
            </a:extLst>
          </p:cNvPr>
          <p:cNvSpPr>
            <a:spLocks noGrp="1"/>
          </p:cNvSpPr>
          <p:nvPr>
            <p:ph type="body" sz="half" idx="2"/>
          </p:nvPr>
        </p:nvSpPr>
        <p:spPr/>
        <p:txBody>
          <a:bodyPr/>
          <a:lstStyle/>
          <a:p>
            <a:pPr marL="342900" indent="-342900">
              <a:buFont typeface="Arial" panose="020B0604020202020204" pitchFamily="34" charset="0"/>
              <a:buChar char="•"/>
            </a:pPr>
            <a:r>
              <a:rPr lang="en-US" sz="2200" dirty="0"/>
              <a:t>When used </a:t>
            </a:r>
            <a:r>
              <a:rPr lang="en-IN" sz="2200" dirty="0"/>
              <a:t>all the features which are encoded to fit the model and the R-squared value is 78.38%.</a:t>
            </a:r>
          </a:p>
          <a:p>
            <a:pPr marL="342900" indent="-342900">
              <a:buFont typeface="Arial" panose="020B0604020202020204" pitchFamily="34" charset="0"/>
              <a:buChar char="•"/>
            </a:pPr>
            <a:r>
              <a:rPr lang="en-IN" sz="2200" dirty="0"/>
              <a:t>There are show residual plot its show are random </a:t>
            </a:r>
          </a:p>
          <a:p>
            <a:r>
              <a:rPr lang="en-IN" sz="2200" dirty="0"/>
              <a:t>      point.</a:t>
            </a:r>
          </a:p>
          <a:p>
            <a:pPr marL="342900" indent="-342900">
              <a:buFont typeface="Arial" panose="020B0604020202020204" pitchFamily="34" charset="0"/>
              <a:buChar char="•"/>
            </a:pPr>
            <a:r>
              <a:rPr lang="en-IN" sz="2200" dirty="0"/>
              <a:t>There are show Train RMSE ,Train MSE, and also show for test .</a:t>
            </a:r>
          </a:p>
          <a:p>
            <a:endParaRPr lang="en-IN" dirty="0"/>
          </a:p>
        </p:txBody>
      </p:sp>
    </p:spTree>
    <p:extLst>
      <p:ext uri="{BB962C8B-B14F-4D97-AF65-F5344CB8AC3E}">
        <p14:creationId xmlns:p14="http://schemas.microsoft.com/office/powerpoint/2010/main" val="613382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31CE31-77C3-4CBC-B1EF-3C3254D8571D}"/>
              </a:ext>
            </a:extLst>
          </p:cNvPr>
          <p:cNvSpPr>
            <a:spLocks noGrp="1"/>
          </p:cNvSpPr>
          <p:nvPr>
            <p:ph type="title"/>
          </p:nvPr>
        </p:nvSpPr>
        <p:spPr/>
        <p:txBody>
          <a:bodyPr/>
          <a:lstStyle/>
          <a:p>
            <a:r>
              <a:rPr lang="en-IN" b="1" dirty="0"/>
              <a:t>Model Conclusion</a:t>
            </a:r>
            <a:endParaRPr lang="en-IN" dirty="0"/>
          </a:p>
        </p:txBody>
      </p:sp>
      <p:sp>
        <p:nvSpPr>
          <p:cNvPr id="6" name="Content Placeholder 5">
            <a:extLst>
              <a:ext uri="{FF2B5EF4-FFF2-40B4-BE49-F238E27FC236}">
                <a16:creationId xmlns:a16="http://schemas.microsoft.com/office/drawing/2014/main" id="{C924CB21-C1E2-44D6-A823-FA79CD44622D}"/>
              </a:ext>
            </a:extLst>
          </p:cNvPr>
          <p:cNvSpPr>
            <a:spLocks noGrp="1"/>
          </p:cNvSpPr>
          <p:nvPr>
            <p:ph idx="1"/>
          </p:nvPr>
        </p:nvSpPr>
        <p:spPr/>
        <p:txBody>
          <a:bodyPr/>
          <a:lstStyle/>
          <a:p>
            <a:r>
              <a:rPr lang="en-US" sz="2200" dirty="0"/>
              <a:t>We've tried to play with as much stuff and  could with this dataset in order to understand the very basic topics about</a:t>
            </a:r>
          </a:p>
          <a:p>
            <a:r>
              <a:rPr lang="en-US" sz="2200" dirty="0"/>
              <a:t>data interpretation ,selection and data visualization</a:t>
            </a:r>
          </a:p>
          <a:p>
            <a:r>
              <a:rPr lang="en-US" sz="2200" dirty="0"/>
              <a:t>feature selection and labeling </a:t>
            </a:r>
          </a:p>
          <a:p>
            <a:r>
              <a:rPr lang="en-US" sz="2200" dirty="0"/>
              <a:t>RandomForest_Regressor,KNeighborsRegressor,GradientBoostingRegressor giving Best R2 of the Regression  .</a:t>
            </a:r>
          </a:p>
        </p:txBody>
      </p:sp>
    </p:spTree>
    <p:extLst>
      <p:ext uri="{BB962C8B-B14F-4D97-AF65-F5344CB8AC3E}">
        <p14:creationId xmlns:p14="http://schemas.microsoft.com/office/powerpoint/2010/main" val="2523391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CB9693-1B40-4B11-87E8-CA292D969717}"/>
              </a:ext>
            </a:extLst>
          </p:cNvPr>
          <p:cNvSpPr>
            <a:spLocks noGrp="1"/>
          </p:cNvSpPr>
          <p:nvPr>
            <p:ph type="ctrTitle"/>
          </p:nvPr>
        </p:nvSpPr>
        <p:spPr>
          <a:xfrm rot="19271982">
            <a:off x="-384784" y="2507440"/>
            <a:ext cx="8976453" cy="1472013"/>
          </a:xfrm>
        </p:spPr>
        <p:txBody>
          <a:bodyPr/>
          <a:lstStyle/>
          <a:p>
            <a:r>
              <a:rPr lang="en-US" sz="6000" i="1" dirty="0">
                <a:solidFill>
                  <a:schemeClr val="accent2"/>
                </a:solidFill>
                <a:latin typeface="Comic Sans MS" panose="030F0702030302020204" pitchFamily="66" charset="0"/>
              </a:rPr>
              <a:t>Thank you</a:t>
            </a:r>
            <a:endParaRPr lang="en-IN" sz="6000" i="1" dirty="0">
              <a:solidFill>
                <a:schemeClr val="accent2"/>
              </a:solidFill>
              <a:latin typeface="Comic Sans MS" panose="030F0702030302020204" pitchFamily="66" charset="0"/>
            </a:endParaRPr>
          </a:p>
        </p:txBody>
      </p:sp>
    </p:spTree>
    <p:extLst>
      <p:ext uri="{BB962C8B-B14F-4D97-AF65-F5344CB8AC3E}">
        <p14:creationId xmlns:p14="http://schemas.microsoft.com/office/powerpoint/2010/main" val="2847044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8B07D-126F-4A8F-BA9A-3F0142D5E381}"/>
              </a:ext>
            </a:extLst>
          </p:cNvPr>
          <p:cNvSpPr>
            <a:spLocks noGrp="1"/>
          </p:cNvSpPr>
          <p:nvPr>
            <p:ph type="title"/>
          </p:nvPr>
        </p:nvSpPr>
        <p:spPr/>
        <p:txBody>
          <a:bodyPr/>
          <a:lstStyle/>
          <a:p>
            <a:r>
              <a:rPr lang="en-IN" b="1" dirty="0"/>
              <a:t>Problem Statement</a:t>
            </a:r>
            <a:endParaRPr lang="en-IN" dirty="0"/>
          </a:p>
        </p:txBody>
      </p:sp>
      <p:sp>
        <p:nvSpPr>
          <p:cNvPr id="3" name="Content Placeholder 2">
            <a:extLst>
              <a:ext uri="{FF2B5EF4-FFF2-40B4-BE49-F238E27FC236}">
                <a16:creationId xmlns:a16="http://schemas.microsoft.com/office/drawing/2014/main" id="{ED511705-4196-4980-9377-A82EABA0BEA6}"/>
              </a:ext>
            </a:extLst>
          </p:cNvPr>
          <p:cNvSpPr>
            <a:spLocks noGrp="1"/>
          </p:cNvSpPr>
          <p:nvPr>
            <p:ph idx="1"/>
          </p:nvPr>
        </p:nvSpPr>
        <p:spPr>
          <a:xfrm>
            <a:off x="470452" y="1905000"/>
            <a:ext cx="8229600" cy="4184375"/>
          </a:xfrm>
        </p:spPr>
        <p:txBody>
          <a:bodyPr/>
          <a:lstStyle/>
          <a:p>
            <a:pPr marL="0" indent="0">
              <a:buNone/>
            </a:pPr>
            <a:r>
              <a:rPr lang="en-IN" sz="2200" dirty="0"/>
              <a:t>Regression is an important machine learning model for these kinds of problems </a:t>
            </a:r>
            <a:r>
              <a:rPr lang="en-IN" sz="2200" dirty="0">
                <a:hlinkClick r:id="rId3"/>
              </a:rPr>
              <a:t>OLX Group</a:t>
            </a:r>
            <a:r>
              <a:rPr lang="en-IN" sz="2200" dirty="0"/>
              <a:t> is a global online marketplace operating in 45 countries. The OLX  marketplace is a platform for buying and selling services .OLX car sellers are finding it difficult to put a price on the cars they are selling.</a:t>
            </a:r>
          </a:p>
          <a:p>
            <a:pPr marL="0" indent="0">
              <a:buNone/>
            </a:pPr>
            <a:r>
              <a:rPr lang="en-IN" sz="2200" dirty="0"/>
              <a:t>So we predict Car selling price and we use features of the cars and their prices. For this kind of project of Price predict, we will apply the linear regression and Random forests and evaluate the result based on the training and testing a set of the data.</a:t>
            </a:r>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dirty="0"/>
          </a:p>
        </p:txBody>
      </p:sp>
    </p:spTree>
    <p:extLst>
      <p:ext uri="{BB962C8B-B14F-4D97-AF65-F5344CB8AC3E}">
        <p14:creationId xmlns:p14="http://schemas.microsoft.com/office/powerpoint/2010/main" val="2971952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77A67-A011-4611-AA80-6C5CFEA5E72E}"/>
              </a:ext>
            </a:extLst>
          </p:cNvPr>
          <p:cNvSpPr>
            <a:spLocks noGrp="1"/>
          </p:cNvSpPr>
          <p:nvPr>
            <p:ph type="title"/>
          </p:nvPr>
        </p:nvSpPr>
        <p:spPr/>
        <p:txBody>
          <a:bodyPr/>
          <a:lstStyle/>
          <a:p>
            <a:r>
              <a:rPr lang="en-US" dirty="0"/>
              <a:t>About</a:t>
            </a:r>
            <a:endParaRPr lang="en-IN" dirty="0"/>
          </a:p>
        </p:txBody>
      </p:sp>
      <p:sp>
        <p:nvSpPr>
          <p:cNvPr id="3" name="Content Placeholder 2">
            <a:extLst>
              <a:ext uri="{FF2B5EF4-FFF2-40B4-BE49-F238E27FC236}">
                <a16:creationId xmlns:a16="http://schemas.microsoft.com/office/drawing/2014/main" id="{DB458667-4B46-4C0E-8A9A-9A04A583F9CA}"/>
              </a:ext>
            </a:extLst>
          </p:cNvPr>
          <p:cNvSpPr>
            <a:spLocks noGrp="1"/>
          </p:cNvSpPr>
          <p:nvPr>
            <p:ph idx="1"/>
          </p:nvPr>
        </p:nvSpPr>
        <p:spPr/>
        <p:txBody>
          <a:bodyPr/>
          <a:lstStyle/>
          <a:p>
            <a:r>
              <a:rPr lang="en-US" sz="2200" dirty="0"/>
              <a:t>The data used in this project is scrapped from OLX Website. The data set contains 800 rows *   15 columns. Car Price is the column which we are going to predict here.</a:t>
            </a:r>
          </a:p>
          <a:p>
            <a:pPr>
              <a:spcBef>
                <a:spcPts val="0"/>
              </a:spcBef>
              <a:spcAft>
                <a:spcPts val="0"/>
              </a:spcAft>
            </a:pPr>
            <a:r>
              <a:rPr lang="en-US" sz="2200" dirty="0"/>
              <a:t>The 15 columns are as Name  </a:t>
            </a:r>
            <a:r>
              <a:rPr lang="en-US" sz="2200" dirty="0" err="1"/>
              <a:t>Make_Month</a:t>
            </a:r>
            <a:r>
              <a:rPr lang="en-US" sz="2200" dirty="0"/>
              <a:t>  ,</a:t>
            </a:r>
            <a:r>
              <a:rPr lang="en-US" sz="2200" dirty="0" err="1"/>
              <a:t>No_of_Owners</a:t>
            </a:r>
            <a:r>
              <a:rPr lang="en-US" sz="2200" dirty="0"/>
              <a:t>, Color,Type_of_Car,Transmission,Insurance_Type,Condition,Registration_Place,  </a:t>
            </a:r>
            <a:r>
              <a:rPr lang="en-US" sz="2200" dirty="0" err="1"/>
              <a:t>Brand,Model</a:t>
            </a:r>
            <a:r>
              <a:rPr lang="en-US" sz="2200" dirty="0"/>
              <a:t>, Year, Fuel, </a:t>
            </a:r>
            <a:r>
              <a:rPr lang="en-US" sz="2200" dirty="0" err="1"/>
              <a:t>KM_driven</a:t>
            </a:r>
            <a:r>
              <a:rPr lang="en-US" sz="2200" dirty="0"/>
              <a:t>, Price etc.</a:t>
            </a:r>
          </a:p>
          <a:p>
            <a:pPr>
              <a:spcBef>
                <a:spcPts val="0"/>
              </a:spcBef>
              <a:spcAft>
                <a:spcPts val="0"/>
              </a:spcAft>
            </a:pPr>
            <a:r>
              <a:rPr lang="en-IN" sz="2200" dirty="0"/>
              <a:t>Unwanted columns were dropped and some 300 values were missing there such values were imputed, fill by other Column value.</a:t>
            </a:r>
          </a:p>
          <a:p>
            <a:pPr>
              <a:spcBef>
                <a:spcPts val="0"/>
              </a:spcBef>
              <a:spcAft>
                <a:spcPts val="0"/>
              </a:spcAft>
            </a:pPr>
            <a:r>
              <a:rPr lang="en-US" sz="2200" dirty="0"/>
              <a:t>As outliers no affect the </a:t>
            </a:r>
            <a:r>
              <a:rPr lang="en-US" sz="2200" dirty="0" err="1"/>
              <a:t>model,because</a:t>
            </a:r>
            <a:r>
              <a:rPr lang="en-US" sz="2200" dirty="0"/>
              <a:t>  </a:t>
            </a:r>
            <a:r>
              <a:rPr lang="en-IN" sz="2200" dirty="0"/>
              <a:t>there are 5 to 10 value outliers in the data.</a:t>
            </a:r>
          </a:p>
          <a:p>
            <a:pPr>
              <a:spcBef>
                <a:spcPts val="0"/>
              </a:spcBef>
              <a:spcAft>
                <a:spcPts val="0"/>
              </a:spcAft>
            </a:pPr>
            <a:r>
              <a:rPr lang="en-US" sz="2200" dirty="0"/>
              <a:t>The categorical values encoded variable is removed and a new  variable is added for each unique integer value using </a:t>
            </a:r>
            <a:r>
              <a:rPr lang="en-US" sz="2200" dirty="0" err="1"/>
              <a:t>Lable</a:t>
            </a:r>
            <a:r>
              <a:rPr lang="en-US" sz="2200" dirty="0"/>
              <a:t> encoding.</a:t>
            </a:r>
          </a:p>
          <a:p>
            <a:pPr>
              <a:spcBef>
                <a:spcPts val="0"/>
              </a:spcBef>
              <a:spcAft>
                <a:spcPts val="0"/>
              </a:spcAft>
            </a:pPr>
            <a:endParaRPr lang="en-IN" sz="2200" dirty="0"/>
          </a:p>
          <a:p>
            <a:pPr>
              <a:spcBef>
                <a:spcPts val="0"/>
              </a:spcBef>
              <a:spcAft>
                <a:spcPts val="0"/>
              </a:spcAft>
            </a:pPr>
            <a:endParaRPr lang="en-US" sz="2200" dirty="0"/>
          </a:p>
          <a:p>
            <a:pPr marL="0" indent="0">
              <a:buNone/>
            </a:pPr>
            <a:endParaRPr lang="en-US" sz="2000" dirty="0"/>
          </a:p>
          <a:p>
            <a:pPr marL="0" indent="0">
              <a:buNone/>
            </a:pPr>
            <a:endParaRPr lang="en-US" sz="2000" dirty="0"/>
          </a:p>
          <a:p>
            <a:endParaRPr lang="en-US" sz="2000" dirty="0"/>
          </a:p>
          <a:p>
            <a:endParaRPr lang="en-US" sz="2000" dirty="0"/>
          </a:p>
          <a:p>
            <a:endParaRPr lang="en-US" sz="2200" dirty="0"/>
          </a:p>
          <a:p>
            <a:endParaRPr lang="en-IN" dirty="0"/>
          </a:p>
        </p:txBody>
      </p:sp>
    </p:spTree>
    <p:extLst>
      <p:ext uri="{BB962C8B-B14F-4D97-AF65-F5344CB8AC3E}">
        <p14:creationId xmlns:p14="http://schemas.microsoft.com/office/powerpoint/2010/main" val="3783722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6904-0720-4E8B-861B-E973AF24CB9D}"/>
              </a:ext>
            </a:extLst>
          </p:cNvPr>
          <p:cNvSpPr>
            <a:spLocks noGrp="1"/>
          </p:cNvSpPr>
          <p:nvPr>
            <p:ph type="title"/>
          </p:nvPr>
        </p:nvSpPr>
        <p:spPr>
          <a:xfrm>
            <a:off x="520861" y="273050"/>
            <a:ext cx="8027384" cy="674687"/>
          </a:xfrm>
        </p:spPr>
        <p:txBody>
          <a:bodyPr/>
          <a:lstStyle/>
          <a:p>
            <a:r>
              <a:rPr lang="en-IN" sz="4400" dirty="0"/>
              <a:t>           Data Understanding </a:t>
            </a:r>
          </a:p>
        </p:txBody>
      </p:sp>
      <p:pic>
        <p:nvPicPr>
          <p:cNvPr id="13" name="Content Placeholder 12">
            <a:extLst>
              <a:ext uri="{FF2B5EF4-FFF2-40B4-BE49-F238E27FC236}">
                <a16:creationId xmlns:a16="http://schemas.microsoft.com/office/drawing/2014/main" id="{EB2EFCE0-05F4-40CC-983C-54490010090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27248" y="3597248"/>
            <a:ext cx="2810719" cy="2284078"/>
          </a:xfrm>
        </p:spPr>
      </p:pic>
      <p:sp>
        <p:nvSpPr>
          <p:cNvPr id="20" name="Text Placeholder 19">
            <a:extLst>
              <a:ext uri="{FF2B5EF4-FFF2-40B4-BE49-F238E27FC236}">
                <a16:creationId xmlns:a16="http://schemas.microsoft.com/office/drawing/2014/main" id="{2172D594-5C77-4CF6-9E87-F9009D1FD2DE}"/>
              </a:ext>
            </a:extLst>
          </p:cNvPr>
          <p:cNvSpPr>
            <a:spLocks noGrp="1"/>
          </p:cNvSpPr>
          <p:nvPr>
            <p:ph type="body" sz="half" idx="2"/>
          </p:nvPr>
        </p:nvSpPr>
        <p:spPr>
          <a:xfrm>
            <a:off x="5539932" y="1219200"/>
            <a:ext cx="3008313" cy="5029200"/>
          </a:xfrm>
        </p:spPr>
        <p:txBody>
          <a:bodyPr/>
          <a:lstStyle/>
          <a:p>
            <a:pPr>
              <a:buFont typeface="Arial" pitchFamily="34" charset="0"/>
              <a:buChar char="•"/>
            </a:pPr>
            <a:r>
              <a:rPr lang="en-US" sz="2200" dirty="0"/>
              <a:t>The distribution of the Price is positively skewed and normal distribution.</a:t>
            </a:r>
          </a:p>
          <a:p>
            <a:pPr>
              <a:buFont typeface="Arial" pitchFamily="34" charset="0"/>
              <a:buChar char="•"/>
            </a:pPr>
            <a:r>
              <a:rPr lang="en-US" sz="2200" dirty="0"/>
              <a:t> The distribution of the Year is slightly </a:t>
            </a:r>
            <a:r>
              <a:rPr lang="en-IN" sz="2200" dirty="0"/>
              <a:t>symmetrical</a:t>
            </a:r>
            <a:r>
              <a:rPr lang="en-IN" dirty="0"/>
              <a:t> </a:t>
            </a:r>
            <a:r>
              <a:rPr lang="en-US" sz="2200" dirty="0"/>
              <a:t> skewed.</a:t>
            </a:r>
          </a:p>
          <a:p>
            <a:pPr>
              <a:buFont typeface="Arial" pitchFamily="34" charset="0"/>
              <a:buChar char="•"/>
            </a:pPr>
            <a:r>
              <a:rPr lang="en-US" sz="2200" dirty="0"/>
              <a:t> the distribution of the Color is highly positively skewed.</a:t>
            </a:r>
          </a:p>
          <a:p>
            <a:pPr>
              <a:buFont typeface="Arial" pitchFamily="34" charset="0"/>
              <a:buChar char="•"/>
            </a:pPr>
            <a:r>
              <a:rPr lang="en-US" sz="2200" dirty="0"/>
              <a:t>The distribution of the </a:t>
            </a:r>
            <a:r>
              <a:rPr lang="en-US" sz="2200" dirty="0" err="1"/>
              <a:t>KM_driven</a:t>
            </a:r>
            <a:r>
              <a:rPr lang="en-US" sz="2200" dirty="0"/>
              <a:t> is slightly negatively skewed.</a:t>
            </a:r>
          </a:p>
          <a:p>
            <a:endParaRPr lang="en-IN" dirty="0"/>
          </a:p>
        </p:txBody>
      </p:sp>
      <p:pic>
        <p:nvPicPr>
          <p:cNvPr id="15" name="Picture 14">
            <a:extLst>
              <a:ext uri="{FF2B5EF4-FFF2-40B4-BE49-F238E27FC236}">
                <a16:creationId xmlns:a16="http://schemas.microsoft.com/office/drawing/2014/main" id="{C4016399-604B-4E62-B39B-6C389EBBA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713" y="3763901"/>
            <a:ext cx="2438400" cy="2117425"/>
          </a:xfrm>
          <a:prstGeom prst="rect">
            <a:avLst/>
          </a:prstGeom>
        </p:spPr>
      </p:pic>
      <p:pic>
        <p:nvPicPr>
          <p:cNvPr id="17" name="Picture 16">
            <a:extLst>
              <a:ext uri="{FF2B5EF4-FFF2-40B4-BE49-F238E27FC236}">
                <a16:creationId xmlns:a16="http://schemas.microsoft.com/office/drawing/2014/main" id="{53A4ACBE-1B78-47BE-A996-CF762007F4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47" y="1332901"/>
            <a:ext cx="2734519" cy="2085479"/>
          </a:xfrm>
          <a:prstGeom prst="rect">
            <a:avLst/>
          </a:prstGeom>
        </p:spPr>
      </p:pic>
      <p:pic>
        <p:nvPicPr>
          <p:cNvPr id="19" name="Picture 18">
            <a:extLst>
              <a:ext uri="{FF2B5EF4-FFF2-40B4-BE49-F238E27FC236}">
                <a16:creationId xmlns:a16="http://schemas.microsoft.com/office/drawing/2014/main" id="{6C72645D-15FB-4F80-8FC7-6AA570D02F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720" y="1373108"/>
            <a:ext cx="2586459" cy="2117424"/>
          </a:xfrm>
          <a:prstGeom prst="rect">
            <a:avLst/>
          </a:prstGeom>
        </p:spPr>
      </p:pic>
      <p:sp>
        <p:nvSpPr>
          <p:cNvPr id="21" name="Rectangle 20">
            <a:extLst>
              <a:ext uri="{FF2B5EF4-FFF2-40B4-BE49-F238E27FC236}">
                <a16:creationId xmlns:a16="http://schemas.microsoft.com/office/drawing/2014/main" id="{E81B91BB-DAE7-4973-8D0C-B15131CF92E9}"/>
              </a:ext>
            </a:extLst>
          </p:cNvPr>
          <p:cNvSpPr/>
          <p:nvPr/>
        </p:nvSpPr>
        <p:spPr>
          <a:xfrm>
            <a:off x="1752600" y="6034566"/>
            <a:ext cx="2209799" cy="366234"/>
          </a:xfrm>
          <a:prstGeom prst="rect">
            <a:avLst/>
          </a:prstGeom>
        </p:spPr>
        <p:txBody>
          <a:bodyPr wrap="square">
            <a:spAutoFit/>
          </a:bodyPr>
          <a:lstStyle/>
          <a:p>
            <a:r>
              <a:rPr lang="en-IN" dirty="0"/>
              <a:t>     </a:t>
            </a:r>
            <a:r>
              <a:rPr lang="en-IN" b="1" dirty="0"/>
              <a:t>Density Plot</a:t>
            </a:r>
          </a:p>
        </p:txBody>
      </p:sp>
    </p:spTree>
    <p:extLst>
      <p:ext uri="{BB962C8B-B14F-4D97-AF65-F5344CB8AC3E}">
        <p14:creationId xmlns:p14="http://schemas.microsoft.com/office/powerpoint/2010/main" val="3080305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8DEC094-0566-47A0-BB46-9DC4F7C37E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066800"/>
            <a:ext cx="4572000" cy="5151120"/>
          </a:xfrm>
        </p:spPr>
      </p:pic>
      <p:sp>
        <p:nvSpPr>
          <p:cNvPr id="6" name="Rectangle 5">
            <a:extLst>
              <a:ext uri="{FF2B5EF4-FFF2-40B4-BE49-F238E27FC236}">
                <a16:creationId xmlns:a16="http://schemas.microsoft.com/office/drawing/2014/main" id="{769F00CC-916F-4A8E-BDCB-57B9CA3AD023}"/>
              </a:ext>
            </a:extLst>
          </p:cNvPr>
          <p:cNvSpPr/>
          <p:nvPr/>
        </p:nvSpPr>
        <p:spPr>
          <a:xfrm>
            <a:off x="1447800" y="272236"/>
            <a:ext cx="2133600" cy="430887"/>
          </a:xfrm>
          <a:prstGeom prst="rect">
            <a:avLst/>
          </a:prstGeom>
        </p:spPr>
        <p:txBody>
          <a:bodyPr wrap="square">
            <a:spAutoFit/>
          </a:bodyPr>
          <a:lstStyle/>
          <a:p>
            <a:r>
              <a:rPr lang="en-IN" sz="2200" b="1" dirty="0"/>
              <a:t>       Histogram</a:t>
            </a:r>
          </a:p>
        </p:txBody>
      </p:sp>
      <p:sp>
        <p:nvSpPr>
          <p:cNvPr id="7" name="Rectangle 6">
            <a:extLst>
              <a:ext uri="{FF2B5EF4-FFF2-40B4-BE49-F238E27FC236}">
                <a16:creationId xmlns:a16="http://schemas.microsoft.com/office/drawing/2014/main" id="{C430D95C-A180-4E45-9B93-55E6F476CA39}"/>
              </a:ext>
            </a:extLst>
          </p:cNvPr>
          <p:cNvSpPr/>
          <p:nvPr/>
        </p:nvSpPr>
        <p:spPr>
          <a:xfrm>
            <a:off x="5334000" y="889843"/>
            <a:ext cx="3276600" cy="5078313"/>
          </a:xfrm>
          <a:prstGeom prst="rect">
            <a:avLst/>
          </a:prstGeom>
        </p:spPr>
        <p:txBody>
          <a:bodyPr wrap="square">
            <a:spAutoFit/>
          </a:bodyPr>
          <a:lstStyle/>
          <a:p>
            <a:pPr marL="285750" indent="-285750">
              <a:buFontTx/>
              <a:buChar char="-"/>
            </a:pPr>
            <a:r>
              <a:rPr lang="en-US" dirty="0"/>
              <a:t>There are more no of model  only one model Maruti Suzuki car.</a:t>
            </a:r>
          </a:p>
          <a:p>
            <a:pPr marL="285750" indent="-285750">
              <a:buFontTx/>
              <a:buChar char="-"/>
            </a:pPr>
            <a:r>
              <a:rPr lang="en-US" dirty="0"/>
              <a:t>There are many type of color of  car  of Maruti Suzuki.</a:t>
            </a:r>
            <a:br>
              <a:rPr lang="en-US" dirty="0"/>
            </a:br>
            <a:endParaRPr lang="en-US" dirty="0"/>
          </a:p>
          <a:p>
            <a:pPr marL="285750" indent="-285750">
              <a:buFontTx/>
              <a:buChar char="-"/>
            </a:pPr>
            <a:r>
              <a:rPr lang="en-US" dirty="0"/>
              <a:t> There are two type of condition new and used car.</a:t>
            </a:r>
            <a:br>
              <a:rPr lang="en-US" dirty="0"/>
            </a:br>
            <a:endParaRPr lang="en-US" dirty="0"/>
          </a:p>
          <a:p>
            <a:pPr marL="285750" indent="-285750">
              <a:buFontTx/>
              <a:buChar char="-"/>
            </a:pPr>
            <a:r>
              <a:rPr lang="en-US" dirty="0"/>
              <a:t> There are 4 to 5 model of </a:t>
            </a:r>
            <a:r>
              <a:rPr lang="en-US" dirty="0" err="1"/>
              <a:t>Marutu</a:t>
            </a:r>
            <a:r>
              <a:rPr lang="en-US" dirty="0"/>
              <a:t> Suzuki car.</a:t>
            </a:r>
            <a:br>
              <a:rPr lang="en-US" dirty="0"/>
            </a:br>
            <a:endParaRPr lang="en-US" dirty="0"/>
          </a:p>
          <a:p>
            <a:pPr marL="285750" indent="-285750">
              <a:buFontTx/>
              <a:buChar char="-"/>
            </a:pPr>
            <a:r>
              <a:rPr lang="en-US" dirty="0"/>
              <a:t> We observe  that is price is between then 120000 to 150000.</a:t>
            </a:r>
            <a:br>
              <a:rPr lang="en-US" dirty="0"/>
            </a:br>
            <a:endParaRPr lang="en-US" dirty="0"/>
          </a:p>
          <a:p>
            <a:pPr marL="285750" indent="-285750">
              <a:buFontTx/>
              <a:buChar char="-"/>
            </a:pPr>
            <a:r>
              <a:rPr lang="en-US" dirty="0"/>
              <a:t>There are only two type of owners ,first and second .</a:t>
            </a:r>
          </a:p>
        </p:txBody>
      </p:sp>
    </p:spTree>
    <p:extLst>
      <p:ext uri="{BB962C8B-B14F-4D97-AF65-F5344CB8AC3E}">
        <p14:creationId xmlns:p14="http://schemas.microsoft.com/office/powerpoint/2010/main" val="1987569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E2919-F057-4F71-A080-BCA2EF218D08}"/>
              </a:ext>
            </a:extLst>
          </p:cNvPr>
          <p:cNvSpPr>
            <a:spLocks noGrp="1"/>
          </p:cNvSpPr>
          <p:nvPr>
            <p:ph type="title"/>
          </p:nvPr>
        </p:nvSpPr>
        <p:spPr>
          <a:xfrm>
            <a:off x="3048000" y="645289"/>
            <a:ext cx="3048000" cy="868362"/>
          </a:xfrm>
        </p:spPr>
        <p:txBody>
          <a:bodyPr/>
          <a:lstStyle/>
          <a:p>
            <a:r>
              <a:rPr lang="en-US" sz="2200" b="1" dirty="0"/>
              <a:t>H</a:t>
            </a:r>
            <a:r>
              <a:rPr lang="en-IN" sz="2200" b="1" dirty="0"/>
              <a:t>eat map</a:t>
            </a:r>
            <a:endParaRPr lang="en-IN" sz="2200" dirty="0"/>
          </a:p>
        </p:txBody>
      </p:sp>
      <p:pic>
        <p:nvPicPr>
          <p:cNvPr id="5" name="Content Placeholder 4">
            <a:extLst>
              <a:ext uri="{FF2B5EF4-FFF2-40B4-BE49-F238E27FC236}">
                <a16:creationId xmlns:a16="http://schemas.microsoft.com/office/drawing/2014/main" id="{5194C554-6DCC-4ADA-999F-6F190F9ECD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2" y="1447799"/>
            <a:ext cx="4648200" cy="4800601"/>
          </a:xfrm>
        </p:spPr>
      </p:pic>
      <p:sp>
        <p:nvSpPr>
          <p:cNvPr id="7" name="Rectangle 6">
            <a:extLst>
              <a:ext uri="{FF2B5EF4-FFF2-40B4-BE49-F238E27FC236}">
                <a16:creationId xmlns:a16="http://schemas.microsoft.com/office/drawing/2014/main" id="{70A35B58-C7C7-4AFC-AE5B-9DB3DE91E855}"/>
              </a:ext>
            </a:extLst>
          </p:cNvPr>
          <p:cNvSpPr/>
          <p:nvPr/>
        </p:nvSpPr>
        <p:spPr>
          <a:xfrm>
            <a:off x="4848348" y="1794853"/>
            <a:ext cx="3963586" cy="4493538"/>
          </a:xfrm>
          <a:prstGeom prst="rect">
            <a:avLst/>
          </a:prstGeom>
        </p:spPr>
        <p:txBody>
          <a:bodyPr wrap="none">
            <a:spAutoFit/>
          </a:bodyPr>
          <a:lstStyle/>
          <a:p>
            <a:pPr marL="342900" indent="-342900">
              <a:buFont typeface="Arial" panose="020B0604020202020204" pitchFamily="34" charset="0"/>
              <a:buChar char="•"/>
            </a:pPr>
            <a:r>
              <a:rPr lang="en-US" sz="2200" dirty="0"/>
              <a:t>T</a:t>
            </a:r>
            <a:r>
              <a:rPr lang="en-IN" sz="2200" dirty="0"/>
              <a:t>here  are Interpret Heatmap</a:t>
            </a:r>
          </a:p>
          <a:p>
            <a:r>
              <a:rPr lang="en-IN" sz="2200" dirty="0"/>
              <a:t>     all the feature are correlation </a:t>
            </a:r>
          </a:p>
          <a:p>
            <a:r>
              <a:rPr lang="en-IN" sz="2200" dirty="0"/>
              <a:t>     Show between each other</a:t>
            </a:r>
          </a:p>
          <a:p>
            <a:endParaRPr lang="en-IN" sz="2200" dirty="0"/>
          </a:p>
          <a:p>
            <a:pPr marL="342900" indent="-342900">
              <a:buFont typeface="Arial" panose="020B0604020202020204" pitchFamily="34" charset="0"/>
              <a:buChar char="•"/>
            </a:pPr>
            <a:r>
              <a:rPr lang="en-IN" sz="2200" dirty="0"/>
              <a:t>There are many feature are </a:t>
            </a:r>
          </a:p>
          <a:p>
            <a:r>
              <a:rPr lang="en-IN" sz="2200" dirty="0"/>
              <a:t>     </a:t>
            </a:r>
            <a:r>
              <a:rPr lang="en-US" sz="2200" dirty="0"/>
              <a:t>slightly and highly</a:t>
            </a:r>
            <a:r>
              <a:rPr lang="en-IN" sz="2200" dirty="0"/>
              <a:t> correlation.</a:t>
            </a:r>
          </a:p>
          <a:p>
            <a:pPr marL="342900" indent="-342900">
              <a:buFont typeface="Arial" panose="020B0604020202020204" pitchFamily="34" charset="0"/>
              <a:buChar char="•"/>
            </a:pPr>
            <a:endParaRPr lang="en-IN" sz="2200" dirty="0"/>
          </a:p>
          <a:p>
            <a:pPr marL="342900" indent="-342900">
              <a:buFont typeface="Arial" panose="020B0604020202020204" pitchFamily="34" charset="0"/>
              <a:buChar char="•"/>
            </a:pPr>
            <a:r>
              <a:rPr lang="en-IN" sz="2200" dirty="0"/>
              <a:t>There are brand Column are </a:t>
            </a:r>
          </a:p>
          <a:p>
            <a:r>
              <a:rPr lang="en-IN" sz="2200" dirty="0"/>
              <a:t>     White line because there are </a:t>
            </a:r>
          </a:p>
          <a:p>
            <a:r>
              <a:rPr lang="en-IN" sz="2200" dirty="0"/>
              <a:t>      only  use one brand of Maruti</a:t>
            </a:r>
          </a:p>
          <a:p>
            <a:r>
              <a:rPr lang="en-IN" sz="2200" dirty="0"/>
              <a:t>      Suzuki.</a:t>
            </a:r>
          </a:p>
          <a:p>
            <a:pPr marL="342900" indent="-342900">
              <a:buFont typeface="Arial" panose="020B0604020202020204" pitchFamily="34" charset="0"/>
              <a:buChar char="•"/>
            </a:pPr>
            <a:endParaRPr lang="en-IN" sz="2200" dirty="0"/>
          </a:p>
          <a:p>
            <a:r>
              <a:rPr lang="en-IN" sz="2200" dirty="0"/>
              <a:t> </a:t>
            </a:r>
          </a:p>
        </p:txBody>
      </p:sp>
    </p:spTree>
    <p:extLst>
      <p:ext uri="{BB962C8B-B14F-4D97-AF65-F5344CB8AC3E}">
        <p14:creationId xmlns:p14="http://schemas.microsoft.com/office/powerpoint/2010/main" val="1285811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85807C-689C-4088-B557-F53C7FAE956B}"/>
              </a:ext>
            </a:extLst>
          </p:cNvPr>
          <p:cNvSpPr>
            <a:spLocks noGrp="1"/>
          </p:cNvSpPr>
          <p:nvPr>
            <p:ph type="title"/>
          </p:nvPr>
        </p:nvSpPr>
        <p:spPr>
          <a:xfrm>
            <a:off x="457200" y="273050"/>
            <a:ext cx="8001000" cy="717550"/>
          </a:xfrm>
        </p:spPr>
        <p:txBody>
          <a:bodyPr/>
          <a:lstStyle/>
          <a:p>
            <a:r>
              <a:rPr lang="en-IN" sz="2200" dirty="0"/>
              <a:t>                                     Recursive feature elimination(REF)</a:t>
            </a:r>
          </a:p>
        </p:txBody>
      </p:sp>
      <p:pic>
        <p:nvPicPr>
          <p:cNvPr id="8" name="Content Placeholder 7">
            <a:extLst>
              <a:ext uri="{FF2B5EF4-FFF2-40B4-BE49-F238E27FC236}">
                <a16:creationId xmlns:a16="http://schemas.microsoft.com/office/drawing/2014/main" id="{FCBE8C42-ADB6-481E-B898-8BC0F31B01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5513" y="1440888"/>
            <a:ext cx="2627311" cy="4153377"/>
          </a:xfrm>
        </p:spPr>
      </p:pic>
      <p:sp>
        <p:nvSpPr>
          <p:cNvPr id="9" name="Text Placeholder 8">
            <a:extLst>
              <a:ext uri="{FF2B5EF4-FFF2-40B4-BE49-F238E27FC236}">
                <a16:creationId xmlns:a16="http://schemas.microsoft.com/office/drawing/2014/main" id="{5A3A33EE-6CFE-42A8-AF23-32C903D98758}"/>
              </a:ext>
            </a:extLst>
          </p:cNvPr>
          <p:cNvSpPr>
            <a:spLocks noGrp="1"/>
          </p:cNvSpPr>
          <p:nvPr>
            <p:ph type="body" sz="half" idx="2"/>
          </p:nvPr>
        </p:nvSpPr>
        <p:spPr>
          <a:xfrm>
            <a:off x="457200" y="1435101"/>
            <a:ext cx="3008313" cy="4584700"/>
          </a:xfrm>
        </p:spPr>
        <p:txBody>
          <a:bodyPr/>
          <a:lstStyle/>
          <a:p>
            <a:pPr marL="342900" indent="-342900">
              <a:buFont typeface="Arial" panose="020B0604020202020204" pitchFamily="34" charset="0"/>
              <a:buChar char="•"/>
            </a:pPr>
            <a:r>
              <a:rPr lang="en-US" sz="2200" dirty="0"/>
              <a:t>Recursive feature elimination with built-in cross-validated selection of the best number of features</a:t>
            </a:r>
          </a:p>
          <a:p>
            <a:pPr marL="342900" indent="-342900">
              <a:buFont typeface="Arial" panose="020B0604020202020204" pitchFamily="34" charset="0"/>
              <a:buChar char="•"/>
            </a:pPr>
            <a:r>
              <a:rPr lang="en-US" sz="2200" dirty="0"/>
              <a:t>There are only using 10-12 features using REF.</a:t>
            </a:r>
          </a:p>
          <a:p>
            <a:pPr marL="342900" indent="-342900">
              <a:buFont typeface="Arial" panose="020B0604020202020204" pitchFamily="34" charset="0"/>
              <a:buChar char="•"/>
            </a:pPr>
            <a:r>
              <a:rPr lang="en-US" sz="2200" dirty="0"/>
              <a:t>Also based on  VIF value of feature.</a:t>
            </a:r>
          </a:p>
          <a:p>
            <a:pPr marL="342900" indent="-342900">
              <a:buFont typeface="Arial" panose="020B0604020202020204" pitchFamily="34" charset="0"/>
              <a:buChar char="•"/>
            </a:pPr>
            <a:endParaRPr lang="en-IN" sz="2200" dirty="0"/>
          </a:p>
        </p:txBody>
      </p:sp>
      <p:pic>
        <p:nvPicPr>
          <p:cNvPr id="11" name="Picture 10">
            <a:extLst>
              <a:ext uri="{FF2B5EF4-FFF2-40B4-BE49-F238E27FC236}">
                <a16:creationId xmlns:a16="http://schemas.microsoft.com/office/drawing/2014/main" id="{4BF34AC9-A8C1-4DF6-BE6E-492F2B7B46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371599"/>
            <a:ext cx="2504260" cy="4222665"/>
          </a:xfrm>
          <a:prstGeom prst="rect">
            <a:avLst/>
          </a:prstGeom>
        </p:spPr>
      </p:pic>
    </p:spTree>
    <p:extLst>
      <p:ext uri="{BB962C8B-B14F-4D97-AF65-F5344CB8AC3E}">
        <p14:creationId xmlns:p14="http://schemas.microsoft.com/office/powerpoint/2010/main" val="748507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E594-2942-4434-B359-E55420316472}"/>
              </a:ext>
            </a:extLst>
          </p:cNvPr>
          <p:cNvSpPr>
            <a:spLocks noGrp="1"/>
          </p:cNvSpPr>
          <p:nvPr>
            <p:ph type="title"/>
          </p:nvPr>
        </p:nvSpPr>
        <p:spPr>
          <a:xfrm>
            <a:off x="3465513" y="120911"/>
            <a:ext cx="3008313" cy="581025"/>
          </a:xfrm>
        </p:spPr>
        <p:txBody>
          <a:bodyPr/>
          <a:lstStyle/>
          <a:p>
            <a:r>
              <a:rPr lang="en-US" sz="2200" dirty="0"/>
              <a:t>Linear   Regression</a:t>
            </a:r>
            <a:endParaRPr lang="en-IN" sz="2200" dirty="0"/>
          </a:p>
        </p:txBody>
      </p:sp>
      <p:pic>
        <p:nvPicPr>
          <p:cNvPr id="5" name="Content Placeholder 4">
            <a:extLst>
              <a:ext uri="{FF2B5EF4-FFF2-40B4-BE49-F238E27FC236}">
                <a16:creationId xmlns:a16="http://schemas.microsoft.com/office/drawing/2014/main" id="{36AB6BEB-666F-4243-B44D-6245736CA0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1000" y="1142999"/>
            <a:ext cx="4495800" cy="4983163"/>
          </a:xfrm>
        </p:spPr>
      </p:pic>
      <p:sp>
        <p:nvSpPr>
          <p:cNvPr id="6" name="Text Placeholder 5">
            <a:extLst>
              <a:ext uri="{FF2B5EF4-FFF2-40B4-BE49-F238E27FC236}">
                <a16:creationId xmlns:a16="http://schemas.microsoft.com/office/drawing/2014/main" id="{0C38D23E-F20A-40E7-99D4-6612372CE7A1}"/>
              </a:ext>
            </a:extLst>
          </p:cNvPr>
          <p:cNvSpPr>
            <a:spLocks noGrp="1"/>
          </p:cNvSpPr>
          <p:nvPr>
            <p:ph type="body" sz="half" idx="2"/>
          </p:nvPr>
        </p:nvSpPr>
        <p:spPr>
          <a:xfrm>
            <a:off x="304800" y="731837"/>
            <a:ext cx="3733800" cy="5592763"/>
          </a:xfrm>
        </p:spPr>
        <p:txBody>
          <a:bodyPr/>
          <a:lstStyle/>
          <a:p>
            <a:pPr marL="342900" indent="-342900">
              <a:buFont typeface="Arial" panose="020B0604020202020204" pitchFamily="34" charset="0"/>
              <a:buChar char="•"/>
            </a:pPr>
            <a:r>
              <a:rPr lang="en-US" sz="2200" dirty="0"/>
              <a:t>When used </a:t>
            </a:r>
            <a:r>
              <a:rPr lang="en-IN" sz="2200" dirty="0"/>
              <a:t>all the features which are encoded to fit the model and the R-squared value is 80.02%.</a:t>
            </a:r>
          </a:p>
          <a:p>
            <a:pPr marL="342900" indent="-342900">
              <a:buFont typeface="Arial" panose="020B0604020202020204" pitchFamily="34" charset="0"/>
              <a:buChar char="•"/>
            </a:pPr>
            <a:r>
              <a:rPr lang="en-IN" sz="2200" dirty="0"/>
              <a:t>There are show residual plot its show are random </a:t>
            </a:r>
          </a:p>
          <a:p>
            <a:r>
              <a:rPr lang="en-IN" sz="2200" dirty="0"/>
              <a:t>      point.</a:t>
            </a:r>
          </a:p>
          <a:p>
            <a:pPr marL="342900" indent="-342900">
              <a:buFont typeface="Arial" panose="020B0604020202020204" pitchFamily="34" charset="0"/>
              <a:buChar char="•"/>
            </a:pPr>
            <a:r>
              <a:rPr lang="en-IN" sz="2200" dirty="0"/>
              <a:t>There are show Train RMSE ,Train MSE, and also show for test .</a:t>
            </a:r>
          </a:p>
          <a:p>
            <a:pPr marL="342900" indent="-342900">
              <a:buFont typeface="Arial" panose="020B0604020202020204" pitchFamily="34" charset="0"/>
              <a:buChar char="•"/>
            </a:pPr>
            <a:r>
              <a:rPr lang="en-IN" sz="2200" dirty="0"/>
              <a:t>As the difference between training and testing MSE and RMSE is less the model is not having overfitting</a:t>
            </a:r>
          </a:p>
          <a:p>
            <a:endParaRPr lang="en-IN" dirty="0"/>
          </a:p>
        </p:txBody>
      </p:sp>
    </p:spTree>
    <p:extLst>
      <p:ext uri="{BB962C8B-B14F-4D97-AF65-F5344CB8AC3E}">
        <p14:creationId xmlns:p14="http://schemas.microsoft.com/office/powerpoint/2010/main" val="121166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E65CB1D-F959-4183-973D-ED3CEB6AE898}"/>
              </a:ext>
            </a:extLst>
          </p:cNvPr>
          <p:cNvSpPr>
            <a:spLocks noGrp="1"/>
          </p:cNvSpPr>
          <p:nvPr>
            <p:ph type="title"/>
          </p:nvPr>
        </p:nvSpPr>
        <p:spPr>
          <a:xfrm>
            <a:off x="3175848" y="0"/>
            <a:ext cx="3008313" cy="634370"/>
          </a:xfrm>
        </p:spPr>
        <p:txBody>
          <a:bodyPr/>
          <a:lstStyle/>
          <a:p>
            <a:r>
              <a:rPr lang="en-US" dirty="0" err="1"/>
              <a:t>RandomForest</a:t>
            </a:r>
            <a:r>
              <a:rPr lang="en-US" dirty="0"/>
              <a:t> Regressor</a:t>
            </a:r>
            <a:endParaRPr lang="en-IN" dirty="0"/>
          </a:p>
        </p:txBody>
      </p:sp>
      <p:pic>
        <p:nvPicPr>
          <p:cNvPr id="5" name="Content Placeholder 4">
            <a:extLst>
              <a:ext uri="{FF2B5EF4-FFF2-40B4-BE49-F238E27FC236}">
                <a16:creationId xmlns:a16="http://schemas.microsoft.com/office/drawing/2014/main" id="{E60E2D9F-5160-42BC-A3B8-648A838C4B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6200" y="1150620"/>
            <a:ext cx="4663440" cy="4556760"/>
          </a:xfrm>
        </p:spPr>
      </p:pic>
      <p:sp>
        <p:nvSpPr>
          <p:cNvPr id="7" name="Text Placeholder 6">
            <a:extLst>
              <a:ext uri="{FF2B5EF4-FFF2-40B4-BE49-F238E27FC236}">
                <a16:creationId xmlns:a16="http://schemas.microsoft.com/office/drawing/2014/main" id="{B61AE661-1E84-4A7B-988A-31A13E746071}"/>
              </a:ext>
            </a:extLst>
          </p:cNvPr>
          <p:cNvSpPr>
            <a:spLocks noGrp="1"/>
          </p:cNvSpPr>
          <p:nvPr>
            <p:ph type="body" sz="half" idx="2"/>
          </p:nvPr>
        </p:nvSpPr>
        <p:spPr>
          <a:xfrm>
            <a:off x="304800" y="1179557"/>
            <a:ext cx="3581400" cy="5715000"/>
          </a:xfrm>
        </p:spPr>
        <p:txBody>
          <a:bodyPr/>
          <a:lstStyle/>
          <a:p>
            <a:pPr marL="342900" indent="-342900">
              <a:buFont typeface="Arial" panose="020B0604020202020204" pitchFamily="34" charset="0"/>
              <a:buChar char="•"/>
            </a:pPr>
            <a:r>
              <a:rPr lang="en-US" sz="2200" dirty="0"/>
              <a:t>When used </a:t>
            </a:r>
            <a:r>
              <a:rPr lang="en-IN" sz="2200" dirty="0"/>
              <a:t>all the features which are encoded to fit the model and the R-squared value96.70%.</a:t>
            </a:r>
          </a:p>
          <a:p>
            <a:pPr marL="342900" indent="-342900">
              <a:buFont typeface="Arial" panose="020B0604020202020204" pitchFamily="34" charset="0"/>
              <a:buChar char="•"/>
            </a:pPr>
            <a:r>
              <a:rPr lang="en-IN" sz="2200" dirty="0"/>
              <a:t>There are show residual plot its show are random point.</a:t>
            </a:r>
          </a:p>
          <a:p>
            <a:pPr marL="342900" indent="-342900">
              <a:buFont typeface="Arial" panose="020B0604020202020204" pitchFamily="34" charset="0"/>
              <a:buChar char="•"/>
            </a:pPr>
            <a:r>
              <a:rPr lang="en-IN" sz="2200" dirty="0"/>
              <a:t>There are show Train RMSE ,Train MSE, and also show for test .</a:t>
            </a:r>
          </a:p>
          <a:p>
            <a:pPr marL="342900" indent="-342900">
              <a:buFont typeface="Arial" panose="020B0604020202020204" pitchFamily="34" charset="0"/>
              <a:buChar char="•"/>
            </a:pPr>
            <a:r>
              <a:rPr lang="en-IN" sz="2200" dirty="0"/>
              <a:t>As the difference between training and testing MSE and RMSE is less the model is not having overfitting</a:t>
            </a:r>
          </a:p>
          <a:p>
            <a:pPr marL="342900" indent="-342900">
              <a:buFont typeface="Arial" panose="020B0604020202020204" pitchFamily="34" charset="0"/>
              <a:buChar char="•"/>
            </a:pPr>
            <a:endParaRPr lang="en-IN" sz="2200" dirty="0"/>
          </a:p>
          <a:p>
            <a:endParaRPr lang="en-IN" dirty="0"/>
          </a:p>
        </p:txBody>
      </p:sp>
    </p:spTree>
    <p:extLst>
      <p:ext uri="{BB962C8B-B14F-4D97-AF65-F5344CB8AC3E}">
        <p14:creationId xmlns:p14="http://schemas.microsoft.com/office/powerpoint/2010/main" val="1479174065"/>
      </p:ext>
    </p:extLst>
  </p:cSld>
  <p:clrMapOvr>
    <a:masterClrMapping/>
  </p:clrMapOvr>
</p:sld>
</file>

<file path=ppt/theme/theme1.xml><?xml version="1.0" encoding="utf-8"?>
<a:theme xmlns:a="http://schemas.openxmlformats.org/drawingml/2006/main" name="Presentation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egis Template PPT.pptx" id="{FA90D603-5D95-41EB-8DCB-6F3F8E67F3AD}" vid="{4EE586D9-26EB-41C7-B56B-4F62AC90E4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Aegis Template PPT (1)</Template>
  <TotalTime>810</TotalTime>
  <Words>852</Words>
  <Application>Microsoft Office PowerPoint</Application>
  <PresentationFormat>On-screen Show (4:3)</PresentationFormat>
  <Paragraphs>93</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Comic Sans MS</vt:lpstr>
      <vt:lpstr>Presentation3</vt:lpstr>
      <vt:lpstr>PowerPoint Presentation</vt:lpstr>
      <vt:lpstr>Problem Statement</vt:lpstr>
      <vt:lpstr>About</vt:lpstr>
      <vt:lpstr>           Data Understanding </vt:lpstr>
      <vt:lpstr>PowerPoint Presentation</vt:lpstr>
      <vt:lpstr>Heat map</vt:lpstr>
      <vt:lpstr>                                     Recursive feature elimination(REF)</vt:lpstr>
      <vt:lpstr>Linear   Regression</vt:lpstr>
      <vt:lpstr>RandomForest Regressor</vt:lpstr>
      <vt:lpstr>KNearest Neighbor</vt:lpstr>
      <vt:lpstr>Decision Tree</vt:lpstr>
      <vt:lpstr>Support Vector Regression</vt:lpstr>
      <vt:lpstr>Model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18</cp:revision>
  <dcterms:created xsi:type="dcterms:W3CDTF">2020-04-21T05:51:55Z</dcterms:created>
  <dcterms:modified xsi:type="dcterms:W3CDTF">2020-04-21T19:22:11Z</dcterms:modified>
</cp:coreProperties>
</file>