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 id="2147483670" r:id="rId2"/>
  </p:sldMasterIdLst>
  <p:notesMasterIdLst>
    <p:notesMasterId r:id="rId1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9144000" cy="5143500" type="screen16x9"/>
  <p:notesSz cx="6858000" cy="9144000"/>
  <p:embeddedFontLst>
    <p:embeddedFont>
      <p:font typeface="Montserrat" panose="00000500000000000000" pitchFamily="2" charset="0"/>
      <p:regular r:id="rId19"/>
      <p:bold r:id="rId20"/>
      <p:italic r:id="rId21"/>
      <p:boldItalic r:id="rId22"/>
    </p:embeddedFont>
    <p:embeddedFont>
      <p:font typeface="Roboto" panose="020000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17258B7-F4FC-40B8-AE85-95A3CFA511C0}">
  <a:tblStyle styleId="{F17258B7-F4FC-40B8-AE85-95A3CFA511C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802"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1.xml"/><Relationship Id="rId21" Type="http://schemas.openxmlformats.org/officeDocument/2006/relationships/font" Target="fonts/font3.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7.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6.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a14724da5_0_39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p:txBody>
      </p:sp>
      <p:sp>
        <p:nvSpPr>
          <p:cNvPr id="102" name="Google Shape;102;gfa14724da5_0_39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2e9642c1cdd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5" name="Google Shape;385;g2e9642c1cdd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
                <a:solidFill>
                  <a:schemeClr val="dk1"/>
                </a:solidFill>
              </a:rPr>
              <a:t>In short, this is the Bayesian network which depicts our data generating process, from which we can generate a training set of samples. Note the arrows from pneumonia and inf to the text, which are there because of the unobserved symptoms fever and pain. Remember that in order to generate the data, we had to ask an expert to predefine all conditional probabilities. However, in a realistic setting, the whole point is that we want to learn these probabilities from the data. So from now on, we forget the predefined conditional probabilities and instead, we aim to learn them from the data.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2e6ce0193d0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3" name="Google Shape;403;g2e6ce0193d0_0_4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
              <a:t>Of course, the conditional probabilities for all the diagnoses and symptoms in the Bayesian network are not the only thing we want to learn. We also need to learn how they’re connected through the text. While learning the conditional probabilities at the top of the network turned out to be very doable, learning this conditional distribution for the text was a different story. It’s very difficult to define a probabilistic space over all possible texts (which are infinite) and learning a distribution over that, for all possible combinations of these parent variables. So we realised we need a different approach.</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2e74d1abdff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2" name="Google Shape;412;g2e74d1abdff_0_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
              <a:t>Can you tell what changed? Indeed, we placed the arrows away from the text, instead of coming into it. This means that we can avoid learning a generative distribution for the text. Instead, we learn some classifiers, which take in the text as an input and output a prediction for the symptoms. I’ve drawn a small classifier on the right here. It’s fairly simple, we just transform the text into an embedding using a pretrained clinical language model, and then we learn some simple neural network weights for transforming this into a probability for the diagnosis or symptom, depending on the variable we are modelling. </a:t>
            </a:r>
            <a:r>
              <a:rPr lang="nl" b="1">
                <a:solidFill>
                  <a:schemeClr val="dk1"/>
                </a:solidFill>
              </a:rPr>
              <a:t>We train the weights of the classifiers using the training data</a:t>
            </a:r>
            <a:r>
              <a:rPr lang="nl">
                <a:solidFill>
                  <a:schemeClr val="dk1"/>
                </a:solidFill>
              </a:rPr>
              <a:t>. </a:t>
            </a:r>
            <a:r>
              <a:rPr lang="nl"/>
              <a:t>It’s called conditional, because we have a different classifier for different values of the parent variable. For example, we have two classifiers for dysp: one for pneu = 0 and one for pneu = 1.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2e6ce0193d0_0_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6" name="Google Shape;426;g2e6ce0193d0_0_4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
              <a:t>Once we have learned all the conditional probabilities in our text-enhanced Bayesian network, we can do inference over both tabular variables and text at the same time, more or less like in a normal BN. We sum out the variables we don’t have as evidence, </a:t>
            </a:r>
            <a:r>
              <a:rPr lang="nl">
                <a:solidFill>
                  <a:schemeClr val="dk1"/>
                </a:solidFill>
              </a:rPr>
              <a:t>which in our case is Inf,</a:t>
            </a:r>
            <a:r>
              <a:rPr lang="nl"/>
              <a:t> like we did in the normal Bayesian inference procedure as well. We fill in all the evidence that we have, but now instead of evaluating conditional probabilities, we look at the output of all our little text classifiers. Eventually, we arrive at a prediction for pneumonia, which in this case is 74%.</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2e74d1abdff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0" name="Google Shape;460;g2e74d1abdff_0_1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
              <a:t>What if we had only used the tabular features available, like in a normal Bayesian network? Then we arrive at a probability of only 12% for pneumonia. This is because we did not know that the patient is experiencing high fever, which is only written in the text and not encoded as a tabular feature.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2e75cd2dfb4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4" name="Google Shape;494;g2e75cd2dfb4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
              <a:t>We can conclude that Bayesian networks are ideally suited to automate clinical reasoning. They are the perfect marriage between interpretable background knowledge, which is injected through the expert-defined graphical structure, and learning from data, which is how the conditional probabilities are filled in. </a:t>
            </a:r>
            <a:endParaRPr/>
          </a:p>
          <a:p>
            <a:pPr marL="0" lvl="0" indent="0" algn="l" rtl="0">
              <a:spcBef>
                <a:spcPts val="0"/>
              </a:spcBef>
              <a:spcAft>
                <a:spcPts val="0"/>
              </a:spcAft>
              <a:buNone/>
            </a:pPr>
            <a:endParaRPr/>
          </a:p>
          <a:p>
            <a:pPr marL="0" lvl="0" indent="0" algn="l" rtl="0">
              <a:spcBef>
                <a:spcPts val="0"/>
              </a:spcBef>
              <a:spcAft>
                <a:spcPts val="0"/>
              </a:spcAft>
              <a:buNone/>
            </a:pPr>
            <a:r>
              <a:rPr lang="nl"/>
              <a:t>However, to make them useable in realistic cases, we need to take into account what realistic medical data looks like. This data is often a mix of tabular and unstructured text. </a:t>
            </a:r>
            <a:endParaRPr/>
          </a:p>
          <a:p>
            <a:pPr marL="0" lvl="0" indent="0" algn="l" rtl="0">
              <a:spcBef>
                <a:spcPts val="0"/>
              </a:spcBef>
              <a:spcAft>
                <a:spcPts val="0"/>
              </a:spcAft>
              <a:buNone/>
            </a:pPr>
            <a:endParaRPr/>
          </a:p>
          <a:p>
            <a:pPr marL="0" lvl="0" indent="0" algn="l" rtl="0">
              <a:spcBef>
                <a:spcPts val="0"/>
              </a:spcBef>
              <a:spcAft>
                <a:spcPts val="0"/>
              </a:spcAft>
              <a:buNone/>
            </a:pPr>
            <a:r>
              <a:rPr lang="nl"/>
              <a:t>We proposed a way to incorporate this text directly into the Bayesian network, which gives us the best of both worlds. On the one hand, we are able to leverage information on unobserved symptoms which are expressed in the text, in our case fever and pain. At the same time, we still retain the interpretable structure of the background knowledge which helps us make a reliable prediction for the diagnosis of pneumonia. </a:t>
            </a:r>
            <a:endParaRPr/>
          </a:p>
          <a:p>
            <a:pPr marL="0" lvl="0" indent="0" algn="l" rtl="0">
              <a:spcBef>
                <a:spcPts val="0"/>
              </a:spcBef>
              <a:spcAft>
                <a:spcPts val="0"/>
              </a:spcAft>
              <a:buNone/>
            </a:pPr>
            <a:endParaRPr/>
          </a:p>
          <a:p>
            <a:pPr marL="0" lvl="0" indent="0" algn="l" rtl="0">
              <a:spcBef>
                <a:spcPts val="0"/>
              </a:spcBef>
              <a:spcAft>
                <a:spcPts val="0"/>
              </a:spcAft>
              <a:buNone/>
            </a:pPr>
            <a:r>
              <a:rPr lang="nl"/>
              <a:t>So, maybe the next time you go to the doctor because you’re not feeling well, they may be helped by a Bayesian network to form your diagnosis.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e4f4fd386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g2e4f4fd386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
              <a:t>Imagine that a week ago, you started coughing. You thought nothing of it, until other symptoms started to arise. Yesterday, you woke up with a high fever, of 39 degrees Celsius (102 Fahrenheit). Throughout the day, you also started to experience difficulty breathing. By now you are pretty worried,</a:t>
            </a:r>
            <a:r>
              <a:rPr lang="nl">
                <a:solidFill>
                  <a:schemeClr val="dk1"/>
                </a:solidFill>
              </a:rPr>
              <a:t> so you go to the doctor and tell him your symptoms. At this point, whether consciously or subconsciously, a mental process kicks in for the clinician, called clinical reasoning, where they take in all these symptoms, and integrate it with their own medical knowledge to put the puzzle pieces together. In this case, the clinician decided that there is a high chance you have pneumonia, which warrants prescribing antibiotics and further follow-up.</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e6ce0193d0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2e6ce0193d0_0_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
              <a:t>Of course, a doctor is only human, and certain biases and lack of knowledge in particular areas, can cause them to arrive at an incorrect diagnosis. To help doctors avoid these pitfalls, it can be helpful to partially automate the process of clinical reasoning. For this, Bayesian networks are the perfect candidate. These define a graphical structure over some relevant variables. For example, in our case, they relate a background factor with two possible diagnoses (pneumonia and upper respiratory tract infection, better known as common cold) to relevant symptoms. This structure makes it easy to define conditional probability for all variables which are directly related. For example, we could fill in that the prior probability of encountering a patient with pneumonia in summer is only 0.5%. Furthermore, within the population of people with pneumonia, the probability of experiencing dyspnea or shortness of breath could be 30%, while in the general population of a certain physician’s practice, it could be only 5%. </a:t>
            </a:r>
            <a:r>
              <a:rPr lang="nl" b="1"/>
              <a:t>Note that these probabilities could either be filled in by an expert or be learned from a dataset.</a:t>
            </a:r>
            <a:endParaRPr b="1"/>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e6ce0193d0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g2e6ce0193d0_0_1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
              <a:t>Then, we could fill in all the evidence we have, and use the Bayesian network to get the probability of pneumonia. The inference procedure combines all the probabilities for the evidence that it has, summing out the variables about which nothing is known, in this case infection. In the example, the bayesian network arrives at a probability of 94% for pneumonia given all the available evidence, just like the clinician did. Note that we automatically have an assessment of confidence in this diagnosis, due to the probabilistic nature of the Bayesian network.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2e6ce0193d0_0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2" name="Google Shape;242;g2e6ce0193d0_0_2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
              <a:t>To summarize, there are multiple reasons why Bayesian networks are ideally suited to automate clinical reasoning. Why is this? They can model complex problems involving uncertainty, they have an interpretable graphical structure, and they can combine data and expert knowledge (where the expert knowledge is used to build the structure, and the data can be used to learn each conditional probability). However, there seems to be limited adoption of these Bayesian networks in clinical practice. We believe that this is due to their inability to deal with realistic medical data. What do I mean by this?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e6ce0193d0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9" name="Google Shape;269;g2e6ce0193d0_0_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
              <a:t>Let’s go back to our example. During the consultation, the clinician will store some key points of the consultation in their electronic patient record. Usually, they will note down the primary complaint and diagnosis, any objective measurements, and the treatment they prescribed. These things will be encoded using a disease or symptom code part of a universal system, such as ICD-10. Since encoding everything takes a large effort, many symptoms will not be encoded. However, most clinicians write down the key points of the consultation in free text. This means that patient electronic health records consist of two parts: an encoded, tabular portion and a free text portion.</a:t>
            </a:r>
            <a:endParaRPr/>
          </a:p>
          <a:p>
            <a:pPr marL="0" lvl="0" indent="0" algn="l" rtl="0">
              <a:spcBef>
                <a:spcPts val="0"/>
              </a:spcBef>
              <a:spcAft>
                <a:spcPts val="0"/>
              </a:spcAft>
              <a:buNone/>
            </a:pPr>
            <a:endParaRPr/>
          </a:p>
          <a:p>
            <a:pPr marL="0" lvl="0" indent="0" algn="l" rtl="0">
              <a:spcBef>
                <a:spcPts val="0"/>
              </a:spcBef>
              <a:spcAft>
                <a:spcPts val="0"/>
              </a:spcAft>
              <a:buNone/>
            </a:pPr>
            <a:r>
              <a:rPr lang="nl">
                <a:solidFill>
                  <a:schemeClr val="dk1"/>
                </a:solidFill>
              </a:rPr>
              <a:t>Note that some parts of the free text are also encoded but the text conveys additional context, for example with the symptom dyspnea. Other parts of the text are not encoded at all, and some parts of the encoded portion are not described in the text either. We want Bayesian networks to be able to deal with these mixed data types.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2e6ce0193d0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4" name="Google Shape;294;g2e6ce0193d0_0_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
              <a:t>In other words, our goal is to do joint clinical reasoning over structured tabular data and unstructured text. For example in this case, we have the dysp symptom directly from the tabular data, but the others (cough, fever and nasal) are implicitly mentioned in the text. Importantly, we don’t want to first extract these other symptoms from the text, and then fill them in as tabular symptoms. Rather, we want to keep the text as is, and reason over it together with the tabular symptoms to reach a diagnosis.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2e6ce0193d0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4" name="Google Shape;344;g2e6ce0193d0_0_4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
              <a:t>Before I reveal how we will do this, let’s take a small detour. In order to build a prototype of such a system, we needed a dataset. Since real clinical datasets with free unstructured text are hard to obtain due to privacy reasons, we made our own dataset, ensuring that its characteristics are realistic. The use case we considered is the one in our running example, where a general practitioner is tasked with distinguishing pneumonia from a common cold. We used a ground truth bayesian network defined by an expert to generate the diagnoses, symptoms and background. We then used the GPT3.5 language model to automatically generate some short descriptive texts for each of the symptom combinations.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2e74d1abdff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3" name="Google Shape;373;g2e74d1abdff_0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
                <a:solidFill>
                  <a:schemeClr val="dk1"/>
                </a:solidFill>
              </a:rPr>
              <a:t>Finally, we took some additional steps to make the dataset more realistic. First of all, text is only partially encoded into tabular symptoms: sometimes, we have the encoded symptoms, sometimes we don’t. Second, there are two symptoms, fever and pain, which are never encoded as text, but can be highly predictive for pneumonia. This way, we make sure that any system that wants to predict pneumonia well needs to take the text into account.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n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n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nl"/>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2970175" y="3107350"/>
            <a:ext cx="5792700" cy="1159800"/>
          </a:xfrm>
          <a:prstGeom prst="rect">
            <a:avLst/>
          </a:prstGeom>
          <a:noFill/>
          <a:ln>
            <a:noFill/>
          </a:ln>
        </p:spPr>
        <p:txBody>
          <a:bodyPr spcFirstLastPara="1" wrap="square" lIns="91425" tIns="91425" rIns="91425" bIns="91425" anchor="b" anchorCtr="0">
            <a:noAutofit/>
          </a:bodyPr>
          <a:lstStyle>
            <a:lvl1pPr lvl="0" algn="r" rtl="0">
              <a:lnSpc>
                <a:spcPct val="100000"/>
              </a:lnSpc>
              <a:spcBef>
                <a:spcPts val="0"/>
              </a:spcBef>
              <a:spcAft>
                <a:spcPts val="0"/>
              </a:spcAft>
              <a:buClr>
                <a:schemeClr val="dk1"/>
              </a:buClr>
              <a:buSzPts val="4800"/>
              <a:buNone/>
              <a:defRPr sz="4800">
                <a:solidFill>
                  <a:schemeClr val="dk1"/>
                </a:solidFill>
              </a:defRPr>
            </a:lvl1pPr>
            <a:lvl2pPr lvl="1" algn="r" rtl="0">
              <a:lnSpc>
                <a:spcPct val="100000"/>
              </a:lnSpc>
              <a:spcBef>
                <a:spcPts val="0"/>
              </a:spcBef>
              <a:spcAft>
                <a:spcPts val="0"/>
              </a:spcAft>
              <a:buClr>
                <a:schemeClr val="dk1"/>
              </a:buClr>
              <a:buSzPts val="4800"/>
              <a:buNone/>
              <a:defRPr sz="4800">
                <a:solidFill>
                  <a:schemeClr val="dk1"/>
                </a:solidFill>
              </a:defRPr>
            </a:lvl2pPr>
            <a:lvl3pPr lvl="2" algn="r" rtl="0">
              <a:lnSpc>
                <a:spcPct val="100000"/>
              </a:lnSpc>
              <a:spcBef>
                <a:spcPts val="0"/>
              </a:spcBef>
              <a:spcAft>
                <a:spcPts val="0"/>
              </a:spcAft>
              <a:buClr>
                <a:schemeClr val="dk1"/>
              </a:buClr>
              <a:buSzPts val="4800"/>
              <a:buNone/>
              <a:defRPr sz="4800">
                <a:solidFill>
                  <a:schemeClr val="dk1"/>
                </a:solidFill>
              </a:defRPr>
            </a:lvl3pPr>
            <a:lvl4pPr lvl="3" algn="r" rtl="0">
              <a:lnSpc>
                <a:spcPct val="100000"/>
              </a:lnSpc>
              <a:spcBef>
                <a:spcPts val="0"/>
              </a:spcBef>
              <a:spcAft>
                <a:spcPts val="0"/>
              </a:spcAft>
              <a:buClr>
                <a:schemeClr val="dk1"/>
              </a:buClr>
              <a:buSzPts val="4800"/>
              <a:buNone/>
              <a:defRPr sz="4800">
                <a:solidFill>
                  <a:schemeClr val="dk1"/>
                </a:solidFill>
              </a:defRPr>
            </a:lvl4pPr>
            <a:lvl5pPr lvl="4" algn="r" rtl="0">
              <a:lnSpc>
                <a:spcPct val="100000"/>
              </a:lnSpc>
              <a:spcBef>
                <a:spcPts val="0"/>
              </a:spcBef>
              <a:spcAft>
                <a:spcPts val="0"/>
              </a:spcAft>
              <a:buClr>
                <a:schemeClr val="dk1"/>
              </a:buClr>
              <a:buSzPts val="4800"/>
              <a:buNone/>
              <a:defRPr sz="4800">
                <a:solidFill>
                  <a:schemeClr val="dk1"/>
                </a:solidFill>
              </a:defRPr>
            </a:lvl5pPr>
            <a:lvl6pPr lvl="5" algn="r" rtl="0">
              <a:lnSpc>
                <a:spcPct val="100000"/>
              </a:lnSpc>
              <a:spcBef>
                <a:spcPts val="0"/>
              </a:spcBef>
              <a:spcAft>
                <a:spcPts val="0"/>
              </a:spcAft>
              <a:buClr>
                <a:schemeClr val="dk1"/>
              </a:buClr>
              <a:buSzPts val="4800"/>
              <a:buNone/>
              <a:defRPr sz="4800">
                <a:solidFill>
                  <a:schemeClr val="dk1"/>
                </a:solidFill>
              </a:defRPr>
            </a:lvl6pPr>
            <a:lvl7pPr lvl="6" algn="r" rtl="0">
              <a:lnSpc>
                <a:spcPct val="100000"/>
              </a:lnSpc>
              <a:spcBef>
                <a:spcPts val="0"/>
              </a:spcBef>
              <a:spcAft>
                <a:spcPts val="0"/>
              </a:spcAft>
              <a:buClr>
                <a:schemeClr val="dk1"/>
              </a:buClr>
              <a:buSzPts val="4800"/>
              <a:buNone/>
              <a:defRPr sz="4800">
                <a:solidFill>
                  <a:schemeClr val="dk1"/>
                </a:solidFill>
              </a:defRPr>
            </a:lvl7pPr>
            <a:lvl8pPr lvl="7" algn="r" rtl="0">
              <a:lnSpc>
                <a:spcPct val="100000"/>
              </a:lnSpc>
              <a:spcBef>
                <a:spcPts val="0"/>
              </a:spcBef>
              <a:spcAft>
                <a:spcPts val="0"/>
              </a:spcAft>
              <a:buClr>
                <a:schemeClr val="dk1"/>
              </a:buClr>
              <a:buSzPts val="4800"/>
              <a:buNone/>
              <a:defRPr sz="4800">
                <a:solidFill>
                  <a:schemeClr val="dk1"/>
                </a:solidFill>
              </a:defRPr>
            </a:lvl8pPr>
            <a:lvl9pPr lvl="8" algn="r" rtl="0">
              <a:lnSpc>
                <a:spcPct val="100000"/>
              </a:lnSpc>
              <a:spcBef>
                <a:spcPts val="0"/>
              </a:spcBef>
              <a:spcAft>
                <a:spcPts val="0"/>
              </a:spcAft>
              <a:buClr>
                <a:schemeClr val="dk1"/>
              </a:buClr>
              <a:buSzPts val="4800"/>
              <a:buNone/>
              <a:defRPr sz="4800">
                <a:solidFill>
                  <a:schemeClr val="dk1"/>
                </a:solidFill>
              </a:defRPr>
            </a:lvl9pPr>
          </a:lstStyle>
          <a:p>
            <a:endParaRPr/>
          </a:p>
        </p:txBody>
      </p:sp>
      <p:sp>
        <p:nvSpPr>
          <p:cNvPr id="56" name="Google Shape;56;p14"/>
          <p:cNvSpPr txBox="1">
            <a:spLocks noGrp="1"/>
          </p:cNvSpPr>
          <p:nvPr>
            <p:ph type="subTitle" idx="1"/>
          </p:nvPr>
        </p:nvSpPr>
        <p:spPr>
          <a:xfrm>
            <a:off x="2970175" y="3906852"/>
            <a:ext cx="5792700" cy="784800"/>
          </a:xfrm>
          <a:prstGeom prst="rect">
            <a:avLst/>
          </a:prstGeom>
          <a:noFill/>
          <a:ln>
            <a:noFill/>
          </a:ln>
        </p:spPr>
        <p:txBody>
          <a:bodyPr spcFirstLastPara="1" wrap="square" lIns="91425" tIns="91425" rIns="91425" bIns="91425" anchor="b" anchorCtr="0">
            <a:noAutofit/>
          </a:bodyPr>
          <a:lstStyle>
            <a:lvl1pPr lvl="0" algn="r" rtl="0">
              <a:lnSpc>
                <a:spcPct val="100000"/>
              </a:lnSpc>
              <a:spcBef>
                <a:spcPts val="0"/>
              </a:spcBef>
              <a:spcAft>
                <a:spcPts val="0"/>
              </a:spcAft>
              <a:buClr>
                <a:schemeClr val="accent1"/>
              </a:buClr>
              <a:buSzPts val="2400"/>
              <a:buNone/>
              <a:defRPr sz="2400">
                <a:solidFill>
                  <a:schemeClr val="accent1"/>
                </a:solidFill>
              </a:defRPr>
            </a:lvl1pPr>
            <a:lvl2pPr lvl="1" algn="r" rtl="0">
              <a:lnSpc>
                <a:spcPct val="100000"/>
              </a:lnSpc>
              <a:spcBef>
                <a:spcPts val="0"/>
              </a:spcBef>
              <a:spcAft>
                <a:spcPts val="0"/>
              </a:spcAft>
              <a:buClr>
                <a:schemeClr val="accent1"/>
              </a:buClr>
              <a:buSzPts val="2400"/>
              <a:buNone/>
              <a:defRPr>
                <a:solidFill>
                  <a:schemeClr val="accent1"/>
                </a:solidFill>
              </a:defRPr>
            </a:lvl2pPr>
            <a:lvl3pPr lvl="2" algn="r" rtl="0">
              <a:lnSpc>
                <a:spcPct val="100000"/>
              </a:lnSpc>
              <a:spcBef>
                <a:spcPts val="0"/>
              </a:spcBef>
              <a:spcAft>
                <a:spcPts val="0"/>
              </a:spcAft>
              <a:buClr>
                <a:schemeClr val="accent1"/>
              </a:buClr>
              <a:buSzPts val="2400"/>
              <a:buNone/>
              <a:defRPr>
                <a:solidFill>
                  <a:schemeClr val="accent1"/>
                </a:solidFill>
              </a:defRPr>
            </a:lvl3pPr>
            <a:lvl4pPr lvl="3" algn="r" rtl="0">
              <a:lnSpc>
                <a:spcPct val="100000"/>
              </a:lnSpc>
              <a:spcBef>
                <a:spcPts val="0"/>
              </a:spcBef>
              <a:spcAft>
                <a:spcPts val="0"/>
              </a:spcAft>
              <a:buClr>
                <a:schemeClr val="accent1"/>
              </a:buClr>
              <a:buSzPts val="2400"/>
              <a:buNone/>
              <a:defRPr sz="2400">
                <a:solidFill>
                  <a:schemeClr val="accent1"/>
                </a:solidFill>
              </a:defRPr>
            </a:lvl4pPr>
            <a:lvl5pPr lvl="4" algn="r" rtl="0">
              <a:lnSpc>
                <a:spcPct val="100000"/>
              </a:lnSpc>
              <a:spcBef>
                <a:spcPts val="0"/>
              </a:spcBef>
              <a:spcAft>
                <a:spcPts val="0"/>
              </a:spcAft>
              <a:buClr>
                <a:schemeClr val="accent1"/>
              </a:buClr>
              <a:buSzPts val="2400"/>
              <a:buNone/>
              <a:defRPr sz="2400">
                <a:solidFill>
                  <a:schemeClr val="accent1"/>
                </a:solidFill>
              </a:defRPr>
            </a:lvl5pPr>
            <a:lvl6pPr lvl="5" algn="r" rtl="0">
              <a:lnSpc>
                <a:spcPct val="100000"/>
              </a:lnSpc>
              <a:spcBef>
                <a:spcPts val="0"/>
              </a:spcBef>
              <a:spcAft>
                <a:spcPts val="0"/>
              </a:spcAft>
              <a:buClr>
                <a:schemeClr val="accent1"/>
              </a:buClr>
              <a:buSzPts val="2400"/>
              <a:buNone/>
              <a:defRPr sz="2400">
                <a:solidFill>
                  <a:schemeClr val="accent1"/>
                </a:solidFill>
              </a:defRPr>
            </a:lvl6pPr>
            <a:lvl7pPr lvl="6" algn="r" rtl="0">
              <a:lnSpc>
                <a:spcPct val="100000"/>
              </a:lnSpc>
              <a:spcBef>
                <a:spcPts val="0"/>
              </a:spcBef>
              <a:spcAft>
                <a:spcPts val="0"/>
              </a:spcAft>
              <a:buClr>
                <a:schemeClr val="accent1"/>
              </a:buClr>
              <a:buSzPts val="2400"/>
              <a:buNone/>
              <a:defRPr sz="2400">
                <a:solidFill>
                  <a:schemeClr val="accent1"/>
                </a:solidFill>
              </a:defRPr>
            </a:lvl7pPr>
            <a:lvl8pPr lvl="7" algn="r" rtl="0">
              <a:lnSpc>
                <a:spcPct val="100000"/>
              </a:lnSpc>
              <a:spcBef>
                <a:spcPts val="0"/>
              </a:spcBef>
              <a:spcAft>
                <a:spcPts val="0"/>
              </a:spcAft>
              <a:buClr>
                <a:schemeClr val="accent1"/>
              </a:buClr>
              <a:buSzPts val="2400"/>
              <a:buNone/>
              <a:defRPr sz="2400">
                <a:solidFill>
                  <a:schemeClr val="accent1"/>
                </a:solidFill>
              </a:defRPr>
            </a:lvl8pPr>
            <a:lvl9pPr lvl="8" algn="r" rtl="0">
              <a:lnSpc>
                <a:spcPct val="100000"/>
              </a:lnSpc>
              <a:spcBef>
                <a:spcPts val="0"/>
              </a:spcBef>
              <a:spcAft>
                <a:spcPts val="0"/>
              </a:spcAft>
              <a:buClr>
                <a:schemeClr val="accent1"/>
              </a:buClr>
              <a:buSzPts val="2400"/>
              <a:buNone/>
              <a:defRPr sz="2400">
                <a:solidFill>
                  <a:schemeClr val="accent1"/>
                </a:solidFill>
              </a:defRPr>
            </a:lvl9pPr>
          </a:lstStyle>
          <a:p>
            <a:endParaRPr/>
          </a:p>
        </p:txBody>
      </p:sp>
      <p:sp>
        <p:nvSpPr>
          <p:cNvPr id="57" name="Google Shape;57;p14"/>
          <p:cNvSpPr txBox="1">
            <a:spLocks noGrp="1"/>
          </p:cNvSpPr>
          <p:nvPr>
            <p:ph type="sldNum" idx="12"/>
          </p:nvPr>
        </p:nvSpPr>
        <p:spPr>
          <a:xfrm>
            <a:off x="109075" y="146024"/>
            <a:ext cx="1807200" cy="12528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9600"/>
              <a:buFont typeface="Arial"/>
              <a:buNone/>
              <a:defRPr sz="9600" b="1" i="0" u="none" strike="noStrike" cap="none">
                <a:solidFill>
                  <a:schemeClr val="accent3"/>
                </a:solidFill>
                <a:latin typeface="Montserrat"/>
                <a:ea typeface="Montserrat"/>
                <a:cs typeface="Montserrat"/>
                <a:sym typeface="Montserrat"/>
              </a:defRPr>
            </a:lvl1pPr>
            <a:lvl2pPr marL="0" marR="0" lvl="1" indent="0" algn="l" rtl="0">
              <a:lnSpc>
                <a:spcPct val="100000"/>
              </a:lnSpc>
              <a:spcBef>
                <a:spcPts val="0"/>
              </a:spcBef>
              <a:spcAft>
                <a:spcPts val="0"/>
              </a:spcAft>
              <a:buClr>
                <a:srgbClr val="000000"/>
              </a:buClr>
              <a:buSzPts val="9600"/>
              <a:buFont typeface="Arial"/>
              <a:buNone/>
              <a:defRPr sz="9600" b="1" i="0" u="none" strike="noStrike" cap="none">
                <a:solidFill>
                  <a:schemeClr val="accent3"/>
                </a:solidFill>
                <a:latin typeface="Montserrat"/>
                <a:ea typeface="Montserrat"/>
                <a:cs typeface="Montserrat"/>
                <a:sym typeface="Montserrat"/>
              </a:defRPr>
            </a:lvl2pPr>
            <a:lvl3pPr marL="0" marR="0" lvl="2" indent="0" algn="l" rtl="0">
              <a:lnSpc>
                <a:spcPct val="100000"/>
              </a:lnSpc>
              <a:spcBef>
                <a:spcPts val="0"/>
              </a:spcBef>
              <a:spcAft>
                <a:spcPts val="0"/>
              </a:spcAft>
              <a:buClr>
                <a:srgbClr val="000000"/>
              </a:buClr>
              <a:buSzPts val="9600"/>
              <a:buFont typeface="Arial"/>
              <a:buNone/>
              <a:defRPr sz="9600" b="1" i="0" u="none" strike="noStrike" cap="none">
                <a:solidFill>
                  <a:schemeClr val="accent3"/>
                </a:solidFill>
                <a:latin typeface="Montserrat"/>
                <a:ea typeface="Montserrat"/>
                <a:cs typeface="Montserrat"/>
                <a:sym typeface="Montserrat"/>
              </a:defRPr>
            </a:lvl3pPr>
            <a:lvl4pPr marL="0" marR="0" lvl="3" indent="0" algn="l" rtl="0">
              <a:lnSpc>
                <a:spcPct val="100000"/>
              </a:lnSpc>
              <a:spcBef>
                <a:spcPts val="0"/>
              </a:spcBef>
              <a:spcAft>
                <a:spcPts val="0"/>
              </a:spcAft>
              <a:buClr>
                <a:srgbClr val="000000"/>
              </a:buClr>
              <a:buSzPts val="9600"/>
              <a:buFont typeface="Arial"/>
              <a:buNone/>
              <a:defRPr sz="9600" b="1" i="0" u="none" strike="noStrike" cap="none">
                <a:solidFill>
                  <a:schemeClr val="accent3"/>
                </a:solidFill>
                <a:latin typeface="Montserrat"/>
                <a:ea typeface="Montserrat"/>
                <a:cs typeface="Montserrat"/>
                <a:sym typeface="Montserrat"/>
              </a:defRPr>
            </a:lvl4pPr>
            <a:lvl5pPr marL="0" marR="0" lvl="4" indent="0" algn="l" rtl="0">
              <a:lnSpc>
                <a:spcPct val="100000"/>
              </a:lnSpc>
              <a:spcBef>
                <a:spcPts val="0"/>
              </a:spcBef>
              <a:spcAft>
                <a:spcPts val="0"/>
              </a:spcAft>
              <a:buClr>
                <a:srgbClr val="000000"/>
              </a:buClr>
              <a:buSzPts val="9600"/>
              <a:buFont typeface="Arial"/>
              <a:buNone/>
              <a:defRPr sz="9600" b="1" i="0" u="none" strike="noStrike" cap="none">
                <a:solidFill>
                  <a:schemeClr val="accent3"/>
                </a:solidFill>
                <a:latin typeface="Montserrat"/>
                <a:ea typeface="Montserrat"/>
                <a:cs typeface="Montserrat"/>
                <a:sym typeface="Montserrat"/>
              </a:defRPr>
            </a:lvl5pPr>
            <a:lvl6pPr marL="0" marR="0" lvl="5" indent="0" algn="l" rtl="0">
              <a:lnSpc>
                <a:spcPct val="100000"/>
              </a:lnSpc>
              <a:spcBef>
                <a:spcPts val="0"/>
              </a:spcBef>
              <a:spcAft>
                <a:spcPts val="0"/>
              </a:spcAft>
              <a:buClr>
                <a:srgbClr val="000000"/>
              </a:buClr>
              <a:buSzPts val="9600"/>
              <a:buFont typeface="Arial"/>
              <a:buNone/>
              <a:defRPr sz="9600" b="1" i="0" u="none" strike="noStrike" cap="none">
                <a:solidFill>
                  <a:schemeClr val="accent3"/>
                </a:solidFill>
                <a:latin typeface="Montserrat"/>
                <a:ea typeface="Montserrat"/>
                <a:cs typeface="Montserrat"/>
                <a:sym typeface="Montserrat"/>
              </a:defRPr>
            </a:lvl6pPr>
            <a:lvl7pPr marL="0" marR="0" lvl="6" indent="0" algn="l" rtl="0">
              <a:lnSpc>
                <a:spcPct val="100000"/>
              </a:lnSpc>
              <a:spcBef>
                <a:spcPts val="0"/>
              </a:spcBef>
              <a:spcAft>
                <a:spcPts val="0"/>
              </a:spcAft>
              <a:buClr>
                <a:srgbClr val="000000"/>
              </a:buClr>
              <a:buSzPts val="9600"/>
              <a:buFont typeface="Arial"/>
              <a:buNone/>
              <a:defRPr sz="9600" b="1" i="0" u="none" strike="noStrike" cap="none">
                <a:solidFill>
                  <a:schemeClr val="accent3"/>
                </a:solidFill>
                <a:latin typeface="Montserrat"/>
                <a:ea typeface="Montserrat"/>
                <a:cs typeface="Montserrat"/>
                <a:sym typeface="Montserrat"/>
              </a:defRPr>
            </a:lvl7pPr>
            <a:lvl8pPr marL="0" marR="0" lvl="7" indent="0" algn="l" rtl="0">
              <a:lnSpc>
                <a:spcPct val="100000"/>
              </a:lnSpc>
              <a:spcBef>
                <a:spcPts val="0"/>
              </a:spcBef>
              <a:spcAft>
                <a:spcPts val="0"/>
              </a:spcAft>
              <a:buClr>
                <a:srgbClr val="000000"/>
              </a:buClr>
              <a:buSzPts val="9600"/>
              <a:buFont typeface="Arial"/>
              <a:buNone/>
              <a:defRPr sz="9600" b="1" i="0" u="none" strike="noStrike" cap="none">
                <a:solidFill>
                  <a:schemeClr val="accent3"/>
                </a:solidFill>
                <a:latin typeface="Montserrat"/>
                <a:ea typeface="Montserrat"/>
                <a:cs typeface="Montserrat"/>
                <a:sym typeface="Montserrat"/>
              </a:defRPr>
            </a:lvl8pPr>
            <a:lvl9pPr marL="0" marR="0" lvl="8" indent="0" algn="l" rtl="0">
              <a:lnSpc>
                <a:spcPct val="100000"/>
              </a:lnSpc>
              <a:spcBef>
                <a:spcPts val="0"/>
              </a:spcBef>
              <a:spcAft>
                <a:spcPts val="0"/>
              </a:spcAft>
              <a:buClr>
                <a:srgbClr val="000000"/>
              </a:buClr>
              <a:buSzPts val="9600"/>
              <a:buFont typeface="Arial"/>
              <a:buNone/>
              <a:defRPr sz="9600" b="1" i="0" u="none" strike="noStrike" cap="none">
                <a:solidFill>
                  <a:schemeClr val="accent3"/>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nl"/>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p:cSld name="BLANK_2">
    <p:spTree>
      <p:nvGrpSpPr>
        <p:cNvPr id="1" name="Shape 58"/>
        <p:cNvGrpSpPr/>
        <p:nvPr/>
      </p:nvGrpSpPr>
      <p:grpSpPr>
        <a:xfrm>
          <a:off x="0" y="0"/>
          <a:ext cx="0" cy="0"/>
          <a:chOff x="0" y="0"/>
          <a:chExt cx="0" cy="0"/>
        </a:xfrm>
      </p:grpSpPr>
      <p:sp>
        <p:nvSpPr>
          <p:cNvPr id="59" name="Google Shape;59;p15"/>
          <p:cNvSpPr txBox="1">
            <a:spLocks noGrp="1"/>
          </p:cNvSpPr>
          <p:nvPr>
            <p:ph type="sldNum" idx="12"/>
          </p:nvPr>
        </p:nvSpPr>
        <p:spPr>
          <a:xfrm>
            <a:off x="109075" y="146024"/>
            <a:ext cx="1807200" cy="12528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9600"/>
              <a:buFont typeface="Arial"/>
              <a:buNone/>
              <a:defRPr sz="9600" b="1" i="0" u="none" strike="noStrike" cap="none">
                <a:solidFill>
                  <a:schemeClr val="accent3"/>
                </a:solidFill>
                <a:latin typeface="Montserrat"/>
                <a:ea typeface="Montserrat"/>
                <a:cs typeface="Montserrat"/>
                <a:sym typeface="Montserrat"/>
              </a:defRPr>
            </a:lvl1pPr>
            <a:lvl2pPr marL="0" marR="0" lvl="1" indent="0" algn="l" rtl="0">
              <a:lnSpc>
                <a:spcPct val="100000"/>
              </a:lnSpc>
              <a:spcBef>
                <a:spcPts val="0"/>
              </a:spcBef>
              <a:spcAft>
                <a:spcPts val="0"/>
              </a:spcAft>
              <a:buClr>
                <a:srgbClr val="000000"/>
              </a:buClr>
              <a:buSzPts val="9600"/>
              <a:buFont typeface="Arial"/>
              <a:buNone/>
              <a:defRPr sz="9600" b="1" i="0" u="none" strike="noStrike" cap="none">
                <a:solidFill>
                  <a:schemeClr val="accent3"/>
                </a:solidFill>
                <a:latin typeface="Montserrat"/>
                <a:ea typeface="Montserrat"/>
                <a:cs typeface="Montserrat"/>
                <a:sym typeface="Montserrat"/>
              </a:defRPr>
            </a:lvl2pPr>
            <a:lvl3pPr marL="0" marR="0" lvl="2" indent="0" algn="l" rtl="0">
              <a:lnSpc>
                <a:spcPct val="100000"/>
              </a:lnSpc>
              <a:spcBef>
                <a:spcPts val="0"/>
              </a:spcBef>
              <a:spcAft>
                <a:spcPts val="0"/>
              </a:spcAft>
              <a:buClr>
                <a:srgbClr val="000000"/>
              </a:buClr>
              <a:buSzPts val="9600"/>
              <a:buFont typeface="Arial"/>
              <a:buNone/>
              <a:defRPr sz="9600" b="1" i="0" u="none" strike="noStrike" cap="none">
                <a:solidFill>
                  <a:schemeClr val="accent3"/>
                </a:solidFill>
                <a:latin typeface="Montserrat"/>
                <a:ea typeface="Montserrat"/>
                <a:cs typeface="Montserrat"/>
                <a:sym typeface="Montserrat"/>
              </a:defRPr>
            </a:lvl3pPr>
            <a:lvl4pPr marL="0" marR="0" lvl="3" indent="0" algn="l" rtl="0">
              <a:lnSpc>
                <a:spcPct val="100000"/>
              </a:lnSpc>
              <a:spcBef>
                <a:spcPts val="0"/>
              </a:spcBef>
              <a:spcAft>
                <a:spcPts val="0"/>
              </a:spcAft>
              <a:buClr>
                <a:srgbClr val="000000"/>
              </a:buClr>
              <a:buSzPts val="9600"/>
              <a:buFont typeface="Arial"/>
              <a:buNone/>
              <a:defRPr sz="9600" b="1" i="0" u="none" strike="noStrike" cap="none">
                <a:solidFill>
                  <a:schemeClr val="accent3"/>
                </a:solidFill>
                <a:latin typeface="Montserrat"/>
                <a:ea typeface="Montserrat"/>
                <a:cs typeface="Montserrat"/>
                <a:sym typeface="Montserrat"/>
              </a:defRPr>
            </a:lvl4pPr>
            <a:lvl5pPr marL="0" marR="0" lvl="4" indent="0" algn="l" rtl="0">
              <a:lnSpc>
                <a:spcPct val="100000"/>
              </a:lnSpc>
              <a:spcBef>
                <a:spcPts val="0"/>
              </a:spcBef>
              <a:spcAft>
                <a:spcPts val="0"/>
              </a:spcAft>
              <a:buClr>
                <a:srgbClr val="000000"/>
              </a:buClr>
              <a:buSzPts val="9600"/>
              <a:buFont typeface="Arial"/>
              <a:buNone/>
              <a:defRPr sz="9600" b="1" i="0" u="none" strike="noStrike" cap="none">
                <a:solidFill>
                  <a:schemeClr val="accent3"/>
                </a:solidFill>
                <a:latin typeface="Montserrat"/>
                <a:ea typeface="Montserrat"/>
                <a:cs typeface="Montserrat"/>
                <a:sym typeface="Montserrat"/>
              </a:defRPr>
            </a:lvl5pPr>
            <a:lvl6pPr marL="0" marR="0" lvl="5" indent="0" algn="l" rtl="0">
              <a:lnSpc>
                <a:spcPct val="100000"/>
              </a:lnSpc>
              <a:spcBef>
                <a:spcPts val="0"/>
              </a:spcBef>
              <a:spcAft>
                <a:spcPts val="0"/>
              </a:spcAft>
              <a:buClr>
                <a:srgbClr val="000000"/>
              </a:buClr>
              <a:buSzPts val="9600"/>
              <a:buFont typeface="Arial"/>
              <a:buNone/>
              <a:defRPr sz="9600" b="1" i="0" u="none" strike="noStrike" cap="none">
                <a:solidFill>
                  <a:schemeClr val="accent3"/>
                </a:solidFill>
                <a:latin typeface="Montserrat"/>
                <a:ea typeface="Montserrat"/>
                <a:cs typeface="Montserrat"/>
                <a:sym typeface="Montserrat"/>
              </a:defRPr>
            </a:lvl6pPr>
            <a:lvl7pPr marL="0" marR="0" lvl="6" indent="0" algn="l" rtl="0">
              <a:lnSpc>
                <a:spcPct val="100000"/>
              </a:lnSpc>
              <a:spcBef>
                <a:spcPts val="0"/>
              </a:spcBef>
              <a:spcAft>
                <a:spcPts val="0"/>
              </a:spcAft>
              <a:buClr>
                <a:srgbClr val="000000"/>
              </a:buClr>
              <a:buSzPts val="9600"/>
              <a:buFont typeface="Arial"/>
              <a:buNone/>
              <a:defRPr sz="9600" b="1" i="0" u="none" strike="noStrike" cap="none">
                <a:solidFill>
                  <a:schemeClr val="accent3"/>
                </a:solidFill>
                <a:latin typeface="Montserrat"/>
                <a:ea typeface="Montserrat"/>
                <a:cs typeface="Montserrat"/>
                <a:sym typeface="Montserrat"/>
              </a:defRPr>
            </a:lvl7pPr>
            <a:lvl8pPr marL="0" marR="0" lvl="7" indent="0" algn="l" rtl="0">
              <a:lnSpc>
                <a:spcPct val="100000"/>
              </a:lnSpc>
              <a:spcBef>
                <a:spcPts val="0"/>
              </a:spcBef>
              <a:spcAft>
                <a:spcPts val="0"/>
              </a:spcAft>
              <a:buClr>
                <a:srgbClr val="000000"/>
              </a:buClr>
              <a:buSzPts val="9600"/>
              <a:buFont typeface="Arial"/>
              <a:buNone/>
              <a:defRPr sz="9600" b="1" i="0" u="none" strike="noStrike" cap="none">
                <a:solidFill>
                  <a:schemeClr val="accent3"/>
                </a:solidFill>
                <a:latin typeface="Montserrat"/>
                <a:ea typeface="Montserrat"/>
                <a:cs typeface="Montserrat"/>
                <a:sym typeface="Montserrat"/>
              </a:defRPr>
            </a:lvl8pPr>
            <a:lvl9pPr marL="0" marR="0" lvl="8" indent="0" algn="l" rtl="0">
              <a:lnSpc>
                <a:spcPct val="100000"/>
              </a:lnSpc>
              <a:spcBef>
                <a:spcPts val="0"/>
              </a:spcBef>
              <a:spcAft>
                <a:spcPts val="0"/>
              </a:spcAft>
              <a:buClr>
                <a:srgbClr val="000000"/>
              </a:buClr>
              <a:buSzPts val="9600"/>
              <a:buFont typeface="Arial"/>
              <a:buNone/>
              <a:defRPr sz="9600" b="1" i="0" u="none" strike="noStrike" cap="none">
                <a:solidFill>
                  <a:schemeClr val="accent3"/>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nl"/>
              <a:t>‹#›</a:t>
            </a:fld>
            <a:endParaRPr/>
          </a:p>
        </p:txBody>
      </p:sp>
      <p:pic>
        <p:nvPicPr>
          <p:cNvPr id="60" name="Google Shape;60;p15"/>
          <p:cNvPicPr preferRelativeResize="0"/>
          <p:nvPr/>
        </p:nvPicPr>
        <p:blipFill rotWithShape="1">
          <a:blip r:embed="rId2">
            <a:alphaModFix/>
          </a:blip>
          <a:srcRect/>
          <a:stretch/>
        </p:blipFill>
        <p:spPr>
          <a:xfrm>
            <a:off x="7459681" y="4643124"/>
            <a:ext cx="1953888" cy="383674"/>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61"/>
        <p:cNvGrpSpPr/>
        <p:nvPr/>
      </p:nvGrpSpPr>
      <p:grpSpPr>
        <a:xfrm>
          <a:off x="0" y="0"/>
          <a:ext cx="0" cy="0"/>
          <a:chOff x="0" y="0"/>
          <a:chExt cx="0" cy="0"/>
        </a:xfrm>
      </p:grpSpPr>
      <p:sp>
        <p:nvSpPr>
          <p:cNvPr id="62" name="Google Shape;62;p16"/>
          <p:cNvSpPr txBox="1">
            <a:spLocks noGrp="1"/>
          </p:cNvSpPr>
          <p:nvPr>
            <p:ph type="body" idx="1"/>
          </p:nvPr>
        </p:nvSpPr>
        <p:spPr>
          <a:xfrm>
            <a:off x="1784250" y="222075"/>
            <a:ext cx="6549300" cy="2607300"/>
          </a:xfrm>
          <a:prstGeom prst="rect">
            <a:avLst/>
          </a:prstGeom>
          <a:noFill/>
          <a:ln>
            <a:noFill/>
          </a:ln>
        </p:spPr>
        <p:txBody>
          <a:bodyPr spcFirstLastPara="1" wrap="square" lIns="91425" tIns="91425" rIns="91425" bIns="91425" anchor="t" anchorCtr="0">
            <a:noAutofit/>
          </a:bodyPr>
          <a:lstStyle>
            <a:lvl1pPr marL="457200" lvl="0" indent="-482600" algn="l" rtl="0">
              <a:lnSpc>
                <a:spcPct val="100000"/>
              </a:lnSpc>
              <a:spcBef>
                <a:spcPts val="600"/>
              </a:spcBef>
              <a:spcAft>
                <a:spcPts val="0"/>
              </a:spcAft>
              <a:buSzPts val="4000"/>
              <a:buChar char="▸"/>
              <a:defRPr sz="4000" b="1" i="1"/>
            </a:lvl1pPr>
            <a:lvl2pPr marL="914400" lvl="1" indent="-482600" algn="l" rtl="0">
              <a:lnSpc>
                <a:spcPct val="100000"/>
              </a:lnSpc>
              <a:spcBef>
                <a:spcPts val="0"/>
              </a:spcBef>
              <a:spcAft>
                <a:spcPts val="0"/>
              </a:spcAft>
              <a:buSzPts val="4000"/>
              <a:buChar char="▹"/>
              <a:defRPr sz="4000" b="1" i="1"/>
            </a:lvl2pPr>
            <a:lvl3pPr marL="1371600" lvl="2" indent="-482600" algn="l" rtl="0">
              <a:lnSpc>
                <a:spcPct val="100000"/>
              </a:lnSpc>
              <a:spcBef>
                <a:spcPts val="0"/>
              </a:spcBef>
              <a:spcAft>
                <a:spcPts val="0"/>
              </a:spcAft>
              <a:buSzPts val="4000"/>
              <a:buChar char="■"/>
              <a:defRPr sz="4000" b="1" i="1"/>
            </a:lvl3pPr>
            <a:lvl4pPr marL="1828800" lvl="3" indent="-482600" algn="l" rtl="0">
              <a:lnSpc>
                <a:spcPct val="100000"/>
              </a:lnSpc>
              <a:spcBef>
                <a:spcPts val="0"/>
              </a:spcBef>
              <a:spcAft>
                <a:spcPts val="0"/>
              </a:spcAft>
              <a:buSzPts val="4000"/>
              <a:buChar char="●"/>
              <a:defRPr sz="4000" b="1" i="1"/>
            </a:lvl4pPr>
            <a:lvl5pPr marL="2286000" lvl="4" indent="-482600" algn="l" rtl="0">
              <a:lnSpc>
                <a:spcPct val="100000"/>
              </a:lnSpc>
              <a:spcBef>
                <a:spcPts val="0"/>
              </a:spcBef>
              <a:spcAft>
                <a:spcPts val="0"/>
              </a:spcAft>
              <a:buSzPts val="4000"/>
              <a:buChar char="○"/>
              <a:defRPr sz="4000" b="1" i="1"/>
            </a:lvl5pPr>
            <a:lvl6pPr marL="2743200" lvl="5" indent="-482600" algn="l" rtl="0">
              <a:lnSpc>
                <a:spcPct val="100000"/>
              </a:lnSpc>
              <a:spcBef>
                <a:spcPts val="0"/>
              </a:spcBef>
              <a:spcAft>
                <a:spcPts val="0"/>
              </a:spcAft>
              <a:buSzPts val="4000"/>
              <a:buChar char="■"/>
              <a:defRPr sz="4000" b="1" i="1"/>
            </a:lvl6pPr>
            <a:lvl7pPr marL="3200400" lvl="6" indent="-482600" algn="l" rtl="0">
              <a:lnSpc>
                <a:spcPct val="100000"/>
              </a:lnSpc>
              <a:spcBef>
                <a:spcPts val="0"/>
              </a:spcBef>
              <a:spcAft>
                <a:spcPts val="0"/>
              </a:spcAft>
              <a:buSzPts val="4000"/>
              <a:buChar char="●"/>
              <a:defRPr sz="4000" b="1" i="1"/>
            </a:lvl7pPr>
            <a:lvl8pPr marL="3657600" lvl="7" indent="-482600" algn="l" rtl="0">
              <a:lnSpc>
                <a:spcPct val="100000"/>
              </a:lnSpc>
              <a:spcBef>
                <a:spcPts val="0"/>
              </a:spcBef>
              <a:spcAft>
                <a:spcPts val="0"/>
              </a:spcAft>
              <a:buSzPts val="4000"/>
              <a:buChar char="○"/>
              <a:defRPr sz="4000" b="1" i="1"/>
            </a:lvl8pPr>
            <a:lvl9pPr marL="4114800" lvl="8" indent="-482600" algn="l" rtl="0">
              <a:lnSpc>
                <a:spcPct val="100000"/>
              </a:lnSpc>
              <a:spcBef>
                <a:spcPts val="0"/>
              </a:spcBef>
              <a:spcAft>
                <a:spcPts val="0"/>
              </a:spcAft>
              <a:buSzPts val="4000"/>
              <a:buChar char="■"/>
              <a:defRPr sz="4000" b="1" i="1"/>
            </a:lvl9pPr>
          </a:lstStyle>
          <a:p>
            <a:endParaRPr/>
          </a:p>
        </p:txBody>
      </p:sp>
      <p:sp>
        <p:nvSpPr>
          <p:cNvPr id="63" name="Google Shape;63;p16"/>
          <p:cNvSpPr txBox="1">
            <a:spLocks noGrp="1"/>
          </p:cNvSpPr>
          <p:nvPr>
            <p:ph type="sldNum" idx="12"/>
          </p:nvPr>
        </p:nvSpPr>
        <p:spPr>
          <a:xfrm>
            <a:off x="109075" y="146024"/>
            <a:ext cx="1807200" cy="12528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1pPr>
            <a:lvl2pPr marL="0" marR="0" lvl="1" indent="0" algn="l" rtl="0">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2pPr>
            <a:lvl3pPr marL="0" marR="0" lvl="2" indent="0" algn="l" rtl="0">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3pPr>
            <a:lvl4pPr marL="0" marR="0" lvl="3" indent="0" algn="l" rtl="0">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4pPr>
            <a:lvl5pPr marL="0" marR="0" lvl="4" indent="0" algn="l" rtl="0">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5pPr>
            <a:lvl6pPr marL="0" marR="0" lvl="5" indent="0" algn="l" rtl="0">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6pPr>
            <a:lvl7pPr marL="0" marR="0" lvl="6" indent="0" algn="l" rtl="0">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7pPr>
            <a:lvl8pPr marL="0" marR="0" lvl="7" indent="0" algn="l" rtl="0">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8pPr>
            <a:lvl9pPr marL="0" marR="0" lvl="8" indent="0" algn="l" rtl="0">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nl"/>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4"/>
        <p:cNvGrpSpPr/>
        <p:nvPr/>
      </p:nvGrpSpPr>
      <p:grpSpPr>
        <a:xfrm>
          <a:off x="0" y="0"/>
          <a:ext cx="0" cy="0"/>
          <a:chOff x="0" y="0"/>
          <a:chExt cx="0" cy="0"/>
        </a:xfrm>
      </p:grpSpPr>
      <p:sp>
        <p:nvSpPr>
          <p:cNvPr id="65" name="Google Shape;65;p17"/>
          <p:cNvSpPr/>
          <p:nvPr/>
        </p:nvSpPr>
        <p:spPr>
          <a:xfrm flipH="1">
            <a:off x="2095200" y="0"/>
            <a:ext cx="7048800" cy="51432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66" name="Google Shape;66;p17"/>
          <p:cNvSpPr txBox="1">
            <a:spLocks noGrp="1"/>
          </p:cNvSpPr>
          <p:nvPr>
            <p:ph type="title"/>
          </p:nvPr>
        </p:nvSpPr>
        <p:spPr>
          <a:xfrm>
            <a:off x="357725" y="190925"/>
            <a:ext cx="6148800" cy="8574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dk1"/>
              </a:buClr>
              <a:buSzPts val="2500"/>
              <a:buNone/>
              <a:defRPr sz="2500">
                <a:solidFill>
                  <a:schemeClr val="dk1"/>
                </a:solidFill>
              </a:defRPr>
            </a:lvl1pPr>
            <a:lvl2pPr lvl="1" algn="l" rtl="0">
              <a:lnSpc>
                <a:spcPct val="100000"/>
              </a:lnSpc>
              <a:spcBef>
                <a:spcPts val="0"/>
              </a:spcBef>
              <a:spcAft>
                <a:spcPts val="0"/>
              </a:spcAft>
              <a:buSzPts val="1800"/>
              <a:buNone/>
              <a:defRPr/>
            </a:lvl2pPr>
            <a:lvl3pPr lvl="2" algn="l" rtl="0">
              <a:lnSpc>
                <a:spcPct val="100000"/>
              </a:lnSpc>
              <a:spcBef>
                <a:spcPts val="0"/>
              </a:spcBef>
              <a:spcAft>
                <a:spcPts val="0"/>
              </a:spcAft>
              <a:buSzPts val="1800"/>
              <a:buNone/>
              <a:defRPr/>
            </a:lvl3pPr>
            <a:lvl4pPr lvl="3" algn="l" rtl="0">
              <a:lnSpc>
                <a:spcPct val="100000"/>
              </a:lnSpc>
              <a:spcBef>
                <a:spcPts val="0"/>
              </a:spcBef>
              <a:spcAft>
                <a:spcPts val="0"/>
              </a:spcAft>
              <a:buSzPts val="1800"/>
              <a:buNone/>
              <a:defRPr/>
            </a:lvl4pPr>
            <a:lvl5pPr lvl="4" algn="l" rtl="0">
              <a:lnSpc>
                <a:spcPct val="100000"/>
              </a:lnSpc>
              <a:spcBef>
                <a:spcPts val="0"/>
              </a:spcBef>
              <a:spcAft>
                <a:spcPts val="0"/>
              </a:spcAft>
              <a:buSzPts val="1800"/>
              <a:buNone/>
              <a:defRPr/>
            </a:lvl5pPr>
            <a:lvl6pPr lvl="5" algn="l" rtl="0">
              <a:lnSpc>
                <a:spcPct val="100000"/>
              </a:lnSpc>
              <a:spcBef>
                <a:spcPts val="0"/>
              </a:spcBef>
              <a:spcAft>
                <a:spcPts val="0"/>
              </a:spcAft>
              <a:buSzPts val="1800"/>
              <a:buNone/>
              <a:defRPr/>
            </a:lvl6pPr>
            <a:lvl7pPr lvl="6" algn="l" rtl="0">
              <a:lnSpc>
                <a:spcPct val="100000"/>
              </a:lnSpc>
              <a:spcBef>
                <a:spcPts val="0"/>
              </a:spcBef>
              <a:spcAft>
                <a:spcPts val="0"/>
              </a:spcAft>
              <a:buSzPts val="1800"/>
              <a:buNone/>
              <a:defRPr/>
            </a:lvl7pPr>
            <a:lvl8pPr lvl="7" algn="l" rtl="0">
              <a:lnSpc>
                <a:spcPct val="100000"/>
              </a:lnSpc>
              <a:spcBef>
                <a:spcPts val="0"/>
              </a:spcBef>
              <a:spcAft>
                <a:spcPts val="0"/>
              </a:spcAft>
              <a:buSzPts val="1800"/>
              <a:buNone/>
              <a:defRPr/>
            </a:lvl8pPr>
            <a:lvl9pPr lvl="8" algn="l" rtl="0">
              <a:lnSpc>
                <a:spcPct val="100000"/>
              </a:lnSpc>
              <a:spcBef>
                <a:spcPts val="0"/>
              </a:spcBef>
              <a:spcAft>
                <a:spcPts val="0"/>
              </a:spcAft>
              <a:buSzPts val="1800"/>
              <a:buNone/>
              <a:defRPr/>
            </a:lvl9pPr>
          </a:lstStyle>
          <a:p>
            <a:endParaRPr/>
          </a:p>
        </p:txBody>
      </p:sp>
      <p:sp>
        <p:nvSpPr>
          <p:cNvPr id="67" name="Google Shape;67;p17"/>
          <p:cNvSpPr txBox="1">
            <a:spLocks noGrp="1"/>
          </p:cNvSpPr>
          <p:nvPr>
            <p:ph type="body" idx="1"/>
          </p:nvPr>
        </p:nvSpPr>
        <p:spPr>
          <a:xfrm>
            <a:off x="357725" y="1117750"/>
            <a:ext cx="8157300" cy="3731400"/>
          </a:xfrm>
          <a:prstGeom prst="rect">
            <a:avLst/>
          </a:prstGeom>
          <a:noFill/>
          <a:ln>
            <a:noFill/>
          </a:ln>
        </p:spPr>
        <p:txBody>
          <a:bodyPr spcFirstLastPara="1" wrap="square" lIns="91425" tIns="91425" rIns="91425" bIns="91425" anchor="t" anchorCtr="0">
            <a:noAutofit/>
          </a:bodyPr>
          <a:lstStyle>
            <a:lvl1pPr marL="457200" lvl="0" indent="-419100" algn="l" rtl="0">
              <a:lnSpc>
                <a:spcPct val="100000"/>
              </a:lnSpc>
              <a:spcBef>
                <a:spcPts val="600"/>
              </a:spcBef>
              <a:spcAft>
                <a:spcPts val="0"/>
              </a:spcAft>
              <a:buClr>
                <a:srgbClr val="6FA8DC"/>
              </a:buClr>
              <a:buSzPts val="3000"/>
              <a:buChar char="▸"/>
              <a:defRPr/>
            </a:lvl1pPr>
            <a:lvl2pPr marL="914400" lvl="1" indent="-381000" algn="l" rtl="0">
              <a:lnSpc>
                <a:spcPct val="100000"/>
              </a:lnSpc>
              <a:spcBef>
                <a:spcPts val="0"/>
              </a:spcBef>
              <a:spcAft>
                <a:spcPts val="0"/>
              </a:spcAft>
              <a:buClr>
                <a:srgbClr val="6FA8DC"/>
              </a:buClr>
              <a:buSzPts val="2400"/>
              <a:buChar char="▹"/>
              <a:defRPr/>
            </a:lvl2pPr>
            <a:lvl3pPr marL="1371600" lvl="2" indent="-381000" algn="l" rtl="0">
              <a:lnSpc>
                <a:spcPct val="100000"/>
              </a:lnSpc>
              <a:spcBef>
                <a:spcPts val="0"/>
              </a:spcBef>
              <a:spcAft>
                <a:spcPts val="0"/>
              </a:spcAft>
              <a:buClr>
                <a:srgbClr val="6FA8DC"/>
              </a:buClr>
              <a:buSzPts val="2400"/>
              <a:buChar char="■"/>
              <a:defRPr/>
            </a:lvl3pPr>
            <a:lvl4pPr marL="1828800" lvl="3" indent="-342900" algn="l" rtl="0">
              <a:lnSpc>
                <a:spcPct val="100000"/>
              </a:lnSpc>
              <a:spcBef>
                <a:spcPts val="0"/>
              </a:spcBef>
              <a:spcAft>
                <a:spcPts val="0"/>
              </a:spcAft>
              <a:buClr>
                <a:srgbClr val="6FA8DC"/>
              </a:buClr>
              <a:buSzPts val="1800"/>
              <a:buChar char="●"/>
              <a:defRPr/>
            </a:lvl4pPr>
            <a:lvl5pPr marL="2286000" lvl="4" indent="-342900" algn="l" rtl="0">
              <a:lnSpc>
                <a:spcPct val="100000"/>
              </a:lnSpc>
              <a:spcBef>
                <a:spcPts val="0"/>
              </a:spcBef>
              <a:spcAft>
                <a:spcPts val="0"/>
              </a:spcAft>
              <a:buSzPts val="1800"/>
              <a:buChar char="○"/>
              <a:defRPr/>
            </a:lvl5pPr>
            <a:lvl6pPr marL="2743200" lvl="5" indent="-342900" algn="l" rtl="0">
              <a:lnSpc>
                <a:spcPct val="100000"/>
              </a:lnSpc>
              <a:spcBef>
                <a:spcPts val="0"/>
              </a:spcBef>
              <a:spcAft>
                <a:spcPts val="0"/>
              </a:spcAft>
              <a:buSzPts val="1800"/>
              <a:buChar char="■"/>
              <a:defRPr/>
            </a:lvl6pPr>
            <a:lvl7pPr marL="3200400" lvl="6" indent="-342900" algn="l" rtl="0">
              <a:lnSpc>
                <a:spcPct val="100000"/>
              </a:lnSpc>
              <a:spcBef>
                <a:spcPts val="0"/>
              </a:spcBef>
              <a:spcAft>
                <a:spcPts val="0"/>
              </a:spcAft>
              <a:buSzPts val="1800"/>
              <a:buChar char="●"/>
              <a:defRPr/>
            </a:lvl7pPr>
            <a:lvl8pPr marL="3657600" lvl="7" indent="-342900" algn="l" rtl="0">
              <a:lnSpc>
                <a:spcPct val="100000"/>
              </a:lnSpc>
              <a:spcBef>
                <a:spcPts val="0"/>
              </a:spcBef>
              <a:spcAft>
                <a:spcPts val="0"/>
              </a:spcAft>
              <a:buSzPts val="1800"/>
              <a:buChar char="○"/>
              <a:defRPr/>
            </a:lvl8pPr>
            <a:lvl9pPr marL="4114800" lvl="8" indent="-342900" algn="l" rtl="0">
              <a:lnSpc>
                <a:spcPct val="100000"/>
              </a:lnSpc>
              <a:spcBef>
                <a:spcPts val="0"/>
              </a:spcBef>
              <a:spcAft>
                <a:spcPts val="0"/>
              </a:spcAft>
              <a:buSzPts val="1800"/>
              <a:buChar char="■"/>
              <a:defRPr/>
            </a:lvl9pPr>
          </a:lstStyle>
          <a:p>
            <a:endParaRPr/>
          </a:p>
        </p:txBody>
      </p:sp>
      <p:sp>
        <p:nvSpPr>
          <p:cNvPr id="68" name="Google Shape;68;p17"/>
          <p:cNvSpPr txBox="1">
            <a:spLocks noGrp="1"/>
          </p:cNvSpPr>
          <p:nvPr>
            <p:ph type="sldNum" idx="12"/>
          </p:nvPr>
        </p:nvSpPr>
        <p:spPr>
          <a:xfrm>
            <a:off x="8442250" y="4394825"/>
            <a:ext cx="656400" cy="8574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9600"/>
              <a:buFont typeface="Arial"/>
              <a:buNone/>
              <a:defRPr sz="3400" b="0" i="0" u="none" strike="noStrike" cap="none">
                <a:solidFill>
                  <a:schemeClr val="accent2"/>
                </a:solidFill>
              </a:defRPr>
            </a:lvl1pPr>
            <a:lvl2pPr marL="0" marR="0" lvl="1" indent="0" algn="l" rtl="0">
              <a:lnSpc>
                <a:spcPct val="100000"/>
              </a:lnSpc>
              <a:spcBef>
                <a:spcPts val="0"/>
              </a:spcBef>
              <a:spcAft>
                <a:spcPts val="0"/>
              </a:spcAft>
              <a:buClr>
                <a:srgbClr val="000000"/>
              </a:buClr>
              <a:buSzPts val="9600"/>
              <a:buFont typeface="Arial"/>
              <a:buNone/>
              <a:defRPr sz="3400" b="0" i="0" u="none" strike="noStrike" cap="none">
                <a:solidFill>
                  <a:schemeClr val="accent2"/>
                </a:solidFill>
              </a:defRPr>
            </a:lvl2pPr>
            <a:lvl3pPr marL="0" marR="0" lvl="2" indent="0" algn="l" rtl="0">
              <a:lnSpc>
                <a:spcPct val="100000"/>
              </a:lnSpc>
              <a:spcBef>
                <a:spcPts val="0"/>
              </a:spcBef>
              <a:spcAft>
                <a:spcPts val="0"/>
              </a:spcAft>
              <a:buClr>
                <a:srgbClr val="000000"/>
              </a:buClr>
              <a:buSzPts val="9600"/>
              <a:buFont typeface="Arial"/>
              <a:buNone/>
              <a:defRPr sz="3400" b="0" i="0" u="none" strike="noStrike" cap="none">
                <a:solidFill>
                  <a:schemeClr val="accent2"/>
                </a:solidFill>
              </a:defRPr>
            </a:lvl3pPr>
            <a:lvl4pPr marL="0" marR="0" lvl="3" indent="0" algn="l" rtl="0">
              <a:lnSpc>
                <a:spcPct val="100000"/>
              </a:lnSpc>
              <a:spcBef>
                <a:spcPts val="0"/>
              </a:spcBef>
              <a:spcAft>
                <a:spcPts val="0"/>
              </a:spcAft>
              <a:buClr>
                <a:srgbClr val="000000"/>
              </a:buClr>
              <a:buSzPts val="9600"/>
              <a:buFont typeface="Arial"/>
              <a:buNone/>
              <a:defRPr sz="3400" b="0" i="0" u="none" strike="noStrike" cap="none">
                <a:solidFill>
                  <a:schemeClr val="accent2"/>
                </a:solidFill>
              </a:defRPr>
            </a:lvl4pPr>
            <a:lvl5pPr marL="0" marR="0" lvl="4" indent="0" algn="l" rtl="0">
              <a:lnSpc>
                <a:spcPct val="100000"/>
              </a:lnSpc>
              <a:spcBef>
                <a:spcPts val="0"/>
              </a:spcBef>
              <a:spcAft>
                <a:spcPts val="0"/>
              </a:spcAft>
              <a:buClr>
                <a:srgbClr val="000000"/>
              </a:buClr>
              <a:buSzPts val="9600"/>
              <a:buFont typeface="Arial"/>
              <a:buNone/>
              <a:defRPr sz="3400" b="0" i="0" u="none" strike="noStrike" cap="none">
                <a:solidFill>
                  <a:schemeClr val="accent2"/>
                </a:solidFill>
              </a:defRPr>
            </a:lvl5pPr>
            <a:lvl6pPr marL="0" marR="0" lvl="5" indent="0" algn="l" rtl="0">
              <a:lnSpc>
                <a:spcPct val="100000"/>
              </a:lnSpc>
              <a:spcBef>
                <a:spcPts val="0"/>
              </a:spcBef>
              <a:spcAft>
                <a:spcPts val="0"/>
              </a:spcAft>
              <a:buClr>
                <a:srgbClr val="000000"/>
              </a:buClr>
              <a:buSzPts val="9600"/>
              <a:buFont typeface="Arial"/>
              <a:buNone/>
              <a:defRPr sz="3400" b="0" i="0" u="none" strike="noStrike" cap="none">
                <a:solidFill>
                  <a:schemeClr val="accent2"/>
                </a:solidFill>
              </a:defRPr>
            </a:lvl6pPr>
            <a:lvl7pPr marL="0" marR="0" lvl="6" indent="0" algn="l" rtl="0">
              <a:lnSpc>
                <a:spcPct val="100000"/>
              </a:lnSpc>
              <a:spcBef>
                <a:spcPts val="0"/>
              </a:spcBef>
              <a:spcAft>
                <a:spcPts val="0"/>
              </a:spcAft>
              <a:buClr>
                <a:srgbClr val="000000"/>
              </a:buClr>
              <a:buSzPts val="9600"/>
              <a:buFont typeface="Arial"/>
              <a:buNone/>
              <a:defRPr sz="3400" b="0" i="0" u="none" strike="noStrike" cap="none">
                <a:solidFill>
                  <a:schemeClr val="accent2"/>
                </a:solidFill>
              </a:defRPr>
            </a:lvl7pPr>
            <a:lvl8pPr marL="0" marR="0" lvl="7" indent="0" algn="l" rtl="0">
              <a:lnSpc>
                <a:spcPct val="100000"/>
              </a:lnSpc>
              <a:spcBef>
                <a:spcPts val="0"/>
              </a:spcBef>
              <a:spcAft>
                <a:spcPts val="0"/>
              </a:spcAft>
              <a:buClr>
                <a:srgbClr val="000000"/>
              </a:buClr>
              <a:buSzPts val="9600"/>
              <a:buFont typeface="Arial"/>
              <a:buNone/>
              <a:defRPr sz="3400" b="0" i="0" u="none" strike="noStrike" cap="none">
                <a:solidFill>
                  <a:schemeClr val="accent2"/>
                </a:solidFill>
              </a:defRPr>
            </a:lvl8pPr>
            <a:lvl9pPr marL="0" marR="0" lvl="8" indent="0" algn="l" rtl="0">
              <a:lnSpc>
                <a:spcPct val="100000"/>
              </a:lnSpc>
              <a:spcBef>
                <a:spcPts val="0"/>
              </a:spcBef>
              <a:spcAft>
                <a:spcPts val="0"/>
              </a:spcAft>
              <a:buClr>
                <a:srgbClr val="000000"/>
              </a:buClr>
              <a:buSzPts val="9600"/>
              <a:buFont typeface="Arial"/>
              <a:buNone/>
              <a:defRPr sz="3400" b="0" i="0" u="none" strike="noStrike" cap="none">
                <a:solidFill>
                  <a:schemeClr val="accent2"/>
                </a:solidFill>
              </a:defRPr>
            </a:lvl9pPr>
          </a:lstStyle>
          <a:p>
            <a:pPr marL="0" lvl="0" indent="0" algn="l" rtl="0">
              <a:spcBef>
                <a:spcPts val="0"/>
              </a:spcBef>
              <a:spcAft>
                <a:spcPts val="0"/>
              </a:spcAft>
              <a:buNone/>
            </a:pPr>
            <a:fld id="{00000000-1234-1234-1234-123412341234}" type="slidenum">
              <a:rPr lang="nl"/>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color">
  <p:cSld name="BLANK_1">
    <p:spTree>
      <p:nvGrpSpPr>
        <p:cNvPr id="1" name="Shape 69"/>
        <p:cNvGrpSpPr/>
        <p:nvPr/>
      </p:nvGrpSpPr>
      <p:grpSpPr>
        <a:xfrm>
          <a:off x="0" y="0"/>
          <a:ext cx="0" cy="0"/>
          <a:chOff x="0" y="0"/>
          <a:chExt cx="0" cy="0"/>
        </a:xfrm>
      </p:grpSpPr>
      <p:sp>
        <p:nvSpPr>
          <p:cNvPr id="70" name="Google Shape;70;p18"/>
          <p:cNvSpPr txBox="1">
            <a:spLocks noGrp="1"/>
          </p:cNvSpPr>
          <p:nvPr>
            <p:ph type="sldNum" idx="12"/>
          </p:nvPr>
        </p:nvSpPr>
        <p:spPr>
          <a:xfrm>
            <a:off x="109075" y="146024"/>
            <a:ext cx="1807200" cy="12528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1pPr>
            <a:lvl2pPr marL="0" marR="0" lvl="1" indent="0" algn="l" rtl="0">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2pPr>
            <a:lvl3pPr marL="0" marR="0" lvl="2" indent="0" algn="l" rtl="0">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3pPr>
            <a:lvl4pPr marL="0" marR="0" lvl="3" indent="0" algn="l" rtl="0">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4pPr>
            <a:lvl5pPr marL="0" marR="0" lvl="4" indent="0" algn="l" rtl="0">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5pPr>
            <a:lvl6pPr marL="0" marR="0" lvl="5" indent="0" algn="l" rtl="0">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6pPr>
            <a:lvl7pPr marL="0" marR="0" lvl="6" indent="0" algn="l" rtl="0">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7pPr>
            <a:lvl8pPr marL="0" marR="0" lvl="7" indent="0" algn="l" rtl="0">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8pPr>
            <a:lvl9pPr marL="0" marR="0" lvl="8" indent="0" algn="l" rtl="0">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nl"/>
              <a:t>‹#›</a:t>
            </a:fld>
            <a:endParaRPr/>
          </a:p>
        </p:txBody>
      </p:sp>
      <p:pic>
        <p:nvPicPr>
          <p:cNvPr id="71" name="Google Shape;71;p18"/>
          <p:cNvPicPr preferRelativeResize="0"/>
          <p:nvPr/>
        </p:nvPicPr>
        <p:blipFill rotWithShape="1">
          <a:blip r:embed="rId2">
            <a:alphaModFix/>
          </a:blip>
          <a:srcRect/>
          <a:stretch/>
        </p:blipFill>
        <p:spPr>
          <a:xfrm>
            <a:off x="7465309" y="4645150"/>
            <a:ext cx="1961663" cy="385201"/>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72"/>
        <p:cNvGrpSpPr/>
        <p:nvPr/>
      </p:nvGrpSpPr>
      <p:grpSpPr>
        <a:xfrm>
          <a:off x="0" y="0"/>
          <a:ext cx="0" cy="0"/>
          <a:chOff x="0" y="0"/>
          <a:chExt cx="0" cy="0"/>
        </a:xfrm>
      </p:grpSpPr>
      <p:sp>
        <p:nvSpPr>
          <p:cNvPr id="73" name="Google Shape;73;p19"/>
          <p:cNvSpPr/>
          <p:nvPr/>
        </p:nvSpPr>
        <p:spPr>
          <a:xfrm flipH="1">
            <a:off x="2095200" y="0"/>
            <a:ext cx="7048800" cy="51432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74" name="Google Shape;74;p19"/>
          <p:cNvSpPr txBox="1">
            <a:spLocks noGrp="1"/>
          </p:cNvSpPr>
          <p:nvPr>
            <p:ph type="title"/>
          </p:nvPr>
        </p:nvSpPr>
        <p:spPr>
          <a:xfrm>
            <a:off x="203875" y="1626750"/>
            <a:ext cx="1712400" cy="8574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1800"/>
              <a:buNone/>
              <a:defRPr/>
            </a:lvl1pPr>
            <a:lvl2pPr lvl="1" algn="l" rtl="0">
              <a:lnSpc>
                <a:spcPct val="100000"/>
              </a:lnSpc>
              <a:spcBef>
                <a:spcPts val="0"/>
              </a:spcBef>
              <a:spcAft>
                <a:spcPts val="0"/>
              </a:spcAft>
              <a:buSzPts val="1800"/>
              <a:buNone/>
              <a:defRPr/>
            </a:lvl2pPr>
            <a:lvl3pPr lvl="2" algn="l" rtl="0">
              <a:lnSpc>
                <a:spcPct val="100000"/>
              </a:lnSpc>
              <a:spcBef>
                <a:spcPts val="0"/>
              </a:spcBef>
              <a:spcAft>
                <a:spcPts val="0"/>
              </a:spcAft>
              <a:buSzPts val="1800"/>
              <a:buNone/>
              <a:defRPr/>
            </a:lvl3pPr>
            <a:lvl4pPr lvl="3" algn="l" rtl="0">
              <a:lnSpc>
                <a:spcPct val="100000"/>
              </a:lnSpc>
              <a:spcBef>
                <a:spcPts val="0"/>
              </a:spcBef>
              <a:spcAft>
                <a:spcPts val="0"/>
              </a:spcAft>
              <a:buSzPts val="1800"/>
              <a:buNone/>
              <a:defRPr/>
            </a:lvl4pPr>
            <a:lvl5pPr lvl="4" algn="l" rtl="0">
              <a:lnSpc>
                <a:spcPct val="100000"/>
              </a:lnSpc>
              <a:spcBef>
                <a:spcPts val="0"/>
              </a:spcBef>
              <a:spcAft>
                <a:spcPts val="0"/>
              </a:spcAft>
              <a:buSzPts val="1800"/>
              <a:buNone/>
              <a:defRPr/>
            </a:lvl5pPr>
            <a:lvl6pPr lvl="5" algn="l" rtl="0">
              <a:lnSpc>
                <a:spcPct val="100000"/>
              </a:lnSpc>
              <a:spcBef>
                <a:spcPts val="0"/>
              </a:spcBef>
              <a:spcAft>
                <a:spcPts val="0"/>
              </a:spcAft>
              <a:buSzPts val="1800"/>
              <a:buNone/>
              <a:defRPr/>
            </a:lvl6pPr>
            <a:lvl7pPr lvl="6" algn="l" rtl="0">
              <a:lnSpc>
                <a:spcPct val="100000"/>
              </a:lnSpc>
              <a:spcBef>
                <a:spcPts val="0"/>
              </a:spcBef>
              <a:spcAft>
                <a:spcPts val="0"/>
              </a:spcAft>
              <a:buSzPts val="1800"/>
              <a:buNone/>
              <a:defRPr/>
            </a:lvl7pPr>
            <a:lvl8pPr lvl="7" algn="l" rtl="0">
              <a:lnSpc>
                <a:spcPct val="100000"/>
              </a:lnSpc>
              <a:spcBef>
                <a:spcPts val="0"/>
              </a:spcBef>
              <a:spcAft>
                <a:spcPts val="0"/>
              </a:spcAft>
              <a:buSzPts val="1800"/>
              <a:buNone/>
              <a:defRPr/>
            </a:lvl8pPr>
            <a:lvl9pPr lvl="8" algn="l" rtl="0">
              <a:lnSpc>
                <a:spcPct val="100000"/>
              </a:lnSpc>
              <a:spcBef>
                <a:spcPts val="0"/>
              </a:spcBef>
              <a:spcAft>
                <a:spcPts val="0"/>
              </a:spcAft>
              <a:buSzPts val="1800"/>
              <a:buNone/>
              <a:defRPr/>
            </a:lvl9pPr>
          </a:lstStyle>
          <a:p>
            <a:endParaRPr/>
          </a:p>
        </p:txBody>
      </p:sp>
      <p:sp>
        <p:nvSpPr>
          <p:cNvPr id="75" name="Google Shape;75;p19"/>
          <p:cNvSpPr txBox="1">
            <a:spLocks noGrp="1"/>
          </p:cNvSpPr>
          <p:nvPr>
            <p:ph type="body" idx="1"/>
          </p:nvPr>
        </p:nvSpPr>
        <p:spPr>
          <a:xfrm>
            <a:off x="2544225" y="297367"/>
            <a:ext cx="2981400" cy="4661400"/>
          </a:xfrm>
          <a:prstGeom prst="rect">
            <a:avLst/>
          </a:prstGeom>
          <a:noFill/>
          <a:ln>
            <a:noFill/>
          </a:ln>
        </p:spPr>
        <p:txBody>
          <a:bodyPr spcFirstLastPara="1" wrap="square" lIns="91425" tIns="91425" rIns="91425" bIns="91425" anchor="t" anchorCtr="0">
            <a:noAutofit/>
          </a:bodyPr>
          <a:lstStyle>
            <a:lvl1pPr marL="457200" lvl="0" indent="-381000" algn="l" rtl="0">
              <a:lnSpc>
                <a:spcPct val="100000"/>
              </a:lnSpc>
              <a:spcBef>
                <a:spcPts val="600"/>
              </a:spcBef>
              <a:spcAft>
                <a:spcPts val="0"/>
              </a:spcAft>
              <a:buSzPts val="2400"/>
              <a:buChar char="▸"/>
              <a:defRPr sz="2400"/>
            </a:lvl1pPr>
            <a:lvl2pPr marL="914400" lvl="1" indent="-381000" algn="l" rtl="0">
              <a:lnSpc>
                <a:spcPct val="100000"/>
              </a:lnSpc>
              <a:spcBef>
                <a:spcPts val="0"/>
              </a:spcBef>
              <a:spcAft>
                <a:spcPts val="0"/>
              </a:spcAft>
              <a:buSzPts val="2400"/>
              <a:buChar char="▹"/>
              <a:defRPr/>
            </a:lvl2pPr>
            <a:lvl3pPr marL="1371600" lvl="2" indent="-381000" algn="l" rtl="0">
              <a:lnSpc>
                <a:spcPct val="100000"/>
              </a:lnSpc>
              <a:spcBef>
                <a:spcPts val="0"/>
              </a:spcBef>
              <a:spcAft>
                <a:spcPts val="0"/>
              </a:spcAft>
              <a:buSzPts val="2400"/>
              <a:buChar char="■"/>
              <a:defRPr/>
            </a:lvl3pPr>
            <a:lvl4pPr marL="1828800" lvl="3" indent="-381000" algn="l" rtl="0">
              <a:lnSpc>
                <a:spcPct val="100000"/>
              </a:lnSpc>
              <a:spcBef>
                <a:spcPts val="0"/>
              </a:spcBef>
              <a:spcAft>
                <a:spcPts val="0"/>
              </a:spcAft>
              <a:buSzPts val="2400"/>
              <a:buChar char="●"/>
              <a:defRPr sz="2400"/>
            </a:lvl4pPr>
            <a:lvl5pPr marL="2286000" lvl="4" indent="-381000" algn="l" rtl="0">
              <a:lnSpc>
                <a:spcPct val="100000"/>
              </a:lnSpc>
              <a:spcBef>
                <a:spcPts val="0"/>
              </a:spcBef>
              <a:spcAft>
                <a:spcPts val="0"/>
              </a:spcAft>
              <a:buSzPts val="2400"/>
              <a:buChar char="○"/>
              <a:defRPr sz="2400"/>
            </a:lvl5pPr>
            <a:lvl6pPr marL="2743200" lvl="5" indent="-381000" algn="l" rtl="0">
              <a:lnSpc>
                <a:spcPct val="100000"/>
              </a:lnSpc>
              <a:spcBef>
                <a:spcPts val="0"/>
              </a:spcBef>
              <a:spcAft>
                <a:spcPts val="0"/>
              </a:spcAft>
              <a:buSzPts val="2400"/>
              <a:buChar char="■"/>
              <a:defRPr sz="2400"/>
            </a:lvl6pPr>
            <a:lvl7pPr marL="3200400" lvl="6" indent="-381000" algn="l" rtl="0">
              <a:lnSpc>
                <a:spcPct val="100000"/>
              </a:lnSpc>
              <a:spcBef>
                <a:spcPts val="0"/>
              </a:spcBef>
              <a:spcAft>
                <a:spcPts val="0"/>
              </a:spcAft>
              <a:buSzPts val="2400"/>
              <a:buChar char="●"/>
              <a:defRPr sz="2400"/>
            </a:lvl7pPr>
            <a:lvl8pPr marL="3657600" lvl="7" indent="-381000" algn="l" rtl="0">
              <a:lnSpc>
                <a:spcPct val="100000"/>
              </a:lnSpc>
              <a:spcBef>
                <a:spcPts val="0"/>
              </a:spcBef>
              <a:spcAft>
                <a:spcPts val="0"/>
              </a:spcAft>
              <a:buSzPts val="2400"/>
              <a:buChar char="○"/>
              <a:defRPr sz="2400"/>
            </a:lvl8pPr>
            <a:lvl9pPr marL="4114800" lvl="8" indent="-381000" algn="l" rtl="0">
              <a:lnSpc>
                <a:spcPct val="100000"/>
              </a:lnSpc>
              <a:spcBef>
                <a:spcPts val="0"/>
              </a:spcBef>
              <a:spcAft>
                <a:spcPts val="0"/>
              </a:spcAft>
              <a:buSzPts val="2400"/>
              <a:buChar char="■"/>
              <a:defRPr sz="2400"/>
            </a:lvl9pPr>
          </a:lstStyle>
          <a:p>
            <a:endParaRPr/>
          </a:p>
        </p:txBody>
      </p:sp>
      <p:sp>
        <p:nvSpPr>
          <p:cNvPr id="76" name="Google Shape;76;p19"/>
          <p:cNvSpPr txBox="1">
            <a:spLocks noGrp="1"/>
          </p:cNvSpPr>
          <p:nvPr>
            <p:ph type="body" idx="2"/>
          </p:nvPr>
        </p:nvSpPr>
        <p:spPr>
          <a:xfrm>
            <a:off x="5705276" y="297367"/>
            <a:ext cx="2981400" cy="4661400"/>
          </a:xfrm>
          <a:prstGeom prst="rect">
            <a:avLst/>
          </a:prstGeom>
          <a:noFill/>
          <a:ln>
            <a:noFill/>
          </a:ln>
        </p:spPr>
        <p:txBody>
          <a:bodyPr spcFirstLastPara="1" wrap="square" lIns="91425" tIns="91425" rIns="91425" bIns="91425" anchor="t" anchorCtr="0">
            <a:noAutofit/>
          </a:bodyPr>
          <a:lstStyle>
            <a:lvl1pPr marL="457200" lvl="0" indent="-381000" algn="l" rtl="0">
              <a:lnSpc>
                <a:spcPct val="100000"/>
              </a:lnSpc>
              <a:spcBef>
                <a:spcPts val="600"/>
              </a:spcBef>
              <a:spcAft>
                <a:spcPts val="0"/>
              </a:spcAft>
              <a:buSzPts val="2400"/>
              <a:buChar char="▸"/>
              <a:defRPr sz="2400"/>
            </a:lvl1pPr>
            <a:lvl2pPr marL="914400" lvl="1" indent="-381000" algn="l" rtl="0">
              <a:lnSpc>
                <a:spcPct val="100000"/>
              </a:lnSpc>
              <a:spcBef>
                <a:spcPts val="0"/>
              </a:spcBef>
              <a:spcAft>
                <a:spcPts val="0"/>
              </a:spcAft>
              <a:buSzPts val="2400"/>
              <a:buChar char="▹"/>
              <a:defRPr/>
            </a:lvl2pPr>
            <a:lvl3pPr marL="1371600" lvl="2" indent="-381000" algn="l" rtl="0">
              <a:lnSpc>
                <a:spcPct val="100000"/>
              </a:lnSpc>
              <a:spcBef>
                <a:spcPts val="0"/>
              </a:spcBef>
              <a:spcAft>
                <a:spcPts val="0"/>
              </a:spcAft>
              <a:buSzPts val="2400"/>
              <a:buChar char="■"/>
              <a:defRPr/>
            </a:lvl3pPr>
            <a:lvl4pPr marL="1828800" lvl="3" indent="-381000" algn="l" rtl="0">
              <a:lnSpc>
                <a:spcPct val="100000"/>
              </a:lnSpc>
              <a:spcBef>
                <a:spcPts val="0"/>
              </a:spcBef>
              <a:spcAft>
                <a:spcPts val="0"/>
              </a:spcAft>
              <a:buSzPts val="2400"/>
              <a:buChar char="●"/>
              <a:defRPr sz="2400"/>
            </a:lvl4pPr>
            <a:lvl5pPr marL="2286000" lvl="4" indent="-381000" algn="l" rtl="0">
              <a:lnSpc>
                <a:spcPct val="100000"/>
              </a:lnSpc>
              <a:spcBef>
                <a:spcPts val="0"/>
              </a:spcBef>
              <a:spcAft>
                <a:spcPts val="0"/>
              </a:spcAft>
              <a:buSzPts val="2400"/>
              <a:buChar char="○"/>
              <a:defRPr sz="2400"/>
            </a:lvl5pPr>
            <a:lvl6pPr marL="2743200" lvl="5" indent="-381000" algn="l" rtl="0">
              <a:lnSpc>
                <a:spcPct val="100000"/>
              </a:lnSpc>
              <a:spcBef>
                <a:spcPts val="0"/>
              </a:spcBef>
              <a:spcAft>
                <a:spcPts val="0"/>
              </a:spcAft>
              <a:buSzPts val="2400"/>
              <a:buChar char="■"/>
              <a:defRPr sz="2400"/>
            </a:lvl6pPr>
            <a:lvl7pPr marL="3200400" lvl="6" indent="-381000" algn="l" rtl="0">
              <a:lnSpc>
                <a:spcPct val="100000"/>
              </a:lnSpc>
              <a:spcBef>
                <a:spcPts val="0"/>
              </a:spcBef>
              <a:spcAft>
                <a:spcPts val="0"/>
              </a:spcAft>
              <a:buSzPts val="2400"/>
              <a:buChar char="●"/>
              <a:defRPr sz="2400"/>
            </a:lvl7pPr>
            <a:lvl8pPr marL="3657600" lvl="7" indent="-381000" algn="l" rtl="0">
              <a:lnSpc>
                <a:spcPct val="100000"/>
              </a:lnSpc>
              <a:spcBef>
                <a:spcPts val="0"/>
              </a:spcBef>
              <a:spcAft>
                <a:spcPts val="0"/>
              </a:spcAft>
              <a:buSzPts val="2400"/>
              <a:buChar char="○"/>
              <a:defRPr sz="2400"/>
            </a:lvl8pPr>
            <a:lvl9pPr marL="4114800" lvl="8" indent="-381000" algn="l" rtl="0">
              <a:lnSpc>
                <a:spcPct val="100000"/>
              </a:lnSpc>
              <a:spcBef>
                <a:spcPts val="0"/>
              </a:spcBef>
              <a:spcAft>
                <a:spcPts val="0"/>
              </a:spcAft>
              <a:buSzPts val="2400"/>
              <a:buChar char="■"/>
              <a:defRPr sz="2400"/>
            </a:lvl9pPr>
          </a:lstStyle>
          <a:p>
            <a:endParaRPr/>
          </a:p>
        </p:txBody>
      </p:sp>
      <p:sp>
        <p:nvSpPr>
          <p:cNvPr id="77" name="Google Shape;77;p19"/>
          <p:cNvSpPr txBox="1">
            <a:spLocks noGrp="1"/>
          </p:cNvSpPr>
          <p:nvPr>
            <p:ph type="sldNum" idx="12"/>
          </p:nvPr>
        </p:nvSpPr>
        <p:spPr>
          <a:xfrm>
            <a:off x="109075" y="146024"/>
            <a:ext cx="1807200" cy="12528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1pPr>
            <a:lvl2pPr marL="0" marR="0" lvl="1" indent="0" algn="l" rtl="0">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2pPr>
            <a:lvl3pPr marL="0" marR="0" lvl="2" indent="0" algn="l" rtl="0">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3pPr>
            <a:lvl4pPr marL="0" marR="0" lvl="3" indent="0" algn="l" rtl="0">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4pPr>
            <a:lvl5pPr marL="0" marR="0" lvl="4" indent="0" algn="l" rtl="0">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5pPr>
            <a:lvl6pPr marL="0" marR="0" lvl="5" indent="0" algn="l" rtl="0">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6pPr>
            <a:lvl7pPr marL="0" marR="0" lvl="6" indent="0" algn="l" rtl="0">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7pPr>
            <a:lvl8pPr marL="0" marR="0" lvl="7" indent="0" algn="l" rtl="0">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8pPr>
            <a:lvl9pPr marL="0" marR="0" lvl="8" indent="0" algn="l" rtl="0">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nl"/>
              <a:t>‹#›</a:t>
            </a:fld>
            <a:endParaRPr/>
          </a:p>
        </p:txBody>
      </p:sp>
      <p:pic>
        <p:nvPicPr>
          <p:cNvPr id="78" name="Google Shape;78;p19"/>
          <p:cNvPicPr preferRelativeResize="0"/>
          <p:nvPr/>
        </p:nvPicPr>
        <p:blipFill rotWithShape="1">
          <a:blip r:embed="rId2">
            <a:alphaModFix/>
          </a:blip>
          <a:srcRect/>
          <a:stretch/>
        </p:blipFill>
        <p:spPr>
          <a:xfrm>
            <a:off x="7459681" y="4643124"/>
            <a:ext cx="1953888" cy="383674"/>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79"/>
        <p:cNvGrpSpPr/>
        <p:nvPr/>
      </p:nvGrpSpPr>
      <p:grpSpPr>
        <a:xfrm>
          <a:off x="0" y="0"/>
          <a:ext cx="0" cy="0"/>
          <a:chOff x="0" y="0"/>
          <a:chExt cx="0" cy="0"/>
        </a:xfrm>
      </p:grpSpPr>
      <p:sp>
        <p:nvSpPr>
          <p:cNvPr id="80" name="Google Shape;80;p20"/>
          <p:cNvSpPr/>
          <p:nvPr/>
        </p:nvSpPr>
        <p:spPr>
          <a:xfrm flipH="1">
            <a:off x="2095200" y="0"/>
            <a:ext cx="70488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81" name="Google Shape;81;p20"/>
          <p:cNvSpPr txBox="1">
            <a:spLocks noGrp="1"/>
          </p:cNvSpPr>
          <p:nvPr>
            <p:ph type="title"/>
          </p:nvPr>
        </p:nvSpPr>
        <p:spPr>
          <a:xfrm>
            <a:off x="203875" y="1626750"/>
            <a:ext cx="1712400" cy="8574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1800"/>
              <a:buNone/>
              <a:defRPr/>
            </a:lvl1pPr>
            <a:lvl2pPr lvl="1" algn="l" rtl="0">
              <a:lnSpc>
                <a:spcPct val="100000"/>
              </a:lnSpc>
              <a:spcBef>
                <a:spcPts val="0"/>
              </a:spcBef>
              <a:spcAft>
                <a:spcPts val="0"/>
              </a:spcAft>
              <a:buSzPts val="1800"/>
              <a:buNone/>
              <a:defRPr/>
            </a:lvl2pPr>
            <a:lvl3pPr lvl="2" algn="l" rtl="0">
              <a:lnSpc>
                <a:spcPct val="100000"/>
              </a:lnSpc>
              <a:spcBef>
                <a:spcPts val="0"/>
              </a:spcBef>
              <a:spcAft>
                <a:spcPts val="0"/>
              </a:spcAft>
              <a:buSzPts val="1800"/>
              <a:buNone/>
              <a:defRPr/>
            </a:lvl3pPr>
            <a:lvl4pPr lvl="3" algn="l" rtl="0">
              <a:lnSpc>
                <a:spcPct val="100000"/>
              </a:lnSpc>
              <a:spcBef>
                <a:spcPts val="0"/>
              </a:spcBef>
              <a:spcAft>
                <a:spcPts val="0"/>
              </a:spcAft>
              <a:buSzPts val="1800"/>
              <a:buNone/>
              <a:defRPr/>
            </a:lvl4pPr>
            <a:lvl5pPr lvl="4" algn="l" rtl="0">
              <a:lnSpc>
                <a:spcPct val="100000"/>
              </a:lnSpc>
              <a:spcBef>
                <a:spcPts val="0"/>
              </a:spcBef>
              <a:spcAft>
                <a:spcPts val="0"/>
              </a:spcAft>
              <a:buSzPts val="1800"/>
              <a:buNone/>
              <a:defRPr/>
            </a:lvl5pPr>
            <a:lvl6pPr lvl="5" algn="l" rtl="0">
              <a:lnSpc>
                <a:spcPct val="100000"/>
              </a:lnSpc>
              <a:spcBef>
                <a:spcPts val="0"/>
              </a:spcBef>
              <a:spcAft>
                <a:spcPts val="0"/>
              </a:spcAft>
              <a:buSzPts val="1800"/>
              <a:buNone/>
              <a:defRPr/>
            </a:lvl6pPr>
            <a:lvl7pPr lvl="6" algn="l" rtl="0">
              <a:lnSpc>
                <a:spcPct val="100000"/>
              </a:lnSpc>
              <a:spcBef>
                <a:spcPts val="0"/>
              </a:spcBef>
              <a:spcAft>
                <a:spcPts val="0"/>
              </a:spcAft>
              <a:buSzPts val="1800"/>
              <a:buNone/>
              <a:defRPr/>
            </a:lvl7pPr>
            <a:lvl8pPr lvl="7" algn="l" rtl="0">
              <a:lnSpc>
                <a:spcPct val="100000"/>
              </a:lnSpc>
              <a:spcBef>
                <a:spcPts val="0"/>
              </a:spcBef>
              <a:spcAft>
                <a:spcPts val="0"/>
              </a:spcAft>
              <a:buSzPts val="1800"/>
              <a:buNone/>
              <a:defRPr/>
            </a:lvl8pPr>
            <a:lvl9pPr lvl="8" algn="l" rtl="0">
              <a:lnSpc>
                <a:spcPct val="100000"/>
              </a:lnSpc>
              <a:spcBef>
                <a:spcPts val="0"/>
              </a:spcBef>
              <a:spcAft>
                <a:spcPts val="0"/>
              </a:spcAft>
              <a:buSzPts val="1800"/>
              <a:buNone/>
              <a:defRPr/>
            </a:lvl9pPr>
          </a:lstStyle>
          <a:p>
            <a:endParaRPr/>
          </a:p>
        </p:txBody>
      </p:sp>
      <p:sp>
        <p:nvSpPr>
          <p:cNvPr id="82" name="Google Shape;82;p20"/>
          <p:cNvSpPr txBox="1">
            <a:spLocks noGrp="1"/>
          </p:cNvSpPr>
          <p:nvPr>
            <p:ph type="body" idx="1"/>
          </p:nvPr>
        </p:nvSpPr>
        <p:spPr>
          <a:xfrm>
            <a:off x="2445100" y="275350"/>
            <a:ext cx="2066100" cy="4650600"/>
          </a:xfrm>
          <a:prstGeom prst="rect">
            <a:avLst/>
          </a:prstGeom>
          <a:noFill/>
          <a:ln>
            <a:noFill/>
          </a:ln>
        </p:spPr>
        <p:txBody>
          <a:bodyPr spcFirstLastPara="1" wrap="square" lIns="91425" tIns="91425" rIns="91425" bIns="91425" anchor="t" anchorCtr="0">
            <a:noAutofit/>
          </a:bodyPr>
          <a:lstStyle>
            <a:lvl1pPr marL="457200" lvl="0" indent="-342900" algn="l" rtl="0">
              <a:lnSpc>
                <a:spcPct val="100000"/>
              </a:lnSpc>
              <a:spcBef>
                <a:spcPts val="600"/>
              </a:spcBef>
              <a:spcAft>
                <a:spcPts val="0"/>
              </a:spcAft>
              <a:buSzPts val="1800"/>
              <a:buChar char="▸"/>
              <a:defRPr sz="1800"/>
            </a:lvl1pPr>
            <a:lvl2pPr marL="914400" lvl="1" indent="-342900" algn="l" rtl="0">
              <a:lnSpc>
                <a:spcPct val="100000"/>
              </a:lnSpc>
              <a:spcBef>
                <a:spcPts val="0"/>
              </a:spcBef>
              <a:spcAft>
                <a:spcPts val="0"/>
              </a:spcAft>
              <a:buSzPts val="1800"/>
              <a:buChar char="▹"/>
              <a:defRPr sz="1800"/>
            </a:lvl2pPr>
            <a:lvl3pPr marL="1371600" lvl="2" indent="-342900" algn="l" rtl="0">
              <a:lnSpc>
                <a:spcPct val="100000"/>
              </a:lnSpc>
              <a:spcBef>
                <a:spcPts val="0"/>
              </a:spcBef>
              <a:spcAft>
                <a:spcPts val="0"/>
              </a:spcAft>
              <a:buSzPts val="1800"/>
              <a:buChar char="■"/>
              <a:defRPr sz="1800"/>
            </a:lvl3pPr>
            <a:lvl4pPr marL="1828800" lvl="3" indent="-342900" algn="l" rtl="0">
              <a:lnSpc>
                <a:spcPct val="100000"/>
              </a:lnSpc>
              <a:spcBef>
                <a:spcPts val="0"/>
              </a:spcBef>
              <a:spcAft>
                <a:spcPts val="0"/>
              </a:spcAft>
              <a:buSzPts val="1800"/>
              <a:buChar char="●"/>
              <a:defRPr/>
            </a:lvl4pPr>
            <a:lvl5pPr marL="2286000" lvl="4" indent="-342900" algn="l" rtl="0">
              <a:lnSpc>
                <a:spcPct val="100000"/>
              </a:lnSpc>
              <a:spcBef>
                <a:spcPts val="0"/>
              </a:spcBef>
              <a:spcAft>
                <a:spcPts val="0"/>
              </a:spcAft>
              <a:buSzPts val="1800"/>
              <a:buChar char="○"/>
              <a:defRPr/>
            </a:lvl5pPr>
            <a:lvl6pPr marL="2743200" lvl="5" indent="-342900" algn="l" rtl="0">
              <a:lnSpc>
                <a:spcPct val="100000"/>
              </a:lnSpc>
              <a:spcBef>
                <a:spcPts val="0"/>
              </a:spcBef>
              <a:spcAft>
                <a:spcPts val="0"/>
              </a:spcAft>
              <a:buSzPts val="1800"/>
              <a:buChar char="■"/>
              <a:defRPr/>
            </a:lvl6pPr>
            <a:lvl7pPr marL="3200400" lvl="6" indent="-342900" algn="l" rtl="0">
              <a:lnSpc>
                <a:spcPct val="100000"/>
              </a:lnSpc>
              <a:spcBef>
                <a:spcPts val="0"/>
              </a:spcBef>
              <a:spcAft>
                <a:spcPts val="0"/>
              </a:spcAft>
              <a:buSzPts val="1800"/>
              <a:buChar char="●"/>
              <a:defRPr/>
            </a:lvl7pPr>
            <a:lvl8pPr marL="3657600" lvl="7" indent="-342900" algn="l" rtl="0">
              <a:lnSpc>
                <a:spcPct val="100000"/>
              </a:lnSpc>
              <a:spcBef>
                <a:spcPts val="0"/>
              </a:spcBef>
              <a:spcAft>
                <a:spcPts val="0"/>
              </a:spcAft>
              <a:buSzPts val="1800"/>
              <a:buChar char="○"/>
              <a:defRPr/>
            </a:lvl8pPr>
            <a:lvl9pPr marL="4114800" lvl="8" indent="-342900" algn="l" rtl="0">
              <a:lnSpc>
                <a:spcPct val="100000"/>
              </a:lnSpc>
              <a:spcBef>
                <a:spcPts val="0"/>
              </a:spcBef>
              <a:spcAft>
                <a:spcPts val="0"/>
              </a:spcAft>
              <a:buSzPts val="1800"/>
              <a:buChar char="■"/>
              <a:defRPr/>
            </a:lvl9pPr>
          </a:lstStyle>
          <a:p>
            <a:endParaRPr/>
          </a:p>
        </p:txBody>
      </p:sp>
      <p:sp>
        <p:nvSpPr>
          <p:cNvPr id="83" name="Google Shape;83;p20"/>
          <p:cNvSpPr txBox="1">
            <a:spLocks noGrp="1"/>
          </p:cNvSpPr>
          <p:nvPr>
            <p:ph type="body" idx="2"/>
          </p:nvPr>
        </p:nvSpPr>
        <p:spPr>
          <a:xfrm>
            <a:off x="4617100" y="275350"/>
            <a:ext cx="2066100" cy="4650600"/>
          </a:xfrm>
          <a:prstGeom prst="rect">
            <a:avLst/>
          </a:prstGeom>
          <a:noFill/>
          <a:ln>
            <a:noFill/>
          </a:ln>
        </p:spPr>
        <p:txBody>
          <a:bodyPr spcFirstLastPara="1" wrap="square" lIns="91425" tIns="91425" rIns="91425" bIns="91425" anchor="t" anchorCtr="0">
            <a:noAutofit/>
          </a:bodyPr>
          <a:lstStyle>
            <a:lvl1pPr marL="457200" lvl="0" indent="-342900" algn="l" rtl="0">
              <a:lnSpc>
                <a:spcPct val="100000"/>
              </a:lnSpc>
              <a:spcBef>
                <a:spcPts val="600"/>
              </a:spcBef>
              <a:spcAft>
                <a:spcPts val="0"/>
              </a:spcAft>
              <a:buSzPts val="1800"/>
              <a:buChar char="▸"/>
              <a:defRPr sz="1800"/>
            </a:lvl1pPr>
            <a:lvl2pPr marL="914400" lvl="1" indent="-342900" algn="l" rtl="0">
              <a:lnSpc>
                <a:spcPct val="100000"/>
              </a:lnSpc>
              <a:spcBef>
                <a:spcPts val="0"/>
              </a:spcBef>
              <a:spcAft>
                <a:spcPts val="0"/>
              </a:spcAft>
              <a:buSzPts val="1800"/>
              <a:buChar char="▹"/>
              <a:defRPr sz="1800"/>
            </a:lvl2pPr>
            <a:lvl3pPr marL="1371600" lvl="2" indent="-342900" algn="l" rtl="0">
              <a:lnSpc>
                <a:spcPct val="100000"/>
              </a:lnSpc>
              <a:spcBef>
                <a:spcPts val="0"/>
              </a:spcBef>
              <a:spcAft>
                <a:spcPts val="0"/>
              </a:spcAft>
              <a:buSzPts val="1800"/>
              <a:buChar char="■"/>
              <a:defRPr sz="1800"/>
            </a:lvl3pPr>
            <a:lvl4pPr marL="1828800" lvl="3" indent="-342900" algn="l" rtl="0">
              <a:lnSpc>
                <a:spcPct val="100000"/>
              </a:lnSpc>
              <a:spcBef>
                <a:spcPts val="0"/>
              </a:spcBef>
              <a:spcAft>
                <a:spcPts val="0"/>
              </a:spcAft>
              <a:buSzPts val="1800"/>
              <a:buChar char="●"/>
              <a:defRPr/>
            </a:lvl4pPr>
            <a:lvl5pPr marL="2286000" lvl="4" indent="-342900" algn="l" rtl="0">
              <a:lnSpc>
                <a:spcPct val="100000"/>
              </a:lnSpc>
              <a:spcBef>
                <a:spcPts val="0"/>
              </a:spcBef>
              <a:spcAft>
                <a:spcPts val="0"/>
              </a:spcAft>
              <a:buSzPts val="1800"/>
              <a:buChar char="○"/>
              <a:defRPr/>
            </a:lvl5pPr>
            <a:lvl6pPr marL="2743200" lvl="5" indent="-342900" algn="l" rtl="0">
              <a:lnSpc>
                <a:spcPct val="100000"/>
              </a:lnSpc>
              <a:spcBef>
                <a:spcPts val="0"/>
              </a:spcBef>
              <a:spcAft>
                <a:spcPts val="0"/>
              </a:spcAft>
              <a:buSzPts val="1800"/>
              <a:buChar char="■"/>
              <a:defRPr/>
            </a:lvl6pPr>
            <a:lvl7pPr marL="3200400" lvl="6" indent="-342900" algn="l" rtl="0">
              <a:lnSpc>
                <a:spcPct val="100000"/>
              </a:lnSpc>
              <a:spcBef>
                <a:spcPts val="0"/>
              </a:spcBef>
              <a:spcAft>
                <a:spcPts val="0"/>
              </a:spcAft>
              <a:buSzPts val="1800"/>
              <a:buChar char="●"/>
              <a:defRPr/>
            </a:lvl7pPr>
            <a:lvl8pPr marL="3657600" lvl="7" indent="-342900" algn="l" rtl="0">
              <a:lnSpc>
                <a:spcPct val="100000"/>
              </a:lnSpc>
              <a:spcBef>
                <a:spcPts val="0"/>
              </a:spcBef>
              <a:spcAft>
                <a:spcPts val="0"/>
              </a:spcAft>
              <a:buSzPts val="1800"/>
              <a:buChar char="○"/>
              <a:defRPr/>
            </a:lvl8pPr>
            <a:lvl9pPr marL="4114800" lvl="8" indent="-342900" algn="l" rtl="0">
              <a:lnSpc>
                <a:spcPct val="100000"/>
              </a:lnSpc>
              <a:spcBef>
                <a:spcPts val="0"/>
              </a:spcBef>
              <a:spcAft>
                <a:spcPts val="0"/>
              </a:spcAft>
              <a:buSzPts val="1800"/>
              <a:buChar char="■"/>
              <a:defRPr/>
            </a:lvl9pPr>
          </a:lstStyle>
          <a:p>
            <a:endParaRPr/>
          </a:p>
        </p:txBody>
      </p:sp>
      <p:sp>
        <p:nvSpPr>
          <p:cNvPr id="84" name="Google Shape;84;p20"/>
          <p:cNvSpPr txBox="1">
            <a:spLocks noGrp="1"/>
          </p:cNvSpPr>
          <p:nvPr>
            <p:ph type="body" idx="3"/>
          </p:nvPr>
        </p:nvSpPr>
        <p:spPr>
          <a:xfrm>
            <a:off x="6789100" y="275350"/>
            <a:ext cx="2066100" cy="4650600"/>
          </a:xfrm>
          <a:prstGeom prst="rect">
            <a:avLst/>
          </a:prstGeom>
          <a:noFill/>
          <a:ln>
            <a:noFill/>
          </a:ln>
        </p:spPr>
        <p:txBody>
          <a:bodyPr spcFirstLastPara="1" wrap="square" lIns="91425" tIns="91425" rIns="91425" bIns="91425" anchor="t" anchorCtr="0">
            <a:noAutofit/>
          </a:bodyPr>
          <a:lstStyle>
            <a:lvl1pPr marL="457200" lvl="0" indent="-342900" algn="l" rtl="0">
              <a:lnSpc>
                <a:spcPct val="100000"/>
              </a:lnSpc>
              <a:spcBef>
                <a:spcPts val="600"/>
              </a:spcBef>
              <a:spcAft>
                <a:spcPts val="0"/>
              </a:spcAft>
              <a:buSzPts val="1800"/>
              <a:buChar char="▸"/>
              <a:defRPr sz="1800"/>
            </a:lvl1pPr>
            <a:lvl2pPr marL="914400" lvl="1" indent="-342900" algn="l" rtl="0">
              <a:lnSpc>
                <a:spcPct val="100000"/>
              </a:lnSpc>
              <a:spcBef>
                <a:spcPts val="0"/>
              </a:spcBef>
              <a:spcAft>
                <a:spcPts val="0"/>
              </a:spcAft>
              <a:buSzPts val="1800"/>
              <a:buChar char="▹"/>
              <a:defRPr sz="1800"/>
            </a:lvl2pPr>
            <a:lvl3pPr marL="1371600" lvl="2" indent="-342900" algn="l" rtl="0">
              <a:lnSpc>
                <a:spcPct val="100000"/>
              </a:lnSpc>
              <a:spcBef>
                <a:spcPts val="0"/>
              </a:spcBef>
              <a:spcAft>
                <a:spcPts val="0"/>
              </a:spcAft>
              <a:buSzPts val="1800"/>
              <a:buChar char="■"/>
              <a:defRPr sz="1800"/>
            </a:lvl3pPr>
            <a:lvl4pPr marL="1828800" lvl="3" indent="-342900" algn="l" rtl="0">
              <a:lnSpc>
                <a:spcPct val="100000"/>
              </a:lnSpc>
              <a:spcBef>
                <a:spcPts val="0"/>
              </a:spcBef>
              <a:spcAft>
                <a:spcPts val="0"/>
              </a:spcAft>
              <a:buSzPts val="1800"/>
              <a:buChar char="●"/>
              <a:defRPr/>
            </a:lvl4pPr>
            <a:lvl5pPr marL="2286000" lvl="4" indent="-342900" algn="l" rtl="0">
              <a:lnSpc>
                <a:spcPct val="100000"/>
              </a:lnSpc>
              <a:spcBef>
                <a:spcPts val="0"/>
              </a:spcBef>
              <a:spcAft>
                <a:spcPts val="0"/>
              </a:spcAft>
              <a:buSzPts val="1800"/>
              <a:buChar char="○"/>
              <a:defRPr/>
            </a:lvl5pPr>
            <a:lvl6pPr marL="2743200" lvl="5" indent="-342900" algn="l" rtl="0">
              <a:lnSpc>
                <a:spcPct val="100000"/>
              </a:lnSpc>
              <a:spcBef>
                <a:spcPts val="0"/>
              </a:spcBef>
              <a:spcAft>
                <a:spcPts val="0"/>
              </a:spcAft>
              <a:buSzPts val="1800"/>
              <a:buChar char="■"/>
              <a:defRPr/>
            </a:lvl6pPr>
            <a:lvl7pPr marL="3200400" lvl="6" indent="-342900" algn="l" rtl="0">
              <a:lnSpc>
                <a:spcPct val="100000"/>
              </a:lnSpc>
              <a:spcBef>
                <a:spcPts val="0"/>
              </a:spcBef>
              <a:spcAft>
                <a:spcPts val="0"/>
              </a:spcAft>
              <a:buSzPts val="1800"/>
              <a:buChar char="●"/>
              <a:defRPr/>
            </a:lvl7pPr>
            <a:lvl8pPr marL="3657600" lvl="7" indent="-342900" algn="l" rtl="0">
              <a:lnSpc>
                <a:spcPct val="100000"/>
              </a:lnSpc>
              <a:spcBef>
                <a:spcPts val="0"/>
              </a:spcBef>
              <a:spcAft>
                <a:spcPts val="0"/>
              </a:spcAft>
              <a:buSzPts val="1800"/>
              <a:buChar char="○"/>
              <a:defRPr/>
            </a:lvl8pPr>
            <a:lvl9pPr marL="4114800" lvl="8" indent="-342900" algn="l" rtl="0">
              <a:lnSpc>
                <a:spcPct val="100000"/>
              </a:lnSpc>
              <a:spcBef>
                <a:spcPts val="0"/>
              </a:spcBef>
              <a:spcAft>
                <a:spcPts val="0"/>
              </a:spcAft>
              <a:buSzPts val="1800"/>
              <a:buChar char="■"/>
              <a:defRPr/>
            </a:lvl9pPr>
          </a:lstStyle>
          <a:p>
            <a:endParaRPr/>
          </a:p>
        </p:txBody>
      </p:sp>
      <p:sp>
        <p:nvSpPr>
          <p:cNvPr id="85" name="Google Shape;85;p20"/>
          <p:cNvSpPr txBox="1">
            <a:spLocks noGrp="1"/>
          </p:cNvSpPr>
          <p:nvPr>
            <p:ph type="sldNum" idx="12"/>
          </p:nvPr>
        </p:nvSpPr>
        <p:spPr>
          <a:xfrm>
            <a:off x="109075" y="146024"/>
            <a:ext cx="1807200" cy="12528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1pPr>
            <a:lvl2pPr marL="0" marR="0" lvl="1" indent="0" algn="l" rtl="0">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2pPr>
            <a:lvl3pPr marL="0" marR="0" lvl="2" indent="0" algn="l" rtl="0">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3pPr>
            <a:lvl4pPr marL="0" marR="0" lvl="3" indent="0" algn="l" rtl="0">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4pPr>
            <a:lvl5pPr marL="0" marR="0" lvl="4" indent="0" algn="l" rtl="0">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5pPr>
            <a:lvl6pPr marL="0" marR="0" lvl="5" indent="0" algn="l" rtl="0">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6pPr>
            <a:lvl7pPr marL="0" marR="0" lvl="6" indent="0" algn="l" rtl="0">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7pPr>
            <a:lvl8pPr marL="0" marR="0" lvl="7" indent="0" algn="l" rtl="0">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8pPr>
            <a:lvl9pPr marL="0" marR="0" lvl="8" indent="0" algn="l" rtl="0">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nl"/>
              <a:t>‹#›</a:t>
            </a:fld>
            <a:endParaRPr/>
          </a:p>
        </p:txBody>
      </p:sp>
      <p:pic>
        <p:nvPicPr>
          <p:cNvPr id="86" name="Google Shape;86;p20"/>
          <p:cNvPicPr preferRelativeResize="0"/>
          <p:nvPr/>
        </p:nvPicPr>
        <p:blipFill rotWithShape="1">
          <a:blip r:embed="rId2">
            <a:alphaModFix/>
          </a:blip>
          <a:srcRect/>
          <a:stretch/>
        </p:blipFill>
        <p:spPr>
          <a:xfrm>
            <a:off x="7459681" y="4643124"/>
            <a:ext cx="1953888" cy="383674"/>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ig image" type="blank">
  <p:cSld name="BLANK">
    <p:spTree>
      <p:nvGrpSpPr>
        <p:cNvPr id="1" name="Shape 87"/>
        <p:cNvGrpSpPr/>
        <p:nvPr/>
      </p:nvGrpSpPr>
      <p:grpSpPr>
        <a:xfrm>
          <a:off x="0" y="0"/>
          <a:ext cx="0" cy="0"/>
          <a:chOff x="0" y="0"/>
          <a:chExt cx="0" cy="0"/>
        </a:xfrm>
      </p:grpSpPr>
      <p:sp>
        <p:nvSpPr>
          <p:cNvPr id="88" name="Google Shape;88;p21"/>
          <p:cNvSpPr/>
          <p:nvPr/>
        </p:nvSpPr>
        <p:spPr>
          <a:xfrm>
            <a:off x="0" y="0"/>
            <a:ext cx="2095200" cy="51432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89" name="Google Shape;89;p21"/>
          <p:cNvSpPr txBox="1">
            <a:spLocks noGrp="1"/>
          </p:cNvSpPr>
          <p:nvPr>
            <p:ph type="sldNum" idx="12"/>
          </p:nvPr>
        </p:nvSpPr>
        <p:spPr>
          <a:xfrm>
            <a:off x="109075" y="146024"/>
            <a:ext cx="1807200" cy="12528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9600"/>
              <a:buFont typeface="Arial"/>
              <a:buNone/>
              <a:defRPr sz="9600" b="1" i="0" u="none" strike="noStrike" cap="none">
                <a:solidFill>
                  <a:schemeClr val="lt1"/>
                </a:solidFill>
                <a:latin typeface="Montserrat"/>
                <a:ea typeface="Montserrat"/>
                <a:cs typeface="Montserrat"/>
                <a:sym typeface="Montserrat"/>
              </a:defRPr>
            </a:lvl1pPr>
            <a:lvl2pPr marL="0" marR="0" lvl="1" indent="0" algn="l" rtl="0">
              <a:lnSpc>
                <a:spcPct val="100000"/>
              </a:lnSpc>
              <a:spcBef>
                <a:spcPts val="0"/>
              </a:spcBef>
              <a:spcAft>
                <a:spcPts val="0"/>
              </a:spcAft>
              <a:buClr>
                <a:srgbClr val="000000"/>
              </a:buClr>
              <a:buSzPts val="9600"/>
              <a:buFont typeface="Arial"/>
              <a:buNone/>
              <a:defRPr sz="9600" b="1" i="0" u="none" strike="noStrike" cap="none">
                <a:solidFill>
                  <a:schemeClr val="lt1"/>
                </a:solidFill>
                <a:latin typeface="Montserrat"/>
                <a:ea typeface="Montserrat"/>
                <a:cs typeface="Montserrat"/>
                <a:sym typeface="Montserrat"/>
              </a:defRPr>
            </a:lvl2pPr>
            <a:lvl3pPr marL="0" marR="0" lvl="2" indent="0" algn="l" rtl="0">
              <a:lnSpc>
                <a:spcPct val="100000"/>
              </a:lnSpc>
              <a:spcBef>
                <a:spcPts val="0"/>
              </a:spcBef>
              <a:spcAft>
                <a:spcPts val="0"/>
              </a:spcAft>
              <a:buClr>
                <a:srgbClr val="000000"/>
              </a:buClr>
              <a:buSzPts val="9600"/>
              <a:buFont typeface="Arial"/>
              <a:buNone/>
              <a:defRPr sz="9600" b="1" i="0" u="none" strike="noStrike" cap="none">
                <a:solidFill>
                  <a:schemeClr val="lt1"/>
                </a:solidFill>
                <a:latin typeface="Montserrat"/>
                <a:ea typeface="Montserrat"/>
                <a:cs typeface="Montserrat"/>
                <a:sym typeface="Montserrat"/>
              </a:defRPr>
            </a:lvl3pPr>
            <a:lvl4pPr marL="0" marR="0" lvl="3" indent="0" algn="l" rtl="0">
              <a:lnSpc>
                <a:spcPct val="100000"/>
              </a:lnSpc>
              <a:spcBef>
                <a:spcPts val="0"/>
              </a:spcBef>
              <a:spcAft>
                <a:spcPts val="0"/>
              </a:spcAft>
              <a:buClr>
                <a:srgbClr val="000000"/>
              </a:buClr>
              <a:buSzPts val="9600"/>
              <a:buFont typeface="Arial"/>
              <a:buNone/>
              <a:defRPr sz="9600" b="1" i="0" u="none" strike="noStrike" cap="none">
                <a:solidFill>
                  <a:schemeClr val="lt1"/>
                </a:solidFill>
                <a:latin typeface="Montserrat"/>
                <a:ea typeface="Montserrat"/>
                <a:cs typeface="Montserrat"/>
                <a:sym typeface="Montserrat"/>
              </a:defRPr>
            </a:lvl4pPr>
            <a:lvl5pPr marL="0" marR="0" lvl="4" indent="0" algn="l" rtl="0">
              <a:lnSpc>
                <a:spcPct val="100000"/>
              </a:lnSpc>
              <a:spcBef>
                <a:spcPts val="0"/>
              </a:spcBef>
              <a:spcAft>
                <a:spcPts val="0"/>
              </a:spcAft>
              <a:buClr>
                <a:srgbClr val="000000"/>
              </a:buClr>
              <a:buSzPts val="9600"/>
              <a:buFont typeface="Arial"/>
              <a:buNone/>
              <a:defRPr sz="9600" b="1" i="0" u="none" strike="noStrike" cap="none">
                <a:solidFill>
                  <a:schemeClr val="lt1"/>
                </a:solidFill>
                <a:latin typeface="Montserrat"/>
                <a:ea typeface="Montserrat"/>
                <a:cs typeface="Montserrat"/>
                <a:sym typeface="Montserrat"/>
              </a:defRPr>
            </a:lvl5pPr>
            <a:lvl6pPr marL="0" marR="0" lvl="5" indent="0" algn="l" rtl="0">
              <a:lnSpc>
                <a:spcPct val="100000"/>
              </a:lnSpc>
              <a:spcBef>
                <a:spcPts val="0"/>
              </a:spcBef>
              <a:spcAft>
                <a:spcPts val="0"/>
              </a:spcAft>
              <a:buClr>
                <a:srgbClr val="000000"/>
              </a:buClr>
              <a:buSzPts val="9600"/>
              <a:buFont typeface="Arial"/>
              <a:buNone/>
              <a:defRPr sz="9600" b="1" i="0" u="none" strike="noStrike" cap="none">
                <a:solidFill>
                  <a:schemeClr val="lt1"/>
                </a:solidFill>
                <a:latin typeface="Montserrat"/>
                <a:ea typeface="Montserrat"/>
                <a:cs typeface="Montserrat"/>
                <a:sym typeface="Montserrat"/>
              </a:defRPr>
            </a:lvl6pPr>
            <a:lvl7pPr marL="0" marR="0" lvl="6" indent="0" algn="l" rtl="0">
              <a:lnSpc>
                <a:spcPct val="100000"/>
              </a:lnSpc>
              <a:spcBef>
                <a:spcPts val="0"/>
              </a:spcBef>
              <a:spcAft>
                <a:spcPts val="0"/>
              </a:spcAft>
              <a:buClr>
                <a:srgbClr val="000000"/>
              </a:buClr>
              <a:buSzPts val="9600"/>
              <a:buFont typeface="Arial"/>
              <a:buNone/>
              <a:defRPr sz="9600" b="1" i="0" u="none" strike="noStrike" cap="none">
                <a:solidFill>
                  <a:schemeClr val="lt1"/>
                </a:solidFill>
                <a:latin typeface="Montserrat"/>
                <a:ea typeface="Montserrat"/>
                <a:cs typeface="Montserrat"/>
                <a:sym typeface="Montserrat"/>
              </a:defRPr>
            </a:lvl7pPr>
            <a:lvl8pPr marL="0" marR="0" lvl="7" indent="0" algn="l" rtl="0">
              <a:lnSpc>
                <a:spcPct val="100000"/>
              </a:lnSpc>
              <a:spcBef>
                <a:spcPts val="0"/>
              </a:spcBef>
              <a:spcAft>
                <a:spcPts val="0"/>
              </a:spcAft>
              <a:buClr>
                <a:srgbClr val="000000"/>
              </a:buClr>
              <a:buSzPts val="9600"/>
              <a:buFont typeface="Arial"/>
              <a:buNone/>
              <a:defRPr sz="9600" b="1" i="0" u="none" strike="noStrike" cap="none">
                <a:solidFill>
                  <a:schemeClr val="lt1"/>
                </a:solidFill>
                <a:latin typeface="Montserrat"/>
                <a:ea typeface="Montserrat"/>
                <a:cs typeface="Montserrat"/>
                <a:sym typeface="Montserrat"/>
              </a:defRPr>
            </a:lvl8pPr>
            <a:lvl9pPr marL="0" marR="0" lvl="8" indent="0" algn="l" rtl="0">
              <a:lnSpc>
                <a:spcPct val="100000"/>
              </a:lnSpc>
              <a:spcBef>
                <a:spcPts val="0"/>
              </a:spcBef>
              <a:spcAft>
                <a:spcPts val="0"/>
              </a:spcAft>
              <a:buClr>
                <a:srgbClr val="000000"/>
              </a:buClr>
              <a:buSzPts val="9600"/>
              <a:buFont typeface="Arial"/>
              <a:buNone/>
              <a:defRPr sz="9600" b="1" i="0" u="none" strike="noStrike" cap="none">
                <a:solidFill>
                  <a:schemeClr val="lt1"/>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nl"/>
              <a:t>‹#›</a:t>
            </a:fld>
            <a:endParaRPr/>
          </a:p>
        </p:txBody>
      </p:sp>
      <p:pic>
        <p:nvPicPr>
          <p:cNvPr id="90" name="Google Shape;90;p21"/>
          <p:cNvPicPr preferRelativeResize="0"/>
          <p:nvPr/>
        </p:nvPicPr>
        <p:blipFill rotWithShape="1">
          <a:blip r:embed="rId2">
            <a:alphaModFix/>
          </a:blip>
          <a:srcRect/>
          <a:stretch/>
        </p:blipFill>
        <p:spPr>
          <a:xfrm>
            <a:off x="7459681" y="4643124"/>
            <a:ext cx="1953888" cy="38367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nl"/>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1"/>
        <p:cNvGrpSpPr/>
        <p:nvPr/>
      </p:nvGrpSpPr>
      <p:grpSpPr>
        <a:xfrm>
          <a:off x="0" y="0"/>
          <a:ext cx="0" cy="0"/>
          <a:chOff x="0" y="0"/>
          <a:chExt cx="0" cy="0"/>
        </a:xfrm>
      </p:grpSpPr>
      <p:sp>
        <p:nvSpPr>
          <p:cNvPr id="92" name="Google Shape;92;p22"/>
          <p:cNvSpPr txBox="1">
            <a:spLocks noGrp="1"/>
          </p:cNvSpPr>
          <p:nvPr>
            <p:ph type="title"/>
          </p:nvPr>
        </p:nvSpPr>
        <p:spPr>
          <a:xfrm>
            <a:off x="203875" y="1626750"/>
            <a:ext cx="1712400" cy="8574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1800"/>
              <a:buNone/>
              <a:defRPr/>
            </a:lvl1pPr>
            <a:lvl2pPr lvl="1" algn="l" rtl="0">
              <a:lnSpc>
                <a:spcPct val="100000"/>
              </a:lnSpc>
              <a:spcBef>
                <a:spcPts val="0"/>
              </a:spcBef>
              <a:spcAft>
                <a:spcPts val="0"/>
              </a:spcAft>
              <a:buSzPts val="1800"/>
              <a:buNone/>
              <a:defRPr/>
            </a:lvl2pPr>
            <a:lvl3pPr lvl="2" algn="l" rtl="0">
              <a:lnSpc>
                <a:spcPct val="100000"/>
              </a:lnSpc>
              <a:spcBef>
                <a:spcPts val="0"/>
              </a:spcBef>
              <a:spcAft>
                <a:spcPts val="0"/>
              </a:spcAft>
              <a:buSzPts val="1800"/>
              <a:buNone/>
              <a:defRPr/>
            </a:lvl3pPr>
            <a:lvl4pPr lvl="3" algn="l" rtl="0">
              <a:lnSpc>
                <a:spcPct val="100000"/>
              </a:lnSpc>
              <a:spcBef>
                <a:spcPts val="0"/>
              </a:spcBef>
              <a:spcAft>
                <a:spcPts val="0"/>
              </a:spcAft>
              <a:buSzPts val="1800"/>
              <a:buNone/>
              <a:defRPr/>
            </a:lvl4pPr>
            <a:lvl5pPr lvl="4" algn="l" rtl="0">
              <a:lnSpc>
                <a:spcPct val="100000"/>
              </a:lnSpc>
              <a:spcBef>
                <a:spcPts val="0"/>
              </a:spcBef>
              <a:spcAft>
                <a:spcPts val="0"/>
              </a:spcAft>
              <a:buSzPts val="1800"/>
              <a:buNone/>
              <a:defRPr/>
            </a:lvl5pPr>
            <a:lvl6pPr lvl="5" algn="l" rtl="0">
              <a:lnSpc>
                <a:spcPct val="100000"/>
              </a:lnSpc>
              <a:spcBef>
                <a:spcPts val="0"/>
              </a:spcBef>
              <a:spcAft>
                <a:spcPts val="0"/>
              </a:spcAft>
              <a:buSzPts val="1800"/>
              <a:buNone/>
              <a:defRPr/>
            </a:lvl6pPr>
            <a:lvl7pPr lvl="6" algn="l" rtl="0">
              <a:lnSpc>
                <a:spcPct val="100000"/>
              </a:lnSpc>
              <a:spcBef>
                <a:spcPts val="0"/>
              </a:spcBef>
              <a:spcAft>
                <a:spcPts val="0"/>
              </a:spcAft>
              <a:buSzPts val="1800"/>
              <a:buNone/>
              <a:defRPr/>
            </a:lvl7pPr>
            <a:lvl8pPr lvl="7" algn="l" rtl="0">
              <a:lnSpc>
                <a:spcPct val="100000"/>
              </a:lnSpc>
              <a:spcBef>
                <a:spcPts val="0"/>
              </a:spcBef>
              <a:spcAft>
                <a:spcPts val="0"/>
              </a:spcAft>
              <a:buSzPts val="1800"/>
              <a:buNone/>
              <a:defRPr/>
            </a:lvl8pPr>
            <a:lvl9pPr lvl="8" algn="l" rtl="0">
              <a:lnSpc>
                <a:spcPct val="100000"/>
              </a:lnSpc>
              <a:spcBef>
                <a:spcPts val="0"/>
              </a:spcBef>
              <a:spcAft>
                <a:spcPts val="0"/>
              </a:spcAft>
              <a:buSzPts val="1800"/>
              <a:buNone/>
              <a:defRPr/>
            </a:lvl9pPr>
          </a:lstStyle>
          <a:p>
            <a:endParaRPr/>
          </a:p>
        </p:txBody>
      </p:sp>
      <p:sp>
        <p:nvSpPr>
          <p:cNvPr id="93" name="Google Shape;93;p22"/>
          <p:cNvSpPr txBox="1">
            <a:spLocks noGrp="1"/>
          </p:cNvSpPr>
          <p:nvPr>
            <p:ph type="sldNum" idx="12"/>
          </p:nvPr>
        </p:nvSpPr>
        <p:spPr>
          <a:xfrm>
            <a:off x="109075" y="146024"/>
            <a:ext cx="1807200" cy="12528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1pPr>
            <a:lvl2pPr marL="0" marR="0" lvl="1" indent="0" algn="l" rtl="0">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2pPr>
            <a:lvl3pPr marL="0" marR="0" lvl="2" indent="0" algn="l" rtl="0">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3pPr>
            <a:lvl4pPr marL="0" marR="0" lvl="3" indent="0" algn="l" rtl="0">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4pPr>
            <a:lvl5pPr marL="0" marR="0" lvl="4" indent="0" algn="l" rtl="0">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5pPr>
            <a:lvl6pPr marL="0" marR="0" lvl="5" indent="0" algn="l" rtl="0">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6pPr>
            <a:lvl7pPr marL="0" marR="0" lvl="6" indent="0" algn="l" rtl="0">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7pPr>
            <a:lvl8pPr marL="0" marR="0" lvl="7" indent="0" algn="l" rtl="0">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8pPr>
            <a:lvl9pPr marL="0" marR="0" lvl="8" indent="0" algn="l" rtl="0">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nl"/>
              <a:t>‹#›</a:t>
            </a:fld>
            <a:endParaRPr/>
          </a:p>
        </p:txBody>
      </p:sp>
      <p:sp>
        <p:nvSpPr>
          <p:cNvPr id="94" name="Google Shape;94;p22"/>
          <p:cNvSpPr/>
          <p:nvPr/>
        </p:nvSpPr>
        <p:spPr>
          <a:xfrm flipH="1">
            <a:off x="2095200" y="0"/>
            <a:ext cx="7048800" cy="51432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pic>
        <p:nvPicPr>
          <p:cNvPr id="95" name="Google Shape;95;p22"/>
          <p:cNvPicPr preferRelativeResize="0"/>
          <p:nvPr/>
        </p:nvPicPr>
        <p:blipFill rotWithShape="1">
          <a:blip r:embed="rId2">
            <a:alphaModFix/>
          </a:blip>
          <a:srcRect/>
          <a:stretch/>
        </p:blipFill>
        <p:spPr>
          <a:xfrm>
            <a:off x="7459681" y="4643124"/>
            <a:ext cx="1953888" cy="383674"/>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6"/>
        <p:cNvGrpSpPr/>
        <p:nvPr/>
      </p:nvGrpSpPr>
      <p:grpSpPr>
        <a:xfrm>
          <a:off x="0" y="0"/>
          <a:ext cx="0" cy="0"/>
          <a:chOff x="0" y="0"/>
          <a:chExt cx="0" cy="0"/>
        </a:xfrm>
      </p:grpSpPr>
      <p:sp>
        <p:nvSpPr>
          <p:cNvPr id="97" name="Google Shape;97;p23"/>
          <p:cNvSpPr txBox="1">
            <a:spLocks noGrp="1"/>
          </p:cNvSpPr>
          <p:nvPr>
            <p:ph type="body" idx="1"/>
          </p:nvPr>
        </p:nvSpPr>
        <p:spPr>
          <a:xfrm>
            <a:off x="164145" y="4406300"/>
            <a:ext cx="2346900" cy="519600"/>
          </a:xfrm>
          <a:prstGeom prst="rect">
            <a:avLst/>
          </a:prstGeom>
          <a:noFill/>
          <a:ln>
            <a:noFill/>
          </a:ln>
        </p:spPr>
        <p:txBody>
          <a:bodyPr spcFirstLastPara="1" wrap="square" lIns="91425" tIns="91425" rIns="91425" bIns="91425" anchor="b" anchorCtr="0">
            <a:noAutofit/>
          </a:bodyPr>
          <a:lstStyle>
            <a:lvl1pPr marL="457200" lvl="0" indent="-228600" algn="l" rtl="0">
              <a:lnSpc>
                <a:spcPct val="100000"/>
              </a:lnSpc>
              <a:spcBef>
                <a:spcPts val="360"/>
              </a:spcBef>
              <a:spcAft>
                <a:spcPts val="0"/>
              </a:spcAft>
              <a:buSzPts val="1800"/>
              <a:buNone/>
              <a:defRPr sz="1800"/>
            </a:lvl1pPr>
          </a:lstStyle>
          <a:p>
            <a:endParaRPr/>
          </a:p>
        </p:txBody>
      </p:sp>
      <p:sp>
        <p:nvSpPr>
          <p:cNvPr id="98" name="Google Shape;98;p23"/>
          <p:cNvSpPr txBox="1">
            <a:spLocks noGrp="1"/>
          </p:cNvSpPr>
          <p:nvPr>
            <p:ph type="sldNum" idx="12"/>
          </p:nvPr>
        </p:nvSpPr>
        <p:spPr>
          <a:xfrm>
            <a:off x="109075" y="146024"/>
            <a:ext cx="1807200" cy="12528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9600"/>
              <a:buFont typeface="Arial"/>
              <a:buNone/>
              <a:defRPr sz="9600" b="1" i="0" u="none" strike="noStrike" cap="none">
                <a:solidFill>
                  <a:schemeClr val="accent3"/>
                </a:solidFill>
                <a:latin typeface="Montserrat"/>
                <a:ea typeface="Montserrat"/>
                <a:cs typeface="Montserrat"/>
                <a:sym typeface="Montserrat"/>
              </a:defRPr>
            </a:lvl1pPr>
            <a:lvl2pPr marL="0" marR="0" lvl="1" indent="0" algn="l" rtl="0">
              <a:lnSpc>
                <a:spcPct val="100000"/>
              </a:lnSpc>
              <a:spcBef>
                <a:spcPts val="0"/>
              </a:spcBef>
              <a:spcAft>
                <a:spcPts val="0"/>
              </a:spcAft>
              <a:buClr>
                <a:srgbClr val="000000"/>
              </a:buClr>
              <a:buSzPts val="9600"/>
              <a:buFont typeface="Arial"/>
              <a:buNone/>
              <a:defRPr sz="9600" b="1" i="0" u="none" strike="noStrike" cap="none">
                <a:solidFill>
                  <a:schemeClr val="accent3"/>
                </a:solidFill>
                <a:latin typeface="Montserrat"/>
                <a:ea typeface="Montserrat"/>
                <a:cs typeface="Montserrat"/>
                <a:sym typeface="Montserrat"/>
              </a:defRPr>
            </a:lvl2pPr>
            <a:lvl3pPr marL="0" marR="0" lvl="2" indent="0" algn="l" rtl="0">
              <a:lnSpc>
                <a:spcPct val="100000"/>
              </a:lnSpc>
              <a:spcBef>
                <a:spcPts val="0"/>
              </a:spcBef>
              <a:spcAft>
                <a:spcPts val="0"/>
              </a:spcAft>
              <a:buClr>
                <a:srgbClr val="000000"/>
              </a:buClr>
              <a:buSzPts val="9600"/>
              <a:buFont typeface="Arial"/>
              <a:buNone/>
              <a:defRPr sz="9600" b="1" i="0" u="none" strike="noStrike" cap="none">
                <a:solidFill>
                  <a:schemeClr val="accent3"/>
                </a:solidFill>
                <a:latin typeface="Montserrat"/>
                <a:ea typeface="Montserrat"/>
                <a:cs typeface="Montserrat"/>
                <a:sym typeface="Montserrat"/>
              </a:defRPr>
            </a:lvl3pPr>
            <a:lvl4pPr marL="0" marR="0" lvl="3" indent="0" algn="l" rtl="0">
              <a:lnSpc>
                <a:spcPct val="100000"/>
              </a:lnSpc>
              <a:spcBef>
                <a:spcPts val="0"/>
              </a:spcBef>
              <a:spcAft>
                <a:spcPts val="0"/>
              </a:spcAft>
              <a:buClr>
                <a:srgbClr val="000000"/>
              </a:buClr>
              <a:buSzPts val="9600"/>
              <a:buFont typeface="Arial"/>
              <a:buNone/>
              <a:defRPr sz="9600" b="1" i="0" u="none" strike="noStrike" cap="none">
                <a:solidFill>
                  <a:schemeClr val="accent3"/>
                </a:solidFill>
                <a:latin typeface="Montserrat"/>
                <a:ea typeface="Montserrat"/>
                <a:cs typeface="Montserrat"/>
                <a:sym typeface="Montserrat"/>
              </a:defRPr>
            </a:lvl4pPr>
            <a:lvl5pPr marL="0" marR="0" lvl="4" indent="0" algn="l" rtl="0">
              <a:lnSpc>
                <a:spcPct val="100000"/>
              </a:lnSpc>
              <a:spcBef>
                <a:spcPts val="0"/>
              </a:spcBef>
              <a:spcAft>
                <a:spcPts val="0"/>
              </a:spcAft>
              <a:buClr>
                <a:srgbClr val="000000"/>
              </a:buClr>
              <a:buSzPts val="9600"/>
              <a:buFont typeface="Arial"/>
              <a:buNone/>
              <a:defRPr sz="9600" b="1" i="0" u="none" strike="noStrike" cap="none">
                <a:solidFill>
                  <a:schemeClr val="accent3"/>
                </a:solidFill>
                <a:latin typeface="Montserrat"/>
                <a:ea typeface="Montserrat"/>
                <a:cs typeface="Montserrat"/>
                <a:sym typeface="Montserrat"/>
              </a:defRPr>
            </a:lvl5pPr>
            <a:lvl6pPr marL="0" marR="0" lvl="5" indent="0" algn="l" rtl="0">
              <a:lnSpc>
                <a:spcPct val="100000"/>
              </a:lnSpc>
              <a:spcBef>
                <a:spcPts val="0"/>
              </a:spcBef>
              <a:spcAft>
                <a:spcPts val="0"/>
              </a:spcAft>
              <a:buClr>
                <a:srgbClr val="000000"/>
              </a:buClr>
              <a:buSzPts val="9600"/>
              <a:buFont typeface="Arial"/>
              <a:buNone/>
              <a:defRPr sz="9600" b="1" i="0" u="none" strike="noStrike" cap="none">
                <a:solidFill>
                  <a:schemeClr val="accent3"/>
                </a:solidFill>
                <a:latin typeface="Montserrat"/>
                <a:ea typeface="Montserrat"/>
                <a:cs typeface="Montserrat"/>
                <a:sym typeface="Montserrat"/>
              </a:defRPr>
            </a:lvl6pPr>
            <a:lvl7pPr marL="0" marR="0" lvl="6" indent="0" algn="l" rtl="0">
              <a:lnSpc>
                <a:spcPct val="100000"/>
              </a:lnSpc>
              <a:spcBef>
                <a:spcPts val="0"/>
              </a:spcBef>
              <a:spcAft>
                <a:spcPts val="0"/>
              </a:spcAft>
              <a:buClr>
                <a:srgbClr val="000000"/>
              </a:buClr>
              <a:buSzPts val="9600"/>
              <a:buFont typeface="Arial"/>
              <a:buNone/>
              <a:defRPr sz="9600" b="1" i="0" u="none" strike="noStrike" cap="none">
                <a:solidFill>
                  <a:schemeClr val="accent3"/>
                </a:solidFill>
                <a:latin typeface="Montserrat"/>
                <a:ea typeface="Montserrat"/>
                <a:cs typeface="Montserrat"/>
                <a:sym typeface="Montserrat"/>
              </a:defRPr>
            </a:lvl7pPr>
            <a:lvl8pPr marL="0" marR="0" lvl="7" indent="0" algn="l" rtl="0">
              <a:lnSpc>
                <a:spcPct val="100000"/>
              </a:lnSpc>
              <a:spcBef>
                <a:spcPts val="0"/>
              </a:spcBef>
              <a:spcAft>
                <a:spcPts val="0"/>
              </a:spcAft>
              <a:buClr>
                <a:srgbClr val="000000"/>
              </a:buClr>
              <a:buSzPts val="9600"/>
              <a:buFont typeface="Arial"/>
              <a:buNone/>
              <a:defRPr sz="9600" b="1" i="0" u="none" strike="noStrike" cap="none">
                <a:solidFill>
                  <a:schemeClr val="accent3"/>
                </a:solidFill>
                <a:latin typeface="Montserrat"/>
                <a:ea typeface="Montserrat"/>
                <a:cs typeface="Montserrat"/>
                <a:sym typeface="Montserrat"/>
              </a:defRPr>
            </a:lvl8pPr>
            <a:lvl9pPr marL="0" marR="0" lvl="8" indent="0" algn="l" rtl="0">
              <a:lnSpc>
                <a:spcPct val="100000"/>
              </a:lnSpc>
              <a:spcBef>
                <a:spcPts val="0"/>
              </a:spcBef>
              <a:spcAft>
                <a:spcPts val="0"/>
              </a:spcAft>
              <a:buClr>
                <a:srgbClr val="000000"/>
              </a:buClr>
              <a:buSzPts val="9600"/>
              <a:buFont typeface="Arial"/>
              <a:buNone/>
              <a:defRPr sz="9600" b="1" i="0" u="none" strike="noStrike" cap="none">
                <a:solidFill>
                  <a:schemeClr val="accent3"/>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nl"/>
              <a:t>‹#›</a:t>
            </a:fld>
            <a:endParaRPr/>
          </a:p>
        </p:txBody>
      </p:sp>
      <p:pic>
        <p:nvPicPr>
          <p:cNvPr id="99" name="Google Shape;99;p23"/>
          <p:cNvPicPr preferRelativeResize="0"/>
          <p:nvPr/>
        </p:nvPicPr>
        <p:blipFill rotWithShape="1">
          <a:blip r:embed="rId2">
            <a:alphaModFix/>
          </a:blip>
          <a:srcRect/>
          <a:stretch/>
        </p:blipFill>
        <p:spPr>
          <a:xfrm>
            <a:off x="7459681" y="4643124"/>
            <a:ext cx="1953888" cy="38367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n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n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n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n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n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n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n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nl"/>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body" idx="1"/>
          </p:nvPr>
        </p:nvSpPr>
        <p:spPr>
          <a:xfrm>
            <a:off x="2874625" y="484600"/>
            <a:ext cx="5562000" cy="4207800"/>
          </a:xfrm>
          <a:prstGeom prst="rect">
            <a:avLst/>
          </a:prstGeom>
          <a:noFill/>
          <a:ln>
            <a:noFill/>
          </a:ln>
        </p:spPr>
        <p:txBody>
          <a:bodyPr spcFirstLastPara="1" wrap="square" lIns="91425" tIns="91425" rIns="91425" bIns="91425" anchor="t" anchorCtr="0">
            <a:noAutofit/>
          </a:bodyPr>
          <a:lstStyle>
            <a:lvl1pPr marL="457200" marR="0" lvl="0" indent="-419100" algn="l" rtl="0">
              <a:lnSpc>
                <a:spcPct val="100000"/>
              </a:lnSpc>
              <a:spcBef>
                <a:spcPts val="600"/>
              </a:spcBef>
              <a:spcAft>
                <a:spcPts val="0"/>
              </a:spcAft>
              <a:buClr>
                <a:schemeClr val="accent3"/>
              </a:buClr>
              <a:buSzPts val="3000"/>
              <a:buFont typeface="Roboto"/>
              <a:buChar char="▸"/>
              <a:defRPr sz="3000" b="0" i="0" u="none" strike="noStrike" cap="none">
                <a:solidFill>
                  <a:schemeClr val="dk1"/>
                </a:solidFill>
                <a:latin typeface="Roboto"/>
                <a:ea typeface="Roboto"/>
                <a:cs typeface="Roboto"/>
                <a:sym typeface="Roboto"/>
              </a:defRPr>
            </a:lvl1pPr>
            <a:lvl2pPr marL="914400" marR="0" lvl="1" indent="-381000" algn="l" rtl="0">
              <a:lnSpc>
                <a:spcPct val="100000"/>
              </a:lnSpc>
              <a:spcBef>
                <a:spcPts val="0"/>
              </a:spcBef>
              <a:spcAft>
                <a:spcPts val="0"/>
              </a:spcAft>
              <a:buClr>
                <a:schemeClr val="accent3"/>
              </a:buClr>
              <a:buSzPts val="2400"/>
              <a:buFont typeface="Roboto"/>
              <a:buChar char="▹"/>
              <a:defRPr sz="2400" b="0" i="0" u="none" strike="noStrike" cap="none">
                <a:solidFill>
                  <a:schemeClr val="dk1"/>
                </a:solidFill>
                <a:latin typeface="Roboto"/>
                <a:ea typeface="Roboto"/>
                <a:cs typeface="Roboto"/>
                <a:sym typeface="Roboto"/>
              </a:defRPr>
            </a:lvl2pPr>
            <a:lvl3pPr marL="1371600" marR="0" lvl="2" indent="-381000" algn="l" rtl="0">
              <a:lnSpc>
                <a:spcPct val="100000"/>
              </a:lnSpc>
              <a:spcBef>
                <a:spcPts val="0"/>
              </a:spcBef>
              <a:spcAft>
                <a:spcPts val="0"/>
              </a:spcAft>
              <a:buClr>
                <a:schemeClr val="accent3"/>
              </a:buClr>
              <a:buSzPts val="2400"/>
              <a:buFont typeface="Roboto"/>
              <a:buChar char="■"/>
              <a:defRPr sz="2400" b="0" i="0" u="none" strike="noStrike" cap="none">
                <a:solidFill>
                  <a:schemeClr val="dk1"/>
                </a:solidFill>
                <a:latin typeface="Roboto"/>
                <a:ea typeface="Roboto"/>
                <a:cs typeface="Roboto"/>
                <a:sym typeface="Roboto"/>
              </a:defRPr>
            </a:lvl3pPr>
            <a:lvl4pPr marL="1828800" marR="0" lvl="3" indent="-342900" algn="l" rtl="0">
              <a:lnSpc>
                <a:spcPct val="100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4pPr>
            <a:lvl5pPr marL="2286000" marR="0" lvl="4" indent="-342900" algn="l" rtl="0">
              <a:lnSpc>
                <a:spcPct val="100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5pPr>
            <a:lvl6pPr marL="2743200" marR="0" lvl="5" indent="-342900" algn="l" rtl="0">
              <a:lnSpc>
                <a:spcPct val="100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6pPr>
            <a:lvl7pPr marL="3200400" marR="0" lvl="6" indent="-342900" algn="l" rtl="0">
              <a:lnSpc>
                <a:spcPct val="100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7pPr>
            <a:lvl8pPr marL="3657600" marR="0" lvl="7" indent="-342900" algn="l" rtl="0">
              <a:lnSpc>
                <a:spcPct val="100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8pPr>
            <a:lvl9pPr marL="4114800" marR="0" lvl="8" indent="-342900" algn="l" rtl="0">
              <a:lnSpc>
                <a:spcPct val="100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9pPr>
          </a:lstStyle>
          <a:p>
            <a:endParaRPr/>
          </a:p>
        </p:txBody>
      </p:sp>
      <p:sp>
        <p:nvSpPr>
          <p:cNvPr id="52" name="Google Shape;52;p13"/>
          <p:cNvSpPr txBox="1">
            <a:spLocks noGrp="1"/>
          </p:cNvSpPr>
          <p:nvPr>
            <p:ph type="sldNum" idx="12"/>
          </p:nvPr>
        </p:nvSpPr>
        <p:spPr>
          <a:xfrm>
            <a:off x="109075" y="146024"/>
            <a:ext cx="1807200" cy="12528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1pPr>
            <a:lvl2pPr marL="0" marR="0" lvl="1" indent="0" algn="l" rtl="0">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2pPr>
            <a:lvl3pPr marL="0" marR="0" lvl="2" indent="0" algn="l" rtl="0">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3pPr>
            <a:lvl4pPr marL="0" marR="0" lvl="3" indent="0" algn="l" rtl="0">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4pPr>
            <a:lvl5pPr marL="0" marR="0" lvl="4" indent="0" algn="l" rtl="0">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5pPr>
            <a:lvl6pPr marL="0" marR="0" lvl="5" indent="0" algn="l" rtl="0">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6pPr>
            <a:lvl7pPr marL="0" marR="0" lvl="6" indent="0" algn="l" rtl="0">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7pPr>
            <a:lvl8pPr marL="0" marR="0" lvl="7" indent="0" algn="l" rtl="0">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8pPr>
            <a:lvl9pPr marL="0" marR="0" lvl="8" indent="0" algn="l" rtl="0">
              <a:lnSpc>
                <a:spcPct val="100000"/>
              </a:lnSpc>
              <a:spcBef>
                <a:spcPts val="0"/>
              </a:spcBef>
              <a:spcAft>
                <a:spcPts val="0"/>
              </a:spcAft>
              <a:buClr>
                <a:srgbClr val="000000"/>
              </a:buClr>
              <a:buSzPts val="9600"/>
              <a:buFont typeface="Arial"/>
              <a:buNone/>
              <a:defRPr sz="9600" b="1" i="0" u="none" strike="noStrike" cap="none">
                <a:solidFill>
                  <a:schemeClr val="accen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nl"/>
              <a:t>‹#›</a:t>
            </a:fld>
            <a:endParaRPr/>
          </a:p>
        </p:txBody>
      </p:sp>
      <p:sp>
        <p:nvSpPr>
          <p:cNvPr id="53" name="Google Shape;53;p13"/>
          <p:cNvSpPr txBox="1">
            <a:spLocks noGrp="1"/>
          </p:cNvSpPr>
          <p:nvPr>
            <p:ph type="title"/>
          </p:nvPr>
        </p:nvSpPr>
        <p:spPr>
          <a:xfrm>
            <a:off x="203875" y="1626750"/>
            <a:ext cx="1712400" cy="8574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lt1"/>
              </a:buClr>
              <a:buSzPts val="1800"/>
              <a:buFont typeface="Montserrat"/>
              <a:buNone/>
              <a:defRPr sz="1800" b="1"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1800"/>
              <a:buFont typeface="Montserrat"/>
              <a:buNone/>
              <a:defRPr sz="1800" b="1"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1800"/>
              <a:buFont typeface="Montserrat"/>
              <a:buNone/>
              <a:defRPr sz="1800" b="1"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1800"/>
              <a:buFont typeface="Montserrat"/>
              <a:buNone/>
              <a:defRPr sz="1800" b="1"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1800"/>
              <a:buFont typeface="Montserrat"/>
              <a:buNone/>
              <a:defRPr sz="1800" b="1"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1800"/>
              <a:buFont typeface="Montserrat"/>
              <a:buNone/>
              <a:defRPr sz="1800" b="1"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1800"/>
              <a:buFont typeface="Montserrat"/>
              <a:buNone/>
              <a:defRPr sz="1800" b="1"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1800"/>
              <a:buFont typeface="Montserrat"/>
              <a:buNone/>
              <a:defRPr sz="1800" b="1"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1800"/>
              <a:buFont typeface="Montserrat"/>
              <a:buNone/>
              <a:defRPr sz="1800" b="1" i="0" u="none" strike="noStrike" cap="none">
                <a:solidFill>
                  <a:schemeClr val="lt1"/>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5.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5.xml"/><Relationship Id="rId5" Type="http://schemas.openxmlformats.org/officeDocument/2006/relationships/image" Target="../media/image7.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4"/>
          <p:cNvSpPr txBox="1">
            <a:spLocks noGrp="1"/>
          </p:cNvSpPr>
          <p:nvPr>
            <p:ph type="ctrTitle"/>
          </p:nvPr>
        </p:nvSpPr>
        <p:spPr>
          <a:xfrm>
            <a:off x="225925" y="288850"/>
            <a:ext cx="8550900" cy="1225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800"/>
              <a:buNone/>
            </a:pPr>
            <a:r>
              <a:rPr lang="nl" sz="3100"/>
              <a:t>Clinical Reasoning over Tabular Data and Text with Bayesian Networks</a:t>
            </a:r>
            <a:endParaRPr sz="3100"/>
          </a:p>
        </p:txBody>
      </p:sp>
      <p:sp>
        <p:nvSpPr>
          <p:cNvPr id="105" name="Google Shape;105;p24"/>
          <p:cNvSpPr txBox="1">
            <a:spLocks noGrp="1"/>
          </p:cNvSpPr>
          <p:nvPr>
            <p:ph type="ctrTitle"/>
          </p:nvPr>
        </p:nvSpPr>
        <p:spPr>
          <a:xfrm>
            <a:off x="619650" y="1390650"/>
            <a:ext cx="7904700" cy="1028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800"/>
              <a:buNone/>
            </a:pPr>
            <a:r>
              <a:rPr lang="nl" sz="2000"/>
              <a:t>Paloma Rabaey</a:t>
            </a:r>
            <a:r>
              <a:rPr lang="nl" sz="2000" b="0"/>
              <a:t>, Johannes Deleu, </a:t>
            </a:r>
            <a:endParaRPr sz="2000" b="0"/>
          </a:p>
          <a:p>
            <a:pPr marL="0" lvl="0" indent="0" algn="ctr" rtl="0">
              <a:lnSpc>
                <a:spcPct val="100000"/>
              </a:lnSpc>
              <a:spcBef>
                <a:spcPts val="0"/>
              </a:spcBef>
              <a:spcAft>
                <a:spcPts val="0"/>
              </a:spcAft>
              <a:buSzPts val="4800"/>
              <a:buNone/>
            </a:pPr>
            <a:r>
              <a:rPr lang="nl" sz="2000" b="0"/>
              <a:t>Stefan Heytens, Thomas Demeester</a:t>
            </a:r>
            <a:endParaRPr sz="2000" b="0"/>
          </a:p>
          <a:p>
            <a:pPr marL="0" lvl="0" indent="0" algn="l" rtl="0">
              <a:lnSpc>
                <a:spcPct val="100000"/>
              </a:lnSpc>
              <a:spcBef>
                <a:spcPts val="0"/>
              </a:spcBef>
              <a:spcAft>
                <a:spcPts val="0"/>
              </a:spcAft>
              <a:buSzPts val="4800"/>
              <a:buNone/>
            </a:pPr>
            <a:endParaRPr sz="2400"/>
          </a:p>
        </p:txBody>
      </p:sp>
      <p:grpSp>
        <p:nvGrpSpPr>
          <p:cNvPr id="106" name="Google Shape;106;p24"/>
          <p:cNvGrpSpPr/>
          <p:nvPr/>
        </p:nvGrpSpPr>
        <p:grpSpPr>
          <a:xfrm>
            <a:off x="-19701" y="4253206"/>
            <a:ext cx="9042142" cy="890293"/>
            <a:chOff x="413897" y="3888176"/>
            <a:chExt cx="12954358" cy="1332175"/>
          </a:xfrm>
        </p:grpSpPr>
        <p:grpSp>
          <p:nvGrpSpPr>
            <p:cNvPr id="107" name="Google Shape;107;p24"/>
            <p:cNvGrpSpPr/>
            <p:nvPr/>
          </p:nvGrpSpPr>
          <p:grpSpPr>
            <a:xfrm>
              <a:off x="413897" y="3888176"/>
              <a:ext cx="2695854" cy="1332175"/>
              <a:chOff x="413897" y="3888176"/>
              <a:chExt cx="2695854" cy="1332175"/>
            </a:xfrm>
          </p:grpSpPr>
          <p:pic>
            <p:nvPicPr>
              <p:cNvPr id="108" name="Google Shape;108;p24"/>
              <p:cNvPicPr preferRelativeResize="0"/>
              <p:nvPr/>
            </p:nvPicPr>
            <p:blipFill>
              <a:blip r:embed="rId3">
                <a:alphaModFix/>
              </a:blip>
              <a:stretch>
                <a:fillRect/>
              </a:stretch>
            </p:blipFill>
            <p:spPr>
              <a:xfrm>
                <a:off x="1661790" y="4488299"/>
                <a:ext cx="1447960" cy="432600"/>
              </a:xfrm>
              <a:prstGeom prst="rect">
                <a:avLst/>
              </a:prstGeom>
              <a:noFill/>
              <a:ln>
                <a:noFill/>
              </a:ln>
            </p:spPr>
          </p:pic>
          <p:pic>
            <p:nvPicPr>
              <p:cNvPr id="109" name="Google Shape;109;p24"/>
              <p:cNvPicPr preferRelativeResize="0"/>
              <p:nvPr/>
            </p:nvPicPr>
            <p:blipFill>
              <a:blip r:embed="rId4">
                <a:alphaModFix/>
              </a:blip>
              <a:stretch>
                <a:fillRect/>
              </a:stretch>
            </p:blipFill>
            <p:spPr>
              <a:xfrm>
                <a:off x="413897" y="3888176"/>
                <a:ext cx="1664625" cy="1332175"/>
              </a:xfrm>
              <a:prstGeom prst="rect">
                <a:avLst/>
              </a:prstGeom>
              <a:noFill/>
              <a:ln>
                <a:noFill/>
              </a:ln>
            </p:spPr>
          </p:pic>
        </p:grpSp>
        <p:pic>
          <p:nvPicPr>
            <p:cNvPr id="110" name="Google Shape;110;p24"/>
            <p:cNvPicPr preferRelativeResize="0"/>
            <p:nvPr/>
          </p:nvPicPr>
          <p:blipFill>
            <a:blip r:embed="rId5">
              <a:alphaModFix/>
            </a:blip>
            <a:stretch>
              <a:fillRect/>
            </a:stretch>
          </p:blipFill>
          <p:spPr>
            <a:xfrm>
              <a:off x="12374210" y="4480930"/>
              <a:ext cx="994044" cy="447325"/>
            </a:xfrm>
            <a:prstGeom prst="rect">
              <a:avLst/>
            </a:prstGeom>
            <a:noFill/>
            <a:ln>
              <a:noFill/>
            </a:ln>
          </p:spPr>
        </p:pic>
      </p:grpSp>
      <p:grpSp>
        <p:nvGrpSpPr>
          <p:cNvPr id="111" name="Google Shape;111;p24"/>
          <p:cNvGrpSpPr/>
          <p:nvPr/>
        </p:nvGrpSpPr>
        <p:grpSpPr>
          <a:xfrm>
            <a:off x="2223610" y="2495550"/>
            <a:ext cx="4555541" cy="1971699"/>
            <a:chOff x="4663172" y="2411025"/>
            <a:chExt cx="4555541" cy="1971699"/>
          </a:xfrm>
        </p:grpSpPr>
        <p:pic>
          <p:nvPicPr>
            <p:cNvPr id="112" name="Google Shape;112;p24"/>
            <p:cNvPicPr preferRelativeResize="0"/>
            <p:nvPr/>
          </p:nvPicPr>
          <p:blipFill>
            <a:blip r:embed="rId6">
              <a:alphaModFix/>
            </a:blip>
            <a:stretch>
              <a:fillRect/>
            </a:stretch>
          </p:blipFill>
          <p:spPr>
            <a:xfrm>
              <a:off x="4663172" y="2411025"/>
              <a:ext cx="3383099" cy="1971699"/>
            </a:xfrm>
            <a:prstGeom prst="rect">
              <a:avLst/>
            </a:prstGeom>
            <a:noFill/>
            <a:ln>
              <a:noFill/>
            </a:ln>
          </p:spPr>
        </p:pic>
        <p:pic>
          <p:nvPicPr>
            <p:cNvPr id="113" name="Google Shape;113;p24"/>
            <p:cNvPicPr preferRelativeResize="0"/>
            <p:nvPr/>
          </p:nvPicPr>
          <p:blipFill>
            <a:blip r:embed="rId7">
              <a:alphaModFix/>
            </a:blip>
            <a:stretch>
              <a:fillRect/>
            </a:stretch>
          </p:blipFill>
          <p:spPr>
            <a:xfrm>
              <a:off x="8046263" y="3014900"/>
              <a:ext cx="1172451" cy="1172451"/>
            </a:xfrm>
            <a:prstGeom prst="rect">
              <a:avLst/>
            </a:prstGeom>
            <a:noFill/>
            <a:ln>
              <a:noFill/>
            </a:ln>
          </p:spPr>
        </p:pic>
      </p:grpSp>
      <p:sp>
        <p:nvSpPr>
          <p:cNvPr id="114" name="Google Shape;114;p24"/>
          <p:cNvSpPr txBox="1"/>
          <p:nvPr/>
        </p:nvSpPr>
        <p:spPr>
          <a:xfrm>
            <a:off x="7280650" y="4253200"/>
            <a:ext cx="1953300" cy="43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 sz="1500">
                <a:solidFill>
                  <a:schemeClr val="dk1"/>
                </a:solidFill>
                <a:latin typeface="Roboto"/>
                <a:ea typeface="Roboto"/>
                <a:cs typeface="Roboto"/>
                <a:sym typeface="Roboto"/>
              </a:rPr>
              <a:t>Research funded by</a:t>
            </a:r>
            <a:endParaRPr sz="1500">
              <a:solidFill>
                <a:schemeClr val="dk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3"/>
          <p:cNvSpPr txBox="1">
            <a:spLocks noGrp="1"/>
          </p:cNvSpPr>
          <p:nvPr>
            <p:ph type="title"/>
          </p:nvPr>
        </p:nvSpPr>
        <p:spPr>
          <a:xfrm>
            <a:off x="205325" y="190925"/>
            <a:ext cx="8559600" cy="85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nl" sz="2400"/>
              <a:t>Training the Bayesian network</a:t>
            </a:r>
            <a:endParaRPr sz="2400"/>
          </a:p>
        </p:txBody>
      </p:sp>
      <p:pic>
        <p:nvPicPr>
          <p:cNvPr id="388" name="Google Shape;388;p33"/>
          <p:cNvPicPr preferRelativeResize="0"/>
          <p:nvPr/>
        </p:nvPicPr>
        <p:blipFill rotWithShape="1">
          <a:blip r:embed="rId3">
            <a:alphaModFix/>
          </a:blip>
          <a:srcRect t="9745" b="13271"/>
          <a:stretch/>
        </p:blipFill>
        <p:spPr>
          <a:xfrm>
            <a:off x="-206450" y="784575"/>
            <a:ext cx="5696633" cy="3078401"/>
          </a:xfrm>
          <a:prstGeom prst="rect">
            <a:avLst/>
          </a:prstGeom>
          <a:noFill/>
          <a:ln>
            <a:noFill/>
          </a:ln>
        </p:spPr>
      </p:pic>
      <p:graphicFrame>
        <p:nvGraphicFramePr>
          <p:cNvPr id="389" name="Google Shape;389;p33"/>
          <p:cNvGraphicFramePr/>
          <p:nvPr/>
        </p:nvGraphicFramePr>
        <p:xfrm>
          <a:off x="3606438" y="3466763"/>
          <a:ext cx="3000000" cy="3000000"/>
        </p:xfrm>
        <a:graphic>
          <a:graphicData uri="http://schemas.openxmlformats.org/drawingml/2006/table">
            <a:tbl>
              <a:tblPr>
                <a:noFill/>
                <a:tableStyleId>{F17258B7-F4FC-40B8-AE85-95A3CFA511C0}</a:tableStyleId>
              </a:tblPr>
              <a:tblGrid>
                <a:gridCol w="382850">
                  <a:extLst>
                    <a:ext uri="{9D8B030D-6E8A-4147-A177-3AD203B41FA5}">
                      <a16:colId xmlns:a16="http://schemas.microsoft.com/office/drawing/2014/main" val="20000"/>
                    </a:ext>
                  </a:extLst>
                </a:gridCol>
                <a:gridCol w="608200">
                  <a:extLst>
                    <a:ext uri="{9D8B030D-6E8A-4147-A177-3AD203B41FA5}">
                      <a16:colId xmlns:a16="http://schemas.microsoft.com/office/drawing/2014/main" val="20001"/>
                    </a:ext>
                  </a:extLst>
                </a:gridCol>
                <a:gridCol w="557850">
                  <a:extLst>
                    <a:ext uri="{9D8B030D-6E8A-4147-A177-3AD203B41FA5}">
                      <a16:colId xmlns:a16="http://schemas.microsoft.com/office/drawing/2014/main" val="20002"/>
                    </a:ext>
                  </a:extLst>
                </a:gridCol>
                <a:gridCol w="697025">
                  <a:extLst>
                    <a:ext uri="{9D8B030D-6E8A-4147-A177-3AD203B41FA5}">
                      <a16:colId xmlns:a16="http://schemas.microsoft.com/office/drawing/2014/main" val="20003"/>
                    </a:ext>
                  </a:extLst>
                </a:gridCol>
                <a:gridCol w="547000">
                  <a:extLst>
                    <a:ext uri="{9D8B030D-6E8A-4147-A177-3AD203B41FA5}">
                      <a16:colId xmlns:a16="http://schemas.microsoft.com/office/drawing/2014/main" val="20004"/>
                    </a:ext>
                  </a:extLst>
                </a:gridCol>
                <a:gridCol w="662400">
                  <a:extLst>
                    <a:ext uri="{9D8B030D-6E8A-4147-A177-3AD203B41FA5}">
                      <a16:colId xmlns:a16="http://schemas.microsoft.com/office/drawing/2014/main" val="20005"/>
                    </a:ext>
                  </a:extLst>
                </a:gridCol>
                <a:gridCol w="581675">
                  <a:extLst>
                    <a:ext uri="{9D8B030D-6E8A-4147-A177-3AD203B41FA5}">
                      <a16:colId xmlns:a16="http://schemas.microsoft.com/office/drawing/2014/main" val="20006"/>
                    </a:ext>
                  </a:extLst>
                </a:gridCol>
                <a:gridCol w="1369450">
                  <a:extLst>
                    <a:ext uri="{9D8B030D-6E8A-4147-A177-3AD203B41FA5}">
                      <a16:colId xmlns:a16="http://schemas.microsoft.com/office/drawing/2014/main" val="20007"/>
                    </a:ext>
                  </a:extLst>
                </a:gridCol>
              </a:tblGrid>
              <a:tr h="381000">
                <a:tc>
                  <a:txBody>
                    <a:bodyPr/>
                    <a:lstStyle/>
                    <a:p>
                      <a:pPr marL="0" lvl="0" indent="0" algn="ctr" rtl="0">
                        <a:spcBef>
                          <a:spcPts val="0"/>
                        </a:spcBef>
                        <a:spcAft>
                          <a:spcPts val="0"/>
                        </a:spcAft>
                        <a:buNone/>
                      </a:pPr>
                      <a:endParaRPr b="1">
                        <a:latin typeface="Roboto"/>
                        <a:ea typeface="Roboto"/>
                        <a:cs typeface="Roboto"/>
                        <a:sym typeface="Roboto"/>
                      </a:endParaRPr>
                    </a:p>
                  </a:txBody>
                  <a:tcPr marL="91425" marR="91425" marT="91425" marB="91425">
                    <a:lnR w="9525" cap="flat" cmpd="sng">
                      <a:solidFill>
                        <a:srgbClr val="9E9E9E"/>
                      </a:solidFill>
                      <a:prstDash val="solid"/>
                      <a:round/>
                      <a:headEnd type="none" w="sm" len="sm"/>
                      <a:tailEnd type="none" w="sm" len="sm"/>
                    </a:lnR>
                    <a:solidFill>
                      <a:srgbClr val="CFD9E1"/>
                    </a:solidFill>
                  </a:tcPr>
                </a:tc>
                <a:tc>
                  <a:txBody>
                    <a:bodyPr/>
                    <a:lstStyle/>
                    <a:p>
                      <a:pPr marL="0" lvl="0" indent="0" algn="ctr" rtl="0">
                        <a:spcBef>
                          <a:spcPts val="0"/>
                        </a:spcBef>
                        <a:spcAft>
                          <a:spcPts val="0"/>
                        </a:spcAft>
                        <a:buNone/>
                      </a:pPr>
                      <a:r>
                        <a:rPr lang="nl" sz="1200" b="1">
                          <a:latin typeface="Roboto"/>
                          <a:ea typeface="Roboto"/>
                          <a:cs typeface="Roboto"/>
                          <a:sym typeface="Roboto"/>
                        </a:rPr>
                        <a:t>Pneu</a:t>
                      </a:r>
                      <a:endParaRPr sz="1200" b="1">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solidFill>
                      <a:srgbClr val="F4CCCC"/>
                    </a:solidFill>
                  </a:tcPr>
                </a:tc>
                <a:tc>
                  <a:txBody>
                    <a:bodyPr/>
                    <a:lstStyle/>
                    <a:p>
                      <a:pPr marL="0" lvl="0" indent="0" algn="ctr" rtl="0">
                        <a:spcBef>
                          <a:spcPts val="0"/>
                        </a:spcBef>
                        <a:spcAft>
                          <a:spcPts val="0"/>
                        </a:spcAft>
                        <a:buNone/>
                      </a:pPr>
                      <a:r>
                        <a:rPr lang="nl" sz="1200" b="1">
                          <a:latin typeface="Roboto"/>
                          <a:ea typeface="Roboto"/>
                          <a:cs typeface="Roboto"/>
                          <a:sym typeface="Roboto"/>
                        </a:rPr>
                        <a:t>Inf</a:t>
                      </a:r>
                      <a:endParaRPr sz="1200" b="1">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solidFill>
                      <a:srgbClr val="F4CCCC"/>
                    </a:solidFill>
                  </a:tcPr>
                </a:tc>
                <a:tc>
                  <a:txBody>
                    <a:bodyPr/>
                    <a:lstStyle/>
                    <a:p>
                      <a:pPr marL="0" lvl="0" indent="0" algn="ctr" rtl="0">
                        <a:spcBef>
                          <a:spcPts val="0"/>
                        </a:spcBef>
                        <a:spcAft>
                          <a:spcPts val="0"/>
                        </a:spcAft>
                        <a:buNone/>
                      </a:pPr>
                      <a:r>
                        <a:rPr lang="nl" sz="1200" b="1">
                          <a:latin typeface="Roboto"/>
                          <a:ea typeface="Roboto"/>
                          <a:cs typeface="Roboto"/>
                          <a:sym typeface="Roboto"/>
                        </a:rPr>
                        <a:t>Season</a:t>
                      </a:r>
                      <a:endParaRPr sz="1200" b="1">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9DAF8"/>
                    </a:solidFill>
                  </a:tcPr>
                </a:tc>
                <a:tc>
                  <a:txBody>
                    <a:bodyPr/>
                    <a:lstStyle/>
                    <a:p>
                      <a:pPr marL="0" lvl="0" indent="0" algn="ctr" rtl="0">
                        <a:spcBef>
                          <a:spcPts val="0"/>
                        </a:spcBef>
                        <a:spcAft>
                          <a:spcPts val="0"/>
                        </a:spcAft>
                        <a:buNone/>
                      </a:pPr>
                      <a:r>
                        <a:rPr lang="nl" sz="1200" b="1">
                          <a:latin typeface="Roboto"/>
                          <a:ea typeface="Roboto"/>
                          <a:cs typeface="Roboto"/>
                          <a:sym typeface="Roboto"/>
                        </a:rPr>
                        <a:t>Dysp</a:t>
                      </a:r>
                      <a:endParaRPr sz="1200" b="1">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E599"/>
                    </a:solidFill>
                  </a:tcPr>
                </a:tc>
                <a:tc>
                  <a:txBody>
                    <a:bodyPr/>
                    <a:lstStyle/>
                    <a:p>
                      <a:pPr marL="0" lvl="0" indent="0" algn="ctr" rtl="0">
                        <a:spcBef>
                          <a:spcPts val="0"/>
                        </a:spcBef>
                        <a:spcAft>
                          <a:spcPts val="0"/>
                        </a:spcAft>
                        <a:buNone/>
                      </a:pPr>
                      <a:r>
                        <a:rPr lang="nl" sz="1200" b="1">
                          <a:latin typeface="Roboto"/>
                          <a:ea typeface="Roboto"/>
                          <a:cs typeface="Roboto"/>
                          <a:sym typeface="Roboto"/>
                        </a:rPr>
                        <a:t>Cough</a:t>
                      </a:r>
                      <a:endParaRPr sz="1200" b="1">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E599"/>
                    </a:solidFill>
                  </a:tcPr>
                </a:tc>
                <a:tc>
                  <a:txBody>
                    <a:bodyPr/>
                    <a:lstStyle/>
                    <a:p>
                      <a:pPr marL="0" lvl="0" indent="0" algn="ctr" rtl="0">
                        <a:spcBef>
                          <a:spcPts val="0"/>
                        </a:spcBef>
                        <a:spcAft>
                          <a:spcPts val="0"/>
                        </a:spcAft>
                        <a:buNone/>
                      </a:pPr>
                      <a:r>
                        <a:rPr lang="nl" sz="1200" b="1">
                          <a:latin typeface="Roboto"/>
                          <a:ea typeface="Roboto"/>
                          <a:cs typeface="Roboto"/>
                          <a:sym typeface="Roboto"/>
                        </a:rPr>
                        <a:t>Nasal</a:t>
                      </a:r>
                      <a:endParaRPr sz="1200" b="1">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solidFill>
                      <a:srgbClr val="FFE599"/>
                    </a:solidFill>
                  </a:tcPr>
                </a:tc>
                <a:tc>
                  <a:txBody>
                    <a:bodyPr/>
                    <a:lstStyle/>
                    <a:p>
                      <a:pPr marL="0" lvl="0" indent="0" algn="ctr" rtl="0">
                        <a:spcBef>
                          <a:spcPts val="0"/>
                        </a:spcBef>
                        <a:spcAft>
                          <a:spcPts val="0"/>
                        </a:spcAft>
                        <a:buNone/>
                      </a:pPr>
                      <a:r>
                        <a:rPr lang="nl" sz="1200" b="1">
                          <a:latin typeface="Roboto"/>
                          <a:ea typeface="Roboto"/>
                          <a:cs typeface="Roboto"/>
                          <a:sym typeface="Roboto"/>
                        </a:rPr>
                        <a:t>Text</a:t>
                      </a:r>
                      <a:endParaRPr sz="1200" b="1">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solidFill>
                      <a:srgbClr val="D9EAD3"/>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nl" sz="1200"/>
                        <a:t>0</a:t>
                      </a:r>
                      <a:endParaRPr sz="1200"/>
                    </a:p>
                  </a:txBody>
                  <a:tcPr marL="91425" marR="91425" marT="91425" marB="91425">
                    <a:lnR w="9525" cap="flat" cmpd="sng">
                      <a:solidFill>
                        <a:srgbClr val="9E9E9E"/>
                      </a:solidFill>
                      <a:prstDash val="solid"/>
                      <a:round/>
                      <a:headEnd type="none" w="sm" len="sm"/>
                      <a:tailEnd type="none" w="sm" len="sm"/>
                    </a:lnR>
                    <a:solidFill>
                      <a:srgbClr val="CFD9E1"/>
                    </a:solidFill>
                  </a:tcPr>
                </a:tc>
                <a:tc>
                  <a:txBody>
                    <a:bodyPr/>
                    <a:lstStyle/>
                    <a:p>
                      <a:pPr marL="0" lvl="0" indent="0" algn="ctr" rtl="0">
                        <a:spcBef>
                          <a:spcPts val="0"/>
                        </a:spcBef>
                        <a:spcAft>
                          <a:spcPts val="0"/>
                        </a:spcAft>
                        <a:buNone/>
                      </a:pPr>
                      <a:r>
                        <a:rPr lang="nl" sz="1200"/>
                        <a:t>No</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nl" sz="1200">
                          <a:latin typeface="Roboto"/>
                          <a:ea typeface="Roboto"/>
                          <a:cs typeface="Roboto"/>
                          <a:sym typeface="Roboto"/>
                        </a:rPr>
                        <a:t>No</a:t>
                      </a:r>
                      <a:endParaRPr sz="1200">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nl" sz="1200"/>
                        <a:t>Warm</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nl" sz="1200">
                          <a:latin typeface="Roboto"/>
                          <a:ea typeface="Roboto"/>
                          <a:cs typeface="Roboto"/>
                          <a:sym typeface="Roboto"/>
                        </a:rPr>
                        <a:t>No</a:t>
                      </a:r>
                      <a:endParaRPr sz="1200">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nl" sz="1200">
                          <a:latin typeface="Roboto"/>
                          <a:ea typeface="Roboto"/>
                          <a:cs typeface="Roboto"/>
                          <a:sym typeface="Roboto"/>
                        </a:rPr>
                        <a:t>No</a:t>
                      </a:r>
                      <a:endParaRPr sz="1200">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nl" sz="1200">
                          <a:latin typeface="Roboto"/>
                          <a:ea typeface="Roboto"/>
                          <a:cs typeface="Roboto"/>
                          <a:sym typeface="Roboto"/>
                        </a:rPr>
                        <a:t>No</a:t>
                      </a:r>
                      <a:endParaRPr sz="1200">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nl" sz="1200">
                          <a:latin typeface="Roboto"/>
                          <a:ea typeface="Roboto"/>
                          <a:cs typeface="Roboto"/>
                          <a:sym typeface="Roboto"/>
                        </a:rPr>
                        <a:t>Patient complai…</a:t>
                      </a:r>
                      <a:endParaRPr sz="1200">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nl" sz="1200"/>
                        <a:t>1</a:t>
                      </a:r>
                      <a:endParaRPr sz="1200"/>
                    </a:p>
                  </a:txBody>
                  <a:tcPr marL="91425" marR="91425" marT="91425" marB="91425">
                    <a:lnR w="9525" cap="flat" cmpd="sng">
                      <a:solidFill>
                        <a:srgbClr val="9E9E9E"/>
                      </a:solidFill>
                      <a:prstDash val="solid"/>
                      <a:round/>
                      <a:headEnd type="none" w="sm" len="sm"/>
                      <a:tailEnd type="none" w="sm" len="sm"/>
                    </a:lnR>
                    <a:solidFill>
                      <a:srgbClr val="CFD9E1"/>
                    </a:solidFill>
                  </a:tcPr>
                </a:tc>
                <a:tc>
                  <a:txBody>
                    <a:bodyPr/>
                    <a:lstStyle/>
                    <a:p>
                      <a:pPr marL="0" lvl="0" indent="0" algn="ctr" rtl="0">
                        <a:spcBef>
                          <a:spcPts val="0"/>
                        </a:spcBef>
                        <a:spcAft>
                          <a:spcPts val="0"/>
                        </a:spcAft>
                        <a:buNone/>
                      </a:pPr>
                      <a:r>
                        <a:rPr lang="nl" sz="1200"/>
                        <a:t>No</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nl" sz="1200">
                          <a:latin typeface="Roboto"/>
                          <a:ea typeface="Roboto"/>
                          <a:cs typeface="Roboto"/>
                          <a:sym typeface="Roboto"/>
                        </a:rPr>
                        <a:t>No</a:t>
                      </a:r>
                      <a:endParaRPr sz="1200">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nl" sz="1200"/>
                        <a:t>Warm</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nl" sz="1200"/>
                        <a:t>/</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nl" sz="1200"/>
                        <a:t>/</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nl" sz="1200"/>
                        <a:t>/</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nl" sz="1200">
                          <a:latin typeface="Roboto"/>
                          <a:ea typeface="Roboto"/>
                          <a:cs typeface="Roboto"/>
                          <a:sym typeface="Roboto"/>
                        </a:rPr>
                        <a:t>Patient reports…</a:t>
                      </a:r>
                      <a:endParaRPr sz="1200">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nl" sz="1200"/>
                        <a:t>2</a:t>
                      </a:r>
                      <a:endParaRPr sz="1200"/>
                    </a:p>
                  </a:txBody>
                  <a:tcPr marL="91425" marR="91425" marT="91425" marB="91425">
                    <a:lnR w="9525" cap="flat" cmpd="sng">
                      <a:solidFill>
                        <a:srgbClr val="9E9E9E"/>
                      </a:solidFill>
                      <a:prstDash val="solid"/>
                      <a:round/>
                      <a:headEnd type="none" w="sm" len="sm"/>
                      <a:tailEnd type="none" w="sm" len="sm"/>
                    </a:lnR>
                    <a:solidFill>
                      <a:srgbClr val="CFD9E1"/>
                    </a:solidFill>
                  </a:tcPr>
                </a:tc>
                <a:tc>
                  <a:txBody>
                    <a:bodyPr/>
                    <a:lstStyle/>
                    <a:p>
                      <a:pPr marL="0" lvl="0" indent="0" algn="ctr" rtl="0">
                        <a:spcBef>
                          <a:spcPts val="0"/>
                        </a:spcBef>
                        <a:spcAft>
                          <a:spcPts val="0"/>
                        </a:spcAft>
                        <a:buNone/>
                      </a:pPr>
                      <a:r>
                        <a:rPr lang="nl" sz="1200"/>
                        <a:t>No</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nl" sz="1200"/>
                        <a:t>Yes</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nl" sz="1200"/>
                        <a:t>Cold</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nl" sz="1200"/>
                        <a:t>No</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nl" sz="1200"/>
                        <a:t>Yes</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nl" sz="1200"/>
                        <a:t>Yes</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nl" sz="1200">
                          <a:latin typeface="Roboto"/>
                          <a:ea typeface="Roboto"/>
                          <a:cs typeface="Roboto"/>
                          <a:sym typeface="Roboto"/>
                        </a:rPr>
                        <a:t>Patient present…</a:t>
                      </a:r>
                      <a:endParaRPr sz="1200">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3"/>
                  </a:ext>
                </a:extLst>
              </a:tr>
            </a:tbl>
          </a:graphicData>
        </a:graphic>
      </p:graphicFrame>
      <p:grpSp>
        <p:nvGrpSpPr>
          <p:cNvPr id="390" name="Google Shape;390;p33"/>
          <p:cNvGrpSpPr/>
          <p:nvPr/>
        </p:nvGrpSpPr>
        <p:grpSpPr>
          <a:xfrm>
            <a:off x="150050" y="577575"/>
            <a:ext cx="8306725" cy="2639940"/>
            <a:chOff x="150050" y="577575"/>
            <a:chExt cx="8306725" cy="2639940"/>
          </a:xfrm>
        </p:grpSpPr>
        <p:grpSp>
          <p:nvGrpSpPr>
            <p:cNvPr id="391" name="Google Shape;391;p33"/>
            <p:cNvGrpSpPr/>
            <p:nvPr/>
          </p:nvGrpSpPr>
          <p:grpSpPr>
            <a:xfrm>
              <a:off x="4790439" y="1479100"/>
              <a:ext cx="3666336" cy="1738415"/>
              <a:chOff x="4790439" y="1479100"/>
              <a:chExt cx="3666336" cy="1738415"/>
            </a:xfrm>
          </p:grpSpPr>
          <p:sp>
            <p:nvSpPr>
              <p:cNvPr id="392" name="Google Shape;392;p33"/>
              <p:cNvSpPr/>
              <p:nvPr/>
            </p:nvSpPr>
            <p:spPr>
              <a:xfrm flipH="1">
                <a:off x="4790439" y="1608915"/>
                <a:ext cx="1270500" cy="1608600"/>
              </a:xfrm>
              <a:prstGeom prst="bentArrow">
                <a:avLst>
                  <a:gd name="adj1" fmla="val 13776"/>
                  <a:gd name="adj2" fmla="val 18567"/>
                  <a:gd name="adj3" fmla="val 25000"/>
                  <a:gd name="adj4" fmla="val 43750"/>
                </a:avLst>
              </a:prstGeom>
              <a:solidFill>
                <a:srgbClr val="F4CCCC"/>
              </a:solid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393" name="Google Shape;393;p33"/>
              <p:cNvSpPr txBox="1"/>
              <p:nvPr/>
            </p:nvSpPr>
            <p:spPr>
              <a:xfrm>
                <a:off x="6399375" y="1479100"/>
                <a:ext cx="2057400" cy="1176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nl" sz="2400">
                    <a:solidFill>
                      <a:schemeClr val="dk1"/>
                    </a:solidFill>
                    <a:latin typeface="Roboto"/>
                    <a:ea typeface="Roboto"/>
                    <a:cs typeface="Roboto"/>
                    <a:sym typeface="Roboto"/>
                  </a:rPr>
                  <a:t>Learn all conditional probabilities</a:t>
                </a:r>
                <a:endParaRPr sz="2400">
                  <a:solidFill>
                    <a:schemeClr val="dk1"/>
                  </a:solidFill>
                  <a:latin typeface="Roboto"/>
                  <a:ea typeface="Roboto"/>
                  <a:cs typeface="Roboto"/>
                  <a:sym typeface="Roboto"/>
                </a:endParaRPr>
              </a:p>
            </p:txBody>
          </p:sp>
        </p:grpSp>
        <p:grpSp>
          <p:nvGrpSpPr>
            <p:cNvPr id="394" name="Google Shape;394;p33"/>
            <p:cNvGrpSpPr/>
            <p:nvPr/>
          </p:nvGrpSpPr>
          <p:grpSpPr>
            <a:xfrm>
              <a:off x="150050" y="577575"/>
              <a:ext cx="4799100" cy="2176800"/>
              <a:chOff x="150050" y="577575"/>
              <a:chExt cx="4799100" cy="2176800"/>
            </a:xfrm>
          </p:grpSpPr>
          <p:sp>
            <p:nvSpPr>
              <p:cNvPr id="395" name="Google Shape;395;p33"/>
              <p:cNvSpPr txBox="1"/>
              <p:nvPr/>
            </p:nvSpPr>
            <p:spPr>
              <a:xfrm>
                <a:off x="531050" y="1187175"/>
                <a:ext cx="455700" cy="50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 sz="3000" b="1">
                    <a:solidFill>
                      <a:srgbClr val="CC0000"/>
                    </a:solidFill>
                    <a:latin typeface="Roboto"/>
                    <a:ea typeface="Roboto"/>
                    <a:cs typeface="Roboto"/>
                    <a:sym typeface="Roboto"/>
                  </a:rPr>
                  <a:t>?</a:t>
                </a:r>
                <a:endParaRPr sz="3000" b="1">
                  <a:solidFill>
                    <a:srgbClr val="CC0000"/>
                  </a:solidFill>
                  <a:latin typeface="Roboto"/>
                  <a:ea typeface="Roboto"/>
                  <a:cs typeface="Roboto"/>
                  <a:sym typeface="Roboto"/>
                </a:endParaRPr>
              </a:p>
            </p:txBody>
          </p:sp>
          <p:sp>
            <p:nvSpPr>
              <p:cNvPr id="396" name="Google Shape;396;p33"/>
              <p:cNvSpPr txBox="1"/>
              <p:nvPr/>
            </p:nvSpPr>
            <p:spPr>
              <a:xfrm>
                <a:off x="1978850" y="577575"/>
                <a:ext cx="455700" cy="50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 sz="3000" b="1">
                    <a:solidFill>
                      <a:srgbClr val="CC0000"/>
                    </a:solidFill>
                    <a:latin typeface="Roboto"/>
                    <a:ea typeface="Roboto"/>
                    <a:cs typeface="Roboto"/>
                    <a:sym typeface="Roboto"/>
                  </a:rPr>
                  <a:t>?</a:t>
                </a:r>
                <a:endParaRPr sz="3000" b="1">
                  <a:solidFill>
                    <a:srgbClr val="CC0000"/>
                  </a:solidFill>
                  <a:latin typeface="Roboto"/>
                  <a:ea typeface="Roboto"/>
                  <a:cs typeface="Roboto"/>
                  <a:sym typeface="Roboto"/>
                </a:endParaRPr>
              </a:p>
            </p:txBody>
          </p:sp>
          <p:sp>
            <p:nvSpPr>
              <p:cNvPr id="397" name="Google Shape;397;p33"/>
              <p:cNvSpPr txBox="1"/>
              <p:nvPr/>
            </p:nvSpPr>
            <p:spPr>
              <a:xfrm>
                <a:off x="3350450" y="1110975"/>
                <a:ext cx="455700" cy="50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 sz="3000" b="1">
                    <a:solidFill>
                      <a:srgbClr val="CC0000"/>
                    </a:solidFill>
                    <a:latin typeface="Roboto"/>
                    <a:ea typeface="Roboto"/>
                    <a:cs typeface="Roboto"/>
                    <a:sym typeface="Roboto"/>
                  </a:rPr>
                  <a:t>?</a:t>
                </a:r>
                <a:endParaRPr sz="3000" b="1">
                  <a:solidFill>
                    <a:srgbClr val="CC0000"/>
                  </a:solidFill>
                  <a:latin typeface="Roboto"/>
                  <a:ea typeface="Roboto"/>
                  <a:cs typeface="Roboto"/>
                  <a:sym typeface="Roboto"/>
                </a:endParaRPr>
              </a:p>
            </p:txBody>
          </p:sp>
          <p:sp>
            <p:nvSpPr>
              <p:cNvPr id="398" name="Google Shape;398;p33"/>
              <p:cNvSpPr txBox="1"/>
              <p:nvPr/>
            </p:nvSpPr>
            <p:spPr>
              <a:xfrm>
                <a:off x="4493450" y="2253975"/>
                <a:ext cx="455700" cy="50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 sz="3000" b="1">
                    <a:solidFill>
                      <a:srgbClr val="CC0000"/>
                    </a:solidFill>
                    <a:latin typeface="Roboto"/>
                    <a:ea typeface="Roboto"/>
                    <a:cs typeface="Roboto"/>
                    <a:sym typeface="Roboto"/>
                  </a:rPr>
                  <a:t>?</a:t>
                </a:r>
                <a:endParaRPr sz="3000" b="1">
                  <a:solidFill>
                    <a:srgbClr val="CC0000"/>
                  </a:solidFill>
                  <a:latin typeface="Roboto"/>
                  <a:ea typeface="Roboto"/>
                  <a:cs typeface="Roboto"/>
                  <a:sym typeface="Roboto"/>
                </a:endParaRPr>
              </a:p>
            </p:txBody>
          </p:sp>
          <p:sp>
            <p:nvSpPr>
              <p:cNvPr id="399" name="Google Shape;399;p33"/>
              <p:cNvSpPr txBox="1"/>
              <p:nvPr/>
            </p:nvSpPr>
            <p:spPr>
              <a:xfrm>
                <a:off x="2928261" y="2101575"/>
                <a:ext cx="455700" cy="50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 sz="3000" b="1">
                    <a:solidFill>
                      <a:srgbClr val="CC0000"/>
                    </a:solidFill>
                    <a:latin typeface="Roboto"/>
                    <a:ea typeface="Roboto"/>
                    <a:cs typeface="Roboto"/>
                    <a:sym typeface="Roboto"/>
                  </a:rPr>
                  <a:t>?</a:t>
                </a:r>
                <a:endParaRPr sz="3000" b="1">
                  <a:solidFill>
                    <a:srgbClr val="CC0000"/>
                  </a:solidFill>
                  <a:latin typeface="Roboto"/>
                  <a:ea typeface="Roboto"/>
                  <a:cs typeface="Roboto"/>
                  <a:sym typeface="Roboto"/>
                </a:endParaRPr>
              </a:p>
            </p:txBody>
          </p:sp>
          <p:sp>
            <p:nvSpPr>
              <p:cNvPr id="400" name="Google Shape;400;p33"/>
              <p:cNvSpPr txBox="1"/>
              <p:nvPr/>
            </p:nvSpPr>
            <p:spPr>
              <a:xfrm>
                <a:off x="150050" y="2253975"/>
                <a:ext cx="455700" cy="50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 sz="3000" b="1">
                    <a:solidFill>
                      <a:srgbClr val="CC0000"/>
                    </a:solidFill>
                    <a:latin typeface="Roboto"/>
                    <a:ea typeface="Roboto"/>
                    <a:cs typeface="Roboto"/>
                    <a:sym typeface="Roboto"/>
                  </a:rPr>
                  <a:t>?</a:t>
                </a:r>
                <a:endParaRPr sz="3000" b="1">
                  <a:solidFill>
                    <a:srgbClr val="CC0000"/>
                  </a:solidFill>
                  <a:latin typeface="Roboto"/>
                  <a:ea typeface="Roboto"/>
                  <a:cs typeface="Roboto"/>
                  <a:sym typeface="Roboto"/>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34"/>
          <p:cNvSpPr txBox="1">
            <a:spLocks noGrp="1"/>
          </p:cNvSpPr>
          <p:nvPr>
            <p:ph type="title"/>
          </p:nvPr>
        </p:nvSpPr>
        <p:spPr>
          <a:xfrm>
            <a:off x="205325" y="190925"/>
            <a:ext cx="8572200" cy="85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nl" sz="2400"/>
              <a:t>Training the Bayesian network</a:t>
            </a:r>
            <a:endParaRPr sz="2400"/>
          </a:p>
        </p:txBody>
      </p:sp>
      <p:pic>
        <p:nvPicPr>
          <p:cNvPr id="406" name="Google Shape;406;p34"/>
          <p:cNvPicPr preferRelativeResize="0"/>
          <p:nvPr/>
        </p:nvPicPr>
        <p:blipFill rotWithShape="1">
          <a:blip r:embed="rId3">
            <a:alphaModFix/>
          </a:blip>
          <a:srcRect t="9740" b="12710"/>
          <a:stretch/>
        </p:blipFill>
        <p:spPr>
          <a:xfrm>
            <a:off x="1326025" y="862425"/>
            <a:ext cx="6343202" cy="3453025"/>
          </a:xfrm>
          <a:prstGeom prst="rect">
            <a:avLst/>
          </a:prstGeom>
          <a:noFill/>
          <a:ln>
            <a:noFill/>
          </a:ln>
        </p:spPr>
      </p:pic>
      <p:pic>
        <p:nvPicPr>
          <p:cNvPr id="407" name="Google Shape;407;p34"/>
          <p:cNvPicPr preferRelativeResize="0"/>
          <p:nvPr/>
        </p:nvPicPr>
        <p:blipFill rotWithShape="1">
          <a:blip r:embed="rId3">
            <a:alphaModFix/>
          </a:blip>
          <a:srcRect t="9744" b="4705"/>
          <a:stretch/>
        </p:blipFill>
        <p:spPr>
          <a:xfrm>
            <a:off x="1319825" y="859382"/>
            <a:ext cx="6343202" cy="3809324"/>
          </a:xfrm>
          <a:prstGeom prst="rect">
            <a:avLst/>
          </a:prstGeom>
          <a:noFill/>
          <a:ln>
            <a:noFill/>
          </a:ln>
        </p:spPr>
      </p:pic>
      <p:pic>
        <p:nvPicPr>
          <p:cNvPr id="408" name="Google Shape;408;p34"/>
          <p:cNvPicPr preferRelativeResize="0"/>
          <p:nvPr/>
        </p:nvPicPr>
        <p:blipFill>
          <a:blip r:embed="rId4">
            <a:alphaModFix/>
          </a:blip>
          <a:stretch>
            <a:fillRect/>
          </a:stretch>
        </p:blipFill>
        <p:spPr>
          <a:xfrm>
            <a:off x="1133525" y="4024000"/>
            <a:ext cx="857400" cy="857400"/>
          </a:xfrm>
          <a:prstGeom prst="rect">
            <a:avLst/>
          </a:prstGeom>
          <a:noFill/>
          <a:ln>
            <a:noFill/>
          </a:ln>
        </p:spPr>
      </p:pic>
      <p:sp>
        <p:nvSpPr>
          <p:cNvPr id="409" name="Google Shape;409;p34"/>
          <p:cNvSpPr txBox="1"/>
          <p:nvPr/>
        </p:nvSpPr>
        <p:spPr>
          <a:xfrm>
            <a:off x="5007800" y="3727525"/>
            <a:ext cx="455700" cy="50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 sz="3000" b="1">
                <a:solidFill>
                  <a:srgbClr val="CC0000"/>
                </a:solidFill>
                <a:latin typeface="Roboto"/>
                <a:ea typeface="Roboto"/>
                <a:cs typeface="Roboto"/>
                <a:sym typeface="Roboto"/>
              </a:rPr>
              <a:t>?</a:t>
            </a:r>
            <a:endParaRPr sz="3000" b="1">
              <a:solidFill>
                <a:srgbClr val="CC0000"/>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35"/>
          <p:cNvSpPr txBox="1">
            <a:spLocks noGrp="1"/>
          </p:cNvSpPr>
          <p:nvPr>
            <p:ph type="title"/>
          </p:nvPr>
        </p:nvSpPr>
        <p:spPr>
          <a:xfrm>
            <a:off x="205325" y="114725"/>
            <a:ext cx="8064000" cy="558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nl" sz="2400"/>
              <a:t>We need another approach…</a:t>
            </a:r>
            <a:endParaRPr sz="2400"/>
          </a:p>
        </p:txBody>
      </p:sp>
      <p:pic>
        <p:nvPicPr>
          <p:cNvPr id="415" name="Google Shape;415;p35"/>
          <p:cNvPicPr preferRelativeResize="0"/>
          <p:nvPr/>
        </p:nvPicPr>
        <p:blipFill>
          <a:blip r:embed="rId3">
            <a:alphaModFix/>
          </a:blip>
          <a:stretch>
            <a:fillRect/>
          </a:stretch>
        </p:blipFill>
        <p:spPr>
          <a:xfrm>
            <a:off x="153913" y="1049661"/>
            <a:ext cx="6324923" cy="3686215"/>
          </a:xfrm>
          <a:prstGeom prst="rect">
            <a:avLst/>
          </a:prstGeom>
          <a:noFill/>
          <a:ln>
            <a:noFill/>
          </a:ln>
        </p:spPr>
      </p:pic>
      <p:sp>
        <p:nvSpPr>
          <p:cNvPr id="416" name="Google Shape;416;p35"/>
          <p:cNvSpPr txBox="1">
            <a:spLocks noGrp="1"/>
          </p:cNvSpPr>
          <p:nvPr>
            <p:ph type="title"/>
          </p:nvPr>
        </p:nvSpPr>
        <p:spPr>
          <a:xfrm>
            <a:off x="197078" y="513225"/>
            <a:ext cx="8064000" cy="85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nl" sz="2400"/>
              <a:t>Bayesian network with text classifiers</a:t>
            </a:r>
            <a:endParaRPr sz="2400"/>
          </a:p>
        </p:txBody>
      </p:sp>
      <p:pic>
        <p:nvPicPr>
          <p:cNvPr id="417" name="Google Shape;417;p35"/>
          <p:cNvPicPr preferRelativeResize="0"/>
          <p:nvPr/>
        </p:nvPicPr>
        <p:blipFill rotWithShape="1">
          <a:blip r:embed="rId4">
            <a:alphaModFix/>
          </a:blip>
          <a:srcRect/>
          <a:stretch/>
        </p:blipFill>
        <p:spPr>
          <a:xfrm>
            <a:off x="153913" y="1049661"/>
            <a:ext cx="6324925" cy="3686216"/>
          </a:xfrm>
          <a:prstGeom prst="rect">
            <a:avLst/>
          </a:prstGeom>
          <a:noFill/>
          <a:ln>
            <a:noFill/>
          </a:ln>
        </p:spPr>
      </p:pic>
      <p:grpSp>
        <p:nvGrpSpPr>
          <p:cNvPr id="418" name="Google Shape;418;p35"/>
          <p:cNvGrpSpPr/>
          <p:nvPr/>
        </p:nvGrpSpPr>
        <p:grpSpPr>
          <a:xfrm>
            <a:off x="381000" y="3467008"/>
            <a:ext cx="2379900" cy="1134842"/>
            <a:chOff x="381000" y="3467008"/>
            <a:chExt cx="2379900" cy="1134842"/>
          </a:xfrm>
        </p:grpSpPr>
        <p:sp>
          <p:nvSpPr>
            <p:cNvPr id="419" name="Google Shape;419;p35"/>
            <p:cNvSpPr txBox="1"/>
            <p:nvPr/>
          </p:nvSpPr>
          <p:spPr>
            <a:xfrm>
              <a:off x="381000" y="4114950"/>
              <a:ext cx="2379900" cy="48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
                  <a:solidFill>
                    <a:schemeClr val="dk1"/>
                  </a:solidFill>
                  <a:latin typeface="Roboto"/>
                  <a:ea typeface="Roboto"/>
                  <a:cs typeface="Roboto"/>
                  <a:sym typeface="Roboto"/>
                </a:rPr>
                <a:t>P(Dysp=yes|Pneu=yes, T)</a:t>
              </a:r>
              <a:endParaRPr>
                <a:solidFill>
                  <a:schemeClr val="dk1"/>
                </a:solidFill>
                <a:latin typeface="Roboto"/>
                <a:ea typeface="Roboto"/>
                <a:cs typeface="Roboto"/>
                <a:sym typeface="Roboto"/>
              </a:endParaRPr>
            </a:p>
            <a:p>
              <a:pPr marL="0" lvl="0" indent="0" algn="l" rtl="0">
                <a:spcBef>
                  <a:spcPts val="0"/>
                </a:spcBef>
                <a:spcAft>
                  <a:spcPts val="0"/>
                </a:spcAft>
                <a:buNone/>
              </a:pPr>
              <a:r>
                <a:rPr lang="nl">
                  <a:solidFill>
                    <a:schemeClr val="dk1"/>
                  </a:solidFill>
                  <a:latin typeface="Roboto"/>
                  <a:ea typeface="Roboto"/>
                  <a:cs typeface="Roboto"/>
                  <a:sym typeface="Roboto"/>
                </a:rPr>
                <a:t>P(Dysp=yes|Pneu=no, T)</a:t>
              </a:r>
              <a:endParaRPr>
                <a:solidFill>
                  <a:schemeClr val="dk1"/>
                </a:solidFill>
                <a:latin typeface="Roboto"/>
                <a:ea typeface="Roboto"/>
                <a:cs typeface="Roboto"/>
                <a:sym typeface="Roboto"/>
              </a:endParaRPr>
            </a:p>
          </p:txBody>
        </p:sp>
        <p:sp>
          <p:nvSpPr>
            <p:cNvPr id="420" name="Google Shape;420;p35"/>
            <p:cNvSpPr/>
            <p:nvPr/>
          </p:nvSpPr>
          <p:spPr>
            <a:xfrm>
              <a:off x="572726" y="3467008"/>
              <a:ext cx="166825" cy="695050"/>
            </a:xfrm>
            <a:custGeom>
              <a:avLst/>
              <a:gdLst/>
              <a:ahLst/>
              <a:cxnLst/>
              <a:rect l="l" t="t" r="r" b="b"/>
              <a:pathLst>
                <a:path w="6673" h="27802" extrusionOk="0">
                  <a:moveTo>
                    <a:pt x="6673" y="0"/>
                  </a:moveTo>
                  <a:cubicBezTo>
                    <a:pt x="2411" y="8524"/>
                    <a:pt x="0" y="18271"/>
                    <a:pt x="0" y="27802"/>
                  </a:cubicBezTo>
                </a:path>
              </a:pathLst>
            </a:custGeom>
            <a:noFill/>
            <a:ln w="19050" cap="flat" cmpd="sng">
              <a:solidFill>
                <a:schemeClr val="dk2"/>
              </a:solidFill>
              <a:prstDash val="solid"/>
              <a:round/>
              <a:headEnd type="none" w="med" len="med"/>
              <a:tailEnd type="none" w="med" len="med"/>
            </a:ln>
          </p:spPr>
          <p:txBody>
            <a:bodyPr/>
            <a:lstStyle/>
            <a:p>
              <a:endParaRPr lang="en-US"/>
            </a:p>
          </p:txBody>
        </p:sp>
      </p:grpSp>
      <p:grpSp>
        <p:nvGrpSpPr>
          <p:cNvPr id="421" name="Google Shape;421;p35"/>
          <p:cNvGrpSpPr/>
          <p:nvPr/>
        </p:nvGrpSpPr>
        <p:grpSpPr>
          <a:xfrm>
            <a:off x="6240375" y="1303800"/>
            <a:ext cx="2694075" cy="3298051"/>
            <a:chOff x="6240375" y="1684800"/>
            <a:chExt cx="2694075" cy="3298051"/>
          </a:xfrm>
        </p:grpSpPr>
        <p:pic>
          <p:nvPicPr>
            <p:cNvPr id="422" name="Google Shape;422;p35"/>
            <p:cNvPicPr preferRelativeResize="0"/>
            <p:nvPr/>
          </p:nvPicPr>
          <p:blipFill rotWithShape="1">
            <a:blip r:embed="rId5">
              <a:alphaModFix/>
            </a:blip>
            <a:srcRect/>
            <a:stretch/>
          </p:blipFill>
          <p:spPr>
            <a:xfrm>
              <a:off x="6335700" y="1844476"/>
              <a:ext cx="2598751" cy="3138375"/>
            </a:xfrm>
            <a:prstGeom prst="rect">
              <a:avLst/>
            </a:prstGeom>
            <a:noFill/>
            <a:ln>
              <a:noFill/>
            </a:ln>
          </p:spPr>
        </p:pic>
        <p:sp>
          <p:nvSpPr>
            <p:cNvPr id="423" name="Google Shape;423;p35"/>
            <p:cNvSpPr txBox="1"/>
            <p:nvPr/>
          </p:nvSpPr>
          <p:spPr>
            <a:xfrm>
              <a:off x="6240375" y="1684800"/>
              <a:ext cx="1035900" cy="738900"/>
            </a:xfrm>
            <a:prstGeom prst="rect">
              <a:avLst/>
            </a:prstGeom>
            <a:solidFill>
              <a:schemeClr val="lt1"/>
            </a:solidFill>
            <a:ln>
              <a:noFill/>
            </a:ln>
          </p:spPr>
          <p:txBody>
            <a:bodyPr spcFirstLastPara="1" wrap="square" lIns="91425" tIns="91425" rIns="91425" bIns="91425" anchor="t" anchorCtr="0">
              <a:spAutoFit/>
            </a:bodyPr>
            <a:lstStyle/>
            <a:p>
              <a:pPr marL="0" lvl="0" indent="0" algn="ctr" rtl="0">
                <a:spcBef>
                  <a:spcPts val="0"/>
                </a:spcBef>
                <a:spcAft>
                  <a:spcPts val="0"/>
                </a:spcAft>
                <a:buNone/>
              </a:pPr>
              <a:endParaRPr sz="1200">
                <a:solidFill>
                  <a:schemeClr val="dk1"/>
                </a:solidFill>
                <a:latin typeface="Roboto"/>
                <a:ea typeface="Roboto"/>
                <a:cs typeface="Roboto"/>
                <a:sym typeface="Roboto"/>
              </a:endParaRPr>
            </a:p>
            <a:p>
              <a:pPr marL="0" lvl="0" indent="0" algn="ctr" rtl="0">
                <a:spcBef>
                  <a:spcPts val="0"/>
                </a:spcBef>
                <a:spcAft>
                  <a:spcPts val="0"/>
                </a:spcAft>
                <a:buNone/>
              </a:pPr>
              <a:r>
                <a:rPr lang="nl" sz="1200">
                  <a:solidFill>
                    <a:schemeClr val="dk1"/>
                  </a:solidFill>
                  <a:latin typeface="Roboto"/>
                  <a:ea typeface="Roboto"/>
                  <a:cs typeface="Roboto"/>
                  <a:sym typeface="Roboto"/>
                </a:rPr>
                <a:t>pre-trained </a:t>
              </a:r>
              <a:endParaRPr sz="1200">
                <a:solidFill>
                  <a:schemeClr val="dk1"/>
                </a:solidFill>
                <a:latin typeface="Roboto"/>
                <a:ea typeface="Roboto"/>
                <a:cs typeface="Roboto"/>
                <a:sym typeface="Roboto"/>
              </a:endParaRPr>
            </a:p>
            <a:p>
              <a:pPr marL="0" lvl="0" indent="0" algn="ctr" rtl="0">
                <a:spcBef>
                  <a:spcPts val="0"/>
                </a:spcBef>
                <a:spcAft>
                  <a:spcPts val="0"/>
                </a:spcAft>
                <a:buNone/>
              </a:pPr>
              <a:r>
                <a:rPr lang="nl" sz="1200">
                  <a:solidFill>
                    <a:schemeClr val="dk1"/>
                  </a:solidFill>
                  <a:latin typeface="Roboto"/>
                  <a:ea typeface="Roboto"/>
                  <a:cs typeface="Roboto"/>
                  <a:sym typeface="Roboto"/>
                </a:rPr>
                <a:t>embedding</a:t>
              </a:r>
              <a:endParaRPr sz="1200">
                <a:solidFill>
                  <a:schemeClr val="dk1"/>
                </a:solidFill>
                <a:latin typeface="Roboto"/>
                <a:ea typeface="Roboto"/>
                <a:cs typeface="Roboto"/>
                <a:sym typeface="Roboto"/>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36"/>
          <p:cNvSpPr txBox="1">
            <a:spLocks noGrp="1"/>
          </p:cNvSpPr>
          <p:nvPr>
            <p:ph type="title"/>
          </p:nvPr>
        </p:nvSpPr>
        <p:spPr>
          <a:xfrm>
            <a:off x="205325" y="190925"/>
            <a:ext cx="8938800" cy="85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nl" sz="2400"/>
              <a:t>Inference proceeds like in a normal BN</a:t>
            </a:r>
            <a:endParaRPr sz="2400"/>
          </a:p>
        </p:txBody>
      </p:sp>
      <p:pic>
        <p:nvPicPr>
          <p:cNvPr id="429" name="Google Shape;429;p36"/>
          <p:cNvPicPr preferRelativeResize="0"/>
          <p:nvPr/>
        </p:nvPicPr>
        <p:blipFill>
          <a:blip r:embed="rId3">
            <a:alphaModFix/>
          </a:blip>
          <a:stretch>
            <a:fillRect/>
          </a:stretch>
        </p:blipFill>
        <p:spPr>
          <a:xfrm>
            <a:off x="153913" y="1049661"/>
            <a:ext cx="6324923" cy="3686215"/>
          </a:xfrm>
          <a:prstGeom prst="rect">
            <a:avLst/>
          </a:prstGeom>
          <a:noFill/>
          <a:ln>
            <a:noFill/>
          </a:ln>
        </p:spPr>
      </p:pic>
      <p:grpSp>
        <p:nvGrpSpPr>
          <p:cNvPr id="430" name="Google Shape;430;p36"/>
          <p:cNvGrpSpPr/>
          <p:nvPr/>
        </p:nvGrpSpPr>
        <p:grpSpPr>
          <a:xfrm>
            <a:off x="6775150" y="792651"/>
            <a:ext cx="2175579" cy="4058420"/>
            <a:chOff x="6775150" y="792651"/>
            <a:chExt cx="2175579" cy="4058420"/>
          </a:xfrm>
        </p:grpSpPr>
        <p:grpSp>
          <p:nvGrpSpPr>
            <p:cNvPr id="431" name="Google Shape;431;p36"/>
            <p:cNvGrpSpPr/>
            <p:nvPr/>
          </p:nvGrpSpPr>
          <p:grpSpPr>
            <a:xfrm>
              <a:off x="7142976" y="792651"/>
              <a:ext cx="1512276" cy="1075496"/>
              <a:chOff x="-554388" y="685975"/>
              <a:chExt cx="2243400" cy="1362249"/>
            </a:xfrm>
          </p:grpSpPr>
          <p:sp>
            <p:nvSpPr>
              <p:cNvPr id="432" name="Google Shape;432;p36"/>
              <p:cNvSpPr/>
              <p:nvPr/>
            </p:nvSpPr>
            <p:spPr>
              <a:xfrm>
                <a:off x="-554388" y="962224"/>
                <a:ext cx="2243400" cy="1086000"/>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nl" sz="1200">
                    <a:latin typeface="Roboto"/>
                    <a:ea typeface="Roboto"/>
                    <a:cs typeface="Roboto"/>
                    <a:sym typeface="Roboto"/>
                  </a:rPr>
                  <a:t>Dyspnea = yes</a:t>
                </a:r>
                <a:endParaRPr sz="1200">
                  <a:latin typeface="Roboto"/>
                  <a:ea typeface="Roboto"/>
                  <a:cs typeface="Roboto"/>
                  <a:sym typeface="Roboto"/>
                </a:endParaRPr>
              </a:p>
              <a:p>
                <a:pPr marL="0" lvl="0" indent="0" algn="l" rtl="0">
                  <a:spcBef>
                    <a:spcPts val="0"/>
                  </a:spcBef>
                  <a:spcAft>
                    <a:spcPts val="0"/>
                  </a:spcAft>
                  <a:buNone/>
                </a:pPr>
                <a:r>
                  <a:rPr lang="nl" sz="1200">
                    <a:latin typeface="Roboto"/>
                    <a:ea typeface="Roboto"/>
                    <a:cs typeface="Roboto"/>
                    <a:sym typeface="Roboto"/>
                  </a:rPr>
                  <a:t>Cough = yes</a:t>
                </a:r>
                <a:endParaRPr sz="1200">
                  <a:latin typeface="Roboto"/>
                  <a:ea typeface="Roboto"/>
                  <a:cs typeface="Roboto"/>
                  <a:sym typeface="Roboto"/>
                </a:endParaRPr>
              </a:p>
              <a:p>
                <a:pPr marL="0" lvl="0" indent="0" algn="l" rtl="0">
                  <a:spcBef>
                    <a:spcPts val="0"/>
                  </a:spcBef>
                  <a:spcAft>
                    <a:spcPts val="0"/>
                  </a:spcAft>
                  <a:buNone/>
                </a:pPr>
                <a:r>
                  <a:rPr lang="nl" sz="1200">
                    <a:latin typeface="Roboto"/>
                    <a:ea typeface="Roboto"/>
                    <a:cs typeface="Roboto"/>
                    <a:sym typeface="Roboto"/>
                  </a:rPr>
                  <a:t>Nasal = no</a:t>
                </a:r>
                <a:endParaRPr sz="1200">
                  <a:latin typeface="Roboto"/>
                  <a:ea typeface="Roboto"/>
                  <a:cs typeface="Roboto"/>
                  <a:sym typeface="Roboto"/>
                </a:endParaRPr>
              </a:p>
              <a:p>
                <a:pPr marL="0" lvl="0" indent="0" algn="l" rtl="0">
                  <a:spcBef>
                    <a:spcPts val="0"/>
                  </a:spcBef>
                  <a:spcAft>
                    <a:spcPts val="0"/>
                  </a:spcAft>
                  <a:buNone/>
                </a:pPr>
                <a:r>
                  <a:rPr lang="nl" sz="1200">
                    <a:latin typeface="Roboto"/>
                    <a:ea typeface="Roboto"/>
                    <a:cs typeface="Roboto"/>
                    <a:sym typeface="Roboto"/>
                  </a:rPr>
                  <a:t>Season = summer</a:t>
                </a:r>
                <a:endParaRPr sz="1200">
                  <a:latin typeface="Roboto"/>
                  <a:ea typeface="Roboto"/>
                  <a:cs typeface="Roboto"/>
                  <a:sym typeface="Roboto"/>
                </a:endParaRPr>
              </a:p>
            </p:txBody>
          </p:sp>
          <p:sp>
            <p:nvSpPr>
              <p:cNvPr id="433" name="Google Shape;433;p36"/>
              <p:cNvSpPr/>
              <p:nvPr/>
            </p:nvSpPr>
            <p:spPr>
              <a:xfrm>
                <a:off x="-361740" y="685975"/>
                <a:ext cx="1635900" cy="320400"/>
              </a:xfrm>
              <a:prstGeom prst="roundRect">
                <a:avLst>
                  <a:gd name="adj" fmla="val 16667"/>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nl" sz="1200" b="1">
                    <a:latin typeface="Roboto"/>
                    <a:ea typeface="Roboto"/>
                    <a:cs typeface="Roboto"/>
                    <a:sym typeface="Roboto"/>
                  </a:rPr>
                  <a:t>Tabular data</a:t>
                </a:r>
                <a:endParaRPr sz="1200" b="1">
                  <a:latin typeface="Roboto"/>
                  <a:ea typeface="Roboto"/>
                  <a:cs typeface="Roboto"/>
                  <a:sym typeface="Roboto"/>
                </a:endParaRPr>
              </a:p>
            </p:txBody>
          </p:sp>
        </p:grpSp>
        <p:grpSp>
          <p:nvGrpSpPr>
            <p:cNvPr id="434" name="Google Shape;434;p36"/>
            <p:cNvGrpSpPr/>
            <p:nvPr/>
          </p:nvGrpSpPr>
          <p:grpSpPr>
            <a:xfrm>
              <a:off x="6775150" y="1981975"/>
              <a:ext cx="2175579" cy="2869096"/>
              <a:chOff x="5499334" y="34882"/>
              <a:chExt cx="2835000" cy="4098709"/>
            </a:xfrm>
          </p:grpSpPr>
          <p:sp>
            <p:nvSpPr>
              <p:cNvPr id="435" name="Google Shape;435;p36"/>
              <p:cNvSpPr/>
              <p:nvPr/>
            </p:nvSpPr>
            <p:spPr>
              <a:xfrm>
                <a:off x="5499334" y="205091"/>
                <a:ext cx="2835000" cy="3928500"/>
              </a:xfrm>
              <a:prstGeom prst="roundRect">
                <a:avLst>
                  <a:gd name="adj" fmla="val 11977"/>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nl" sz="1200">
                    <a:latin typeface="Roboto"/>
                    <a:ea typeface="Roboto"/>
                    <a:cs typeface="Roboto"/>
                    <a:sym typeface="Roboto"/>
                  </a:rPr>
                  <a:t>Patient has been </a:t>
                </a:r>
                <a:r>
                  <a:rPr lang="nl" sz="1200" b="1">
                    <a:latin typeface="Roboto"/>
                    <a:ea typeface="Roboto"/>
                    <a:cs typeface="Roboto"/>
                    <a:sym typeface="Roboto"/>
                  </a:rPr>
                  <a:t>coughing </a:t>
                </a:r>
                <a:r>
                  <a:rPr lang="nl" sz="1200">
                    <a:latin typeface="Roboto"/>
                    <a:ea typeface="Roboto"/>
                    <a:cs typeface="Roboto"/>
                    <a:sym typeface="Roboto"/>
                  </a:rPr>
                  <a:t>for the past few days. </a:t>
                </a:r>
                <a:endParaRPr sz="1200">
                  <a:latin typeface="Roboto"/>
                  <a:ea typeface="Roboto"/>
                  <a:cs typeface="Roboto"/>
                  <a:sym typeface="Roboto"/>
                </a:endParaRPr>
              </a:p>
              <a:p>
                <a:pPr marL="0" lvl="0" indent="0" algn="l" rtl="0">
                  <a:spcBef>
                    <a:spcPts val="0"/>
                  </a:spcBef>
                  <a:spcAft>
                    <a:spcPts val="0"/>
                  </a:spcAft>
                  <a:buNone/>
                </a:pPr>
                <a:r>
                  <a:rPr lang="nl" sz="1200">
                    <a:latin typeface="Roboto"/>
                    <a:ea typeface="Roboto"/>
                    <a:cs typeface="Roboto"/>
                    <a:sym typeface="Roboto"/>
                  </a:rPr>
                  <a:t>Yesterday morning, they woke up with a </a:t>
                </a:r>
                <a:r>
                  <a:rPr lang="nl" sz="1200" b="1" u="sng">
                    <a:latin typeface="Roboto"/>
                    <a:ea typeface="Roboto"/>
                    <a:cs typeface="Roboto"/>
                    <a:sym typeface="Roboto"/>
                  </a:rPr>
                  <a:t>high fever</a:t>
                </a:r>
                <a:r>
                  <a:rPr lang="nl" sz="1200">
                    <a:latin typeface="Roboto"/>
                    <a:ea typeface="Roboto"/>
                    <a:cs typeface="Roboto"/>
                    <a:sym typeface="Roboto"/>
                  </a:rPr>
                  <a:t> and could not go to work. </a:t>
                </a:r>
                <a:endParaRPr sz="1200">
                  <a:latin typeface="Roboto"/>
                  <a:ea typeface="Roboto"/>
                  <a:cs typeface="Roboto"/>
                  <a:sym typeface="Roboto"/>
                </a:endParaRPr>
              </a:p>
              <a:p>
                <a:pPr marL="0" lvl="0" indent="0" algn="l" rtl="0">
                  <a:spcBef>
                    <a:spcPts val="0"/>
                  </a:spcBef>
                  <a:spcAft>
                    <a:spcPts val="0"/>
                  </a:spcAft>
                  <a:buNone/>
                </a:pPr>
                <a:r>
                  <a:rPr lang="nl" sz="1200">
                    <a:latin typeface="Roboto"/>
                    <a:ea typeface="Roboto"/>
                    <a:cs typeface="Roboto"/>
                    <a:sym typeface="Roboto"/>
                  </a:rPr>
                  <a:t>Throughout the day, </a:t>
                </a:r>
                <a:r>
                  <a:rPr lang="nl" sz="1200" b="1">
                    <a:latin typeface="Roboto"/>
                    <a:ea typeface="Roboto"/>
                    <a:cs typeface="Roboto"/>
                    <a:sym typeface="Roboto"/>
                  </a:rPr>
                  <a:t>breathing </a:t>
                </a:r>
                <a:r>
                  <a:rPr lang="nl" sz="1200">
                    <a:latin typeface="Roboto"/>
                    <a:ea typeface="Roboto"/>
                    <a:cs typeface="Roboto"/>
                    <a:sym typeface="Roboto"/>
                  </a:rPr>
                  <a:t>started to become </a:t>
                </a:r>
                <a:r>
                  <a:rPr lang="nl" sz="1200" b="1">
                    <a:latin typeface="Roboto"/>
                    <a:ea typeface="Roboto"/>
                    <a:cs typeface="Roboto"/>
                    <a:sym typeface="Roboto"/>
                  </a:rPr>
                  <a:t>difficult</a:t>
                </a:r>
                <a:r>
                  <a:rPr lang="nl" sz="1200">
                    <a:latin typeface="Roboto"/>
                    <a:ea typeface="Roboto"/>
                    <a:cs typeface="Roboto"/>
                    <a:sym typeface="Roboto"/>
                  </a:rPr>
                  <a:t>. The patient described a pressing feeling on the chest when taking deep breaths. </a:t>
                </a:r>
                <a:r>
                  <a:rPr lang="nl" sz="1200" b="1">
                    <a:latin typeface="Roboto"/>
                    <a:ea typeface="Roboto"/>
                    <a:cs typeface="Roboto"/>
                    <a:sym typeface="Roboto"/>
                  </a:rPr>
                  <a:t>No </a:t>
                </a:r>
                <a:r>
                  <a:rPr lang="nl" sz="1200">
                    <a:latin typeface="Roboto"/>
                    <a:ea typeface="Roboto"/>
                    <a:cs typeface="Roboto"/>
                    <a:sym typeface="Roboto"/>
                  </a:rPr>
                  <a:t>complaints of </a:t>
                </a:r>
                <a:r>
                  <a:rPr lang="nl" sz="1200" b="1">
                    <a:latin typeface="Roboto"/>
                    <a:ea typeface="Roboto"/>
                    <a:cs typeface="Roboto"/>
                    <a:sym typeface="Roboto"/>
                  </a:rPr>
                  <a:t>runny nose or sneezing</a:t>
                </a:r>
                <a:r>
                  <a:rPr lang="nl" sz="1200">
                    <a:latin typeface="Roboto"/>
                    <a:ea typeface="Roboto"/>
                    <a:cs typeface="Roboto"/>
                    <a:sym typeface="Roboto"/>
                  </a:rPr>
                  <a:t>.</a:t>
                </a:r>
                <a:endParaRPr sz="1200">
                  <a:latin typeface="Roboto"/>
                  <a:ea typeface="Roboto"/>
                  <a:cs typeface="Roboto"/>
                  <a:sym typeface="Roboto"/>
                </a:endParaRPr>
              </a:p>
            </p:txBody>
          </p:sp>
          <p:sp>
            <p:nvSpPr>
              <p:cNvPr id="436" name="Google Shape;436;p36"/>
              <p:cNvSpPr/>
              <p:nvPr/>
            </p:nvSpPr>
            <p:spPr>
              <a:xfrm>
                <a:off x="5755229" y="34882"/>
                <a:ext cx="754200" cy="320400"/>
              </a:xfrm>
              <a:prstGeom prst="roundRect">
                <a:avLst>
                  <a:gd name="adj" fmla="val 16667"/>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nl" sz="1200" b="1">
                    <a:latin typeface="Roboto"/>
                    <a:ea typeface="Roboto"/>
                    <a:cs typeface="Roboto"/>
                    <a:sym typeface="Roboto"/>
                  </a:rPr>
                  <a:t>Text</a:t>
                </a:r>
                <a:endParaRPr sz="1200" b="1">
                  <a:latin typeface="Roboto"/>
                  <a:ea typeface="Roboto"/>
                  <a:cs typeface="Roboto"/>
                  <a:sym typeface="Roboto"/>
                </a:endParaRPr>
              </a:p>
            </p:txBody>
          </p:sp>
        </p:grpSp>
      </p:grpSp>
      <p:grpSp>
        <p:nvGrpSpPr>
          <p:cNvPr id="437" name="Google Shape;437;p36"/>
          <p:cNvGrpSpPr/>
          <p:nvPr/>
        </p:nvGrpSpPr>
        <p:grpSpPr>
          <a:xfrm>
            <a:off x="230100" y="578550"/>
            <a:ext cx="5411700" cy="1933744"/>
            <a:chOff x="230100" y="578550"/>
            <a:chExt cx="5411700" cy="1933744"/>
          </a:xfrm>
        </p:grpSpPr>
        <p:sp>
          <p:nvSpPr>
            <p:cNvPr id="438" name="Google Shape;438;p36"/>
            <p:cNvSpPr/>
            <p:nvPr/>
          </p:nvSpPr>
          <p:spPr>
            <a:xfrm>
              <a:off x="1443837" y="2127994"/>
              <a:ext cx="1065900" cy="384300"/>
            </a:xfrm>
            <a:prstGeom prst="roundRect">
              <a:avLst>
                <a:gd name="adj" fmla="val 16667"/>
              </a:avLst>
            </a:prstGeom>
            <a:noFill/>
            <a:ln w="38100"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439" name="Google Shape;439;p36"/>
            <p:cNvSpPr txBox="1"/>
            <p:nvPr/>
          </p:nvSpPr>
          <p:spPr>
            <a:xfrm>
              <a:off x="1135998" y="2114612"/>
              <a:ext cx="662400" cy="36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 sz="1600" b="1">
                  <a:solidFill>
                    <a:srgbClr val="CC0000"/>
                  </a:solidFill>
                  <a:latin typeface="Roboto"/>
                  <a:ea typeface="Roboto"/>
                  <a:cs typeface="Roboto"/>
                  <a:sym typeface="Roboto"/>
                </a:rPr>
                <a:t>?</a:t>
              </a:r>
              <a:endParaRPr sz="1600" b="1">
                <a:solidFill>
                  <a:srgbClr val="CC0000"/>
                </a:solidFill>
                <a:latin typeface="Roboto"/>
                <a:ea typeface="Roboto"/>
                <a:cs typeface="Roboto"/>
                <a:sym typeface="Roboto"/>
              </a:endParaRPr>
            </a:p>
          </p:txBody>
        </p:sp>
        <p:sp>
          <p:nvSpPr>
            <p:cNvPr id="440" name="Google Shape;440;p36"/>
            <p:cNvSpPr txBox="1"/>
            <p:nvPr/>
          </p:nvSpPr>
          <p:spPr>
            <a:xfrm>
              <a:off x="230100" y="578550"/>
              <a:ext cx="5411700" cy="6681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nl" sz="1800" b="1">
                  <a:solidFill>
                    <a:srgbClr val="CC0000"/>
                  </a:solidFill>
                  <a:latin typeface="Roboto"/>
                  <a:ea typeface="Roboto"/>
                  <a:cs typeface="Roboto"/>
                  <a:sym typeface="Roboto"/>
                </a:rPr>
                <a:t>P(Pneu |</a:t>
              </a:r>
              <a:r>
                <a:rPr lang="nl" sz="1800" b="1">
                  <a:solidFill>
                    <a:srgbClr val="4A86E8"/>
                  </a:solidFill>
                  <a:latin typeface="Roboto"/>
                  <a:ea typeface="Roboto"/>
                  <a:cs typeface="Roboto"/>
                  <a:sym typeface="Roboto"/>
                </a:rPr>
                <a:t> Tabular data, </a:t>
              </a:r>
              <a:r>
                <a:rPr lang="nl" sz="1800" b="1">
                  <a:solidFill>
                    <a:srgbClr val="6AA84F"/>
                  </a:solidFill>
                  <a:latin typeface="Roboto"/>
                  <a:ea typeface="Roboto"/>
                  <a:cs typeface="Roboto"/>
                  <a:sym typeface="Roboto"/>
                </a:rPr>
                <a:t>Text</a:t>
              </a:r>
              <a:r>
                <a:rPr lang="nl" sz="1800" b="1">
                  <a:solidFill>
                    <a:srgbClr val="CC0000"/>
                  </a:solidFill>
                  <a:latin typeface="Roboto"/>
                  <a:ea typeface="Roboto"/>
                  <a:cs typeface="Roboto"/>
                  <a:sym typeface="Roboto"/>
                </a:rPr>
                <a:t>)</a:t>
              </a:r>
              <a:endParaRPr sz="1800" b="1">
                <a:solidFill>
                  <a:srgbClr val="CC0000"/>
                </a:solidFill>
                <a:latin typeface="Roboto"/>
                <a:ea typeface="Roboto"/>
                <a:cs typeface="Roboto"/>
                <a:sym typeface="Roboto"/>
              </a:endParaRPr>
            </a:p>
          </p:txBody>
        </p:sp>
      </p:grpSp>
      <p:grpSp>
        <p:nvGrpSpPr>
          <p:cNvPr id="441" name="Google Shape;441;p36"/>
          <p:cNvGrpSpPr/>
          <p:nvPr/>
        </p:nvGrpSpPr>
        <p:grpSpPr>
          <a:xfrm>
            <a:off x="5305578" y="1356013"/>
            <a:ext cx="1102673" cy="538324"/>
            <a:chOff x="5305578" y="1356013"/>
            <a:chExt cx="1102673" cy="538324"/>
          </a:xfrm>
        </p:grpSpPr>
        <p:sp>
          <p:nvSpPr>
            <p:cNvPr id="442" name="Google Shape;442;p36"/>
            <p:cNvSpPr txBox="1"/>
            <p:nvPr/>
          </p:nvSpPr>
          <p:spPr>
            <a:xfrm>
              <a:off x="5549951" y="1356013"/>
              <a:ext cx="858300" cy="48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 b="1">
                  <a:solidFill>
                    <a:srgbClr val="1155CC"/>
                  </a:solidFill>
                  <a:latin typeface="Roboto"/>
                  <a:ea typeface="Roboto"/>
                  <a:cs typeface="Roboto"/>
                  <a:sym typeface="Roboto"/>
                </a:rPr>
                <a:t>Inf=yes</a:t>
              </a:r>
              <a:endParaRPr b="1">
                <a:solidFill>
                  <a:srgbClr val="1155CC"/>
                </a:solidFill>
                <a:latin typeface="Roboto"/>
                <a:ea typeface="Roboto"/>
                <a:cs typeface="Roboto"/>
                <a:sym typeface="Roboto"/>
              </a:endParaRPr>
            </a:p>
            <a:p>
              <a:pPr marL="0" lvl="0" indent="0" algn="l" rtl="0">
                <a:spcBef>
                  <a:spcPts val="0"/>
                </a:spcBef>
                <a:spcAft>
                  <a:spcPts val="0"/>
                </a:spcAft>
                <a:buNone/>
              </a:pPr>
              <a:r>
                <a:rPr lang="nl" b="1">
                  <a:solidFill>
                    <a:srgbClr val="1155CC"/>
                  </a:solidFill>
                  <a:latin typeface="Roboto"/>
                  <a:ea typeface="Roboto"/>
                  <a:cs typeface="Roboto"/>
                  <a:sym typeface="Roboto"/>
                </a:rPr>
                <a:t>Inf=no</a:t>
              </a:r>
              <a:endParaRPr b="1">
                <a:solidFill>
                  <a:srgbClr val="1155CC"/>
                </a:solidFill>
                <a:latin typeface="Roboto"/>
                <a:ea typeface="Roboto"/>
                <a:cs typeface="Roboto"/>
                <a:sym typeface="Roboto"/>
              </a:endParaRPr>
            </a:p>
          </p:txBody>
        </p:sp>
        <p:sp>
          <p:nvSpPr>
            <p:cNvPr id="443" name="Google Shape;443;p36"/>
            <p:cNvSpPr txBox="1"/>
            <p:nvPr/>
          </p:nvSpPr>
          <p:spPr>
            <a:xfrm>
              <a:off x="5305578" y="1407437"/>
              <a:ext cx="394200" cy="48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 sz="2000" b="1">
                  <a:solidFill>
                    <a:srgbClr val="1155CC"/>
                  </a:solidFill>
                  <a:latin typeface="Roboto"/>
                  <a:ea typeface="Roboto"/>
                  <a:cs typeface="Roboto"/>
                  <a:sym typeface="Roboto"/>
                </a:rPr>
                <a:t>∑</a:t>
              </a:r>
              <a:endParaRPr sz="2000" b="1">
                <a:solidFill>
                  <a:srgbClr val="1155CC"/>
                </a:solidFill>
                <a:latin typeface="Roboto"/>
                <a:ea typeface="Roboto"/>
                <a:cs typeface="Roboto"/>
                <a:sym typeface="Roboto"/>
              </a:endParaRPr>
            </a:p>
          </p:txBody>
        </p:sp>
      </p:grpSp>
      <p:sp>
        <p:nvSpPr>
          <p:cNvPr id="444" name="Google Shape;444;p36"/>
          <p:cNvSpPr txBox="1"/>
          <p:nvPr/>
        </p:nvSpPr>
        <p:spPr>
          <a:xfrm>
            <a:off x="3183741" y="578550"/>
            <a:ext cx="1065900" cy="6681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nl" sz="1800" b="1">
                <a:solidFill>
                  <a:srgbClr val="CC0000"/>
                </a:solidFill>
                <a:latin typeface="Roboto"/>
                <a:ea typeface="Roboto"/>
                <a:cs typeface="Roboto"/>
                <a:sym typeface="Roboto"/>
              </a:rPr>
              <a:t>=  0.74</a:t>
            </a:r>
            <a:endParaRPr sz="1800" b="1">
              <a:solidFill>
                <a:srgbClr val="CC0000"/>
              </a:solidFill>
              <a:latin typeface="Roboto"/>
              <a:ea typeface="Roboto"/>
              <a:cs typeface="Roboto"/>
              <a:sym typeface="Roboto"/>
            </a:endParaRPr>
          </a:p>
        </p:txBody>
      </p:sp>
      <p:grpSp>
        <p:nvGrpSpPr>
          <p:cNvPr id="445" name="Google Shape;445;p36"/>
          <p:cNvGrpSpPr/>
          <p:nvPr/>
        </p:nvGrpSpPr>
        <p:grpSpPr>
          <a:xfrm>
            <a:off x="710925" y="1047987"/>
            <a:ext cx="5876659" cy="3675494"/>
            <a:chOff x="710925" y="1047987"/>
            <a:chExt cx="5876659" cy="3675494"/>
          </a:xfrm>
        </p:grpSpPr>
        <p:grpSp>
          <p:nvGrpSpPr>
            <p:cNvPr id="446" name="Google Shape;446;p36"/>
            <p:cNvGrpSpPr/>
            <p:nvPr/>
          </p:nvGrpSpPr>
          <p:grpSpPr>
            <a:xfrm>
              <a:off x="710925" y="1047987"/>
              <a:ext cx="5257050" cy="3675494"/>
              <a:chOff x="710925" y="1047987"/>
              <a:chExt cx="5257050" cy="3675494"/>
            </a:xfrm>
          </p:grpSpPr>
          <p:grpSp>
            <p:nvGrpSpPr>
              <p:cNvPr id="447" name="Google Shape;447;p36"/>
              <p:cNvGrpSpPr/>
              <p:nvPr/>
            </p:nvGrpSpPr>
            <p:grpSpPr>
              <a:xfrm>
                <a:off x="710925" y="3048830"/>
                <a:ext cx="5257050" cy="1674651"/>
                <a:chOff x="710925" y="3048830"/>
                <a:chExt cx="5257050" cy="1674651"/>
              </a:xfrm>
            </p:grpSpPr>
            <p:sp>
              <p:nvSpPr>
                <p:cNvPr id="448" name="Google Shape;448;p36"/>
                <p:cNvSpPr/>
                <p:nvPr/>
              </p:nvSpPr>
              <p:spPr>
                <a:xfrm>
                  <a:off x="783287" y="3053875"/>
                  <a:ext cx="1065900" cy="384300"/>
                </a:xfrm>
                <a:prstGeom prst="roundRect">
                  <a:avLst>
                    <a:gd name="adj" fmla="val 16667"/>
                  </a:avLst>
                </a:prstGeom>
                <a:noFill/>
                <a:ln w="38100"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449" name="Google Shape;449;p36"/>
                <p:cNvSpPr txBox="1"/>
                <p:nvPr/>
              </p:nvSpPr>
              <p:spPr>
                <a:xfrm>
                  <a:off x="710925" y="3344043"/>
                  <a:ext cx="662400" cy="36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 sz="1600" b="1">
                      <a:solidFill>
                        <a:srgbClr val="1155CC"/>
                      </a:solidFill>
                      <a:latin typeface="Roboto"/>
                      <a:ea typeface="Roboto"/>
                      <a:cs typeface="Roboto"/>
                      <a:sym typeface="Roboto"/>
                    </a:rPr>
                    <a:t>yes</a:t>
                  </a:r>
                  <a:endParaRPr sz="1600" b="1">
                    <a:solidFill>
                      <a:srgbClr val="1155CC"/>
                    </a:solidFill>
                    <a:latin typeface="Roboto"/>
                    <a:ea typeface="Roboto"/>
                    <a:cs typeface="Roboto"/>
                    <a:sym typeface="Roboto"/>
                  </a:endParaRPr>
                </a:p>
              </p:txBody>
            </p:sp>
            <p:sp>
              <p:nvSpPr>
                <p:cNvPr id="450" name="Google Shape;450;p36"/>
                <p:cNvSpPr txBox="1"/>
                <p:nvPr/>
              </p:nvSpPr>
              <p:spPr>
                <a:xfrm>
                  <a:off x="3196599" y="3342207"/>
                  <a:ext cx="662400" cy="36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 sz="1600" b="1">
                      <a:solidFill>
                        <a:srgbClr val="1155CC"/>
                      </a:solidFill>
                      <a:latin typeface="Roboto"/>
                      <a:ea typeface="Roboto"/>
                      <a:cs typeface="Roboto"/>
                      <a:sym typeface="Roboto"/>
                    </a:rPr>
                    <a:t>yes</a:t>
                  </a:r>
                  <a:endParaRPr sz="1600" b="1">
                    <a:solidFill>
                      <a:srgbClr val="1155CC"/>
                    </a:solidFill>
                    <a:latin typeface="Roboto"/>
                    <a:ea typeface="Roboto"/>
                    <a:cs typeface="Roboto"/>
                    <a:sym typeface="Roboto"/>
                  </a:endParaRPr>
                </a:p>
              </p:txBody>
            </p:sp>
            <p:sp>
              <p:nvSpPr>
                <p:cNvPr id="451" name="Google Shape;451;p36"/>
                <p:cNvSpPr txBox="1"/>
                <p:nvPr/>
              </p:nvSpPr>
              <p:spPr>
                <a:xfrm>
                  <a:off x="5305575" y="3317430"/>
                  <a:ext cx="662400" cy="36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 sz="1600" b="1">
                      <a:solidFill>
                        <a:srgbClr val="1155CC"/>
                      </a:solidFill>
                      <a:latin typeface="Roboto"/>
                      <a:ea typeface="Roboto"/>
                      <a:cs typeface="Roboto"/>
                      <a:sym typeface="Roboto"/>
                    </a:rPr>
                    <a:t>no</a:t>
                  </a:r>
                  <a:endParaRPr sz="1600" b="1">
                    <a:solidFill>
                      <a:srgbClr val="1155CC"/>
                    </a:solidFill>
                    <a:latin typeface="Roboto"/>
                    <a:ea typeface="Roboto"/>
                    <a:cs typeface="Roboto"/>
                    <a:sym typeface="Roboto"/>
                  </a:endParaRPr>
                </a:p>
              </p:txBody>
            </p:sp>
            <p:sp>
              <p:nvSpPr>
                <p:cNvPr id="452" name="Google Shape;452;p36"/>
                <p:cNvSpPr/>
                <p:nvPr/>
              </p:nvSpPr>
              <p:spPr>
                <a:xfrm>
                  <a:off x="2653194" y="3053875"/>
                  <a:ext cx="1065900" cy="384300"/>
                </a:xfrm>
                <a:prstGeom prst="roundRect">
                  <a:avLst>
                    <a:gd name="adj" fmla="val 16667"/>
                  </a:avLst>
                </a:prstGeom>
                <a:noFill/>
                <a:ln w="38100"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453" name="Google Shape;453;p36"/>
                <p:cNvSpPr/>
                <p:nvPr/>
              </p:nvSpPr>
              <p:spPr>
                <a:xfrm>
                  <a:off x="4484056" y="3048830"/>
                  <a:ext cx="1065900" cy="384300"/>
                </a:xfrm>
                <a:prstGeom prst="roundRect">
                  <a:avLst>
                    <a:gd name="adj" fmla="val 16667"/>
                  </a:avLst>
                </a:prstGeom>
                <a:noFill/>
                <a:ln w="38100"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454" name="Google Shape;454;p36"/>
                <p:cNvSpPr/>
                <p:nvPr/>
              </p:nvSpPr>
              <p:spPr>
                <a:xfrm>
                  <a:off x="2638964" y="4339181"/>
                  <a:ext cx="1065900" cy="384300"/>
                </a:xfrm>
                <a:prstGeom prst="roundRect">
                  <a:avLst>
                    <a:gd name="adj" fmla="val 16667"/>
                  </a:avLst>
                </a:prstGeom>
                <a:noFill/>
                <a:ln w="38100"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grpSp>
          <p:sp>
            <p:nvSpPr>
              <p:cNvPr id="455" name="Google Shape;455;p36"/>
              <p:cNvSpPr/>
              <p:nvPr/>
            </p:nvSpPr>
            <p:spPr>
              <a:xfrm>
                <a:off x="2638969" y="1458726"/>
                <a:ext cx="1065900" cy="384300"/>
              </a:xfrm>
              <a:prstGeom prst="roundRect">
                <a:avLst>
                  <a:gd name="adj" fmla="val 16667"/>
                </a:avLst>
              </a:prstGeom>
              <a:noFill/>
              <a:ln w="38100"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456" name="Google Shape;456;p36"/>
              <p:cNvSpPr txBox="1"/>
              <p:nvPr/>
            </p:nvSpPr>
            <p:spPr>
              <a:xfrm>
                <a:off x="3435749" y="1047987"/>
                <a:ext cx="1313700" cy="36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 sz="1600" b="1">
                    <a:solidFill>
                      <a:srgbClr val="1155CC"/>
                    </a:solidFill>
                    <a:latin typeface="Roboto"/>
                    <a:ea typeface="Roboto"/>
                    <a:cs typeface="Roboto"/>
                    <a:sym typeface="Roboto"/>
                  </a:rPr>
                  <a:t>summer</a:t>
                </a:r>
                <a:endParaRPr sz="1600" b="1">
                  <a:solidFill>
                    <a:srgbClr val="1155CC"/>
                  </a:solidFill>
                  <a:latin typeface="Roboto"/>
                  <a:ea typeface="Roboto"/>
                  <a:cs typeface="Roboto"/>
                  <a:sym typeface="Roboto"/>
                </a:endParaRPr>
              </a:p>
            </p:txBody>
          </p:sp>
        </p:grpSp>
        <p:sp>
          <p:nvSpPr>
            <p:cNvPr id="457" name="Google Shape;457;p36"/>
            <p:cNvSpPr/>
            <p:nvPr/>
          </p:nvSpPr>
          <p:spPr>
            <a:xfrm>
              <a:off x="3965800" y="4230150"/>
              <a:ext cx="2621784" cy="388400"/>
            </a:xfrm>
            <a:custGeom>
              <a:avLst/>
              <a:gdLst/>
              <a:ahLst/>
              <a:cxnLst/>
              <a:rect l="l" t="t" r="r" b="b"/>
              <a:pathLst>
                <a:path w="93219" h="15536" extrusionOk="0">
                  <a:moveTo>
                    <a:pt x="0" y="15536"/>
                  </a:moveTo>
                  <a:cubicBezTo>
                    <a:pt x="8425" y="10658"/>
                    <a:pt x="17590" y="4573"/>
                    <a:pt x="27306" y="5179"/>
                  </a:cubicBezTo>
                  <a:cubicBezTo>
                    <a:pt x="43686" y="6201"/>
                    <a:pt x="60436" y="14674"/>
                    <a:pt x="76270" y="10357"/>
                  </a:cubicBezTo>
                  <a:cubicBezTo>
                    <a:pt x="82658" y="8615"/>
                    <a:pt x="87297" y="2960"/>
                    <a:pt x="93219" y="0"/>
                  </a:cubicBezTo>
                </a:path>
              </a:pathLst>
            </a:custGeom>
            <a:noFill/>
            <a:ln w="28575" cap="flat" cmpd="sng">
              <a:solidFill>
                <a:srgbClr val="6AA84F"/>
              </a:solidFill>
              <a:prstDash val="solid"/>
              <a:round/>
              <a:headEnd type="none" w="med" len="med"/>
              <a:tailEnd type="none" w="med" len="med"/>
            </a:ln>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37"/>
          <p:cNvSpPr txBox="1">
            <a:spLocks noGrp="1"/>
          </p:cNvSpPr>
          <p:nvPr>
            <p:ph type="title"/>
          </p:nvPr>
        </p:nvSpPr>
        <p:spPr>
          <a:xfrm>
            <a:off x="205325" y="190925"/>
            <a:ext cx="8938800" cy="85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nl" sz="2400"/>
              <a:t>What if we only used tabular data? </a:t>
            </a:r>
            <a:endParaRPr sz="2400"/>
          </a:p>
        </p:txBody>
      </p:sp>
      <p:pic>
        <p:nvPicPr>
          <p:cNvPr id="463" name="Google Shape;463;p37"/>
          <p:cNvPicPr preferRelativeResize="0"/>
          <p:nvPr/>
        </p:nvPicPr>
        <p:blipFill>
          <a:blip r:embed="rId3">
            <a:alphaModFix/>
          </a:blip>
          <a:stretch>
            <a:fillRect/>
          </a:stretch>
        </p:blipFill>
        <p:spPr>
          <a:xfrm>
            <a:off x="153913" y="1049661"/>
            <a:ext cx="6324923" cy="3686215"/>
          </a:xfrm>
          <a:prstGeom prst="rect">
            <a:avLst/>
          </a:prstGeom>
          <a:noFill/>
          <a:ln>
            <a:noFill/>
          </a:ln>
        </p:spPr>
      </p:pic>
      <p:grpSp>
        <p:nvGrpSpPr>
          <p:cNvPr id="464" name="Google Shape;464;p37"/>
          <p:cNvGrpSpPr/>
          <p:nvPr/>
        </p:nvGrpSpPr>
        <p:grpSpPr>
          <a:xfrm>
            <a:off x="230100" y="578550"/>
            <a:ext cx="5411700" cy="1933744"/>
            <a:chOff x="230100" y="578550"/>
            <a:chExt cx="5411700" cy="1933744"/>
          </a:xfrm>
        </p:grpSpPr>
        <p:grpSp>
          <p:nvGrpSpPr>
            <p:cNvPr id="465" name="Google Shape;465;p37"/>
            <p:cNvGrpSpPr/>
            <p:nvPr/>
          </p:nvGrpSpPr>
          <p:grpSpPr>
            <a:xfrm>
              <a:off x="1135998" y="2114612"/>
              <a:ext cx="1373739" cy="397682"/>
              <a:chOff x="1135998" y="2114612"/>
              <a:chExt cx="1373739" cy="397682"/>
            </a:xfrm>
          </p:grpSpPr>
          <p:sp>
            <p:nvSpPr>
              <p:cNvPr id="466" name="Google Shape;466;p37"/>
              <p:cNvSpPr/>
              <p:nvPr/>
            </p:nvSpPr>
            <p:spPr>
              <a:xfrm>
                <a:off x="1443837" y="2127994"/>
                <a:ext cx="1065900" cy="384300"/>
              </a:xfrm>
              <a:prstGeom prst="roundRect">
                <a:avLst>
                  <a:gd name="adj" fmla="val 16667"/>
                </a:avLst>
              </a:prstGeom>
              <a:noFill/>
              <a:ln w="38100"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467" name="Google Shape;467;p37"/>
              <p:cNvSpPr txBox="1"/>
              <p:nvPr/>
            </p:nvSpPr>
            <p:spPr>
              <a:xfrm>
                <a:off x="1135998" y="2114612"/>
                <a:ext cx="662400" cy="36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 sz="1600" b="1">
                    <a:solidFill>
                      <a:srgbClr val="CC0000"/>
                    </a:solidFill>
                    <a:latin typeface="Roboto"/>
                    <a:ea typeface="Roboto"/>
                    <a:cs typeface="Roboto"/>
                    <a:sym typeface="Roboto"/>
                  </a:rPr>
                  <a:t>?</a:t>
                </a:r>
                <a:endParaRPr sz="1600" b="1">
                  <a:solidFill>
                    <a:srgbClr val="CC0000"/>
                  </a:solidFill>
                  <a:latin typeface="Roboto"/>
                  <a:ea typeface="Roboto"/>
                  <a:cs typeface="Roboto"/>
                  <a:sym typeface="Roboto"/>
                </a:endParaRPr>
              </a:p>
            </p:txBody>
          </p:sp>
        </p:grpSp>
        <p:sp>
          <p:nvSpPr>
            <p:cNvPr id="468" name="Google Shape;468;p37"/>
            <p:cNvSpPr txBox="1"/>
            <p:nvPr/>
          </p:nvSpPr>
          <p:spPr>
            <a:xfrm>
              <a:off x="230100" y="578550"/>
              <a:ext cx="5411700" cy="6681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nl" sz="1800" b="1">
                  <a:solidFill>
                    <a:srgbClr val="CC0000"/>
                  </a:solidFill>
                  <a:latin typeface="Roboto"/>
                  <a:ea typeface="Roboto"/>
                  <a:cs typeface="Roboto"/>
                  <a:sym typeface="Roboto"/>
                </a:rPr>
                <a:t>P(Pneu |</a:t>
              </a:r>
              <a:r>
                <a:rPr lang="nl" sz="1800" b="1">
                  <a:solidFill>
                    <a:srgbClr val="4A86E8"/>
                  </a:solidFill>
                  <a:latin typeface="Roboto"/>
                  <a:ea typeface="Roboto"/>
                  <a:cs typeface="Roboto"/>
                  <a:sym typeface="Roboto"/>
                </a:rPr>
                <a:t> Tabular data</a:t>
              </a:r>
              <a:r>
                <a:rPr lang="nl" sz="1800" b="1">
                  <a:solidFill>
                    <a:srgbClr val="CC0000"/>
                  </a:solidFill>
                  <a:latin typeface="Roboto"/>
                  <a:ea typeface="Roboto"/>
                  <a:cs typeface="Roboto"/>
                  <a:sym typeface="Roboto"/>
                </a:rPr>
                <a:t>)</a:t>
              </a:r>
              <a:endParaRPr sz="1800" b="1">
                <a:solidFill>
                  <a:srgbClr val="CC0000"/>
                </a:solidFill>
                <a:latin typeface="Roboto"/>
                <a:ea typeface="Roboto"/>
                <a:cs typeface="Roboto"/>
                <a:sym typeface="Roboto"/>
              </a:endParaRPr>
            </a:p>
          </p:txBody>
        </p:sp>
      </p:grpSp>
      <p:grpSp>
        <p:nvGrpSpPr>
          <p:cNvPr id="469" name="Google Shape;469;p37"/>
          <p:cNvGrpSpPr/>
          <p:nvPr/>
        </p:nvGrpSpPr>
        <p:grpSpPr>
          <a:xfrm>
            <a:off x="5305578" y="1356013"/>
            <a:ext cx="1102673" cy="538324"/>
            <a:chOff x="5305578" y="1356013"/>
            <a:chExt cx="1102673" cy="538324"/>
          </a:xfrm>
        </p:grpSpPr>
        <p:sp>
          <p:nvSpPr>
            <p:cNvPr id="470" name="Google Shape;470;p37"/>
            <p:cNvSpPr txBox="1"/>
            <p:nvPr/>
          </p:nvSpPr>
          <p:spPr>
            <a:xfrm>
              <a:off x="5549951" y="1356013"/>
              <a:ext cx="858300" cy="48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 b="1">
                  <a:solidFill>
                    <a:srgbClr val="1155CC"/>
                  </a:solidFill>
                  <a:latin typeface="Roboto"/>
                  <a:ea typeface="Roboto"/>
                  <a:cs typeface="Roboto"/>
                  <a:sym typeface="Roboto"/>
                </a:rPr>
                <a:t>Inf=yes</a:t>
              </a:r>
              <a:endParaRPr b="1">
                <a:solidFill>
                  <a:srgbClr val="1155CC"/>
                </a:solidFill>
                <a:latin typeface="Roboto"/>
                <a:ea typeface="Roboto"/>
                <a:cs typeface="Roboto"/>
                <a:sym typeface="Roboto"/>
              </a:endParaRPr>
            </a:p>
            <a:p>
              <a:pPr marL="0" lvl="0" indent="0" algn="l" rtl="0">
                <a:spcBef>
                  <a:spcPts val="0"/>
                </a:spcBef>
                <a:spcAft>
                  <a:spcPts val="0"/>
                </a:spcAft>
                <a:buNone/>
              </a:pPr>
              <a:r>
                <a:rPr lang="nl" b="1">
                  <a:solidFill>
                    <a:srgbClr val="1155CC"/>
                  </a:solidFill>
                  <a:latin typeface="Roboto"/>
                  <a:ea typeface="Roboto"/>
                  <a:cs typeface="Roboto"/>
                  <a:sym typeface="Roboto"/>
                </a:rPr>
                <a:t>Inf=no</a:t>
              </a:r>
              <a:endParaRPr b="1">
                <a:solidFill>
                  <a:srgbClr val="1155CC"/>
                </a:solidFill>
                <a:latin typeface="Roboto"/>
                <a:ea typeface="Roboto"/>
                <a:cs typeface="Roboto"/>
                <a:sym typeface="Roboto"/>
              </a:endParaRPr>
            </a:p>
          </p:txBody>
        </p:sp>
        <p:sp>
          <p:nvSpPr>
            <p:cNvPr id="471" name="Google Shape;471;p37"/>
            <p:cNvSpPr txBox="1"/>
            <p:nvPr/>
          </p:nvSpPr>
          <p:spPr>
            <a:xfrm>
              <a:off x="5305578" y="1407437"/>
              <a:ext cx="394200" cy="48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 sz="2000" b="1">
                  <a:solidFill>
                    <a:srgbClr val="1155CC"/>
                  </a:solidFill>
                  <a:latin typeface="Roboto"/>
                  <a:ea typeface="Roboto"/>
                  <a:cs typeface="Roboto"/>
                  <a:sym typeface="Roboto"/>
                </a:rPr>
                <a:t>∑</a:t>
              </a:r>
              <a:endParaRPr sz="2000" b="1">
                <a:solidFill>
                  <a:srgbClr val="1155CC"/>
                </a:solidFill>
                <a:latin typeface="Roboto"/>
                <a:ea typeface="Roboto"/>
                <a:cs typeface="Roboto"/>
                <a:sym typeface="Roboto"/>
              </a:endParaRPr>
            </a:p>
          </p:txBody>
        </p:sp>
      </p:grpSp>
      <p:sp>
        <p:nvSpPr>
          <p:cNvPr id="472" name="Google Shape;472;p37"/>
          <p:cNvSpPr txBox="1"/>
          <p:nvPr/>
        </p:nvSpPr>
        <p:spPr>
          <a:xfrm>
            <a:off x="2585925" y="574101"/>
            <a:ext cx="1181100" cy="6681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nl" sz="1800" b="1">
                <a:solidFill>
                  <a:srgbClr val="CC0000"/>
                </a:solidFill>
                <a:latin typeface="Roboto"/>
                <a:ea typeface="Roboto"/>
                <a:cs typeface="Roboto"/>
                <a:sym typeface="Roboto"/>
              </a:rPr>
              <a:t>=  0.12</a:t>
            </a:r>
            <a:endParaRPr sz="1800" b="1">
              <a:solidFill>
                <a:srgbClr val="CC0000"/>
              </a:solidFill>
              <a:latin typeface="Roboto"/>
              <a:ea typeface="Roboto"/>
              <a:cs typeface="Roboto"/>
              <a:sym typeface="Roboto"/>
            </a:endParaRPr>
          </a:p>
        </p:txBody>
      </p:sp>
      <p:grpSp>
        <p:nvGrpSpPr>
          <p:cNvPr id="473" name="Google Shape;473;p37"/>
          <p:cNvGrpSpPr/>
          <p:nvPr/>
        </p:nvGrpSpPr>
        <p:grpSpPr>
          <a:xfrm>
            <a:off x="7142976" y="817416"/>
            <a:ext cx="1512276" cy="1050731"/>
            <a:chOff x="-554388" y="717343"/>
            <a:chExt cx="2243400" cy="1330881"/>
          </a:xfrm>
        </p:grpSpPr>
        <p:sp>
          <p:nvSpPr>
            <p:cNvPr id="474" name="Google Shape;474;p37"/>
            <p:cNvSpPr/>
            <p:nvPr/>
          </p:nvSpPr>
          <p:spPr>
            <a:xfrm>
              <a:off x="-554388" y="962224"/>
              <a:ext cx="2243400" cy="1086000"/>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nl" sz="1200">
                  <a:latin typeface="Roboto"/>
                  <a:ea typeface="Roboto"/>
                  <a:cs typeface="Roboto"/>
                  <a:sym typeface="Roboto"/>
                </a:rPr>
                <a:t>Dyspnea = yes</a:t>
              </a:r>
              <a:endParaRPr sz="1200">
                <a:latin typeface="Roboto"/>
                <a:ea typeface="Roboto"/>
                <a:cs typeface="Roboto"/>
                <a:sym typeface="Roboto"/>
              </a:endParaRPr>
            </a:p>
            <a:p>
              <a:pPr marL="0" lvl="0" indent="0" algn="l" rtl="0">
                <a:spcBef>
                  <a:spcPts val="0"/>
                </a:spcBef>
                <a:spcAft>
                  <a:spcPts val="0"/>
                </a:spcAft>
                <a:buNone/>
              </a:pPr>
              <a:r>
                <a:rPr lang="nl" sz="1200">
                  <a:latin typeface="Roboto"/>
                  <a:ea typeface="Roboto"/>
                  <a:cs typeface="Roboto"/>
                  <a:sym typeface="Roboto"/>
                </a:rPr>
                <a:t>Cough = yes</a:t>
              </a:r>
              <a:endParaRPr sz="1200">
                <a:latin typeface="Roboto"/>
                <a:ea typeface="Roboto"/>
                <a:cs typeface="Roboto"/>
                <a:sym typeface="Roboto"/>
              </a:endParaRPr>
            </a:p>
            <a:p>
              <a:pPr marL="0" lvl="0" indent="0" algn="l" rtl="0">
                <a:spcBef>
                  <a:spcPts val="0"/>
                </a:spcBef>
                <a:spcAft>
                  <a:spcPts val="0"/>
                </a:spcAft>
                <a:buNone/>
              </a:pPr>
              <a:r>
                <a:rPr lang="nl" sz="1200">
                  <a:latin typeface="Roboto"/>
                  <a:ea typeface="Roboto"/>
                  <a:cs typeface="Roboto"/>
                  <a:sym typeface="Roboto"/>
                </a:rPr>
                <a:t>Nasal = no</a:t>
              </a:r>
              <a:endParaRPr sz="1200">
                <a:latin typeface="Roboto"/>
                <a:ea typeface="Roboto"/>
                <a:cs typeface="Roboto"/>
                <a:sym typeface="Roboto"/>
              </a:endParaRPr>
            </a:p>
            <a:p>
              <a:pPr marL="0" lvl="0" indent="0" algn="l" rtl="0">
                <a:spcBef>
                  <a:spcPts val="0"/>
                </a:spcBef>
                <a:spcAft>
                  <a:spcPts val="0"/>
                </a:spcAft>
                <a:buNone/>
              </a:pPr>
              <a:r>
                <a:rPr lang="nl" sz="1200">
                  <a:latin typeface="Roboto"/>
                  <a:ea typeface="Roboto"/>
                  <a:cs typeface="Roboto"/>
                  <a:sym typeface="Roboto"/>
                </a:rPr>
                <a:t>Season = summer</a:t>
              </a:r>
              <a:endParaRPr sz="1200">
                <a:latin typeface="Roboto"/>
                <a:ea typeface="Roboto"/>
                <a:cs typeface="Roboto"/>
                <a:sym typeface="Roboto"/>
              </a:endParaRPr>
            </a:p>
          </p:txBody>
        </p:sp>
        <p:sp>
          <p:nvSpPr>
            <p:cNvPr id="475" name="Google Shape;475;p37"/>
            <p:cNvSpPr/>
            <p:nvPr/>
          </p:nvSpPr>
          <p:spPr>
            <a:xfrm>
              <a:off x="-361740" y="717343"/>
              <a:ext cx="1635900" cy="320400"/>
            </a:xfrm>
            <a:prstGeom prst="roundRect">
              <a:avLst>
                <a:gd name="adj" fmla="val 16667"/>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nl" sz="1200" b="1">
                  <a:latin typeface="Roboto"/>
                  <a:ea typeface="Roboto"/>
                  <a:cs typeface="Roboto"/>
                  <a:sym typeface="Roboto"/>
                </a:rPr>
                <a:t>Tabular data</a:t>
              </a:r>
              <a:endParaRPr sz="1200" b="1">
                <a:latin typeface="Roboto"/>
                <a:ea typeface="Roboto"/>
                <a:cs typeface="Roboto"/>
                <a:sym typeface="Roboto"/>
              </a:endParaRPr>
            </a:p>
          </p:txBody>
        </p:sp>
      </p:grpSp>
      <p:grpSp>
        <p:nvGrpSpPr>
          <p:cNvPr id="476" name="Google Shape;476;p37"/>
          <p:cNvGrpSpPr/>
          <p:nvPr/>
        </p:nvGrpSpPr>
        <p:grpSpPr>
          <a:xfrm>
            <a:off x="7142976" y="792651"/>
            <a:ext cx="1512276" cy="1075496"/>
            <a:chOff x="-554388" y="685975"/>
            <a:chExt cx="2243400" cy="1362249"/>
          </a:xfrm>
        </p:grpSpPr>
        <p:sp>
          <p:nvSpPr>
            <p:cNvPr id="477" name="Google Shape;477;p37"/>
            <p:cNvSpPr/>
            <p:nvPr/>
          </p:nvSpPr>
          <p:spPr>
            <a:xfrm>
              <a:off x="-554388" y="962224"/>
              <a:ext cx="2243400" cy="1086000"/>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nl" sz="1200">
                  <a:latin typeface="Roboto"/>
                  <a:ea typeface="Roboto"/>
                  <a:cs typeface="Roboto"/>
                  <a:sym typeface="Roboto"/>
                </a:rPr>
                <a:t>Dyspnea = yes</a:t>
              </a:r>
              <a:endParaRPr sz="1200">
                <a:latin typeface="Roboto"/>
                <a:ea typeface="Roboto"/>
                <a:cs typeface="Roboto"/>
                <a:sym typeface="Roboto"/>
              </a:endParaRPr>
            </a:p>
            <a:p>
              <a:pPr marL="0" lvl="0" indent="0" algn="l" rtl="0">
                <a:spcBef>
                  <a:spcPts val="0"/>
                </a:spcBef>
                <a:spcAft>
                  <a:spcPts val="0"/>
                </a:spcAft>
                <a:buNone/>
              </a:pPr>
              <a:r>
                <a:rPr lang="nl" sz="1200">
                  <a:latin typeface="Roboto"/>
                  <a:ea typeface="Roboto"/>
                  <a:cs typeface="Roboto"/>
                  <a:sym typeface="Roboto"/>
                </a:rPr>
                <a:t>Cough = yes</a:t>
              </a:r>
              <a:endParaRPr sz="1200">
                <a:latin typeface="Roboto"/>
                <a:ea typeface="Roboto"/>
                <a:cs typeface="Roboto"/>
                <a:sym typeface="Roboto"/>
              </a:endParaRPr>
            </a:p>
            <a:p>
              <a:pPr marL="0" lvl="0" indent="0" algn="l" rtl="0">
                <a:spcBef>
                  <a:spcPts val="0"/>
                </a:spcBef>
                <a:spcAft>
                  <a:spcPts val="0"/>
                </a:spcAft>
                <a:buNone/>
              </a:pPr>
              <a:r>
                <a:rPr lang="nl" sz="1200">
                  <a:latin typeface="Roboto"/>
                  <a:ea typeface="Roboto"/>
                  <a:cs typeface="Roboto"/>
                  <a:sym typeface="Roboto"/>
                </a:rPr>
                <a:t>Nasal = no</a:t>
              </a:r>
              <a:endParaRPr sz="1200">
                <a:latin typeface="Roboto"/>
                <a:ea typeface="Roboto"/>
                <a:cs typeface="Roboto"/>
                <a:sym typeface="Roboto"/>
              </a:endParaRPr>
            </a:p>
            <a:p>
              <a:pPr marL="0" lvl="0" indent="0" algn="l" rtl="0">
                <a:spcBef>
                  <a:spcPts val="0"/>
                </a:spcBef>
                <a:spcAft>
                  <a:spcPts val="0"/>
                </a:spcAft>
                <a:buNone/>
              </a:pPr>
              <a:r>
                <a:rPr lang="nl" sz="1200">
                  <a:latin typeface="Roboto"/>
                  <a:ea typeface="Roboto"/>
                  <a:cs typeface="Roboto"/>
                  <a:sym typeface="Roboto"/>
                </a:rPr>
                <a:t>Season = summer</a:t>
              </a:r>
              <a:endParaRPr sz="1200">
                <a:latin typeface="Roboto"/>
                <a:ea typeface="Roboto"/>
                <a:cs typeface="Roboto"/>
                <a:sym typeface="Roboto"/>
              </a:endParaRPr>
            </a:p>
          </p:txBody>
        </p:sp>
        <p:sp>
          <p:nvSpPr>
            <p:cNvPr id="478" name="Google Shape;478;p37"/>
            <p:cNvSpPr/>
            <p:nvPr/>
          </p:nvSpPr>
          <p:spPr>
            <a:xfrm>
              <a:off x="-361740" y="685975"/>
              <a:ext cx="1635900" cy="320400"/>
            </a:xfrm>
            <a:prstGeom prst="roundRect">
              <a:avLst>
                <a:gd name="adj" fmla="val 16667"/>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nl" sz="1200" b="1">
                  <a:latin typeface="Roboto"/>
                  <a:ea typeface="Roboto"/>
                  <a:cs typeface="Roboto"/>
                  <a:sym typeface="Roboto"/>
                </a:rPr>
                <a:t>Tabular data</a:t>
              </a:r>
              <a:endParaRPr sz="1200" b="1">
                <a:latin typeface="Roboto"/>
                <a:ea typeface="Roboto"/>
                <a:cs typeface="Roboto"/>
                <a:sym typeface="Roboto"/>
              </a:endParaRPr>
            </a:p>
          </p:txBody>
        </p:sp>
      </p:grpSp>
      <p:grpSp>
        <p:nvGrpSpPr>
          <p:cNvPr id="479" name="Google Shape;479;p37"/>
          <p:cNvGrpSpPr/>
          <p:nvPr/>
        </p:nvGrpSpPr>
        <p:grpSpPr>
          <a:xfrm>
            <a:off x="710925" y="1047987"/>
            <a:ext cx="5257050" cy="3793312"/>
            <a:chOff x="710925" y="1047987"/>
            <a:chExt cx="5257050" cy="3793312"/>
          </a:xfrm>
        </p:grpSpPr>
        <p:grpSp>
          <p:nvGrpSpPr>
            <p:cNvPr id="480" name="Google Shape;480;p37"/>
            <p:cNvGrpSpPr/>
            <p:nvPr/>
          </p:nvGrpSpPr>
          <p:grpSpPr>
            <a:xfrm>
              <a:off x="710925" y="1047987"/>
              <a:ext cx="5257050" cy="2657556"/>
              <a:chOff x="710925" y="1047987"/>
              <a:chExt cx="5257050" cy="2657556"/>
            </a:xfrm>
          </p:grpSpPr>
          <p:sp>
            <p:nvSpPr>
              <p:cNvPr id="481" name="Google Shape;481;p37"/>
              <p:cNvSpPr/>
              <p:nvPr/>
            </p:nvSpPr>
            <p:spPr>
              <a:xfrm>
                <a:off x="783287" y="3053875"/>
                <a:ext cx="1065900" cy="384300"/>
              </a:xfrm>
              <a:prstGeom prst="roundRect">
                <a:avLst>
                  <a:gd name="adj" fmla="val 16667"/>
                </a:avLst>
              </a:prstGeom>
              <a:noFill/>
              <a:ln w="38100"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482" name="Google Shape;482;p37"/>
              <p:cNvSpPr txBox="1"/>
              <p:nvPr/>
            </p:nvSpPr>
            <p:spPr>
              <a:xfrm>
                <a:off x="710925" y="3344043"/>
                <a:ext cx="662400" cy="36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 sz="1600" b="1">
                    <a:solidFill>
                      <a:srgbClr val="1155CC"/>
                    </a:solidFill>
                    <a:latin typeface="Roboto"/>
                    <a:ea typeface="Roboto"/>
                    <a:cs typeface="Roboto"/>
                    <a:sym typeface="Roboto"/>
                  </a:rPr>
                  <a:t>yes</a:t>
                </a:r>
                <a:endParaRPr sz="1600" b="1">
                  <a:solidFill>
                    <a:srgbClr val="1155CC"/>
                  </a:solidFill>
                  <a:latin typeface="Roboto"/>
                  <a:ea typeface="Roboto"/>
                  <a:cs typeface="Roboto"/>
                  <a:sym typeface="Roboto"/>
                </a:endParaRPr>
              </a:p>
            </p:txBody>
          </p:sp>
          <p:sp>
            <p:nvSpPr>
              <p:cNvPr id="483" name="Google Shape;483;p37"/>
              <p:cNvSpPr txBox="1"/>
              <p:nvPr/>
            </p:nvSpPr>
            <p:spPr>
              <a:xfrm>
                <a:off x="3196599" y="3342207"/>
                <a:ext cx="662400" cy="36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 sz="1600" b="1">
                    <a:solidFill>
                      <a:srgbClr val="1155CC"/>
                    </a:solidFill>
                    <a:latin typeface="Roboto"/>
                    <a:ea typeface="Roboto"/>
                    <a:cs typeface="Roboto"/>
                    <a:sym typeface="Roboto"/>
                  </a:rPr>
                  <a:t>yes</a:t>
                </a:r>
                <a:endParaRPr sz="1600" b="1">
                  <a:solidFill>
                    <a:srgbClr val="1155CC"/>
                  </a:solidFill>
                  <a:latin typeface="Roboto"/>
                  <a:ea typeface="Roboto"/>
                  <a:cs typeface="Roboto"/>
                  <a:sym typeface="Roboto"/>
                </a:endParaRPr>
              </a:p>
            </p:txBody>
          </p:sp>
          <p:sp>
            <p:nvSpPr>
              <p:cNvPr id="484" name="Google Shape;484;p37"/>
              <p:cNvSpPr txBox="1"/>
              <p:nvPr/>
            </p:nvSpPr>
            <p:spPr>
              <a:xfrm>
                <a:off x="5305575" y="3317430"/>
                <a:ext cx="662400" cy="36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 sz="1600" b="1">
                    <a:solidFill>
                      <a:srgbClr val="1155CC"/>
                    </a:solidFill>
                    <a:latin typeface="Roboto"/>
                    <a:ea typeface="Roboto"/>
                    <a:cs typeface="Roboto"/>
                    <a:sym typeface="Roboto"/>
                  </a:rPr>
                  <a:t>no</a:t>
                </a:r>
                <a:endParaRPr sz="1600" b="1">
                  <a:solidFill>
                    <a:srgbClr val="1155CC"/>
                  </a:solidFill>
                  <a:latin typeface="Roboto"/>
                  <a:ea typeface="Roboto"/>
                  <a:cs typeface="Roboto"/>
                  <a:sym typeface="Roboto"/>
                </a:endParaRPr>
              </a:p>
            </p:txBody>
          </p:sp>
          <p:sp>
            <p:nvSpPr>
              <p:cNvPr id="485" name="Google Shape;485;p37"/>
              <p:cNvSpPr/>
              <p:nvPr/>
            </p:nvSpPr>
            <p:spPr>
              <a:xfrm>
                <a:off x="2653194" y="3053875"/>
                <a:ext cx="1065900" cy="384300"/>
              </a:xfrm>
              <a:prstGeom prst="roundRect">
                <a:avLst>
                  <a:gd name="adj" fmla="val 16667"/>
                </a:avLst>
              </a:prstGeom>
              <a:noFill/>
              <a:ln w="38100"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486" name="Google Shape;486;p37"/>
              <p:cNvSpPr/>
              <p:nvPr/>
            </p:nvSpPr>
            <p:spPr>
              <a:xfrm>
                <a:off x="4484056" y="3048830"/>
                <a:ext cx="1065900" cy="384300"/>
              </a:xfrm>
              <a:prstGeom prst="roundRect">
                <a:avLst>
                  <a:gd name="adj" fmla="val 16667"/>
                </a:avLst>
              </a:prstGeom>
              <a:noFill/>
              <a:ln w="38100"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487" name="Google Shape;487;p37"/>
              <p:cNvSpPr/>
              <p:nvPr/>
            </p:nvSpPr>
            <p:spPr>
              <a:xfrm>
                <a:off x="2638969" y="1458726"/>
                <a:ext cx="1065900" cy="384300"/>
              </a:xfrm>
              <a:prstGeom prst="roundRect">
                <a:avLst>
                  <a:gd name="adj" fmla="val 16667"/>
                </a:avLst>
              </a:prstGeom>
              <a:noFill/>
              <a:ln w="38100"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488" name="Google Shape;488;p37"/>
              <p:cNvSpPr txBox="1"/>
              <p:nvPr/>
            </p:nvSpPr>
            <p:spPr>
              <a:xfrm>
                <a:off x="3435749" y="1047987"/>
                <a:ext cx="1313700" cy="36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 sz="1600" b="1">
                    <a:solidFill>
                      <a:srgbClr val="1155CC"/>
                    </a:solidFill>
                    <a:latin typeface="Roboto"/>
                    <a:ea typeface="Roboto"/>
                    <a:cs typeface="Roboto"/>
                    <a:sym typeface="Roboto"/>
                  </a:rPr>
                  <a:t>summer</a:t>
                </a:r>
                <a:endParaRPr sz="1600" b="1">
                  <a:solidFill>
                    <a:srgbClr val="1155CC"/>
                  </a:solidFill>
                  <a:latin typeface="Roboto"/>
                  <a:ea typeface="Roboto"/>
                  <a:cs typeface="Roboto"/>
                  <a:sym typeface="Roboto"/>
                </a:endParaRPr>
              </a:p>
            </p:txBody>
          </p:sp>
        </p:grpSp>
        <p:grpSp>
          <p:nvGrpSpPr>
            <p:cNvPr id="489" name="Google Shape;489;p37"/>
            <p:cNvGrpSpPr/>
            <p:nvPr/>
          </p:nvGrpSpPr>
          <p:grpSpPr>
            <a:xfrm>
              <a:off x="2612475" y="4302974"/>
              <a:ext cx="1128000" cy="538325"/>
              <a:chOff x="3621525" y="3434394"/>
              <a:chExt cx="1128000" cy="1171800"/>
            </a:xfrm>
          </p:grpSpPr>
          <p:cxnSp>
            <p:nvCxnSpPr>
              <p:cNvPr id="490" name="Google Shape;490;p37"/>
              <p:cNvCxnSpPr/>
              <p:nvPr/>
            </p:nvCxnSpPr>
            <p:spPr>
              <a:xfrm>
                <a:off x="3621525" y="3434394"/>
                <a:ext cx="1128000" cy="1171800"/>
              </a:xfrm>
              <a:prstGeom prst="straightConnector1">
                <a:avLst/>
              </a:prstGeom>
              <a:noFill/>
              <a:ln w="38100" cap="flat" cmpd="sng">
                <a:solidFill>
                  <a:srgbClr val="CC0000"/>
                </a:solidFill>
                <a:prstDash val="solid"/>
                <a:round/>
                <a:headEnd type="none" w="med" len="med"/>
                <a:tailEnd type="none" w="med" len="med"/>
              </a:ln>
            </p:spPr>
          </p:cxnSp>
          <p:cxnSp>
            <p:nvCxnSpPr>
              <p:cNvPr id="491" name="Google Shape;491;p37"/>
              <p:cNvCxnSpPr/>
              <p:nvPr/>
            </p:nvCxnSpPr>
            <p:spPr>
              <a:xfrm rot="10800000" flipH="1">
                <a:off x="3633925" y="3434506"/>
                <a:ext cx="1115400" cy="1164600"/>
              </a:xfrm>
              <a:prstGeom prst="straightConnector1">
                <a:avLst/>
              </a:prstGeom>
              <a:noFill/>
              <a:ln w="38100" cap="flat" cmpd="sng">
                <a:solidFill>
                  <a:srgbClr val="CC0000"/>
                </a:solidFill>
                <a:prstDash val="solid"/>
                <a:round/>
                <a:headEnd type="none" w="med" len="med"/>
                <a:tailEnd type="none" w="med" len="med"/>
              </a:ln>
            </p:spPr>
          </p:cxn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38"/>
          <p:cNvSpPr txBox="1">
            <a:spLocks noGrp="1"/>
          </p:cNvSpPr>
          <p:nvPr>
            <p:ph type="title"/>
          </p:nvPr>
        </p:nvSpPr>
        <p:spPr>
          <a:xfrm>
            <a:off x="205325" y="190925"/>
            <a:ext cx="4048200" cy="85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nl" sz="2400"/>
              <a:t>Conclusion</a:t>
            </a:r>
            <a:endParaRPr sz="2400"/>
          </a:p>
        </p:txBody>
      </p:sp>
      <p:sp>
        <p:nvSpPr>
          <p:cNvPr id="497" name="Google Shape;497;p38"/>
          <p:cNvSpPr txBox="1"/>
          <p:nvPr/>
        </p:nvSpPr>
        <p:spPr>
          <a:xfrm>
            <a:off x="273350" y="635875"/>
            <a:ext cx="7597500" cy="1571400"/>
          </a:xfrm>
          <a:prstGeom prst="rect">
            <a:avLst/>
          </a:prstGeom>
          <a:noFill/>
          <a:ln>
            <a:noFill/>
          </a:ln>
        </p:spPr>
        <p:txBody>
          <a:bodyPr spcFirstLastPara="1" wrap="square" lIns="91425" tIns="91425" rIns="91425" bIns="91425" anchor="t" anchorCtr="0">
            <a:noAutofit/>
          </a:bodyPr>
          <a:lstStyle/>
          <a:p>
            <a:pPr marL="457200" lvl="0" indent="-342900" algn="l" rtl="0">
              <a:spcBef>
                <a:spcPts val="600"/>
              </a:spcBef>
              <a:spcAft>
                <a:spcPts val="0"/>
              </a:spcAft>
              <a:buClr>
                <a:schemeClr val="dk1"/>
              </a:buClr>
              <a:buSzPts val="1800"/>
              <a:buFont typeface="Roboto"/>
              <a:buChar char="▸"/>
            </a:pPr>
            <a:r>
              <a:rPr lang="nl" sz="1800" b="1">
                <a:solidFill>
                  <a:schemeClr val="dk1"/>
                </a:solidFill>
                <a:latin typeface="Roboto"/>
                <a:ea typeface="Roboto"/>
                <a:cs typeface="Roboto"/>
                <a:sym typeface="Roboto"/>
              </a:rPr>
              <a:t>Bayesian networks </a:t>
            </a:r>
            <a:r>
              <a:rPr lang="nl" sz="1800">
                <a:solidFill>
                  <a:schemeClr val="dk1"/>
                </a:solidFill>
                <a:latin typeface="Roboto"/>
                <a:ea typeface="Roboto"/>
                <a:cs typeface="Roboto"/>
                <a:sym typeface="Roboto"/>
              </a:rPr>
              <a:t>are ideally suited to automate clinical reasoning</a:t>
            </a:r>
            <a:endParaRPr sz="1800">
              <a:solidFill>
                <a:schemeClr val="dk1"/>
              </a:solidFill>
              <a:latin typeface="Roboto"/>
              <a:ea typeface="Roboto"/>
              <a:cs typeface="Roboto"/>
              <a:sym typeface="Roboto"/>
            </a:endParaRPr>
          </a:p>
          <a:p>
            <a:pPr marL="457200" lvl="0" indent="-342900" algn="l" rtl="0">
              <a:spcBef>
                <a:spcPts val="600"/>
              </a:spcBef>
              <a:spcAft>
                <a:spcPts val="0"/>
              </a:spcAft>
              <a:buClr>
                <a:schemeClr val="dk1"/>
              </a:buClr>
              <a:buSzPts val="1800"/>
              <a:buFont typeface="Roboto"/>
              <a:buChar char="▸"/>
            </a:pPr>
            <a:r>
              <a:rPr lang="nl" sz="1800">
                <a:solidFill>
                  <a:schemeClr val="dk1"/>
                </a:solidFill>
                <a:latin typeface="Roboto"/>
                <a:ea typeface="Roboto"/>
                <a:cs typeface="Roboto"/>
                <a:sym typeface="Roboto"/>
              </a:rPr>
              <a:t>But we need to take into account </a:t>
            </a:r>
            <a:r>
              <a:rPr lang="nl" sz="1800" b="1">
                <a:solidFill>
                  <a:schemeClr val="dk1"/>
                </a:solidFill>
                <a:latin typeface="Roboto"/>
                <a:ea typeface="Roboto"/>
                <a:cs typeface="Roboto"/>
                <a:sym typeface="Roboto"/>
              </a:rPr>
              <a:t>realistic medical data</a:t>
            </a:r>
            <a:endParaRPr sz="1800">
              <a:solidFill>
                <a:schemeClr val="dk1"/>
              </a:solidFill>
              <a:latin typeface="Roboto"/>
              <a:ea typeface="Roboto"/>
              <a:cs typeface="Roboto"/>
              <a:sym typeface="Roboto"/>
            </a:endParaRPr>
          </a:p>
          <a:p>
            <a:pPr marL="457200" lvl="0" indent="-342900" algn="l" rtl="0">
              <a:spcBef>
                <a:spcPts val="600"/>
              </a:spcBef>
              <a:spcAft>
                <a:spcPts val="0"/>
              </a:spcAft>
              <a:buClr>
                <a:schemeClr val="dk1"/>
              </a:buClr>
              <a:buSzPts val="1800"/>
              <a:buFont typeface="Roboto"/>
              <a:buChar char="▸"/>
            </a:pPr>
            <a:r>
              <a:rPr lang="nl" sz="1800">
                <a:solidFill>
                  <a:schemeClr val="dk1"/>
                </a:solidFill>
                <a:latin typeface="Roboto"/>
                <a:ea typeface="Roboto"/>
                <a:cs typeface="Roboto"/>
                <a:sym typeface="Roboto"/>
              </a:rPr>
              <a:t>By incorporating text into a Bayesian network, </a:t>
            </a:r>
            <a:r>
              <a:rPr lang="nl" sz="1800" b="1">
                <a:solidFill>
                  <a:schemeClr val="dk1"/>
                </a:solidFill>
                <a:latin typeface="Roboto"/>
                <a:ea typeface="Roboto"/>
                <a:cs typeface="Roboto"/>
                <a:sym typeface="Roboto"/>
              </a:rPr>
              <a:t>we get the best of both worlds</a:t>
            </a:r>
            <a:endParaRPr sz="1800">
              <a:solidFill>
                <a:schemeClr val="dk1"/>
              </a:solidFill>
              <a:latin typeface="Roboto"/>
              <a:ea typeface="Roboto"/>
              <a:cs typeface="Roboto"/>
              <a:sym typeface="Roboto"/>
            </a:endParaRPr>
          </a:p>
        </p:txBody>
      </p:sp>
      <p:grpSp>
        <p:nvGrpSpPr>
          <p:cNvPr id="498" name="Google Shape;498;p38"/>
          <p:cNvGrpSpPr/>
          <p:nvPr/>
        </p:nvGrpSpPr>
        <p:grpSpPr>
          <a:xfrm>
            <a:off x="476202" y="2411025"/>
            <a:ext cx="8338161" cy="2380201"/>
            <a:chOff x="476202" y="2411025"/>
            <a:chExt cx="8338161" cy="2380201"/>
          </a:xfrm>
        </p:grpSpPr>
        <p:sp>
          <p:nvSpPr>
            <p:cNvPr id="499" name="Google Shape;499;p38"/>
            <p:cNvSpPr/>
            <p:nvPr/>
          </p:nvSpPr>
          <p:spPr>
            <a:xfrm>
              <a:off x="3090238" y="3020675"/>
              <a:ext cx="1254300" cy="752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pic>
          <p:nvPicPr>
            <p:cNvPr id="500" name="Google Shape;500;p38"/>
            <p:cNvPicPr preferRelativeResize="0"/>
            <p:nvPr/>
          </p:nvPicPr>
          <p:blipFill>
            <a:blip r:embed="rId3">
              <a:alphaModFix/>
            </a:blip>
            <a:stretch>
              <a:fillRect/>
            </a:stretch>
          </p:blipFill>
          <p:spPr>
            <a:xfrm>
              <a:off x="4663172" y="2411025"/>
              <a:ext cx="3383099" cy="1971699"/>
            </a:xfrm>
            <a:prstGeom prst="rect">
              <a:avLst/>
            </a:prstGeom>
            <a:noFill/>
            <a:ln>
              <a:noFill/>
            </a:ln>
          </p:spPr>
        </p:pic>
        <p:pic>
          <p:nvPicPr>
            <p:cNvPr id="501" name="Google Shape;501;p38"/>
            <p:cNvPicPr preferRelativeResize="0"/>
            <p:nvPr/>
          </p:nvPicPr>
          <p:blipFill rotWithShape="1">
            <a:blip r:embed="rId4">
              <a:alphaModFix/>
            </a:blip>
            <a:srcRect/>
            <a:stretch/>
          </p:blipFill>
          <p:spPr>
            <a:xfrm>
              <a:off x="476202" y="3149260"/>
              <a:ext cx="1303716" cy="1495637"/>
            </a:xfrm>
            <a:prstGeom prst="rect">
              <a:avLst/>
            </a:prstGeom>
            <a:noFill/>
            <a:ln>
              <a:noFill/>
            </a:ln>
          </p:spPr>
        </p:pic>
        <p:pic>
          <p:nvPicPr>
            <p:cNvPr id="502" name="Google Shape;502;p38"/>
            <p:cNvPicPr preferRelativeResize="0"/>
            <p:nvPr/>
          </p:nvPicPr>
          <p:blipFill>
            <a:blip r:embed="rId5">
              <a:alphaModFix/>
            </a:blip>
            <a:stretch>
              <a:fillRect/>
            </a:stretch>
          </p:blipFill>
          <p:spPr>
            <a:xfrm>
              <a:off x="7641913" y="3618775"/>
              <a:ext cx="1172451" cy="1172451"/>
            </a:xfrm>
            <a:prstGeom prst="rect">
              <a:avLst/>
            </a:prstGeom>
            <a:noFill/>
            <a:ln>
              <a:noFill/>
            </a:ln>
          </p:spPr>
        </p:pic>
        <p:sp>
          <p:nvSpPr>
            <p:cNvPr id="503" name="Google Shape;503;p38"/>
            <p:cNvSpPr/>
            <p:nvPr/>
          </p:nvSpPr>
          <p:spPr>
            <a:xfrm>
              <a:off x="1355575" y="2571750"/>
              <a:ext cx="1370400" cy="668700"/>
            </a:xfrm>
            <a:prstGeom prst="wedgeRoundRectCallout">
              <a:avLst>
                <a:gd name="adj1" fmla="val -20833"/>
                <a:gd name="adj2" fmla="val 62500"/>
                <a:gd name="adj3" fmla="val 0"/>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nl" sz="1000">
                  <a:latin typeface="Roboto"/>
                  <a:ea typeface="Roboto"/>
                  <a:cs typeface="Roboto"/>
                  <a:sym typeface="Roboto"/>
                </a:rPr>
                <a:t>I’ve been coughing for the past few days and yesterday I woke up with…</a:t>
              </a:r>
              <a:endParaRPr sz="1000">
                <a:latin typeface="Roboto"/>
                <a:ea typeface="Roboto"/>
                <a:cs typeface="Roboto"/>
                <a:sym typeface="Roboto"/>
              </a:endParaRPr>
            </a:p>
          </p:txBody>
        </p:sp>
      </p:grpSp>
      <p:sp>
        <p:nvSpPr>
          <p:cNvPr id="504" name="Google Shape;504;p38"/>
          <p:cNvSpPr/>
          <p:nvPr/>
        </p:nvSpPr>
        <p:spPr>
          <a:xfrm>
            <a:off x="1775975" y="3939650"/>
            <a:ext cx="1431900" cy="583800"/>
          </a:xfrm>
          <a:prstGeom prst="roundRect">
            <a:avLst>
              <a:gd name="adj" fmla="val 16667"/>
            </a:avLst>
          </a:prstGeom>
          <a:solidFill>
            <a:srgbClr val="F4CCCC"/>
          </a:solidFill>
          <a:ln w="28575"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nl" sz="1600">
                <a:latin typeface="Roboto"/>
                <a:ea typeface="Roboto"/>
                <a:cs typeface="Roboto"/>
                <a:sym typeface="Roboto"/>
              </a:rPr>
              <a:t>Unstructured text</a:t>
            </a:r>
            <a:endParaRPr sz="1600">
              <a:latin typeface="Roboto"/>
              <a:ea typeface="Roboto"/>
              <a:cs typeface="Roboto"/>
              <a:sym typeface="Roboto"/>
            </a:endParaRPr>
          </a:p>
        </p:txBody>
      </p:sp>
      <p:sp>
        <p:nvSpPr>
          <p:cNvPr id="505" name="Google Shape;505;p38"/>
          <p:cNvSpPr/>
          <p:nvPr/>
        </p:nvSpPr>
        <p:spPr>
          <a:xfrm>
            <a:off x="7503900" y="1791300"/>
            <a:ext cx="1487700" cy="857400"/>
          </a:xfrm>
          <a:prstGeom prst="roundRect">
            <a:avLst>
              <a:gd name="adj" fmla="val 16667"/>
            </a:avLst>
          </a:prstGeom>
          <a:solidFill>
            <a:srgbClr val="F4CCCC"/>
          </a:solidFill>
          <a:ln w="28575"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nl" sz="1600">
                <a:latin typeface="Roboto"/>
                <a:ea typeface="Roboto"/>
                <a:cs typeface="Roboto"/>
                <a:sym typeface="Roboto"/>
              </a:rPr>
              <a:t>Interpretable background knowledge</a:t>
            </a:r>
            <a:endParaRPr sz="1600">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grpSp>
        <p:nvGrpSpPr>
          <p:cNvPr id="119" name="Google Shape;119;p25"/>
          <p:cNvGrpSpPr/>
          <p:nvPr/>
        </p:nvGrpSpPr>
        <p:grpSpPr>
          <a:xfrm>
            <a:off x="319525" y="1167900"/>
            <a:ext cx="2945968" cy="2965392"/>
            <a:chOff x="319525" y="2234700"/>
            <a:chExt cx="2945968" cy="2965392"/>
          </a:xfrm>
        </p:grpSpPr>
        <p:grpSp>
          <p:nvGrpSpPr>
            <p:cNvPr id="120" name="Google Shape;120;p25"/>
            <p:cNvGrpSpPr/>
            <p:nvPr/>
          </p:nvGrpSpPr>
          <p:grpSpPr>
            <a:xfrm>
              <a:off x="319525" y="3409950"/>
              <a:ext cx="2688600" cy="1790142"/>
              <a:chOff x="3374025" y="2572957"/>
              <a:chExt cx="2688600" cy="1421876"/>
            </a:xfrm>
          </p:grpSpPr>
          <p:sp>
            <p:nvSpPr>
              <p:cNvPr id="121" name="Google Shape;121;p25"/>
              <p:cNvSpPr/>
              <p:nvPr/>
            </p:nvSpPr>
            <p:spPr>
              <a:xfrm>
                <a:off x="3374025" y="2862333"/>
                <a:ext cx="2688600" cy="1132500"/>
              </a:xfrm>
              <a:prstGeom prst="roundRect">
                <a:avLst>
                  <a:gd name="adj" fmla="val 16667"/>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nl">
                    <a:latin typeface="Roboto"/>
                    <a:ea typeface="Roboto"/>
                    <a:cs typeface="Roboto"/>
                    <a:sym typeface="Roboto"/>
                  </a:rPr>
                  <a:t>Fever (39°C/102°F)</a:t>
                </a:r>
                <a:endParaRPr>
                  <a:latin typeface="Roboto"/>
                  <a:ea typeface="Roboto"/>
                  <a:cs typeface="Roboto"/>
                  <a:sym typeface="Roboto"/>
                </a:endParaRPr>
              </a:p>
              <a:p>
                <a:pPr marL="0" lvl="0" indent="0" algn="l" rtl="0">
                  <a:spcBef>
                    <a:spcPts val="0"/>
                  </a:spcBef>
                  <a:spcAft>
                    <a:spcPts val="0"/>
                  </a:spcAft>
                  <a:buNone/>
                </a:pPr>
                <a:r>
                  <a:rPr lang="nl">
                    <a:latin typeface="Roboto"/>
                    <a:ea typeface="Roboto"/>
                    <a:cs typeface="Roboto"/>
                    <a:sym typeface="Roboto"/>
                  </a:rPr>
                  <a:t>Trouble breathing</a:t>
                </a:r>
                <a:endParaRPr>
                  <a:latin typeface="Roboto"/>
                  <a:ea typeface="Roboto"/>
                  <a:cs typeface="Roboto"/>
                  <a:sym typeface="Roboto"/>
                </a:endParaRPr>
              </a:p>
              <a:p>
                <a:pPr marL="0" lvl="0" indent="0" algn="l" rtl="0">
                  <a:spcBef>
                    <a:spcPts val="0"/>
                  </a:spcBef>
                  <a:spcAft>
                    <a:spcPts val="0"/>
                  </a:spcAft>
                  <a:buNone/>
                </a:pPr>
                <a:r>
                  <a:rPr lang="nl">
                    <a:latin typeface="Roboto"/>
                    <a:ea typeface="Roboto"/>
                    <a:cs typeface="Roboto"/>
                    <a:sym typeface="Roboto"/>
                  </a:rPr>
                  <a:t>Cough for a week</a:t>
                </a:r>
                <a:endParaRPr>
                  <a:latin typeface="Roboto"/>
                  <a:ea typeface="Roboto"/>
                  <a:cs typeface="Roboto"/>
                  <a:sym typeface="Roboto"/>
                </a:endParaRPr>
              </a:p>
              <a:p>
                <a:pPr marL="0" lvl="0" indent="0" algn="l" rtl="0">
                  <a:spcBef>
                    <a:spcPts val="0"/>
                  </a:spcBef>
                  <a:spcAft>
                    <a:spcPts val="0"/>
                  </a:spcAft>
                  <a:buNone/>
                </a:pPr>
                <a:r>
                  <a:rPr lang="nl">
                    <a:latin typeface="Roboto"/>
                    <a:ea typeface="Roboto"/>
                    <a:cs typeface="Roboto"/>
                    <a:sym typeface="Roboto"/>
                  </a:rPr>
                  <a:t>No runny nose or sneezing</a:t>
                </a:r>
                <a:endParaRPr>
                  <a:latin typeface="Roboto"/>
                  <a:ea typeface="Roboto"/>
                  <a:cs typeface="Roboto"/>
                  <a:sym typeface="Roboto"/>
                </a:endParaRPr>
              </a:p>
            </p:txBody>
          </p:sp>
          <p:sp>
            <p:nvSpPr>
              <p:cNvPr id="122" name="Google Shape;122;p25"/>
              <p:cNvSpPr/>
              <p:nvPr/>
            </p:nvSpPr>
            <p:spPr>
              <a:xfrm>
                <a:off x="3530775" y="2572957"/>
                <a:ext cx="2312100" cy="361800"/>
              </a:xfrm>
              <a:prstGeom prst="roundRect">
                <a:avLst>
                  <a:gd name="adj" fmla="val 16667"/>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nl" b="1">
                    <a:latin typeface="Roboto"/>
                    <a:ea typeface="Roboto"/>
                    <a:cs typeface="Roboto"/>
                    <a:sym typeface="Roboto"/>
                  </a:rPr>
                  <a:t>Symptoms</a:t>
                </a:r>
                <a:endParaRPr b="1">
                  <a:latin typeface="Roboto"/>
                  <a:ea typeface="Roboto"/>
                  <a:cs typeface="Roboto"/>
                  <a:sym typeface="Roboto"/>
                </a:endParaRPr>
              </a:p>
            </p:txBody>
          </p:sp>
        </p:grpSp>
        <p:pic>
          <p:nvPicPr>
            <p:cNvPr id="123" name="Google Shape;123;p25"/>
            <p:cNvPicPr preferRelativeResize="0"/>
            <p:nvPr/>
          </p:nvPicPr>
          <p:blipFill>
            <a:blip r:embed="rId3">
              <a:alphaModFix/>
            </a:blip>
            <a:stretch>
              <a:fillRect/>
            </a:stretch>
          </p:blipFill>
          <p:spPr>
            <a:xfrm>
              <a:off x="1418869" y="2234700"/>
              <a:ext cx="1846624" cy="1966650"/>
            </a:xfrm>
            <a:prstGeom prst="rect">
              <a:avLst/>
            </a:prstGeom>
            <a:noFill/>
            <a:ln>
              <a:noFill/>
            </a:ln>
          </p:spPr>
        </p:pic>
      </p:grpSp>
      <p:grpSp>
        <p:nvGrpSpPr>
          <p:cNvPr id="124" name="Google Shape;124;p25"/>
          <p:cNvGrpSpPr/>
          <p:nvPr/>
        </p:nvGrpSpPr>
        <p:grpSpPr>
          <a:xfrm>
            <a:off x="3589813" y="3020675"/>
            <a:ext cx="2471426" cy="1685526"/>
            <a:chOff x="3589813" y="3020675"/>
            <a:chExt cx="2471426" cy="1685526"/>
          </a:xfrm>
        </p:grpSpPr>
        <p:sp>
          <p:nvSpPr>
            <p:cNvPr id="125" name="Google Shape;125;p25"/>
            <p:cNvSpPr/>
            <p:nvPr/>
          </p:nvSpPr>
          <p:spPr>
            <a:xfrm>
              <a:off x="3589813" y="3020675"/>
              <a:ext cx="1254300" cy="752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pic>
          <p:nvPicPr>
            <p:cNvPr id="126" name="Google Shape;126;p25"/>
            <p:cNvPicPr preferRelativeResize="0"/>
            <p:nvPr/>
          </p:nvPicPr>
          <p:blipFill>
            <a:blip r:embed="rId4">
              <a:alphaModFix/>
            </a:blip>
            <a:stretch>
              <a:fillRect/>
            </a:stretch>
          </p:blipFill>
          <p:spPr>
            <a:xfrm>
              <a:off x="4888788" y="3533750"/>
              <a:ext cx="1172451" cy="1172451"/>
            </a:xfrm>
            <a:prstGeom prst="rect">
              <a:avLst/>
            </a:prstGeom>
            <a:noFill/>
            <a:ln>
              <a:noFill/>
            </a:ln>
          </p:spPr>
        </p:pic>
      </p:grpSp>
      <p:grpSp>
        <p:nvGrpSpPr>
          <p:cNvPr id="127" name="Google Shape;127;p25"/>
          <p:cNvGrpSpPr/>
          <p:nvPr/>
        </p:nvGrpSpPr>
        <p:grpSpPr>
          <a:xfrm>
            <a:off x="6240600" y="3578932"/>
            <a:ext cx="2598600" cy="1002900"/>
            <a:chOff x="6240600" y="3578932"/>
            <a:chExt cx="2598600" cy="1002900"/>
          </a:xfrm>
        </p:grpSpPr>
        <p:sp>
          <p:nvSpPr>
            <p:cNvPr id="128" name="Google Shape;128;p25"/>
            <p:cNvSpPr/>
            <p:nvPr/>
          </p:nvSpPr>
          <p:spPr>
            <a:xfrm>
              <a:off x="6446716" y="3578932"/>
              <a:ext cx="2160300" cy="1002900"/>
            </a:xfrm>
            <a:prstGeom prst="roundRect">
              <a:avLst>
                <a:gd name="adj" fmla="val 16667"/>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29" name="Google Shape;129;p25"/>
            <p:cNvSpPr txBox="1"/>
            <p:nvPr/>
          </p:nvSpPr>
          <p:spPr>
            <a:xfrm>
              <a:off x="6240600" y="3681649"/>
              <a:ext cx="2598600" cy="857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nl" sz="2000">
                  <a:solidFill>
                    <a:schemeClr val="dk1"/>
                  </a:solidFill>
                  <a:latin typeface="Roboto"/>
                  <a:ea typeface="Roboto"/>
                  <a:cs typeface="Roboto"/>
                  <a:sym typeface="Roboto"/>
                </a:rPr>
                <a:t>Diagnosis: pneumonia</a:t>
              </a:r>
              <a:endParaRPr sz="2000">
                <a:solidFill>
                  <a:schemeClr val="dk1"/>
                </a:solidFill>
                <a:latin typeface="Roboto"/>
                <a:ea typeface="Roboto"/>
                <a:cs typeface="Roboto"/>
                <a:sym typeface="Roboto"/>
              </a:endParaRPr>
            </a:p>
          </p:txBody>
        </p:sp>
      </p:grpSp>
      <p:sp>
        <p:nvSpPr>
          <p:cNvPr id="130" name="Google Shape;130;p25"/>
          <p:cNvSpPr txBox="1">
            <a:spLocks noGrp="1"/>
          </p:cNvSpPr>
          <p:nvPr>
            <p:ph type="title"/>
          </p:nvPr>
        </p:nvSpPr>
        <p:spPr>
          <a:xfrm>
            <a:off x="205325" y="190925"/>
            <a:ext cx="4053600" cy="85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nl" sz="2400"/>
              <a:t>You’re not feeling well…</a:t>
            </a:r>
            <a:endParaRPr sz="2400"/>
          </a:p>
        </p:txBody>
      </p:sp>
      <p:grpSp>
        <p:nvGrpSpPr>
          <p:cNvPr id="131" name="Google Shape;131;p25"/>
          <p:cNvGrpSpPr/>
          <p:nvPr/>
        </p:nvGrpSpPr>
        <p:grpSpPr>
          <a:xfrm>
            <a:off x="4389375" y="190925"/>
            <a:ext cx="4549500" cy="2768992"/>
            <a:chOff x="4389375" y="190925"/>
            <a:chExt cx="4549500" cy="2768992"/>
          </a:xfrm>
        </p:grpSpPr>
        <p:grpSp>
          <p:nvGrpSpPr>
            <p:cNvPr id="132" name="Google Shape;132;p25"/>
            <p:cNvGrpSpPr/>
            <p:nvPr/>
          </p:nvGrpSpPr>
          <p:grpSpPr>
            <a:xfrm>
              <a:off x="4389375" y="249575"/>
              <a:ext cx="4549500" cy="2710342"/>
              <a:chOff x="4351025" y="0"/>
              <a:chExt cx="4549500" cy="2583000"/>
            </a:xfrm>
          </p:grpSpPr>
          <p:sp>
            <p:nvSpPr>
              <p:cNvPr id="133" name="Google Shape;133;p25"/>
              <p:cNvSpPr/>
              <p:nvPr/>
            </p:nvSpPr>
            <p:spPr>
              <a:xfrm>
                <a:off x="4351025" y="0"/>
                <a:ext cx="4549500" cy="2583000"/>
              </a:xfrm>
              <a:prstGeom prst="cloudCallout">
                <a:avLst>
                  <a:gd name="adj1" fmla="val -20833"/>
                  <a:gd name="adj2" fmla="val 625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34" name="Google Shape;134;p25"/>
              <p:cNvSpPr txBox="1"/>
              <p:nvPr/>
            </p:nvSpPr>
            <p:spPr>
              <a:xfrm>
                <a:off x="4895825" y="306500"/>
                <a:ext cx="3459900" cy="1787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nl" sz="1200" b="1">
                    <a:solidFill>
                      <a:schemeClr val="dk1"/>
                    </a:solidFill>
                    <a:latin typeface="Roboto"/>
                    <a:ea typeface="Roboto"/>
                    <a:cs typeface="Roboto"/>
                    <a:sym typeface="Roboto"/>
                  </a:rPr>
                  <a:t>Coughing </a:t>
                </a:r>
                <a:r>
                  <a:rPr lang="nl" sz="1200">
                    <a:solidFill>
                      <a:schemeClr val="dk1"/>
                    </a:solidFill>
                    <a:latin typeface="Roboto"/>
                    <a:ea typeface="Roboto"/>
                    <a:cs typeface="Roboto"/>
                    <a:sym typeface="Roboto"/>
                  </a:rPr>
                  <a:t>could mean a </a:t>
                </a:r>
                <a:r>
                  <a:rPr lang="nl" sz="1200" b="1">
                    <a:solidFill>
                      <a:schemeClr val="dk1"/>
                    </a:solidFill>
                    <a:latin typeface="Roboto"/>
                    <a:ea typeface="Roboto"/>
                    <a:cs typeface="Roboto"/>
                    <a:sym typeface="Roboto"/>
                  </a:rPr>
                  <a:t>common cold…</a:t>
                </a:r>
                <a:r>
                  <a:rPr lang="nl" sz="1200">
                    <a:solidFill>
                      <a:schemeClr val="dk1"/>
                    </a:solidFill>
                    <a:latin typeface="Roboto"/>
                    <a:ea typeface="Roboto"/>
                    <a:cs typeface="Roboto"/>
                    <a:sym typeface="Roboto"/>
                  </a:rPr>
                  <a:t> However, they don’t have any </a:t>
                </a:r>
                <a:r>
                  <a:rPr lang="nl" sz="1200" b="1">
                    <a:solidFill>
                      <a:schemeClr val="dk1"/>
                    </a:solidFill>
                    <a:latin typeface="Roboto"/>
                    <a:ea typeface="Roboto"/>
                    <a:cs typeface="Roboto"/>
                    <a:sym typeface="Roboto"/>
                  </a:rPr>
                  <a:t>nasal symptoms</a:t>
                </a:r>
                <a:r>
                  <a:rPr lang="nl" sz="1200">
                    <a:solidFill>
                      <a:schemeClr val="dk1"/>
                    </a:solidFill>
                    <a:latin typeface="Roboto"/>
                    <a:ea typeface="Roboto"/>
                    <a:cs typeface="Roboto"/>
                    <a:sym typeface="Roboto"/>
                  </a:rPr>
                  <a:t>, which occurs in 70% of patients with common cold. </a:t>
                </a:r>
                <a:r>
                  <a:rPr lang="nl" sz="1200" b="1">
                    <a:solidFill>
                      <a:schemeClr val="dk1"/>
                    </a:solidFill>
                    <a:latin typeface="Roboto"/>
                    <a:ea typeface="Roboto"/>
                    <a:cs typeface="Roboto"/>
                    <a:sym typeface="Roboto"/>
                  </a:rPr>
                  <a:t>High fever</a:t>
                </a:r>
                <a:r>
                  <a:rPr lang="nl" sz="1200">
                    <a:solidFill>
                      <a:schemeClr val="dk1"/>
                    </a:solidFill>
                    <a:latin typeface="Roboto"/>
                    <a:ea typeface="Roboto"/>
                    <a:cs typeface="Roboto"/>
                    <a:sym typeface="Roboto"/>
                  </a:rPr>
                  <a:t> is </a:t>
                </a:r>
                <a:r>
                  <a:rPr lang="nl" sz="1200" b="1">
                    <a:solidFill>
                      <a:schemeClr val="dk1"/>
                    </a:solidFill>
                    <a:latin typeface="Roboto"/>
                    <a:ea typeface="Roboto"/>
                    <a:cs typeface="Roboto"/>
                    <a:sym typeface="Roboto"/>
                  </a:rPr>
                  <a:t>alarming</a:t>
                </a:r>
                <a:r>
                  <a:rPr lang="nl" sz="1200">
                    <a:solidFill>
                      <a:schemeClr val="dk1"/>
                    </a:solidFill>
                    <a:latin typeface="Roboto"/>
                    <a:ea typeface="Roboto"/>
                    <a:cs typeface="Roboto"/>
                    <a:sym typeface="Roboto"/>
                  </a:rPr>
                  <a:t>, especially combined with dyspnea and long-term cough… Maybe </a:t>
                </a:r>
                <a:r>
                  <a:rPr lang="nl" sz="1200" b="1">
                    <a:solidFill>
                      <a:schemeClr val="dk1"/>
                    </a:solidFill>
                    <a:latin typeface="Roboto"/>
                    <a:ea typeface="Roboto"/>
                    <a:cs typeface="Roboto"/>
                    <a:sym typeface="Roboto"/>
                  </a:rPr>
                  <a:t>pneumonia?</a:t>
                </a:r>
                <a:r>
                  <a:rPr lang="nl" sz="1200">
                    <a:solidFill>
                      <a:schemeClr val="dk1"/>
                    </a:solidFill>
                    <a:latin typeface="Roboto"/>
                    <a:ea typeface="Roboto"/>
                    <a:cs typeface="Roboto"/>
                    <a:sym typeface="Roboto"/>
                  </a:rPr>
                  <a:t> Do they experience </a:t>
                </a:r>
                <a:r>
                  <a:rPr lang="nl" sz="1200" b="1">
                    <a:solidFill>
                      <a:schemeClr val="dk1"/>
                    </a:solidFill>
                    <a:latin typeface="Roboto"/>
                    <a:ea typeface="Roboto"/>
                    <a:cs typeface="Roboto"/>
                    <a:sym typeface="Roboto"/>
                  </a:rPr>
                  <a:t>pain related to airways</a:t>
                </a:r>
                <a:r>
                  <a:rPr lang="nl" sz="1200">
                    <a:solidFill>
                      <a:schemeClr val="dk1"/>
                    </a:solidFill>
                    <a:latin typeface="Roboto"/>
                    <a:ea typeface="Roboto"/>
                    <a:cs typeface="Roboto"/>
                    <a:sym typeface="Roboto"/>
                  </a:rPr>
                  <a:t>? Yes? Then it must be pneumonia. I better prescribe </a:t>
                </a:r>
                <a:r>
                  <a:rPr lang="nl" sz="1200" b="1">
                    <a:solidFill>
                      <a:schemeClr val="dk1"/>
                    </a:solidFill>
                    <a:latin typeface="Roboto"/>
                    <a:ea typeface="Roboto"/>
                    <a:cs typeface="Roboto"/>
                    <a:sym typeface="Roboto"/>
                  </a:rPr>
                  <a:t>antibiotics </a:t>
                </a:r>
                <a:r>
                  <a:rPr lang="nl" sz="1200">
                    <a:solidFill>
                      <a:schemeClr val="dk1"/>
                    </a:solidFill>
                    <a:latin typeface="Roboto"/>
                    <a:ea typeface="Roboto"/>
                    <a:cs typeface="Roboto"/>
                    <a:sym typeface="Roboto"/>
                  </a:rPr>
                  <a:t>to be sure it doesn’t evolve into something worse... </a:t>
                </a:r>
                <a:endParaRPr sz="1200">
                  <a:solidFill>
                    <a:schemeClr val="dk1"/>
                  </a:solidFill>
                  <a:latin typeface="Roboto"/>
                  <a:ea typeface="Roboto"/>
                  <a:cs typeface="Roboto"/>
                  <a:sym typeface="Roboto"/>
                </a:endParaRPr>
              </a:p>
            </p:txBody>
          </p:sp>
        </p:grpSp>
        <p:sp>
          <p:nvSpPr>
            <p:cNvPr id="135" name="Google Shape;135;p25"/>
            <p:cNvSpPr/>
            <p:nvPr/>
          </p:nvSpPr>
          <p:spPr>
            <a:xfrm>
              <a:off x="6720850" y="190925"/>
              <a:ext cx="1896000" cy="342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nl">
                  <a:latin typeface="Roboto"/>
                  <a:ea typeface="Roboto"/>
                  <a:cs typeface="Roboto"/>
                  <a:sym typeface="Roboto"/>
                </a:rPr>
                <a:t>Clinical Reasoning</a:t>
              </a:r>
              <a:endParaRPr>
                <a:latin typeface="Roboto"/>
                <a:ea typeface="Roboto"/>
                <a:cs typeface="Roboto"/>
                <a:sym typeface="Roboto"/>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grpSp>
        <p:nvGrpSpPr>
          <p:cNvPr id="140" name="Google Shape;140;p26"/>
          <p:cNvGrpSpPr/>
          <p:nvPr/>
        </p:nvGrpSpPr>
        <p:grpSpPr>
          <a:xfrm>
            <a:off x="319525" y="1167900"/>
            <a:ext cx="2945968" cy="2965392"/>
            <a:chOff x="319525" y="2234700"/>
            <a:chExt cx="2945968" cy="2965392"/>
          </a:xfrm>
        </p:grpSpPr>
        <p:grpSp>
          <p:nvGrpSpPr>
            <p:cNvPr id="141" name="Google Shape;141;p26"/>
            <p:cNvGrpSpPr/>
            <p:nvPr/>
          </p:nvGrpSpPr>
          <p:grpSpPr>
            <a:xfrm>
              <a:off x="319525" y="3409950"/>
              <a:ext cx="2688600" cy="1790142"/>
              <a:chOff x="3374025" y="2572957"/>
              <a:chExt cx="2688600" cy="1421876"/>
            </a:xfrm>
          </p:grpSpPr>
          <p:sp>
            <p:nvSpPr>
              <p:cNvPr id="142" name="Google Shape;142;p26"/>
              <p:cNvSpPr/>
              <p:nvPr/>
            </p:nvSpPr>
            <p:spPr>
              <a:xfrm>
                <a:off x="3374025" y="2862333"/>
                <a:ext cx="2688600" cy="1132500"/>
              </a:xfrm>
              <a:prstGeom prst="roundRect">
                <a:avLst>
                  <a:gd name="adj" fmla="val 16667"/>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nl">
                    <a:latin typeface="Roboto"/>
                    <a:ea typeface="Roboto"/>
                    <a:cs typeface="Roboto"/>
                    <a:sym typeface="Roboto"/>
                  </a:rPr>
                  <a:t>Fever (39°C/102°F)</a:t>
                </a:r>
                <a:endParaRPr>
                  <a:latin typeface="Roboto"/>
                  <a:ea typeface="Roboto"/>
                  <a:cs typeface="Roboto"/>
                  <a:sym typeface="Roboto"/>
                </a:endParaRPr>
              </a:p>
              <a:p>
                <a:pPr marL="0" lvl="0" indent="0" algn="l" rtl="0">
                  <a:spcBef>
                    <a:spcPts val="0"/>
                  </a:spcBef>
                  <a:spcAft>
                    <a:spcPts val="0"/>
                  </a:spcAft>
                  <a:buNone/>
                </a:pPr>
                <a:r>
                  <a:rPr lang="nl">
                    <a:latin typeface="Roboto"/>
                    <a:ea typeface="Roboto"/>
                    <a:cs typeface="Roboto"/>
                    <a:sym typeface="Roboto"/>
                  </a:rPr>
                  <a:t>Trouble breathing</a:t>
                </a:r>
                <a:endParaRPr>
                  <a:latin typeface="Roboto"/>
                  <a:ea typeface="Roboto"/>
                  <a:cs typeface="Roboto"/>
                  <a:sym typeface="Roboto"/>
                </a:endParaRPr>
              </a:p>
              <a:p>
                <a:pPr marL="0" lvl="0" indent="0" algn="l" rtl="0">
                  <a:spcBef>
                    <a:spcPts val="0"/>
                  </a:spcBef>
                  <a:spcAft>
                    <a:spcPts val="0"/>
                  </a:spcAft>
                  <a:buNone/>
                </a:pPr>
                <a:r>
                  <a:rPr lang="nl">
                    <a:latin typeface="Roboto"/>
                    <a:ea typeface="Roboto"/>
                    <a:cs typeface="Roboto"/>
                    <a:sym typeface="Roboto"/>
                  </a:rPr>
                  <a:t>Cough for a week</a:t>
                </a:r>
                <a:endParaRPr>
                  <a:latin typeface="Roboto"/>
                  <a:ea typeface="Roboto"/>
                  <a:cs typeface="Roboto"/>
                  <a:sym typeface="Roboto"/>
                </a:endParaRPr>
              </a:p>
              <a:p>
                <a:pPr marL="0" lvl="0" indent="0" algn="l" rtl="0">
                  <a:spcBef>
                    <a:spcPts val="0"/>
                  </a:spcBef>
                  <a:spcAft>
                    <a:spcPts val="0"/>
                  </a:spcAft>
                  <a:buNone/>
                </a:pPr>
                <a:r>
                  <a:rPr lang="nl">
                    <a:latin typeface="Roboto"/>
                    <a:ea typeface="Roboto"/>
                    <a:cs typeface="Roboto"/>
                    <a:sym typeface="Roboto"/>
                  </a:rPr>
                  <a:t>No runny nose or sneezing</a:t>
                </a:r>
                <a:endParaRPr>
                  <a:latin typeface="Roboto"/>
                  <a:ea typeface="Roboto"/>
                  <a:cs typeface="Roboto"/>
                  <a:sym typeface="Roboto"/>
                </a:endParaRPr>
              </a:p>
            </p:txBody>
          </p:sp>
          <p:sp>
            <p:nvSpPr>
              <p:cNvPr id="143" name="Google Shape;143;p26"/>
              <p:cNvSpPr/>
              <p:nvPr/>
            </p:nvSpPr>
            <p:spPr>
              <a:xfrm>
                <a:off x="3530775" y="2572957"/>
                <a:ext cx="2312100" cy="361800"/>
              </a:xfrm>
              <a:prstGeom prst="roundRect">
                <a:avLst>
                  <a:gd name="adj" fmla="val 16667"/>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nl" b="1">
                    <a:latin typeface="Roboto"/>
                    <a:ea typeface="Roboto"/>
                    <a:cs typeface="Roboto"/>
                    <a:sym typeface="Roboto"/>
                  </a:rPr>
                  <a:t>Symptoms</a:t>
                </a:r>
                <a:endParaRPr b="1">
                  <a:latin typeface="Roboto"/>
                  <a:ea typeface="Roboto"/>
                  <a:cs typeface="Roboto"/>
                  <a:sym typeface="Roboto"/>
                </a:endParaRPr>
              </a:p>
            </p:txBody>
          </p:sp>
        </p:grpSp>
        <p:pic>
          <p:nvPicPr>
            <p:cNvPr id="144" name="Google Shape;144;p26"/>
            <p:cNvPicPr preferRelativeResize="0"/>
            <p:nvPr/>
          </p:nvPicPr>
          <p:blipFill>
            <a:blip r:embed="rId3">
              <a:alphaModFix/>
            </a:blip>
            <a:stretch>
              <a:fillRect/>
            </a:stretch>
          </p:blipFill>
          <p:spPr>
            <a:xfrm>
              <a:off x="1418869" y="2234700"/>
              <a:ext cx="1846624" cy="1966650"/>
            </a:xfrm>
            <a:prstGeom prst="rect">
              <a:avLst/>
            </a:prstGeom>
            <a:noFill/>
            <a:ln>
              <a:noFill/>
            </a:ln>
          </p:spPr>
        </p:pic>
      </p:grpSp>
      <p:sp>
        <p:nvSpPr>
          <p:cNvPr id="145" name="Google Shape;145;p26"/>
          <p:cNvSpPr/>
          <p:nvPr/>
        </p:nvSpPr>
        <p:spPr>
          <a:xfrm>
            <a:off x="3177788" y="2053550"/>
            <a:ext cx="1254300" cy="752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grpSp>
        <p:nvGrpSpPr>
          <p:cNvPr id="146" name="Google Shape;146;p26"/>
          <p:cNvGrpSpPr/>
          <p:nvPr/>
        </p:nvGrpSpPr>
        <p:grpSpPr>
          <a:xfrm>
            <a:off x="3128225" y="817875"/>
            <a:ext cx="6478200" cy="3802325"/>
            <a:chOff x="3128225" y="817875"/>
            <a:chExt cx="6478200" cy="3802325"/>
          </a:xfrm>
        </p:grpSpPr>
        <p:sp>
          <p:nvSpPr>
            <p:cNvPr id="147" name="Google Shape;147;p26"/>
            <p:cNvSpPr txBox="1"/>
            <p:nvPr/>
          </p:nvSpPr>
          <p:spPr>
            <a:xfrm>
              <a:off x="3640825" y="817875"/>
              <a:ext cx="3297600" cy="48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
                  <a:solidFill>
                    <a:schemeClr val="dk1"/>
                  </a:solidFill>
                  <a:latin typeface="Roboto"/>
                  <a:ea typeface="Roboto"/>
                  <a:cs typeface="Roboto"/>
                  <a:sym typeface="Roboto"/>
                </a:rPr>
                <a:t>P(Pneu=yes|Season=summer) = 0.005</a:t>
              </a:r>
              <a:endParaRPr>
                <a:solidFill>
                  <a:schemeClr val="dk1"/>
                </a:solidFill>
                <a:latin typeface="Roboto"/>
                <a:ea typeface="Roboto"/>
                <a:cs typeface="Roboto"/>
                <a:sym typeface="Roboto"/>
              </a:endParaRPr>
            </a:p>
          </p:txBody>
        </p:sp>
        <p:sp>
          <p:nvSpPr>
            <p:cNvPr id="148" name="Google Shape;148;p26"/>
            <p:cNvSpPr/>
            <p:nvPr/>
          </p:nvSpPr>
          <p:spPr>
            <a:xfrm>
              <a:off x="4911045" y="1198448"/>
              <a:ext cx="631161" cy="618629"/>
            </a:xfrm>
            <a:custGeom>
              <a:avLst/>
              <a:gdLst/>
              <a:ahLst/>
              <a:cxnLst/>
              <a:rect l="l" t="t" r="r" b="b"/>
              <a:pathLst>
                <a:path w="21305" h="20087" extrusionOk="0">
                  <a:moveTo>
                    <a:pt x="21305" y="20087"/>
                  </a:moveTo>
                  <a:cubicBezTo>
                    <a:pt x="13684" y="13989"/>
                    <a:pt x="0" y="9760"/>
                    <a:pt x="0" y="0"/>
                  </a:cubicBezTo>
                </a:path>
              </a:pathLst>
            </a:custGeom>
            <a:noFill/>
            <a:ln w="9525" cap="flat" cmpd="sng">
              <a:solidFill>
                <a:schemeClr val="dk2"/>
              </a:solidFill>
              <a:prstDash val="solid"/>
              <a:round/>
              <a:headEnd type="none" w="med" len="med"/>
              <a:tailEnd type="none" w="med" len="med"/>
            </a:ln>
          </p:spPr>
          <p:txBody>
            <a:bodyPr/>
            <a:lstStyle/>
            <a:p>
              <a:endParaRPr lang="en-US"/>
            </a:p>
          </p:txBody>
        </p:sp>
        <p:sp>
          <p:nvSpPr>
            <p:cNvPr id="149" name="Google Shape;149;p26"/>
            <p:cNvSpPr txBox="1"/>
            <p:nvPr/>
          </p:nvSpPr>
          <p:spPr>
            <a:xfrm>
              <a:off x="3128225" y="4133300"/>
              <a:ext cx="3042600" cy="48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
                  <a:solidFill>
                    <a:schemeClr val="dk1"/>
                  </a:solidFill>
                  <a:latin typeface="Roboto"/>
                  <a:ea typeface="Roboto"/>
                  <a:cs typeface="Roboto"/>
                  <a:sym typeface="Roboto"/>
                </a:rPr>
                <a:t>P(Dysp=yes|Pneu=yes) = 0.3</a:t>
              </a:r>
              <a:endParaRPr>
                <a:solidFill>
                  <a:schemeClr val="dk1"/>
                </a:solidFill>
                <a:latin typeface="Roboto"/>
                <a:ea typeface="Roboto"/>
                <a:cs typeface="Roboto"/>
                <a:sym typeface="Roboto"/>
              </a:endParaRPr>
            </a:p>
            <a:p>
              <a:pPr marL="0" lvl="0" indent="0" algn="l" rtl="0">
                <a:spcBef>
                  <a:spcPts val="0"/>
                </a:spcBef>
                <a:spcAft>
                  <a:spcPts val="0"/>
                </a:spcAft>
                <a:buNone/>
              </a:pPr>
              <a:r>
                <a:rPr lang="nl">
                  <a:solidFill>
                    <a:schemeClr val="dk1"/>
                  </a:solidFill>
                  <a:latin typeface="Roboto"/>
                  <a:ea typeface="Roboto"/>
                  <a:cs typeface="Roboto"/>
                  <a:sym typeface="Roboto"/>
                </a:rPr>
                <a:t>P(Dysp=yes|Pneu=no) = 0.05</a:t>
              </a:r>
              <a:endParaRPr>
                <a:solidFill>
                  <a:schemeClr val="dk1"/>
                </a:solidFill>
                <a:latin typeface="Roboto"/>
                <a:ea typeface="Roboto"/>
                <a:cs typeface="Roboto"/>
                <a:sym typeface="Roboto"/>
              </a:endParaRPr>
            </a:p>
          </p:txBody>
        </p:sp>
        <p:sp>
          <p:nvSpPr>
            <p:cNvPr id="150" name="Google Shape;150;p26"/>
            <p:cNvSpPr txBox="1"/>
            <p:nvPr/>
          </p:nvSpPr>
          <p:spPr>
            <a:xfrm>
              <a:off x="6563825" y="4133300"/>
              <a:ext cx="3042600" cy="48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
                  <a:solidFill>
                    <a:schemeClr val="dk1"/>
                  </a:solidFill>
                  <a:latin typeface="Roboto"/>
                  <a:ea typeface="Roboto"/>
                  <a:cs typeface="Roboto"/>
                  <a:sym typeface="Roboto"/>
                </a:rPr>
                <a:t>P(Nasal=yes|Inf=yes) = 0.7</a:t>
              </a:r>
              <a:endParaRPr>
                <a:solidFill>
                  <a:schemeClr val="dk1"/>
                </a:solidFill>
                <a:latin typeface="Roboto"/>
                <a:ea typeface="Roboto"/>
                <a:cs typeface="Roboto"/>
                <a:sym typeface="Roboto"/>
              </a:endParaRPr>
            </a:p>
            <a:p>
              <a:pPr marL="0" lvl="0" indent="0" algn="l" rtl="0">
                <a:spcBef>
                  <a:spcPts val="0"/>
                </a:spcBef>
                <a:spcAft>
                  <a:spcPts val="0"/>
                </a:spcAft>
                <a:buNone/>
              </a:pPr>
              <a:r>
                <a:rPr lang="nl">
                  <a:solidFill>
                    <a:schemeClr val="dk1"/>
                  </a:solidFill>
                  <a:latin typeface="Roboto"/>
                  <a:ea typeface="Roboto"/>
                  <a:cs typeface="Roboto"/>
                  <a:sym typeface="Roboto"/>
                </a:rPr>
                <a:t>P(Nasal=yes|Inf=no) = 0.2</a:t>
              </a:r>
              <a:endParaRPr>
                <a:solidFill>
                  <a:schemeClr val="dk1"/>
                </a:solidFill>
                <a:latin typeface="Roboto"/>
                <a:ea typeface="Roboto"/>
                <a:cs typeface="Roboto"/>
                <a:sym typeface="Roboto"/>
              </a:endParaRPr>
            </a:p>
          </p:txBody>
        </p:sp>
        <p:sp>
          <p:nvSpPr>
            <p:cNvPr id="151" name="Google Shape;151;p26"/>
            <p:cNvSpPr/>
            <p:nvPr/>
          </p:nvSpPr>
          <p:spPr>
            <a:xfrm>
              <a:off x="3541625" y="3629325"/>
              <a:ext cx="320800" cy="481200"/>
            </a:xfrm>
            <a:custGeom>
              <a:avLst/>
              <a:gdLst/>
              <a:ahLst/>
              <a:cxnLst/>
              <a:rect l="l" t="t" r="r" b="b"/>
              <a:pathLst>
                <a:path w="12832" h="19248" extrusionOk="0">
                  <a:moveTo>
                    <a:pt x="12832" y="0"/>
                  </a:moveTo>
                  <a:cubicBezTo>
                    <a:pt x="5744" y="3037"/>
                    <a:pt x="2440" y="11933"/>
                    <a:pt x="0" y="19248"/>
                  </a:cubicBezTo>
                </a:path>
              </a:pathLst>
            </a:custGeom>
            <a:noFill/>
            <a:ln w="9525" cap="flat" cmpd="sng">
              <a:solidFill>
                <a:schemeClr val="dk2"/>
              </a:solidFill>
              <a:prstDash val="solid"/>
              <a:round/>
              <a:headEnd type="none" w="med" len="med"/>
              <a:tailEnd type="none" w="med" len="med"/>
            </a:ln>
          </p:spPr>
          <p:txBody>
            <a:bodyPr/>
            <a:lstStyle/>
            <a:p>
              <a:endParaRPr lang="en-US"/>
            </a:p>
          </p:txBody>
        </p:sp>
        <p:sp>
          <p:nvSpPr>
            <p:cNvPr id="152" name="Google Shape;152;p26"/>
            <p:cNvSpPr/>
            <p:nvPr/>
          </p:nvSpPr>
          <p:spPr>
            <a:xfrm>
              <a:off x="8214625" y="3907350"/>
              <a:ext cx="384975" cy="267325"/>
            </a:xfrm>
            <a:custGeom>
              <a:avLst/>
              <a:gdLst/>
              <a:ahLst/>
              <a:cxnLst/>
              <a:rect l="l" t="t" r="r" b="b"/>
              <a:pathLst>
                <a:path w="15399" h="10693" extrusionOk="0">
                  <a:moveTo>
                    <a:pt x="15399" y="0"/>
                  </a:moveTo>
                  <a:cubicBezTo>
                    <a:pt x="10519" y="3904"/>
                    <a:pt x="5592" y="7904"/>
                    <a:pt x="0" y="10693"/>
                  </a:cubicBezTo>
                </a:path>
              </a:pathLst>
            </a:custGeom>
            <a:noFill/>
            <a:ln w="9525" cap="flat" cmpd="sng">
              <a:solidFill>
                <a:schemeClr val="dk2"/>
              </a:solidFill>
              <a:prstDash val="solid"/>
              <a:round/>
              <a:headEnd type="none" w="med" len="med"/>
              <a:tailEnd type="none" w="med" len="med"/>
            </a:ln>
          </p:spPr>
          <p:txBody>
            <a:bodyPr/>
            <a:lstStyle/>
            <a:p>
              <a:endParaRPr lang="en-US"/>
            </a:p>
          </p:txBody>
        </p:sp>
      </p:grpSp>
      <p:sp>
        <p:nvSpPr>
          <p:cNvPr id="153" name="Google Shape;153;p26"/>
          <p:cNvSpPr txBox="1">
            <a:spLocks noGrp="1"/>
          </p:cNvSpPr>
          <p:nvPr>
            <p:ph type="title"/>
          </p:nvPr>
        </p:nvSpPr>
        <p:spPr>
          <a:xfrm>
            <a:off x="205325" y="190925"/>
            <a:ext cx="4053600" cy="85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nl" sz="2400"/>
              <a:t>You’re not feeling well…</a:t>
            </a:r>
            <a:endParaRPr sz="2400"/>
          </a:p>
        </p:txBody>
      </p:sp>
      <p:grpSp>
        <p:nvGrpSpPr>
          <p:cNvPr id="154" name="Google Shape;154;p26"/>
          <p:cNvGrpSpPr/>
          <p:nvPr/>
        </p:nvGrpSpPr>
        <p:grpSpPr>
          <a:xfrm>
            <a:off x="3944968" y="207075"/>
            <a:ext cx="5199032" cy="3611175"/>
            <a:chOff x="3944968" y="207075"/>
            <a:chExt cx="5199032" cy="3611175"/>
          </a:xfrm>
        </p:grpSpPr>
        <p:grpSp>
          <p:nvGrpSpPr>
            <p:cNvPr id="155" name="Google Shape;155;p26"/>
            <p:cNvGrpSpPr/>
            <p:nvPr/>
          </p:nvGrpSpPr>
          <p:grpSpPr>
            <a:xfrm>
              <a:off x="3944968" y="207075"/>
              <a:ext cx="5012170" cy="3611175"/>
              <a:chOff x="3944968" y="207075"/>
              <a:chExt cx="5012170" cy="3611175"/>
            </a:xfrm>
          </p:grpSpPr>
          <p:grpSp>
            <p:nvGrpSpPr>
              <p:cNvPr id="156" name="Google Shape;156;p26"/>
              <p:cNvGrpSpPr/>
              <p:nvPr/>
            </p:nvGrpSpPr>
            <p:grpSpPr>
              <a:xfrm>
                <a:off x="6117208" y="207075"/>
                <a:ext cx="2839930" cy="438308"/>
                <a:chOff x="6117208" y="207075"/>
                <a:chExt cx="2839930" cy="438308"/>
              </a:xfrm>
            </p:grpSpPr>
            <p:sp>
              <p:nvSpPr>
                <p:cNvPr id="157" name="Google Shape;157;p26"/>
                <p:cNvSpPr/>
                <p:nvPr/>
              </p:nvSpPr>
              <p:spPr>
                <a:xfrm>
                  <a:off x="6117208" y="207075"/>
                  <a:ext cx="856800" cy="438300"/>
                </a:xfrm>
                <a:prstGeom prst="roundRect">
                  <a:avLst>
                    <a:gd name="adj" fmla="val 16667"/>
                  </a:avLst>
                </a:prstGeom>
                <a:solidFill>
                  <a:srgbClr val="D9D9D9"/>
                </a:solidFill>
                <a:ln w="9525" cap="flat" cmpd="sng">
                  <a:solidFill>
                    <a:srgbClr val="3F424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nl">
                      <a:latin typeface="Roboto"/>
                      <a:ea typeface="Roboto"/>
                      <a:cs typeface="Roboto"/>
                      <a:sym typeface="Roboto"/>
                    </a:rPr>
                    <a:t>Back- ground</a:t>
                  </a:r>
                  <a:endParaRPr>
                    <a:latin typeface="Roboto"/>
                    <a:ea typeface="Roboto"/>
                    <a:cs typeface="Roboto"/>
                    <a:sym typeface="Roboto"/>
                  </a:endParaRPr>
                </a:p>
              </p:txBody>
            </p:sp>
            <p:grpSp>
              <p:nvGrpSpPr>
                <p:cNvPr id="158" name="Google Shape;158;p26"/>
                <p:cNvGrpSpPr/>
                <p:nvPr/>
              </p:nvGrpSpPr>
              <p:grpSpPr>
                <a:xfrm>
                  <a:off x="7107886" y="207081"/>
                  <a:ext cx="1849252" cy="438301"/>
                  <a:chOff x="7793686" y="740481"/>
                  <a:chExt cx="1849252" cy="438301"/>
                </a:xfrm>
              </p:grpSpPr>
              <p:sp>
                <p:nvSpPr>
                  <p:cNvPr id="159" name="Google Shape;159;p26"/>
                  <p:cNvSpPr/>
                  <p:nvPr/>
                </p:nvSpPr>
                <p:spPr>
                  <a:xfrm>
                    <a:off x="7793686" y="740483"/>
                    <a:ext cx="857700" cy="438300"/>
                  </a:xfrm>
                  <a:prstGeom prst="roundRect">
                    <a:avLst>
                      <a:gd name="adj" fmla="val 16667"/>
                    </a:avLst>
                  </a:prstGeom>
                  <a:solidFill>
                    <a:srgbClr val="F4CCCC"/>
                  </a:solidFill>
                  <a:ln w="9525" cap="flat" cmpd="sng">
                    <a:solidFill>
                      <a:srgbClr val="3F424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nl">
                        <a:latin typeface="Roboto"/>
                        <a:ea typeface="Roboto"/>
                        <a:cs typeface="Roboto"/>
                        <a:sym typeface="Roboto"/>
                      </a:rPr>
                      <a:t>Diag- noses</a:t>
                    </a:r>
                    <a:endParaRPr>
                      <a:latin typeface="Roboto"/>
                      <a:ea typeface="Roboto"/>
                      <a:cs typeface="Roboto"/>
                      <a:sym typeface="Roboto"/>
                    </a:endParaRPr>
                  </a:p>
                </p:txBody>
              </p:sp>
              <p:sp>
                <p:nvSpPr>
                  <p:cNvPr id="160" name="Google Shape;160;p26"/>
                  <p:cNvSpPr/>
                  <p:nvPr/>
                </p:nvSpPr>
                <p:spPr>
                  <a:xfrm>
                    <a:off x="8785239" y="740481"/>
                    <a:ext cx="857700" cy="438300"/>
                  </a:xfrm>
                  <a:prstGeom prst="roundRect">
                    <a:avLst>
                      <a:gd name="adj" fmla="val 16667"/>
                    </a:avLst>
                  </a:prstGeom>
                  <a:solidFill>
                    <a:srgbClr val="FFE599"/>
                  </a:solidFill>
                  <a:ln w="9525" cap="flat" cmpd="sng">
                    <a:solidFill>
                      <a:srgbClr val="3F424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nl">
                        <a:latin typeface="Roboto"/>
                        <a:ea typeface="Roboto"/>
                        <a:cs typeface="Roboto"/>
                        <a:sym typeface="Roboto"/>
                      </a:rPr>
                      <a:t>Symp- toms</a:t>
                    </a:r>
                    <a:endParaRPr>
                      <a:latin typeface="Roboto"/>
                      <a:ea typeface="Roboto"/>
                      <a:cs typeface="Roboto"/>
                      <a:sym typeface="Roboto"/>
                    </a:endParaRPr>
                  </a:p>
                </p:txBody>
              </p:sp>
            </p:grpSp>
          </p:grpSp>
          <p:grpSp>
            <p:nvGrpSpPr>
              <p:cNvPr id="161" name="Google Shape;161;p26"/>
              <p:cNvGrpSpPr/>
              <p:nvPr/>
            </p:nvGrpSpPr>
            <p:grpSpPr>
              <a:xfrm>
                <a:off x="3944968" y="1437550"/>
                <a:ext cx="4986912" cy="2380700"/>
                <a:chOff x="3944968" y="1437550"/>
                <a:chExt cx="4986912" cy="2380700"/>
              </a:xfrm>
            </p:grpSpPr>
            <p:sp>
              <p:nvSpPr>
                <p:cNvPr id="162" name="Google Shape;162;p26"/>
                <p:cNvSpPr/>
                <p:nvPr/>
              </p:nvSpPr>
              <p:spPr>
                <a:xfrm>
                  <a:off x="6022825" y="1437550"/>
                  <a:ext cx="858300" cy="438300"/>
                </a:xfrm>
                <a:prstGeom prst="roundRect">
                  <a:avLst>
                    <a:gd name="adj" fmla="val 16667"/>
                  </a:avLst>
                </a:prstGeom>
                <a:solidFill>
                  <a:srgbClr val="D9D9D9"/>
                </a:solidFill>
                <a:ln w="9525" cap="flat" cmpd="sng">
                  <a:solidFill>
                    <a:srgbClr val="3F424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nl">
                      <a:latin typeface="Roboto"/>
                      <a:ea typeface="Roboto"/>
                      <a:cs typeface="Roboto"/>
                      <a:sym typeface="Roboto"/>
                    </a:rPr>
                    <a:t>Season</a:t>
                  </a:r>
                  <a:endParaRPr>
                    <a:latin typeface="Roboto"/>
                    <a:ea typeface="Roboto"/>
                    <a:cs typeface="Roboto"/>
                    <a:sym typeface="Roboto"/>
                  </a:endParaRPr>
                </a:p>
              </p:txBody>
            </p:sp>
            <p:sp>
              <p:nvSpPr>
                <p:cNvPr id="163" name="Google Shape;163;p26"/>
                <p:cNvSpPr/>
                <p:nvPr/>
              </p:nvSpPr>
              <p:spPr>
                <a:xfrm>
                  <a:off x="4797420" y="2212700"/>
                  <a:ext cx="762161" cy="438300"/>
                </a:xfrm>
                <a:prstGeom prst="roundRect">
                  <a:avLst>
                    <a:gd name="adj" fmla="val 16667"/>
                  </a:avLst>
                </a:prstGeom>
                <a:solidFill>
                  <a:srgbClr val="F4CCCC"/>
                </a:solidFill>
                <a:ln w="9525" cap="flat" cmpd="sng">
                  <a:solidFill>
                    <a:srgbClr val="3F424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nl">
                      <a:latin typeface="Roboto"/>
                      <a:ea typeface="Roboto"/>
                      <a:cs typeface="Roboto"/>
                      <a:sym typeface="Roboto"/>
                    </a:rPr>
                    <a:t>Pneu</a:t>
                  </a:r>
                  <a:endParaRPr>
                    <a:latin typeface="Roboto"/>
                    <a:ea typeface="Roboto"/>
                    <a:cs typeface="Roboto"/>
                    <a:sym typeface="Roboto"/>
                  </a:endParaRPr>
                </a:p>
              </p:txBody>
            </p:sp>
            <p:sp>
              <p:nvSpPr>
                <p:cNvPr id="164" name="Google Shape;164;p26"/>
                <p:cNvSpPr/>
                <p:nvPr/>
              </p:nvSpPr>
              <p:spPr>
                <a:xfrm>
                  <a:off x="7345805" y="2212700"/>
                  <a:ext cx="762161" cy="438300"/>
                </a:xfrm>
                <a:prstGeom prst="roundRect">
                  <a:avLst>
                    <a:gd name="adj" fmla="val 16667"/>
                  </a:avLst>
                </a:prstGeom>
                <a:solidFill>
                  <a:srgbClr val="F4CCCC"/>
                </a:solidFill>
                <a:ln w="9525" cap="flat" cmpd="sng">
                  <a:solidFill>
                    <a:srgbClr val="3F424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nl">
                      <a:latin typeface="Roboto"/>
                      <a:ea typeface="Roboto"/>
                      <a:cs typeface="Roboto"/>
                      <a:sym typeface="Roboto"/>
                    </a:rPr>
                    <a:t>Inf</a:t>
                  </a:r>
                  <a:endParaRPr>
                    <a:latin typeface="Roboto"/>
                    <a:ea typeface="Roboto"/>
                    <a:cs typeface="Roboto"/>
                    <a:sym typeface="Roboto"/>
                  </a:endParaRPr>
                </a:p>
              </p:txBody>
            </p:sp>
            <p:sp>
              <p:nvSpPr>
                <p:cNvPr id="165" name="Google Shape;165;p26"/>
                <p:cNvSpPr/>
                <p:nvPr/>
              </p:nvSpPr>
              <p:spPr>
                <a:xfrm>
                  <a:off x="3944968" y="3379950"/>
                  <a:ext cx="762161" cy="438300"/>
                </a:xfrm>
                <a:prstGeom prst="roundRect">
                  <a:avLst>
                    <a:gd name="adj" fmla="val 16667"/>
                  </a:avLst>
                </a:prstGeom>
                <a:solidFill>
                  <a:srgbClr val="FFE599"/>
                </a:solidFill>
                <a:ln w="9525" cap="flat" cmpd="sng">
                  <a:solidFill>
                    <a:srgbClr val="3F424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nl">
                      <a:latin typeface="Roboto"/>
                      <a:ea typeface="Roboto"/>
                      <a:cs typeface="Roboto"/>
                      <a:sym typeface="Roboto"/>
                    </a:rPr>
                    <a:t>Dysp</a:t>
                  </a:r>
                  <a:endParaRPr>
                    <a:latin typeface="Roboto"/>
                    <a:ea typeface="Roboto"/>
                    <a:cs typeface="Roboto"/>
                    <a:sym typeface="Roboto"/>
                  </a:endParaRPr>
                </a:p>
              </p:txBody>
            </p:sp>
            <p:sp>
              <p:nvSpPr>
                <p:cNvPr id="166" name="Google Shape;166;p26"/>
                <p:cNvSpPr/>
                <p:nvPr/>
              </p:nvSpPr>
              <p:spPr>
                <a:xfrm>
                  <a:off x="5001143" y="3379950"/>
                  <a:ext cx="762161" cy="438300"/>
                </a:xfrm>
                <a:prstGeom prst="roundRect">
                  <a:avLst>
                    <a:gd name="adj" fmla="val 16667"/>
                  </a:avLst>
                </a:prstGeom>
                <a:solidFill>
                  <a:srgbClr val="FFE599"/>
                </a:solidFill>
                <a:ln w="9525" cap="flat" cmpd="sng">
                  <a:solidFill>
                    <a:srgbClr val="3F424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nl">
                      <a:latin typeface="Roboto"/>
                      <a:ea typeface="Roboto"/>
                      <a:cs typeface="Roboto"/>
                      <a:sym typeface="Roboto"/>
                    </a:rPr>
                    <a:t>Cough</a:t>
                  </a:r>
                  <a:endParaRPr>
                    <a:latin typeface="Roboto"/>
                    <a:ea typeface="Roboto"/>
                    <a:cs typeface="Roboto"/>
                    <a:sym typeface="Roboto"/>
                  </a:endParaRPr>
                </a:p>
              </p:txBody>
            </p:sp>
            <p:sp>
              <p:nvSpPr>
                <p:cNvPr id="167" name="Google Shape;167;p26"/>
                <p:cNvSpPr/>
                <p:nvPr/>
              </p:nvSpPr>
              <p:spPr>
                <a:xfrm>
                  <a:off x="6057335" y="3379950"/>
                  <a:ext cx="762161" cy="438300"/>
                </a:xfrm>
                <a:prstGeom prst="roundRect">
                  <a:avLst>
                    <a:gd name="adj" fmla="val 16667"/>
                  </a:avLst>
                </a:prstGeom>
                <a:solidFill>
                  <a:srgbClr val="FFE599"/>
                </a:solidFill>
                <a:ln w="9525" cap="flat" cmpd="sng">
                  <a:solidFill>
                    <a:srgbClr val="3F424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nl">
                      <a:latin typeface="Roboto"/>
                      <a:ea typeface="Roboto"/>
                      <a:cs typeface="Roboto"/>
                      <a:sym typeface="Roboto"/>
                    </a:rPr>
                    <a:t>Fever</a:t>
                  </a:r>
                  <a:endParaRPr>
                    <a:latin typeface="Roboto"/>
                    <a:ea typeface="Roboto"/>
                    <a:cs typeface="Roboto"/>
                    <a:sym typeface="Roboto"/>
                  </a:endParaRPr>
                </a:p>
              </p:txBody>
            </p:sp>
            <p:sp>
              <p:nvSpPr>
                <p:cNvPr id="168" name="Google Shape;168;p26"/>
                <p:cNvSpPr/>
                <p:nvPr/>
              </p:nvSpPr>
              <p:spPr>
                <a:xfrm>
                  <a:off x="7113527" y="3379950"/>
                  <a:ext cx="762161" cy="438300"/>
                </a:xfrm>
                <a:prstGeom prst="roundRect">
                  <a:avLst>
                    <a:gd name="adj" fmla="val 16667"/>
                  </a:avLst>
                </a:prstGeom>
                <a:solidFill>
                  <a:srgbClr val="FFE599"/>
                </a:solidFill>
                <a:ln w="9525" cap="flat" cmpd="sng">
                  <a:solidFill>
                    <a:srgbClr val="3F424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nl">
                      <a:latin typeface="Roboto"/>
                      <a:ea typeface="Roboto"/>
                      <a:cs typeface="Roboto"/>
                      <a:sym typeface="Roboto"/>
                    </a:rPr>
                    <a:t>Pain</a:t>
                  </a:r>
                  <a:endParaRPr>
                    <a:latin typeface="Roboto"/>
                    <a:ea typeface="Roboto"/>
                    <a:cs typeface="Roboto"/>
                    <a:sym typeface="Roboto"/>
                  </a:endParaRPr>
                </a:p>
              </p:txBody>
            </p:sp>
            <p:sp>
              <p:nvSpPr>
                <p:cNvPr id="169" name="Google Shape;169;p26"/>
                <p:cNvSpPr/>
                <p:nvPr/>
              </p:nvSpPr>
              <p:spPr>
                <a:xfrm>
                  <a:off x="8169718" y="3379950"/>
                  <a:ext cx="762161" cy="438300"/>
                </a:xfrm>
                <a:prstGeom prst="roundRect">
                  <a:avLst>
                    <a:gd name="adj" fmla="val 16667"/>
                  </a:avLst>
                </a:prstGeom>
                <a:solidFill>
                  <a:srgbClr val="FFE599"/>
                </a:solidFill>
                <a:ln w="9525" cap="flat" cmpd="sng">
                  <a:solidFill>
                    <a:srgbClr val="3F424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nl">
                      <a:latin typeface="Roboto"/>
                      <a:ea typeface="Roboto"/>
                      <a:cs typeface="Roboto"/>
                      <a:sym typeface="Roboto"/>
                    </a:rPr>
                    <a:t>Nasal</a:t>
                  </a:r>
                  <a:endParaRPr>
                    <a:latin typeface="Roboto"/>
                    <a:ea typeface="Roboto"/>
                    <a:cs typeface="Roboto"/>
                    <a:sym typeface="Roboto"/>
                  </a:endParaRPr>
                </a:p>
              </p:txBody>
            </p:sp>
            <p:cxnSp>
              <p:nvCxnSpPr>
                <p:cNvPr id="170" name="Google Shape;170;p26"/>
                <p:cNvCxnSpPr>
                  <a:stCxn id="162" idx="1"/>
                  <a:endCxn id="163" idx="0"/>
                </p:cNvCxnSpPr>
                <p:nvPr/>
              </p:nvCxnSpPr>
              <p:spPr>
                <a:xfrm flipH="1">
                  <a:off x="5178625" y="1656700"/>
                  <a:ext cx="844200" cy="555900"/>
                </a:xfrm>
                <a:prstGeom prst="straightConnector1">
                  <a:avLst/>
                </a:prstGeom>
                <a:noFill/>
                <a:ln w="9525" cap="flat" cmpd="sng">
                  <a:solidFill>
                    <a:srgbClr val="3F4247"/>
                  </a:solidFill>
                  <a:prstDash val="solid"/>
                  <a:round/>
                  <a:headEnd type="none" w="med" len="med"/>
                  <a:tailEnd type="triangle" w="med" len="med"/>
                </a:ln>
              </p:spPr>
            </p:cxnSp>
            <p:cxnSp>
              <p:nvCxnSpPr>
                <p:cNvPr id="171" name="Google Shape;171;p26"/>
                <p:cNvCxnSpPr>
                  <a:stCxn id="162" idx="3"/>
                  <a:endCxn id="164" idx="0"/>
                </p:cNvCxnSpPr>
                <p:nvPr/>
              </p:nvCxnSpPr>
              <p:spPr>
                <a:xfrm>
                  <a:off x="6881125" y="1656700"/>
                  <a:ext cx="845700" cy="555900"/>
                </a:xfrm>
                <a:prstGeom prst="straightConnector1">
                  <a:avLst/>
                </a:prstGeom>
                <a:noFill/>
                <a:ln w="9525" cap="flat" cmpd="sng">
                  <a:solidFill>
                    <a:srgbClr val="3F4247"/>
                  </a:solidFill>
                  <a:prstDash val="solid"/>
                  <a:round/>
                  <a:headEnd type="none" w="med" len="med"/>
                  <a:tailEnd type="triangle" w="med" len="med"/>
                </a:ln>
              </p:spPr>
            </p:cxnSp>
            <p:cxnSp>
              <p:nvCxnSpPr>
                <p:cNvPr id="172" name="Google Shape;172;p26"/>
                <p:cNvCxnSpPr>
                  <a:stCxn id="163" idx="2"/>
                  <a:endCxn id="165" idx="0"/>
                </p:cNvCxnSpPr>
                <p:nvPr/>
              </p:nvCxnSpPr>
              <p:spPr>
                <a:xfrm flipH="1">
                  <a:off x="4325900" y="2651000"/>
                  <a:ext cx="852600" cy="729000"/>
                </a:xfrm>
                <a:prstGeom prst="straightConnector1">
                  <a:avLst/>
                </a:prstGeom>
                <a:noFill/>
                <a:ln w="9525" cap="flat" cmpd="sng">
                  <a:solidFill>
                    <a:srgbClr val="3F4247"/>
                  </a:solidFill>
                  <a:prstDash val="solid"/>
                  <a:round/>
                  <a:headEnd type="none" w="med" len="med"/>
                  <a:tailEnd type="triangle" w="med" len="med"/>
                </a:ln>
              </p:spPr>
            </p:cxnSp>
            <p:cxnSp>
              <p:nvCxnSpPr>
                <p:cNvPr id="173" name="Google Shape;173;p26"/>
                <p:cNvCxnSpPr>
                  <a:stCxn id="163" idx="2"/>
                  <a:endCxn id="166" idx="0"/>
                </p:cNvCxnSpPr>
                <p:nvPr/>
              </p:nvCxnSpPr>
              <p:spPr>
                <a:xfrm>
                  <a:off x="5178500" y="2651000"/>
                  <a:ext cx="203700" cy="729000"/>
                </a:xfrm>
                <a:prstGeom prst="straightConnector1">
                  <a:avLst/>
                </a:prstGeom>
                <a:noFill/>
                <a:ln w="9525" cap="flat" cmpd="sng">
                  <a:solidFill>
                    <a:srgbClr val="3F4247"/>
                  </a:solidFill>
                  <a:prstDash val="solid"/>
                  <a:round/>
                  <a:headEnd type="none" w="med" len="med"/>
                  <a:tailEnd type="triangle" w="med" len="med"/>
                </a:ln>
              </p:spPr>
            </p:cxnSp>
            <p:cxnSp>
              <p:nvCxnSpPr>
                <p:cNvPr id="174" name="Google Shape;174;p26"/>
                <p:cNvCxnSpPr>
                  <a:stCxn id="163" idx="2"/>
                  <a:endCxn id="167" idx="0"/>
                </p:cNvCxnSpPr>
                <p:nvPr/>
              </p:nvCxnSpPr>
              <p:spPr>
                <a:xfrm>
                  <a:off x="5178500" y="2651000"/>
                  <a:ext cx="1260000" cy="729000"/>
                </a:xfrm>
                <a:prstGeom prst="straightConnector1">
                  <a:avLst/>
                </a:prstGeom>
                <a:noFill/>
                <a:ln w="9525" cap="flat" cmpd="sng">
                  <a:solidFill>
                    <a:srgbClr val="3F4247"/>
                  </a:solidFill>
                  <a:prstDash val="solid"/>
                  <a:round/>
                  <a:headEnd type="none" w="med" len="med"/>
                  <a:tailEnd type="triangle" w="med" len="med"/>
                </a:ln>
              </p:spPr>
            </p:cxnSp>
            <p:cxnSp>
              <p:nvCxnSpPr>
                <p:cNvPr id="175" name="Google Shape;175;p26"/>
                <p:cNvCxnSpPr>
                  <a:stCxn id="164" idx="2"/>
                  <a:endCxn id="167" idx="0"/>
                </p:cNvCxnSpPr>
                <p:nvPr/>
              </p:nvCxnSpPr>
              <p:spPr>
                <a:xfrm flipH="1">
                  <a:off x="6438386" y="2651000"/>
                  <a:ext cx="1288500" cy="729000"/>
                </a:xfrm>
                <a:prstGeom prst="straightConnector1">
                  <a:avLst/>
                </a:prstGeom>
                <a:noFill/>
                <a:ln w="9525" cap="flat" cmpd="sng">
                  <a:solidFill>
                    <a:srgbClr val="3F4247"/>
                  </a:solidFill>
                  <a:prstDash val="solid"/>
                  <a:round/>
                  <a:headEnd type="none" w="med" len="med"/>
                  <a:tailEnd type="triangle" w="med" len="med"/>
                </a:ln>
              </p:spPr>
            </p:cxnSp>
            <p:cxnSp>
              <p:nvCxnSpPr>
                <p:cNvPr id="176" name="Google Shape;176;p26"/>
                <p:cNvCxnSpPr>
                  <a:stCxn id="164" idx="2"/>
                  <a:endCxn id="166" idx="0"/>
                </p:cNvCxnSpPr>
                <p:nvPr/>
              </p:nvCxnSpPr>
              <p:spPr>
                <a:xfrm flipH="1">
                  <a:off x="5382086" y="2651000"/>
                  <a:ext cx="2344800" cy="729000"/>
                </a:xfrm>
                <a:prstGeom prst="straightConnector1">
                  <a:avLst/>
                </a:prstGeom>
                <a:noFill/>
                <a:ln w="9525" cap="flat" cmpd="sng">
                  <a:solidFill>
                    <a:srgbClr val="3F4247"/>
                  </a:solidFill>
                  <a:prstDash val="solid"/>
                  <a:round/>
                  <a:headEnd type="none" w="med" len="med"/>
                  <a:tailEnd type="triangle" w="med" len="med"/>
                </a:ln>
              </p:spPr>
            </p:cxnSp>
            <p:cxnSp>
              <p:nvCxnSpPr>
                <p:cNvPr id="177" name="Google Shape;177;p26"/>
                <p:cNvCxnSpPr>
                  <a:stCxn id="164" idx="2"/>
                  <a:endCxn id="168" idx="0"/>
                </p:cNvCxnSpPr>
                <p:nvPr/>
              </p:nvCxnSpPr>
              <p:spPr>
                <a:xfrm flipH="1">
                  <a:off x="7494686" y="2651000"/>
                  <a:ext cx="232200" cy="729000"/>
                </a:xfrm>
                <a:prstGeom prst="straightConnector1">
                  <a:avLst/>
                </a:prstGeom>
                <a:noFill/>
                <a:ln w="9525" cap="flat" cmpd="sng">
                  <a:solidFill>
                    <a:srgbClr val="3F4247"/>
                  </a:solidFill>
                  <a:prstDash val="solid"/>
                  <a:round/>
                  <a:headEnd type="none" w="med" len="med"/>
                  <a:tailEnd type="triangle" w="med" len="med"/>
                </a:ln>
              </p:spPr>
            </p:cxnSp>
            <p:cxnSp>
              <p:nvCxnSpPr>
                <p:cNvPr id="178" name="Google Shape;178;p26"/>
                <p:cNvCxnSpPr>
                  <a:stCxn id="163" idx="2"/>
                  <a:endCxn id="168" idx="0"/>
                </p:cNvCxnSpPr>
                <p:nvPr/>
              </p:nvCxnSpPr>
              <p:spPr>
                <a:xfrm>
                  <a:off x="5178500" y="2651000"/>
                  <a:ext cx="2316000" cy="729000"/>
                </a:xfrm>
                <a:prstGeom prst="straightConnector1">
                  <a:avLst/>
                </a:prstGeom>
                <a:noFill/>
                <a:ln w="9525" cap="flat" cmpd="sng">
                  <a:solidFill>
                    <a:srgbClr val="3F4247"/>
                  </a:solidFill>
                  <a:prstDash val="solid"/>
                  <a:round/>
                  <a:headEnd type="none" w="med" len="med"/>
                  <a:tailEnd type="triangle" w="med" len="med"/>
                </a:ln>
              </p:spPr>
            </p:cxnSp>
            <p:cxnSp>
              <p:nvCxnSpPr>
                <p:cNvPr id="179" name="Google Shape;179;p26"/>
                <p:cNvCxnSpPr>
                  <a:stCxn id="164" idx="2"/>
                  <a:endCxn id="169" idx="0"/>
                </p:cNvCxnSpPr>
                <p:nvPr/>
              </p:nvCxnSpPr>
              <p:spPr>
                <a:xfrm>
                  <a:off x="7726886" y="2651000"/>
                  <a:ext cx="823800" cy="729000"/>
                </a:xfrm>
                <a:prstGeom prst="straightConnector1">
                  <a:avLst/>
                </a:prstGeom>
                <a:noFill/>
                <a:ln w="9525" cap="flat" cmpd="sng">
                  <a:solidFill>
                    <a:srgbClr val="3F4247"/>
                  </a:solidFill>
                  <a:prstDash val="solid"/>
                  <a:round/>
                  <a:headEnd type="none" w="med" len="med"/>
                  <a:tailEnd type="triangle" w="med" len="med"/>
                </a:ln>
              </p:spPr>
            </p:cxnSp>
          </p:grpSp>
        </p:grpSp>
        <p:sp>
          <p:nvSpPr>
            <p:cNvPr id="180" name="Google Shape;180;p26"/>
            <p:cNvSpPr txBox="1"/>
            <p:nvPr/>
          </p:nvSpPr>
          <p:spPr>
            <a:xfrm>
              <a:off x="7183800" y="978650"/>
              <a:ext cx="1960200" cy="90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nl" sz="2400" b="1">
                  <a:solidFill>
                    <a:schemeClr val="dk1"/>
                  </a:solidFill>
                  <a:latin typeface="Roboto"/>
                  <a:ea typeface="Roboto"/>
                  <a:cs typeface="Roboto"/>
                  <a:sym typeface="Roboto"/>
                </a:rPr>
                <a:t>Bayesian network</a:t>
              </a:r>
              <a:endParaRPr sz="2400" b="1">
                <a:solidFill>
                  <a:schemeClr val="dk1"/>
                </a:solidFill>
                <a:latin typeface="Roboto"/>
                <a:ea typeface="Roboto"/>
                <a:cs typeface="Roboto"/>
                <a:sym typeface="Roboto"/>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grpSp>
        <p:nvGrpSpPr>
          <p:cNvPr id="185" name="Google Shape;185;p27"/>
          <p:cNvGrpSpPr/>
          <p:nvPr/>
        </p:nvGrpSpPr>
        <p:grpSpPr>
          <a:xfrm>
            <a:off x="319525" y="1167900"/>
            <a:ext cx="2945968" cy="2965392"/>
            <a:chOff x="319525" y="2234700"/>
            <a:chExt cx="2945968" cy="2965392"/>
          </a:xfrm>
        </p:grpSpPr>
        <p:grpSp>
          <p:nvGrpSpPr>
            <p:cNvPr id="186" name="Google Shape;186;p27"/>
            <p:cNvGrpSpPr/>
            <p:nvPr/>
          </p:nvGrpSpPr>
          <p:grpSpPr>
            <a:xfrm>
              <a:off x="319525" y="3409950"/>
              <a:ext cx="2688600" cy="1790142"/>
              <a:chOff x="3374025" y="2572957"/>
              <a:chExt cx="2688600" cy="1421876"/>
            </a:xfrm>
          </p:grpSpPr>
          <p:sp>
            <p:nvSpPr>
              <p:cNvPr id="187" name="Google Shape;187;p27"/>
              <p:cNvSpPr/>
              <p:nvPr/>
            </p:nvSpPr>
            <p:spPr>
              <a:xfrm>
                <a:off x="3374025" y="2862333"/>
                <a:ext cx="2688600" cy="1132500"/>
              </a:xfrm>
              <a:prstGeom prst="roundRect">
                <a:avLst>
                  <a:gd name="adj" fmla="val 16667"/>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nl">
                    <a:latin typeface="Roboto"/>
                    <a:ea typeface="Roboto"/>
                    <a:cs typeface="Roboto"/>
                    <a:sym typeface="Roboto"/>
                  </a:rPr>
                  <a:t>Fever (39°C/102°F)</a:t>
                </a:r>
                <a:endParaRPr>
                  <a:latin typeface="Roboto"/>
                  <a:ea typeface="Roboto"/>
                  <a:cs typeface="Roboto"/>
                  <a:sym typeface="Roboto"/>
                </a:endParaRPr>
              </a:p>
              <a:p>
                <a:pPr marL="0" lvl="0" indent="0" algn="l" rtl="0">
                  <a:spcBef>
                    <a:spcPts val="0"/>
                  </a:spcBef>
                  <a:spcAft>
                    <a:spcPts val="0"/>
                  </a:spcAft>
                  <a:buNone/>
                </a:pPr>
                <a:r>
                  <a:rPr lang="nl">
                    <a:latin typeface="Roboto"/>
                    <a:ea typeface="Roboto"/>
                    <a:cs typeface="Roboto"/>
                    <a:sym typeface="Roboto"/>
                  </a:rPr>
                  <a:t>Trouble breathing</a:t>
                </a:r>
                <a:endParaRPr>
                  <a:latin typeface="Roboto"/>
                  <a:ea typeface="Roboto"/>
                  <a:cs typeface="Roboto"/>
                  <a:sym typeface="Roboto"/>
                </a:endParaRPr>
              </a:p>
              <a:p>
                <a:pPr marL="0" lvl="0" indent="0" algn="l" rtl="0">
                  <a:spcBef>
                    <a:spcPts val="0"/>
                  </a:spcBef>
                  <a:spcAft>
                    <a:spcPts val="0"/>
                  </a:spcAft>
                  <a:buNone/>
                </a:pPr>
                <a:r>
                  <a:rPr lang="nl">
                    <a:latin typeface="Roboto"/>
                    <a:ea typeface="Roboto"/>
                    <a:cs typeface="Roboto"/>
                    <a:sym typeface="Roboto"/>
                  </a:rPr>
                  <a:t>Cough for a week</a:t>
                </a:r>
                <a:endParaRPr>
                  <a:latin typeface="Roboto"/>
                  <a:ea typeface="Roboto"/>
                  <a:cs typeface="Roboto"/>
                  <a:sym typeface="Roboto"/>
                </a:endParaRPr>
              </a:p>
              <a:p>
                <a:pPr marL="0" lvl="0" indent="0" algn="l" rtl="0">
                  <a:spcBef>
                    <a:spcPts val="0"/>
                  </a:spcBef>
                  <a:spcAft>
                    <a:spcPts val="0"/>
                  </a:spcAft>
                  <a:buNone/>
                </a:pPr>
                <a:r>
                  <a:rPr lang="nl">
                    <a:latin typeface="Roboto"/>
                    <a:ea typeface="Roboto"/>
                    <a:cs typeface="Roboto"/>
                    <a:sym typeface="Roboto"/>
                  </a:rPr>
                  <a:t>No runny nose or sneezing</a:t>
                </a:r>
                <a:endParaRPr>
                  <a:latin typeface="Roboto"/>
                  <a:ea typeface="Roboto"/>
                  <a:cs typeface="Roboto"/>
                  <a:sym typeface="Roboto"/>
                </a:endParaRPr>
              </a:p>
            </p:txBody>
          </p:sp>
          <p:sp>
            <p:nvSpPr>
              <p:cNvPr id="188" name="Google Shape;188;p27"/>
              <p:cNvSpPr/>
              <p:nvPr/>
            </p:nvSpPr>
            <p:spPr>
              <a:xfrm>
                <a:off x="3530775" y="2572957"/>
                <a:ext cx="2312100" cy="361800"/>
              </a:xfrm>
              <a:prstGeom prst="roundRect">
                <a:avLst>
                  <a:gd name="adj" fmla="val 16667"/>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nl" b="1">
                    <a:latin typeface="Roboto"/>
                    <a:ea typeface="Roboto"/>
                    <a:cs typeface="Roboto"/>
                    <a:sym typeface="Roboto"/>
                  </a:rPr>
                  <a:t>Symptoms</a:t>
                </a:r>
                <a:endParaRPr b="1">
                  <a:latin typeface="Roboto"/>
                  <a:ea typeface="Roboto"/>
                  <a:cs typeface="Roboto"/>
                  <a:sym typeface="Roboto"/>
                </a:endParaRPr>
              </a:p>
            </p:txBody>
          </p:sp>
        </p:grpSp>
        <p:pic>
          <p:nvPicPr>
            <p:cNvPr id="189" name="Google Shape;189;p27"/>
            <p:cNvPicPr preferRelativeResize="0"/>
            <p:nvPr/>
          </p:nvPicPr>
          <p:blipFill>
            <a:blip r:embed="rId3">
              <a:alphaModFix/>
            </a:blip>
            <a:stretch>
              <a:fillRect/>
            </a:stretch>
          </p:blipFill>
          <p:spPr>
            <a:xfrm>
              <a:off x="1418869" y="2234700"/>
              <a:ext cx="1846624" cy="1966650"/>
            </a:xfrm>
            <a:prstGeom prst="rect">
              <a:avLst/>
            </a:prstGeom>
            <a:noFill/>
            <a:ln>
              <a:noFill/>
            </a:ln>
          </p:spPr>
        </p:pic>
      </p:grpSp>
      <p:sp>
        <p:nvSpPr>
          <p:cNvPr id="190" name="Google Shape;190;p27"/>
          <p:cNvSpPr/>
          <p:nvPr/>
        </p:nvSpPr>
        <p:spPr>
          <a:xfrm>
            <a:off x="3177788" y="2053550"/>
            <a:ext cx="1254300" cy="752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91" name="Google Shape;191;p27"/>
          <p:cNvSpPr txBox="1"/>
          <p:nvPr/>
        </p:nvSpPr>
        <p:spPr>
          <a:xfrm>
            <a:off x="4073825" y="3771800"/>
            <a:ext cx="662400" cy="36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 sz="1600" b="1">
                <a:solidFill>
                  <a:srgbClr val="6AA84F"/>
                </a:solidFill>
                <a:latin typeface="Roboto"/>
                <a:ea typeface="Roboto"/>
                <a:cs typeface="Roboto"/>
                <a:sym typeface="Roboto"/>
              </a:rPr>
              <a:t>yes</a:t>
            </a:r>
            <a:endParaRPr sz="1600" b="1">
              <a:solidFill>
                <a:srgbClr val="6AA84F"/>
              </a:solidFill>
              <a:latin typeface="Roboto"/>
              <a:ea typeface="Roboto"/>
              <a:cs typeface="Roboto"/>
              <a:sym typeface="Roboto"/>
            </a:endParaRPr>
          </a:p>
        </p:txBody>
      </p:sp>
      <p:sp>
        <p:nvSpPr>
          <p:cNvPr id="192" name="Google Shape;192;p27"/>
          <p:cNvSpPr txBox="1"/>
          <p:nvPr/>
        </p:nvSpPr>
        <p:spPr>
          <a:xfrm>
            <a:off x="5165775" y="3771800"/>
            <a:ext cx="662400" cy="36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 sz="1600" b="1">
                <a:solidFill>
                  <a:srgbClr val="6AA84F"/>
                </a:solidFill>
                <a:latin typeface="Roboto"/>
                <a:ea typeface="Roboto"/>
                <a:cs typeface="Roboto"/>
                <a:sym typeface="Roboto"/>
              </a:rPr>
              <a:t>yes</a:t>
            </a:r>
            <a:endParaRPr sz="1600" b="1">
              <a:solidFill>
                <a:srgbClr val="6AA84F"/>
              </a:solidFill>
              <a:latin typeface="Roboto"/>
              <a:ea typeface="Roboto"/>
              <a:cs typeface="Roboto"/>
              <a:sym typeface="Roboto"/>
            </a:endParaRPr>
          </a:p>
        </p:txBody>
      </p:sp>
      <p:sp>
        <p:nvSpPr>
          <p:cNvPr id="193" name="Google Shape;193;p27"/>
          <p:cNvSpPr txBox="1"/>
          <p:nvPr/>
        </p:nvSpPr>
        <p:spPr>
          <a:xfrm>
            <a:off x="6143437" y="3771800"/>
            <a:ext cx="662400" cy="36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 sz="1600" b="1">
                <a:solidFill>
                  <a:srgbClr val="6AA84F"/>
                </a:solidFill>
                <a:latin typeface="Roboto"/>
                <a:ea typeface="Roboto"/>
                <a:cs typeface="Roboto"/>
                <a:sym typeface="Roboto"/>
              </a:rPr>
              <a:t>high</a:t>
            </a:r>
            <a:endParaRPr sz="1600" b="1">
              <a:solidFill>
                <a:srgbClr val="6AA84F"/>
              </a:solidFill>
              <a:latin typeface="Roboto"/>
              <a:ea typeface="Roboto"/>
              <a:cs typeface="Roboto"/>
              <a:sym typeface="Roboto"/>
            </a:endParaRPr>
          </a:p>
        </p:txBody>
      </p:sp>
      <p:sp>
        <p:nvSpPr>
          <p:cNvPr id="194" name="Google Shape;194;p27"/>
          <p:cNvSpPr txBox="1"/>
          <p:nvPr/>
        </p:nvSpPr>
        <p:spPr>
          <a:xfrm>
            <a:off x="8367400" y="3771800"/>
            <a:ext cx="662400" cy="36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 sz="1600" b="1">
                <a:solidFill>
                  <a:srgbClr val="CC0000"/>
                </a:solidFill>
                <a:latin typeface="Roboto"/>
                <a:ea typeface="Roboto"/>
                <a:cs typeface="Roboto"/>
                <a:sym typeface="Roboto"/>
              </a:rPr>
              <a:t>no</a:t>
            </a:r>
            <a:endParaRPr sz="1600" b="1">
              <a:solidFill>
                <a:srgbClr val="CC0000"/>
              </a:solidFill>
              <a:latin typeface="Roboto"/>
              <a:ea typeface="Roboto"/>
              <a:cs typeface="Roboto"/>
              <a:sym typeface="Roboto"/>
            </a:endParaRPr>
          </a:p>
        </p:txBody>
      </p:sp>
      <p:sp>
        <p:nvSpPr>
          <p:cNvPr id="195" name="Google Shape;195;p27"/>
          <p:cNvSpPr txBox="1"/>
          <p:nvPr/>
        </p:nvSpPr>
        <p:spPr>
          <a:xfrm>
            <a:off x="5978175" y="1003776"/>
            <a:ext cx="1107000" cy="36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 sz="1600" b="1">
                <a:solidFill>
                  <a:srgbClr val="CC0000"/>
                </a:solidFill>
                <a:latin typeface="Roboto"/>
                <a:ea typeface="Roboto"/>
                <a:cs typeface="Roboto"/>
                <a:sym typeface="Roboto"/>
              </a:rPr>
              <a:t>summer</a:t>
            </a:r>
            <a:endParaRPr sz="1600" b="1">
              <a:solidFill>
                <a:srgbClr val="CC0000"/>
              </a:solidFill>
              <a:latin typeface="Roboto"/>
              <a:ea typeface="Roboto"/>
              <a:cs typeface="Roboto"/>
              <a:sym typeface="Roboto"/>
            </a:endParaRPr>
          </a:p>
        </p:txBody>
      </p:sp>
      <p:sp>
        <p:nvSpPr>
          <p:cNvPr id="196" name="Google Shape;196;p27"/>
          <p:cNvSpPr/>
          <p:nvPr/>
        </p:nvSpPr>
        <p:spPr>
          <a:xfrm>
            <a:off x="6022825" y="1437550"/>
            <a:ext cx="858300" cy="438300"/>
          </a:xfrm>
          <a:prstGeom prst="roundRect">
            <a:avLst>
              <a:gd name="adj" fmla="val 16667"/>
            </a:avLst>
          </a:prstGeom>
          <a:solidFill>
            <a:srgbClr val="D9D9D9"/>
          </a:solidFill>
          <a:ln w="28575"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nl">
                <a:latin typeface="Roboto"/>
                <a:ea typeface="Roboto"/>
                <a:cs typeface="Roboto"/>
                <a:sym typeface="Roboto"/>
              </a:rPr>
              <a:t>Season</a:t>
            </a:r>
            <a:endParaRPr>
              <a:latin typeface="Roboto"/>
              <a:ea typeface="Roboto"/>
              <a:cs typeface="Roboto"/>
              <a:sym typeface="Roboto"/>
            </a:endParaRPr>
          </a:p>
        </p:txBody>
      </p:sp>
      <p:sp>
        <p:nvSpPr>
          <p:cNvPr id="197" name="Google Shape;197;p27"/>
          <p:cNvSpPr/>
          <p:nvPr/>
        </p:nvSpPr>
        <p:spPr>
          <a:xfrm>
            <a:off x="7345805" y="2212700"/>
            <a:ext cx="762300" cy="438300"/>
          </a:xfrm>
          <a:prstGeom prst="roundRect">
            <a:avLst>
              <a:gd name="adj" fmla="val 16667"/>
            </a:avLst>
          </a:prstGeom>
          <a:solidFill>
            <a:srgbClr val="F4CCCC"/>
          </a:solidFill>
          <a:ln w="9525" cap="flat" cmpd="sng">
            <a:solidFill>
              <a:srgbClr val="3F424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nl">
                <a:latin typeface="Roboto"/>
                <a:ea typeface="Roboto"/>
                <a:cs typeface="Roboto"/>
                <a:sym typeface="Roboto"/>
              </a:rPr>
              <a:t>Inf</a:t>
            </a:r>
            <a:endParaRPr>
              <a:latin typeface="Roboto"/>
              <a:ea typeface="Roboto"/>
              <a:cs typeface="Roboto"/>
              <a:sym typeface="Roboto"/>
            </a:endParaRPr>
          </a:p>
        </p:txBody>
      </p:sp>
      <p:sp>
        <p:nvSpPr>
          <p:cNvPr id="198" name="Google Shape;198;p27"/>
          <p:cNvSpPr/>
          <p:nvPr/>
        </p:nvSpPr>
        <p:spPr>
          <a:xfrm>
            <a:off x="3944968" y="3379950"/>
            <a:ext cx="762300" cy="438300"/>
          </a:xfrm>
          <a:prstGeom prst="roundRect">
            <a:avLst>
              <a:gd name="adj" fmla="val 16667"/>
            </a:avLst>
          </a:prstGeom>
          <a:solidFill>
            <a:srgbClr val="FFE599"/>
          </a:solidFill>
          <a:ln w="28575"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nl">
                <a:latin typeface="Roboto"/>
                <a:ea typeface="Roboto"/>
                <a:cs typeface="Roboto"/>
                <a:sym typeface="Roboto"/>
              </a:rPr>
              <a:t>Dysp</a:t>
            </a:r>
            <a:endParaRPr>
              <a:latin typeface="Roboto"/>
              <a:ea typeface="Roboto"/>
              <a:cs typeface="Roboto"/>
              <a:sym typeface="Roboto"/>
            </a:endParaRPr>
          </a:p>
        </p:txBody>
      </p:sp>
      <p:sp>
        <p:nvSpPr>
          <p:cNvPr id="199" name="Google Shape;199;p27"/>
          <p:cNvSpPr/>
          <p:nvPr/>
        </p:nvSpPr>
        <p:spPr>
          <a:xfrm>
            <a:off x="5001143" y="3379950"/>
            <a:ext cx="762300" cy="438300"/>
          </a:xfrm>
          <a:prstGeom prst="roundRect">
            <a:avLst>
              <a:gd name="adj" fmla="val 16667"/>
            </a:avLst>
          </a:prstGeom>
          <a:solidFill>
            <a:srgbClr val="FFE599"/>
          </a:solidFill>
          <a:ln w="28575"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nl">
                <a:latin typeface="Roboto"/>
                <a:ea typeface="Roboto"/>
                <a:cs typeface="Roboto"/>
                <a:sym typeface="Roboto"/>
              </a:rPr>
              <a:t>Cough</a:t>
            </a:r>
            <a:endParaRPr>
              <a:latin typeface="Roboto"/>
              <a:ea typeface="Roboto"/>
              <a:cs typeface="Roboto"/>
              <a:sym typeface="Roboto"/>
            </a:endParaRPr>
          </a:p>
        </p:txBody>
      </p:sp>
      <p:sp>
        <p:nvSpPr>
          <p:cNvPr id="200" name="Google Shape;200;p27"/>
          <p:cNvSpPr/>
          <p:nvPr/>
        </p:nvSpPr>
        <p:spPr>
          <a:xfrm>
            <a:off x="6057335" y="3379950"/>
            <a:ext cx="762300" cy="438300"/>
          </a:xfrm>
          <a:prstGeom prst="roundRect">
            <a:avLst>
              <a:gd name="adj" fmla="val 16667"/>
            </a:avLst>
          </a:prstGeom>
          <a:solidFill>
            <a:srgbClr val="FFE599"/>
          </a:solidFill>
          <a:ln w="28575"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nl">
                <a:latin typeface="Roboto"/>
                <a:ea typeface="Roboto"/>
                <a:cs typeface="Roboto"/>
                <a:sym typeface="Roboto"/>
              </a:rPr>
              <a:t>Fever</a:t>
            </a:r>
            <a:endParaRPr>
              <a:latin typeface="Roboto"/>
              <a:ea typeface="Roboto"/>
              <a:cs typeface="Roboto"/>
              <a:sym typeface="Roboto"/>
            </a:endParaRPr>
          </a:p>
        </p:txBody>
      </p:sp>
      <p:sp>
        <p:nvSpPr>
          <p:cNvPr id="201" name="Google Shape;201;p27"/>
          <p:cNvSpPr/>
          <p:nvPr/>
        </p:nvSpPr>
        <p:spPr>
          <a:xfrm>
            <a:off x="8169718" y="3379950"/>
            <a:ext cx="762300" cy="438300"/>
          </a:xfrm>
          <a:prstGeom prst="roundRect">
            <a:avLst>
              <a:gd name="adj" fmla="val 16667"/>
            </a:avLst>
          </a:prstGeom>
          <a:solidFill>
            <a:srgbClr val="FFE599"/>
          </a:solidFill>
          <a:ln w="28575"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nl">
                <a:latin typeface="Roboto"/>
                <a:ea typeface="Roboto"/>
                <a:cs typeface="Roboto"/>
                <a:sym typeface="Roboto"/>
              </a:rPr>
              <a:t>Nasal</a:t>
            </a:r>
            <a:endParaRPr>
              <a:latin typeface="Roboto"/>
              <a:ea typeface="Roboto"/>
              <a:cs typeface="Roboto"/>
              <a:sym typeface="Roboto"/>
            </a:endParaRPr>
          </a:p>
        </p:txBody>
      </p:sp>
      <p:cxnSp>
        <p:nvCxnSpPr>
          <p:cNvPr id="202" name="Google Shape;202;p27"/>
          <p:cNvCxnSpPr>
            <a:stCxn id="196" idx="1"/>
            <a:endCxn id="203" idx="0"/>
          </p:cNvCxnSpPr>
          <p:nvPr/>
        </p:nvCxnSpPr>
        <p:spPr>
          <a:xfrm flipH="1">
            <a:off x="5178625" y="1656700"/>
            <a:ext cx="844200" cy="555900"/>
          </a:xfrm>
          <a:prstGeom prst="straightConnector1">
            <a:avLst/>
          </a:prstGeom>
          <a:noFill/>
          <a:ln w="9525" cap="flat" cmpd="sng">
            <a:solidFill>
              <a:srgbClr val="3F4247"/>
            </a:solidFill>
            <a:prstDash val="solid"/>
            <a:round/>
            <a:headEnd type="none" w="med" len="med"/>
            <a:tailEnd type="triangle" w="med" len="med"/>
          </a:ln>
        </p:spPr>
      </p:cxnSp>
      <p:cxnSp>
        <p:nvCxnSpPr>
          <p:cNvPr id="204" name="Google Shape;204;p27"/>
          <p:cNvCxnSpPr>
            <a:stCxn id="196" idx="3"/>
            <a:endCxn id="197" idx="0"/>
          </p:cNvCxnSpPr>
          <p:nvPr/>
        </p:nvCxnSpPr>
        <p:spPr>
          <a:xfrm>
            <a:off x="6881125" y="1656700"/>
            <a:ext cx="845700" cy="555900"/>
          </a:xfrm>
          <a:prstGeom prst="straightConnector1">
            <a:avLst/>
          </a:prstGeom>
          <a:noFill/>
          <a:ln w="9525" cap="flat" cmpd="sng">
            <a:solidFill>
              <a:srgbClr val="3F4247"/>
            </a:solidFill>
            <a:prstDash val="solid"/>
            <a:round/>
            <a:headEnd type="none" w="med" len="med"/>
            <a:tailEnd type="triangle" w="med" len="med"/>
          </a:ln>
        </p:spPr>
      </p:cxnSp>
      <p:cxnSp>
        <p:nvCxnSpPr>
          <p:cNvPr id="205" name="Google Shape;205;p27"/>
          <p:cNvCxnSpPr>
            <a:stCxn id="203" idx="2"/>
            <a:endCxn id="198" idx="0"/>
          </p:cNvCxnSpPr>
          <p:nvPr/>
        </p:nvCxnSpPr>
        <p:spPr>
          <a:xfrm flipH="1">
            <a:off x="4325970" y="2651000"/>
            <a:ext cx="852600" cy="729000"/>
          </a:xfrm>
          <a:prstGeom prst="straightConnector1">
            <a:avLst/>
          </a:prstGeom>
          <a:noFill/>
          <a:ln w="9525" cap="flat" cmpd="sng">
            <a:solidFill>
              <a:srgbClr val="3F4247"/>
            </a:solidFill>
            <a:prstDash val="solid"/>
            <a:round/>
            <a:headEnd type="none" w="med" len="med"/>
            <a:tailEnd type="triangle" w="med" len="med"/>
          </a:ln>
        </p:spPr>
      </p:cxnSp>
      <p:cxnSp>
        <p:nvCxnSpPr>
          <p:cNvPr id="206" name="Google Shape;206;p27"/>
          <p:cNvCxnSpPr>
            <a:stCxn id="203" idx="2"/>
            <a:endCxn id="199" idx="0"/>
          </p:cNvCxnSpPr>
          <p:nvPr/>
        </p:nvCxnSpPr>
        <p:spPr>
          <a:xfrm>
            <a:off x="5178570" y="2651000"/>
            <a:ext cx="203700" cy="729000"/>
          </a:xfrm>
          <a:prstGeom prst="straightConnector1">
            <a:avLst/>
          </a:prstGeom>
          <a:noFill/>
          <a:ln w="9525" cap="flat" cmpd="sng">
            <a:solidFill>
              <a:srgbClr val="3F4247"/>
            </a:solidFill>
            <a:prstDash val="solid"/>
            <a:round/>
            <a:headEnd type="none" w="med" len="med"/>
            <a:tailEnd type="triangle" w="med" len="med"/>
          </a:ln>
        </p:spPr>
      </p:cxnSp>
      <p:cxnSp>
        <p:nvCxnSpPr>
          <p:cNvPr id="207" name="Google Shape;207;p27"/>
          <p:cNvCxnSpPr>
            <a:stCxn id="203" idx="2"/>
            <a:endCxn id="200" idx="0"/>
          </p:cNvCxnSpPr>
          <p:nvPr/>
        </p:nvCxnSpPr>
        <p:spPr>
          <a:xfrm>
            <a:off x="5178570" y="2651000"/>
            <a:ext cx="1260000" cy="729000"/>
          </a:xfrm>
          <a:prstGeom prst="straightConnector1">
            <a:avLst/>
          </a:prstGeom>
          <a:noFill/>
          <a:ln w="9525" cap="flat" cmpd="sng">
            <a:solidFill>
              <a:srgbClr val="3F4247"/>
            </a:solidFill>
            <a:prstDash val="solid"/>
            <a:round/>
            <a:headEnd type="none" w="med" len="med"/>
            <a:tailEnd type="triangle" w="med" len="med"/>
          </a:ln>
        </p:spPr>
      </p:cxnSp>
      <p:cxnSp>
        <p:nvCxnSpPr>
          <p:cNvPr id="208" name="Google Shape;208;p27"/>
          <p:cNvCxnSpPr>
            <a:stCxn id="197" idx="2"/>
            <a:endCxn id="200" idx="0"/>
          </p:cNvCxnSpPr>
          <p:nvPr/>
        </p:nvCxnSpPr>
        <p:spPr>
          <a:xfrm flipH="1">
            <a:off x="6438455" y="2651000"/>
            <a:ext cx="1288500" cy="729000"/>
          </a:xfrm>
          <a:prstGeom prst="straightConnector1">
            <a:avLst/>
          </a:prstGeom>
          <a:noFill/>
          <a:ln w="9525" cap="flat" cmpd="sng">
            <a:solidFill>
              <a:srgbClr val="3F4247"/>
            </a:solidFill>
            <a:prstDash val="solid"/>
            <a:round/>
            <a:headEnd type="none" w="med" len="med"/>
            <a:tailEnd type="triangle" w="med" len="med"/>
          </a:ln>
        </p:spPr>
      </p:cxnSp>
      <p:cxnSp>
        <p:nvCxnSpPr>
          <p:cNvPr id="209" name="Google Shape;209;p27"/>
          <p:cNvCxnSpPr>
            <a:stCxn id="197" idx="2"/>
            <a:endCxn id="199" idx="0"/>
          </p:cNvCxnSpPr>
          <p:nvPr/>
        </p:nvCxnSpPr>
        <p:spPr>
          <a:xfrm flipH="1">
            <a:off x="5382155" y="2651000"/>
            <a:ext cx="2344800" cy="729000"/>
          </a:xfrm>
          <a:prstGeom prst="straightConnector1">
            <a:avLst/>
          </a:prstGeom>
          <a:noFill/>
          <a:ln w="9525" cap="flat" cmpd="sng">
            <a:solidFill>
              <a:srgbClr val="3F4247"/>
            </a:solidFill>
            <a:prstDash val="solid"/>
            <a:round/>
            <a:headEnd type="none" w="med" len="med"/>
            <a:tailEnd type="triangle" w="med" len="med"/>
          </a:ln>
        </p:spPr>
      </p:cxnSp>
      <p:cxnSp>
        <p:nvCxnSpPr>
          <p:cNvPr id="210" name="Google Shape;210;p27"/>
          <p:cNvCxnSpPr>
            <a:stCxn id="197" idx="2"/>
            <a:endCxn id="211" idx="0"/>
          </p:cNvCxnSpPr>
          <p:nvPr/>
        </p:nvCxnSpPr>
        <p:spPr>
          <a:xfrm flipH="1">
            <a:off x="7494755" y="2651000"/>
            <a:ext cx="232200" cy="729000"/>
          </a:xfrm>
          <a:prstGeom prst="straightConnector1">
            <a:avLst/>
          </a:prstGeom>
          <a:noFill/>
          <a:ln w="9525" cap="flat" cmpd="sng">
            <a:solidFill>
              <a:srgbClr val="3F4247"/>
            </a:solidFill>
            <a:prstDash val="solid"/>
            <a:round/>
            <a:headEnd type="none" w="med" len="med"/>
            <a:tailEnd type="triangle" w="med" len="med"/>
          </a:ln>
        </p:spPr>
      </p:cxnSp>
      <p:cxnSp>
        <p:nvCxnSpPr>
          <p:cNvPr id="212" name="Google Shape;212;p27"/>
          <p:cNvCxnSpPr>
            <a:stCxn id="203" idx="2"/>
            <a:endCxn id="211" idx="0"/>
          </p:cNvCxnSpPr>
          <p:nvPr/>
        </p:nvCxnSpPr>
        <p:spPr>
          <a:xfrm>
            <a:off x="5178570" y="2651000"/>
            <a:ext cx="2316000" cy="729000"/>
          </a:xfrm>
          <a:prstGeom prst="straightConnector1">
            <a:avLst/>
          </a:prstGeom>
          <a:noFill/>
          <a:ln w="9525" cap="flat" cmpd="sng">
            <a:solidFill>
              <a:srgbClr val="3F4247"/>
            </a:solidFill>
            <a:prstDash val="solid"/>
            <a:round/>
            <a:headEnd type="none" w="med" len="med"/>
            <a:tailEnd type="triangle" w="med" len="med"/>
          </a:ln>
        </p:spPr>
      </p:cxnSp>
      <p:cxnSp>
        <p:nvCxnSpPr>
          <p:cNvPr id="213" name="Google Shape;213;p27"/>
          <p:cNvCxnSpPr>
            <a:stCxn id="197" idx="2"/>
            <a:endCxn id="201" idx="0"/>
          </p:cNvCxnSpPr>
          <p:nvPr/>
        </p:nvCxnSpPr>
        <p:spPr>
          <a:xfrm>
            <a:off x="7726955" y="2651000"/>
            <a:ext cx="823800" cy="729000"/>
          </a:xfrm>
          <a:prstGeom prst="straightConnector1">
            <a:avLst/>
          </a:prstGeom>
          <a:noFill/>
          <a:ln w="9525" cap="flat" cmpd="sng">
            <a:solidFill>
              <a:srgbClr val="3F4247"/>
            </a:solidFill>
            <a:prstDash val="solid"/>
            <a:round/>
            <a:headEnd type="none" w="med" len="med"/>
            <a:tailEnd type="triangle" w="med" len="med"/>
          </a:ln>
        </p:spPr>
      </p:cxnSp>
      <p:sp>
        <p:nvSpPr>
          <p:cNvPr id="211" name="Google Shape;211;p27"/>
          <p:cNvSpPr/>
          <p:nvPr/>
        </p:nvSpPr>
        <p:spPr>
          <a:xfrm>
            <a:off x="7113527" y="3379950"/>
            <a:ext cx="762300" cy="438300"/>
          </a:xfrm>
          <a:prstGeom prst="roundRect">
            <a:avLst>
              <a:gd name="adj" fmla="val 16667"/>
            </a:avLst>
          </a:prstGeom>
          <a:solidFill>
            <a:srgbClr val="FFE59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nl">
                <a:latin typeface="Roboto"/>
                <a:ea typeface="Roboto"/>
                <a:cs typeface="Roboto"/>
                <a:sym typeface="Roboto"/>
              </a:rPr>
              <a:t>Pain</a:t>
            </a:r>
            <a:endParaRPr>
              <a:latin typeface="Roboto"/>
              <a:ea typeface="Roboto"/>
              <a:cs typeface="Roboto"/>
              <a:sym typeface="Roboto"/>
            </a:endParaRPr>
          </a:p>
        </p:txBody>
      </p:sp>
      <p:sp>
        <p:nvSpPr>
          <p:cNvPr id="203" name="Google Shape;203;p27"/>
          <p:cNvSpPr/>
          <p:nvPr/>
        </p:nvSpPr>
        <p:spPr>
          <a:xfrm>
            <a:off x="4797420" y="2212700"/>
            <a:ext cx="762300" cy="438300"/>
          </a:xfrm>
          <a:prstGeom prst="roundRect">
            <a:avLst>
              <a:gd name="adj" fmla="val 16667"/>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nl">
                <a:latin typeface="Roboto"/>
                <a:ea typeface="Roboto"/>
                <a:cs typeface="Roboto"/>
                <a:sym typeface="Roboto"/>
              </a:rPr>
              <a:t>Pneu</a:t>
            </a:r>
            <a:endParaRPr>
              <a:latin typeface="Roboto"/>
              <a:ea typeface="Roboto"/>
              <a:cs typeface="Roboto"/>
              <a:sym typeface="Roboto"/>
            </a:endParaRPr>
          </a:p>
        </p:txBody>
      </p:sp>
      <p:grpSp>
        <p:nvGrpSpPr>
          <p:cNvPr id="214" name="Google Shape;214;p27"/>
          <p:cNvGrpSpPr/>
          <p:nvPr/>
        </p:nvGrpSpPr>
        <p:grpSpPr>
          <a:xfrm>
            <a:off x="3487500" y="739814"/>
            <a:ext cx="2831400" cy="1276636"/>
            <a:chOff x="3487500" y="739814"/>
            <a:chExt cx="2831400" cy="1276636"/>
          </a:xfrm>
        </p:grpSpPr>
        <p:sp>
          <p:nvSpPr>
            <p:cNvPr id="215" name="Google Shape;215;p27"/>
            <p:cNvSpPr txBox="1"/>
            <p:nvPr/>
          </p:nvSpPr>
          <p:spPr>
            <a:xfrm>
              <a:off x="3487500" y="739814"/>
              <a:ext cx="2831400" cy="105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 b="1">
                  <a:solidFill>
                    <a:srgbClr val="1155CC"/>
                  </a:solidFill>
                  <a:latin typeface="Roboto"/>
                  <a:ea typeface="Roboto"/>
                  <a:cs typeface="Roboto"/>
                  <a:sym typeface="Roboto"/>
                </a:rPr>
                <a:t>P(Pneu = yes | Dysp=yes, Cough=yes, Fever=high, Nasal=no, Season=summer) </a:t>
              </a:r>
              <a:endParaRPr b="1">
                <a:solidFill>
                  <a:srgbClr val="1155CC"/>
                </a:solidFill>
                <a:latin typeface="Roboto"/>
                <a:ea typeface="Roboto"/>
                <a:cs typeface="Roboto"/>
                <a:sym typeface="Roboto"/>
              </a:endParaRPr>
            </a:p>
            <a:p>
              <a:pPr marL="0" lvl="0" indent="0" algn="l" rtl="0">
                <a:spcBef>
                  <a:spcPts val="0"/>
                </a:spcBef>
                <a:spcAft>
                  <a:spcPts val="0"/>
                </a:spcAft>
                <a:buNone/>
              </a:pPr>
              <a:r>
                <a:rPr lang="nl" b="1">
                  <a:solidFill>
                    <a:srgbClr val="1155CC"/>
                  </a:solidFill>
                  <a:latin typeface="Roboto"/>
                  <a:ea typeface="Roboto"/>
                  <a:cs typeface="Roboto"/>
                  <a:sym typeface="Roboto"/>
                </a:rPr>
                <a:t>= 0.94</a:t>
              </a:r>
              <a:endParaRPr b="1">
                <a:solidFill>
                  <a:srgbClr val="1155CC"/>
                </a:solidFill>
                <a:latin typeface="Roboto"/>
                <a:ea typeface="Roboto"/>
                <a:cs typeface="Roboto"/>
                <a:sym typeface="Roboto"/>
              </a:endParaRPr>
            </a:p>
          </p:txBody>
        </p:sp>
        <p:sp>
          <p:nvSpPr>
            <p:cNvPr id="216" name="Google Shape;216;p27"/>
            <p:cNvSpPr/>
            <p:nvPr/>
          </p:nvSpPr>
          <p:spPr>
            <a:xfrm>
              <a:off x="4724300" y="1606900"/>
              <a:ext cx="313200" cy="409550"/>
            </a:xfrm>
            <a:custGeom>
              <a:avLst/>
              <a:gdLst/>
              <a:ahLst/>
              <a:cxnLst/>
              <a:rect l="l" t="t" r="r" b="b"/>
              <a:pathLst>
                <a:path w="12528" h="16382" extrusionOk="0">
                  <a:moveTo>
                    <a:pt x="12528" y="16382"/>
                  </a:moveTo>
                  <a:cubicBezTo>
                    <a:pt x="10719" y="9750"/>
                    <a:pt x="6149" y="3074"/>
                    <a:pt x="0" y="0"/>
                  </a:cubicBezTo>
                </a:path>
              </a:pathLst>
            </a:custGeom>
            <a:noFill/>
            <a:ln w="19050" cap="flat" cmpd="sng">
              <a:solidFill>
                <a:srgbClr val="1155CC"/>
              </a:solidFill>
              <a:prstDash val="solid"/>
              <a:round/>
              <a:headEnd type="none" w="med" len="med"/>
              <a:tailEnd type="none" w="med" len="med"/>
            </a:ln>
          </p:spPr>
          <p:txBody>
            <a:bodyPr/>
            <a:lstStyle/>
            <a:p>
              <a:endParaRPr lang="en-US"/>
            </a:p>
          </p:txBody>
        </p:sp>
      </p:grpSp>
      <p:grpSp>
        <p:nvGrpSpPr>
          <p:cNvPr id="217" name="Google Shape;217;p27"/>
          <p:cNvGrpSpPr/>
          <p:nvPr/>
        </p:nvGrpSpPr>
        <p:grpSpPr>
          <a:xfrm>
            <a:off x="8008678" y="1780050"/>
            <a:ext cx="1061723" cy="523037"/>
            <a:chOff x="8008678" y="1780050"/>
            <a:chExt cx="1061723" cy="523037"/>
          </a:xfrm>
        </p:grpSpPr>
        <p:sp>
          <p:nvSpPr>
            <p:cNvPr id="218" name="Google Shape;218;p27"/>
            <p:cNvSpPr txBox="1"/>
            <p:nvPr/>
          </p:nvSpPr>
          <p:spPr>
            <a:xfrm>
              <a:off x="8008678" y="1816187"/>
              <a:ext cx="394200" cy="48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 sz="2000" b="1">
                  <a:solidFill>
                    <a:srgbClr val="1155CC"/>
                  </a:solidFill>
                  <a:latin typeface="Roboto"/>
                  <a:ea typeface="Roboto"/>
                  <a:cs typeface="Roboto"/>
                  <a:sym typeface="Roboto"/>
                </a:rPr>
                <a:t>∑</a:t>
              </a:r>
              <a:endParaRPr sz="2000" b="1">
                <a:solidFill>
                  <a:srgbClr val="1155CC"/>
                </a:solidFill>
                <a:latin typeface="Roboto"/>
                <a:ea typeface="Roboto"/>
                <a:cs typeface="Roboto"/>
                <a:sym typeface="Roboto"/>
              </a:endParaRPr>
            </a:p>
          </p:txBody>
        </p:sp>
        <p:sp>
          <p:nvSpPr>
            <p:cNvPr id="219" name="Google Shape;219;p27"/>
            <p:cNvSpPr txBox="1"/>
            <p:nvPr/>
          </p:nvSpPr>
          <p:spPr>
            <a:xfrm>
              <a:off x="8212101" y="1780050"/>
              <a:ext cx="858300" cy="48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 b="1">
                  <a:solidFill>
                    <a:srgbClr val="1155CC"/>
                  </a:solidFill>
                  <a:latin typeface="Roboto"/>
                  <a:ea typeface="Roboto"/>
                  <a:cs typeface="Roboto"/>
                  <a:sym typeface="Roboto"/>
                </a:rPr>
                <a:t>Inf=no</a:t>
              </a:r>
              <a:endParaRPr b="1">
                <a:solidFill>
                  <a:srgbClr val="1155CC"/>
                </a:solidFill>
                <a:latin typeface="Roboto"/>
                <a:ea typeface="Roboto"/>
                <a:cs typeface="Roboto"/>
                <a:sym typeface="Roboto"/>
              </a:endParaRPr>
            </a:p>
            <a:p>
              <a:pPr marL="0" lvl="0" indent="0" algn="l" rtl="0">
                <a:spcBef>
                  <a:spcPts val="0"/>
                </a:spcBef>
                <a:spcAft>
                  <a:spcPts val="0"/>
                </a:spcAft>
                <a:buNone/>
              </a:pPr>
              <a:r>
                <a:rPr lang="nl" b="1">
                  <a:solidFill>
                    <a:srgbClr val="1155CC"/>
                  </a:solidFill>
                  <a:latin typeface="Roboto"/>
                  <a:ea typeface="Roboto"/>
                  <a:cs typeface="Roboto"/>
                  <a:sym typeface="Roboto"/>
                </a:rPr>
                <a:t>Inf=yes</a:t>
              </a:r>
              <a:endParaRPr b="1">
                <a:solidFill>
                  <a:srgbClr val="1155CC"/>
                </a:solidFill>
                <a:latin typeface="Roboto"/>
                <a:ea typeface="Roboto"/>
                <a:cs typeface="Roboto"/>
                <a:sym typeface="Roboto"/>
              </a:endParaRPr>
            </a:p>
          </p:txBody>
        </p:sp>
      </p:grpSp>
      <p:grpSp>
        <p:nvGrpSpPr>
          <p:cNvPr id="220" name="Google Shape;220;p27"/>
          <p:cNvGrpSpPr/>
          <p:nvPr/>
        </p:nvGrpSpPr>
        <p:grpSpPr>
          <a:xfrm>
            <a:off x="4719075" y="4071725"/>
            <a:ext cx="4458948" cy="486900"/>
            <a:chOff x="4719075" y="4071725"/>
            <a:chExt cx="4458948" cy="486900"/>
          </a:xfrm>
        </p:grpSpPr>
        <p:sp>
          <p:nvSpPr>
            <p:cNvPr id="221" name="Google Shape;221;p27"/>
            <p:cNvSpPr txBox="1"/>
            <p:nvPr/>
          </p:nvSpPr>
          <p:spPr>
            <a:xfrm>
              <a:off x="4719075" y="4071725"/>
              <a:ext cx="1555800" cy="48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 b="1">
                  <a:solidFill>
                    <a:srgbClr val="A4C2F4"/>
                  </a:solidFill>
                  <a:latin typeface="Roboto"/>
                  <a:ea typeface="Roboto"/>
                  <a:cs typeface="Roboto"/>
                  <a:sym typeface="Roboto"/>
                </a:rPr>
                <a:t>P(Cough=yes | Pneu=yes, Inf=?)</a:t>
              </a:r>
              <a:endParaRPr b="1">
                <a:solidFill>
                  <a:srgbClr val="A4C2F4"/>
                </a:solidFill>
                <a:latin typeface="Roboto"/>
                <a:ea typeface="Roboto"/>
                <a:cs typeface="Roboto"/>
                <a:sym typeface="Roboto"/>
              </a:endParaRPr>
            </a:p>
          </p:txBody>
        </p:sp>
        <p:sp>
          <p:nvSpPr>
            <p:cNvPr id="222" name="Google Shape;222;p27"/>
            <p:cNvSpPr txBox="1"/>
            <p:nvPr/>
          </p:nvSpPr>
          <p:spPr>
            <a:xfrm>
              <a:off x="6257725" y="4071725"/>
              <a:ext cx="1555800" cy="48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 b="1">
                  <a:solidFill>
                    <a:srgbClr val="A4C2F4"/>
                  </a:solidFill>
                  <a:latin typeface="Roboto"/>
                  <a:ea typeface="Roboto"/>
                  <a:cs typeface="Roboto"/>
                  <a:sym typeface="Roboto"/>
                </a:rPr>
                <a:t>P(Fever=high | Pneu=yes, Inf=?)</a:t>
              </a:r>
              <a:endParaRPr b="1">
                <a:solidFill>
                  <a:srgbClr val="A4C2F4"/>
                </a:solidFill>
                <a:latin typeface="Roboto"/>
                <a:ea typeface="Roboto"/>
                <a:cs typeface="Roboto"/>
                <a:sym typeface="Roboto"/>
              </a:endParaRPr>
            </a:p>
          </p:txBody>
        </p:sp>
        <p:sp>
          <p:nvSpPr>
            <p:cNvPr id="223" name="Google Shape;223;p27"/>
            <p:cNvSpPr txBox="1"/>
            <p:nvPr/>
          </p:nvSpPr>
          <p:spPr>
            <a:xfrm>
              <a:off x="7923723" y="4071725"/>
              <a:ext cx="1254300" cy="48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 b="1">
                  <a:solidFill>
                    <a:srgbClr val="A4C2F4"/>
                  </a:solidFill>
                  <a:latin typeface="Roboto"/>
                  <a:ea typeface="Roboto"/>
                  <a:cs typeface="Roboto"/>
                  <a:sym typeface="Roboto"/>
                </a:rPr>
                <a:t>P(Nasal=no | Inf=?)</a:t>
              </a:r>
              <a:endParaRPr b="1">
                <a:solidFill>
                  <a:srgbClr val="A4C2F4"/>
                </a:solidFill>
                <a:latin typeface="Roboto"/>
                <a:ea typeface="Roboto"/>
                <a:cs typeface="Roboto"/>
                <a:sym typeface="Roboto"/>
              </a:endParaRPr>
            </a:p>
          </p:txBody>
        </p:sp>
      </p:grpSp>
      <p:grpSp>
        <p:nvGrpSpPr>
          <p:cNvPr id="224" name="Google Shape;224;p27"/>
          <p:cNvGrpSpPr/>
          <p:nvPr/>
        </p:nvGrpSpPr>
        <p:grpSpPr>
          <a:xfrm>
            <a:off x="3177800" y="1927300"/>
            <a:ext cx="4129650" cy="2631325"/>
            <a:chOff x="3177800" y="1927300"/>
            <a:chExt cx="4129650" cy="2631325"/>
          </a:xfrm>
        </p:grpSpPr>
        <p:sp>
          <p:nvSpPr>
            <p:cNvPr id="225" name="Google Shape;225;p27"/>
            <p:cNvSpPr txBox="1"/>
            <p:nvPr/>
          </p:nvSpPr>
          <p:spPr>
            <a:xfrm>
              <a:off x="3177800" y="4071725"/>
              <a:ext cx="1555800" cy="48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 b="1">
                  <a:solidFill>
                    <a:srgbClr val="1155CC"/>
                  </a:solidFill>
                  <a:latin typeface="Roboto"/>
                  <a:ea typeface="Roboto"/>
                  <a:cs typeface="Roboto"/>
                  <a:sym typeface="Roboto"/>
                </a:rPr>
                <a:t>P(Dysp=yes | Pneu=yes)</a:t>
              </a:r>
              <a:endParaRPr b="1">
                <a:solidFill>
                  <a:srgbClr val="1155CC"/>
                </a:solidFill>
                <a:latin typeface="Roboto"/>
                <a:ea typeface="Roboto"/>
                <a:cs typeface="Roboto"/>
                <a:sym typeface="Roboto"/>
              </a:endParaRPr>
            </a:p>
          </p:txBody>
        </p:sp>
        <p:sp>
          <p:nvSpPr>
            <p:cNvPr id="226" name="Google Shape;226;p27"/>
            <p:cNvSpPr txBox="1"/>
            <p:nvPr/>
          </p:nvSpPr>
          <p:spPr>
            <a:xfrm>
              <a:off x="5569550" y="1927300"/>
              <a:ext cx="1737900" cy="48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 b="1">
                  <a:solidFill>
                    <a:srgbClr val="1155CC"/>
                  </a:solidFill>
                  <a:latin typeface="Roboto"/>
                  <a:ea typeface="Roboto"/>
                  <a:cs typeface="Roboto"/>
                  <a:sym typeface="Roboto"/>
                </a:rPr>
                <a:t>P(Pneu=yes | Season=summer)</a:t>
              </a:r>
              <a:endParaRPr b="1">
                <a:solidFill>
                  <a:srgbClr val="1155CC"/>
                </a:solidFill>
                <a:latin typeface="Roboto"/>
                <a:ea typeface="Roboto"/>
                <a:cs typeface="Roboto"/>
                <a:sym typeface="Roboto"/>
              </a:endParaRPr>
            </a:p>
          </p:txBody>
        </p:sp>
      </p:grpSp>
      <p:grpSp>
        <p:nvGrpSpPr>
          <p:cNvPr id="227" name="Google Shape;227;p27"/>
          <p:cNvGrpSpPr/>
          <p:nvPr/>
        </p:nvGrpSpPr>
        <p:grpSpPr>
          <a:xfrm>
            <a:off x="4572000" y="1927288"/>
            <a:ext cx="982990" cy="721979"/>
            <a:chOff x="4572000" y="1927288"/>
            <a:chExt cx="982990" cy="721979"/>
          </a:xfrm>
        </p:grpSpPr>
        <p:sp>
          <p:nvSpPr>
            <p:cNvPr id="228" name="Google Shape;228;p27"/>
            <p:cNvSpPr txBox="1"/>
            <p:nvPr/>
          </p:nvSpPr>
          <p:spPr>
            <a:xfrm>
              <a:off x="4572000" y="1927288"/>
              <a:ext cx="662400" cy="36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 sz="1600" b="1">
                  <a:solidFill>
                    <a:srgbClr val="1155CC"/>
                  </a:solidFill>
                  <a:latin typeface="Roboto"/>
                  <a:ea typeface="Roboto"/>
                  <a:cs typeface="Roboto"/>
                  <a:sym typeface="Roboto"/>
                </a:rPr>
                <a:t>?</a:t>
              </a:r>
              <a:endParaRPr sz="1600" b="1">
                <a:solidFill>
                  <a:srgbClr val="1155CC"/>
                </a:solidFill>
                <a:latin typeface="Roboto"/>
                <a:ea typeface="Roboto"/>
                <a:cs typeface="Roboto"/>
                <a:sym typeface="Roboto"/>
              </a:endParaRPr>
            </a:p>
          </p:txBody>
        </p:sp>
        <p:sp>
          <p:nvSpPr>
            <p:cNvPr id="229" name="Google Shape;229;p27"/>
            <p:cNvSpPr/>
            <p:nvPr/>
          </p:nvSpPr>
          <p:spPr>
            <a:xfrm>
              <a:off x="4792690" y="2210967"/>
              <a:ext cx="762300" cy="438300"/>
            </a:xfrm>
            <a:prstGeom prst="roundRect">
              <a:avLst>
                <a:gd name="adj" fmla="val 16667"/>
              </a:avLst>
            </a:prstGeom>
            <a:solidFill>
              <a:srgbClr val="F4CCCC"/>
            </a:solidFill>
            <a:ln w="2857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nl">
                  <a:latin typeface="Roboto"/>
                  <a:ea typeface="Roboto"/>
                  <a:cs typeface="Roboto"/>
                  <a:sym typeface="Roboto"/>
                </a:rPr>
                <a:t>Pneu</a:t>
              </a:r>
              <a:endParaRPr>
                <a:latin typeface="Roboto"/>
                <a:ea typeface="Roboto"/>
                <a:cs typeface="Roboto"/>
                <a:sym typeface="Roboto"/>
              </a:endParaRPr>
            </a:p>
          </p:txBody>
        </p:sp>
      </p:grpSp>
      <p:sp>
        <p:nvSpPr>
          <p:cNvPr id="230" name="Google Shape;230;p27"/>
          <p:cNvSpPr txBox="1">
            <a:spLocks noGrp="1"/>
          </p:cNvSpPr>
          <p:nvPr>
            <p:ph type="title"/>
          </p:nvPr>
        </p:nvSpPr>
        <p:spPr>
          <a:xfrm>
            <a:off x="205325" y="190925"/>
            <a:ext cx="4053600" cy="85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nl" sz="2400"/>
              <a:t>You’re not feeling well…</a:t>
            </a:r>
            <a:endParaRPr sz="2400"/>
          </a:p>
        </p:txBody>
      </p:sp>
      <p:grpSp>
        <p:nvGrpSpPr>
          <p:cNvPr id="231" name="Google Shape;231;p27"/>
          <p:cNvGrpSpPr/>
          <p:nvPr/>
        </p:nvGrpSpPr>
        <p:grpSpPr>
          <a:xfrm>
            <a:off x="4492925" y="4071725"/>
            <a:ext cx="4685098" cy="907346"/>
            <a:chOff x="4492925" y="4071725"/>
            <a:chExt cx="4685098" cy="907346"/>
          </a:xfrm>
        </p:grpSpPr>
        <p:grpSp>
          <p:nvGrpSpPr>
            <p:cNvPr id="232" name="Google Shape;232;p27"/>
            <p:cNvGrpSpPr/>
            <p:nvPr/>
          </p:nvGrpSpPr>
          <p:grpSpPr>
            <a:xfrm>
              <a:off x="4492925" y="4487221"/>
              <a:ext cx="4685098" cy="491850"/>
              <a:chOff x="4492925" y="4487221"/>
              <a:chExt cx="4685098" cy="491850"/>
            </a:xfrm>
          </p:grpSpPr>
          <p:sp>
            <p:nvSpPr>
              <p:cNvPr id="233" name="Google Shape;233;p27"/>
              <p:cNvSpPr txBox="1"/>
              <p:nvPr/>
            </p:nvSpPr>
            <p:spPr>
              <a:xfrm>
                <a:off x="4492925" y="4492171"/>
                <a:ext cx="1782000" cy="48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 b="1">
                    <a:solidFill>
                      <a:srgbClr val="1155CC"/>
                    </a:solidFill>
                    <a:latin typeface="Roboto"/>
                    <a:ea typeface="Roboto"/>
                    <a:cs typeface="Roboto"/>
                    <a:sym typeface="Roboto"/>
                  </a:rPr>
                  <a:t>P(Cough=yes | Pneu=yes, Inf=yes)</a:t>
                </a:r>
                <a:endParaRPr b="1">
                  <a:solidFill>
                    <a:srgbClr val="1155CC"/>
                  </a:solidFill>
                  <a:latin typeface="Roboto"/>
                  <a:ea typeface="Roboto"/>
                  <a:cs typeface="Roboto"/>
                  <a:sym typeface="Roboto"/>
                </a:endParaRPr>
              </a:p>
            </p:txBody>
          </p:sp>
          <p:sp>
            <p:nvSpPr>
              <p:cNvPr id="234" name="Google Shape;234;p27"/>
              <p:cNvSpPr txBox="1"/>
              <p:nvPr/>
            </p:nvSpPr>
            <p:spPr>
              <a:xfrm>
                <a:off x="6216021" y="4487221"/>
                <a:ext cx="1782000" cy="48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 b="1">
                    <a:solidFill>
                      <a:srgbClr val="1155CC"/>
                    </a:solidFill>
                    <a:latin typeface="Roboto"/>
                    <a:ea typeface="Roboto"/>
                    <a:cs typeface="Roboto"/>
                    <a:sym typeface="Roboto"/>
                  </a:rPr>
                  <a:t>P(Fever=high | Pneu=yes, Inf=yes)</a:t>
                </a:r>
                <a:endParaRPr b="1">
                  <a:solidFill>
                    <a:srgbClr val="1155CC"/>
                  </a:solidFill>
                  <a:latin typeface="Roboto"/>
                  <a:ea typeface="Roboto"/>
                  <a:cs typeface="Roboto"/>
                  <a:sym typeface="Roboto"/>
                </a:endParaRPr>
              </a:p>
            </p:txBody>
          </p:sp>
          <p:sp>
            <p:nvSpPr>
              <p:cNvPr id="235" name="Google Shape;235;p27"/>
              <p:cNvSpPr txBox="1"/>
              <p:nvPr/>
            </p:nvSpPr>
            <p:spPr>
              <a:xfrm>
                <a:off x="7923723" y="4487221"/>
                <a:ext cx="1254300" cy="48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 b="1">
                    <a:solidFill>
                      <a:srgbClr val="1155CC"/>
                    </a:solidFill>
                    <a:latin typeface="Roboto"/>
                    <a:ea typeface="Roboto"/>
                    <a:cs typeface="Roboto"/>
                    <a:sym typeface="Roboto"/>
                  </a:rPr>
                  <a:t>P(Nasal=no | Inf=yes)</a:t>
                </a:r>
                <a:endParaRPr b="1">
                  <a:solidFill>
                    <a:srgbClr val="1155CC"/>
                  </a:solidFill>
                  <a:latin typeface="Roboto"/>
                  <a:ea typeface="Roboto"/>
                  <a:cs typeface="Roboto"/>
                  <a:sym typeface="Roboto"/>
                </a:endParaRPr>
              </a:p>
            </p:txBody>
          </p:sp>
        </p:grpSp>
        <p:grpSp>
          <p:nvGrpSpPr>
            <p:cNvPr id="236" name="Google Shape;236;p27"/>
            <p:cNvGrpSpPr/>
            <p:nvPr/>
          </p:nvGrpSpPr>
          <p:grpSpPr>
            <a:xfrm>
              <a:off x="4492925" y="4071725"/>
              <a:ext cx="4685098" cy="491850"/>
              <a:chOff x="4492925" y="4605125"/>
              <a:chExt cx="4685098" cy="491850"/>
            </a:xfrm>
          </p:grpSpPr>
          <p:sp>
            <p:nvSpPr>
              <p:cNvPr id="237" name="Google Shape;237;p27"/>
              <p:cNvSpPr txBox="1"/>
              <p:nvPr/>
            </p:nvSpPr>
            <p:spPr>
              <a:xfrm>
                <a:off x="4492925" y="4610075"/>
                <a:ext cx="1782000" cy="48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 b="1">
                    <a:solidFill>
                      <a:srgbClr val="1155CC"/>
                    </a:solidFill>
                    <a:latin typeface="Roboto"/>
                    <a:ea typeface="Roboto"/>
                    <a:cs typeface="Roboto"/>
                    <a:sym typeface="Roboto"/>
                  </a:rPr>
                  <a:t>P(Cough=yes | Pneu=yes, Inf=no)</a:t>
                </a:r>
                <a:endParaRPr b="1">
                  <a:solidFill>
                    <a:srgbClr val="1155CC"/>
                  </a:solidFill>
                  <a:latin typeface="Roboto"/>
                  <a:ea typeface="Roboto"/>
                  <a:cs typeface="Roboto"/>
                  <a:sym typeface="Roboto"/>
                </a:endParaRPr>
              </a:p>
            </p:txBody>
          </p:sp>
          <p:sp>
            <p:nvSpPr>
              <p:cNvPr id="238" name="Google Shape;238;p27"/>
              <p:cNvSpPr txBox="1"/>
              <p:nvPr/>
            </p:nvSpPr>
            <p:spPr>
              <a:xfrm>
                <a:off x="6216021" y="4605125"/>
                <a:ext cx="1782000" cy="48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 b="1">
                    <a:solidFill>
                      <a:srgbClr val="1155CC"/>
                    </a:solidFill>
                    <a:latin typeface="Roboto"/>
                    <a:ea typeface="Roboto"/>
                    <a:cs typeface="Roboto"/>
                    <a:sym typeface="Roboto"/>
                  </a:rPr>
                  <a:t>P(Fever=high | Pneu=yes, Inf=no)</a:t>
                </a:r>
                <a:endParaRPr b="1">
                  <a:solidFill>
                    <a:srgbClr val="1155CC"/>
                  </a:solidFill>
                  <a:latin typeface="Roboto"/>
                  <a:ea typeface="Roboto"/>
                  <a:cs typeface="Roboto"/>
                  <a:sym typeface="Roboto"/>
                </a:endParaRPr>
              </a:p>
            </p:txBody>
          </p:sp>
          <p:sp>
            <p:nvSpPr>
              <p:cNvPr id="239" name="Google Shape;239;p27"/>
              <p:cNvSpPr txBox="1"/>
              <p:nvPr/>
            </p:nvSpPr>
            <p:spPr>
              <a:xfrm>
                <a:off x="7923723" y="4605125"/>
                <a:ext cx="1254300" cy="48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 b="1">
                    <a:solidFill>
                      <a:srgbClr val="1155CC"/>
                    </a:solidFill>
                    <a:latin typeface="Roboto"/>
                    <a:ea typeface="Roboto"/>
                    <a:cs typeface="Roboto"/>
                    <a:sym typeface="Roboto"/>
                  </a:rPr>
                  <a:t>P(Nasal=no | Inf=no)</a:t>
                </a:r>
                <a:endParaRPr b="1">
                  <a:solidFill>
                    <a:srgbClr val="1155CC"/>
                  </a:solidFill>
                  <a:latin typeface="Roboto"/>
                  <a:ea typeface="Roboto"/>
                  <a:cs typeface="Roboto"/>
                  <a:sym typeface="Roboto"/>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220"/>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2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8"/>
          <p:cNvSpPr txBox="1">
            <a:spLocks noGrp="1"/>
          </p:cNvSpPr>
          <p:nvPr>
            <p:ph type="title"/>
          </p:nvPr>
        </p:nvSpPr>
        <p:spPr>
          <a:xfrm>
            <a:off x="205325" y="190925"/>
            <a:ext cx="8682600" cy="85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nl" sz="2400"/>
              <a:t>Bayesian Networks (BNs) are ideally suited for automated clinical reasoning</a:t>
            </a:r>
            <a:endParaRPr sz="2400"/>
          </a:p>
        </p:txBody>
      </p:sp>
      <p:sp>
        <p:nvSpPr>
          <p:cNvPr id="245" name="Google Shape;245;p28"/>
          <p:cNvSpPr txBox="1"/>
          <p:nvPr/>
        </p:nvSpPr>
        <p:spPr>
          <a:xfrm>
            <a:off x="357725" y="2935575"/>
            <a:ext cx="8221500" cy="16143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endParaRPr sz="1800">
              <a:solidFill>
                <a:schemeClr val="dk1"/>
              </a:solidFill>
              <a:latin typeface="Roboto"/>
              <a:ea typeface="Roboto"/>
              <a:cs typeface="Roboto"/>
              <a:sym typeface="Roboto"/>
            </a:endParaRPr>
          </a:p>
          <a:p>
            <a:pPr marL="457200" lvl="0" indent="-342900" algn="l" rtl="0">
              <a:spcBef>
                <a:spcPts val="600"/>
              </a:spcBef>
              <a:spcAft>
                <a:spcPts val="0"/>
              </a:spcAft>
              <a:buClr>
                <a:schemeClr val="dk1"/>
              </a:buClr>
              <a:buSzPts val="1800"/>
              <a:buFont typeface="Roboto"/>
              <a:buChar char="▸"/>
            </a:pPr>
            <a:r>
              <a:rPr lang="nl" sz="1800">
                <a:solidFill>
                  <a:schemeClr val="dk1"/>
                </a:solidFill>
                <a:latin typeface="Roboto"/>
                <a:ea typeface="Roboto"/>
                <a:cs typeface="Roboto"/>
                <a:sym typeface="Roboto"/>
              </a:rPr>
              <a:t>However, limited adoption in clinical practice due to their </a:t>
            </a:r>
            <a:r>
              <a:rPr lang="nl" sz="1800" b="1">
                <a:solidFill>
                  <a:schemeClr val="dk1"/>
                </a:solidFill>
                <a:latin typeface="Roboto"/>
                <a:ea typeface="Roboto"/>
                <a:cs typeface="Roboto"/>
                <a:sym typeface="Roboto"/>
              </a:rPr>
              <a:t>inability to deal with realistic medical data</a:t>
            </a:r>
            <a:endParaRPr sz="1800">
              <a:solidFill>
                <a:schemeClr val="dk1"/>
              </a:solidFill>
              <a:latin typeface="Roboto"/>
              <a:ea typeface="Roboto"/>
              <a:cs typeface="Roboto"/>
              <a:sym typeface="Roboto"/>
            </a:endParaRPr>
          </a:p>
        </p:txBody>
      </p:sp>
      <p:grpSp>
        <p:nvGrpSpPr>
          <p:cNvPr id="246" name="Google Shape;246;p28"/>
          <p:cNvGrpSpPr/>
          <p:nvPr/>
        </p:nvGrpSpPr>
        <p:grpSpPr>
          <a:xfrm>
            <a:off x="357725" y="1243200"/>
            <a:ext cx="8375814" cy="2439000"/>
            <a:chOff x="357725" y="1243200"/>
            <a:chExt cx="8375814" cy="2439000"/>
          </a:xfrm>
        </p:grpSpPr>
        <p:sp>
          <p:nvSpPr>
            <p:cNvPr id="247" name="Google Shape;247;p28"/>
            <p:cNvSpPr txBox="1"/>
            <p:nvPr/>
          </p:nvSpPr>
          <p:spPr>
            <a:xfrm>
              <a:off x="357725" y="1243200"/>
              <a:ext cx="4547700" cy="2439000"/>
            </a:xfrm>
            <a:prstGeom prst="rect">
              <a:avLst/>
            </a:prstGeom>
            <a:noFill/>
            <a:ln>
              <a:noFill/>
            </a:ln>
          </p:spPr>
          <p:txBody>
            <a:bodyPr spcFirstLastPara="1" wrap="square" lIns="91425" tIns="91425" rIns="91425" bIns="91425" anchor="t" anchorCtr="0">
              <a:noAutofit/>
            </a:bodyPr>
            <a:lstStyle/>
            <a:p>
              <a:pPr marL="457200" lvl="0" indent="-342900" algn="l" rtl="0">
                <a:spcBef>
                  <a:spcPts val="600"/>
                </a:spcBef>
                <a:spcAft>
                  <a:spcPts val="0"/>
                </a:spcAft>
                <a:buClr>
                  <a:schemeClr val="dk1"/>
                </a:buClr>
                <a:buSzPts val="1800"/>
                <a:buFont typeface="Roboto"/>
                <a:buChar char="▸"/>
              </a:pPr>
              <a:r>
                <a:rPr lang="nl" sz="1800" b="1">
                  <a:solidFill>
                    <a:schemeClr val="dk1"/>
                  </a:solidFill>
                  <a:latin typeface="Roboto"/>
                  <a:ea typeface="Roboto"/>
                  <a:cs typeface="Roboto"/>
                  <a:sym typeface="Roboto"/>
                </a:rPr>
                <a:t>Why?</a:t>
              </a:r>
              <a:endParaRPr sz="1800">
                <a:solidFill>
                  <a:schemeClr val="dk1"/>
                </a:solidFill>
                <a:latin typeface="Roboto"/>
                <a:ea typeface="Roboto"/>
                <a:cs typeface="Roboto"/>
                <a:sym typeface="Roboto"/>
              </a:endParaRPr>
            </a:p>
            <a:p>
              <a:pPr marL="914400" lvl="1" indent="-342900" algn="l" rtl="0">
                <a:spcBef>
                  <a:spcPts val="600"/>
                </a:spcBef>
                <a:spcAft>
                  <a:spcPts val="0"/>
                </a:spcAft>
                <a:buClr>
                  <a:schemeClr val="dk1"/>
                </a:buClr>
                <a:buSzPts val="1800"/>
                <a:buFont typeface="Roboto"/>
                <a:buChar char="▹"/>
              </a:pPr>
              <a:r>
                <a:rPr lang="nl" sz="1800">
                  <a:solidFill>
                    <a:schemeClr val="dk1"/>
                  </a:solidFill>
                  <a:latin typeface="Roboto"/>
                  <a:ea typeface="Roboto"/>
                  <a:cs typeface="Roboto"/>
                  <a:sym typeface="Roboto"/>
                </a:rPr>
                <a:t>Model complex problems involving uncertainty</a:t>
              </a:r>
              <a:endParaRPr sz="1800">
                <a:solidFill>
                  <a:schemeClr val="dk1"/>
                </a:solidFill>
                <a:latin typeface="Roboto"/>
                <a:ea typeface="Roboto"/>
                <a:cs typeface="Roboto"/>
                <a:sym typeface="Roboto"/>
              </a:endParaRPr>
            </a:p>
            <a:p>
              <a:pPr marL="914400" lvl="1" indent="-342900" algn="l" rtl="0">
                <a:spcBef>
                  <a:spcPts val="600"/>
                </a:spcBef>
                <a:spcAft>
                  <a:spcPts val="0"/>
                </a:spcAft>
                <a:buClr>
                  <a:schemeClr val="dk1"/>
                </a:buClr>
                <a:buSzPts val="1800"/>
                <a:buFont typeface="Roboto"/>
                <a:buChar char="▹"/>
              </a:pPr>
              <a:r>
                <a:rPr lang="nl" sz="1800">
                  <a:solidFill>
                    <a:schemeClr val="dk1"/>
                  </a:solidFill>
                  <a:latin typeface="Roboto"/>
                  <a:ea typeface="Roboto"/>
                  <a:cs typeface="Roboto"/>
                  <a:sym typeface="Roboto"/>
                </a:rPr>
                <a:t>Interpretable graphical structure</a:t>
              </a:r>
              <a:endParaRPr sz="1800">
                <a:solidFill>
                  <a:schemeClr val="dk1"/>
                </a:solidFill>
                <a:latin typeface="Roboto"/>
                <a:ea typeface="Roboto"/>
                <a:cs typeface="Roboto"/>
                <a:sym typeface="Roboto"/>
              </a:endParaRPr>
            </a:p>
            <a:p>
              <a:pPr marL="914400" lvl="1" indent="-342900" algn="l" rtl="0">
                <a:spcBef>
                  <a:spcPts val="600"/>
                </a:spcBef>
                <a:spcAft>
                  <a:spcPts val="0"/>
                </a:spcAft>
                <a:buClr>
                  <a:schemeClr val="dk1"/>
                </a:buClr>
                <a:buSzPts val="1800"/>
                <a:buFont typeface="Roboto"/>
                <a:buChar char="▹"/>
              </a:pPr>
              <a:r>
                <a:rPr lang="nl" sz="1800">
                  <a:solidFill>
                    <a:schemeClr val="dk1"/>
                  </a:solidFill>
                  <a:latin typeface="Roboto"/>
                  <a:ea typeface="Roboto"/>
                  <a:cs typeface="Roboto"/>
                  <a:sym typeface="Roboto"/>
                </a:rPr>
                <a:t>Combine data and expert knowledge</a:t>
              </a:r>
              <a:endParaRPr sz="1800">
                <a:solidFill>
                  <a:schemeClr val="dk1"/>
                </a:solidFill>
                <a:latin typeface="Roboto"/>
                <a:ea typeface="Roboto"/>
                <a:cs typeface="Roboto"/>
                <a:sym typeface="Roboto"/>
              </a:endParaRPr>
            </a:p>
          </p:txBody>
        </p:sp>
        <p:grpSp>
          <p:nvGrpSpPr>
            <p:cNvPr id="248" name="Google Shape;248;p28"/>
            <p:cNvGrpSpPr/>
            <p:nvPr/>
          </p:nvGrpSpPr>
          <p:grpSpPr>
            <a:xfrm>
              <a:off x="5073543" y="1345652"/>
              <a:ext cx="3659996" cy="1840757"/>
              <a:chOff x="3944968" y="1437550"/>
              <a:chExt cx="4987050" cy="2380700"/>
            </a:xfrm>
          </p:grpSpPr>
          <p:sp>
            <p:nvSpPr>
              <p:cNvPr id="249" name="Google Shape;249;p28"/>
              <p:cNvSpPr/>
              <p:nvPr/>
            </p:nvSpPr>
            <p:spPr>
              <a:xfrm>
                <a:off x="6022825" y="1437550"/>
                <a:ext cx="858300" cy="438300"/>
              </a:xfrm>
              <a:prstGeom prst="roundRect">
                <a:avLst>
                  <a:gd name="adj" fmla="val 16667"/>
                </a:avLst>
              </a:prstGeom>
              <a:solidFill>
                <a:srgbClr val="D9D9D9"/>
              </a:solidFill>
              <a:ln w="9525" cap="flat" cmpd="sng">
                <a:solidFill>
                  <a:srgbClr val="3F424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nl" sz="900">
                    <a:latin typeface="Roboto"/>
                    <a:ea typeface="Roboto"/>
                    <a:cs typeface="Roboto"/>
                    <a:sym typeface="Roboto"/>
                  </a:rPr>
                  <a:t>Season</a:t>
                </a:r>
                <a:endParaRPr sz="900">
                  <a:latin typeface="Roboto"/>
                  <a:ea typeface="Roboto"/>
                  <a:cs typeface="Roboto"/>
                  <a:sym typeface="Roboto"/>
                </a:endParaRPr>
              </a:p>
            </p:txBody>
          </p:sp>
          <p:sp>
            <p:nvSpPr>
              <p:cNvPr id="250" name="Google Shape;250;p28"/>
              <p:cNvSpPr/>
              <p:nvPr/>
            </p:nvSpPr>
            <p:spPr>
              <a:xfrm>
                <a:off x="4797420" y="2212700"/>
                <a:ext cx="762300" cy="438300"/>
              </a:xfrm>
              <a:prstGeom prst="roundRect">
                <a:avLst>
                  <a:gd name="adj" fmla="val 16667"/>
                </a:avLst>
              </a:prstGeom>
              <a:solidFill>
                <a:srgbClr val="F4CCCC"/>
              </a:solidFill>
              <a:ln w="9525" cap="flat" cmpd="sng">
                <a:solidFill>
                  <a:srgbClr val="3F424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nl" sz="900">
                    <a:latin typeface="Roboto"/>
                    <a:ea typeface="Roboto"/>
                    <a:cs typeface="Roboto"/>
                    <a:sym typeface="Roboto"/>
                  </a:rPr>
                  <a:t>Pneu</a:t>
                </a:r>
                <a:endParaRPr sz="900">
                  <a:latin typeface="Roboto"/>
                  <a:ea typeface="Roboto"/>
                  <a:cs typeface="Roboto"/>
                  <a:sym typeface="Roboto"/>
                </a:endParaRPr>
              </a:p>
            </p:txBody>
          </p:sp>
          <p:sp>
            <p:nvSpPr>
              <p:cNvPr id="251" name="Google Shape;251;p28"/>
              <p:cNvSpPr/>
              <p:nvPr/>
            </p:nvSpPr>
            <p:spPr>
              <a:xfrm>
                <a:off x="7345805" y="2212700"/>
                <a:ext cx="762300" cy="438300"/>
              </a:xfrm>
              <a:prstGeom prst="roundRect">
                <a:avLst>
                  <a:gd name="adj" fmla="val 16667"/>
                </a:avLst>
              </a:prstGeom>
              <a:solidFill>
                <a:srgbClr val="F4CCCC"/>
              </a:solidFill>
              <a:ln w="9525" cap="flat" cmpd="sng">
                <a:solidFill>
                  <a:srgbClr val="3F424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nl" sz="900">
                    <a:latin typeface="Roboto"/>
                    <a:ea typeface="Roboto"/>
                    <a:cs typeface="Roboto"/>
                    <a:sym typeface="Roboto"/>
                  </a:rPr>
                  <a:t>Inf</a:t>
                </a:r>
                <a:endParaRPr sz="900">
                  <a:latin typeface="Roboto"/>
                  <a:ea typeface="Roboto"/>
                  <a:cs typeface="Roboto"/>
                  <a:sym typeface="Roboto"/>
                </a:endParaRPr>
              </a:p>
            </p:txBody>
          </p:sp>
          <p:sp>
            <p:nvSpPr>
              <p:cNvPr id="252" name="Google Shape;252;p28"/>
              <p:cNvSpPr/>
              <p:nvPr/>
            </p:nvSpPr>
            <p:spPr>
              <a:xfrm>
                <a:off x="3944968" y="3379950"/>
                <a:ext cx="762300" cy="438300"/>
              </a:xfrm>
              <a:prstGeom prst="roundRect">
                <a:avLst>
                  <a:gd name="adj" fmla="val 16667"/>
                </a:avLst>
              </a:prstGeom>
              <a:solidFill>
                <a:srgbClr val="FFE599"/>
              </a:solidFill>
              <a:ln w="9525" cap="flat" cmpd="sng">
                <a:solidFill>
                  <a:srgbClr val="3F424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nl" sz="900">
                    <a:latin typeface="Roboto"/>
                    <a:ea typeface="Roboto"/>
                    <a:cs typeface="Roboto"/>
                    <a:sym typeface="Roboto"/>
                  </a:rPr>
                  <a:t>Dysp</a:t>
                </a:r>
                <a:endParaRPr sz="900">
                  <a:latin typeface="Roboto"/>
                  <a:ea typeface="Roboto"/>
                  <a:cs typeface="Roboto"/>
                  <a:sym typeface="Roboto"/>
                </a:endParaRPr>
              </a:p>
            </p:txBody>
          </p:sp>
          <p:sp>
            <p:nvSpPr>
              <p:cNvPr id="253" name="Google Shape;253;p28"/>
              <p:cNvSpPr/>
              <p:nvPr/>
            </p:nvSpPr>
            <p:spPr>
              <a:xfrm>
                <a:off x="5001143" y="3379950"/>
                <a:ext cx="762300" cy="438300"/>
              </a:xfrm>
              <a:prstGeom prst="roundRect">
                <a:avLst>
                  <a:gd name="adj" fmla="val 16667"/>
                </a:avLst>
              </a:prstGeom>
              <a:solidFill>
                <a:srgbClr val="FFE599"/>
              </a:solidFill>
              <a:ln w="9525" cap="flat" cmpd="sng">
                <a:solidFill>
                  <a:srgbClr val="3F424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nl" sz="900">
                    <a:latin typeface="Roboto"/>
                    <a:ea typeface="Roboto"/>
                    <a:cs typeface="Roboto"/>
                    <a:sym typeface="Roboto"/>
                  </a:rPr>
                  <a:t>Cough</a:t>
                </a:r>
                <a:endParaRPr sz="900">
                  <a:latin typeface="Roboto"/>
                  <a:ea typeface="Roboto"/>
                  <a:cs typeface="Roboto"/>
                  <a:sym typeface="Roboto"/>
                </a:endParaRPr>
              </a:p>
            </p:txBody>
          </p:sp>
          <p:sp>
            <p:nvSpPr>
              <p:cNvPr id="254" name="Google Shape;254;p28"/>
              <p:cNvSpPr/>
              <p:nvPr/>
            </p:nvSpPr>
            <p:spPr>
              <a:xfrm>
                <a:off x="6057335" y="3379950"/>
                <a:ext cx="762300" cy="438300"/>
              </a:xfrm>
              <a:prstGeom prst="roundRect">
                <a:avLst>
                  <a:gd name="adj" fmla="val 16667"/>
                </a:avLst>
              </a:prstGeom>
              <a:solidFill>
                <a:srgbClr val="FFE599"/>
              </a:solidFill>
              <a:ln w="9525" cap="flat" cmpd="sng">
                <a:solidFill>
                  <a:srgbClr val="3F424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nl" sz="900">
                    <a:latin typeface="Roboto"/>
                    <a:ea typeface="Roboto"/>
                    <a:cs typeface="Roboto"/>
                    <a:sym typeface="Roboto"/>
                  </a:rPr>
                  <a:t>Fever</a:t>
                </a:r>
                <a:endParaRPr sz="900">
                  <a:latin typeface="Roboto"/>
                  <a:ea typeface="Roboto"/>
                  <a:cs typeface="Roboto"/>
                  <a:sym typeface="Roboto"/>
                </a:endParaRPr>
              </a:p>
            </p:txBody>
          </p:sp>
          <p:sp>
            <p:nvSpPr>
              <p:cNvPr id="255" name="Google Shape;255;p28"/>
              <p:cNvSpPr/>
              <p:nvPr/>
            </p:nvSpPr>
            <p:spPr>
              <a:xfrm>
                <a:off x="7113527" y="3379950"/>
                <a:ext cx="762300" cy="438300"/>
              </a:xfrm>
              <a:prstGeom prst="roundRect">
                <a:avLst>
                  <a:gd name="adj" fmla="val 16667"/>
                </a:avLst>
              </a:prstGeom>
              <a:solidFill>
                <a:srgbClr val="FFE599"/>
              </a:solidFill>
              <a:ln w="9525" cap="flat" cmpd="sng">
                <a:solidFill>
                  <a:srgbClr val="3F424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nl" sz="900">
                    <a:latin typeface="Roboto"/>
                    <a:ea typeface="Roboto"/>
                    <a:cs typeface="Roboto"/>
                    <a:sym typeface="Roboto"/>
                  </a:rPr>
                  <a:t>Pain</a:t>
                </a:r>
                <a:endParaRPr sz="900">
                  <a:latin typeface="Roboto"/>
                  <a:ea typeface="Roboto"/>
                  <a:cs typeface="Roboto"/>
                  <a:sym typeface="Roboto"/>
                </a:endParaRPr>
              </a:p>
            </p:txBody>
          </p:sp>
          <p:sp>
            <p:nvSpPr>
              <p:cNvPr id="256" name="Google Shape;256;p28"/>
              <p:cNvSpPr/>
              <p:nvPr/>
            </p:nvSpPr>
            <p:spPr>
              <a:xfrm>
                <a:off x="8169718" y="3379950"/>
                <a:ext cx="762300" cy="438300"/>
              </a:xfrm>
              <a:prstGeom prst="roundRect">
                <a:avLst>
                  <a:gd name="adj" fmla="val 16667"/>
                </a:avLst>
              </a:prstGeom>
              <a:solidFill>
                <a:srgbClr val="FFE599"/>
              </a:solidFill>
              <a:ln w="9525" cap="flat" cmpd="sng">
                <a:solidFill>
                  <a:srgbClr val="3F424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nl" sz="900">
                    <a:latin typeface="Roboto"/>
                    <a:ea typeface="Roboto"/>
                    <a:cs typeface="Roboto"/>
                    <a:sym typeface="Roboto"/>
                  </a:rPr>
                  <a:t>Nasal</a:t>
                </a:r>
                <a:endParaRPr sz="900">
                  <a:latin typeface="Roboto"/>
                  <a:ea typeface="Roboto"/>
                  <a:cs typeface="Roboto"/>
                  <a:sym typeface="Roboto"/>
                </a:endParaRPr>
              </a:p>
            </p:txBody>
          </p:sp>
          <p:cxnSp>
            <p:nvCxnSpPr>
              <p:cNvPr id="257" name="Google Shape;257;p28"/>
              <p:cNvCxnSpPr>
                <a:stCxn id="249" idx="1"/>
                <a:endCxn id="250" idx="0"/>
              </p:cNvCxnSpPr>
              <p:nvPr/>
            </p:nvCxnSpPr>
            <p:spPr>
              <a:xfrm flipH="1">
                <a:off x="5178625" y="1656700"/>
                <a:ext cx="844200" cy="555900"/>
              </a:xfrm>
              <a:prstGeom prst="straightConnector1">
                <a:avLst/>
              </a:prstGeom>
              <a:noFill/>
              <a:ln w="9525" cap="flat" cmpd="sng">
                <a:solidFill>
                  <a:srgbClr val="3F4247"/>
                </a:solidFill>
                <a:prstDash val="solid"/>
                <a:round/>
                <a:headEnd type="none" w="med" len="med"/>
                <a:tailEnd type="triangle" w="med" len="med"/>
              </a:ln>
            </p:spPr>
          </p:cxnSp>
          <p:cxnSp>
            <p:nvCxnSpPr>
              <p:cNvPr id="258" name="Google Shape;258;p28"/>
              <p:cNvCxnSpPr>
                <a:stCxn id="249" idx="3"/>
                <a:endCxn id="251" idx="0"/>
              </p:cNvCxnSpPr>
              <p:nvPr/>
            </p:nvCxnSpPr>
            <p:spPr>
              <a:xfrm>
                <a:off x="6881125" y="1656700"/>
                <a:ext cx="845700" cy="555900"/>
              </a:xfrm>
              <a:prstGeom prst="straightConnector1">
                <a:avLst/>
              </a:prstGeom>
              <a:noFill/>
              <a:ln w="9525" cap="flat" cmpd="sng">
                <a:solidFill>
                  <a:srgbClr val="3F4247"/>
                </a:solidFill>
                <a:prstDash val="solid"/>
                <a:round/>
                <a:headEnd type="none" w="med" len="med"/>
                <a:tailEnd type="triangle" w="med" len="med"/>
              </a:ln>
            </p:spPr>
          </p:cxnSp>
          <p:cxnSp>
            <p:nvCxnSpPr>
              <p:cNvPr id="259" name="Google Shape;259;p28"/>
              <p:cNvCxnSpPr>
                <a:stCxn id="250" idx="2"/>
                <a:endCxn id="252" idx="0"/>
              </p:cNvCxnSpPr>
              <p:nvPr/>
            </p:nvCxnSpPr>
            <p:spPr>
              <a:xfrm flipH="1">
                <a:off x="4325970" y="2651000"/>
                <a:ext cx="852600" cy="729000"/>
              </a:xfrm>
              <a:prstGeom prst="straightConnector1">
                <a:avLst/>
              </a:prstGeom>
              <a:noFill/>
              <a:ln w="9525" cap="flat" cmpd="sng">
                <a:solidFill>
                  <a:srgbClr val="3F4247"/>
                </a:solidFill>
                <a:prstDash val="solid"/>
                <a:round/>
                <a:headEnd type="none" w="med" len="med"/>
                <a:tailEnd type="triangle" w="med" len="med"/>
              </a:ln>
            </p:spPr>
          </p:cxnSp>
          <p:cxnSp>
            <p:nvCxnSpPr>
              <p:cNvPr id="260" name="Google Shape;260;p28"/>
              <p:cNvCxnSpPr>
                <a:stCxn id="250" idx="2"/>
                <a:endCxn id="253" idx="0"/>
              </p:cNvCxnSpPr>
              <p:nvPr/>
            </p:nvCxnSpPr>
            <p:spPr>
              <a:xfrm>
                <a:off x="5178570" y="2651000"/>
                <a:ext cx="203700" cy="729000"/>
              </a:xfrm>
              <a:prstGeom prst="straightConnector1">
                <a:avLst/>
              </a:prstGeom>
              <a:noFill/>
              <a:ln w="9525" cap="flat" cmpd="sng">
                <a:solidFill>
                  <a:srgbClr val="3F4247"/>
                </a:solidFill>
                <a:prstDash val="solid"/>
                <a:round/>
                <a:headEnd type="none" w="med" len="med"/>
                <a:tailEnd type="triangle" w="med" len="med"/>
              </a:ln>
            </p:spPr>
          </p:cxnSp>
          <p:cxnSp>
            <p:nvCxnSpPr>
              <p:cNvPr id="261" name="Google Shape;261;p28"/>
              <p:cNvCxnSpPr>
                <a:stCxn id="250" idx="2"/>
                <a:endCxn id="254" idx="0"/>
              </p:cNvCxnSpPr>
              <p:nvPr/>
            </p:nvCxnSpPr>
            <p:spPr>
              <a:xfrm>
                <a:off x="5178570" y="2651000"/>
                <a:ext cx="1260000" cy="729000"/>
              </a:xfrm>
              <a:prstGeom prst="straightConnector1">
                <a:avLst/>
              </a:prstGeom>
              <a:noFill/>
              <a:ln w="9525" cap="flat" cmpd="sng">
                <a:solidFill>
                  <a:srgbClr val="3F4247"/>
                </a:solidFill>
                <a:prstDash val="solid"/>
                <a:round/>
                <a:headEnd type="none" w="med" len="med"/>
                <a:tailEnd type="triangle" w="med" len="med"/>
              </a:ln>
            </p:spPr>
          </p:cxnSp>
          <p:cxnSp>
            <p:nvCxnSpPr>
              <p:cNvPr id="262" name="Google Shape;262;p28"/>
              <p:cNvCxnSpPr>
                <a:stCxn id="251" idx="2"/>
                <a:endCxn id="254" idx="0"/>
              </p:cNvCxnSpPr>
              <p:nvPr/>
            </p:nvCxnSpPr>
            <p:spPr>
              <a:xfrm flipH="1">
                <a:off x="6438455" y="2651000"/>
                <a:ext cx="1288500" cy="729000"/>
              </a:xfrm>
              <a:prstGeom prst="straightConnector1">
                <a:avLst/>
              </a:prstGeom>
              <a:noFill/>
              <a:ln w="9525" cap="flat" cmpd="sng">
                <a:solidFill>
                  <a:srgbClr val="3F4247"/>
                </a:solidFill>
                <a:prstDash val="solid"/>
                <a:round/>
                <a:headEnd type="none" w="med" len="med"/>
                <a:tailEnd type="triangle" w="med" len="med"/>
              </a:ln>
            </p:spPr>
          </p:cxnSp>
          <p:cxnSp>
            <p:nvCxnSpPr>
              <p:cNvPr id="263" name="Google Shape;263;p28"/>
              <p:cNvCxnSpPr>
                <a:stCxn id="251" idx="2"/>
                <a:endCxn id="253" idx="0"/>
              </p:cNvCxnSpPr>
              <p:nvPr/>
            </p:nvCxnSpPr>
            <p:spPr>
              <a:xfrm flipH="1">
                <a:off x="5382155" y="2651000"/>
                <a:ext cx="2344800" cy="729000"/>
              </a:xfrm>
              <a:prstGeom prst="straightConnector1">
                <a:avLst/>
              </a:prstGeom>
              <a:noFill/>
              <a:ln w="9525" cap="flat" cmpd="sng">
                <a:solidFill>
                  <a:srgbClr val="3F4247"/>
                </a:solidFill>
                <a:prstDash val="solid"/>
                <a:round/>
                <a:headEnd type="none" w="med" len="med"/>
                <a:tailEnd type="triangle" w="med" len="med"/>
              </a:ln>
            </p:spPr>
          </p:cxnSp>
          <p:cxnSp>
            <p:nvCxnSpPr>
              <p:cNvPr id="264" name="Google Shape;264;p28"/>
              <p:cNvCxnSpPr>
                <a:stCxn id="251" idx="2"/>
                <a:endCxn id="255" idx="0"/>
              </p:cNvCxnSpPr>
              <p:nvPr/>
            </p:nvCxnSpPr>
            <p:spPr>
              <a:xfrm flipH="1">
                <a:off x="7494755" y="2651000"/>
                <a:ext cx="232200" cy="729000"/>
              </a:xfrm>
              <a:prstGeom prst="straightConnector1">
                <a:avLst/>
              </a:prstGeom>
              <a:noFill/>
              <a:ln w="9525" cap="flat" cmpd="sng">
                <a:solidFill>
                  <a:srgbClr val="3F4247"/>
                </a:solidFill>
                <a:prstDash val="solid"/>
                <a:round/>
                <a:headEnd type="none" w="med" len="med"/>
                <a:tailEnd type="triangle" w="med" len="med"/>
              </a:ln>
            </p:spPr>
          </p:cxnSp>
          <p:cxnSp>
            <p:nvCxnSpPr>
              <p:cNvPr id="265" name="Google Shape;265;p28"/>
              <p:cNvCxnSpPr>
                <a:stCxn id="250" idx="2"/>
                <a:endCxn id="255" idx="0"/>
              </p:cNvCxnSpPr>
              <p:nvPr/>
            </p:nvCxnSpPr>
            <p:spPr>
              <a:xfrm>
                <a:off x="5178570" y="2651000"/>
                <a:ext cx="2316000" cy="729000"/>
              </a:xfrm>
              <a:prstGeom prst="straightConnector1">
                <a:avLst/>
              </a:prstGeom>
              <a:noFill/>
              <a:ln w="9525" cap="flat" cmpd="sng">
                <a:solidFill>
                  <a:srgbClr val="3F4247"/>
                </a:solidFill>
                <a:prstDash val="solid"/>
                <a:round/>
                <a:headEnd type="none" w="med" len="med"/>
                <a:tailEnd type="triangle" w="med" len="med"/>
              </a:ln>
            </p:spPr>
          </p:cxnSp>
          <p:cxnSp>
            <p:nvCxnSpPr>
              <p:cNvPr id="266" name="Google Shape;266;p28"/>
              <p:cNvCxnSpPr>
                <a:stCxn id="251" idx="2"/>
                <a:endCxn id="256" idx="0"/>
              </p:cNvCxnSpPr>
              <p:nvPr/>
            </p:nvCxnSpPr>
            <p:spPr>
              <a:xfrm>
                <a:off x="7726955" y="2651000"/>
                <a:ext cx="823800" cy="729000"/>
              </a:xfrm>
              <a:prstGeom prst="straightConnector1">
                <a:avLst/>
              </a:prstGeom>
              <a:noFill/>
              <a:ln w="9525" cap="flat" cmpd="sng">
                <a:solidFill>
                  <a:srgbClr val="3F4247"/>
                </a:solidFill>
                <a:prstDash val="solid"/>
                <a:round/>
                <a:headEnd type="none" w="med" len="med"/>
                <a:tailEnd type="triangle" w="med" len="med"/>
              </a:ln>
            </p:spPr>
          </p:cxn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grpSp>
        <p:nvGrpSpPr>
          <p:cNvPr id="271" name="Google Shape;271;p29"/>
          <p:cNvGrpSpPr/>
          <p:nvPr/>
        </p:nvGrpSpPr>
        <p:grpSpPr>
          <a:xfrm>
            <a:off x="5107850" y="495050"/>
            <a:ext cx="3845100" cy="4353125"/>
            <a:chOff x="5107850" y="495050"/>
            <a:chExt cx="3845100" cy="4353125"/>
          </a:xfrm>
        </p:grpSpPr>
        <p:sp>
          <p:nvSpPr>
            <p:cNvPr id="272" name="Google Shape;272;p29"/>
            <p:cNvSpPr/>
            <p:nvPr/>
          </p:nvSpPr>
          <p:spPr>
            <a:xfrm>
              <a:off x="5107850" y="811375"/>
              <a:ext cx="3845100" cy="4036800"/>
            </a:xfrm>
            <a:prstGeom prst="roundRect">
              <a:avLst>
                <a:gd name="adj" fmla="val 10489"/>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273" name="Google Shape;273;p29"/>
            <p:cNvSpPr/>
            <p:nvPr/>
          </p:nvSpPr>
          <p:spPr>
            <a:xfrm>
              <a:off x="5240300" y="495050"/>
              <a:ext cx="2312100" cy="455400"/>
            </a:xfrm>
            <a:prstGeom prst="roundRect">
              <a:avLst>
                <a:gd name="adj" fmla="val 16667"/>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nl" b="1">
                  <a:latin typeface="Roboto"/>
                  <a:ea typeface="Roboto"/>
                  <a:cs typeface="Roboto"/>
                  <a:sym typeface="Roboto"/>
                </a:rPr>
                <a:t>Electronic Health Record</a:t>
              </a:r>
              <a:endParaRPr b="1">
                <a:latin typeface="Roboto"/>
                <a:ea typeface="Roboto"/>
                <a:cs typeface="Roboto"/>
                <a:sym typeface="Roboto"/>
              </a:endParaRPr>
            </a:p>
          </p:txBody>
        </p:sp>
      </p:grpSp>
      <p:grpSp>
        <p:nvGrpSpPr>
          <p:cNvPr id="274" name="Google Shape;274;p29"/>
          <p:cNvGrpSpPr/>
          <p:nvPr/>
        </p:nvGrpSpPr>
        <p:grpSpPr>
          <a:xfrm>
            <a:off x="4056350" y="80675"/>
            <a:ext cx="5428900" cy="4091650"/>
            <a:chOff x="4056350" y="80675"/>
            <a:chExt cx="5428900" cy="4091650"/>
          </a:xfrm>
        </p:grpSpPr>
        <p:grpSp>
          <p:nvGrpSpPr>
            <p:cNvPr id="275" name="Google Shape;275;p29"/>
            <p:cNvGrpSpPr/>
            <p:nvPr/>
          </p:nvGrpSpPr>
          <p:grpSpPr>
            <a:xfrm>
              <a:off x="7356750" y="80675"/>
              <a:ext cx="2128500" cy="1380925"/>
              <a:chOff x="7356750" y="233075"/>
              <a:chExt cx="2128500" cy="1380925"/>
            </a:xfrm>
          </p:grpSpPr>
          <p:sp>
            <p:nvSpPr>
              <p:cNvPr id="276" name="Google Shape;276;p29"/>
              <p:cNvSpPr/>
              <p:nvPr/>
            </p:nvSpPr>
            <p:spPr>
              <a:xfrm>
                <a:off x="8300550" y="613175"/>
                <a:ext cx="107650" cy="1000825"/>
              </a:xfrm>
              <a:custGeom>
                <a:avLst/>
                <a:gdLst/>
                <a:ahLst/>
                <a:cxnLst/>
                <a:rect l="l" t="t" r="r" b="b"/>
                <a:pathLst>
                  <a:path w="4306" h="40033" extrusionOk="0">
                    <a:moveTo>
                      <a:pt x="0" y="40033"/>
                    </a:moveTo>
                    <a:cubicBezTo>
                      <a:pt x="5419" y="27839"/>
                      <a:pt x="5972" y="11933"/>
                      <a:pt x="0" y="0"/>
                    </a:cubicBezTo>
                  </a:path>
                </a:pathLst>
              </a:custGeom>
              <a:noFill/>
              <a:ln w="19050" cap="flat" cmpd="sng">
                <a:solidFill>
                  <a:schemeClr val="dk2"/>
                </a:solidFill>
                <a:prstDash val="solid"/>
                <a:round/>
                <a:headEnd type="none" w="med" len="med"/>
                <a:tailEnd type="stealth" w="med" len="med"/>
              </a:ln>
            </p:spPr>
            <p:txBody>
              <a:bodyPr/>
              <a:lstStyle/>
              <a:p>
                <a:endParaRPr lang="en-US"/>
              </a:p>
            </p:txBody>
          </p:sp>
          <p:sp>
            <p:nvSpPr>
              <p:cNvPr id="277" name="Google Shape;277;p29"/>
              <p:cNvSpPr txBox="1"/>
              <p:nvPr/>
            </p:nvSpPr>
            <p:spPr>
              <a:xfrm>
                <a:off x="7356750" y="233075"/>
                <a:ext cx="2128500" cy="38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 sz="1600" b="1">
                    <a:solidFill>
                      <a:schemeClr val="dk1"/>
                    </a:solidFill>
                    <a:latin typeface="Roboto"/>
                    <a:ea typeface="Roboto"/>
                    <a:cs typeface="Roboto"/>
                    <a:sym typeface="Roboto"/>
                  </a:rPr>
                  <a:t>Encoded, Tabular</a:t>
                </a:r>
                <a:endParaRPr sz="1600" b="1">
                  <a:solidFill>
                    <a:schemeClr val="dk1"/>
                  </a:solidFill>
                  <a:latin typeface="Roboto"/>
                  <a:ea typeface="Roboto"/>
                  <a:cs typeface="Roboto"/>
                  <a:sym typeface="Roboto"/>
                </a:endParaRPr>
              </a:p>
            </p:txBody>
          </p:sp>
        </p:grpSp>
        <p:sp>
          <p:nvSpPr>
            <p:cNvPr id="278" name="Google Shape;278;p29"/>
            <p:cNvSpPr/>
            <p:nvPr/>
          </p:nvSpPr>
          <p:spPr>
            <a:xfrm>
              <a:off x="4689950" y="3767300"/>
              <a:ext cx="772800" cy="367400"/>
            </a:xfrm>
            <a:custGeom>
              <a:avLst/>
              <a:gdLst/>
              <a:ahLst/>
              <a:cxnLst/>
              <a:rect l="l" t="t" r="r" b="b"/>
              <a:pathLst>
                <a:path w="30912" h="14696" extrusionOk="0">
                  <a:moveTo>
                    <a:pt x="30912" y="0"/>
                  </a:moveTo>
                  <a:cubicBezTo>
                    <a:pt x="21712" y="6747"/>
                    <a:pt x="11409" y="14696"/>
                    <a:pt x="0" y="14696"/>
                  </a:cubicBezTo>
                </a:path>
              </a:pathLst>
            </a:custGeom>
            <a:noFill/>
            <a:ln w="19050" cap="flat" cmpd="sng">
              <a:solidFill>
                <a:schemeClr val="dk2"/>
              </a:solidFill>
              <a:prstDash val="solid"/>
              <a:round/>
              <a:headEnd type="none" w="med" len="med"/>
              <a:tailEnd type="stealth" w="med" len="med"/>
            </a:ln>
          </p:spPr>
          <p:txBody>
            <a:bodyPr/>
            <a:lstStyle/>
            <a:p>
              <a:endParaRPr lang="en-US"/>
            </a:p>
          </p:txBody>
        </p:sp>
        <p:sp>
          <p:nvSpPr>
            <p:cNvPr id="279" name="Google Shape;279;p29"/>
            <p:cNvSpPr txBox="1"/>
            <p:nvPr/>
          </p:nvSpPr>
          <p:spPr>
            <a:xfrm>
              <a:off x="4056350" y="3792225"/>
              <a:ext cx="633600" cy="380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nl" sz="1600" b="1">
                  <a:solidFill>
                    <a:schemeClr val="dk1"/>
                  </a:solidFill>
                  <a:latin typeface="Roboto"/>
                  <a:ea typeface="Roboto"/>
                  <a:cs typeface="Roboto"/>
                  <a:sym typeface="Roboto"/>
                </a:rPr>
                <a:t>Free </a:t>
              </a:r>
              <a:endParaRPr sz="1600" b="1">
                <a:solidFill>
                  <a:schemeClr val="dk1"/>
                </a:solidFill>
                <a:latin typeface="Roboto"/>
                <a:ea typeface="Roboto"/>
                <a:cs typeface="Roboto"/>
                <a:sym typeface="Roboto"/>
              </a:endParaRPr>
            </a:p>
            <a:p>
              <a:pPr marL="0" lvl="0" indent="0" algn="ctr" rtl="0">
                <a:spcBef>
                  <a:spcPts val="0"/>
                </a:spcBef>
                <a:spcAft>
                  <a:spcPts val="0"/>
                </a:spcAft>
                <a:buNone/>
              </a:pPr>
              <a:r>
                <a:rPr lang="nl" sz="1600" b="1">
                  <a:solidFill>
                    <a:schemeClr val="dk1"/>
                  </a:solidFill>
                  <a:latin typeface="Roboto"/>
                  <a:ea typeface="Roboto"/>
                  <a:cs typeface="Roboto"/>
                  <a:sym typeface="Roboto"/>
                </a:rPr>
                <a:t>text</a:t>
              </a:r>
              <a:endParaRPr sz="1600" b="1">
                <a:solidFill>
                  <a:schemeClr val="dk1"/>
                </a:solidFill>
                <a:latin typeface="Roboto"/>
                <a:ea typeface="Roboto"/>
                <a:cs typeface="Roboto"/>
                <a:sym typeface="Roboto"/>
              </a:endParaRPr>
            </a:p>
          </p:txBody>
        </p:sp>
      </p:grpSp>
      <p:sp>
        <p:nvSpPr>
          <p:cNvPr id="280" name="Google Shape;280;p29"/>
          <p:cNvSpPr txBox="1">
            <a:spLocks noGrp="1"/>
          </p:cNvSpPr>
          <p:nvPr>
            <p:ph type="title"/>
          </p:nvPr>
        </p:nvSpPr>
        <p:spPr>
          <a:xfrm>
            <a:off x="205325" y="114725"/>
            <a:ext cx="4477800" cy="85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nl" sz="2400"/>
              <a:t>Electronic Health Records</a:t>
            </a:r>
            <a:endParaRPr sz="2400"/>
          </a:p>
        </p:txBody>
      </p:sp>
      <p:sp>
        <p:nvSpPr>
          <p:cNvPr id="281" name="Google Shape;281;p29"/>
          <p:cNvSpPr/>
          <p:nvPr/>
        </p:nvSpPr>
        <p:spPr>
          <a:xfrm>
            <a:off x="5308587" y="2419350"/>
            <a:ext cx="3471300" cy="2206800"/>
          </a:xfrm>
          <a:prstGeom prst="roundRect">
            <a:avLst>
              <a:gd name="adj" fmla="val 16667"/>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nl">
                <a:latin typeface="Roboto"/>
                <a:ea typeface="Roboto"/>
                <a:cs typeface="Roboto"/>
                <a:sym typeface="Roboto"/>
              </a:rPr>
              <a:t>Patient has been </a:t>
            </a:r>
            <a:r>
              <a:rPr lang="nl" b="1">
                <a:latin typeface="Roboto"/>
                <a:ea typeface="Roboto"/>
                <a:cs typeface="Roboto"/>
                <a:sym typeface="Roboto"/>
              </a:rPr>
              <a:t>coughing </a:t>
            </a:r>
            <a:r>
              <a:rPr lang="nl">
                <a:latin typeface="Roboto"/>
                <a:ea typeface="Roboto"/>
                <a:cs typeface="Roboto"/>
                <a:sym typeface="Roboto"/>
              </a:rPr>
              <a:t>for the past few days. </a:t>
            </a:r>
            <a:endParaRPr>
              <a:latin typeface="Roboto"/>
              <a:ea typeface="Roboto"/>
              <a:cs typeface="Roboto"/>
              <a:sym typeface="Roboto"/>
            </a:endParaRPr>
          </a:p>
          <a:p>
            <a:pPr marL="0" lvl="0" indent="0" algn="l" rtl="0">
              <a:spcBef>
                <a:spcPts val="0"/>
              </a:spcBef>
              <a:spcAft>
                <a:spcPts val="0"/>
              </a:spcAft>
              <a:buNone/>
            </a:pPr>
            <a:r>
              <a:rPr lang="nl">
                <a:latin typeface="Roboto"/>
                <a:ea typeface="Roboto"/>
                <a:cs typeface="Roboto"/>
                <a:sym typeface="Roboto"/>
              </a:rPr>
              <a:t>Yesterday morning, they woke up with a </a:t>
            </a:r>
            <a:r>
              <a:rPr lang="nl" b="1">
                <a:latin typeface="Roboto"/>
                <a:ea typeface="Roboto"/>
                <a:cs typeface="Roboto"/>
                <a:sym typeface="Roboto"/>
              </a:rPr>
              <a:t>high fever</a:t>
            </a:r>
            <a:r>
              <a:rPr lang="nl">
                <a:latin typeface="Roboto"/>
                <a:ea typeface="Roboto"/>
                <a:cs typeface="Roboto"/>
                <a:sym typeface="Roboto"/>
              </a:rPr>
              <a:t> and could not go to work. </a:t>
            </a:r>
            <a:endParaRPr>
              <a:latin typeface="Roboto"/>
              <a:ea typeface="Roboto"/>
              <a:cs typeface="Roboto"/>
              <a:sym typeface="Roboto"/>
            </a:endParaRPr>
          </a:p>
          <a:p>
            <a:pPr marL="0" lvl="0" indent="0" algn="l" rtl="0">
              <a:spcBef>
                <a:spcPts val="0"/>
              </a:spcBef>
              <a:spcAft>
                <a:spcPts val="0"/>
              </a:spcAft>
              <a:buNone/>
            </a:pPr>
            <a:r>
              <a:rPr lang="nl">
                <a:latin typeface="Roboto"/>
                <a:ea typeface="Roboto"/>
                <a:cs typeface="Roboto"/>
                <a:sym typeface="Roboto"/>
              </a:rPr>
              <a:t>Throughout the day, </a:t>
            </a:r>
            <a:r>
              <a:rPr lang="nl" b="1">
                <a:latin typeface="Roboto"/>
                <a:ea typeface="Roboto"/>
                <a:cs typeface="Roboto"/>
                <a:sym typeface="Roboto"/>
              </a:rPr>
              <a:t>breathing </a:t>
            </a:r>
            <a:r>
              <a:rPr lang="nl">
                <a:latin typeface="Roboto"/>
                <a:ea typeface="Roboto"/>
                <a:cs typeface="Roboto"/>
                <a:sym typeface="Roboto"/>
              </a:rPr>
              <a:t>started to become </a:t>
            </a:r>
            <a:r>
              <a:rPr lang="nl" b="1">
                <a:latin typeface="Roboto"/>
                <a:ea typeface="Roboto"/>
                <a:cs typeface="Roboto"/>
                <a:sym typeface="Roboto"/>
              </a:rPr>
              <a:t>difficult</a:t>
            </a:r>
            <a:r>
              <a:rPr lang="nl">
                <a:latin typeface="Roboto"/>
                <a:ea typeface="Roboto"/>
                <a:cs typeface="Roboto"/>
                <a:sym typeface="Roboto"/>
              </a:rPr>
              <a:t>. The patient described a pressing feeling on the chest when taking deep breaths. </a:t>
            </a:r>
            <a:r>
              <a:rPr lang="nl" b="1">
                <a:latin typeface="Roboto"/>
                <a:ea typeface="Roboto"/>
                <a:cs typeface="Roboto"/>
                <a:sym typeface="Roboto"/>
              </a:rPr>
              <a:t>No </a:t>
            </a:r>
            <a:r>
              <a:rPr lang="nl">
                <a:latin typeface="Roboto"/>
                <a:ea typeface="Roboto"/>
                <a:cs typeface="Roboto"/>
                <a:sym typeface="Roboto"/>
              </a:rPr>
              <a:t>complaints of</a:t>
            </a:r>
            <a:r>
              <a:rPr lang="nl" b="1">
                <a:latin typeface="Roboto"/>
                <a:ea typeface="Roboto"/>
                <a:cs typeface="Roboto"/>
                <a:sym typeface="Roboto"/>
              </a:rPr>
              <a:t> runny nose</a:t>
            </a:r>
            <a:r>
              <a:rPr lang="nl">
                <a:latin typeface="Roboto"/>
                <a:ea typeface="Roboto"/>
                <a:cs typeface="Roboto"/>
                <a:sym typeface="Roboto"/>
              </a:rPr>
              <a:t> </a:t>
            </a:r>
            <a:r>
              <a:rPr lang="nl" b="1">
                <a:latin typeface="Roboto"/>
                <a:ea typeface="Roboto"/>
                <a:cs typeface="Roboto"/>
                <a:sym typeface="Roboto"/>
              </a:rPr>
              <a:t>or sneezing</a:t>
            </a:r>
            <a:r>
              <a:rPr lang="nl">
                <a:latin typeface="Roboto"/>
                <a:ea typeface="Roboto"/>
                <a:cs typeface="Roboto"/>
                <a:sym typeface="Roboto"/>
              </a:rPr>
              <a:t>.</a:t>
            </a:r>
            <a:endParaRPr>
              <a:latin typeface="Roboto"/>
              <a:ea typeface="Roboto"/>
              <a:cs typeface="Roboto"/>
              <a:sym typeface="Roboto"/>
            </a:endParaRPr>
          </a:p>
        </p:txBody>
      </p:sp>
      <p:sp>
        <p:nvSpPr>
          <p:cNvPr id="282" name="Google Shape;282;p29"/>
          <p:cNvSpPr/>
          <p:nvPr/>
        </p:nvSpPr>
        <p:spPr>
          <a:xfrm>
            <a:off x="5348650" y="1047925"/>
            <a:ext cx="3390300" cy="1172400"/>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nl" b="1">
                <a:latin typeface="Roboto"/>
                <a:ea typeface="Roboto"/>
                <a:cs typeface="Roboto"/>
                <a:sym typeface="Roboto"/>
              </a:rPr>
              <a:t>Consultation 11/07</a:t>
            </a:r>
            <a:endParaRPr b="1">
              <a:latin typeface="Roboto"/>
              <a:ea typeface="Roboto"/>
              <a:cs typeface="Roboto"/>
              <a:sym typeface="Roboto"/>
            </a:endParaRPr>
          </a:p>
          <a:p>
            <a:pPr marL="457200" lvl="0" indent="-317500" algn="l" rtl="0">
              <a:spcBef>
                <a:spcPts val="0"/>
              </a:spcBef>
              <a:spcAft>
                <a:spcPts val="0"/>
              </a:spcAft>
              <a:buSzPts val="1400"/>
              <a:buFont typeface="Roboto"/>
              <a:buChar char="●"/>
            </a:pPr>
            <a:r>
              <a:rPr lang="nl">
                <a:latin typeface="Roboto"/>
                <a:ea typeface="Roboto"/>
                <a:cs typeface="Roboto"/>
                <a:sym typeface="Roboto"/>
              </a:rPr>
              <a:t>Primary complaint: dyspnea</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nl">
                <a:latin typeface="Roboto"/>
                <a:ea typeface="Roboto"/>
                <a:cs typeface="Roboto"/>
                <a:sym typeface="Roboto"/>
              </a:rPr>
              <a:t>Diagnosis: pneumonia</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nl">
                <a:latin typeface="Roboto"/>
                <a:ea typeface="Roboto"/>
                <a:cs typeface="Roboto"/>
                <a:sym typeface="Roboto"/>
              </a:rPr>
              <a:t>Treatment: antibiotics</a:t>
            </a:r>
            <a:endParaRPr>
              <a:latin typeface="Roboto"/>
              <a:ea typeface="Roboto"/>
              <a:cs typeface="Roboto"/>
              <a:sym typeface="Roboto"/>
            </a:endParaRPr>
          </a:p>
        </p:txBody>
      </p:sp>
      <p:grpSp>
        <p:nvGrpSpPr>
          <p:cNvPr id="283" name="Google Shape;283;p29"/>
          <p:cNvGrpSpPr/>
          <p:nvPr/>
        </p:nvGrpSpPr>
        <p:grpSpPr>
          <a:xfrm>
            <a:off x="3492238" y="1493975"/>
            <a:ext cx="1306225" cy="1989500"/>
            <a:chOff x="3492238" y="1493975"/>
            <a:chExt cx="1306225" cy="1989500"/>
          </a:xfrm>
        </p:grpSpPr>
        <p:sp>
          <p:nvSpPr>
            <p:cNvPr id="284" name="Google Shape;284;p29"/>
            <p:cNvSpPr/>
            <p:nvPr/>
          </p:nvSpPr>
          <p:spPr>
            <a:xfrm>
              <a:off x="3544163" y="2731075"/>
              <a:ext cx="1254300" cy="752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pic>
          <p:nvPicPr>
            <p:cNvPr id="285" name="Google Shape;285;p29"/>
            <p:cNvPicPr preferRelativeResize="0"/>
            <p:nvPr/>
          </p:nvPicPr>
          <p:blipFill>
            <a:blip r:embed="rId3">
              <a:alphaModFix/>
            </a:blip>
            <a:stretch>
              <a:fillRect/>
            </a:stretch>
          </p:blipFill>
          <p:spPr>
            <a:xfrm>
              <a:off x="3492238" y="1493975"/>
              <a:ext cx="1172451" cy="1172451"/>
            </a:xfrm>
            <a:prstGeom prst="rect">
              <a:avLst/>
            </a:prstGeom>
            <a:noFill/>
            <a:ln>
              <a:noFill/>
            </a:ln>
          </p:spPr>
        </p:pic>
      </p:grpSp>
      <p:grpSp>
        <p:nvGrpSpPr>
          <p:cNvPr id="286" name="Google Shape;286;p29"/>
          <p:cNvGrpSpPr/>
          <p:nvPr/>
        </p:nvGrpSpPr>
        <p:grpSpPr>
          <a:xfrm>
            <a:off x="319525" y="1548900"/>
            <a:ext cx="2945968" cy="2965392"/>
            <a:chOff x="319525" y="2234700"/>
            <a:chExt cx="2945968" cy="2965392"/>
          </a:xfrm>
        </p:grpSpPr>
        <p:grpSp>
          <p:nvGrpSpPr>
            <p:cNvPr id="287" name="Google Shape;287;p29"/>
            <p:cNvGrpSpPr/>
            <p:nvPr/>
          </p:nvGrpSpPr>
          <p:grpSpPr>
            <a:xfrm>
              <a:off x="319525" y="3409950"/>
              <a:ext cx="2688600" cy="1790142"/>
              <a:chOff x="3374025" y="2572957"/>
              <a:chExt cx="2688600" cy="1421876"/>
            </a:xfrm>
          </p:grpSpPr>
          <p:sp>
            <p:nvSpPr>
              <p:cNvPr id="288" name="Google Shape;288;p29"/>
              <p:cNvSpPr/>
              <p:nvPr/>
            </p:nvSpPr>
            <p:spPr>
              <a:xfrm>
                <a:off x="3374025" y="2862333"/>
                <a:ext cx="2688600" cy="1132500"/>
              </a:xfrm>
              <a:prstGeom prst="roundRect">
                <a:avLst>
                  <a:gd name="adj" fmla="val 16667"/>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nl">
                    <a:latin typeface="Roboto"/>
                    <a:ea typeface="Roboto"/>
                    <a:cs typeface="Roboto"/>
                    <a:sym typeface="Roboto"/>
                  </a:rPr>
                  <a:t>Fever (39°C/102°F)</a:t>
                </a:r>
                <a:endParaRPr>
                  <a:latin typeface="Roboto"/>
                  <a:ea typeface="Roboto"/>
                  <a:cs typeface="Roboto"/>
                  <a:sym typeface="Roboto"/>
                </a:endParaRPr>
              </a:p>
              <a:p>
                <a:pPr marL="0" lvl="0" indent="0" algn="l" rtl="0">
                  <a:spcBef>
                    <a:spcPts val="0"/>
                  </a:spcBef>
                  <a:spcAft>
                    <a:spcPts val="0"/>
                  </a:spcAft>
                  <a:buNone/>
                </a:pPr>
                <a:r>
                  <a:rPr lang="nl">
                    <a:latin typeface="Roboto"/>
                    <a:ea typeface="Roboto"/>
                    <a:cs typeface="Roboto"/>
                    <a:sym typeface="Roboto"/>
                  </a:rPr>
                  <a:t>Trouble breathing</a:t>
                </a:r>
                <a:endParaRPr>
                  <a:latin typeface="Roboto"/>
                  <a:ea typeface="Roboto"/>
                  <a:cs typeface="Roboto"/>
                  <a:sym typeface="Roboto"/>
                </a:endParaRPr>
              </a:p>
              <a:p>
                <a:pPr marL="0" lvl="0" indent="0" algn="l" rtl="0">
                  <a:spcBef>
                    <a:spcPts val="0"/>
                  </a:spcBef>
                  <a:spcAft>
                    <a:spcPts val="0"/>
                  </a:spcAft>
                  <a:buNone/>
                </a:pPr>
                <a:r>
                  <a:rPr lang="nl">
                    <a:latin typeface="Roboto"/>
                    <a:ea typeface="Roboto"/>
                    <a:cs typeface="Roboto"/>
                    <a:sym typeface="Roboto"/>
                  </a:rPr>
                  <a:t>Cough for a week</a:t>
                </a:r>
                <a:endParaRPr>
                  <a:latin typeface="Roboto"/>
                  <a:ea typeface="Roboto"/>
                  <a:cs typeface="Roboto"/>
                  <a:sym typeface="Roboto"/>
                </a:endParaRPr>
              </a:p>
              <a:p>
                <a:pPr marL="0" lvl="0" indent="0" algn="l" rtl="0">
                  <a:spcBef>
                    <a:spcPts val="0"/>
                  </a:spcBef>
                  <a:spcAft>
                    <a:spcPts val="0"/>
                  </a:spcAft>
                  <a:buNone/>
                </a:pPr>
                <a:r>
                  <a:rPr lang="nl">
                    <a:latin typeface="Roboto"/>
                    <a:ea typeface="Roboto"/>
                    <a:cs typeface="Roboto"/>
                    <a:sym typeface="Roboto"/>
                  </a:rPr>
                  <a:t>No runny nose or sneezing</a:t>
                </a:r>
                <a:endParaRPr>
                  <a:latin typeface="Roboto"/>
                  <a:ea typeface="Roboto"/>
                  <a:cs typeface="Roboto"/>
                  <a:sym typeface="Roboto"/>
                </a:endParaRPr>
              </a:p>
            </p:txBody>
          </p:sp>
          <p:sp>
            <p:nvSpPr>
              <p:cNvPr id="289" name="Google Shape;289;p29"/>
              <p:cNvSpPr/>
              <p:nvPr/>
            </p:nvSpPr>
            <p:spPr>
              <a:xfrm>
                <a:off x="3530775" y="2572957"/>
                <a:ext cx="2312100" cy="361800"/>
              </a:xfrm>
              <a:prstGeom prst="roundRect">
                <a:avLst>
                  <a:gd name="adj" fmla="val 16667"/>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nl" b="1">
                    <a:latin typeface="Roboto"/>
                    <a:ea typeface="Roboto"/>
                    <a:cs typeface="Roboto"/>
                    <a:sym typeface="Roboto"/>
                  </a:rPr>
                  <a:t>Symptoms</a:t>
                </a:r>
                <a:endParaRPr b="1">
                  <a:latin typeface="Roboto"/>
                  <a:ea typeface="Roboto"/>
                  <a:cs typeface="Roboto"/>
                  <a:sym typeface="Roboto"/>
                </a:endParaRPr>
              </a:p>
            </p:txBody>
          </p:sp>
        </p:grpSp>
        <p:pic>
          <p:nvPicPr>
            <p:cNvPr id="290" name="Google Shape;290;p29"/>
            <p:cNvPicPr preferRelativeResize="0"/>
            <p:nvPr/>
          </p:nvPicPr>
          <p:blipFill>
            <a:blip r:embed="rId4">
              <a:alphaModFix/>
            </a:blip>
            <a:stretch>
              <a:fillRect/>
            </a:stretch>
          </p:blipFill>
          <p:spPr>
            <a:xfrm>
              <a:off x="1418869" y="2234700"/>
              <a:ext cx="1846624" cy="1966650"/>
            </a:xfrm>
            <a:prstGeom prst="rect">
              <a:avLst/>
            </a:prstGeom>
            <a:noFill/>
            <a:ln>
              <a:noFill/>
            </a:ln>
          </p:spPr>
        </p:pic>
      </p:grpSp>
      <p:sp>
        <p:nvSpPr>
          <p:cNvPr id="291" name="Google Shape;291;p29"/>
          <p:cNvSpPr txBox="1">
            <a:spLocks noGrp="1"/>
          </p:cNvSpPr>
          <p:nvPr>
            <p:ph type="title"/>
          </p:nvPr>
        </p:nvSpPr>
        <p:spPr>
          <a:xfrm>
            <a:off x="205325" y="114325"/>
            <a:ext cx="4477800" cy="85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nl" sz="2400"/>
              <a:t>Electronic Health Records are a mix of tabular data and unstructured text</a:t>
            </a:r>
            <a:endParaRPr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91"/>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28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pic>
        <p:nvPicPr>
          <p:cNvPr id="296" name="Google Shape;296;p30"/>
          <p:cNvPicPr preferRelativeResize="0"/>
          <p:nvPr/>
        </p:nvPicPr>
        <p:blipFill rotWithShape="1">
          <a:blip r:embed="rId3">
            <a:alphaModFix/>
          </a:blip>
          <a:srcRect t="5614" b="6926"/>
          <a:stretch/>
        </p:blipFill>
        <p:spPr>
          <a:xfrm>
            <a:off x="177525" y="161000"/>
            <a:ext cx="1100401" cy="962452"/>
          </a:xfrm>
          <a:prstGeom prst="rect">
            <a:avLst/>
          </a:prstGeom>
          <a:solidFill>
            <a:srgbClr val="FFF2CC"/>
          </a:solidFill>
          <a:ln>
            <a:noFill/>
          </a:ln>
        </p:spPr>
      </p:pic>
      <p:sp>
        <p:nvSpPr>
          <p:cNvPr id="297" name="Google Shape;297;p30"/>
          <p:cNvSpPr txBox="1">
            <a:spLocks noGrp="1"/>
          </p:cNvSpPr>
          <p:nvPr>
            <p:ph type="title"/>
          </p:nvPr>
        </p:nvSpPr>
        <p:spPr>
          <a:xfrm>
            <a:off x="1229250" y="213525"/>
            <a:ext cx="7124100" cy="85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nl" sz="2400"/>
              <a:t>Joint clinical reasoning</a:t>
            </a:r>
            <a:r>
              <a:rPr lang="nl" sz="2400" b="0"/>
              <a:t> over </a:t>
            </a:r>
            <a:r>
              <a:rPr lang="nl" sz="2400"/>
              <a:t>structured tabular data</a:t>
            </a:r>
            <a:r>
              <a:rPr lang="nl" sz="2400" b="0"/>
              <a:t> and </a:t>
            </a:r>
            <a:r>
              <a:rPr lang="nl" sz="2400"/>
              <a:t>unstructured text</a:t>
            </a:r>
            <a:endParaRPr sz="2400"/>
          </a:p>
        </p:txBody>
      </p:sp>
      <p:grpSp>
        <p:nvGrpSpPr>
          <p:cNvPr id="298" name="Google Shape;298;p30"/>
          <p:cNvGrpSpPr/>
          <p:nvPr/>
        </p:nvGrpSpPr>
        <p:grpSpPr>
          <a:xfrm>
            <a:off x="191543" y="1147125"/>
            <a:ext cx="8501707" cy="3856250"/>
            <a:chOff x="191543" y="1147125"/>
            <a:chExt cx="8501707" cy="3856250"/>
          </a:xfrm>
        </p:grpSpPr>
        <p:grpSp>
          <p:nvGrpSpPr>
            <p:cNvPr id="299" name="Google Shape;299;p30"/>
            <p:cNvGrpSpPr/>
            <p:nvPr/>
          </p:nvGrpSpPr>
          <p:grpSpPr>
            <a:xfrm>
              <a:off x="191543" y="1506050"/>
              <a:ext cx="4987050" cy="3305950"/>
              <a:chOff x="2172743" y="1506050"/>
              <a:chExt cx="4987050" cy="3305950"/>
            </a:xfrm>
          </p:grpSpPr>
          <p:sp>
            <p:nvSpPr>
              <p:cNvPr id="300" name="Google Shape;300;p30"/>
              <p:cNvSpPr/>
              <p:nvPr/>
            </p:nvSpPr>
            <p:spPr>
              <a:xfrm>
                <a:off x="4297493" y="4373700"/>
                <a:ext cx="762300" cy="438300"/>
              </a:xfrm>
              <a:prstGeom prst="roundRect">
                <a:avLst>
                  <a:gd name="adj" fmla="val 16667"/>
                </a:avLst>
              </a:prstGeom>
              <a:solidFill>
                <a:srgbClr val="B6D7A8"/>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nl">
                    <a:latin typeface="Roboto"/>
                    <a:ea typeface="Roboto"/>
                    <a:cs typeface="Roboto"/>
                    <a:sym typeface="Roboto"/>
                  </a:rPr>
                  <a:t>Text</a:t>
                </a:r>
                <a:endParaRPr>
                  <a:latin typeface="Roboto"/>
                  <a:ea typeface="Roboto"/>
                  <a:cs typeface="Roboto"/>
                  <a:sym typeface="Roboto"/>
                </a:endParaRPr>
              </a:p>
            </p:txBody>
          </p:sp>
          <p:cxnSp>
            <p:nvCxnSpPr>
              <p:cNvPr id="301" name="Google Shape;301;p30"/>
              <p:cNvCxnSpPr>
                <a:stCxn id="302" idx="2"/>
                <a:endCxn id="300" idx="0"/>
              </p:cNvCxnSpPr>
              <p:nvPr/>
            </p:nvCxnSpPr>
            <p:spPr>
              <a:xfrm>
                <a:off x="2553893" y="3886750"/>
                <a:ext cx="2124900" cy="486900"/>
              </a:xfrm>
              <a:prstGeom prst="straightConnector1">
                <a:avLst/>
              </a:prstGeom>
              <a:noFill/>
              <a:ln w="9525" cap="flat" cmpd="sng">
                <a:solidFill>
                  <a:srgbClr val="3F4247"/>
                </a:solidFill>
                <a:prstDash val="solid"/>
                <a:round/>
                <a:headEnd type="none" w="med" len="med"/>
                <a:tailEnd type="triangle" w="med" len="med"/>
              </a:ln>
            </p:spPr>
          </p:cxnSp>
          <p:cxnSp>
            <p:nvCxnSpPr>
              <p:cNvPr id="303" name="Google Shape;303;p30"/>
              <p:cNvCxnSpPr>
                <a:stCxn id="304" idx="2"/>
                <a:endCxn id="300" idx="0"/>
              </p:cNvCxnSpPr>
              <p:nvPr/>
            </p:nvCxnSpPr>
            <p:spPr>
              <a:xfrm>
                <a:off x="3610068" y="3886750"/>
                <a:ext cx="1068600" cy="486900"/>
              </a:xfrm>
              <a:prstGeom prst="straightConnector1">
                <a:avLst/>
              </a:prstGeom>
              <a:noFill/>
              <a:ln w="9525" cap="flat" cmpd="sng">
                <a:solidFill>
                  <a:srgbClr val="3F4247"/>
                </a:solidFill>
                <a:prstDash val="solid"/>
                <a:round/>
                <a:headEnd type="none" w="med" len="med"/>
                <a:tailEnd type="triangle" w="med" len="med"/>
              </a:ln>
            </p:spPr>
          </p:cxnSp>
          <p:cxnSp>
            <p:nvCxnSpPr>
              <p:cNvPr id="305" name="Google Shape;305;p30"/>
              <p:cNvCxnSpPr>
                <a:stCxn id="306" idx="2"/>
                <a:endCxn id="300" idx="0"/>
              </p:cNvCxnSpPr>
              <p:nvPr/>
            </p:nvCxnSpPr>
            <p:spPr>
              <a:xfrm>
                <a:off x="4666260" y="3886750"/>
                <a:ext cx="12300" cy="486900"/>
              </a:xfrm>
              <a:prstGeom prst="straightConnector1">
                <a:avLst/>
              </a:prstGeom>
              <a:noFill/>
              <a:ln w="9525" cap="flat" cmpd="sng">
                <a:solidFill>
                  <a:srgbClr val="3F4247"/>
                </a:solidFill>
                <a:prstDash val="solid"/>
                <a:round/>
                <a:headEnd type="none" w="med" len="med"/>
                <a:tailEnd type="triangle" w="med" len="med"/>
              </a:ln>
            </p:spPr>
          </p:cxnSp>
          <p:cxnSp>
            <p:nvCxnSpPr>
              <p:cNvPr id="307" name="Google Shape;307;p30"/>
              <p:cNvCxnSpPr>
                <a:stCxn id="308" idx="2"/>
                <a:endCxn id="300" idx="0"/>
              </p:cNvCxnSpPr>
              <p:nvPr/>
            </p:nvCxnSpPr>
            <p:spPr>
              <a:xfrm flipH="1">
                <a:off x="4678752" y="3886750"/>
                <a:ext cx="1043700" cy="486900"/>
              </a:xfrm>
              <a:prstGeom prst="straightConnector1">
                <a:avLst/>
              </a:prstGeom>
              <a:noFill/>
              <a:ln w="9525" cap="flat" cmpd="sng">
                <a:solidFill>
                  <a:srgbClr val="3F4247"/>
                </a:solidFill>
                <a:prstDash val="solid"/>
                <a:round/>
                <a:headEnd type="none" w="med" len="med"/>
                <a:tailEnd type="triangle" w="med" len="med"/>
              </a:ln>
            </p:spPr>
          </p:cxnSp>
          <p:cxnSp>
            <p:nvCxnSpPr>
              <p:cNvPr id="309" name="Google Shape;309;p30"/>
              <p:cNvCxnSpPr>
                <a:stCxn id="310" idx="2"/>
                <a:endCxn id="300" idx="0"/>
              </p:cNvCxnSpPr>
              <p:nvPr/>
            </p:nvCxnSpPr>
            <p:spPr>
              <a:xfrm flipH="1">
                <a:off x="4678643" y="3886750"/>
                <a:ext cx="2100000" cy="486900"/>
              </a:xfrm>
              <a:prstGeom prst="straightConnector1">
                <a:avLst/>
              </a:prstGeom>
              <a:noFill/>
              <a:ln w="9525" cap="flat" cmpd="sng">
                <a:solidFill>
                  <a:srgbClr val="3F4247"/>
                </a:solidFill>
                <a:prstDash val="solid"/>
                <a:round/>
                <a:headEnd type="none" w="med" len="med"/>
                <a:tailEnd type="triangle" w="med" len="med"/>
              </a:ln>
            </p:spPr>
          </p:cxnSp>
          <p:grpSp>
            <p:nvGrpSpPr>
              <p:cNvPr id="311" name="Google Shape;311;p30"/>
              <p:cNvGrpSpPr/>
              <p:nvPr/>
            </p:nvGrpSpPr>
            <p:grpSpPr>
              <a:xfrm>
                <a:off x="2172743" y="1506050"/>
                <a:ext cx="4987050" cy="2380700"/>
                <a:chOff x="3944968" y="1437550"/>
                <a:chExt cx="4987050" cy="2380700"/>
              </a:xfrm>
            </p:grpSpPr>
            <p:sp>
              <p:nvSpPr>
                <p:cNvPr id="312" name="Google Shape;312;p30"/>
                <p:cNvSpPr/>
                <p:nvPr/>
              </p:nvSpPr>
              <p:spPr>
                <a:xfrm>
                  <a:off x="6022825" y="1437550"/>
                  <a:ext cx="858300" cy="438300"/>
                </a:xfrm>
                <a:prstGeom prst="roundRect">
                  <a:avLst>
                    <a:gd name="adj" fmla="val 16667"/>
                  </a:avLst>
                </a:prstGeom>
                <a:solidFill>
                  <a:srgbClr val="D9D9D9"/>
                </a:solidFill>
                <a:ln w="9525" cap="flat" cmpd="sng">
                  <a:solidFill>
                    <a:srgbClr val="3F424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nl">
                      <a:latin typeface="Roboto"/>
                      <a:ea typeface="Roboto"/>
                      <a:cs typeface="Roboto"/>
                      <a:sym typeface="Roboto"/>
                    </a:rPr>
                    <a:t>Season</a:t>
                  </a:r>
                  <a:endParaRPr>
                    <a:latin typeface="Roboto"/>
                    <a:ea typeface="Roboto"/>
                    <a:cs typeface="Roboto"/>
                    <a:sym typeface="Roboto"/>
                  </a:endParaRPr>
                </a:p>
              </p:txBody>
            </p:sp>
            <p:sp>
              <p:nvSpPr>
                <p:cNvPr id="313" name="Google Shape;313;p30"/>
                <p:cNvSpPr/>
                <p:nvPr/>
              </p:nvSpPr>
              <p:spPr>
                <a:xfrm>
                  <a:off x="4797420" y="2212700"/>
                  <a:ext cx="762300" cy="438300"/>
                </a:xfrm>
                <a:prstGeom prst="roundRect">
                  <a:avLst>
                    <a:gd name="adj" fmla="val 16667"/>
                  </a:avLst>
                </a:prstGeom>
                <a:solidFill>
                  <a:srgbClr val="F4CCCC"/>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nl">
                      <a:latin typeface="Roboto"/>
                      <a:ea typeface="Roboto"/>
                      <a:cs typeface="Roboto"/>
                      <a:sym typeface="Roboto"/>
                    </a:rPr>
                    <a:t>Pneu</a:t>
                  </a:r>
                  <a:endParaRPr>
                    <a:latin typeface="Roboto"/>
                    <a:ea typeface="Roboto"/>
                    <a:cs typeface="Roboto"/>
                    <a:sym typeface="Roboto"/>
                  </a:endParaRPr>
                </a:p>
              </p:txBody>
            </p:sp>
            <p:sp>
              <p:nvSpPr>
                <p:cNvPr id="314" name="Google Shape;314;p30"/>
                <p:cNvSpPr/>
                <p:nvPr/>
              </p:nvSpPr>
              <p:spPr>
                <a:xfrm>
                  <a:off x="7345805" y="2212700"/>
                  <a:ext cx="762300" cy="438300"/>
                </a:xfrm>
                <a:prstGeom prst="roundRect">
                  <a:avLst>
                    <a:gd name="adj" fmla="val 16667"/>
                  </a:avLst>
                </a:prstGeom>
                <a:solidFill>
                  <a:srgbClr val="F4CCCC"/>
                </a:solidFill>
                <a:ln w="9525" cap="flat" cmpd="sng">
                  <a:solidFill>
                    <a:srgbClr val="3F424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nl">
                      <a:latin typeface="Roboto"/>
                      <a:ea typeface="Roboto"/>
                      <a:cs typeface="Roboto"/>
                      <a:sym typeface="Roboto"/>
                    </a:rPr>
                    <a:t>Inf</a:t>
                  </a:r>
                  <a:endParaRPr>
                    <a:latin typeface="Roboto"/>
                    <a:ea typeface="Roboto"/>
                    <a:cs typeface="Roboto"/>
                    <a:sym typeface="Roboto"/>
                  </a:endParaRPr>
                </a:p>
              </p:txBody>
            </p:sp>
            <p:sp>
              <p:nvSpPr>
                <p:cNvPr id="302" name="Google Shape;302;p30"/>
                <p:cNvSpPr/>
                <p:nvPr/>
              </p:nvSpPr>
              <p:spPr>
                <a:xfrm>
                  <a:off x="3944968" y="3379950"/>
                  <a:ext cx="762300" cy="438300"/>
                </a:xfrm>
                <a:prstGeom prst="roundRect">
                  <a:avLst>
                    <a:gd name="adj" fmla="val 16667"/>
                  </a:avLst>
                </a:prstGeom>
                <a:solidFill>
                  <a:srgbClr val="FFE599"/>
                </a:solidFill>
                <a:ln w="9525" cap="flat" cmpd="sng">
                  <a:solidFill>
                    <a:srgbClr val="3F424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nl">
                      <a:latin typeface="Roboto"/>
                      <a:ea typeface="Roboto"/>
                      <a:cs typeface="Roboto"/>
                      <a:sym typeface="Roboto"/>
                    </a:rPr>
                    <a:t>Dysp</a:t>
                  </a:r>
                  <a:endParaRPr>
                    <a:latin typeface="Roboto"/>
                    <a:ea typeface="Roboto"/>
                    <a:cs typeface="Roboto"/>
                    <a:sym typeface="Roboto"/>
                  </a:endParaRPr>
                </a:p>
              </p:txBody>
            </p:sp>
            <p:sp>
              <p:nvSpPr>
                <p:cNvPr id="304" name="Google Shape;304;p30"/>
                <p:cNvSpPr/>
                <p:nvPr/>
              </p:nvSpPr>
              <p:spPr>
                <a:xfrm>
                  <a:off x="5001143" y="3379950"/>
                  <a:ext cx="762300" cy="438300"/>
                </a:xfrm>
                <a:prstGeom prst="roundRect">
                  <a:avLst>
                    <a:gd name="adj" fmla="val 16667"/>
                  </a:avLst>
                </a:prstGeom>
                <a:solidFill>
                  <a:srgbClr val="FFE599"/>
                </a:solidFill>
                <a:ln w="9525" cap="flat" cmpd="sng">
                  <a:solidFill>
                    <a:srgbClr val="3F424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nl">
                      <a:latin typeface="Roboto"/>
                      <a:ea typeface="Roboto"/>
                      <a:cs typeface="Roboto"/>
                      <a:sym typeface="Roboto"/>
                    </a:rPr>
                    <a:t>Cough</a:t>
                  </a:r>
                  <a:endParaRPr>
                    <a:latin typeface="Roboto"/>
                    <a:ea typeface="Roboto"/>
                    <a:cs typeface="Roboto"/>
                    <a:sym typeface="Roboto"/>
                  </a:endParaRPr>
                </a:p>
              </p:txBody>
            </p:sp>
            <p:sp>
              <p:nvSpPr>
                <p:cNvPr id="306" name="Google Shape;306;p30"/>
                <p:cNvSpPr/>
                <p:nvPr/>
              </p:nvSpPr>
              <p:spPr>
                <a:xfrm>
                  <a:off x="6057335" y="3379950"/>
                  <a:ext cx="762300" cy="438300"/>
                </a:xfrm>
                <a:prstGeom prst="roundRect">
                  <a:avLst>
                    <a:gd name="adj" fmla="val 16667"/>
                  </a:avLst>
                </a:prstGeom>
                <a:solidFill>
                  <a:srgbClr val="FFE599"/>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nl">
                      <a:latin typeface="Roboto"/>
                      <a:ea typeface="Roboto"/>
                      <a:cs typeface="Roboto"/>
                      <a:sym typeface="Roboto"/>
                    </a:rPr>
                    <a:t>Fever</a:t>
                  </a:r>
                  <a:endParaRPr>
                    <a:latin typeface="Roboto"/>
                    <a:ea typeface="Roboto"/>
                    <a:cs typeface="Roboto"/>
                    <a:sym typeface="Roboto"/>
                  </a:endParaRPr>
                </a:p>
              </p:txBody>
            </p:sp>
            <p:sp>
              <p:nvSpPr>
                <p:cNvPr id="308" name="Google Shape;308;p30"/>
                <p:cNvSpPr/>
                <p:nvPr/>
              </p:nvSpPr>
              <p:spPr>
                <a:xfrm>
                  <a:off x="7113527" y="3379950"/>
                  <a:ext cx="762300" cy="438300"/>
                </a:xfrm>
                <a:prstGeom prst="roundRect">
                  <a:avLst>
                    <a:gd name="adj" fmla="val 16667"/>
                  </a:avLst>
                </a:prstGeom>
                <a:solidFill>
                  <a:srgbClr val="FFE599"/>
                </a:solidFill>
                <a:ln w="9525" cap="flat" cmpd="sng">
                  <a:solidFill>
                    <a:srgbClr val="3F424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nl">
                      <a:latin typeface="Roboto"/>
                      <a:ea typeface="Roboto"/>
                      <a:cs typeface="Roboto"/>
                      <a:sym typeface="Roboto"/>
                    </a:rPr>
                    <a:t>Pain</a:t>
                  </a:r>
                  <a:endParaRPr>
                    <a:latin typeface="Roboto"/>
                    <a:ea typeface="Roboto"/>
                    <a:cs typeface="Roboto"/>
                    <a:sym typeface="Roboto"/>
                  </a:endParaRPr>
                </a:p>
              </p:txBody>
            </p:sp>
            <p:sp>
              <p:nvSpPr>
                <p:cNvPr id="310" name="Google Shape;310;p30"/>
                <p:cNvSpPr/>
                <p:nvPr/>
              </p:nvSpPr>
              <p:spPr>
                <a:xfrm>
                  <a:off x="8169718" y="3379950"/>
                  <a:ext cx="762300" cy="438300"/>
                </a:xfrm>
                <a:prstGeom prst="roundRect">
                  <a:avLst>
                    <a:gd name="adj" fmla="val 16667"/>
                  </a:avLst>
                </a:prstGeom>
                <a:solidFill>
                  <a:srgbClr val="FFE599"/>
                </a:solidFill>
                <a:ln w="9525" cap="flat" cmpd="sng">
                  <a:solidFill>
                    <a:srgbClr val="3F424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nl">
                      <a:latin typeface="Roboto"/>
                      <a:ea typeface="Roboto"/>
                      <a:cs typeface="Roboto"/>
                      <a:sym typeface="Roboto"/>
                    </a:rPr>
                    <a:t>Nasal</a:t>
                  </a:r>
                  <a:endParaRPr>
                    <a:latin typeface="Roboto"/>
                    <a:ea typeface="Roboto"/>
                    <a:cs typeface="Roboto"/>
                    <a:sym typeface="Roboto"/>
                  </a:endParaRPr>
                </a:p>
              </p:txBody>
            </p:sp>
            <p:cxnSp>
              <p:nvCxnSpPr>
                <p:cNvPr id="315" name="Google Shape;315;p30"/>
                <p:cNvCxnSpPr>
                  <a:stCxn id="312" idx="1"/>
                  <a:endCxn id="313" idx="0"/>
                </p:cNvCxnSpPr>
                <p:nvPr/>
              </p:nvCxnSpPr>
              <p:spPr>
                <a:xfrm flipH="1">
                  <a:off x="5178625" y="1656700"/>
                  <a:ext cx="844200" cy="555900"/>
                </a:xfrm>
                <a:prstGeom prst="straightConnector1">
                  <a:avLst/>
                </a:prstGeom>
                <a:noFill/>
                <a:ln w="9525" cap="flat" cmpd="sng">
                  <a:solidFill>
                    <a:srgbClr val="3F4247"/>
                  </a:solidFill>
                  <a:prstDash val="solid"/>
                  <a:round/>
                  <a:headEnd type="none" w="med" len="med"/>
                  <a:tailEnd type="triangle" w="med" len="med"/>
                </a:ln>
              </p:spPr>
            </p:cxnSp>
            <p:cxnSp>
              <p:nvCxnSpPr>
                <p:cNvPr id="316" name="Google Shape;316;p30"/>
                <p:cNvCxnSpPr>
                  <a:stCxn id="312" idx="3"/>
                  <a:endCxn id="314" idx="0"/>
                </p:cNvCxnSpPr>
                <p:nvPr/>
              </p:nvCxnSpPr>
              <p:spPr>
                <a:xfrm>
                  <a:off x="6881125" y="1656700"/>
                  <a:ext cx="845700" cy="555900"/>
                </a:xfrm>
                <a:prstGeom prst="straightConnector1">
                  <a:avLst/>
                </a:prstGeom>
                <a:noFill/>
                <a:ln w="9525" cap="flat" cmpd="sng">
                  <a:solidFill>
                    <a:srgbClr val="3F4247"/>
                  </a:solidFill>
                  <a:prstDash val="solid"/>
                  <a:round/>
                  <a:headEnd type="none" w="med" len="med"/>
                  <a:tailEnd type="triangle" w="med" len="med"/>
                </a:ln>
              </p:spPr>
            </p:cxnSp>
            <p:cxnSp>
              <p:nvCxnSpPr>
                <p:cNvPr id="317" name="Google Shape;317;p30"/>
                <p:cNvCxnSpPr>
                  <a:stCxn id="313" idx="2"/>
                  <a:endCxn id="302" idx="0"/>
                </p:cNvCxnSpPr>
                <p:nvPr/>
              </p:nvCxnSpPr>
              <p:spPr>
                <a:xfrm flipH="1">
                  <a:off x="4325970" y="2651000"/>
                  <a:ext cx="852600" cy="729000"/>
                </a:xfrm>
                <a:prstGeom prst="straightConnector1">
                  <a:avLst/>
                </a:prstGeom>
                <a:noFill/>
                <a:ln w="9525" cap="flat" cmpd="sng">
                  <a:solidFill>
                    <a:srgbClr val="3F4247"/>
                  </a:solidFill>
                  <a:prstDash val="solid"/>
                  <a:round/>
                  <a:headEnd type="none" w="med" len="med"/>
                  <a:tailEnd type="triangle" w="med" len="med"/>
                </a:ln>
              </p:spPr>
            </p:cxnSp>
            <p:cxnSp>
              <p:nvCxnSpPr>
                <p:cNvPr id="318" name="Google Shape;318;p30"/>
                <p:cNvCxnSpPr>
                  <a:stCxn id="313" idx="2"/>
                  <a:endCxn id="304" idx="0"/>
                </p:cNvCxnSpPr>
                <p:nvPr/>
              </p:nvCxnSpPr>
              <p:spPr>
                <a:xfrm>
                  <a:off x="5178570" y="2651000"/>
                  <a:ext cx="203700" cy="729000"/>
                </a:xfrm>
                <a:prstGeom prst="straightConnector1">
                  <a:avLst/>
                </a:prstGeom>
                <a:noFill/>
                <a:ln w="9525" cap="flat" cmpd="sng">
                  <a:solidFill>
                    <a:srgbClr val="3F4247"/>
                  </a:solidFill>
                  <a:prstDash val="solid"/>
                  <a:round/>
                  <a:headEnd type="none" w="med" len="med"/>
                  <a:tailEnd type="triangle" w="med" len="med"/>
                </a:ln>
              </p:spPr>
            </p:cxnSp>
            <p:cxnSp>
              <p:nvCxnSpPr>
                <p:cNvPr id="319" name="Google Shape;319;p30"/>
                <p:cNvCxnSpPr>
                  <a:stCxn id="313" idx="2"/>
                  <a:endCxn id="306" idx="0"/>
                </p:cNvCxnSpPr>
                <p:nvPr/>
              </p:nvCxnSpPr>
              <p:spPr>
                <a:xfrm>
                  <a:off x="5178570" y="2651000"/>
                  <a:ext cx="1260000" cy="729000"/>
                </a:xfrm>
                <a:prstGeom prst="straightConnector1">
                  <a:avLst/>
                </a:prstGeom>
                <a:noFill/>
                <a:ln w="9525" cap="flat" cmpd="sng">
                  <a:solidFill>
                    <a:srgbClr val="3F4247"/>
                  </a:solidFill>
                  <a:prstDash val="solid"/>
                  <a:round/>
                  <a:headEnd type="none" w="med" len="med"/>
                  <a:tailEnd type="triangle" w="med" len="med"/>
                </a:ln>
              </p:spPr>
            </p:cxnSp>
            <p:cxnSp>
              <p:nvCxnSpPr>
                <p:cNvPr id="320" name="Google Shape;320;p30"/>
                <p:cNvCxnSpPr>
                  <a:stCxn id="314" idx="2"/>
                  <a:endCxn id="306" idx="0"/>
                </p:cNvCxnSpPr>
                <p:nvPr/>
              </p:nvCxnSpPr>
              <p:spPr>
                <a:xfrm flipH="1">
                  <a:off x="6438455" y="2651000"/>
                  <a:ext cx="1288500" cy="729000"/>
                </a:xfrm>
                <a:prstGeom prst="straightConnector1">
                  <a:avLst/>
                </a:prstGeom>
                <a:noFill/>
                <a:ln w="9525" cap="flat" cmpd="sng">
                  <a:solidFill>
                    <a:srgbClr val="3F4247"/>
                  </a:solidFill>
                  <a:prstDash val="solid"/>
                  <a:round/>
                  <a:headEnd type="none" w="med" len="med"/>
                  <a:tailEnd type="triangle" w="med" len="med"/>
                </a:ln>
              </p:spPr>
            </p:cxnSp>
            <p:cxnSp>
              <p:nvCxnSpPr>
                <p:cNvPr id="321" name="Google Shape;321;p30"/>
                <p:cNvCxnSpPr>
                  <a:stCxn id="314" idx="2"/>
                  <a:endCxn id="304" idx="0"/>
                </p:cNvCxnSpPr>
                <p:nvPr/>
              </p:nvCxnSpPr>
              <p:spPr>
                <a:xfrm flipH="1">
                  <a:off x="5382155" y="2651000"/>
                  <a:ext cx="2344800" cy="729000"/>
                </a:xfrm>
                <a:prstGeom prst="straightConnector1">
                  <a:avLst/>
                </a:prstGeom>
                <a:noFill/>
                <a:ln w="9525" cap="flat" cmpd="sng">
                  <a:solidFill>
                    <a:srgbClr val="3F4247"/>
                  </a:solidFill>
                  <a:prstDash val="solid"/>
                  <a:round/>
                  <a:headEnd type="none" w="med" len="med"/>
                  <a:tailEnd type="triangle" w="med" len="med"/>
                </a:ln>
              </p:spPr>
            </p:cxnSp>
            <p:cxnSp>
              <p:nvCxnSpPr>
                <p:cNvPr id="322" name="Google Shape;322;p30"/>
                <p:cNvCxnSpPr>
                  <a:stCxn id="314" idx="2"/>
                  <a:endCxn id="308" idx="0"/>
                </p:cNvCxnSpPr>
                <p:nvPr/>
              </p:nvCxnSpPr>
              <p:spPr>
                <a:xfrm flipH="1">
                  <a:off x="7494755" y="2651000"/>
                  <a:ext cx="232200" cy="729000"/>
                </a:xfrm>
                <a:prstGeom prst="straightConnector1">
                  <a:avLst/>
                </a:prstGeom>
                <a:noFill/>
                <a:ln w="9525" cap="flat" cmpd="sng">
                  <a:solidFill>
                    <a:srgbClr val="3F4247"/>
                  </a:solidFill>
                  <a:prstDash val="solid"/>
                  <a:round/>
                  <a:headEnd type="none" w="med" len="med"/>
                  <a:tailEnd type="triangle" w="med" len="med"/>
                </a:ln>
              </p:spPr>
            </p:cxnSp>
            <p:cxnSp>
              <p:nvCxnSpPr>
                <p:cNvPr id="323" name="Google Shape;323;p30"/>
                <p:cNvCxnSpPr>
                  <a:stCxn id="313" idx="2"/>
                  <a:endCxn id="308" idx="0"/>
                </p:cNvCxnSpPr>
                <p:nvPr/>
              </p:nvCxnSpPr>
              <p:spPr>
                <a:xfrm>
                  <a:off x="5178570" y="2651000"/>
                  <a:ext cx="2316000" cy="729000"/>
                </a:xfrm>
                <a:prstGeom prst="straightConnector1">
                  <a:avLst/>
                </a:prstGeom>
                <a:noFill/>
                <a:ln w="9525" cap="flat" cmpd="sng">
                  <a:solidFill>
                    <a:srgbClr val="3F4247"/>
                  </a:solidFill>
                  <a:prstDash val="solid"/>
                  <a:round/>
                  <a:headEnd type="none" w="med" len="med"/>
                  <a:tailEnd type="triangle" w="med" len="med"/>
                </a:ln>
              </p:spPr>
            </p:cxnSp>
            <p:cxnSp>
              <p:nvCxnSpPr>
                <p:cNvPr id="324" name="Google Shape;324;p30"/>
                <p:cNvCxnSpPr>
                  <a:stCxn id="314" idx="2"/>
                  <a:endCxn id="310" idx="0"/>
                </p:cNvCxnSpPr>
                <p:nvPr/>
              </p:nvCxnSpPr>
              <p:spPr>
                <a:xfrm>
                  <a:off x="7726955" y="2651000"/>
                  <a:ext cx="823800" cy="729000"/>
                </a:xfrm>
                <a:prstGeom prst="straightConnector1">
                  <a:avLst/>
                </a:prstGeom>
                <a:noFill/>
                <a:ln w="9525" cap="flat" cmpd="sng">
                  <a:solidFill>
                    <a:srgbClr val="3F4247"/>
                  </a:solidFill>
                  <a:prstDash val="solid"/>
                  <a:round/>
                  <a:headEnd type="none" w="med" len="med"/>
                  <a:tailEnd type="triangle" w="med" len="med"/>
                </a:ln>
              </p:spPr>
            </p:cxnSp>
          </p:grpSp>
        </p:grpSp>
        <p:grpSp>
          <p:nvGrpSpPr>
            <p:cNvPr id="325" name="Google Shape;325;p30"/>
            <p:cNvGrpSpPr/>
            <p:nvPr/>
          </p:nvGrpSpPr>
          <p:grpSpPr>
            <a:xfrm>
              <a:off x="7044150" y="1147125"/>
              <a:ext cx="1649100" cy="715500"/>
              <a:chOff x="84580" y="1754675"/>
              <a:chExt cx="1830300" cy="715500"/>
            </a:xfrm>
          </p:grpSpPr>
          <p:sp>
            <p:nvSpPr>
              <p:cNvPr id="326" name="Google Shape;326;p30"/>
              <p:cNvSpPr/>
              <p:nvPr/>
            </p:nvSpPr>
            <p:spPr>
              <a:xfrm>
                <a:off x="84580" y="1983275"/>
                <a:ext cx="1830300" cy="486900"/>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nl">
                    <a:latin typeface="Roboto"/>
                    <a:ea typeface="Roboto"/>
                    <a:cs typeface="Roboto"/>
                    <a:sym typeface="Roboto"/>
                  </a:rPr>
                  <a:t>Dyspnea = yes</a:t>
                </a:r>
                <a:endParaRPr>
                  <a:latin typeface="Roboto"/>
                  <a:ea typeface="Roboto"/>
                  <a:cs typeface="Roboto"/>
                  <a:sym typeface="Roboto"/>
                </a:endParaRPr>
              </a:p>
            </p:txBody>
          </p:sp>
          <p:sp>
            <p:nvSpPr>
              <p:cNvPr id="327" name="Google Shape;327;p30"/>
              <p:cNvSpPr/>
              <p:nvPr/>
            </p:nvSpPr>
            <p:spPr>
              <a:xfrm>
                <a:off x="223646" y="1754675"/>
                <a:ext cx="1458300" cy="320400"/>
              </a:xfrm>
              <a:prstGeom prst="roundRect">
                <a:avLst>
                  <a:gd name="adj" fmla="val 16667"/>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nl" b="1">
                    <a:latin typeface="Roboto"/>
                    <a:ea typeface="Roboto"/>
                    <a:cs typeface="Roboto"/>
                    <a:sym typeface="Roboto"/>
                  </a:rPr>
                  <a:t>Tabular data</a:t>
                </a:r>
                <a:endParaRPr b="1">
                  <a:latin typeface="Roboto"/>
                  <a:ea typeface="Roboto"/>
                  <a:cs typeface="Roboto"/>
                  <a:sym typeface="Roboto"/>
                </a:endParaRPr>
              </a:p>
            </p:txBody>
          </p:sp>
        </p:grpSp>
        <p:grpSp>
          <p:nvGrpSpPr>
            <p:cNvPr id="328" name="Google Shape;328;p30"/>
            <p:cNvGrpSpPr/>
            <p:nvPr/>
          </p:nvGrpSpPr>
          <p:grpSpPr>
            <a:xfrm>
              <a:off x="5858225" y="1897550"/>
              <a:ext cx="2835000" cy="3105825"/>
              <a:chOff x="6092250" y="1123450"/>
              <a:chExt cx="2835000" cy="3105825"/>
            </a:xfrm>
          </p:grpSpPr>
          <p:sp>
            <p:nvSpPr>
              <p:cNvPr id="329" name="Google Shape;329;p30"/>
              <p:cNvSpPr/>
              <p:nvPr/>
            </p:nvSpPr>
            <p:spPr>
              <a:xfrm>
                <a:off x="6092250" y="1314775"/>
                <a:ext cx="2835000" cy="2914500"/>
              </a:xfrm>
              <a:prstGeom prst="roundRect">
                <a:avLst>
                  <a:gd name="adj" fmla="val 11977"/>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nl">
                    <a:latin typeface="Roboto"/>
                    <a:ea typeface="Roboto"/>
                    <a:cs typeface="Roboto"/>
                    <a:sym typeface="Roboto"/>
                  </a:rPr>
                  <a:t>Patient has been </a:t>
                </a:r>
                <a:r>
                  <a:rPr lang="nl" b="1">
                    <a:latin typeface="Roboto"/>
                    <a:ea typeface="Roboto"/>
                    <a:cs typeface="Roboto"/>
                    <a:sym typeface="Roboto"/>
                  </a:rPr>
                  <a:t>coughing </a:t>
                </a:r>
                <a:r>
                  <a:rPr lang="nl">
                    <a:latin typeface="Roboto"/>
                    <a:ea typeface="Roboto"/>
                    <a:cs typeface="Roboto"/>
                    <a:sym typeface="Roboto"/>
                  </a:rPr>
                  <a:t>for the past few days. </a:t>
                </a:r>
                <a:endParaRPr>
                  <a:latin typeface="Roboto"/>
                  <a:ea typeface="Roboto"/>
                  <a:cs typeface="Roboto"/>
                  <a:sym typeface="Roboto"/>
                </a:endParaRPr>
              </a:p>
              <a:p>
                <a:pPr marL="0" lvl="0" indent="0" algn="l" rtl="0">
                  <a:spcBef>
                    <a:spcPts val="0"/>
                  </a:spcBef>
                  <a:spcAft>
                    <a:spcPts val="0"/>
                  </a:spcAft>
                  <a:buNone/>
                </a:pPr>
                <a:r>
                  <a:rPr lang="nl">
                    <a:latin typeface="Roboto"/>
                    <a:ea typeface="Roboto"/>
                    <a:cs typeface="Roboto"/>
                    <a:sym typeface="Roboto"/>
                  </a:rPr>
                  <a:t>Yesterday morning, they woke up with a </a:t>
                </a:r>
                <a:r>
                  <a:rPr lang="nl" b="1">
                    <a:latin typeface="Roboto"/>
                    <a:ea typeface="Roboto"/>
                    <a:cs typeface="Roboto"/>
                    <a:sym typeface="Roboto"/>
                  </a:rPr>
                  <a:t>high fever</a:t>
                </a:r>
                <a:r>
                  <a:rPr lang="nl">
                    <a:latin typeface="Roboto"/>
                    <a:ea typeface="Roboto"/>
                    <a:cs typeface="Roboto"/>
                    <a:sym typeface="Roboto"/>
                  </a:rPr>
                  <a:t> and could not go to work. </a:t>
                </a:r>
                <a:endParaRPr>
                  <a:latin typeface="Roboto"/>
                  <a:ea typeface="Roboto"/>
                  <a:cs typeface="Roboto"/>
                  <a:sym typeface="Roboto"/>
                </a:endParaRPr>
              </a:p>
              <a:p>
                <a:pPr marL="0" lvl="0" indent="0" algn="l" rtl="0">
                  <a:spcBef>
                    <a:spcPts val="0"/>
                  </a:spcBef>
                  <a:spcAft>
                    <a:spcPts val="0"/>
                  </a:spcAft>
                  <a:buNone/>
                </a:pPr>
                <a:r>
                  <a:rPr lang="nl">
                    <a:latin typeface="Roboto"/>
                    <a:ea typeface="Roboto"/>
                    <a:cs typeface="Roboto"/>
                    <a:sym typeface="Roboto"/>
                  </a:rPr>
                  <a:t>Throughout the day, </a:t>
                </a:r>
                <a:r>
                  <a:rPr lang="nl" b="1">
                    <a:latin typeface="Roboto"/>
                    <a:ea typeface="Roboto"/>
                    <a:cs typeface="Roboto"/>
                    <a:sym typeface="Roboto"/>
                  </a:rPr>
                  <a:t>breathing </a:t>
                </a:r>
                <a:r>
                  <a:rPr lang="nl">
                    <a:latin typeface="Roboto"/>
                    <a:ea typeface="Roboto"/>
                    <a:cs typeface="Roboto"/>
                    <a:sym typeface="Roboto"/>
                  </a:rPr>
                  <a:t>started to become </a:t>
                </a:r>
                <a:r>
                  <a:rPr lang="nl" b="1">
                    <a:latin typeface="Roboto"/>
                    <a:ea typeface="Roboto"/>
                    <a:cs typeface="Roboto"/>
                    <a:sym typeface="Roboto"/>
                  </a:rPr>
                  <a:t>difficult</a:t>
                </a:r>
                <a:r>
                  <a:rPr lang="nl">
                    <a:latin typeface="Roboto"/>
                    <a:ea typeface="Roboto"/>
                    <a:cs typeface="Roboto"/>
                    <a:sym typeface="Roboto"/>
                  </a:rPr>
                  <a:t>. The patient described a pressing feeling on the chest when taking deep breaths. </a:t>
                </a:r>
                <a:r>
                  <a:rPr lang="nl" b="1">
                    <a:latin typeface="Roboto"/>
                    <a:ea typeface="Roboto"/>
                    <a:cs typeface="Roboto"/>
                    <a:sym typeface="Roboto"/>
                  </a:rPr>
                  <a:t>No </a:t>
                </a:r>
                <a:r>
                  <a:rPr lang="nl">
                    <a:latin typeface="Roboto"/>
                    <a:ea typeface="Roboto"/>
                    <a:cs typeface="Roboto"/>
                    <a:sym typeface="Roboto"/>
                  </a:rPr>
                  <a:t>complaints of </a:t>
                </a:r>
                <a:r>
                  <a:rPr lang="nl" b="1">
                    <a:latin typeface="Roboto"/>
                    <a:ea typeface="Roboto"/>
                    <a:cs typeface="Roboto"/>
                    <a:sym typeface="Roboto"/>
                  </a:rPr>
                  <a:t>runny nose or sneezing</a:t>
                </a:r>
                <a:r>
                  <a:rPr lang="nl">
                    <a:latin typeface="Roboto"/>
                    <a:ea typeface="Roboto"/>
                    <a:cs typeface="Roboto"/>
                    <a:sym typeface="Roboto"/>
                  </a:rPr>
                  <a:t>.</a:t>
                </a:r>
                <a:endParaRPr>
                  <a:latin typeface="Roboto"/>
                  <a:ea typeface="Roboto"/>
                  <a:cs typeface="Roboto"/>
                  <a:sym typeface="Roboto"/>
                </a:endParaRPr>
              </a:p>
            </p:txBody>
          </p:sp>
          <p:sp>
            <p:nvSpPr>
              <p:cNvPr id="330" name="Google Shape;330;p30"/>
              <p:cNvSpPr/>
              <p:nvPr/>
            </p:nvSpPr>
            <p:spPr>
              <a:xfrm>
                <a:off x="6251725" y="1123450"/>
                <a:ext cx="626700" cy="320400"/>
              </a:xfrm>
              <a:prstGeom prst="roundRect">
                <a:avLst>
                  <a:gd name="adj" fmla="val 16667"/>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nl" b="1">
                    <a:latin typeface="Roboto"/>
                    <a:ea typeface="Roboto"/>
                    <a:cs typeface="Roboto"/>
                    <a:sym typeface="Roboto"/>
                  </a:rPr>
                  <a:t>Text</a:t>
                </a:r>
                <a:endParaRPr b="1">
                  <a:latin typeface="Roboto"/>
                  <a:ea typeface="Roboto"/>
                  <a:cs typeface="Roboto"/>
                  <a:sym typeface="Roboto"/>
                </a:endParaRPr>
              </a:p>
            </p:txBody>
          </p:sp>
        </p:grpSp>
      </p:grpSp>
      <p:grpSp>
        <p:nvGrpSpPr>
          <p:cNvPr id="331" name="Google Shape;331;p30"/>
          <p:cNvGrpSpPr/>
          <p:nvPr/>
        </p:nvGrpSpPr>
        <p:grpSpPr>
          <a:xfrm>
            <a:off x="177525" y="2049100"/>
            <a:ext cx="5527101" cy="2762900"/>
            <a:chOff x="177525" y="2049100"/>
            <a:chExt cx="5527101" cy="2762900"/>
          </a:xfrm>
        </p:grpSpPr>
        <p:grpSp>
          <p:nvGrpSpPr>
            <p:cNvPr id="332" name="Google Shape;332;p30"/>
            <p:cNvGrpSpPr/>
            <p:nvPr/>
          </p:nvGrpSpPr>
          <p:grpSpPr>
            <a:xfrm>
              <a:off x="177525" y="2049100"/>
              <a:ext cx="2901068" cy="2762900"/>
              <a:chOff x="177525" y="2049100"/>
              <a:chExt cx="2901068" cy="2762900"/>
            </a:xfrm>
          </p:grpSpPr>
          <p:grpSp>
            <p:nvGrpSpPr>
              <p:cNvPr id="333" name="Google Shape;333;p30"/>
              <p:cNvGrpSpPr/>
              <p:nvPr/>
            </p:nvGrpSpPr>
            <p:grpSpPr>
              <a:xfrm>
                <a:off x="795450" y="2049100"/>
                <a:ext cx="1010845" cy="670400"/>
                <a:chOff x="795450" y="2049100"/>
                <a:chExt cx="1010845" cy="670400"/>
              </a:xfrm>
            </p:grpSpPr>
            <p:sp>
              <p:nvSpPr>
                <p:cNvPr id="334" name="Google Shape;334;p30"/>
                <p:cNvSpPr txBox="1"/>
                <p:nvPr/>
              </p:nvSpPr>
              <p:spPr>
                <a:xfrm>
                  <a:off x="795450" y="2049100"/>
                  <a:ext cx="662400" cy="36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 sz="1600" b="1">
                      <a:solidFill>
                        <a:srgbClr val="CC0000"/>
                      </a:solidFill>
                      <a:latin typeface="Roboto"/>
                      <a:ea typeface="Roboto"/>
                      <a:cs typeface="Roboto"/>
                      <a:sym typeface="Roboto"/>
                    </a:rPr>
                    <a:t>?</a:t>
                  </a:r>
                  <a:endParaRPr sz="1600" b="1">
                    <a:solidFill>
                      <a:srgbClr val="CC0000"/>
                    </a:solidFill>
                    <a:latin typeface="Roboto"/>
                    <a:ea typeface="Roboto"/>
                    <a:cs typeface="Roboto"/>
                    <a:sym typeface="Roboto"/>
                  </a:endParaRPr>
                </a:p>
              </p:txBody>
            </p:sp>
            <p:sp>
              <p:nvSpPr>
                <p:cNvPr id="335" name="Google Shape;335;p30"/>
                <p:cNvSpPr/>
                <p:nvPr/>
              </p:nvSpPr>
              <p:spPr>
                <a:xfrm>
                  <a:off x="1043995" y="2281200"/>
                  <a:ext cx="762300" cy="438300"/>
                </a:xfrm>
                <a:prstGeom prst="roundRect">
                  <a:avLst>
                    <a:gd name="adj" fmla="val 16667"/>
                  </a:avLst>
                </a:prstGeom>
                <a:solidFill>
                  <a:srgbClr val="F4CCCC"/>
                </a:solidFill>
                <a:ln w="38100"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nl">
                      <a:latin typeface="Roboto"/>
                      <a:ea typeface="Roboto"/>
                      <a:cs typeface="Roboto"/>
                      <a:sym typeface="Roboto"/>
                    </a:rPr>
                    <a:t>Pneu</a:t>
                  </a:r>
                  <a:endParaRPr>
                    <a:latin typeface="Roboto"/>
                    <a:ea typeface="Roboto"/>
                    <a:cs typeface="Roboto"/>
                    <a:sym typeface="Roboto"/>
                  </a:endParaRPr>
                </a:p>
              </p:txBody>
            </p:sp>
          </p:grpSp>
          <p:grpSp>
            <p:nvGrpSpPr>
              <p:cNvPr id="336" name="Google Shape;336;p30"/>
              <p:cNvGrpSpPr/>
              <p:nvPr/>
            </p:nvGrpSpPr>
            <p:grpSpPr>
              <a:xfrm>
                <a:off x="177525" y="3448450"/>
                <a:ext cx="2888685" cy="751475"/>
                <a:chOff x="177525" y="3448450"/>
                <a:chExt cx="2888685" cy="751475"/>
              </a:xfrm>
            </p:grpSpPr>
            <p:sp>
              <p:nvSpPr>
                <p:cNvPr id="337" name="Google Shape;337;p30"/>
                <p:cNvSpPr txBox="1"/>
                <p:nvPr/>
              </p:nvSpPr>
              <p:spPr>
                <a:xfrm>
                  <a:off x="177525" y="3838425"/>
                  <a:ext cx="662400" cy="36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 sz="1600" b="1">
                      <a:solidFill>
                        <a:srgbClr val="3C78D8"/>
                      </a:solidFill>
                      <a:latin typeface="Roboto"/>
                      <a:ea typeface="Roboto"/>
                      <a:cs typeface="Roboto"/>
                      <a:sym typeface="Roboto"/>
                    </a:rPr>
                    <a:t>yes</a:t>
                  </a:r>
                  <a:endParaRPr sz="1600" b="1">
                    <a:solidFill>
                      <a:srgbClr val="3C78D8"/>
                    </a:solidFill>
                    <a:latin typeface="Roboto"/>
                    <a:ea typeface="Roboto"/>
                    <a:cs typeface="Roboto"/>
                    <a:sym typeface="Roboto"/>
                  </a:endParaRPr>
                </a:p>
              </p:txBody>
            </p:sp>
            <p:sp>
              <p:nvSpPr>
                <p:cNvPr id="338" name="Google Shape;338;p30"/>
                <p:cNvSpPr/>
                <p:nvPr/>
              </p:nvSpPr>
              <p:spPr>
                <a:xfrm>
                  <a:off x="191543" y="3448450"/>
                  <a:ext cx="762300" cy="438300"/>
                </a:xfrm>
                <a:prstGeom prst="roundRect">
                  <a:avLst>
                    <a:gd name="adj" fmla="val 16667"/>
                  </a:avLst>
                </a:prstGeom>
                <a:solidFill>
                  <a:srgbClr val="FFE599"/>
                </a:solidFill>
                <a:ln w="38100"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nl">
                      <a:latin typeface="Roboto"/>
                      <a:ea typeface="Roboto"/>
                      <a:cs typeface="Roboto"/>
                      <a:sym typeface="Roboto"/>
                    </a:rPr>
                    <a:t>Dysp</a:t>
                  </a:r>
                  <a:endParaRPr>
                    <a:latin typeface="Roboto"/>
                    <a:ea typeface="Roboto"/>
                    <a:cs typeface="Roboto"/>
                    <a:sym typeface="Roboto"/>
                  </a:endParaRPr>
                </a:p>
              </p:txBody>
            </p:sp>
            <p:sp>
              <p:nvSpPr>
                <p:cNvPr id="339" name="Google Shape;339;p30"/>
                <p:cNvSpPr/>
                <p:nvPr/>
              </p:nvSpPr>
              <p:spPr>
                <a:xfrm>
                  <a:off x="2303910" y="3448450"/>
                  <a:ext cx="762300" cy="438300"/>
                </a:xfrm>
                <a:prstGeom prst="roundRect">
                  <a:avLst>
                    <a:gd name="adj" fmla="val 16667"/>
                  </a:avLst>
                </a:prstGeom>
                <a:solidFill>
                  <a:srgbClr val="FFE599"/>
                </a:solidFill>
                <a:ln w="9525" cap="flat" cmpd="sng">
                  <a:solidFill>
                    <a:srgbClr val="3F424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nl">
                      <a:latin typeface="Roboto"/>
                      <a:ea typeface="Roboto"/>
                      <a:cs typeface="Roboto"/>
                      <a:sym typeface="Roboto"/>
                    </a:rPr>
                    <a:t>Fever</a:t>
                  </a:r>
                  <a:endParaRPr>
                    <a:latin typeface="Roboto"/>
                    <a:ea typeface="Roboto"/>
                    <a:cs typeface="Roboto"/>
                    <a:sym typeface="Roboto"/>
                  </a:endParaRPr>
                </a:p>
              </p:txBody>
            </p:sp>
          </p:grpSp>
          <p:sp>
            <p:nvSpPr>
              <p:cNvPr id="340" name="Google Shape;340;p30"/>
              <p:cNvSpPr/>
              <p:nvPr/>
            </p:nvSpPr>
            <p:spPr>
              <a:xfrm>
                <a:off x="2316293" y="4373700"/>
                <a:ext cx="762300" cy="438300"/>
              </a:xfrm>
              <a:prstGeom prst="roundRect">
                <a:avLst>
                  <a:gd name="adj" fmla="val 16667"/>
                </a:avLst>
              </a:prstGeom>
              <a:solidFill>
                <a:srgbClr val="B6D7A8"/>
              </a:solidFill>
              <a:ln w="38100"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nl">
                    <a:latin typeface="Roboto"/>
                    <a:ea typeface="Roboto"/>
                    <a:cs typeface="Roboto"/>
                    <a:sym typeface="Roboto"/>
                  </a:rPr>
                  <a:t>Text</a:t>
                </a:r>
                <a:endParaRPr>
                  <a:latin typeface="Roboto"/>
                  <a:ea typeface="Roboto"/>
                  <a:cs typeface="Roboto"/>
                  <a:sym typeface="Roboto"/>
                </a:endParaRPr>
              </a:p>
            </p:txBody>
          </p:sp>
        </p:grpSp>
        <p:sp>
          <p:nvSpPr>
            <p:cNvPr id="341" name="Google Shape;341;p30"/>
            <p:cNvSpPr/>
            <p:nvPr/>
          </p:nvSpPr>
          <p:spPr>
            <a:xfrm>
              <a:off x="3280000" y="4230150"/>
              <a:ext cx="2424626" cy="388400"/>
            </a:xfrm>
            <a:custGeom>
              <a:avLst/>
              <a:gdLst/>
              <a:ahLst/>
              <a:cxnLst/>
              <a:rect l="l" t="t" r="r" b="b"/>
              <a:pathLst>
                <a:path w="93219" h="15536" extrusionOk="0">
                  <a:moveTo>
                    <a:pt x="0" y="15536"/>
                  </a:moveTo>
                  <a:cubicBezTo>
                    <a:pt x="8425" y="10658"/>
                    <a:pt x="17590" y="4573"/>
                    <a:pt x="27306" y="5179"/>
                  </a:cubicBezTo>
                  <a:cubicBezTo>
                    <a:pt x="43686" y="6201"/>
                    <a:pt x="60436" y="14674"/>
                    <a:pt x="76270" y="10357"/>
                  </a:cubicBezTo>
                  <a:cubicBezTo>
                    <a:pt x="82658" y="8615"/>
                    <a:pt x="87297" y="2960"/>
                    <a:pt x="93219" y="0"/>
                  </a:cubicBezTo>
                </a:path>
              </a:pathLst>
            </a:custGeom>
            <a:noFill/>
            <a:ln w="28575" cap="flat" cmpd="sng">
              <a:solidFill>
                <a:srgbClr val="6AA84F"/>
              </a:solidFill>
              <a:prstDash val="solid"/>
              <a:round/>
              <a:headEnd type="none" w="med" len="med"/>
              <a:tailEnd type="none" w="med" len="med"/>
            </a:ln>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31"/>
          <p:cNvSpPr txBox="1">
            <a:spLocks noGrp="1"/>
          </p:cNvSpPr>
          <p:nvPr>
            <p:ph type="title"/>
          </p:nvPr>
        </p:nvSpPr>
        <p:spPr>
          <a:xfrm>
            <a:off x="205325" y="190925"/>
            <a:ext cx="7766400" cy="85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nl" sz="2400"/>
              <a:t>Artificial dataset for pneumonia prediction</a:t>
            </a:r>
            <a:endParaRPr sz="2400"/>
          </a:p>
        </p:txBody>
      </p:sp>
      <p:graphicFrame>
        <p:nvGraphicFramePr>
          <p:cNvPr id="347" name="Google Shape;347;p31"/>
          <p:cNvGraphicFramePr/>
          <p:nvPr/>
        </p:nvGraphicFramePr>
        <p:xfrm>
          <a:off x="164488" y="2855088"/>
          <a:ext cx="3000000" cy="3000000"/>
        </p:xfrm>
        <a:graphic>
          <a:graphicData uri="http://schemas.openxmlformats.org/drawingml/2006/table">
            <a:tbl>
              <a:tblPr>
                <a:noFill/>
                <a:tableStyleId>{F17258B7-F4FC-40B8-AE85-95A3CFA511C0}</a:tableStyleId>
              </a:tblPr>
              <a:tblGrid>
                <a:gridCol w="382850">
                  <a:extLst>
                    <a:ext uri="{9D8B030D-6E8A-4147-A177-3AD203B41FA5}">
                      <a16:colId xmlns:a16="http://schemas.microsoft.com/office/drawing/2014/main" val="20000"/>
                    </a:ext>
                  </a:extLst>
                </a:gridCol>
                <a:gridCol w="608200">
                  <a:extLst>
                    <a:ext uri="{9D8B030D-6E8A-4147-A177-3AD203B41FA5}">
                      <a16:colId xmlns:a16="http://schemas.microsoft.com/office/drawing/2014/main" val="20001"/>
                    </a:ext>
                  </a:extLst>
                </a:gridCol>
                <a:gridCol w="557850">
                  <a:extLst>
                    <a:ext uri="{9D8B030D-6E8A-4147-A177-3AD203B41FA5}">
                      <a16:colId xmlns:a16="http://schemas.microsoft.com/office/drawing/2014/main" val="20002"/>
                    </a:ext>
                  </a:extLst>
                </a:gridCol>
                <a:gridCol w="697025">
                  <a:extLst>
                    <a:ext uri="{9D8B030D-6E8A-4147-A177-3AD203B41FA5}">
                      <a16:colId xmlns:a16="http://schemas.microsoft.com/office/drawing/2014/main" val="20003"/>
                    </a:ext>
                  </a:extLst>
                </a:gridCol>
                <a:gridCol w="547000">
                  <a:extLst>
                    <a:ext uri="{9D8B030D-6E8A-4147-A177-3AD203B41FA5}">
                      <a16:colId xmlns:a16="http://schemas.microsoft.com/office/drawing/2014/main" val="20004"/>
                    </a:ext>
                  </a:extLst>
                </a:gridCol>
                <a:gridCol w="662400">
                  <a:extLst>
                    <a:ext uri="{9D8B030D-6E8A-4147-A177-3AD203B41FA5}">
                      <a16:colId xmlns:a16="http://schemas.microsoft.com/office/drawing/2014/main" val="20005"/>
                    </a:ext>
                  </a:extLst>
                </a:gridCol>
                <a:gridCol w="590400">
                  <a:extLst>
                    <a:ext uri="{9D8B030D-6E8A-4147-A177-3AD203B41FA5}">
                      <a16:colId xmlns:a16="http://schemas.microsoft.com/office/drawing/2014/main" val="20006"/>
                    </a:ext>
                  </a:extLst>
                </a:gridCol>
                <a:gridCol w="538325">
                  <a:extLst>
                    <a:ext uri="{9D8B030D-6E8A-4147-A177-3AD203B41FA5}">
                      <a16:colId xmlns:a16="http://schemas.microsoft.com/office/drawing/2014/main" val="20007"/>
                    </a:ext>
                  </a:extLst>
                </a:gridCol>
                <a:gridCol w="581675">
                  <a:extLst>
                    <a:ext uri="{9D8B030D-6E8A-4147-A177-3AD203B41FA5}">
                      <a16:colId xmlns:a16="http://schemas.microsoft.com/office/drawing/2014/main" val="20008"/>
                    </a:ext>
                  </a:extLst>
                </a:gridCol>
                <a:gridCol w="3649275">
                  <a:extLst>
                    <a:ext uri="{9D8B030D-6E8A-4147-A177-3AD203B41FA5}">
                      <a16:colId xmlns:a16="http://schemas.microsoft.com/office/drawing/2014/main" val="20009"/>
                    </a:ext>
                  </a:extLst>
                </a:gridCol>
              </a:tblGrid>
              <a:tr h="381000">
                <a:tc>
                  <a:txBody>
                    <a:bodyPr/>
                    <a:lstStyle/>
                    <a:p>
                      <a:pPr marL="0" lvl="0" indent="0" algn="ctr" rtl="0">
                        <a:spcBef>
                          <a:spcPts val="0"/>
                        </a:spcBef>
                        <a:spcAft>
                          <a:spcPts val="0"/>
                        </a:spcAft>
                        <a:buNone/>
                      </a:pPr>
                      <a:endParaRPr b="1">
                        <a:latin typeface="Roboto"/>
                        <a:ea typeface="Roboto"/>
                        <a:cs typeface="Roboto"/>
                        <a:sym typeface="Roboto"/>
                      </a:endParaRPr>
                    </a:p>
                  </a:txBody>
                  <a:tcPr marL="91425" marR="91425" marT="91425" marB="91425">
                    <a:lnR w="9525" cap="flat" cmpd="sng">
                      <a:solidFill>
                        <a:srgbClr val="9E9E9E"/>
                      </a:solidFill>
                      <a:prstDash val="solid"/>
                      <a:round/>
                      <a:headEnd type="none" w="sm" len="sm"/>
                      <a:tailEnd type="none" w="sm" len="sm"/>
                    </a:lnR>
                    <a:solidFill>
                      <a:srgbClr val="CFD9E1"/>
                    </a:solidFill>
                  </a:tcPr>
                </a:tc>
                <a:tc>
                  <a:txBody>
                    <a:bodyPr/>
                    <a:lstStyle/>
                    <a:p>
                      <a:pPr marL="0" lvl="0" indent="0" algn="ctr" rtl="0">
                        <a:spcBef>
                          <a:spcPts val="0"/>
                        </a:spcBef>
                        <a:spcAft>
                          <a:spcPts val="0"/>
                        </a:spcAft>
                        <a:buNone/>
                      </a:pPr>
                      <a:r>
                        <a:rPr lang="nl" sz="1200" b="1">
                          <a:latin typeface="Roboto"/>
                          <a:ea typeface="Roboto"/>
                          <a:cs typeface="Roboto"/>
                          <a:sym typeface="Roboto"/>
                        </a:rPr>
                        <a:t>Pneu</a:t>
                      </a:r>
                      <a:endParaRPr sz="1200" b="1">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solidFill>
                      <a:srgbClr val="F4CCCC"/>
                    </a:solidFill>
                  </a:tcPr>
                </a:tc>
                <a:tc>
                  <a:txBody>
                    <a:bodyPr/>
                    <a:lstStyle/>
                    <a:p>
                      <a:pPr marL="0" lvl="0" indent="0" algn="ctr" rtl="0">
                        <a:spcBef>
                          <a:spcPts val="0"/>
                        </a:spcBef>
                        <a:spcAft>
                          <a:spcPts val="0"/>
                        </a:spcAft>
                        <a:buNone/>
                      </a:pPr>
                      <a:r>
                        <a:rPr lang="nl" sz="1200" b="1">
                          <a:latin typeface="Roboto"/>
                          <a:ea typeface="Roboto"/>
                          <a:cs typeface="Roboto"/>
                          <a:sym typeface="Roboto"/>
                        </a:rPr>
                        <a:t>Inf</a:t>
                      </a:r>
                      <a:endParaRPr sz="1200" b="1">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solidFill>
                      <a:srgbClr val="F4CCCC"/>
                    </a:solidFill>
                  </a:tcPr>
                </a:tc>
                <a:tc>
                  <a:txBody>
                    <a:bodyPr/>
                    <a:lstStyle/>
                    <a:p>
                      <a:pPr marL="0" lvl="0" indent="0" algn="ctr" rtl="0">
                        <a:spcBef>
                          <a:spcPts val="0"/>
                        </a:spcBef>
                        <a:spcAft>
                          <a:spcPts val="0"/>
                        </a:spcAft>
                        <a:buNone/>
                      </a:pPr>
                      <a:r>
                        <a:rPr lang="nl" sz="1200" b="1">
                          <a:latin typeface="Roboto"/>
                          <a:ea typeface="Roboto"/>
                          <a:cs typeface="Roboto"/>
                          <a:sym typeface="Roboto"/>
                        </a:rPr>
                        <a:t>Season</a:t>
                      </a:r>
                      <a:endParaRPr sz="1200" b="1">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9DAF8"/>
                    </a:solidFill>
                  </a:tcPr>
                </a:tc>
                <a:tc>
                  <a:txBody>
                    <a:bodyPr/>
                    <a:lstStyle/>
                    <a:p>
                      <a:pPr marL="0" lvl="0" indent="0" algn="ctr" rtl="0">
                        <a:spcBef>
                          <a:spcPts val="0"/>
                        </a:spcBef>
                        <a:spcAft>
                          <a:spcPts val="0"/>
                        </a:spcAft>
                        <a:buNone/>
                      </a:pPr>
                      <a:r>
                        <a:rPr lang="nl" sz="1200" b="1">
                          <a:latin typeface="Roboto"/>
                          <a:ea typeface="Roboto"/>
                          <a:cs typeface="Roboto"/>
                          <a:sym typeface="Roboto"/>
                        </a:rPr>
                        <a:t>Dysp</a:t>
                      </a:r>
                      <a:endParaRPr sz="1200" b="1">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E599"/>
                    </a:solidFill>
                  </a:tcPr>
                </a:tc>
                <a:tc>
                  <a:txBody>
                    <a:bodyPr/>
                    <a:lstStyle/>
                    <a:p>
                      <a:pPr marL="0" lvl="0" indent="0" algn="ctr" rtl="0">
                        <a:spcBef>
                          <a:spcPts val="0"/>
                        </a:spcBef>
                        <a:spcAft>
                          <a:spcPts val="0"/>
                        </a:spcAft>
                        <a:buNone/>
                      </a:pPr>
                      <a:r>
                        <a:rPr lang="nl" sz="1200" b="1">
                          <a:latin typeface="Roboto"/>
                          <a:ea typeface="Roboto"/>
                          <a:cs typeface="Roboto"/>
                          <a:sym typeface="Roboto"/>
                        </a:rPr>
                        <a:t>Cough</a:t>
                      </a:r>
                      <a:endParaRPr sz="1200" b="1">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E599"/>
                    </a:solidFill>
                  </a:tcPr>
                </a:tc>
                <a:tc>
                  <a:txBody>
                    <a:bodyPr/>
                    <a:lstStyle/>
                    <a:p>
                      <a:pPr marL="0" lvl="0" indent="0" algn="ctr" rtl="0">
                        <a:spcBef>
                          <a:spcPts val="0"/>
                        </a:spcBef>
                        <a:spcAft>
                          <a:spcPts val="0"/>
                        </a:spcAft>
                        <a:buNone/>
                      </a:pPr>
                      <a:r>
                        <a:rPr lang="nl" sz="1200" b="1">
                          <a:latin typeface="Roboto"/>
                          <a:ea typeface="Roboto"/>
                          <a:cs typeface="Roboto"/>
                          <a:sym typeface="Roboto"/>
                        </a:rPr>
                        <a:t>Fever</a:t>
                      </a:r>
                      <a:endParaRPr sz="1200" b="1">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solidFill>
                      <a:srgbClr val="FFE599"/>
                    </a:solidFill>
                  </a:tcPr>
                </a:tc>
                <a:tc>
                  <a:txBody>
                    <a:bodyPr/>
                    <a:lstStyle/>
                    <a:p>
                      <a:pPr marL="0" lvl="0" indent="0" algn="ctr" rtl="0">
                        <a:spcBef>
                          <a:spcPts val="0"/>
                        </a:spcBef>
                        <a:spcAft>
                          <a:spcPts val="0"/>
                        </a:spcAft>
                        <a:buNone/>
                      </a:pPr>
                      <a:r>
                        <a:rPr lang="nl" sz="1200" b="1">
                          <a:latin typeface="Roboto"/>
                          <a:ea typeface="Roboto"/>
                          <a:cs typeface="Roboto"/>
                          <a:sym typeface="Roboto"/>
                        </a:rPr>
                        <a:t>Pain</a:t>
                      </a:r>
                      <a:endParaRPr sz="1200" b="1">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solidFill>
                      <a:srgbClr val="FFE599"/>
                    </a:solidFill>
                  </a:tcPr>
                </a:tc>
                <a:tc>
                  <a:txBody>
                    <a:bodyPr/>
                    <a:lstStyle/>
                    <a:p>
                      <a:pPr marL="0" lvl="0" indent="0" algn="ctr" rtl="0">
                        <a:spcBef>
                          <a:spcPts val="0"/>
                        </a:spcBef>
                        <a:spcAft>
                          <a:spcPts val="0"/>
                        </a:spcAft>
                        <a:buNone/>
                      </a:pPr>
                      <a:r>
                        <a:rPr lang="nl" sz="1200" b="1">
                          <a:latin typeface="Roboto"/>
                          <a:ea typeface="Roboto"/>
                          <a:cs typeface="Roboto"/>
                          <a:sym typeface="Roboto"/>
                        </a:rPr>
                        <a:t>Nasal</a:t>
                      </a:r>
                      <a:endParaRPr sz="1200" b="1">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solidFill>
                      <a:srgbClr val="FFE599"/>
                    </a:solidFill>
                  </a:tcPr>
                </a:tc>
                <a:tc>
                  <a:txBody>
                    <a:bodyPr/>
                    <a:lstStyle/>
                    <a:p>
                      <a:pPr marL="0" lvl="0" indent="0" algn="ctr" rtl="0">
                        <a:spcBef>
                          <a:spcPts val="0"/>
                        </a:spcBef>
                        <a:spcAft>
                          <a:spcPts val="0"/>
                        </a:spcAft>
                        <a:buNone/>
                      </a:pPr>
                      <a:r>
                        <a:rPr lang="nl" sz="1200" b="1">
                          <a:latin typeface="Roboto"/>
                          <a:ea typeface="Roboto"/>
                          <a:cs typeface="Roboto"/>
                          <a:sym typeface="Roboto"/>
                        </a:rPr>
                        <a:t>Text</a:t>
                      </a:r>
                      <a:endParaRPr sz="1200" b="1">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solidFill>
                      <a:srgbClr val="D9EAD3"/>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nl" sz="1200"/>
                        <a:t>0</a:t>
                      </a:r>
                      <a:endParaRPr sz="1200"/>
                    </a:p>
                  </a:txBody>
                  <a:tcPr marL="91425" marR="91425" marT="91425" marB="91425">
                    <a:lnR w="9525" cap="flat" cmpd="sng">
                      <a:solidFill>
                        <a:srgbClr val="9E9E9E"/>
                      </a:solidFill>
                      <a:prstDash val="solid"/>
                      <a:round/>
                      <a:headEnd type="none" w="sm" len="sm"/>
                      <a:tailEnd type="none" w="sm" len="sm"/>
                    </a:lnR>
                    <a:solidFill>
                      <a:srgbClr val="CFD9E1"/>
                    </a:solidFill>
                  </a:tcPr>
                </a:tc>
                <a:tc>
                  <a:txBody>
                    <a:bodyPr/>
                    <a:lstStyle/>
                    <a:p>
                      <a:pPr marL="0" lvl="0" indent="0" algn="ctr" rtl="0">
                        <a:spcBef>
                          <a:spcPts val="0"/>
                        </a:spcBef>
                        <a:spcAft>
                          <a:spcPts val="0"/>
                        </a:spcAft>
                        <a:buNone/>
                      </a:pPr>
                      <a:r>
                        <a:rPr lang="nl" sz="1200"/>
                        <a:t>No</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nl" sz="1200">
                          <a:latin typeface="Roboto"/>
                          <a:ea typeface="Roboto"/>
                          <a:cs typeface="Roboto"/>
                          <a:sym typeface="Roboto"/>
                        </a:rPr>
                        <a:t>No</a:t>
                      </a:r>
                      <a:endParaRPr sz="1200">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nl" sz="1200"/>
                        <a:t>Warm</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nl" sz="1200">
                          <a:latin typeface="Roboto"/>
                          <a:ea typeface="Roboto"/>
                          <a:cs typeface="Roboto"/>
                          <a:sym typeface="Roboto"/>
                        </a:rPr>
                        <a:t>No</a:t>
                      </a:r>
                      <a:endParaRPr sz="1200">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nl" sz="1200">
                          <a:latin typeface="Roboto"/>
                          <a:ea typeface="Roboto"/>
                          <a:cs typeface="Roboto"/>
                          <a:sym typeface="Roboto"/>
                        </a:rPr>
                        <a:t>No</a:t>
                      </a:r>
                      <a:endParaRPr sz="1200">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nl" sz="1200"/>
                        <a:t>None</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nl" sz="1200">
                          <a:latin typeface="Roboto"/>
                          <a:ea typeface="Roboto"/>
                          <a:cs typeface="Roboto"/>
                          <a:sym typeface="Roboto"/>
                        </a:rPr>
                        <a:t>No</a:t>
                      </a:r>
                      <a:endParaRPr sz="1200">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nl" sz="1200">
                          <a:latin typeface="Roboto"/>
                          <a:ea typeface="Roboto"/>
                          <a:cs typeface="Roboto"/>
                          <a:sym typeface="Roboto"/>
                        </a:rPr>
                        <a:t>No</a:t>
                      </a:r>
                      <a:endParaRPr sz="1200">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nl" sz="1200">
                          <a:latin typeface="Roboto"/>
                          <a:ea typeface="Roboto"/>
                          <a:cs typeface="Roboto"/>
                          <a:sym typeface="Roboto"/>
                        </a:rPr>
                        <a:t>Patient complaining of abdominal pain after eating; referred for further evaluation.</a:t>
                      </a:r>
                      <a:endParaRPr sz="1200">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nl" sz="1200"/>
                        <a:t>1</a:t>
                      </a:r>
                      <a:endParaRPr sz="1200"/>
                    </a:p>
                  </a:txBody>
                  <a:tcPr marL="91425" marR="91425" marT="91425" marB="91425">
                    <a:lnR w="9525" cap="flat" cmpd="sng">
                      <a:solidFill>
                        <a:srgbClr val="9E9E9E"/>
                      </a:solidFill>
                      <a:prstDash val="solid"/>
                      <a:round/>
                      <a:headEnd type="none" w="sm" len="sm"/>
                      <a:tailEnd type="none" w="sm" len="sm"/>
                    </a:lnR>
                    <a:solidFill>
                      <a:srgbClr val="CFD9E1"/>
                    </a:solidFill>
                  </a:tcPr>
                </a:tc>
                <a:tc>
                  <a:txBody>
                    <a:bodyPr/>
                    <a:lstStyle/>
                    <a:p>
                      <a:pPr marL="0" lvl="0" indent="0" algn="ctr" rtl="0">
                        <a:spcBef>
                          <a:spcPts val="0"/>
                        </a:spcBef>
                        <a:spcAft>
                          <a:spcPts val="0"/>
                        </a:spcAft>
                        <a:buNone/>
                      </a:pPr>
                      <a:r>
                        <a:rPr lang="nl" sz="1200"/>
                        <a:t>No</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nl" sz="1200">
                          <a:latin typeface="Roboto"/>
                          <a:ea typeface="Roboto"/>
                          <a:cs typeface="Roboto"/>
                          <a:sym typeface="Roboto"/>
                        </a:rPr>
                        <a:t>No</a:t>
                      </a:r>
                      <a:endParaRPr sz="1200">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nl" sz="1200"/>
                        <a:t>Warm</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nl" sz="1200"/>
                        <a:t>Yes</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nl" sz="1200"/>
                        <a:t>No</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nl" sz="1200"/>
                        <a:t>Low</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nl" sz="1200"/>
                        <a:t>No</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nl" sz="1200"/>
                        <a:t>No</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nl" sz="1200">
                          <a:latin typeface="Roboto"/>
                          <a:ea typeface="Roboto"/>
                          <a:cs typeface="Roboto"/>
                          <a:sym typeface="Roboto"/>
                        </a:rPr>
                        <a:t>Patient reports shortness of breath on exertion for the past two weeks. No associated cough or chest pain. Low-grade fever occasionally present.</a:t>
                      </a:r>
                      <a:endParaRPr sz="1200">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nl" sz="1200"/>
                        <a:t>2</a:t>
                      </a:r>
                      <a:endParaRPr sz="1200"/>
                    </a:p>
                  </a:txBody>
                  <a:tcPr marL="91425" marR="91425" marT="91425" marB="91425">
                    <a:lnR w="9525" cap="flat" cmpd="sng">
                      <a:solidFill>
                        <a:srgbClr val="9E9E9E"/>
                      </a:solidFill>
                      <a:prstDash val="solid"/>
                      <a:round/>
                      <a:headEnd type="none" w="sm" len="sm"/>
                      <a:tailEnd type="none" w="sm" len="sm"/>
                    </a:lnR>
                    <a:solidFill>
                      <a:srgbClr val="CFD9E1"/>
                    </a:solidFill>
                  </a:tcPr>
                </a:tc>
                <a:tc>
                  <a:txBody>
                    <a:bodyPr/>
                    <a:lstStyle/>
                    <a:p>
                      <a:pPr marL="0" lvl="0" indent="0" algn="ctr" rtl="0">
                        <a:spcBef>
                          <a:spcPts val="0"/>
                        </a:spcBef>
                        <a:spcAft>
                          <a:spcPts val="0"/>
                        </a:spcAft>
                        <a:buNone/>
                      </a:pPr>
                      <a:r>
                        <a:rPr lang="nl" sz="1200"/>
                        <a:t>No</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nl" sz="1200"/>
                        <a:t>Yes</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nl" sz="1200"/>
                        <a:t>Cold</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nl" sz="1200"/>
                        <a:t>No</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nl" sz="1200"/>
                        <a:t>Yes</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nl" sz="1200"/>
                        <a:t>None</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nl" sz="1200"/>
                        <a:t>No</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nl" sz="1200"/>
                        <a:t>Yes</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nl" sz="1200">
                          <a:latin typeface="Roboto"/>
                          <a:ea typeface="Roboto"/>
                          <a:cs typeface="Roboto"/>
                          <a:sym typeface="Roboto"/>
                        </a:rPr>
                        <a:t>Patient presents with a dry cough and sneezing.</a:t>
                      </a:r>
                      <a:endParaRPr sz="1200">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3"/>
                  </a:ext>
                </a:extLst>
              </a:tr>
            </a:tbl>
          </a:graphicData>
        </a:graphic>
      </p:graphicFrame>
      <p:grpSp>
        <p:nvGrpSpPr>
          <p:cNvPr id="348" name="Google Shape;348;p31"/>
          <p:cNvGrpSpPr/>
          <p:nvPr/>
        </p:nvGrpSpPr>
        <p:grpSpPr>
          <a:xfrm>
            <a:off x="597204" y="774700"/>
            <a:ext cx="8167721" cy="1943100"/>
            <a:chOff x="597204" y="774700"/>
            <a:chExt cx="8167721" cy="1943100"/>
          </a:xfrm>
        </p:grpSpPr>
        <p:grpSp>
          <p:nvGrpSpPr>
            <p:cNvPr id="349" name="Google Shape;349;p31"/>
            <p:cNvGrpSpPr/>
            <p:nvPr/>
          </p:nvGrpSpPr>
          <p:grpSpPr>
            <a:xfrm>
              <a:off x="597204" y="850900"/>
              <a:ext cx="3329854" cy="1748850"/>
              <a:chOff x="3944968" y="1437567"/>
              <a:chExt cx="4987050" cy="2380684"/>
            </a:xfrm>
          </p:grpSpPr>
          <p:sp>
            <p:nvSpPr>
              <p:cNvPr id="350" name="Google Shape;350;p31"/>
              <p:cNvSpPr/>
              <p:nvPr/>
            </p:nvSpPr>
            <p:spPr>
              <a:xfrm>
                <a:off x="6022841" y="1437567"/>
                <a:ext cx="960300" cy="438300"/>
              </a:xfrm>
              <a:prstGeom prst="roundRect">
                <a:avLst>
                  <a:gd name="adj" fmla="val 16667"/>
                </a:avLst>
              </a:prstGeom>
              <a:solidFill>
                <a:srgbClr val="C9DAF8"/>
              </a:solidFill>
              <a:ln w="9525" cap="flat" cmpd="sng">
                <a:solidFill>
                  <a:srgbClr val="3F424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nl" sz="900">
                    <a:latin typeface="Roboto"/>
                    <a:ea typeface="Roboto"/>
                    <a:cs typeface="Roboto"/>
                    <a:sym typeface="Roboto"/>
                  </a:rPr>
                  <a:t>Season</a:t>
                </a:r>
                <a:endParaRPr sz="900">
                  <a:latin typeface="Roboto"/>
                  <a:ea typeface="Roboto"/>
                  <a:cs typeface="Roboto"/>
                  <a:sym typeface="Roboto"/>
                </a:endParaRPr>
              </a:p>
            </p:txBody>
          </p:sp>
          <p:sp>
            <p:nvSpPr>
              <p:cNvPr id="351" name="Google Shape;351;p31"/>
              <p:cNvSpPr/>
              <p:nvPr/>
            </p:nvSpPr>
            <p:spPr>
              <a:xfrm>
                <a:off x="4797420" y="2212700"/>
                <a:ext cx="762300" cy="438300"/>
              </a:xfrm>
              <a:prstGeom prst="roundRect">
                <a:avLst>
                  <a:gd name="adj" fmla="val 16667"/>
                </a:avLst>
              </a:prstGeom>
              <a:solidFill>
                <a:srgbClr val="F4CCCC"/>
              </a:solidFill>
              <a:ln w="9525" cap="flat" cmpd="sng">
                <a:solidFill>
                  <a:srgbClr val="3F424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nl" sz="900">
                    <a:latin typeface="Roboto"/>
                    <a:ea typeface="Roboto"/>
                    <a:cs typeface="Roboto"/>
                    <a:sym typeface="Roboto"/>
                  </a:rPr>
                  <a:t>Pneu</a:t>
                </a:r>
                <a:endParaRPr sz="900">
                  <a:latin typeface="Roboto"/>
                  <a:ea typeface="Roboto"/>
                  <a:cs typeface="Roboto"/>
                  <a:sym typeface="Roboto"/>
                </a:endParaRPr>
              </a:p>
            </p:txBody>
          </p:sp>
          <p:sp>
            <p:nvSpPr>
              <p:cNvPr id="352" name="Google Shape;352;p31"/>
              <p:cNvSpPr/>
              <p:nvPr/>
            </p:nvSpPr>
            <p:spPr>
              <a:xfrm>
                <a:off x="7345805" y="2212700"/>
                <a:ext cx="762300" cy="438300"/>
              </a:xfrm>
              <a:prstGeom prst="roundRect">
                <a:avLst>
                  <a:gd name="adj" fmla="val 16667"/>
                </a:avLst>
              </a:prstGeom>
              <a:solidFill>
                <a:srgbClr val="F4CCCC"/>
              </a:solidFill>
              <a:ln w="9525" cap="flat" cmpd="sng">
                <a:solidFill>
                  <a:srgbClr val="3F424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nl" sz="900">
                    <a:latin typeface="Roboto"/>
                    <a:ea typeface="Roboto"/>
                    <a:cs typeface="Roboto"/>
                    <a:sym typeface="Roboto"/>
                  </a:rPr>
                  <a:t>Inf</a:t>
                </a:r>
                <a:endParaRPr sz="900">
                  <a:latin typeface="Roboto"/>
                  <a:ea typeface="Roboto"/>
                  <a:cs typeface="Roboto"/>
                  <a:sym typeface="Roboto"/>
                </a:endParaRPr>
              </a:p>
            </p:txBody>
          </p:sp>
          <p:sp>
            <p:nvSpPr>
              <p:cNvPr id="353" name="Google Shape;353;p31"/>
              <p:cNvSpPr/>
              <p:nvPr/>
            </p:nvSpPr>
            <p:spPr>
              <a:xfrm>
                <a:off x="3944968" y="3379950"/>
                <a:ext cx="762300" cy="438300"/>
              </a:xfrm>
              <a:prstGeom prst="roundRect">
                <a:avLst>
                  <a:gd name="adj" fmla="val 16667"/>
                </a:avLst>
              </a:prstGeom>
              <a:solidFill>
                <a:srgbClr val="FFE599"/>
              </a:solidFill>
              <a:ln w="9525" cap="flat" cmpd="sng">
                <a:solidFill>
                  <a:srgbClr val="3F424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nl" sz="900">
                    <a:latin typeface="Roboto"/>
                    <a:ea typeface="Roboto"/>
                    <a:cs typeface="Roboto"/>
                    <a:sym typeface="Roboto"/>
                  </a:rPr>
                  <a:t>Dysp</a:t>
                </a:r>
                <a:endParaRPr sz="900">
                  <a:latin typeface="Roboto"/>
                  <a:ea typeface="Roboto"/>
                  <a:cs typeface="Roboto"/>
                  <a:sym typeface="Roboto"/>
                </a:endParaRPr>
              </a:p>
            </p:txBody>
          </p:sp>
          <p:sp>
            <p:nvSpPr>
              <p:cNvPr id="354" name="Google Shape;354;p31"/>
              <p:cNvSpPr/>
              <p:nvPr/>
            </p:nvSpPr>
            <p:spPr>
              <a:xfrm>
                <a:off x="5001121" y="3379950"/>
                <a:ext cx="858300" cy="438300"/>
              </a:xfrm>
              <a:prstGeom prst="roundRect">
                <a:avLst>
                  <a:gd name="adj" fmla="val 16667"/>
                </a:avLst>
              </a:prstGeom>
              <a:solidFill>
                <a:srgbClr val="FFE599"/>
              </a:solidFill>
              <a:ln w="9525" cap="flat" cmpd="sng">
                <a:solidFill>
                  <a:srgbClr val="3F424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nl" sz="900">
                    <a:latin typeface="Roboto"/>
                    <a:ea typeface="Roboto"/>
                    <a:cs typeface="Roboto"/>
                    <a:sym typeface="Roboto"/>
                  </a:rPr>
                  <a:t>Cough</a:t>
                </a:r>
                <a:endParaRPr sz="900">
                  <a:latin typeface="Roboto"/>
                  <a:ea typeface="Roboto"/>
                  <a:cs typeface="Roboto"/>
                  <a:sym typeface="Roboto"/>
                </a:endParaRPr>
              </a:p>
            </p:txBody>
          </p:sp>
          <p:sp>
            <p:nvSpPr>
              <p:cNvPr id="355" name="Google Shape;355;p31"/>
              <p:cNvSpPr/>
              <p:nvPr/>
            </p:nvSpPr>
            <p:spPr>
              <a:xfrm>
                <a:off x="6057335" y="3379950"/>
                <a:ext cx="762300" cy="438300"/>
              </a:xfrm>
              <a:prstGeom prst="roundRect">
                <a:avLst>
                  <a:gd name="adj" fmla="val 16667"/>
                </a:avLst>
              </a:prstGeom>
              <a:solidFill>
                <a:srgbClr val="FFE599"/>
              </a:solidFill>
              <a:ln w="9525" cap="flat" cmpd="sng">
                <a:solidFill>
                  <a:srgbClr val="3F424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nl" sz="900">
                    <a:latin typeface="Roboto"/>
                    <a:ea typeface="Roboto"/>
                    <a:cs typeface="Roboto"/>
                    <a:sym typeface="Roboto"/>
                  </a:rPr>
                  <a:t>Fever</a:t>
                </a:r>
                <a:endParaRPr sz="900">
                  <a:latin typeface="Roboto"/>
                  <a:ea typeface="Roboto"/>
                  <a:cs typeface="Roboto"/>
                  <a:sym typeface="Roboto"/>
                </a:endParaRPr>
              </a:p>
            </p:txBody>
          </p:sp>
          <p:sp>
            <p:nvSpPr>
              <p:cNvPr id="356" name="Google Shape;356;p31"/>
              <p:cNvSpPr/>
              <p:nvPr/>
            </p:nvSpPr>
            <p:spPr>
              <a:xfrm>
                <a:off x="7113527" y="3379950"/>
                <a:ext cx="762300" cy="438300"/>
              </a:xfrm>
              <a:prstGeom prst="roundRect">
                <a:avLst>
                  <a:gd name="adj" fmla="val 16667"/>
                </a:avLst>
              </a:prstGeom>
              <a:solidFill>
                <a:srgbClr val="FFE599"/>
              </a:solidFill>
              <a:ln w="9525" cap="flat" cmpd="sng">
                <a:solidFill>
                  <a:srgbClr val="3F424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nl" sz="900">
                    <a:latin typeface="Roboto"/>
                    <a:ea typeface="Roboto"/>
                    <a:cs typeface="Roboto"/>
                    <a:sym typeface="Roboto"/>
                  </a:rPr>
                  <a:t>Pain</a:t>
                </a:r>
                <a:endParaRPr sz="900">
                  <a:latin typeface="Roboto"/>
                  <a:ea typeface="Roboto"/>
                  <a:cs typeface="Roboto"/>
                  <a:sym typeface="Roboto"/>
                </a:endParaRPr>
              </a:p>
            </p:txBody>
          </p:sp>
          <p:sp>
            <p:nvSpPr>
              <p:cNvPr id="357" name="Google Shape;357;p31"/>
              <p:cNvSpPr/>
              <p:nvPr/>
            </p:nvSpPr>
            <p:spPr>
              <a:xfrm>
                <a:off x="8169718" y="3379950"/>
                <a:ext cx="762300" cy="438300"/>
              </a:xfrm>
              <a:prstGeom prst="roundRect">
                <a:avLst>
                  <a:gd name="adj" fmla="val 16667"/>
                </a:avLst>
              </a:prstGeom>
              <a:solidFill>
                <a:srgbClr val="FFE599"/>
              </a:solidFill>
              <a:ln w="9525" cap="flat" cmpd="sng">
                <a:solidFill>
                  <a:srgbClr val="3F424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nl" sz="900">
                    <a:latin typeface="Roboto"/>
                    <a:ea typeface="Roboto"/>
                    <a:cs typeface="Roboto"/>
                    <a:sym typeface="Roboto"/>
                  </a:rPr>
                  <a:t>Nasal</a:t>
                </a:r>
                <a:endParaRPr sz="900">
                  <a:latin typeface="Roboto"/>
                  <a:ea typeface="Roboto"/>
                  <a:cs typeface="Roboto"/>
                  <a:sym typeface="Roboto"/>
                </a:endParaRPr>
              </a:p>
            </p:txBody>
          </p:sp>
          <p:cxnSp>
            <p:nvCxnSpPr>
              <p:cNvPr id="358" name="Google Shape;358;p31"/>
              <p:cNvCxnSpPr>
                <a:stCxn id="350" idx="1"/>
                <a:endCxn id="351" idx="0"/>
              </p:cNvCxnSpPr>
              <p:nvPr/>
            </p:nvCxnSpPr>
            <p:spPr>
              <a:xfrm flipH="1">
                <a:off x="5178641" y="1656717"/>
                <a:ext cx="844200" cy="555900"/>
              </a:xfrm>
              <a:prstGeom prst="straightConnector1">
                <a:avLst/>
              </a:prstGeom>
              <a:noFill/>
              <a:ln w="9525" cap="flat" cmpd="sng">
                <a:solidFill>
                  <a:srgbClr val="3F4247"/>
                </a:solidFill>
                <a:prstDash val="solid"/>
                <a:round/>
                <a:headEnd type="none" w="med" len="med"/>
                <a:tailEnd type="triangle" w="med" len="med"/>
              </a:ln>
            </p:spPr>
          </p:cxnSp>
          <p:cxnSp>
            <p:nvCxnSpPr>
              <p:cNvPr id="359" name="Google Shape;359;p31"/>
              <p:cNvCxnSpPr>
                <a:stCxn id="350" idx="3"/>
                <a:endCxn id="352" idx="0"/>
              </p:cNvCxnSpPr>
              <p:nvPr/>
            </p:nvCxnSpPr>
            <p:spPr>
              <a:xfrm>
                <a:off x="6983141" y="1656717"/>
                <a:ext cx="743700" cy="555900"/>
              </a:xfrm>
              <a:prstGeom prst="straightConnector1">
                <a:avLst/>
              </a:prstGeom>
              <a:noFill/>
              <a:ln w="9525" cap="flat" cmpd="sng">
                <a:solidFill>
                  <a:srgbClr val="3F4247"/>
                </a:solidFill>
                <a:prstDash val="solid"/>
                <a:round/>
                <a:headEnd type="none" w="med" len="med"/>
                <a:tailEnd type="triangle" w="med" len="med"/>
              </a:ln>
            </p:spPr>
          </p:cxnSp>
          <p:cxnSp>
            <p:nvCxnSpPr>
              <p:cNvPr id="360" name="Google Shape;360;p31"/>
              <p:cNvCxnSpPr>
                <a:stCxn id="351" idx="2"/>
                <a:endCxn id="353" idx="0"/>
              </p:cNvCxnSpPr>
              <p:nvPr/>
            </p:nvCxnSpPr>
            <p:spPr>
              <a:xfrm flipH="1">
                <a:off x="4325970" y="2651000"/>
                <a:ext cx="852600" cy="729000"/>
              </a:xfrm>
              <a:prstGeom prst="straightConnector1">
                <a:avLst/>
              </a:prstGeom>
              <a:noFill/>
              <a:ln w="9525" cap="flat" cmpd="sng">
                <a:solidFill>
                  <a:srgbClr val="3F4247"/>
                </a:solidFill>
                <a:prstDash val="solid"/>
                <a:round/>
                <a:headEnd type="none" w="med" len="med"/>
                <a:tailEnd type="triangle" w="med" len="med"/>
              </a:ln>
            </p:spPr>
          </p:cxnSp>
          <p:cxnSp>
            <p:nvCxnSpPr>
              <p:cNvPr id="361" name="Google Shape;361;p31"/>
              <p:cNvCxnSpPr>
                <a:stCxn id="351" idx="2"/>
                <a:endCxn id="354" idx="0"/>
              </p:cNvCxnSpPr>
              <p:nvPr/>
            </p:nvCxnSpPr>
            <p:spPr>
              <a:xfrm>
                <a:off x="5178570" y="2651000"/>
                <a:ext cx="251700" cy="729000"/>
              </a:xfrm>
              <a:prstGeom prst="straightConnector1">
                <a:avLst/>
              </a:prstGeom>
              <a:noFill/>
              <a:ln w="9525" cap="flat" cmpd="sng">
                <a:solidFill>
                  <a:srgbClr val="3F4247"/>
                </a:solidFill>
                <a:prstDash val="solid"/>
                <a:round/>
                <a:headEnd type="none" w="med" len="med"/>
                <a:tailEnd type="triangle" w="med" len="med"/>
              </a:ln>
            </p:spPr>
          </p:cxnSp>
          <p:cxnSp>
            <p:nvCxnSpPr>
              <p:cNvPr id="362" name="Google Shape;362;p31"/>
              <p:cNvCxnSpPr>
                <a:stCxn id="351" idx="2"/>
                <a:endCxn id="355" idx="0"/>
              </p:cNvCxnSpPr>
              <p:nvPr/>
            </p:nvCxnSpPr>
            <p:spPr>
              <a:xfrm>
                <a:off x="5178570" y="2651000"/>
                <a:ext cx="1260000" cy="729000"/>
              </a:xfrm>
              <a:prstGeom prst="straightConnector1">
                <a:avLst/>
              </a:prstGeom>
              <a:noFill/>
              <a:ln w="9525" cap="flat" cmpd="sng">
                <a:solidFill>
                  <a:srgbClr val="3F4247"/>
                </a:solidFill>
                <a:prstDash val="solid"/>
                <a:round/>
                <a:headEnd type="none" w="med" len="med"/>
                <a:tailEnd type="triangle" w="med" len="med"/>
              </a:ln>
            </p:spPr>
          </p:cxnSp>
          <p:cxnSp>
            <p:nvCxnSpPr>
              <p:cNvPr id="363" name="Google Shape;363;p31"/>
              <p:cNvCxnSpPr>
                <a:stCxn id="352" idx="2"/>
                <a:endCxn id="355" idx="0"/>
              </p:cNvCxnSpPr>
              <p:nvPr/>
            </p:nvCxnSpPr>
            <p:spPr>
              <a:xfrm flipH="1">
                <a:off x="6438455" y="2651000"/>
                <a:ext cx="1288500" cy="729000"/>
              </a:xfrm>
              <a:prstGeom prst="straightConnector1">
                <a:avLst/>
              </a:prstGeom>
              <a:noFill/>
              <a:ln w="9525" cap="flat" cmpd="sng">
                <a:solidFill>
                  <a:srgbClr val="3F4247"/>
                </a:solidFill>
                <a:prstDash val="solid"/>
                <a:round/>
                <a:headEnd type="none" w="med" len="med"/>
                <a:tailEnd type="triangle" w="med" len="med"/>
              </a:ln>
            </p:spPr>
          </p:cxnSp>
          <p:cxnSp>
            <p:nvCxnSpPr>
              <p:cNvPr id="364" name="Google Shape;364;p31"/>
              <p:cNvCxnSpPr>
                <a:stCxn id="352" idx="2"/>
                <a:endCxn id="354" idx="0"/>
              </p:cNvCxnSpPr>
              <p:nvPr/>
            </p:nvCxnSpPr>
            <p:spPr>
              <a:xfrm flipH="1">
                <a:off x="5430155" y="2651000"/>
                <a:ext cx="2296800" cy="729000"/>
              </a:xfrm>
              <a:prstGeom prst="straightConnector1">
                <a:avLst/>
              </a:prstGeom>
              <a:noFill/>
              <a:ln w="9525" cap="flat" cmpd="sng">
                <a:solidFill>
                  <a:srgbClr val="3F4247"/>
                </a:solidFill>
                <a:prstDash val="solid"/>
                <a:round/>
                <a:headEnd type="none" w="med" len="med"/>
                <a:tailEnd type="triangle" w="med" len="med"/>
              </a:ln>
            </p:spPr>
          </p:cxnSp>
          <p:cxnSp>
            <p:nvCxnSpPr>
              <p:cNvPr id="365" name="Google Shape;365;p31"/>
              <p:cNvCxnSpPr>
                <a:stCxn id="352" idx="2"/>
                <a:endCxn id="356" idx="0"/>
              </p:cNvCxnSpPr>
              <p:nvPr/>
            </p:nvCxnSpPr>
            <p:spPr>
              <a:xfrm flipH="1">
                <a:off x="7494755" y="2651000"/>
                <a:ext cx="232200" cy="729000"/>
              </a:xfrm>
              <a:prstGeom prst="straightConnector1">
                <a:avLst/>
              </a:prstGeom>
              <a:noFill/>
              <a:ln w="9525" cap="flat" cmpd="sng">
                <a:solidFill>
                  <a:srgbClr val="3F4247"/>
                </a:solidFill>
                <a:prstDash val="solid"/>
                <a:round/>
                <a:headEnd type="none" w="med" len="med"/>
                <a:tailEnd type="triangle" w="med" len="med"/>
              </a:ln>
            </p:spPr>
          </p:cxnSp>
          <p:cxnSp>
            <p:nvCxnSpPr>
              <p:cNvPr id="366" name="Google Shape;366;p31"/>
              <p:cNvCxnSpPr>
                <a:stCxn id="351" idx="2"/>
                <a:endCxn id="356" idx="0"/>
              </p:cNvCxnSpPr>
              <p:nvPr/>
            </p:nvCxnSpPr>
            <p:spPr>
              <a:xfrm>
                <a:off x="5178570" y="2651000"/>
                <a:ext cx="2316000" cy="729000"/>
              </a:xfrm>
              <a:prstGeom prst="straightConnector1">
                <a:avLst/>
              </a:prstGeom>
              <a:noFill/>
              <a:ln w="9525" cap="flat" cmpd="sng">
                <a:solidFill>
                  <a:srgbClr val="3F4247"/>
                </a:solidFill>
                <a:prstDash val="solid"/>
                <a:round/>
                <a:headEnd type="none" w="med" len="med"/>
                <a:tailEnd type="triangle" w="med" len="med"/>
              </a:ln>
            </p:spPr>
          </p:cxnSp>
          <p:cxnSp>
            <p:nvCxnSpPr>
              <p:cNvPr id="367" name="Google Shape;367;p31"/>
              <p:cNvCxnSpPr>
                <a:stCxn id="352" idx="2"/>
                <a:endCxn id="357" idx="0"/>
              </p:cNvCxnSpPr>
              <p:nvPr/>
            </p:nvCxnSpPr>
            <p:spPr>
              <a:xfrm>
                <a:off x="7726955" y="2651000"/>
                <a:ext cx="823800" cy="729000"/>
              </a:xfrm>
              <a:prstGeom prst="straightConnector1">
                <a:avLst/>
              </a:prstGeom>
              <a:noFill/>
              <a:ln w="9525" cap="flat" cmpd="sng">
                <a:solidFill>
                  <a:srgbClr val="3F4247"/>
                </a:solidFill>
                <a:prstDash val="solid"/>
                <a:round/>
                <a:headEnd type="none" w="med" len="med"/>
                <a:tailEnd type="triangle" w="med" len="med"/>
              </a:ln>
            </p:spPr>
          </p:cxnSp>
        </p:grpSp>
        <p:sp>
          <p:nvSpPr>
            <p:cNvPr id="368" name="Google Shape;368;p31"/>
            <p:cNvSpPr txBox="1"/>
            <p:nvPr/>
          </p:nvSpPr>
          <p:spPr>
            <a:xfrm>
              <a:off x="4342625" y="774700"/>
              <a:ext cx="4422300" cy="1943100"/>
            </a:xfrm>
            <a:prstGeom prst="rect">
              <a:avLst/>
            </a:prstGeom>
            <a:noFill/>
            <a:ln>
              <a:noFill/>
            </a:ln>
          </p:spPr>
          <p:txBody>
            <a:bodyPr spcFirstLastPara="1" wrap="square" lIns="91425" tIns="91425" rIns="91425" bIns="91425" anchor="t" anchorCtr="0">
              <a:noAutofit/>
            </a:bodyPr>
            <a:lstStyle/>
            <a:p>
              <a:pPr marL="457200" lvl="0" indent="-342900" algn="l" rtl="0">
                <a:spcBef>
                  <a:spcPts val="600"/>
                </a:spcBef>
                <a:spcAft>
                  <a:spcPts val="0"/>
                </a:spcAft>
                <a:buClr>
                  <a:schemeClr val="dk1"/>
                </a:buClr>
                <a:buSzPts val="1800"/>
                <a:buFont typeface="Roboto"/>
                <a:buChar char="▸"/>
              </a:pPr>
              <a:r>
                <a:rPr lang="nl" sz="1800" b="1">
                  <a:solidFill>
                    <a:schemeClr val="dk1"/>
                  </a:solidFill>
                  <a:latin typeface="Roboto"/>
                  <a:ea typeface="Roboto"/>
                  <a:cs typeface="Roboto"/>
                  <a:sym typeface="Roboto"/>
                </a:rPr>
                <a:t>Expert-defined</a:t>
              </a:r>
              <a:r>
                <a:rPr lang="nl" sz="1800">
                  <a:solidFill>
                    <a:schemeClr val="dk1"/>
                  </a:solidFill>
                  <a:latin typeface="Roboto"/>
                  <a:ea typeface="Roboto"/>
                  <a:cs typeface="Roboto"/>
                  <a:sym typeface="Roboto"/>
                </a:rPr>
                <a:t>…</a:t>
              </a:r>
              <a:endParaRPr sz="1800">
                <a:solidFill>
                  <a:schemeClr val="dk1"/>
                </a:solidFill>
                <a:latin typeface="Roboto"/>
                <a:ea typeface="Roboto"/>
                <a:cs typeface="Roboto"/>
                <a:sym typeface="Roboto"/>
              </a:endParaRPr>
            </a:p>
            <a:p>
              <a:pPr marL="914400" lvl="1" indent="-342900" algn="l" rtl="0">
                <a:spcBef>
                  <a:spcPts val="600"/>
                </a:spcBef>
                <a:spcAft>
                  <a:spcPts val="0"/>
                </a:spcAft>
                <a:buClr>
                  <a:schemeClr val="dk1"/>
                </a:buClr>
                <a:buSzPts val="1800"/>
                <a:buFont typeface="Roboto"/>
                <a:buChar char="▹"/>
              </a:pPr>
              <a:r>
                <a:rPr lang="nl" sz="1800">
                  <a:solidFill>
                    <a:schemeClr val="dk1"/>
                  </a:solidFill>
                  <a:latin typeface="Roboto"/>
                  <a:ea typeface="Roboto"/>
                  <a:cs typeface="Roboto"/>
                  <a:sym typeface="Roboto"/>
                </a:rPr>
                <a:t>Causal structure</a:t>
              </a:r>
              <a:endParaRPr sz="1800">
                <a:solidFill>
                  <a:schemeClr val="dk1"/>
                </a:solidFill>
                <a:latin typeface="Roboto"/>
                <a:ea typeface="Roboto"/>
                <a:cs typeface="Roboto"/>
                <a:sym typeface="Roboto"/>
              </a:endParaRPr>
            </a:p>
            <a:p>
              <a:pPr marL="914400" lvl="1" indent="-342900" algn="l" rtl="0">
                <a:spcBef>
                  <a:spcPts val="600"/>
                </a:spcBef>
                <a:spcAft>
                  <a:spcPts val="0"/>
                </a:spcAft>
                <a:buClr>
                  <a:schemeClr val="dk1"/>
                </a:buClr>
                <a:buSzPts val="1800"/>
                <a:buFont typeface="Roboto"/>
                <a:buChar char="▹"/>
              </a:pPr>
              <a:r>
                <a:rPr lang="nl" sz="1800">
                  <a:solidFill>
                    <a:schemeClr val="dk1"/>
                  </a:solidFill>
                  <a:latin typeface="Roboto"/>
                  <a:ea typeface="Roboto"/>
                  <a:cs typeface="Roboto"/>
                  <a:sym typeface="Roboto"/>
                </a:rPr>
                <a:t>Conditional probability tables</a:t>
              </a:r>
              <a:endParaRPr sz="1800">
                <a:solidFill>
                  <a:schemeClr val="dk1"/>
                </a:solidFill>
                <a:latin typeface="Roboto"/>
                <a:ea typeface="Roboto"/>
                <a:cs typeface="Roboto"/>
                <a:sym typeface="Roboto"/>
              </a:endParaRPr>
            </a:p>
          </p:txBody>
        </p:sp>
      </p:grpSp>
      <p:sp>
        <p:nvSpPr>
          <p:cNvPr id="369" name="Google Shape;369;p31"/>
          <p:cNvSpPr txBox="1"/>
          <p:nvPr/>
        </p:nvSpPr>
        <p:spPr>
          <a:xfrm>
            <a:off x="4342625" y="1497325"/>
            <a:ext cx="4422300" cy="1074300"/>
          </a:xfrm>
          <a:prstGeom prst="rect">
            <a:avLst/>
          </a:prstGeom>
          <a:noFill/>
          <a:ln>
            <a:noFill/>
          </a:ln>
        </p:spPr>
        <p:txBody>
          <a:bodyPr spcFirstLastPara="1" wrap="square" lIns="91425" tIns="91425" rIns="91425" bIns="91425" anchor="t" anchorCtr="0">
            <a:noAutofit/>
          </a:bodyPr>
          <a:lstStyle/>
          <a:p>
            <a:pPr marL="457200" lvl="0" indent="0" algn="l" rtl="0">
              <a:spcBef>
                <a:spcPts val="600"/>
              </a:spcBef>
              <a:spcAft>
                <a:spcPts val="0"/>
              </a:spcAft>
              <a:buNone/>
            </a:pPr>
            <a:endParaRPr sz="1800">
              <a:solidFill>
                <a:schemeClr val="dk1"/>
              </a:solidFill>
              <a:latin typeface="Roboto"/>
              <a:ea typeface="Roboto"/>
              <a:cs typeface="Roboto"/>
              <a:sym typeface="Roboto"/>
            </a:endParaRPr>
          </a:p>
          <a:p>
            <a:pPr marL="457200" lvl="0" indent="-342900" algn="l" rtl="0">
              <a:spcBef>
                <a:spcPts val="600"/>
              </a:spcBef>
              <a:spcAft>
                <a:spcPts val="0"/>
              </a:spcAft>
              <a:buClr>
                <a:schemeClr val="dk1"/>
              </a:buClr>
              <a:buSzPts val="1800"/>
              <a:buFont typeface="Roboto"/>
              <a:buChar char="▸"/>
            </a:pPr>
            <a:r>
              <a:rPr lang="nl" sz="1800" b="1">
                <a:solidFill>
                  <a:schemeClr val="dk1"/>
                </a:solidFill>
                <a:latin typeface="Roboto"/>
                <a:ea typeface="Roboto"/>
                <a:cs typeface="Roboto"/>
                <a:sym typeface="Roboto"/>
              </a:rPr>
              <a:t>Generate text </a:t>
            </a:r>
            <a:r>
              <a:rPr lang="nl" sz="1800">
                <a:solidFill>
                  <a:schemeClr val="dk1"/>
                </a:solidFill>
                <a:latin typeface="Roboto"/>
                <a:ea typeface="Roboto"/>
                <a:cs typeface="Roboto"/>
                <a:sym typeface="Roboto"/>
              </a:rPr>
              <a:t>with ChatGPT</a:t>
            </a:r>
            <a:endParaRPr sz="1800">
              <a:solidFill>
                <a:schemeClr val="dk1"/>
              </a:solidFill>
              <a:latin typeface="Roboto"/>
              <a:ea typeface="Roboto"/>
              <a:cs typeface="Roboto"/>
              <a:sym typeface="Roboto"/>
            </a:endParaRPr>
          </a:p>
        </p:txBody>
      </p:sp>
      <p:graphicFrame>
        <p:nvGraphicFramePr>
          <p:cNvPr id="370" name="Google Shape;370;p31"/>
          <p:cNvGraphicFramePr/>
          <p:nvPr/>
        </p:nvGraphicFramePr>
        <p:xfrm>
          <a:off x="166273" y="2852021"/>
          <a:ext cx="3000000" cy="3000000"/>
        </p:xfrm>
        <a:graphic>
          <a:graphicData uri="http://schemas.openxmlformats.org/drawingml/2006/table">
            <a:tbl>
              <a:tblPr>
                <a:noFill/>
                <a:tableStyleId>{F17258B7-F4FC-40B8-AE85-95A3CFA511C0}</a:tableStyleId>
              </a:tblPr>
              <a:tblGrid>
                <a:gridCol w="382850">
                  <a:extLst>
                    <a:ext uri="{9D8B030D-6E8A-4147-A177-3AD203B41FA5}">
                      <a16:colId xmlns:a16="http://schemas.microsoft.com/office/drawing/2014/main" val="20000"/>
                    </a:ext>
                  </a:extLst>
                </a:gridCol>
                <a:gridCol w="608200">
                  <a:extLst>
                    <a:ext uri="{9D8B030D-6E8A-4147-A177-3AD203B41FA5}">
                      <a16:colId xmlns:a16="http://schemas.microsoft.com/office/drawing/2014/main" val="20001"/>
                    </a:ext>
                  </a:extLst>
                </a:gridCol>
                <a:gridCol w="557850">
                  <a:extLst>
                    <a:ext uri="{9D8B030D-6E8A-4147-A177-3AD203B41FA5}">
                      <a16:colId xmlns:a16="http://schemas.microsoft.com/office/drawing/2014/main" val="20002"/>
                    </a:ext>
                  </a:extLst>
                </a:gridCol>
                <a:gridCol w="697025">
                  <a:extLst>
                    <a:ext uri="{9D8B030D-6E8A-4147-A177-3AD203B41FA5}">
                      <a16:colId xmlns:a16="http://schemas.microsoft.com/office/drawing/2014/main" val="20003"/>
                    </a:ext>
                  </a:extLst>
                </a:gridCol>
                <a:gridCol w="547000">
                  <a:extLst>
                    <a:ext uri="{9D8B030D-6E8A-4147-A177-3AD203B41FA5}">
                      <a16:colId xmlns:a16="http://schemas.microsoft.com/office/drawing/2014/main" val="20004"/>
                    </a:ext>
                  </a:extLst>
                </a:gridCol>
                <a:gridCol w="662400">
                  <a:extLst>
                    <a:ext uri="{9D8B030D-6E8A-4147-A177-3AD203B41FA5}">
                      <a16:colId xmlns:a16="http://schemas.microsoft.com/office/drawing/2014/main" val="20005"/>
                    </a:ext>
                  </a:extLst>
                </a:gridCol>
                <a:gridCol w="590400">
                  <a:extLst>
                    <a:ext uri="{9D8B030D-6E8A-4147-A177-3AD203B41FA5}">
                      <a16:colId xmlns:a16="http://schemas.microsoft.com/office/drawing/2014/main" val="20006"/>
                    </a:ext>
                  </a:extLst>
                </a:gridCol>
                <a:gridCol w="538325">
                  <a:extLst>
                    <a:ext uri="{9D8B030D-6E8A-4147-A177-3AD203B41FA5}">
                      <a16:colId xmlns:a16="http://schemas.microsoft.com/office/drawing/2014/main" val="20007"/>
                    </a:ext>
                  </a:extLst>
                </a:gridCol>
                <a:gridCol w="581675">
                  <a:extLst>
                    <a:ext uri="{9D8B030D-6E8A-4147-A177-3AD203B41FA5}">
                      <a16:colId xmlns:a16="http://schemas.microsoft.com/office/drawing/2014/main" val="20008"/>
                    </a:ext>
                  </a:extLst>
                </a:gridCol>
              </a:tblGrid>
              <a:tr h="381000">
                <a:tc>
                  <a:txBody>
                    <a:bodyPr/>
                    <a:lstStyle/>
                    <a:p>
                      <a:pPr marL="0" lvl="0" indent="0" algn="ctr" rtl="0">
                        <a:spcBef>
                          <a:spcPts val="0"/>
                        </a:spcBef>
                        <a:spcAft>
                          <a:spcPts val="0"/>
                        </a:spcAft>
                        <a:buNone/>
                      </a:pPr>
                      <a:endParaRPr b="1">
                        <a:latin typeface="Roboto"/>
                        <a:ea typeface="Roboto"/>
                        <a:cs typeface="Roboto"/>
                        <a:sym typeface="Roboto"/>
                      </a:endParaRPr>
                    </a:p>
                  </a:txBody>
                  <a:tcPr marL="91425" marR="91425" marT="91425" marB="91425">
                    <a:lnR w="9525" cap="flat" cmpd="sng">
                      <a:solidFill>
                        <a:srgbClr val="9E9E9E"/>
                      </a:solidFill>
                      <a:prstDash val="solid"/>
                      <a:round/>
                      <a:headEnd type="none" w="sm" len="sm"/>
                      <a:tailEnd type="none" w="sm" len="sm"/>
                    </a:lnR>
                    <a:solidFill>
                      <a:srgbClr val="CFD9E1"/>
                    </a:solidFill>
                  </a:tcPr>
                </a:tc>
                <a:tc>
                  <a:txBody>
                    <a:bodyPr/>
                    <a:lstStyle/>
                    <a:p>
                      <a:pPr marL="0" lvl="0" indent="0" algn="ctr" rtl="0">
                        <a:spcBef>
                          <a:spcPts val="0"/>
                        </a:spcBef>
                        <a:spcAft>
                          <a:spcPts val="0"/>
                        </a:spcAft>
                        <a:buNone/>
                      </a:pPr>
                      <a:r>
                        <a:rPr lang="nl" sz="1200" b="1">
                          <a:latin typeface="Roboto"/>
                          <a:ea typeface="Roboto"/>
                          <a:cs typeface="Roboto"/>
                          <a:sym typeface="Roboto"/>
                        </a:rPr>
                        <a:t>Pneu</a:t>
                      </a:r>
                      <a:endParaRPr sz="1200" b="1">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solidFill>
                      <a:srgbClr val="F4CCCC"/>
                    </a:solidFill>
                  </a:tcPr>
                </a:tc>
                <a:tc>
                  <a:txBody>
                    <a:bodyPr/>
                    <a:lstStyle/>
                    <a:p>
                      <a:pPr marL="0" lvl="0" indent="0" algn="ctr" rtl="0">
                        <a:spcBef>
                          <a:spcPts val="0"/>
                        </a:spcBef>
                        <a:spcAft>
                          <a:spcPts val="0"/>
                        </a:spcAft>
                        <a:buNone/>
                      </a:pPr>
                      <a:r>
                        <a:rPr lang="nl" sz="1200" b="1">
                          <a:latin typeface="Roboto"/>
                          <a:ea typeface="Roboto"/>
                          <a:cs typeface="Roboto"/>
                          <a:sym typeface="Roboto"/>
                        </a:rPr>
                        <a:t>Inf</a:t>
                      </a:r>
                      <a:endParaRPr sz="1200" b="1">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solidFill>
                      <a:srgbClr val="F4CCCC"/>
                    </a:solidFill>
                  </a:tcPr>
                </a:tc>
                <a:tc>
                  <a:txBody>
                    <a:bodyPr/>
                    <a:lstStyle/>
                    <a:p>
                      <a:pPr marL="0" lvl="0" indent="0" algn="ctr" rtl="0">
                        <a:spcBef>
                          <a:spcPts val="0"/>
                        </a:spcBef>
                        <a:spcAft>
                          <a:spcPts val="0"/>
                        </a:spcAft>
                        <a:buNone/>
                      </a:pPr>
                      <a:r>
                        <a:rPr lang="nl" sz="1200" b="1">
                          <a:latin typeface="Roboto"/>
                          <a:ea typeface="Roboto"/>
                          <a:cs typeface="Roboto"/>
                          <a:sym typeface="Roboto"/>
                        </a:rPr>
                        <a:t>Season</a:t>
                      </a:r>
                      <a:endParaRPr sz="1200" b="1">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9DAF8"/>
                    </a:solidFill>
                  </a:tcPr>
                </a:tc>
                <a:tc>
                  <a:txBody>
                    <a:bodyPr/>
                    <a:lstStyle/>
                    <a:p>
                      <a:pPr marL="0" lvl="0" indent="0" algn="ctr" rtl="0">
                        <a:spcBef>
                          <a:spcPts val="0"/>
                        </a:spcBef>
                        <a:spcAft>
                          <a:spcPts val="0"/>
                        </a:spcAft>
                        <a:buNone/>
                      </a:pPr>
                      <a:r>
                        <a:rPr lang="nl" sz="1200" b="1">
                          <a:latin typeface="Roboto"/>
                          <a:ea typeface="Roboto"/>
                          <a:cs typeface="Roboto"/>
                          <a:sym typeface="Roboto"/>
                        </a:rPr>
                        <a:t>Dysp</a:t>
                      </a:r>
                      <a:endParaRPr sz="1200" b="1">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E599"/>
                    </a:solidFill>
                  </a:tcPr>
                </a:tc>
                <a:tc>
                  <a:txBody>
                    <a:bodyPr/>
                    <a:lstStyle/>
                    <a:p>
                      <a:pPr marL="0" lvl="0" indent="0" algn="ctr" rtl="0">
                        <a:spcBef>
                          <a:spcPts val="0"/>
                        </a:spcBef>
                        <a:spcAft>
                          <a:spcPts val="0"/>
                        </a:spcAft>
                        <a:buNone/>
                      </a:pPr>
                      <a:r>
                        <a:rPr lang="nl" sz="1200" b="1">
                          <a:latin typeface="Roboto"/>
                          <a:ea typeface="Roboto"/>
                          <a:cs typeface="Roboto"/>
                          <a:sym typeface="Roboto"/>
                        </a:rPr>
                        <a:t>Cough</a:t>
                      </a:r>
                      <a:endParaRPr sz="1200" b="1">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E599"/>
                    </a:solidFill>
                  </a:tcPr>
                </a:tc>
                <a:tc>
                  <a:txBody>
                    <a:bodyPr/>
                    <a:lstStyle/>
                    <a:p>
                      <a:pPr marL="0" lvl="0" indent="0" algn="ctr" rtl="0">
                        <a:spcBef>
                          <a:spcPts val="0"/>
                        </a:spcBef>
                        <a:spcAft>
                          <a:spcPts val="0"/>
                        </a:spcAft>
                        <a:buNone/>
                      </a:pPr>
                      <a:r>
                        <a:rPr lang="nl" sz="1200" b="1">
                          <a:latin typeface="Roboto"/>
                          <a:ea typeface="Roboto"/>
                          <a:cs typeface="Roboto"/>
                          <a:sym typeface="Roboto"/>
                        </a:rPr>
                        <a:t>Fever</a:t>
                      </a:r>
                      <a:endParaRPr sz="1200" b="1">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solidFill>
                      <a:srgbClr val="FFE599"/>
                    </a:solidFill>
                  </a:tcPr>
                </a:tc>
                <a:tc>
                  <a:txBody>
                    <a:bodyPr/>
                    <a:lstStyle/>
                    <a:p>
                      <a:pPr marL="0" lvl="0" indent="0" algn="ctr" rtl="0">
                        <a:spcBef>
                          <a:spcPts val="0"/>
                        </a:spcBef>
                        <a:spcAft>
                          <a:spcPts val="0"/>
                        </a:spcAft>
                        <a:buNone/>
                      </a:pPr>
                      <a:r>
                        <a:rPr lang="nl" sz="1200" b="1">
                          <a:latin typeface="Roboto"/>
                          <a:ea typeface="Roboto"/>
                          <a:cs typeface="Roboto"/>
                          <a:sym typeface="Roboto"/>
                        </a:rPr>
                        <a:t>Pain</a:t>
                      </a:r>
                      <a:endParaRPr sz="1200" b="1">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solidFill>
                      <a:srgbClr val="FFE599"/>
                    </a:solidFill>
                  </a:tcPr>
                </a:tc>
                <a:tc>
                  <a:txBody>
                    <a:bodyPr/>
                    <a:lstStyle/>
                    <a:p>
                      <a:pPr marL="0" lvl="0" indent="0" algn="ctr" rtl="0">
                        <a:spcBef>
                          <a:spcPts val="0"/>
                        </a:spcBef>
                        <a:spcAft>
                          <a:spcPts val="0"/>
                        </a:spcAft>
                        <a:buNone/>
                      </a:pPr>
                      <a:r>
                        <a:rPr lang="nl" sz="1200" b="1">
                          <a:latin typeface="Roboto"/>
                          <a:ea typeface="Roboto"/>
                          <a:cs typeface="Roboto"/>
                          <a:sym typeface="Roboto"/>
                        </a:rPr>
                        <a:t>Nasal</a:t>
                      </a:r>
                      <a:endParaRPr sz="1200" b="1">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solidFill>
                      <a:srgbClr val="FFE599"/>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nl" sz="1200"/>
                        <a:t>0</a:t>
                      </a:r>
                      <a:endParaRPr sz="1200"/>
                    </a:p>
                  </a:txBody>
                  <a:tcPr marL="91425" marR="91425" marT="91425" marB="91425">
                    <a:lnR w="9525" cap="flat" cmpd="sng">
                      <a:solidFill>
                        <a:srgbClr val="9E9E9E"/>
                      </a:solidFill>
                      <a:prstDash val="solid"/>
                      <a:round/>
                      <a:headEnd type="none" w="sm" len="sm"/>
                      <a:tailEnd type="none" w="sm" len="sm"/>
                    </a:lnR>
                    <a:solidFill>
                      <a:srgbClr val="CFD9E1"/>
                    </a:solidFill>
                  </a:tcPr>
                </a:tc>
                <a:tc>
                  <a:txBody>
                    <a:bodyPr/>
                    <a:lstStyle/>
                    <a:p>
                      <a:pPr marL="0" lvl="0" indent="0" algn="ctr" rtl="0">
                        <a:spcBef>
                          <a:spcPts val="0"/>
                        </a:spcBef>
                        <a:spcAft>
                          <a:spcPts val="0"/>
                        </a:spcAft>
                        <a:buNone/>
                      </a:pPr>
                      <a:r>
                        <a:rPr lang="nl" sz="1200"/>
                        <a:t>No</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nl" sz="1200">
                          <a:latin typeface="Roboto"/>
                          <a:ea typeface="Roboto"/>
                          <a:cs typeface="Roboto"/>
                          <a:sym typeface="Roboto"/>
                        </a:rPr>
                        <a:t>No</a:t>
                      </a:r>
                      <a:endParaRPr sz="1200">
                        <a:latin typeface="Roboto"/>
                        <a:ea typeface="Roboto"/>
                        <a:cs typeface="Roboto"/>
                        <a:sym typeface="Roboto"/>
                      </a:endParaRPr>
                    </a:p>
                    <a:p>
                      <a:pPr marL="0" lvl="0" indent="0" algn="ctr" rtl="0">
                        <a:spcBef>
                          <a:spcPts val="0"/>
                        </a:spcBef>
                        <a:spcAft>
                          <a:spcPts val="0"/>
                        </a:spcAft>
                        <a:buNone/>
                      </a:pPr>
                      <a:endParaRPr sz="1200">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nl" sz="1200"/>
                        <a:t>Warm</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nl" sz="1200">
                          <a:latin typeface="Roboto"/>
                          <a:ea typeface="Roboto"/>
                          <a:cs typeface="Roboto"/>
                          <a:sym typeface="Roboto"/>
                        </a:rPr>
                        <a:t>No</a:t>
                      </a:r>
                      <a:endParaRPr sz="1200">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nl" sz="1200">
                          <a:latin typeface="Roboto"/>
                          <a:ea typeface="Roboto"/>
                          <a:cs typeface="Roboto"/>
                          <a:sym typeface="Roboto"/>
                        </a:rPr>
                        <a:t>No</a:t>
                      </a:r>
                      <a:endParaRPr sz="1200">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nl" sz="1200"/>
                        <a:t>None</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nl" sz="1200">
                          <a:latin typeface="Roboto"/>
                          <a:ea typeface="Roboto"/>
                          <a:cs typeface="Roboto"/>
                          <a:sym typeface="Roboto"/>
                        </a:rPr>
                        <a:t>No</a:t>
                      </a:r>
                      <a:endParaRPr sz="1200">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nl" sz="1200">
                          <a:latin typeface="Roboto"/>
                          <a:ea typeface="Roboto"/>
                          <a:cs typeface="Roboto"/>
                          <a:sym typeface="Roboto"/>
                        </a:rPr>
                        <a:t>No</a:t>
                      </a:r>
                      <a:endParaRPr sz="1200">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nl" sz="1200"/>
                        <a:t>1</a:t>
                      </a:r>
                      <a:endParaRPr sz="1200"/>
                    </a:p>
                  </a:txBody>
                  <a:tcPr marL="91425" marR="91425" marT="91425" marB="91425">
                    <a:lnR w="9525" cap="flat" cmpd="sng">
                      <a:solidFill>
                        <a:srgbClr val="9E9E9E"/>
                      </a:solidFill>
                      <a:prstDash val="solid"/>
                      <a:round/>
                      <a:headEnd type="none" w="sm" len="sm"/>
                      <a:tailEnd type="none" w="sm" len="sm"/>
                    </a:lnR>
                    <a:solidFill>
                      <a:srgbClr val="CFD9E1"/>
                    </a:solidFill>
                  </a:tcPr>
                </a:tc>
                <a:tc>
                  <a:txBody>
                    <a:bodyPr/>
                    <a:lstStyle/>
                    <a:p>
                      <a:pPr marL="0" lvl="0" indent="0" algn="ctr" rtl="0">
                        <a:spcBef>
                          <a:spcPts val="0"/>
                        </a:spcBef>
                        <a:spcAft>
                          <a:spcPts val="0"/>
                        </a:spcAft>
                        <a:buNone/>
                      </a:pPr>
                      <a:r>
                        <a:rPr lang="nl" sz="1200"/>
                        <a:t>No</a:t>
                      </a:r>
                      <a:endParaRPr sz="1200"/>
                    </a:p>
                    <a:p>
                      <a:pPr marL="0" lvl="0" indent="0" algn="ctr" rtl="0">
                        <a:spcBef>
                          <a:spcPts val="0"/>
                        </a:spcBef>
                        <a:spcAft>
                          <a:spcPts val="0"/>
                        </a:spcAft>
                        <a:buNone/>
                      </a:pP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nl" sz="1200">
                          <a:latin typeface="Roboto"/>
                          <a:ea typeface="Roboto"/>
                          <a:cs typeface="Roboto"/>
                          <a:sym typeface="Roboto"/>
                        </a:rPr>
                        <a:t>No</a:t>
                      </a:r>
                      <a:endParaRPr sz="1200">
                        <a:latin typeface="Roboto"/>
                        <a:ea typeface="Roboto"/>
                        <a:cs typeface="Roboto"/>
                        <a:sym typeface="Roboto"/>
                      </a:endParaRPr>
                    </a:p>
                    <a:p>
                      <a:pPr marL="0" lvl="0" indent="0" algn="ctr" rtl="0">
                        <a:spcBef>
                          <a:spcPts val="0"/>
                        </a:spcBef>
                        <a:spcAft>
                          <a:spcPts val="0"/>
                        </a:spcAft>
                        <a:buNone/>
                      </a:pPr>
                      <a:endParaRPr sz="1200">
                        <a:latin typeface="Roboto"/>
                        <a:ea typeface="Roboto"/>
                        <a:cs typeface="Roboto"/>
                        <a:sym typeface="Roboto"/>
                      </a:endParaRPr>
                    </a:p>
                    <a:p>
                      <a:pPr marL="0" lvl="0" indent="0" algn="ctr" rtl="0">
                        <a:spcBef>
                          <a:spcPts val="0"/>
                        </a:spcBef>
                        <a:spcAft>
                          <a:spcPts val="0"/>
                        </a:spcAft>
                        <a:buNone/>
                      </a:pPr>
                      <a:endParaRPr sz="1200">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nl" sz="1200"/>
                        <a:t>Warm</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nl" sz="1200"/>
                        <a:t>Yes</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nl" sz="1200"/>
                        <a:t>No</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nl" sz="1200"/>
                        <a:t>Low</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nl" sz="1200"/>
                        <a:t>No</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nl" sz="1200"/>
                        <a:t>No</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nl" sz="1200"/>
                        <a:t>2</a:t>
                      </a:r>
                      <a:endParaRPr sz="1200"/>
                    </a:p>
                  </a:txBody>
                  <a:tcPr marL="91425" marR="91425" marT="91425" marB="91425">
                    <a:lnR w="9525" cap="flat" cmpd="sng">
                      <a:solidFill>
                        <a:srgbClr val="9E9E9E"/>
                      </a:solidFill>
                      <a:prstDash val="solid"/>
                      <a:round/>
                      <a:headEnd type="none" w="sm" len="sm"/>
                      <a:tailEnd type="none" w="sm" len="sm"/>
                    </a:lnR>
                    <a:solidFill>
                      <a:srgbClr val="CFD9E1"/>
                    </a:solidFill>
                  </a:tcPr>
                </a:tc>
                <a:tc>
                  <a:txBody>
                    <a:bodyPr/>
                    <a:lstStyle/>
                    <a:p>
                      <a:pPr marL="0" lvl="0" indent="0" algn="ctr" rtl="0">
                        <a:spcBef>
                          <a:spcPts val="0"/>
                        </a:spcBef>
                        <a:spcAft>
                          <a:spcPts val="0"/>
                        </a:spcAft>
                        <a:buNone/>
                      </a:pPr>
                      <a:r>
                        <a:rPr lang="nl" sz="1200"/>
                        <a:t>No</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nl" sz="1200"/>
                        <a:t>Yes</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nl" sz="1200"/>
                        <a:t>Cold</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nl" sz="1200"/>
                        <a:t>No</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nl" sz="1200"/>
                        <a:t>Yes</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nl" sz="1200"/>
                        <a:t>None</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nl" sz="1200"/>
                        <a:t>No</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nl" sz="1200"/>
                        <a:t>Yes</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9"/>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370"/>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3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graphicFrame>
        <p:nvGraphicFramePr>
          <p:cNvPr id="375" name="Google Shape;375;p32"/>
          <p:cNvGraphicFramePr/>
          <p:nvPr/>
        </p:nvGraphicFramePr>
        <p:xfrm>
          <a:off x="164488" y="2855088"/>
          <a:ext cx="3000000" cy="3000000"/>
        </p:xfrm>
        <a:graphic>
          <a:graphicData uri="http://schemas.openxmlformats.org/drawingml/2006/table">
            <a:tbl>
              <a:tblPr>
                <a:noFill/>
                <a:tableStyleId>{F17258B7-F4FC-40B8-AE85-95A3CFA511C0}</a:tableStyleId>
              </a:tblPr>
              <a:tblGrid>
                <a:gridCol w="382850">
                  <a:extLst>
                    <a:ext uri="{9D8B030D-6E8A-4147-A177-3AD203B41FA5}">
                      <a16:colId xmlns:a16="http://schemas.microsoft.com/office/drawing/2014/main" val="20000"/>
                    </a:ext>
                  </a:extLst>
                </a:gridCol>
                <a:gridCol w="608200">
                  <a:extLst>
                    <a:ext uri="{9D8B030D-6E8A-4147-A177-3AD203B41FA5}">
                      <a16:colId xmlns:a16="http://schemas.microsoft.com/office/drawing/2014/main" val="20001"/>
                    </a:ext>
                  </a:extLst>
                </a:gridCol>
                <a:gridCol w="557850">
                  <a:extLst>
                    <a:ext uri="{9D8B030D-6E8A-4147-A177-3AD203B41FA5}">
                      <a16:colId xmlns:a16="http://schemas.microsoft.com/office/drawing/2014/main" val="20002"/>
                    </a:ext>
                  </a:extLst>
                </a:gridCol>
                <a:gridCol w="697025">
                  <a:extLst>
                    <a:ext uri="{9D8B030D-6E8A-4147-A177-3AD203B41FA5}">
                      <a16:colId xmlns:a16="http://schemas.microsoft.com/office/drawing/2014/main" val="20003"/>
                    </a:ext>
                  </a:extLst>
                </a:gridCol>
                <a:gridCol w="547000">
                  <a:extLst>
                    <a:ext uri="{9D8B030D-6E8A-4147-A177-3AD203B41FA5}">
                      <a16:colId xmlns:a16="http://schemas.microsoft.com/office/drawing/2014/main" val="20004"/>
                    </a:ext>
                  </a:extLst>
                </a:gridCol>
                <a:gridCol w="662400">
                  <a:extLst>
                    <a:ext uri="{9D8B030D-6E8A-4147-A177-3AD203B41FA5}">
                      <a16:colId xmlns:a16="http://schemas.microsoft.com/office/drawing/2014/main" val="20005"/>
                    </a:ext>
                  </a:extLst>
                </a:gridCol>
                <a:gridCol w="590400">
                  <a:extLst>
                    <a:ext uri="{9D8B030D-6E8A-4147-A177-3AD203B41FA5}">
                      <a16:colId xmlns:a16="http://schemas.microsoft.com/office/drawing/2014/main" val="20006"/>
                    </a:ext>
                  </a:extLst>
                </a:gridCol>
                <a:gridCol w="538325">
                  <a:extLst>
                    <a:ext uri="{9D8B030D-6E8A-4147-A177-3AD203B41FA5}">
                      <a16:colId xmlns:a16="http://schemas.microsoft.com/office/drawing/2014/main" val="20007"/>
                    </a:ext>
                  </a:extLst>
                </a:gridCol>
                <a:gridCol w="581675">
                  <a:extLst>
                    <a:ext uri="{9D8B030D-6E8A-4147-A177-3AD203B41FA5}">
                      <a16:colId xmlns:a16="http://schemas.microsoft.com/office/drawing/2014/main" val="20008"/>
                    </a:ext>
                  </a:extLst>
                </a:gridCol>
                <a:gridCol w="3649275">
                  <a:extLst>
                    <a:ext uri="{9D8B030D-6E8A-4147-A177-3AD203B41FA5}">
                      <a16:colId xmlns:a16="http://schemas.microsoft.com/office/drawing/2014/main" val="20009"/>
                    </a:ext>
                  </a:extLst>
                </a:gridCol>
              </a:tblGrid>
              <a:tr h="381000">
                <a:tc>
                  <a:txBody>
                    <a:bodyPr/>
                    <a:lstStyle/>
                    <a:p>
                      <a:pPr marL="0" lvl="0" indent="0" algn="ctr" rtl="0">
                        <a:spcBef>
                          <a:spcPts val="0"/>
                        </a:spcBef>
                        <a:spcAft>
                          <a:spcPts val="0"/>
                        </a:spcAft>
                        <a:buNone/>
                      </a:pPr>
                      <a:endParaRPr b="1">
                        <a:latin typeface="Roboto"/>
                        <a:ea typeface="Roboto"/>
                        <a:cs typeface="Roboto"/>
                        <a:sym typeface="Roboto"/>
                      </a:endParaRPr>
                    </a:p>
                  </a:txBody>
                  <a:tcPr marL="91425" marR="91425" marT="91425" marB="91425">
                    <a:lnR w="9525" cap="flat" cmpd="sng">
                      <a:solidFill>
                        <a:srgbClr val="9E9E9E"/>
                      </a:solidFill>
                      <a:prstDash val="solid"/>
                      <a:round/>
                      <a:headEnd type="none" w="sm" len="sm"/>
                      <a:tailEnd type="none" w="sm" len="sm"/>
                    </a:lnR>
                    <a:solidFill>
                      <a:srgbClr val="CFD9E1"/>
                    </a:solidFill>
                  </a:tcPr>
                </a:tc>
                <a:tc>
                  <a:txBody>
                    <a:bodyPr/>
                    <a:lstStyle/>
                    <a:p>
                      <a:pPr marL="0" lvl="0" indent="0" algn="ctr" rtl="0">
                        <a:spcBef>
                          <a:spcPts val="0"/>
                        </a:spcBef>
                        <a:spcAft>
                          <a:spcPts val="0"/>
                        </a:spcAft>
                        <a:buNone/>
                      </a:pPr>
                      <a:r>
                        <a:rPr lang="nl" sz="1200" b="1">
                          <a:latin typeface="Roboto"/>
                          <a:ea typeface="Roboto"/>
                          <a:cs typeface="Roboto"/>
                          <a:sym typeface="Roboto"/>
                        </a:rPr>
                        <a:t>Pneu</a:t>
                      </a:r>
                      <a:endParaRPr sz="1200" b="1">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solidFill>
                      <a:srgbClr val="F4CCCC"/>
                    </a:solidFill>
                  </a:tcPr>
                </a:tc>
                <a:tc>
                  <a:txBody>
                    <a:bodyPr/>
                    <a:lstStyle/>
                    <a:p>
                      <a:pPr marL="0" lvl="0" indent="0" algn="ctr" rtl="0">
                        <a:spcBef>
                          <a:spcPts val="0"/>
                        </a:spcBef>
                        <a:spcAft>
                          <a:spcPts val="0"/>
                        </a:spcAft>
                        <a:buNone/>
                      </a:pPr>
                      <a:r>
                        <a:rPr lang="nl" sz="1200" b="1">
                          <a:latin typeface="Roboto"/>
                          <a:ea typeface="Roboto"/>
                          <a:cs typeface="Roboto"/>
                          <a:sym typeface="Roboto"/>
                        </a:rPr>
                        <a:t>Inf</a:t>
                      </a:r>
                      <a:endParaRPr sz="1200" b="1">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solidFill>
                      <a:srgbClr val="F4CCCC"/>
                    </a:solidFill>
                  </a:tcPr>
                </a:tc>
                <a:tc>
                  <a:txBody>
                    <a:bodyPr/>
                    <a:lstStyle/>
                    <a:p>
                      <a:pPr marL="0" lvl="0" indent="0" algn="ctr" rtl="0">
                        <a:spcBef>
                          <a:spcPts val="0"/>
                        </a:spcBef>
                        <a:spcAft>
                          <a:spcPts val="0"/>
                        </a:spcAft>
                        <a:buNone/>
                      </a:pPr>
                      <a:r>
                        <a:rPr lang="nl" sz="1200" b="1">
                          <a:latin typeface="Roboto"/>
                          <a:ea typeface="Roboto"/>
                          <a:cs typeface="Roboto"/>
                          <a:sym typeface="Roboto"/>
                        </a:rPr>
                        <a:t>Season</a:t>
                      </a:r>
                      <a:endParaRPr sz="1200" b="1">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9DAF8"/>
                    </a:solidFill>
                  </a:tcPr>
                </a:tc>
                <a:tc>
                  <a:txBody>
                    <a:bodyPr/>
                    <a:lstStyle/>
                    <a:p>
                      <a:pPr marL="0" lvl="0" indent="0" algn="ctr" rtl="0">
                        <a:spcBef>
                          <a:spcPts val="0"/>
                        </a:spcBef>
                        <a:spcAft>
                          <a:spcPts val="0"/>
                        </a:spcAft>
                        <a:buNone/>
                      </a:pPr>
                      <a:r>
                        <a:rPr lang="nl" sz="1200" b="1">
                          <a:latin typeface="Roboto"/>
                          <a:ea typeface="Roboto"/>
                          <a:cs typeface="Roboto"/>
                          <a:sym typeface="Roboto"/>
                        </a:rPr>
                        <a:t>Dysp</a:t>
                      </a:r>
                      <a:endParaRPr sz="1200" b="1">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E599"/>
                    </a:solidFill>
                  </a:tcPr>
                </a:tc>
                <a:tc>
                  <a:txBody>
                    <a:bodyPr/>
                    <a:lstStyle/>
                    <a:p>
                      <a:pPr marL="0" lvl="0" indent="0" algn="ctr" rtl="0">
                        <a:spcBef>
                          <a:spcPts val="0"/>
                        </a:spcBef>
                        <a:spcAft>
                          <a:spcPts val="0"/>
                        </a:spcAft>
                        <a:buNone/>
                      </a:pPr>
                      <a:r>
                        <a:rPr lang="nl" sz="1200" b="1">
                          <a:latin typeface="Roboto"/>
                          <a:ea typeface="Roboto"/>
                          <a:cs typeface="Roboto"/>
                          <a:sym typeface="Roboto"/>
                        </a:rPr>
                        <a:t>Cough</a:t>
                      </a:r>
                      <a:endParaRPr sz="1200" b="1">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E599"/>
                    </a:solidFill>
                  </a:tcPr>
                </a:tc>
                <a:tc>
                  <a:txBody>
                    <a:bodyPr/>
                    <a:lstStyle/>
                    <a:p>
                      <a:pPr marL="0" lvl="0" indent="0" algn="ctr" rtl="0">
                        <a:spcBef>
                          <a:spcPts val="0"/>
                        </a:spcBef>
                        <a:spcAft>
                          <a:spcPts val="0"/>
                        </a:spcAft>
                        <a:buNone/>
                      </a:pPr>
                      <a:r>
                        <a:rPr lang="nl" sz="1200" b="1">
                          <a:latin typeface="Roboto"/>
                          <a:ea typeface="Roboto"/>
                          <a:cs typeface="Roboto"/>
                          <a:sym typeface="Roboto"/>
                        </a:rPr>
                        <a:t>Fever</a:t>
                      </a:r>
                      <a:endParaRPr sz="1200" b="1">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solidFill>
                      <a:srgbClr val="FFE599"/>
                    </a:solidFill>
                  </a:tcPr>
                </a:tc>
                <a:tc>
                  <a:txBody>
                    <a:bodyPr/>
                    <a:lstStyle/>
                    <a:p>
                      <a:pPr marL="0" lvl="0" indent="0" algn="ctr" rtl="0">
                        <a:spcBef>
                          <a:spcPts val="0"/>
                        </a:spcBef>
                        <a:spcAft>
                          <a:spcPts val="0"/>
                        </a:spcAft>
                        <a:buNone/>
                      </a:pPr>
                      <a:r>
                        <a:rPr lang="nl" sz="1200" b="1">
                          <a:latin typeface="Roboto"/>
                          <a:ea typeface="Roboto"/>
                          <a:cs typeface="Roboto"/>
                          <a:sym typeface="Roboto"/>
                        </a:rPr>
                        <a:t>Pain</a:t>
                      </a:r>
                      <a:endParaRPr sz="1200" b="1">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solidFill>
                      <a:srgbClr val="FFE599"/>
                    </a:solidFill>
                  </a:tcPr>
                </a:tc>
                <a:tc>
                  <a:txBody>
                    <a:bodyPr/>
                    <a:lstStyle/>
                    <a:p>
                      <a:pPr marL="0" lvl="0" indent="0" algn="ctr" rtl="0">
                        <a:spcBef>
                          <a:spcPts val="0"/>
                        </a:spcBef>
                        <a:spcAft>
                          <a:spcPts val="0"/>
                        </a:spcAft>
                        <a:buNone/>
                      </a:pPr>
                      <a:r>
                        <a:rPr lang="nl" sz="1200" b="1">
                          <a:latin typeface="Roboto"/>
                          <a:ea typeface="Roboto"/>
                          <a:cs typeface="Roboto"/>
                          <a:sym typeface="Roboto"/>
                        </a:rPr>
                        <a:t>Nasal</a:t>
                      </a:r>
                      <a:endParaRPr sz="1200" b="1">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solidFill>
                      <a:srgbClr val="FFE599"/>
                    </a:solidFill>
                  </a:tcPr>
                </a:tc>
                <a:tc>
                  <a:txBody>
                    <a:bodyPr/>
                    <a:lstStyle/>
                    <a:p>
                      <a:pPr marL="0" lvl="0" indent="0" algn="ctr" rtl="0">
                        <a:spcBef>
                          <a:spcPts val="0"/>
                        </a:spcBef>
                        <a:spcAft>
                          <a:spcPts val="0"/>
                        </a:spcAft>
                        <a:buNone/>
                      </a:pPr>
                      <a:r>
                        <a:rPr lang="nl" sz="1200" b="1">
                          <a:latin typeface="Roboto"/>
                          <a:ea typeface="Roboto"/>
                          <a:cs typeface="Roboto"/>
                          <a:sym typeface="Roboto"/>
                        </a:rPr>
                        <a:t>Text</a:t>
                      </a:r>
                      <a:endParaRPr sz="1200" b="1">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solidFill>
                      <a:srgbClr val="D9EAD3"/>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nl" sz="1200"/>
                        <a:t>0</a:t>
                      </a:r>
                      <a:endParaRPr sz="1200"/>
                    </a:p>
                  </a:txBody>
                  <a:tcPr marL="91425" marR="91425" marT="91425" marB="91425">
                    <a:lnR w="9525" cap="flat" cmpd="sng">
                      <a:solidFill>
                        <a:srgbClr val="9E9E9E"/>
                      </a:solidFill>
                      <a:prstDash val="solid"/>
                      <a:round/>
                      <a:headEnd type="none" w="sm" len="sm"/>
                      <a:tailEnd type="none" w="sm" len="sm"/>
                    </a:lnR>
                    <a:solidFill>
                      <a:srgbClr val="CFD9E1"/>
                    </a:solidFill>
                  </a:tcPr>
                </a:tc>
                <a:tc>
                  <a:txBody>
                    <a:bodyPr/>
                    <a:lstStyle/>
                    <a:p>
                      <a:pPr marL="0" lvl="0" indent="0" algn="ctr" rtl="0">
                        <a:spcBef>
                          <a:spcPts val="0"/>
                        </a:spcBef>
                        <a:spcAft>
                          <a:spcPts val="0"/>
                        </a:spcAft>
                        <a:buNone/>
                      </a:pPr>
                      <a:r>
                        <a:rPr lang="nl" sz="1200"/>
                        <a:t>No</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nl" sz="1200">
                          <a:latin typeface="Roboto"/>
                          <a:ea typeface="Roboto"/>
                          <a:cs typeface="Roboto"/>
                          <a:sym typeface="Roboto"/>
                        </a:rPr>
                        <a:t>No</a:t>
                      </a:r>
                      <a:endParaRPr sz="1200">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nl" sz="1200"/>
                        <a:t>Warm</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nl" sz="1200">
                          <a:latin typeface="Roboto"/>
                          <a:ea typeface="Roboto"/>
                          <a:cs typeface="Roboto"/>
                          <a:sym typeface="Roboto"/>
                        </a:rPr>
                        <a:t>No</a:t>
                      </a:r>
                      <a:endParaRPr sz="1200">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nl" sz="1200">
                          <a:latin typeface="Roboto"/>
                          <a:ea typeface="Roboto"/>
                          <a:cs typeface="Roboto"/>
                          <a:sym typeface="Roboto"/>
                        </a:rPr>
                        <a:t>No</a:t>
                      </a:r>
                      <a:endParaRPr sz="1200">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nl" sz="1200"/>
                        <a:t>None</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nl" sz="1200">
                          <a:latin typeface="Roboto"/>
                          <a:ea typeface="Roboto"/>
                          <a:cs typeface="Roboto"/>
                          <a:sym typeface="Roboto"/>
                        </a:rPr>
                        <a:t>No</a:t>
                      </a:r>
                      <a:endParaRPr sz="1200">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nl" sz="1200">
                          <a:latin typeface="Roboto"/>
                          <a:ea typeface="Roboto"/>
                          <a:cs typeface="Roboto"/>
                          <a:sym typeface="Roboto"/>
                        </a:rPr>
                        <a:t>No</a:t>
                      </a:r>
                      <a:endParaRPr sz="1200">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nl" sz="1200">
                          <a:latin typeface="Roboto"/>
                          <a:ea typeface="Roboto"/>
                          <a:cs typeface="Roboto"/>
                          <a:sym typeface="Roboto"/>
                        </a:rPr>
                        <a:t>Patient complaining of abdominal pain after eating; referred for further evaluation.</a:t>
                      </a:r>
                      <a:endParaRPr sz="1200">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nl" sz="1200"/>
                        <a:t>1</a:t>
                      </a:r>
                      <a:endParaRPr sz="1200"/>
                    </a:p>
                  </a:txBody>
                  <a:tcPr marL="91425" marR="91425" marT="91425" marB="91425">
                    <a:lnR w="9525" cap="flat" cmpd="sng">
                      <a:solidFill>
                        <a:srgbClr val="9E9E9E"/>
                      </a:solidFill>
                      <a:prstDash val="solid"/>
                      <a:round/>
                      <a:headEnd type="none" w="sm" len="sm"/>
                      <a:tailEnd type="none" w="sm" len="sm"/>
                    </a:lnR>
                    <a:solidFill>
                      <a:srgbClr val="CFD9E1"/>
                    </a:solidFill>
                  </a:tcPr>
                </a:tc>
                <a:tc>
                  <a:txBody>
                    <a:bodyPr/>
                    <a:lstStyle/>
                    <a:p>
                      <a:pPr marL="0" lvl="0" indent="0" algn="ctr" rtl="0">
                        <a:spcBef>
                          <a:spcPts val="0"/>
                        </a:spcBef>
                        <a:spcAft>
                          <a:spcPts val="0"/>
                        </a:spcAft>
                        <a:buNone/>
                      </a:pPr>
                      <a:r>
                        <a:rPr lang="nl" sz="1200"/>
                        <a:t>No</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nl" sz="1200">
                          <a:latin typeface="Roboto"/>
                          <a:ea typeface="Roboto"/>
                          <a:cs typeface="Roboto"/>
                          <a:sym typeface="Roboto"/>
                        </a:rPr>
                        <a:t>No</a:t>
                      </a:r>
                      <a:endParaRPr sz="1200">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nl" sz="1200"/>
                        <a:t>Warm</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nl" sz="1200"/>
                        <a:t>Yes</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nl" sz="1200"/>
                        <a:t>No</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nl" sz="1200"/>
                        <a:t>Low</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nl" sz="1200"/>
                        <a:t>No</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nl" sz="1200"/>
                        <a:t>No</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nl" sz="1200">
                          <a:latin typeface="Roboto"/>
                          <a:ea typeface="Roboto"/>
                          <a:cs typeface="Roboto"/>
                          <a:sym typeface="Roboto"/>
                        </a:rPr>
                        <a:t>Patient reports shortness of breath on exertion for the past two weeks. No associated cough or chest pain. Low-grade fever occasionally present.</a:t>
                      </a:r>
                      <a:endParaRPr sz="1200">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nl" sz="1200"/>
                        <a:t>2</a:t>
                      </a:r>
                      <a:endParaRPr sz="1200"/>
                    </a:p>
                  </a:txBody>
                  <a:tcPr marL="91425" marR="91425" marT="91425" marB="91425">
                    <a:lnR w="9525" cap="flat" cmpd="sng">
                      <a:solidFill>
                        <a:srgbClr val="9E9E9E"/>
                      </a:solidFill>
                      <a:prstDash val="solid"/>
                      <a:round/>
                      <a:headEnd type="none" w="sm" len="sm"/>
                      <a:tailEnd type="none" w="sm" len="sm"/>
                    </a:lnR>
                    <a:solidFill>
                      <a:srgbClr val="CFD9E1"/>
                    </a:solidFill>
                  </a:tcPr>
                </a:tc>
                <a:tc>
                  <a:txBody>
                    <a:bodyPr/>
                    <a:lstStyle/>
                    <a:p>
                      <a:pPr marL="0" lvl="0" indent="0" algn="ctr" rtl="0">
                        <a:spcBef>
                          <a:spcPts val="0"/>
                        </a:spcBef>
                        <a:spcAft>
                          <a:spcPts val="0"/>
                        </a:spcAft>
                        <a:buNone/>
                      </a:pPr>
                      <a:r>
                        <a:rPr lang="nl" sz="1200"/>
                        <a:t>No</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nl" sz="1200"/>
                        <a:t>Yes</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nl" sz="1200"/>
                        <a:t>Cold</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nl" sz="1200"/>
                        <a:t>No</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nl" sz="1200"/>
                        <a:t>Yes</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nl" sz="1200"/>
                        <a:t>None</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nl" sz="1200"/>
                        <a:t>No</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nl" sz="1200"/>
                        <a:t>Yes</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nl" sz="1200">
                          <a:latin typeface="Roboto"/>
                          <a:ea typeface="Roboto"/>
                          <a:cs typeface="Roboto"/>
                          <a:sym typeface="Roboto"/>
                        </a:rPr>
                        <a:t>Patient presents with a dry cough and sneezing.</a:t>
                      </a:r>
                      <a:endParaRPr sz="1200">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3"/>
                  </a:ext>
                </a:extLst>
              </a:tr>
            </a:tbl>
          </a:graphicData>
        </a:graphic>
      </p:graphicFrame>
      <p:sp>
        <p:nvSpPr>
          <p:cNvPr id="376" name="Google Shape;376;p32"/>
          <p:cNvSpPr txBox="1">
            <a:spLocks noGrp="1"/>
          </p:cNvSpPr>
          <p:nvPr>
            <p:ph type="title"/>
          </p:nvPr>
        </p:nvSpPr>
        <p:spPr>
          <a:xfrm>
            <a:off x="205325" y="190925"/>
            <a:ext cx="8559600" cy="85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nl" sz="2400"/>
              <a:t>Artificial dataset for pneumonia prediction</a:t>
            </a:r>
            <a:endParaRPr sz="2400"/>
          </a:p>
        </p:txBody>
      </p:sp>
      <p:graphicFrame>
        <p:nvGraphicFramePr>
          <p:cNvPr id="377" name="Google Shape;377;p32"/>
          <p:cNvGraphicFramePr/>
          <p:nvPr/>
        </p:nvGraphicFramePr>
        <p:xfrm>
          <a:off x="164488" y="2855088"/>
          <a:ext cx="3000000" cy="3000000"/>
        </p:xfrm>
        <a:graphic>
          <a:graphicData uri="http://schemas.openxmlformats.org/drawingml/2006/table">
            <a:tbl>
              <a:tblPr>
                <a:noFill/>
                <a:tableStyleId>{F17258B7-F4FC-40B8-AE85-95A3CFA511C0}</a:tableStyleId>
              </a:tblPr>
              <a:tblGrid>
                <a:gridCol w="382850">
                  <a:extLst>
                    <a:ext uri="{9D8B030D-6E8A-4147-A177-3AD203B41FA5}">
                      <a16:colId xmlns:a16="http://schemas.microsoft.com/office/drawing/2014/main" val="20000"/>
                    </a:ext>
                  </a:extLst>
                </a:gridCol>
                <a:gridCol w="608200">
                  <a:extLst>
                    <a:ext uri="{9D8B030D-6E8A-4147-A177-3AD203B41FA5}">
                      <a16:colId xmlns:a16="http://schemas.microsoft.com/office/drawing/2014/main" val="20001"/>
                    </a:ext>
                  </a:extLst>
                </a:gridCol>
                <a:gridCol w="557850">
                  <a:extLst>
                    <a:ext uri="{9D8B030D-6E8A-4147-A177-3AD203B41FA5}">
                      <a16:colId xmlns:a16="http://schemas.microsoft.com/office/drawing/2014/main" val="20002"/>
                    </a:ext>
                  </a:extLst>
                </a:gridCol>
                <a:gridCol w="697025">
                  <a:extLst>
                    <a:ext uri="{9D8B030D-6E8A-4147-A177-3AD203B41FA5}">
                      <a16:colId xmlns:a16="http://schemas.microsoft.com/office/drawing/2014/main" val="20003"/>
                    </a:ext>
                  </a:extLst>
                </a:gridCol>
                <a:gridCol w="547000">
                  <a:extLst>
                    <a:ext uri="{9D8B030D-6E8A-4147-A177-3AD203B41FA5}">
                      <a16:colId xmlns:a16="http://schemas.microsoft.com/office/drawing/2014/main" val="20004"/>
                    </a:ext>
                  </a:extLst>
                </a:gridCol>
                <a:gridCol w="662400">
                  <a:extLst>
                    <a:ext uri="{9D8B030D-6E8A-4147-A177-3AD203B41FA5}">
                      <a16:colId xmlns:a16="http://schemas.microsoft.com/office/drawing/2014/main" val="20005"/>
                    </a:ext>
                  </a:extLst>
                </a:gridCol>
                <a:gridCol w="590400">
                  <a:extLst>
                    <a:ext uri="{9D8B030D-6E8A-4147-A177-3AD203B41FA5}">
                      <a16:colId xmlns:a16="http://schemas.microsoft.com/office/drawing/2014/main" val="20006"/>
                    </a:ext>
                  </a:extLst>
                </a:gridCol>
                <a:gridCol w="538325">
                  <a:extLst>
                    <a:ext uri="{9D8B030D-6E8A-4147-A177-3AD203B41FA5}">
                      <a16:colId xmlns:a16="http://schemas.microsoft.com/office/drawing/2014/main" val="20007"/>
                    </a:ext>
                  </a:extLst>
                </a:gridCol>
                <a:gridCol w="581675">
                  <a:extLst>
                    <a:ext uri="{9D8B030D-6E8A-4147-A177-3AD203B41FA5}">
                      <a16:colId xmlns:a16="http://schemas.microsoft.com/office/drawing/2014/main" val="20008"/>
                    </a:ext>
                  </a:extLst>
                </a:gridCol>
                <a:gridCol w="3649275">
                  <a:extLst>
                    <a:ext uri="{9D8B030D-6E8A-4147-A177-3AD203B41FA5}">
                      <a16:colId xmlns:a16="http://schemas.microsoft.com/office/drawing/2014/main" val="20009"/>
                    </a:ext>
                  </a:extLst>
                </a:gridCol>
              </a:tblGrid>
              <a:tr h="381000">
                <a:tc>
                  <a:txBody>
                    <a:bodyPr/>
                    <a:lstStyle/>
                    <a:p>
                      <a:pPr marL="0" lvl="0" indent="0" algn="ctr" rtl="0">
                        <a:spcBef>
                          <a:spcPts val="0"/>
                        </a:spcBef>
                        <a:spcAft>
                          <a:spcPts val="0"/>
                        </a:spcAft>
                        <a:buNone/>
                      </a:pPr>
                      <a:endParaRPr b="1">
                        <a:latin typeface="Roboto"/>
                        <a:ea typeface="Roboto"/>
                        <a:cs typeface="Roboto"/>
                        <a:sym typeface="Roboto"/>
                      </a:endParaRPr>
                    </a:p>
                  </a:txBody>
                  <a:tcPr marL="91425" marR="91425" marT="91425" marB="91425">
                    <a:lnR w="9525" cap="flat" cmpd="sng">
                      <a:solidFill>
                        <a:srgbClr val="9E9E9E"/>
                      </a:solidFill>
                      <a:prstDash val="solid"/>
                      <a:round/>
                      <a:headEnd type="none" w="sm" len="sm"/>
                      <a:tailEnd type="none" w="sm" len="sm"/>
                    </a:lnR>
                    <a:solidFill>
                      <a:srgbClr val="CFD9E1"/>
                    </a:solidFill>
                  </a:tcPr>
                </a:tc>
                <a:tc>
                  <a:txBody>
                    <a:bodyPr/>
                    <a:lstStyle/>
                    <a:p>
                      <a:pPr marL="0" lvl="0" indent="0" algn="ctr" rtl="0">
                        <a:spcBef>
                          <a:spcPts val="0"/>
                        </a:spcBef>
                        <a:spcAft>
                          <a:spcPts val="0"/>
                        </a:spcAft>
                        <a:buNone/>
                      </a:pPr>
                      <a:r>
                        <a:rPr lang="nl" sz="1200" b="1">
                          <a:latin typeface="Roboto"/>
                          <a:ea typeface="Roboto"/>
                          <a:cs typeface="Roboto"/>
                          <a:sym typeface="Roboto"/>
                        </a:rPr>
                        <a:t>Pneu</a:t>
                      </a:r>
                      <a:endParaRPr sz="1200" b="1">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solidFill>
                      <a:srgbClr val="F4CCCC"/>
                    </a:solidFill>
                  </a:tcPr>
                </a:tc>
                <a:tc>
                  <a:txBody>
                    <a:bodyPr/>
                    <a:lstStyle/>
                    <a:p>
                      <a:pPr marL="0" lvl="0" indent="0" algn="ctr" rtl="0">
                        <a:spcBef>
                          <a:spcPts val="0"/>
                        </a:spcBef>
                        <a:spcAft>
                          <a:spcPts val="0"/>
                        </a:spcAft>
                        <a:buNone/>
                      </a:pPr>
                      <a:r>
                        <a:rPr lang="nl" sz="1200" b="1">
                          <a:latin typeface="Roboto"/>
                          <a:ea typeface="Roboto"/>
                          <a:cs typeface="Roboto"/>
                          <a:sym typeface="Roboto"/>
                        </a:rPr>
                        <a:t>Inf</a:t>
                      </a:r>
                      <a:endParaRPr sz="1200" b="1">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solidFill>
                      <a:srgbClr val="F4CCCC"/>
                    </a:solidFill>
                  </a:tcPr>
                </a:tc>
                <a:tc>
                  <a:txBody>
                    <a:bodyPr/>
                    <a:lstStyle/>
                    <a:p>
                      <a:pPr marL="0" lvl="0" indent="0" algn="ctr" rtl="0">
                        <a:spcBef>
                          <a:spcPts val="0"/>
                        </a:spcBef>
                        <a:spcAft>
                          <a:spcPts val="0"/>
                        </a:spcAft>
                        <a:buNone/>
                      </a:pPr>
                      <a:r>
                        <a:rPr lang="nl" sz="1200" b="1">
                          <a:latin typeface="Roboto"/>
                          <a:ea typeface="Roboto"/>
                          <a:cs typeface="Roboto"/>
                          <a:sym typeface="Roboto"/>
                        </a:rPr>
                        <a:t>Season</a:t>
                      </a:r>
                      <a:endParaRPr sz="1200" b="1">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9DAF8"/>
                    </a:solidFill>
                  </a:tcPr>
                </a:tc>
                <a:tc>
                  <a:txBody>
                    <a:bodyPr/>
                    <a:lstStyle/>
                    <a:p>
                      <a:pPr marL="0" lvl="0" indent="0" algn="ctr" rtl="0">
                        <a:spcBef>
                          <a:spcPts val="0"/>
                        </a:spcBef>
                        <a:spcAft>
                          <a:spcPts val="0"/>
                        </a:spcAft>
                        <a:buNone/>
                      </a:pPr>
                      <a:r>
                        <a:rPr lang="nl" sz="1200" b="1">
                          <a:latin typeface="Roboto"/>
                          <a:ea typeface="Roboto"/>
                          <a:cs typeface="Roboto"/>
                          <a:sym typeface="Roboto"/>
                        </a:rPr>
                        <a:t>Dysp</a:t>
                      </a:r>
                      <a:endParaRPr sz="1200" b="1">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E599"/>
                    </a:solidFill>
                  </a:tcPr>
                </a:tc>
                <a:tc>
                  <a:txBody>
                    <a:bodyPr/>
                    <a:lstStyle/>
                    <a:p>
                      <a:pPr marL="0" lvl="0" indent="0" algn="ctr" rtl="0">
                        <a:spcBef>
                          <a:spcPts val="0"/>
                        </a:spcBef>
                        <a:spcAft>
                          <a:spcPts val="0"/>
                        </a:spcAft>
                        <a:buNone/>
                      </a:pPr>
                      <a:r>
                        <a:rPr lang="nl" sz="1200" b="1">
                          <a:latin typeface="Roboto"/>
                          <a:ea typeface="Roboto"/>
                          <a:cs typeface="Roboto"/>
                          <a:sym typeface="Roboto"/>
                        </a:rPr>
                        <a:t>Cough</a:t>
                      </a:r>
                      <a:endParaRPr sz="1200" b="1">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E599"/>
                    </a:solidFill>
                  </a:tcPr>
                </a:tc>
                <a:tc>
                  <a:txBody>
                    <a:bodyPr/>
                    <a:lstStyle/>
                    <a:p>
                      <a:pPr marL="0" lvl="0" indent="0" algn="ctr" rtl="0">
                        <a:spcBef>
                          <a:spcPts val="0"/>
                        </a:spcBef>
                        <a:spcAft>
                          <a:spcPts val="0"/>
                        </a:spcAft>
                        <a:buNone/>
                      </a:pPr>
                      <a:r>
                        <a:rPr lang="nl" sz="1200" b="1">
                          <a:latin typeface="Roboto"/>
                          <a:ea typeface="Roboto"/>
                          <a:cs typeface="Roboto"/>
                          <a:sym typeface="Roboto"/>
                        </a:rPr>
                        <a:t>Fever</a:t>
                      </a:r>
                      <a:endParaRPr sz="1200" b="1">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solidFill>
                      <a:srgbClr val="FFE599"/>
                    </a:solidFill>
                  </a:tcPr>
                </a:tc>
                <a:tc>
                  <a:txBody>
                    <a:bodyPr/>
                    <a:lstStyle/>
                    <a:p>
                      <a:pPr marL="0" lvl="0" indent="0" algn="ctr" rtl="0">
                        <a:spcBef>
                          <a:spcPts val="0"/>
                        </a:spcBef>
                        <a:spcAft>
                          <a:spcPts val="0"/>
                        </a:spcAft>
                        <a:buNone/>
                      </a:pPr>
                      <a:r>
                        <a:rPr lang="nl" sz="1200" b="1">
                          <a:latin typeface="Roboto"/>
                          <a:ea typeface="Roboto"/>
                          <a:cs typeface="Roboto"/>
                          <a:sym typeface="Roboto"/>
                        </a:rPr>
                        <a:t>Pain</a:t>
                      </a:r>
                      <a:endParaRPr sz="1200" b="1">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solidFill>
                      <a:srgbClr val="FFE599"/>
                    </a:solidFill>
                  </a:tcPr>
                </a:tc>
                <a:tc>
                  <a:txBody>
                    <a:bodyPr/>
                    <a:lstStyle/>
                    <a:p>
                      <a:pPr marL="0" lvl="0" indent="0" algn="ctr" rtl="0">
                        <a:spcBef>
                          <a:spcPts val="0"/>
                        </a:spcBef>
                        <a:spcAft>
                          <a:spcPts val="0"/>
                        </a:spcAft>
                        <a:buNone/>
                      </a:pPr>
                      <a:r>
                        <a:rPr lang="nl" sz="1200" b="1">
                          <a:latin typeface="Roboto"/>
                          <a:ea typeface="Roboto"/>
                          <a:cs typeface="Roboto"/>
                          <a:sym typeface="Roboto"/>
                        </a:rPr>
                        <a:t>Nasal</a:t>
                      </a:r>
                      <a:endParaRPr sz="1200" b="1">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solidFill>
                      <a:srgbClr val="FFE599"/>
                    </a:solidFill>
                  </a:tcPr>
                </a:tc>
                <a:tc>
                  <a:txBody>
                    <a:bodyPr/>
                    <a:lstStyle/>
                    <a:p>
                      <a:pPr marL="0" lvl="0" indent="0" algn="ctr" rtl="0">
                        <a:spcBef>
                          <a:spcPts val="0"/>
                        </a:spcBef>
                        <a:spcAft>
                          <a:spcPts val="0"/>
                        </a:spcAft>
                        <a:buNone/>
                      </a:pPr>
                      <a:r>
                        <a:rPr lang="nl" sz="1200" b="1">
                          <a:latin typeface="Roboto"/>
                          <a:ea typeface="Roboto"/>
                          <a:cs typeface="Roboto"/>
                          <a:sym typeface="Roboto"/>
                        </a:rPr>
                        <a:t>Text</a:t>
                      </a:r>
                      <a:endParaRPr sz="1200" b="1">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solidFill>
                      <a:srgbClr val="D9EAD3"/>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nl" sz="1200"/>
                        <a:t>0</a:t>
                      </a:r>
                      <a:endParaRPr sz="1200"/>
                    </a:p>
                  </a:txBody>
                  <a:tcPr marL="91425" marR="91425" marT="91425" marB="91425">
                    <a:lnR w="9525" cap="flat" cmpd="sng">
                      <a:solidFill>
                        <a:srgbClr val="9E9E9E"/>
                      </a:solidFill>
                      <a:prstDash val="solid"/>
                      <a:round/>
                      <a:headEnd type="none" w="sm" len="sm"/>
                      <a:tailEnd type="none" w="sm" len="sm"/>
                    </a:lnR>
                    <a:solidFill>
                      <a:srgbClr val="CFD9E1"/>
                    </a:solidFill>
                  </a:tcPr>
                </a:tc>
                <a:tc>
                  <a:txBody>
                    <a:bodyPr/>
                    <a:lstStyle/>
                    <a:p>
                      <a:pPr marL="0" lvl="0" indent="0" algn="ctr" rtl="0">
                        <a:spcBef>
                          <a:spcPts val="0"/>
                        </a:spcBef>
                        <a:spcAft>
                          <a:spcPts val="0"/>
                        </a:spcAft>
                        <a:buNone/>
                      </a:pPr>
                      <a:r>
                        <a:rPr lang="nl" sz="1200"/>
                        <a:t>No</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nl" sz="1200">
                          <a:latin typeface="Roboto"/>
                          <a:ea typeface="Roboto"/>
                          <a:cs typeface="Roboto"/>
                          <a:sym typeface="Roboto"/>
                        </a:rPr>
                        <a:t>No</a:t>
                      </a:r>
                      <a:endParaRPr sz="1200">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nl" sz="1200"/>
                        <a:t>Warm</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nl" sz="1200">
                          <a:latin typeface="Roboto"/>
                          <a:ea typeface="Roboto"/>
                          <a:cs typeface="Roboto"/>
                          <a:sym typeface="Roboto"/>
                        </a:rPr>
                        <a:t>No</a:t>
                      </a:r>
                      <a:endParaRPr sz="1200">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nl" sz="1200">
                          <a:latin typeface="Roboto"/>
                          <a:ea typeface="Roboto"/>
                          <a:cs typeface="Roboto"/>
                          <a:sym typeface="Roboto"/>
                        </a:rPr>
                        <a:t>No</a:t>
                      </a:r>
                      <a:endParaRPr sz="1200">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nl" sz="1200"/>
                        <a:t>None</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nl" sz="1200">
                          <a:latin typeface="Roboto"/>
                          <a:ea typeface="Roboto"/>
                          <a:cs typeface="Roboto"/>
                          <a:sym typeface="Roboto"/>
                        </a:rPr>
                        <a:t>No</a:t>
                      </a:r>
                      <a:endParaRPr sz="1200">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nl" sz="1200">
                          <a:latin typeface="Roboto"/>
                          <a:ea typeface="Roboto"/>
                          <a:cs typeface="Roboto"/>
                          <a:sym typeface="Roboto"/>
                        </a:rPr>
                        <a:t>No</a:t>
                      </a:r>
                      <a:endParaRPr sz="1200">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nl" sz="1200">
                          <a:latin typeface="Roboto"/>
                          <a:ea typeface="Roboto"/>
                          <a:cs typeface="Roboto"/>
                          <a:sym typeface="Roboto"/>
                        </a:rPr>
                        <a:t>Patient complaining of abdominal pain after eating; referred for further evaluation.</a:t>
                      </a:r>
                      <a:endParaRPr sz="1200">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nl" sz="1200"/>
                        <a:t>1</a:t>
                      </a:r>
                      <a:endParaRPr sz="1200"/>
                    </a:p>
                  </a:txBody>
                  <a:tcPr marL="91425" marR="91425" marT="91425" marB="91425">
                    <a:lnR w="9525" cap="flat" cmpd="sng">
                      <a:solidFill>
                        <a:srgbClr val="9E9E9E"/>
                      </a:solidFill>
                      <a:prstDash val="solid"/>
                      <a:round/>
                      <a:headEnd type="none" w="sm" len="sm"/>
                      <a:tailEnd type="none" w="sm" len="sm"/>
                    </a:lnR>
                    <a:solidFill>
                      <a:srgbClr val="CFD9E1"/>
                    </a:solidFill>
                  </a:tcPr>
                </a:tc>
                <a:tc>
                  <a:txBody>
                    <a:bodyPr/>
                    <a:lstStyle/>
                    <a:p>
                      <a:pPr marL="0" lvl="0" indent="0" algn="ctr" rtl="0">
                        <a:spcBef>
                          <a:spcPts val="0"/>
                        </a:spcBef>
                        <a:spcAft>
                          <a:spcPts val="0"/>
                        </a:spcAft>
                        <a:buNone/>
                      </a:pPr>
                      <a:r>
                        <a:rPr lang="nl" sz="1200"/>
                        <a:t>No</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nl" sz="1200">
                          <a:latin typeface="Roboto"/>
                          <a:ea typeface="Roboto"/>
                          <a:cs typeface="Roboto"/>
                          <a:sym typeface="Roboto"/>
                        </a:rPr>
                        <a:t>No</a:t>
                      </a:r>
                      <a:endParaRPr sz="1200">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nl" sz="1200"/>
                        <a:t>Warm</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nl" sz="1200"/>
                        <a:t>/</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nl" sz="1200"/>
                        <a:t>/</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nl" sz="1200"/>
                        <a:t>/</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nl" sz="1200"/>
                        <a:t>/</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nl" sz="1200"/>
                        <a:t>/</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nl" sz="1200">
                          <a:latin typeface="Roboto"/>
                          <a:ea typeface="Roboto"/>
                          <a:cs typeface="Roboto"/>
                          <a:sym typeface="Roboto"/>
                        </a:rPr>
                        <a:t>Patient reports shortness of breath on exertion for the past two weeks. No associated cough or chest pain. Low-grade fever occasionally present.</a:t>
                      </a:r>
                      <a:endParaRPr sz="1200">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nl" sz="1200"/>
                        <a:t>2</a:t>
                      </a:r>
                      <a:endParaRPr sz="1200"/>
                    </a:p>
                  </a:txBody>
                  <a:tcPr marL="91425" marR="91425" marT="91425" marB="91425">
                    <a:lnR w="9525" cap="flat" cmpd="sng">
                      <a:solidFill>
                        <a:srgbClr val="9E9E9E"/>
                      </a:solidFill>
                      <a:prstDash val="solid"/>
                      <a:round/>
                      <a:headEnd type="none" w="sm" len="sm"/>
                      <a:tailEnd type="none" w="sm" len="sm"/>
                    </a:lnR>
                    <a:solidFill>
                      <a:srgbClr val="CFD9E1"/>
                    </a:solidFill>
                  </a:tcPr>
                </a:tc>
                <a:tc>
                  <a:txBody>
                    <a:bodyPr/>
                    <a:lstStyle/>
                    <a:p>
                      <a:pPr marL="0" lvl="0" indent="0" algn="ctr" rtl="0">
                        <a:spcBef>
                          <a:spcPts val="0"/>
                        </a:spcBef>
                        <a:spcAft>
                          <a:spcPts val="0"/>
                        </a:spcAft>
                        <a:buNone/>
                      </a:pPr>
                      <a:r>
                        <a:rPr lang="nl" sz="1200"/>
                        <a:t>No</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nl" sz="1200"/>
                        <a:t>Yes</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nl" sz="1200"/>
                        <a:t>Cold</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nl" sz="1200"/>
                        <a:t>No</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nl" sz="1200"/>
                        <a:t>Yes</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nl" sz="1200"/>
                        <a:t>None</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nl" sz="1200"/>
                        <a:t>No</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nl" sz="1200"/>
                        <a:t>Yes</a:t>
                      </a:r>
                      <a:endParaRPr sz="12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nl" sz="1200">
                          <a:latin typeface="Roboto"/>
                          <a:ea typeface="Roboto"/>
                          <a:cs typeface="Roboto"/>
                          <a:sym typeface="Roboto"/>
                        </a:rPr>
                        <a:t>Patient presents with a dry cough and sneezing.</a:t>
                      </a:r>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3"/>
                  </a:ext>
                </a:extLst>
              </a:tr>
            </a:tbl>
          </a:graphicData>
        </a:graphic>
      </p:graphicFrame>
      <p:sp>
        <p:nvSpPr>
          <p:cNvPr id="378" name="Google Shape;378;p32"/>
          <p:cNvSpPr txBox="1"/>
          <p:nvPr/>
        </p:nvSpPr>
        <p:spPr>
          <a:xfrm>
            <a:off x="357725" y="709800"/>
            <a:ext cx="6920100" cy="1943100"/>
          </a:xfrm>
          <a:prstGeom prst="rect">
            <a:avLst/>
          </a:prstGeom>
          <a:noFill/>
          <a:ln>
            <a:noFill/>
          </a:ln>
        </p:spPr>
        <p:txBody>
          <a:bodyPr spcFirstLastPara="1" wrap="square" lIns="91425" tIns="91425" rIns="91425" bIns="91425" anchor="t" anchorCtr="0">
            <a:noAutofit/>
          </a:bodyPr>
          <a:lstStyle/>
          <a:p>
            <a:pPr marL="457200" lvl="0" indent="-342900" algn="l" rtl="0">
              <a:spcBef>
                <a:spcPts val="600"/>
              </a:spcBef>
              <a:spcAft>
                <a:spcPts val="0"/>
              </a:spcAft>
              <a:buClr>
                <a:schemeClr val="dk1"/>
              </a:buClr>
              <a:buSzPts val="1800"/>
              <a:buFont typeface="Roboto"/>
              <a:buChar char="▸"/>
            </a:pPr>
            <a:r>
              <a:rPr lang="nl" sz="1800" b="1">
                <a:solidFill>
                  <a:schemeClr val="dk1"/>
                </a:solidFill>
                <a:latin typeface="Roboto"/>
                <a:ea typeface="Roboto"/>
                <a:cs typeface="Roboto"/>
                <a:sym typeface="Roboto"/>
              </a:rPr>
              <a:t>Mix </a:t>
            </a:r>
            <a:r>
              <a:rPr lang="nl" sz="1800">
                <a:solidFill>
                  <a:schemeClr val="dk1"/>
                </a:solidFill>
                <a:latin typeface="Roboto"/>
                <a:ea typeface="Roboto"/>
                <a:cs typeface="Roboto"/>
                <a:sym typeface="Roboto"/>
              </a:rPr>
              <a:t>of unstructured text and structured tabular variables</a:t>
            </a:r>
            <a:endParaRPr sz="1800">
              <a:solidFill>
                <a:schemeClr val="dk1"/>
              </a:solidFill>
              <a:latin typeface="Roboto"/>
              <a:ea typeface="Roboto"/>
              <a:cs typeface="Roboto"/>
              <a:sym typeface="Roboto"/>
            </a:endParaRPr>
          </a:p>
          <a:p>
            <a:pPr marL="914400" lvl="1" indent="-342900" algn="l" rtl="0">
              <a:spcBef>
                <a:spcPts val="600"/>
              </a:spcBef>
              <a:spcAft>
                <a:spcPts val="0"/>
              </a:spcAft>
              <a:buClr>
                <a:schemeClr val="dk1"/>
              </a:buClr>
              <a:buSzPts val="1800"/>
              <a:buFont typeface="Roboto"/>
              <a:buChar char="▹"/>
            </a:pPr>
            <a:r>
              <a:rPr lang="nl" sz="1800">
                <a:solidFill>
                  <a:schemeClr val="dk1"/>
                </a:solidFill>
                <a:latin typeface="Roboto"/>
                <a:ea typeface="Roboto"/>
                <a:cs typeface="Roboto"/>
                <a:sym typeface="Roboto"/>
              </a:rPr>
              <a:t>Some symptoms are partially encoded</a:t>
            </a:r>
            <a:endParaRPr sz="1800">
              <a:solidFill>
                <a:schemeClr val="dk1"/>
              </a:solidFill>
              <a:latin typeface="Roboto"/>
              <a:ea typeface="Roboto"/>
              <a:cs typeface="Roboto"/>
              <a:sym typeface="Roboto"/>
            </a:endParaRPr>
          </a:p>
        </p:txBody>
      </p:sp>
      <p:grpSp>
        <p:nvGrpSpPr>
          <p:cNvPr id="379" name="Google Shape;379;p32"/>
          <p:cNvGrpSpPr/>
          <p:nvPr/>
        </p:nvGrpSpPr>
        <p:grpSpPr>
          <a:xfrm>
            <a:off x="3621525" y="2855575"/>
            <a:ext cx="1128000" cy="2082300"/>
            <a:chOff x="3621525" y="2855575"/>
            <a:chExt cx="1128000" cy="2082300"/>
          </a:xfrm>
        </p:grpSpPr>
        <p:cxnSp>
          <p:nvCxnSpPr>
            <p:cNvPr id="380" name="Google Shape;380;p32"/>
            <p:cNvCxnSpPr/>
            <p:nvPr/>
          </p:nvCxnSpPr>
          <p:spPr>
            <a:xfrm>
              <a:off x="3621525" y="2855575"/>
              <a:ext cx="1128000" cy="2082300"/>
            </a:xfrm>
            <a:prstGeom prst="straightConnector1">
              <a:avLst/>
            </a:prstGeom>
            <a:noFill/>
            <a:ln w="19050" cap="flat" cmpd="sng">
              <a:solidFill>
                <a:srgbClr val="990000"/>
              </a:solidFill>
              <a:prstDash val="solid"/>
              <a:round/>
              <a:headEnd type="none" w="med" len="med"/>
              <a:tailEnd type="none" w="med" len="med"/>
            </a:ln>
          </p:spPr>
        </p:cxnSp>
        <p:cxnSp>
          <p:nvCxnSpPr>
            <p:cNvPr id="381" name="Google Shape;381;p32"/>
            <p:cNvCxnSpPr/>
            <p:nvPr/>
          </p:nvCxnSpPr>
          <p:spPr>
            <a:xfrm rot="10800000" flipH="1">
              <a:off x="3633925" y="2855675"/>
              <a:ext cx="1115400" cy="2069700"/>
            </a:xfrm>
            <a:prstGeom prst="straightConnector1">
              <a:avLst/>
            </a:prstGeom>
            <a:noFill/>
            <a:ln w="19050" cap="flat" cmpd="sng">
              <a:solidFill>
                <a:srgbClr val="990000"/>
              </a:solidFill>
              <a:prstDash val="solid"/>
              <a:round/>
              <a:headEnd type="none" w="med" len="med"/>
              <a:tailEnd type="none" w="med" len="med"/>
            </a:ln>
          </p:spPr>
        </p:cxnSp>
      </p:grpSp>
      <p:sp>
        <p:nvSpPr>
          <p:cNvPr id="382" name="Google Shape;382;p32"/>
          <p:cNvSpPr txBox="1"/>
          <p:nvPr/>
        </p:nvSpPr>
        <p:spPr>
          <a:xfrm>
            <a:off x="357725" y="1443975"/>
            <a:ext cx="6920100" cy="695400"/>
          </a:xfrm>
          <a:prstGeom prst="rect">
            <a:avLst/>
          </a:prstGeom>
          <a:noFill/>
          <a:ln>
            <a:noFill/>
          </a:ln>
        </p:spPr>
        <p:txBody>
          <a:bodyPr spcFirstLastPara="1" wrap="square" lIns="91425" tIns="91425" rIns="91425" bIns="91425" anchor="t" anchorCtr="0">
            <a:noAutofit/>
          </a:bodyPr>
          <a:lstStyle/>
          <a:p>
            <a:pPr marL="914400" lvl="1" indent="-342900" algn="l" rtl="0">
              <a:spcBef>
                <a:spcPts val="600"/>
              </a:spcBef>
              <a:spcAft>
                <a:spcPts val="0"/>
              </a:spcAft>
              <a:buClr>
                <a:schemeClr val="dk1"/>
              </a:buClr>
              <a:buSzPts val="1800"/>
              <a:buFont typeface="Roboto"/>
              <a:buChar char="▹"/>
            </a:pPr>
            <a:r>
              <a:rPr lang="nl" sz="1800">
                <a:solidFill>
                  <a:schemeClr val="dk1"/>
                </a:solidFill>
                <a:latin typeface="Roboto"/>
                <a:ea typeface="Roboto"/>
                <a:cs typeface="Roboto"/>
                <a:sym typeface="Roboto"/>
              </a:rPr>
              <a:t>Some symptoms are never encoded in tabular form</a:t>
            </a:r>
            <a:endParaRPr sz="1800">
              <a:solidFill>
                <a:schemeClr val="dk1"/>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8">
                                            <p:txEl>
                                              <p:pRg st="1" end="1"/>
                                            </p:txEl>
                                          </p:spTgt>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375"/>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37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emelia template">
  <a:themeElements>
    <a:clrScheme name="Custom 347">
      <a:dk1>
        <a:srgbClr val="073763"/>
      </a:dk1>
      <a:lt1>
        <a:srgbClr val="FFFFFF"/>
      </a:lt1>
      <a:dk2>
        <a:srgbClr val="3F4247"/>
      </a:dk2>
      <a:lt2>
        <a:srgbClr val="CFD9E1"/>
      </a:lt2>
      <a:accent1>
        <a:srgbClr val="6FA8DC"/>
      </a:accent1>
      <a:accent2>
        <a:srgbClr val="0B5394"/>
      </a:accent2>
      <a:accent3>
        <a:srgbClr val="9FC5E8"/>
      </a:accent3>
      <a:accent4>
        <a:srgbClr val="CFD9E1"/>
      </a:accent4>
      <a:accent5>
        <a:srgbClr val="A1EFFF"/>
      </a:accent5>
      <a:accent6>
        <a:srgbClr val="5AB1C9"/>
      </a:accent6>
      <a:hlink>
        <a:srgbClr val="0B5394"/>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3167</Words>
  <Application>Microsoft Office PowerPoint</Application>
  <PresentationFormat>On-screen Show (16:9)</PresentationFormat>
  <Paragraphs>416</Paragraphs>
  <Slides>15</Slides>
  <Notes>15</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15</vt:i4>
      </vt:variant>
    </vt:vector>
  </HeadingPairs>
  <TitlesOfParts>
    <vt:vector size="20" baseType="lpstr">
      <vt:lpstr>Roboto</vt:lpstr>
      <vt:lpstr>Arial</vt:lpstr>
      <vt:lpstr>Montserrat</vt:lpstr>
      <vt:lpstr>Simple Light</vt:lpstr>
      <vt:lpstr>Aemelia template</vt:lpstr>
      <vt:lpstr>Clinical Reasoning over Tabular Data and Text with Bayesian Networks</vt:lpstr>
      <vt:lpstr>You’re not feeling well…</vt:lpstr>
      <vt:lpstr>You’re not feeling well…</vt:lpstr>
      <vt:lpstr>You’re not feeling well…</vt:lpstr>
      <vt:lpstr>Bayesian Networks (BNs) are ideally suited for automated clinical reasoning</vt:lpstr>
      <vt:lpstr>Electronic Health Records</vt:lpstr>
      <vt:lpstr>Joint clinical reasoning over structured tabular data and unstructured text</vt:lpstr>
      <vt:lpstr>Artificial dataset for pneumonia prediction</vt:lpstr>
      <vt:lpstr>Artificial dataset for pneumonia prediction</vt:lpstr>
      <vt:lpstr>Training the Bayesian network</vt:lpstr>
      <vt:lpstr>Training the Bayesian network</vt:lpstr>
      <vt:lpstr>We need another approach…</vt:lpstr>
      <vt:lpstr>Inference proceeds like in a normal BN</vt:lpstr>
      <vt:lpstr>What if we only used tabular data?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Paloma Rabaey</cp:lastModifiedBy>
  <cp:revision>1</cp:revision>
  <dcterms:modified xsi:type="dcterms:W3CDTF">2024-07-02T14:54:57Z</dcterms:modified>
</cp:coreProperties>
</file>