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B6C305-47AA-4CE1-97B6-BA68C5D980BF}">
  <a:tblStyle styleId="{68B6C305-47AA-4CE1-97B6-BA68C5D980B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4.xml"/><Relationship Id="rId33" Type="http://schemas.openxmlformats.org/officeDocument/2006/relationships/font" Target="fonts/Montserrat-bold.fntdata"/><Relationship Id="rId10" Type="http://schemas.openxmlformats.org/officeDocument/2006/relationships/slide" Target="slides/slide3.xml"/><Relationship Id="rId32" Type="http://schemas.openxmlformats.org/officeDocument/2006/relationships/font" Target="fonts/Montserrat-regular.fntdata"/><Relationship Id="rId13" Type="http://schemas.openxmlformats.org/officeDocument/2006/relationships/slide" Target="slides/slide6.xml"/><Relationship Id="rId35" Type="http://schemas.openxmlformats.org/officeDocument/2006/relationships/font" Target="fonts/Montserrat-boldItalic.fntdata"/><Relationship Id="rId12" Type="http://schemas.openxmlformats.org/officeDocument/2006/relationships/slide" Target="slides/slide5.xml"/><Relationship Id="rId34" Type="http://schemas.openxmlformats.org/officeDocument/2006/relationships/font" Target="fonts/Montserrat-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a14724da5_0_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102" name="Google Shape;102;gfa14724da5_0_3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e4f4fd3862_0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e4f4fd3862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solidFill>
                  <a:schemeClr val="dk1"/>
                </a:solidFill>
              </a:rPr>
              <a:t>since we know the patient has asthma, the probability of dyspnea is already higher</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4f4fd3862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2e4f4fd3862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solidFill>
                  <a:schemeClr val="dk1"/>
                </a:solidFill>
              </a:rPr>
              <a:t>since we know the patient received the diagnosis of pneumonia, and we know that dyspnea is associated with pneumonia as a symptom (and with which probability), this increases our confidence in dyspnea</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e4f4fd3862_0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e4f4fd3862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solidFill>
                  <a:schemeClr val="dk1"/>
                </a:solidFill>
              </a:rPr>
              <a:t>Both dyspnea and fever contribute to the decision to prescribe antibiotics. We know that both fever and antibiotics are positive, so due to something known as the explaining away effect, the probability for dyspnea becomes a little lower than if fever was not observed. But for example, if we knew that the patient had no fever, it becomes a little more likely that the antibiotics prescription is caused by the presence of the symptom dyspnea instead.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e4f4fd3862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e4f4fd3862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solidFill>
                  <a:schemeClr val="dk1"/>
                </a:solidFill>
              </a:rPr>
              <a:t>cough is encoded in tabular format as the primary complaint. through their common cause of smoking, we know that dyspnea and cough often occur together. so observing cough makes the probability for dyspnea a little higher.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4f4fd3862_0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2e4f4fd3862_0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t>Like we saw from the examples, there’s a lot of information in the tabular portion of the EHR which can be used as evidence in the Bayesian network. Through bayesian inference, we can get an initial probability for the symptom we are trying to extract, before ever seeing the text. Remember that our text classifier also outputs a probability for this symptom, but by only taking the text into account. We now want to find a way to combine the two methods. The method at the bottom is called a symbolic AI approach, because it uses symbols and abstract reasoning. This is in contract to the approach on the top, which is a neural approach, since a neural network is used to automatically learn how to transform text into a prediction. Here, there’s no implicit reasoning. To combine these two types of </a:t>
            </a:r>
            <a:r>
              <a:rPr lang="nl"/>
              <a:t>approaches</a:t>
            </a:r>
            <a:r>
              <a:rPr lang="nl"/>
              <a:t>, we need a neuro-symbolic approach.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e8e37a158d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2e8e37a158d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t>Conceptually, we need a neuro-symbolic reasoning engine, which can take in these two probabilities, and turn them into a well-calibrated probability for dyspnea. It turns out that combining these two predictions is more difficult than you might think, and there is currently no out-of-the-box solution.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e8e37a158d_0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2e8e37a158d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t>Apart from combining these two outputs at inference time, we </a:t>
            </a:r>
            <a:r>
              <a:rPr lang="nl"/>
              <a:t>would also like to train the whole model based on observed data points and update the parameters. In the neural leg, the parameters are the neural network weights, and in the tabular leg, the parameters are the conditional probabilities in the bayesian network. What if we observe that the probability for dyspnea that is currently predicted is too low: it predicts 25%, but dyspnea is actually present in the patient, so we want this to be higher. In this case, we want to update all parameters so the probability becomes higher in the next pass. In neural networks, this process is called backpropagation. This backpropagation would need to go through the neuro-symbolic reasoning engine, but it’s unclear how this would work.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e8e37a158d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2e8e37a158d_0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t>It’s clear there’s a lot of challenges related to building the neuro-symbolic approach. The reason why this research has not been done properly before, or at least not in the context of clinical information extraction, is because there is a lack of adequate datasets. The dataset we need, needs to be a mix of tabular data reflecting the background on the patient and text data from which clinical context needs to be extracted. Because such a dataset did not exist yet, we built an artificial yet realistic one. We started from our expert-defined Bayesian network structure, where we </a:t>
            </a:r>
            <a:r>
              <a:rPr lang="nl"/>
              <a:t>additionally asked the expert to provide some realistic conditional probabilities for all variable combinations. This way, we get a fully defined joint probability distribution, from which we can generate realistic datapoints. For example, we can sample the patient on the slide, with the following characteristics. This makes up the tabular portion of our dataset.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e964ff8101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2e964ff8101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t>We now need some texts describing these fictional patient encounters. It would be too labour-intensive to create these manually. For this reason, we prompted GPT-4, providing it with the patient’s characteristics and asking it to generate a text describing this patient’s symptoms. We found that we got realistic and diverse descriptions of </a:t>
            </a:r>
            <a:r>
              <a:rPr lang="nl"/>
              <a:t>patient encounters using this method, but we are currently conducting a quality evaluation together with multiple experts. The final dataset, consisting of 10000 such patients, will be published in the upcoming months, once we have completed this evaluation.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e964ff8101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2e964ff8101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t>We will use this dataset to research how to best build the neuro-symbolic reasoning block, to investigate how tabular background knowledge can be infused in the clinical information extraction task for improved outcomes. We invite anyone who is interested in this research to do the same.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4f4fd386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e4f4fd386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t>Imagine, you’re not feeling well. A week ago you started coughing, and you thought nothing of it until other symptoms started to arise. This morning, you woke up with a fever of 39 degrees Celsius (102 degrees Fahrenheit), and throughout the day, you started to have some trouble to take deep breaths. By now, you’re pretty worried, so you decide to go to the doctor and tell him your symptoms. Using these symptoms, together with the information the doctor already knows about you, which is stored in your electronic health record, the doctor comes up with a diagnosis and possible treatment. If anyone saw my talk yesterday, this clinical reasoning part of the consultation is what we focused on then. Now, we’re going in a different direction.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The clinician still has one more task: storing the important information in the electronic health record. While the exact protocol for what information is stored about the visit differs everywhere, it’s going to look something like this. The clinician will encode part of the information in a structured way, using a coding system. Usually, they will encode the primary complaint, some objective observations such as temperature, the diagnosis they arrived at, which is pneumonia in this case, and the treatment they prescribed, which is a type of antibiotics. But this is not all. Often times, they will also store some free, unstructured text describing the consultation, which contains additional context. Some info described in the text, such as cough, is also encoded. Some other info is only available in the text (such as the symptoms dyspnea), and other info is not mentioned in the text and is only available in encoded format (diagnosis of pneumonia, treatment of antibiotics).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e964ff8101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2e964ff810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t>To conclude, electronic health records are a gold mine of information, upon which many </a:t>
            </a:r>
            <a:r>
              <a:rPr lang="nl"/>
              <a:t>clinical</a:t>
            </a:r>
            <a:r>
              <a:rPr lang="nl"/>
              <a:t> decision support systems can be built. However, they contain a lot of unstructured text.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In order to leverage their potential, we need to facilitate automated clinical information extraction. To deal with the challenges of these types of text, we propose that better systems can be built if they take into account the encoded tabular features in the electronic health record, as well as domain knowledge, linking this </a:t>
            </a:r>
            <a:r>
              <a:rPr lang="nl"/>
              <a:t>with</a:t>
            </a:r>
            <a:r>
              <a:rPr lang="nl"/>
              <a:t> the concepts we are trying to extract from the text. For this, Bayesian networks are a good candidate.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In order to merge this background knowledge with the output of the SOTA neural text classifiers, we need neuro-symbolic methods. We believe research on this front has been lacking.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To facilitate this research, we built a dataset of realistic but synthetic patient records which contain tabular background features and unstructured text </a:t>
            </a:r>
            <a:r>
              <a:rPr lang="nl"/>
              <a:t>describing their symptoms, which will be released at the end of this summer. I would invite anyone who is interested in this type of problem to use the dataset and come talk to me about it or send me an email. This way, we can make reliable clinical information extraction a reality.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4f4fd3862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e4f4fd3862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t>So, in summary, these electronic health records contain a mix of encoded, tabular information, and free text. </a:t>
            </a:r>
            <a:r>
              <a:rPr lang="nl">
                <a:solidFill>
                  <a:schemeClr val="dk1"/>
                </a:solidFill>
              </a:rPr>
              <a:t>The fact that so much information is stored in these electronic health records makes them a gold-mine of information. All this information can form a good basis for training clinical decision support systems, which at least partially automate some process in the clinical world, such as systems to write treatment plans, automatic prediction of diagnoses, etc.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4f4fd3862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e4f4fd3862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nl">
                <a:solidFill>
                  <a:schemeClr val="dk1"/>
                </a:solidFill>
              </a:rPr>
              <a:t>So how can we leverage this information? </a:t>
            </a:r>
            <a:r>
              <a:rPr lang="nl">
                <a:solidFill>
                  <a:schemeClr val="dk1"/>
                </a:solidFill>
              </a:rPr>
              <a:t>While language models nowadays can directly deal with this text and have shown promising capabilities in many medical tasks, they are a black box, and lack interpretability and therefore reliability. For medical applications, we prefer robust and transparent systems built on simpler, more interpretable models. Think of feature-based methods such as decision trees, logistic regression, etc. However, such models need tabular features as an input. For this reason, automated information extraction is needed, to build big structured datasets that can serve as training data for such systems. For example, from this part of the text, which is describing difficulty breathing as a symptom, we want to extract the concept dyspnea.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4f4fd3862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e4f4fd3862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solidFill>
                  <a:schemeClr val="dk1"/>
                </a:solidFill>
              </a:rPr>
              <a:t>A simple current state of the art information extraction system could look a bit like this. First, the free text is </a:t>
            </a:r>
            <a:r>
              <a:rPr lang="nl">
                <a:solidFill>
                  <a:schemeClr val="dk1"/>
                </a:solidFill>
              </a:rPr>
              <a:t>turned</a:t>
            </a:r>
            <a:r>
              <a:rPr lang="nl">
                <a:solidFill>
                  <a:schemeClr val="dk1"/>
                </a:solidFill>
              </a:rPr>
              <a:t> into an embedding that sums up its meaning. For this, we would preferably use a pretrained sentence embedding model built for the clinical use-case, such as BioLORD. It has seen many clinical sentences and has learned how to cluster them into embeddings that convey their meaning. This </a:t>
            </a:r>
            <a:r>
              <a:rPr lang="nl">
                <a:solidFill>
                  <a:schemeClr val="dk1"/>
                </a:solidFill>
              </a:rPr>
              <a:t>embedding</a:t>
            </a:r>
            <a:r>
              <a:rPr lang="nl">
                <a:solidFill>
                  <a:schemeClr val="dk1"/>
                </a:solidFill>
              </a:rPr>
              <a:t> can then be used as the input to a neural classifier, which can be trained on a dataset of say 1000 pairs of text and annotated concepts we are interested in extracting. This classifier then predicts the probability of dysp being expressed in the text.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nl">
                <a:solidFill>
                  <a:schemeClr val="dk1"/>
                </a:solidFill>
              </a:rPr>
              <a:t>Remy, F. (2023). “BioLORD-2023: semantic textual representations fusing large language models and clinical knowledge graph insights” </a:t>
            </a:r>
            <a:r>
              <a:rPr i="1" lang="nl">
                <a:solidFill>
                  <a:schemeClr val="dk1"/>
                </a:solidFill>
              </a:rPr>
              <a:t>Journal of the American Medical Informatics Association</a:t>
            </a:r>
            <a:r>
              <a:rPr lang="nl">
                <a:solidFill>
                  <a:schemeClr val="dk1"/>
                </a:solidFill>
              </a:rPr>
              <a:t>, ocae029.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4f4fd3862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e4f4fd3862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solidFill>
                  <a:schemeClr val="dk1"/>
                </a:solidFill>
              </a:rPr>
              <a:t>While the approach on the previous slide might work for simple texts, clinical notes are usually not simple at all. They might contain clinical jargon or abbreviations, and leave out important contextual details that an </a:t>
            </a:r>
            <a:r>
              <a:rPr lang="nl">
                <a:solidFill>
                  <a:schemeClr val="dk1"/>
                </a:solidFill>
              </a:rPr>
              <a:t>inexperienced reader might not know about, and which an automated system would need to make an accurate classification.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nl">
                <a:solidFill>
                  <a:schemeClr val="dk1"/>
                </a:solidFill>
              </a:rPr>
              <a:t>We think there’s two things that might help us extract the symptoms more accurately. On the one hand, we already have some information on the patient which could help extracting further information: we have the tabular features encoded in the electronic health record, both regarding the background of the patient and regarding the current visit we are trying to encode. On the other hand, we can connect this background with the current symptoms we are trying to extract using domain knowledge. Don’t worry if that’s still abstract at this point, I will get into how that works now.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4f4fd3862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e4f4fd3862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solidFill>
                  <a:schemeClr val="dk1"/>
                </a:solidFill>
              </a:rPr>
              <a:t>What would this domain knowledge look like? For this, we can use a Bayesian network. The Bayesian network in this slide models some background knowledge related to respiratory diseases pneumonia and upper respiratory tract infection (better known as the common cold). This Bayesian network was constructed by a primary care expert, who decided how the diagnoses are related to their relevant symptoms and background factors.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e8e37a158d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e8e37a158d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solidFill>
                  <a:schemeClr val="dk1"/>
                </a:solidFill>
              </a:rPr>
              <a:t>The bayesian network models the joint probability distribution of all these variables by defining a conditional probability for each variable</a:t>
            </a:r>
            <a:r>
              <a:rPr lang="nl">
                <a:solidFill>
                  <a:schemeClr val="dk1"/>
                </a:solidFill>
              </a:rPr>
              <a:t>. This means we define a probability for asthma being present in a random patient, which could be less than 1 percent in the population of a particular clinical practice. For the symptoms, we assign an activation probability for each parent. For example, when a patient has asthma, there is a 90% probability upfront that they suffer from dyspnea. When they’re a smoker, this probability is 30%. We do the same for all variables in the graph. The structure of the Bayesian network, together with the conditional probabilities, constitutes our background knowledge. If we have a big dataset where we observe tabular values for all these variables, we can learn these probabilities automatically.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8e37a158d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2e8e37a158d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t>We now want to use this background knowledge when extracting concepts from the text. In the setup we consider, the 5 symptoms in the graph might be present in the unstructured text, and these are the ones we want to extract. </a:t>
            </a:r>
            <a:r>
              <a:rPr b="1" lang="nl"/>
              <a:t>The other variables are tabular, but it depends on the patient which ones are known.</a:t>
            </a:r>
            <a:r>
              <a:rPr lang="nl"/>
              <a:t> Before even looking at the text, we can use these tabular variables to get a probability for dyspnea to occur in the patient, and therefore for it to be expressed in the clinical text note. Let’s go back to our example.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4" name="Shape 54"/>
        <p:cNvGrpSpPr/>
        <p:nvPr/>
      </p:nvGrpSpPr>
      <p:grpSpPr>
        <a:xfrm>
          <a:off x="0" y="0"/>
          <a:ext cx="0" cy="0"/>
          <a:chOff x="0" y="0"/>
          <a:chExt cx="0" cy="0"/>
        </a:xfrm>
      </p:grpSpPr>
      <p:sp>
        <p:nvSpPr>
          <p:cNvPr id="55" name="Google Shape;55;p14"/>
          <p:cNvSpPr txBox="1"/>
          <p:nvPr>
            <p:ph type="ctrTitle"/>
          </p:nvPr>
        </p:nvSpPr>
        <p:spPr>
          <a:xfrm>
            <a:off x="2970175" y="3107350"/>
            <a:ext cx="5792700" cy="1159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4800"/>
              <a:buNone/>
              <a:defRPr sz="4800">
                <a:solidFill>
                  <a:schemeClr val="dk1"/>
                </a:solidFill>
              </a:defRPr>
            </a:lvl1pPr>
            <a:lvl2pPr lvl="1" rtl="0" algn="r">
              <a:lnSpc>
                <a:spcPct val="100000"/>
              </a:lnSpc>
              <a:spcBef>
                <a:spcPts val="0"/>
              </a:spcBef>
              <a:spcAft>
                <a:spcPts val="0"/>
              </a:spcAft>
              <a:buClr>
                <a:schemeClr val="dk1"/>
              </a:buClr>
              <a:buSzPts val="4800"/>
              <a:buNone/>
              <a:defRPr sz="4800">
                <a:solidFill>
                  <a:schemeClr val="dk1"/>
                </a:solidFill>
              </a:defRPr>
            </a:lvl2pPr>
            <a:lvl3pPr lvl="2" rtl="0" algn="r">
              <a:lnSpc>
                <a:spcPct val="100000"/>
              </a:lnSpc>
              <a:spcBef>
                <a:spcPts val="0"/>
              </a:spcBef>
              <a:spcAft>
                <a:spcPts val="0"/>
              </a:spcAft>
              <a:buClr>
                <a:schemeClr val="dk1"/>
              </a:buClr>
              <a:buSzPts val="4800"/>
              <a:buNone/>
              <a:defRPr sz="4800">
                <a:solidFill>
                  <a:schemeClr val="dk1"/>
                </a:solidFill>
              </a:defRPr>
            </a:lvl3pPr>
            <a:lvl4pPr lvl="3" rtl="0" algn="r">
              <a:lnSpc>
                <a:spcPct val="100000"/>
              </a:lnSpc>
              <a:spcBef>
                <a:spcPts val="0"/>
              </a:spcBef>
              <a:spcAft>
                <a:spcPts val="0"/>
              </a:spcAft>
              <a:buClr>
                <a:schemeClr val="dk1"/>
              </a:buClr>
              <a:buSzPts val="4800"/>
              <a:buNone/>
              <a:defRPr sz="4800">
                <a:solidFill>
                  <a:schemeClr val="dk1"/>
                </a:solidFill>
              </a:defRPr>
            </a:lvl4pPr>
            <a:lvl5pPr lvl="4" rtl="0" algn="r">
              <a:lnSpc>
                <a:spcPct val="100000"/>
              </a:lnSpc>
              <a:spcBef>
                <a:spcPts val="0"/>
              </a:spcBef>
              <a:spcAft>
                <a:spcPts val="0"/>
              </a:spcAft>
              <a:buClr>
                <a:schemeClr val="dk1"/>
              </a:buClr>
              <a:buSzPts val="4800"/>
              <a:buNone/>
              <a:defRPr sz="4800">
                <a:solidFill>
                  <a:schemeClr val="dk1"/>
                </a:solidFill>
              </a:defRPr>
            </a:lvl5pPr>
            <a:lvl6pPr lvl="5" rtl="0" algn="r">
              <a:lnSpc>
                <a:spcPct val="100000"/>
              </a:lnSpc>
              <a:spcBef>
                <a:spcPts val="0"/>
              </a:spcBef>
              <a:spcAft>
                <a:spcPts val="0"/>
              </a:spcAft>
              <a:buClr>
                <a:schemeClr val="dk1"/>
              </a:buClr>
              <a:buSzPts val="4800"/>
              <a:buNone/>
              <a:defRPr sz="4800">
                <a:solidFill>
                  <a:schemeClr val="dk1"/>
                </a:solidFill>
              </a:defRPr>
            </a:lvl6pPr>
            <a:lvl7pPr lvl="6" rtl="0" algn="r">
              <a:lnSpc>
                <a:spcPct val="100000"/>
              </a:lnSpc>
              <a:spcBef>
                <a:spcPts val="0"/>
              </a:spcBef>
              <a:spcAft>
                <a:spcPts val="0"/>
              </a:spcAft>
              <a:buClr>
                <a:schemeClr val="dk1"/>
              </a:buClr>
              <a:buSzPts val="4800"/>
              <a:buNone/>
              <a:defRPr sz="4800">
                <a:solidFill>
                  <a:schemeClr val="dk1"/>
                </a:solidFill>
              </a:defRPr>
            </a:lvl7pPr>
            <a:lvl8pPr lvl="7" rtl="0" algn="r">
              <a:lnSpc>
                <a:spcPct val="100000"/>
              </a:lnSpc>
              <a:spcBef>
                <a:spcPts val="0"/>
              </a:spcBef>
              <a:spcAft>
                <a:spcPts val="0"/>
              </a:spcAft>
              <a:buClr>
                <a:schemeClr val="dk1"/>
              </a:buClr>
              <a:buSzPts val="4800"/>
              <a:buNone/>
              <a:defRPr sz="4800">
                <a:solidFill>
                  <a:schemeClr val="dk1"/>
                </a:solidFill>
              </a:defRPr>
            </a:lvl8pPr>
            <a:lvl9pPr lvl="8" rtl="0" algn="r">
              <a:lnSpc>
                <a:spcPct val="100000"/>
              </a:lnSpc>
              <a:spcBef>
                <a:spcPts val="0"/>
              </a:spcBef>
              <a:spcAft>
                <a:spcPts val="0"/>
              </a:spcAft>
              <a:buClr>
                <a:schemeClr val="dk1"/>
              </a:buClr>
              <a:buSzPts val="4800"/>
              <a:buNone/>
              <a:defRPr sz="4800">
                <a:solidFill>
                  <a:schemeClr val="dk1"/>
                </a:solidFill>
              </a:defRPr>
            </a:lvl9pPr>
          </a:lstStyle>
          <a:p/>
        </p:txBody>
      </p:sp>
      <p:sp>
        <p:nvSpPr>
          <p:cNvPr id="56" name="Google Shape;56;p14"/>
          <p:cNvSpPr txBox="1"/>
          <p:nvPr>
            <p:ph idx="1" type="subTitle"/>
          </p:nvPr>
        </p:nvSpPr>
        <p:spPr>
          <a:xfrm>
            <a:off x="2970175" y="3906852"/>
            <a:ext cx="5792700" cy="784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accent1"/>
              </a:buClr>
              <a:buSzPts val="2400"/>
              <a:buNone/>
              <a:defRPr sz="2400">
                <a:solidFill>
                  <a:schemeClr val="accent1"/>
                </a:solidFill>
              </a:defRPr>
            </a:lvl1pPr>
            <a:lvl2pPr lvl="1" rtl="0" algn="r">
              <a:lnSpc>
                <a:spcPct val="100000"/>
              </a:lnSpc>
              <a:spcBef>
                <a:spcPts val="0"/>
              </a:spcBef>
              <a:spcAft>
                <a:spcPts val="0"/>
              </a:spcAft>
              <a:buClr>
                <a:schemeClr val="accent1"/>
              </a:buClr>
              <a:buSzPts val="2400"/>
              <a:buNone/>
              <a:defRPr>
                <a:solidFill>
                  <a:schemeClr val="accent1"/>
                </a:solidFill>
              </a:defRPr>
            </a:lvl2pPr>
            <a:lvl3pPr lvl="2" rtl="0" algn="r">
              <a:lnSpc>
                <a:spcPct val="100000"/>
              </a:lnSpc>
              <a:spcBef>
                <a:spcPts val="0"/>
              </a:spcBef>
              <a:spcAft>
                <a:spcPts val="0"/>
              </a:spcAft>
              <a:buClr>
                <a:schemeClr val="accent1"/>
              </a:buClr>
              <a:buSzPts val="2400"/>
              <a:buNone/>
              <a:defRPr>
                <a:solidFill>
                  <a:schemeClr val="accent1"/>
                </a:solidFill>
              </a:defRPr>
            </a:lvl3pPr>
            <a:lvl4pPr lvl="3" rtl="0" algn="r">
              <a:lnSpc>
                <a:spcPct val="100000"/>
              </a:lnSpc>
              <a:spcBef>
                <a:spcPts val="0"/>
              </a:spcBef>
              <a:spcAft>
                <a:spcPts val="0"/>
              </a:spcAft>
              <a:buClr>
                <a:schemeClr val="accent1"/>
              </a:buClr>
              <a:buSzPts val="2400"/>
              <a:buNone/>
              <a:defRPr sz="2400">
                <a:solidFill>
                  <a:schemeClr val="accent1"/>
                </a:solidFill>
              </a:defRPr>
            </a:lvl4pPr>
            <a:lvl5pPr lvl="4" rtl="0" algn="r">
              <a:lnSpc>
                <a:spcPct val="100000"/>
              </a:lnSpc>
              <a:spcBef>
                <a:spcPts val="0"/>
              </a:spcBef>
              <a:spcAft>
                <a:spcPts val="0"/>
              </a:spcAft>
              <a:buClr>
                <a:schemeClr val="accent1"/>
              </a:buClr>
              <a:buSzPts val="2400"/>
              <a:buNone/>
              <a:defRPr sz="2400">
                <a:solidFill>
                  <a:schemeClr val="accent1"/>
                </a:solidFill>
              </a:defRPr>
            </a:lvl5pPr>
            <a:lvl6pPr lvl="5" rtl="0" algn="r">
              <a:lnSpc>
                <a:spcPct val="100000"/>
              </a:lnSpc>
              <a:spcBef>
                <a:spcPts val="0"/>
              </a:spcBef>
              <a:spcAft>
                <a:spcPts val="0"/>
              </a:spcAft>
              <a:buClr>
                <a:schemeClr val="accent1"/>
              </a:buClr>
              <a:buSzPts val="2400"/>
              <a:buNone/>
              <a:defRPr sz="2400">
                <a:solidFill>
                  <a:schemeClr val="accent1"/>
                </a:solidFill>
              </a:defRPr>
            </a:lvl6pPr>
            <a:lvl7pPr lvl="6" rtl="0" algn="r">
              <a:lnSpc>
                <a:spcPct val="100000"/>
              </a:lnSpc>
              <a:spcBef>
                <a:spcPts val="0"/>
              </a:spcBef>
              <a:spcAft>
                <a:spcPts val="0"/>
              </a:spcAft>
              <a:buClr>
                <a:schemeClr val="accent1"/>
              </a:buClr>
              <a:buSzPts val="2400"/>
              <a:buNone/>
              <a:defRPr sz="2400">
                <a:solidFill>
                  <a:schemeClr val="accent1"/>
                </a:solidFill>
              </a:defRPr>
            </a:lvl7pPr>
            <a:lvl8pPr lvl="7" rtl="0" algn="r">
              <a:lnSpc>
                <a:spcPct val="100000"/>
              </a:lnSpc>
              <a:spcBef>
                <a:spcPts val="0"/>
              </a:spcBef>
              <a:spcAft>
                <a:spcPts val="0"/>
              </a:spcAft>
              <a:buClr>
                <a:schemeClr val="accent1"/>
              </a:buClr>
              <a:buSzPts val="2400"/>
              <a:buNone/>
              <a:defRPr sz="2400">
                <a:solidFill>
                  <a:schemeClr val="accent1"/>
                </a:solidFill>
              </a:defRPr>
            </a:lvl8pPr>
            <a:lvl9pPr lvl="8" rtl="0" algn="r">
              <a:lnSpc>
                <a:spcPct val="100000"/>
              </a:lnSpc>
              <a:spcBef>
                <a:spcPts val="0"/>
              </a:spcBef>
              <a:spcAft>
                <a:spcPts val="0"/>
              </a:spcAft>
              <a:buClr>
                <a:schemeClr val="accent1"/>
              </a:buClr>
              <a:buSzPts val="2400"/>
              <a:buNone/>
              <a:defRPr sz="2400">
                <a:solidFill>
                  <a:schemeClr val="accent1"/>
                </a:solidFill>
              </a:defRPr>
            </a:lvl9pPr>
          </a:lstStyle>
          <a:p/>
        </p:txBody>
      </p:sp>
      <p:sp>
        <p:nvSpPr>
          <p:cNvPr id="57" name="Google Shape;57;p14"/>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58" name="Shape 58"/>
        <p:cNvGrpSpPr/>
        <p:nvPr/>
      </p:nvGrpSpPr>
      <p:grpSpPr>
        <a:xfrm>
          <a:off x="0" y="0"/>
          <a:ext cx="0" cy="0"/>
          <a:chOff x="0" y="0"/>
          <a:chExt cx="0" cy="0"/>
        </a:xfrm>
      </p:grpSpPr>
      <p:sp>
        <p:nvSpPr>
          <p:cNvPr id="59" name="Google Shape;59;p15"/>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nl"/>
              <a:t>‹#›</a:t>
            </a:fld>
            <a:endParaRPr/>
          </a:p>
        </p:txBody>
      </p:sp>
      <p:pic>
        <p:nvPicPr>
          <p:cNvPr id="60" name="Google Shape;60;p15"/>
          <p:cNvPicPr preferRelativeResize="0"/>
          <p:nvPr/>
        </p:nvPicPr>
        <p:blipFill rotWithShape="1">
          <a:blip r:embed="rId2">
            <a:alphaModFix/>
          </a:blip>
          <a:srcRect b="0" l="0" r="0" t="0"/>
          <a:stretch/>
        </p:blipFill>
        <p:spPr>
          <a:xfrm>
            <a:off x="7459681" y="4643124"/>
            <a:ext cx="1953888" cy="3836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1" name="Shape 61"/>
        <p:cNvGrpSpPr/>
        <p:nvPr/>
      </p:nvGrpSpPr>
      <p:grpSpPr>
        <a:xfrm>
          <a:off x="0" y="0"/>
          <a:ext cx="0" cy="0"/>
          <a:chOff x="0" y="0"/>
          <a:chExt cx="0" cy="0"/>
        </a:xfrm>
      </p:grpSpPr>
      <p:sp>
        <p:nvSpPr>
          <p:cNvPr id="62" name="Google Shape;62;p16"/>
          <p:cNvSpPr txBox="1"/>
          <p:nvPr>
            <p:ph idx="1" type="body"/>
          </p:nvPr>
        </p:nvSpPr>
        <p:spPr>
          <a:xfrm>
            <a:off x="1784250" y="222075"/>
            <a:ext cx="6549300" cy="26073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600"/>
              </a:spcBef>
              <a:spcAft>
                <a:spcPts val="0"/>
              </a:spcAft>
              <a:buSzPts val="4000"/>
              <a:buChar char="▸"/>
              <a:defRPr b="1" i="1" sz="4000"/>
            </a:lvl1pPr>
            <a:lvl2pPr indent="-482600" lvl="1" marL="914400" rtl="0" algn="l">
              <a:lnSpc>
                <a:spcPct val="100000"/>
              </a:lnSpc>
              <a:spcBef>
                <a:spcPts val="0"/>
              </a:spcBef>
              <a:spcAft>
                <a:spcPts val="0"/>
              </a:spcAft>
              <a:buSzPts val="4000"/>
              <a:buChar char="▹"/>
              <a:defRPr b="1" i="1" sz="4000"/>
            </a:lvl2pPr>
            <a:lvl3pPr indent="-482600" lvl="2" marL="1371600" rtl="0" algn="l">
              <a:lnSpc>
                <a:spcPct val="100000"/>
              </a:lnSpc>
              <a:spcBef>
                <a:spcPts val="0"/>
              </a:spcBef>
              <a:spcAft>
                <a:spcPts val="0"/>
              </a:spcAft>
              <a:buSzPts val="4000"/>
              <a:buChar char="■"/>
              <a:defRPr b="1" i="1" sz="4000"/>
            </a:lvl3pPr>
            <a:lvl4pPr indent="-482600" lvl="3" marL="1828800" rtl="0" algn="l">
              <a:lnSpc>
                <a:spcPct val="100000"/>
              </a:lnSpc>
              <a:spcBef>
                <a:spcPts val="0"/>
              </a:spcBef>
              <a:spcAft>
                <a:spcPts val="0"/>
              </a:spcAft>
              <a:buSzPts val="4000"/>
              <a:buChar char="●"/>
              <a:defRPr b="1" i="1" sz="4000"/>
            </a:lvl4pPr>
            <a:lvl5pPr indent="-482600" lvl="4" marL="2286000" rtl="0" algn="l">
              <a:lnSpc>
                <a:spcPct val="100000"/>
              </a:lnSpc>
              <a:spcBef>
                <a:spcPts val="0"/>
              </a:spcBef>
              <a:spcAft>
                <a:spcPts val="0"/>
              </a:spcAft>
              <a:buSzPts val="4000"/>
              <a:buChar char="○"/>
              <a:defRPr b="1" i="1" sz="4000"/>
            </a:lvl5pPr>
            <a:lvl6pPr indent="-482600" lvl="5" marL="2743200" rtl="0" algn="l">
              <a:lnSpc>
                <a:spcPct val="100000"/>
              </a:lnSpc>
              <a:spcBef>
                <a:spcPts val="0"/>
              </a:spcBef>
              <a:spcAft>
                <a:spcPts val="0"/>
              </a:spcAft>
              <a:buSzPts val="4000"/>
              <a:buChar char="■"/>
              <a:defRPr b="1" i="1" sz="4000"/>
            </a:lvl6pPr>
            <a:lvl7pPr indent="-482600" lvl="6" marL="3200400" rtl="0" algn="l">
              <a:lnSpc>
                <a:spcPct val="100000"/>
              </a:lnSpc>
              <a:spcBef>
                <a:spcPts val="0"/>
              </a:spcBef>
              <a:spcAft>
                <a:spcPts val="0"/>
              </a:spcAft>
              <a:buSzPts val="4000"/>
              <a:buChar char="●"/>
              <a:defRPr b="1" i="1" sz="4000"/>
            </a:lvl7pPr>
            <a:lvl8pPr indent="-482600" lvl="7" marL="3657600" rtl="0" algn="l">
              <a:lnSpc>
                <a:spcPct val="100000"/>
              </a:lnSpc>
              <a:spcBef>
                <a:spcPts val="0"/>
              </a:spcBef>
              <a:spcAft>
                <a:spcPts val="0"/>
              </a:spcAft>
              <a:buSzPts val="4000"/>
              <a:buChar char="○"/>
              <a:defRPr b="1" i="1" sz="4000"/>
            </a:lvl8pPr>
            <a:lvl9pPr indent="-482600" lvl="8" marL="4114800" rtl="0" algn="l">
              <a:lnSpc>
                <a:spcPct val="100000"/>
              </a:lnSpc>
              <a:spcBef>
                <a:spcPts val="0"/>
              </a:spcBef>
              <a:spcAft>
                <a:spcPts val="0"/>
              </a:spcAft>
              <a:buSzPts val="4000"/>
              <a:buChar char="■"/>
              <a:defRPr b="1" i="1" sz="4000"/>
            </a:lvl9pPr>
          </a:lstStyle>
          <a:p/>
        </p:txBody>
      </p:sp>
      <p:sp>
        <p:nvSpPr>
          <p:cNvPr id="63" name="Google Shape;63;p16"/>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4" name="Shape 64"/>
        <p:cNvGrpSpPr/>
        <p:nvPr/>
      </p:nvGrpSpPr>
      <p:grpSpPr>
        <a:xfrm>
          <a:off x="0" y="0"/>
          <a:ext cx="0" cy="0"/>
          <a:chOff x="0" y="0"/>
          <a:chExt cx="0" cy="0"/>
        </a:xfrm>
      </p:grpSpPr>
      <p:sp>
        <p:nvSpPr>
          <p:cNvPr id="65" name="Google Shape;65;p17"/>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66" name="Google Shape;66;p17"/>
          <p:cNvSpPr txBox="1"/>
          <p:nvPr>
            <p:ph type="title"/>
          </p:nvPr>
        </p:nvSpPr>
        <p:spPr>
          <a:xfrm>
            <a:off x="357725" y="190925"/>
            <a:ext cx="6148800" cy="85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1"/>
              </a:buClr>
              <a:buSzPts val="2500"/>
              <a:buNone/>
              <a:defRPr sz="2500">
                <a:solidFill>
                  <a:schemeClr val="dk1"/>
                </a:solidFill>
              </a:defRPr>
            </a:lvl1pPr>
            <a:lvl2pPr lvl="1" rtl="0" algn="l">
              <a:lnSpc>
                <a:spcPct val="100000"/>
              </a:lnSpc>
              <a:spcBef>
                <a:spcPts val="0"/>
              </a:spcBef>
              <a:spcAft>
                <a:spcPts val="0"/>
              </a:spcAft>
              <a:buSzPts val="1800"/>
              <a:buNone/>
              <a:defRPr/>
            </a:lvl2pPr>
            <a:lvl3pPr lvl="2" rtl="0" algn="l">
              <a:lnSpc>
                <a:spcPct val="100000"/>
              </a:lnSpc>
              <a:spcBef>
                <a:spcPts val="0"/>
              </a:spcBef>
              <a:spcAft>
                <a:spcPts val="0"/>
              </a:spcAft>
              <a:buSzPts val="1800"/>
              <a:buNone/>
              <a:defRPr/>
            </a:lvl3pPr>
            <a:lvl4pPr lvl="3" rtl="0" algn="l">
              <a:lnSpc>
                <a:spcPct val="100000"/>
              </a:lnSpc>
              <a:spcBef>
                <a:spcPts val="0"/>
              </a:spcBef>
              <a:spcAft>
                <a:spcPts val="0"/>
              </a:spcAft>
              <a:buSzPts val="1800"/>
              <a:buNone/>
              <a:defRPr/>
            </a:lvl4pPr>
            <a:lvl5pPr lvl="4" rtl="0" algn="l">
              <a:lnSpc>
                <a:spcPct val="100000"/>
              </a:lnSpc>
              <a:spcBef>
                <a:spcPts val="0"/>
              </a:spcBef>
              <a:spcAft>
                <a:spcPts val="0"/>
              </a:spcAft>
              <a:buSzPts val="1800"/>
              <a:buNone/>
              <a:defRPr/>
            </a:lvl5pPr>
            <a:lvl6pPr lvl="5" rtl="0" algn="l">
              <a:lnSpc>
                <a:spcPct val="100000"/>
              </a:lnSpc>
              <a:spcBef>
                <a:spcPts val="0"/>
              </a:spcBef>
              <a:spcAft>
                <a:spcPts val="0"/>
              </a:spcAft>
              <a:buSzPts val="1800"/>
              <a:buNone/>
              <a:defRPr/>
            </a:lvl6pPr>
            <a:lvl7pPr lvl="6" rtl="0" algn="l">
              <a:lnSpc>
                <a:spcPct val="100000"/>
              </a:lnSpc>
              <a:spcBef>
                <a:spcPts val="0"/>
              </a:spcBef>
              <a:spcAft>
                <a:spcPts val="0"/>
              </a:spcAft>
              <a:buSzPts val="1800"/>
              <a:buNone/>
              <a:defRPr/>
            </a:lvl7pPr>
            <a:lvl8pPr lvl="7" rtl="0" algn="l">
              <a:lnSpc>
                <a:spcPct val="100000"/>
              </a:lnSpc>
              <a:spcBef>
                <a:spcPts val="0"/>
              </a:spcBef>
              <a:spcAft>
                <a:spcPts val="0"/>
              </a:spcAft>
              <a:buSzPts val="1800"/>
              <a:buNone/>
              <a:defRPr/>
            </a:lvl8pPr>
            <a:lvl9pPr lvl="8" rtl="0" algn="l">
              <a:lnSpc>
                <a:spcPct val="100000"/>
              </a:lnSpc>
              <a:spcBef>
                <a:spcPts val="0"/>
              </a:spcBef>
              <a:spcAft>
                <a:spcPts val="0"/>
              </a:spcAft>
              <a:buSzPts val="1800"/>
              <a:buNone/>
              <a:defRPr/>
            </a:lvl9pPr>
          </a:lstStyle>
          <a:p/>
        </p:txBody>
      </p:sp>
      <p:sp>
        <p:nvSpPr>
          <p:cNvPr id="67" name="Google Shape;67;p17"/>
          <p:cNvSpPr txBox="1"/>
          <p:nvPr>
            <p:ph idx="1" type="body"/>
          </p:nvPr>
        </p:nvSpPr>
        <p:spPr>
          <a:xfrm>
            <a:off x="357725" y="1117750"/>
            <a:ext cx="8157300" cy="3731400"/>
          </a:xfrm>
          <a:prstGeom prst="rect">
            <a:avLst/>
          </a:prstGeom>
          <a:noFill/>
          <a:ln>
            <a:noFill/>
          </a:ln>
        </p:spPr>
        <p:txBody>
          <a:bodyPr anchorCtr="0" anchor="t" bIns="91425" lIns="91425" spcFirstLastPara="1" rIns="91425" wrap="square" tIns="91425">
            <a:noAutofit/>
          </a:bodyPr>
          <a:lstStyle>
            <a:lvl1pPr indent="-419100" lvl="0" marL="457200" rtl="0" algn="l">
              <a:lnSpc>
                <a:spcPct val="100000"/>
              </a:lnSpc>
              <a:spcBef>
                <a:spcPts val="600"/>
              </a:spcBef>
              <a:spcAft>
                <a:spcPts val="0"/>
              </a:spcAft>
              <a:buClr>
                <a:srgbClr val="6FA8DC"/>
              </a:buClr>
              <a:buSzPts val="3000"/>
              <a:buChar char="▸"/>
              <a:defRPr/>
            </a:lvl1pPr>
            <a:lvl2pPr indent="-381000" lvl="1" marL="914400" rtl="0" algn="l">
              <a:lnSpc>
                <a:spcPct val="100000"/>
              </a:lnSpc>
              <a:spcBef>
                <a:spcPts val="0"/>
              </a:spcBef>
              <a:spcAft>
                <a:spcPts val="0"/>
              </a:spcAft>
              <a:buClr>
                <a:srgbClr val="6FA8DC"/>
              </a:buClr>
              <a:buSzPts val="2400"/>
              <a:buChar char="▹"/>
              <a:defRPr/>
            </a:lvl2pPr>
            <a:lvl3pPr indent="-381000" lvl="2" marL="1371600" rtl="0" algn="l">
              <a:lnSpc>
                <a:spcPct val="100000"/>
              </a:lnSpc>
              <a:spcBef>
                <a:spcPts val="0"/>
              </a:spcBef>
              <a:spcAft>
                <a:spcPts val="0"/>
              </a:spcAft>
              <a:buClr>
                <a:srgbClr val="6FA8DC"/>
              </a:buClr>
              <a:buSzPts val="2400"/>
              <a:buChar char="■"/>
              <a:defRPr/>
            </a:lvl3pPr>
            <a:lvl4pPr indent="-342900" lvl="3" marL="1828800" rtl="0" algn="l">
              <a:lnSpc>
                <a:spcPct val="100000"/>
              </a:lnSpc>
              <a:spcBef>
                <a:spcPts val="0"/>
              </a:spcBef>
              <a:spcAft>
                <a:spcPts val="0"/>
              </a:spcAft>
              <a:buClr>
                <a:srgbClr val="6FA8DC"/>
              </a:buClr>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68" name="Google Shape;68;p17"/>
          <p:cNvSpPr txBox="1"/>
          <p:nvPr>
            <p:ph idx="12" type="sldNum"/>
          </p:nvPr>
        </p:nvSpPr>
        <p:spPr>
          <a:xfrm>
            <a:off x="8442250" y="4394825"/>
            <a:ext cx="656400" cy="8574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9600"/>
              <a:buFont typeface="Arial"/>
              <a:buNone/>
              <a:defRPr b="0" i="0" sz="3400" u="none" cap="none" strike="noStrike">
                <a:solidFill>
                  <a:schemeClr val="accent2"/>
                </a:solidFill>
              </a:defRPr>
            </a:lvl1pPr>
            <a:lvl2pPr indent="0" lvl="1" marL="0" marR="0" rtl="0" algn="l">
              <a:lnSpc>
                <a:spcPct val="100000"/>
              </a:lnSpc>
              <a:spcBef>
                <a:spcPts val="0"/>
              </a:spcBef>
              <a:spcAft>
                <a:spcPts val="0"/>
              </a:spcAft>
              <a:buClr>
                <a:srgbClr val="000000"/>
              </a:buClr>
              <a:buSzPts val="9600"/>
              <a:buFont typeface="Arial"/>
              <a:buNone/>
              <a:defRPr b="0" i="0" sz="3400" u="none" cap="none" strike="noStrike">
                <a:solidFill>
                  <a:schemeClr val="accent2"/>
                </a:solidFill>
              </a:defRPr>
            </a:lvl2pPr>
            <a:lvl3pPr indent="0" lvl="2" marL="0" marR="0" rtl="0" algn="l">
              <a:lnSpc>
                <a:spcPct val="100000"/>
              </a:lnSpc>
              <a:spcBef>
                <a:spcPts val="0"/>
              </a:spcBef>
              <a:spcAft>
                <a:spcPts val="0"/>
              </a:spcAft>
              <a:buClr>
                <a:srgbClr val="000000"/>
              </a:buClr>
              <a:buSzPts val="9600"/>
              <a:buFont typeface="Arial"/>
              <a:buNone/>
              <a:defRPr b="0" i="0" sz="3400" u="none" cap="none" strike="noStrike">
                <a:solidFill>
                  <a:schemeClr val="accent2"/>
                </a:solidFill>
              </a:defRPr>
            </a:lvl3pPr>
            <a:lvl4pPr indent="0" lvl="3" marL="0" marR="0" rtl="0" algn="l">
              <a:lnSpc>
                <a:spcPct val="100000"/>
              </a:lnSpc>
              <a:spcBef>
                <a:spcPts val="0"/>
              </a:spcBef>
              <a:spcAft>
                <a:spcPts val="0"/>
              </a:spcAft>
              <a:buClr>
                <a:srgbClr val="000000"/>
              </a:buClr>
              <a:buSzPts val="9600"/>
              <a:buFont typeface="Arial"/>
              <a:buNone/>
              <a:defRPr b="0" i="0" sz="3400" u="none" cap="none" strike="noStrike">
                <a:solidFill>
                  <a:schemeClr val="accent2"/>
                </a:solidFill>
              </a:defRPr>
            </a:lvl4pPr>
            <a:lvl5pPr indent="0" lvl="4" marL="0" marR="0" rtl="0" algn="l">
              <a:lnSpc>
                <a:spcPct val="100000"/>
              </a:lnSpc>
              <a:spcBef>
                <a:spcPts val="0"/>
              </a:spcBef>
              <a:spcAft>
                <a:spcPts val="0"/>
              </a:spcAft>
              <a:buClr>
                <a:srgbClr val="000000"/>
              </a:buClr>
              <a:buSzPts val="9600"/>
              <a:buFont typeface="Arial"/>
              <a:buNone/>
              <a:defRPr b="0" i="0" sz="3400" u="none" cap="none" strike="noStrike">
                <a:solidFill>
                  <a:schemeClr val="accent2"/>
                </a:solidFill>
              </a:defRPr>
            </a:lvl5pPr>
            <a:lvl6pPr indent="0" lvl="5" marL="0" marR="0" rtl="0" algn="l">
              <a:lnSpc>
                <a:spcPct val="100000"/>
              </a:lnSpc>
              <a:spcBef>
                <a:spcPts val="0"/>
              </a:spcBef>
              <a:spcAft>
                <a:spcPts val="0"/>
              </a:spcAft>
              <a:buClr>
                <a:srgbClr val="000000"/>
              </a:buClr>
              <a:buSzPts val="9600"/>
              <a:buFont typeface="Arial"/>
              <a:buNone/>
              <a:defRPr b="0" i="0" sz="3400" u="none" cap="none" strike="noStrike">
                <a:solidFill>
                  <a:schemeClr val="accent2"/>
                </a:solidFill>
              </a:defRPr>
            </a:lvl6pPr>
            <a:lvl7pPr indent="0" lvl="6" marL="0" marR="0" rtl="0" algn="l">
              <a:lnSpc>
                <a:spcPct val="100000"/>
              </a:lnSpc>
              <a:spcBef>
                <a:spcPts val="0"/>
              </a:spcBef>
              <a:spcAft>
                <a:spcPts val="0"/>
              </a:spcAft>
              <a:buClr>
                <a:srgbClr val="000000"/>
              </a:buClr>
              <a:buSzPts val="9600"/>
              <a:buFont typeface="Arial"/>
              <a:buNone/>
              <a:defRPr b="0" i="0" sz="3400" u="none" cap="none" strike="noStrike">
                <a:solidFill>
                  <a:schemeClr val="accent2"/>
                </a:solidFill>
              </a:defRPr>
            </a:lvl7pPr>
            <a:lvl8pPr indent="0" lvl="7" marL="0" marR="0" rtl="0" algn="l">
              <a:lnSpc>
                <a:spcPct val="100000"/>
              </a:lnSpc>
              <a:spcBef>
                <a:spcPts val="0"/>
              </a:spcBef>
              <a:spcAft>
                <a:spcPts val="0"/>
              </a:spcAft>
              <a:buClr>
                <a:srgbClr val="000000"/>
              </a:buClr>
              <a:buSzPts val="9600"/>
              <a:buFont typeface="Arial"/>
              <a:buNone/>
              <a:defRPr b="0" i="0" sz="3400" u="none" cap="none" strike="noStrike">
                <a:solidFill>
                  <a:schemeClr val="accent2"/>
                </a:solidFill>
              </a:defRPr>
            </a:lvl8pPr>
            <a:lvl9pPr indent="0" lvl="8" marL="0" marR="0" rtl="0" algn="l">
              <a:lnSpc>
                <a:spcPct val="100000"/>
              </a:lnSpc>
              <a:spcBef>
                <a:spcPts val="0"/>
              </a:spcBef>
              <a:spcAft>
                <a:spcPts val="0"/>
              </a:spcAft>
              <a:buClr>
                <a:srgbClr val="000000"/>
              </a:buClr>
              <a:buSzPts val="9600"/>
              <a:buFont typeface="Arial"/>
              <a:buNone/>
              <a:defRPr b="0" i="0" sz="3400" u="none" cap="none" strike="noStrike">
                <a:solidFill>
                  <a:schemeClr val="accent2"/>
                </a:solidFill>
              </a:defRPr>
            </a:lvl9pPr>
          </a:lstStyle>
          <a:p>
            <a:pPr indent="0" lvl="0" marL="0" rtl="0" algn="l">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
    <p:spTree>
      <p:nvGrpSpPr>
        <p:cNvPr id="69" name="Shape 69"/>
        <p:cNvGrpSpPr/>
        <p:nvPr/>
      </p:nvGrpSpPr>
      <p:grpSpPr>
        <a:xfrm>
          <a:off x="0" y="0"/>
          <a:ext cx="0" cy="0"/>
          <a:chOff x="0" y="0"/>
          <a:chExt cx="0" cy="0"/>
        </a:xfrm>
      </p:grpSpPr>
      <p:sp>
        <p:nvSpPr>
          <p:cNvPr id="70" name="Google Shape;70;p18"/>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nl"/>
              <a:t>‹#›</a:t>
            </a:fld>
            <a:endParaRPr/>
          </a:p>
        </p:txBody>
      </p:sp>
      <p:pic>
        <p:nvPicPr>
          <p:cNvPr id="71" name="Google Shape;71;p18"/>
          <p:cNvPicPr preferRelativeResize="0"/>
          <p:nvPr/>
        </p:nvPicPr>
        <p:blipFill rotWithShape="1">
          <a:blip r:embed="rId2">
            <a:alphaModFix/>
          </a:blip>
          <a:srcRect b="0" l="0" r="0" t="0"/>
          <a:stretch/>
        </p:blipFill>
        <p:spPr>
          <a:xfrm>
            <a:off x="7465309" y="4645150"/>
            <a:ext cx="1961663" cy="3852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2" name="Shape 72"/>
        <p:cNvGrpSpPr/>
        <p:nvPr/>
      </p:nvGrpSpPr>
      <p:grpSpPr>
        <a:xfrm>
          <a:off x="0" y="0"/>
          <a:ext cx="0" cy="0"/>
          <a:chOff x="0" y="0"/>
          <a:chExt cx="0" cy="0"/>
        </a:xfrm>
      </p:grpSpPr>
      <p:sp>
        <p:nvSpPr>
          <p:cNvPr id="73" name="Google Shape;73;p19"/>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74" name="Google Shape;74;p19"/>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lvl1pPr>
            <a:lvl2pPr lvl="1" rtl="0" algn="l">
              <a:lnSpc>
                <a:spcPct val="100000"/>
              </a:lnSpc>
              <a:spcBef>
                <a:spcPts val="0"/>
              </a:spcBef>
              <a:spcAft>
                <a:spcPts val="0"/>
              </a:spcAft>
              <a:buSzPts val="1800"/>
              <a:buNone/>
              <a:defRPr/>
            </a:lvl2pPr>
            <a:lvl3pPr lvl="2" rtl="0" algn="l">
              <a:lnSpc>
                <a:spcPct val="100000"/>
              </a:lnSpc>
              <a:spcBef>
                <a:spcPts val="0"/>
              </a:spcBef>
              <a:spcAft>
                <a:spcPts val="0"/>
              </a:spcAft>
              <a:buSzPts val="1800"/>
              <a:buNone/>
              <a:defRPr/>
            </a:lvl3pPr>
            <a:lvl4pPr lvl="3" rtl="0" algn="l">
              <a:lnSpc>
                <a:spcPct val="100000"/>
              </a:lnSpc>
              <a:spcBef>
                <a:spcPts val="0"/>
              </a:spcBef>
              <a:spcAft>
                <a:spcPts val="0"/>
              </a:spcAft>
              <a:buSzPts val="1800"/>
              <a:buNone/>
              <a:defRPr/>
            </a:lvl4pPr>
            <a:lvl5pPr lvl="4" rtl="0" algn="l">
              <a:lnSpc>
                <a:spcPct val="100000"/>
              </a:lnSpc>
              <a:spcBef>
                <a:spcPts val="0"/>
              </a:spcBef>
              <a:spcAft>
                <a:spcPts val="0"/>
              </a:spcAft>
              <a:buSzPts val="1800"/>
              <a:buNone/>
              <a:defRPr/>
            </a:lvl5pPr>
            <a:lvl6pPr lvl="5" rtl="0" algn="l">
              <a:lnSpc>
                <a:spcPct val="100000"/>
              </a:lnSpc>
              <a:spcBef>
                <a:spcPts val="0"/>
              </a:spcBef>
              <a:spcAft>
                <a:spcPts val="0"/>
              </a:spcAft>
              <a:buSzPts val="1800"/>
              <a:buNone/>
              <a:defRPr/>
            </a:lvl6pPr>
            <a:lvl7pPr lvl="6" rtl="0" algn="l">
              <a:lnSpc>
                <a:spcPct val="100000"/>
              </a:lnSpc>
              <a:spcBef>
                <a:spcPts val="0"/>
              </a:spcBef>
              <a:spcAft>
                <a:spcPts val="0"/>
              </a:spcAft>
              <a:buSzPts val="1800"/>
              <a:buNone/>
              <a:defRPr/>
            </a:lvl7pPr>
            <a:lvl8pPr lvl="7" rtl="0" algn="l">
              <a:lnSpc>
                <a:spcPct val="100000"/>
              </a:lnSpc>
              <a:spcBef>
                <a:spcPts val="0"/>
              </a:spcBef>
              <a:spcAft>
                <a:spcPts val="0"/>
              </a:spcAft>
              <a:buSzPts val="1800"/>
              <a:buNone/>
              <a:defRPr/>
            </a:lvl8pPr>
            <a:lvl9pPr lvl="8" rtl="0" algn="l">
              <a:lnSpc>
                <a:spcPct val="100000"/>
              </a:lnSpc>
              <a:spcBef>
                <a:spcPts val="0"/>
              </a:spcBef>
              <a:spcAft>
                <a:spcPts val="0"/>
              </a:spcAft>
              <a:buSzPts val="1800"/>
              <a:buNone/>
              <a:defRPr/>
            </a:lvl9pPr>
          </a:lstStyle>
          <a:p/>
        </p:txBody>
      </p:sp>
      <p:sp>
        <p:nvSpPr>
          <p:cNvPr id="75" name="Google Shape;75;p19"/>
          <p:cNvSpPr txBox="1"/>
          <p:nvPr>
            <p:ph idx="1" type="body"/>
          </p:nvPr>
        </p:nvSpPr>
        <p:spPr>
          <a:xfrm>
            <a:off x="2544225" y="297367"/>
            <a:ext cx="2981400" cy="46614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600"/>
              </a:spcBef>
              <a:spcAft>
                <a:spcPts val="0"/>
              </a:spcAft>
              <a:buSzPts val="2400"/>
              <a:buChar char="▸"/>
              <a:defRPr sz="2400"/>
            </a:lvl1pPr>
            <a:lvl2pPr indent="-381000" lvl="1" marL="914400" rtl="0" algn="l">
              <a:lnSpc>
                <a:spcPct val="100000"/>
              </a:lnSpc>
              <a:spcBef>
                <a:spcPts val="0"/>
              </a:spcBef>
              <a:spcAft>
                <a:spcPts val="0"/>
              </a:spcAft>
              <a:buSzPts val="2400"/>
              <a:buChar char="▹"/>
              <a:defRPr/>
            </a:lvl2pPr>
            <a:lvl3pPr indent="-381000" lvl="2" marL="1371600" rtl="0" algn="l">
              <a:lnSpc>
                <a:spcPct val="100000"/>
              </a:lnSpc>
              <a:spcBef>
                <a:spcPts val="0"/>
              </a:spcBef>
              <a:spcAft>
                <a:spcPts val="0"/>
              </a:spcAft>
              <a:buSzPts val="2400"/>
              <a:buChar char="■"/>
              <a:defRPr/>
            </a:lvl3pPr>
            <a:lvl4pPr indent="-381000" lvl="3" marL="1828800" rtl="0" algn="l">
              <a:lnSpc>
                <a:spcPct val="100000"/>
              </a:lnSpc>
              <a:spcBef>
                <a:spcPts val="0"/>
              </a:spcBef>
              <a:spcAft>
                <a:spcPts val="0"/>
              </a:spcAft>
              <a:buSzPts val="2400"/>
              <a:buChar char="●"/>
              <a:defRPr sz="2400"/>
            </a:lvl4pPr>
            <a:lvl5pPr indent="-381000" lvl="4" marL="2286000" rtl="0" algn="l">
              <a:lnSpc>
                <a:spcPct val="100000"/>
              </a:lnSpc>
              <a:spcBef>
                <a:spcPts val="0"/>
              </a:spcBef>
              <a:spcAft>
                <a:spcPts val="0"/>
              </a:spcAft>
              <a:buSzPts val="2400"/>
              <a:buChar char="○"/>
              <a:defRPr sz="2400"/>
            </a:lvl5pPr>
            <a:lvl6pPr indent="-381000" lvl="5" marL="2743200" rtl="0" algn="l">
              <a:lnSpc>
                <a:spcPct val="100000"/>
              </a:lnSpc>
              <a:spcBef>
                <a:spcPts val="0"/>
              </a:spcBef>
              <a:spcAft>
                <a:spcPts val="0"/>
              </a:spcAft>
              <a:buSzPts val="2400"/>
              <a:buChar char="■"/>
              <a:defRPr sz="2400"/>
            </a:lvl6pPr>
            <a:lvl7pPr indent="-381000" lvl="6" marL="3200400" rtl="0" algn="l">
              <a:lnSpc>
                <a:spcPct val="100000"/>
              </a:lnSpc>
              <a:spcBef>
                <a:spcPts val="0"/>
              </a:spcBef>
              <a:spcAft>
                <a:spcPts val="0"/>
              </a:spcAft>
              <a:buSzPts val="2400"/>
              <a:buChar char="●"/>
              <a:defRPr sz="2400"/>
            </a:lvl7pPr>
            <a:lvl8pPr indent="-381000" lvl="7" marL="3657600" rtl="0" algn="l">
              <a:lnSpc>
                <a:spcPct val="100000"/>
              </a:lnSpc>
              <a:spcBef>
                <a:spcPts val="0"/>
              </a:spcBef>
              <a:spcAft>
                <a:spcPts val="0"/>
              </a:spcAft>
              <a:buSzPts val="2400"/>
              <a:buChar char="○"/>
              <a:defRPr sz="2400"/>
            </a:lvl8pPr>
            <a:lvl9pPr indent="-381000" lvl="8" marL="4114800" rtl="0" algn="l">
              <a:lnSpc>
                <a:spcPct val="100000"/>
              </a:lnSpc>
              <a:spcBef>
                <a:spcPts val="0"/>
              </a:spcBef>
              <a:spcAft>
                <a:spcPts val="0"/>
              </a:spcAft>
              <a:buSzPts val="2400"/>
              <a:buChar char="■"/>
              <a:defRPr sz="2400"/>
            </a:lvl9pPr>
          </a:lstStyle>
          <a:p/>
        </p:txBody>
      </p:sp>
      <p:sp>
        <p:nvSpPr>
          <p:cNvPr id="76" name="Google Shape;76;p19"/>
          <p:cNvSpPr txBox="1"/>
          <p:nvPr>
            <p:ph idx="2" type="body"/>
          </p:nvPr>
        </p:nvSpPr>
        <p:spPr>
          <a:xfrm>
            <a:off x="5705276" y="297367"/>
            <a:ext cx="2981400" cy="46614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600"/>
              </a:spcBef>
              <a:spcAft>
                <a:spcPts val="0"/>
              </a:spcAft>
              <a:buSzPts val="2400"/>
              <a:buChar char="▸"/>
              <a:defRPr sz="2400"/>
            </a:lvl1pPr>
            <a:lvl2pPr indent="-381000" lvl="1" marL="914400" rtl="0" algn="l">
              <a:lnSpc>
                <a:spcPct val="100000"/>
              </a:lnSpc>
              <a:spcBef>
                <a:spcPts val="0"/>
              </a:spcBef>
              <a:spcAft>
                <a:spcPts val="0"/>
              </a:spcAft>
              <a:buSzPts val="2400"/>
              <a:buChar char="▹"/>
              <a:defRPr/>
            </a:lvl2pPr>
            <a:lvl3pPr indent="-381000" lvl="2" marL="1371600" rtl="0" algn="l">
              <a:lnSpc>
                <a:spcPct val="100000"/>
              </a:lnSpc>
              <a:spcBef>
                <a:spcPts val="0"/>
              </a:spcBef>
              <a:spcAft>
                <a:spcPts val="0"/>
              </a:spcAft>
              <a:buSzPts val="2400"/>
              <a:buChar char="■"/>
              <a:defRPr/>
            </a:lvl3pPr>
            <a:lvl4pPr indent="-381000" lvl="3" marL="1828800" rtl="0" algn="l">
              <a:lnSpc>
                <a:spcPct val="100000"/>
              </a:lnSpc>
              <a:spcBef>
                <a:spcPts val="0"/>
              </a:spcBef>
              <a:spcAft>
                <a:spcPts val="0"/>
              </a:spcAft>
              <a:buSzPts val="2400"/>
              <a:buChar char="●"/>
              <a:defRPr sz="2400"/>
            </a:lvl4pPr>
            <a:lvl5pPr indent="-381000" lvl="4" marL="2286000" rtl="0" algn="l">
              <a:lnSpc>
                <a:spcPct val="100000"/>
              </a:lnSpc>
              <a:spcBef>
                <a:spcPts val="0"/>
              </a:spcBef>
              <a:spcAft>
                <a:spcPts val="0"/>
              </a:spcAft>
              <a:buSzPts val="2400"/>
              <a:buChar char="○"/>
              <a:defRPr sz="2400"/>
            </a:lvl5pPr>
            <a:lvl6pPr indent="-381000" lvl="5" marL="2743200" rtl="0" algn="l">
              <a:lnSpc>
                <a:spcPct val="100000"/>
              </a:lnSpc>
              <a:spcBef>
                <a:spcPts val="0"/>
              </a:spcBef>
              <a:spcAft>
                <a:spcPts val="0"/>
              </a:spcAft>
              <a:buSzPts val="2400"/>
              <a:buChar char="■"/>
              <a:defRPr sz="2400"/>
            </a:lvl6pPr>
            <a:lvl7pPr indent="-381000" lvl="6" marL="3200400" rtl="0" algn="l">
              <a:lnSpc>
                <a:spcPct val="100000"/>
              </a:lnSpc>
              <a:spcBef>
                <a:spcPts val="0"/>
              </a:spcBef>
              <a:spcAft>
                <a:spcPts val="0"/>
              </a:spcAft>
              <a:buSzPts val="2400"/>
              <a:buChar char="●"/>
              <a:defRPr sz="2400"/>
            </a:lvl7pPr>
            <a:lvl8pPr indent="-381000" lvl="7" marL="3657600" rtl="0" algn="l">
              <a:lnSpc>
                <a:spcPct val="100000"/>
              </a:lnSpc>
              <a:spcBef>
                <a:spcPts val="0"/>
              </a:spcBef>
              <a:spcAft>
                <a:spcPts val="0"/>
              </a:spcAft>
              <a:buSzPts val="2400"/>
              <a:buChar char="○"/>
              <a:defRPr sz="2400"/>
            </a:lvl8pPr>
            <a:lvl9pPr indent="-381000" lvl="8" marL="4114800" rtl="0" algn="l">
              <a:lnSpc>
                <a:spcPct val="100000"/>
              </a:lnSpc>
              <a:spcBef>
                <a:spcPts val="0"/>
              </a:spcBef>
              <a:spcAft>
                <a:spcPts val="0"/>
              </a:spcAft>
              <a:buSzPts val="2400"/>
              <a:buChar char="■"/>
              <a:defRPr sz="2400"/>
            </a:lvl9pPr>
          </a:lstStyle>
          <a:p/>
        </p:txBody>
      </p:sp>
      <p:sp>
        <p:nvSpPr>
          <p:cNvPr id="77" name="Google Shape;77;p19"/>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nl"/>
              <a:t>‹#›</a:t>
            </a:fld>
            <a:endParaRPr/>
          </a:p>
        </p:txBody>
      </p:sp>
      <p:pic>
        <p:nvPicPr>
          <p:cNvPr id="78" name="Google Shape;78;p19"/>
          <p:cNvPicPr preferRelativeResize="0"/>
          <p:nvPr/>
        </p:nvPicPr>
        <p:blipFill rotWithShape="1">
          <a:blip r:embed="rId2">
            <a:alphaModFix/>
          </a:blip>
          <a:srcRect b="0" l="0" r="0" t="0"/>
          <a:stretch/>
        </p:blipFill>
        <p:spPr>
          <a:xfrm>
            <a:off x="7459681" y="4643124"/>
            <a:ext cx="1953888" cy="3836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79" name="Shape 79"/>
        <p:cNvGrpSpPr/>
        <p:nvPr/>
      </p:nvGrpSpPr>
      <p:grpSpPr>
        <a:xfrm>
          <a:off x="0" y="0"/>
          <a:ext cx="0" cy="0"/>
          <a:chOff x="0" y="0"/>
          <a:chExt cx="0" cy="0"/>
        </a:xfrm>
      </p:grpSpPr>
      <p:sp>
        <p:nvSpPr>
          <p:cNvPr id="80" name="Google Shape;80;p20"/>
          <p:cNvSpPr/>
          <p:nvPr/>
        </p:nvSpPr>
        <p:spPr>
          <a:xfrm flipH="1">
            <a:off x="2095200" y="0"/>
            <a:ext cx="7048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81" name="Google Shape;81;p20"/>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lvl1pPr>
            <a:lvl2pPr lvl="1" rtl="0" algn="l">
              <a:lnSpc>
                <a:spcPct val="100000"/>
              </a:lnSpc>
              <a:spcBef>
                <a:spcPts val="0"/>
              </a:spcBef>
              <a:spcAft>
                <a:spcPts val="0"/>
              </a:spcAft>
              <a:buSzPts val="1800"/>
              <a:buNone/>
              <a:defRPr/>
            </a:lvl2pPr>
            <a:lvl3pPr lvl="2" rtl="0" algn="l">
              <a:lnSpc>
                <a:spcPct val="100000"/>
              </a:lnSpc>
              <a:spcBef>
                <a:spcPts val="0"/>
              </a:spcBef>
              <a:spcAft>
                <a:spcPts val="0"/>
              </a:spcAft>
              <a:buSzPts val="1800"/>
              <a:buNone/>
              <a:defRPr/>
            </a:lvl3pPr>
            <a:lvl4pPr lvl="3" rtl="0" algn="l">
              <a:lnSpc>
                <a:spcPct val="100000"/>
              </a:lnSpc>
              <a:spcBef>
                <a:spcPts val="0"/>
              </a:spcBef>
              <a:spcAft>
                <a:spcPts val="0"/>
              </a:spcAft>
              <a:buSzPts val="1800"/>
              <a:buNone/>
              <a:defRPr/>
            </a:lvl4pPr>
            <a:lvl5pPr lvl="4" rtl="0" algn="l">
              <a:lnSpc>
                <a:spcPct val="100000"/>
              </a:lnSpc>
              <a:spcBef>
                <a:spcPts val="0"/>
              </a:spcBef>
              <a:spcAft>
                <a:spcPts val="0"/>
              </a:spcAft>
              <a:buSzPts val="1800"/>
              <a:buNone/>
              <a:defRPr/>
            </a:lvl5pPr>
            <a:lvl6pPr lvl="5" rtl="0" algn="l">
              <a:lnSpc>
                <a:spcPct val="100000"/>
              </a:lnSpc>
              <a:spcBef>
                <a:spcPts val="0"/>
              </a:spcBef>
              <a:spcAft>
                <a:spcPts val="0"/>
              </a:spcAft>
              <a:buSzPts val="1800"/>
              <a:buNone/>
              <a:defRPr/>
            </a:lvl6pPr>
            <a:lvl7pPr lvl="6" rtl="0" algn="l">
              <a:lnSpc>
                <a:spcPct val="100000"/>
              </a:lnSpc>
              <a:spcBef>
                <a:spcPts val="0"/>
              </a:spcBef>
              <a:spcAft>
                <a:spcPts val="0"/>
              </a:spcAft>
              <a:buSzPts val="1800"/>
              <a:buNone/>
              <a:defRPr/>
            </a:lvl7pPr>
            <a:lvl8pPr lvl="7" rtl="0" algn="l">
              <a:lnSpc>
                <a:spcPct val="100000"/>
              </a:lnSpc>
              <a:spcBef>
                <a:spcPts val="0"/>
              </a:spcBef>
              <a:spcAft>
                <a:spcPts val="0"/>
              </a:spcAft>
              <a:buSzPts val="1800"/>
              <a:buNone/>
              <a:defRPr/>
            </a:lvl8pPr>
            <a:lvl9pPr lvl="8" rtl="0" algn="l">
              <a:lnSpc>
                <a:spcPct val="100000"/>
              </a:lnSpc>
              <a:spcBef>
                <a:spcPts val="0"/>
              </a:spcBef>
              <a:spcAft>
                <a:spcPts val="0"/>
              </a:spcAft>
              <a:buSzPts val="1800"/>
              <a:buNone/>
              <a:defRPr/>
            </a:lvl9pPr>
          </a:lstStyle>
          <a:p/>
        </p:txBody>
      </p:sp>
      <p:sp>
        <p:nvSpPr>
          <p:cNvPr id="82" name="Google Shape;82;p20"/>
          <p:cNvSpPr txBox="1"/>
          <p:nvPr>
            <p:ph idx="1" type="body"/>
          </p:nvPr>
        </p:nvSpPr>
        <p:spPr>
          <a:xfrm>
            <a:off x="2445100" y="275350"/>
            <a:ext cx="2066100" cy="46506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83" name="Google Shape;83;p20"/>
          <p:cNvSpPr txBox="1"/>
          <p:nvPr>
            <p:ph idx="2" type="body"/>
          </p:nvPr>
        </p:nvSpPr>
        <p:spPr>
          <a:xfrm>
            <a:off x="4617100" y="275350"/>
            <a:ext cx="2066100" cy="46506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84" name="Google Shape;84;p20"/>
          <p:cNvSpPr txBox="1"/>
          <p:nvPr>
            <p:ph idx="3" type="body"/>
          </p:nvPr>
        </p:nvSpPr>
        <p:spPr>
          <a:xfrm>
            <a:off x="6789100" y="275350"/>
            <a:ext cx="2066100" cy="46506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85" name="Google Shape;85;p20"/>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nl"/>
              <a:t>‹#›</a:t>
            </a:fld>
            <a:endParaRPr/>
          </a:p>
        </p:txBody>
      </p:sp>
      <p:pic>
        <p:nvPicPr>
          <p:cNvPr id="86" name="Google Shape;86;p20"/>
          <p:cNvPicPr preferRelativeResize="0"/>
          <p:nvPr/>
        </p:nvPicPr>
        <p:blipFill rotWithShape="1">
          <a:blip r:embed="rId2">
            <a:alphaModFix/>
          </a:blip>
          <a:srcRect b="0" l="0" r="0" t="0"/>
          <a:stretch/>
        </p:blipFill>
        <p:spPr>
          <a:xfrm>
            <a:off x="7459681" y="4643124"/>
            <a:ext cx="1953888" cy="38367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type="blank">
  <p:cSld name="BLANK">
    <p:spTree>
      <p:nvGrpSpPr>
        <p:cNvPr id="87" name="Shape 87"/>
        <p:cNvGrpSpPr/>
        <p:nvPr/>
      </p:nvGrpSpPr>
      <p:grpSpPr>
        <a:xfrm>
          <a:off x="0" y="0"/>
          <a:ext cx="0" cy="0"/>
          <a:chOff x="0" y="0"/>
          <a:chExt cx="0" cy="0"/>
        </a:xfrm>
      </p:grpSpPr>
      <p:sp>
        <p:nvSpPr>
          <p:cNvPr id="88" name="Google Shape;88;p21"/>
          <p:cNvSpPr/>
          <p:nvPr/>
        </p:nvSpPr>
        <p:spPr>
          <a:xfrm>
            <a:off x="0" y="0"/>
            <a:ext cx="2095200" cy="5143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89" name="Google Shape;89;p21"/>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9600"/>
              <a:buFont typeface="Arial"/>
              <a:buNone/>
              <a:defRPr b="1" i="0" sz="9600" u="none" cap="none" strike="noStrike">
                <a:solidFill>
                  <a:schemeClr val="lt1"/>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9600"/>
              <a:buFont typeface="Arial"/>
              <a:buNone/>
              <a:defRPr b="1" i="0" sz="9600" u="none" cap="none" strike="noStrike">
                <a:solidFill>
                  <a:schemeClr val="lt1"/>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9600"/>
              <a:buFont typeface="Arial"/>
              <a:buNone/>
              <a:defRPr b="1" i="0" sz="9600" u="none" cap="none" strike="noStrike">
                <a:solidFill>
                  <a:schemeClr val="lt1"/>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9600"/>
              <a:buFont typeface="Arial"/>
              <a:buNone/>
              <a:defRPr b="1" i="0" sz="9600" u="none" cap="none" strike="noStrike">
                <a:solidFill>
                  <a:schemeClr val="lt1"/>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9600"/>
              <a:buFont typeface="Arial"/>
              <a:buNone/>
              <a:defRPr b="1" i="0" sz="9600" u="none" cap="none" strike="noStrike">
                <a:solidFill>
                  <a:schemeClr val="lt1"/>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9600"/>
              <a:buFont typeface="Arial"/>
              <a:buNone/>
              <a:defRPr b="1" i="0" sz="9600" u="none" cap="none" strike="noStrike">
                <a:solidFill>
                  <a:schemeClr val="lt1"/>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9600"/>
              <a:buFont typeface="Arial"/>
              <a:buNone/>
              <a:defRPr b="1" i="0" sz="9600" u="none" cap="none" strike="noStrike">
                <a:solidFill>
                  <a:schemeClr val="lt1"/>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9600"/>
              <a:buFont typeface="Arial"/>
              <a:buNone/>
              <a:defRPr b="1" i="0" sz="9600" u="none" cap="none" strike="noStrike">
                <a:solidFill>
                  <a:schemeClr val="lt1"/>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9600"/>
              <a:buFont typeface="Arial"/>
              <a:buNone/>
              <a:defRPr b="1" i="0" sz="9600" u="none" cap="none" strike="noStrike">
                <a:solidFill>
                  <a:schemeClr val="lt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nl"/>
              <a:t>‹#›</a:t>
            </a:fld>
            <a:endParaRPr/>
          </a:p>
        </p:txBody>
      </p:sp>
      <p:pic>
        <p:nvPicPr>
          <p:cNvPr id="90" name="Google Shape;90;p21"/>
          <p:cNvPicPr preferRelativeResize="0"/>
          <p:nvPr/>
        </p:nvPicPr>
        <p:blipFill rotWithShape="1">
          <a:blip r:embed="rId2">
            <a:alphaModFix/>
          </a:blip>
          <a:srcRect b="0" l="0" r="0" t="0"/>
          <a:stretch/>
        </p:blipFill>
        <p:spPr>
          <a:xfrm>
            <a:off x="7459681" y="4643124"/>
            <a:ext cx="1953888" cy="3836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22"/>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a:lvl1pPr>
            <a:lvl2pPr lvl="1" rtl="0" algn="l">
              <a:lnSpc>
                <a:spcPct val="100000"/>
              </a:lnSpc>
              <a:spcBef>
                <a:spcPts val="0"/>
              </a:spcBef>
              <a:spcAft>
                <a:spcPts val="0"/>
              </a:spcAft>
              <a:buSzPts val="1800"/>
              <a:buNone/>
              <a:defRPr/>
            </a:lvl2pPr>
            <a:lvl3pPr lvl="2" rtl="0" algn="l">
              <a:lnSpc>
                <a:spcPct val="100000"/>
              </a:lnSpc>
              <a:spcBef>
                <a:spcPts val="0"/>
              </a:spcBef>
              <a:spcAft>
                <a:spcPts val="0"/>
              </a:spcAft>
              <a:buSzPts val="1800"/>
              <a:buNone/>
              <a:defRPr/>
            </a:lvl3pPr>
            <a:lvl4pPr lvl="3" rtl="0" algn="l">
              <a:lnSpc>
                <a:spcPct val="100000"/>
              </a:lnSpc>
              <a:spcBef>
                <a:spcPts val="0"/>
              </a:spcBef>
              <a:spcAft>
                <a:spcPts val="0"/>
              </a:spcAft>
              <a:buSzPts val="1800"/>
              <a:buNone/>
              <a:defRPr/>
            </a:lvl4pPr>
            <a:lvl5pPr lvl="4" rtl="0" algn="l">
              <a:lnSpc>
                <a:spcPct val="100000"/>
              </a:lnSpc>
              <a:spcBef>
                <a:spcPts val="0"/>
              </a:spcBef>
              <a:spcAft>
                <a:spcPts val="0"/>
              </a:spcAft>
              <a:buSzPts val="1800"/>
              <a:buNone/>
              <a:defRPr/>
            </a:lvl5pPr>
            <a:lvl6pPr lvl="5" rtl="0" algn="l">
              <a:lnSpc>
                <a:spcPct val="100000"/>
              </a:lnSpc>
              <a:spcBef>
                <a:spcPts val="0"/>
              </a:spcBef>
              <a:spcAft>
                <a:spcPts val="0"/>
              </a:spcAft>
              <a:buSzPts val="1800"/>
              <a:buNone/>
              <a:defRPr/>
            </a:lvl6pPr>
            <a:lvl7pPr lvl="6" rtl="0" algn="l">
              <a:lnSpc>
                <a:spcPct val="100000"/>
              </a:lnSpc>
              <a:spcBef>
                <a:spcPts val="0"/>
              </a:spcBef>
              <a:spcAft>
                <a:spcPts val="0"/>
              </a:spcAft>
              <a:buSzPts val="1800"/>
              <a:buNone/>
              <a:defRPr/>
            </a:lvl7pPr>
            <a:lvl8pPr lvl="7" rtl="0" algn="l">
              <a:lnSpc>
                <a:spcPct val="100000"/>
              </a:lnSpc>
              <a:spcBef>
                <a:spcPts val="0"/>
              </a:spcBef>
              <a:spcAft>
                <a:spcPts val="0"/>
              </a:spcAft>
              <a:buSzPts val="1800"/>
              <a:buNone/>
              <a:defRPr/>
            </a:lvl8pPr>
            <a:lvl9pPr lvl="8" rtl="0" algn="l">
              <a:lnSpc>
                <a:spcPct val="100000"/>
              </a:lnSpc>
              <a:spcBef>
                <a:spcPts val="0"/>
              </a:spcBef>
              <a:spcAft>
                <a:spcPts val="0"/>
              </a:spcAft>
              <a:buSzPts val="1800"/>
              <a:buNone/>
              <a:defRPr/>
            </a:lvl9pPr>
          </a:lstStyle>
          <a:p/>
        </p:txBody>
      </p:sp>
      <p:sp>
        <p:nvSpPr>
          <p:cNvPr id="93" name="Google Shape;93;p22"/>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nl"/>
              <a:t>‹#›</a:t>
            </a:fld>
            <a:endParaRPr/>
          </a:p>
        </p:txBody>
      </p:sp>
      <p:sp>
        <p:nvSpPr>
          <p:cNvPr id="94" name="Google Shape;94;p22"/>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95" name="Google Shape;95;p22"/>
          <p:cNvPicPr preferRelativeResize="0"/>
          <p:nvPr/>
        </p:nvPicPr>
        <p:blipFill rotWithShape="1">
          <a:blip r:embed="rId2">
            <a:alphaModFix/>
          </a:blip>
          <a:srcRect b="0" l="0" r="0" t="0"/>
          <a:stretch/>
        </p:blipFill>
        <p:spPr>
          <a:xfrm>
            <a:off x="7459681" y="4643124"/>
            <a:ext cx="1953888" cy="38367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3"/>
          <p:cNvSpPr txBox="1"/>
          <p:nvPr>
            <p:ph idx="1" type="body"/>
          </p:nvPr>
        </p:nvSpPr>
        <p:spPr>
          <a:xfrm>
            <a:off x="164145" y="4406300"/>
            <a:ext cx="2346900" cy="519600"/>
          </a:xfrm>
          <a:prstGeom prst="rect">
            <a:avLst/>
          </a:prstGeom>
          <a:noFill/>
          <a:ln>
            <a:noFill/>
          </a:ln>
        </p:spPr>
        <p:txBody>
          <a:bodyPr anchorCtr="0" anchor="b" bIns="91425" lIns="91425" spcFirstLastPara="1" rIns="91425" wrap="square" tIns="91425">
            <a:noAutofit/>
          </a:bodyPr>
          <a:lstStyle>
            <a:lvl1pPr indent="-228600" lvl="0" marL="457200" rtl="0" algn="l">
              <a:lnSpc>
                <a:spcPct val="100000"/>
              </a:lnSpc>
              <a:spcBef>
                <a:spcPts val="360"/>
              </a:spcBef>
              <a:spcAft>
                <a:spcPts val="0"/>
              </a:spcAft>
              <a:buSzPts val="1800"/>
              <a:buNone/>
              <a:defRPr sz="1800"/>
            </a:lvl1pPr>
          </a:lstStyle>
          <a:p/>
        </p:txBody>
      </p:sp>
      <p:sp>
        <p:nvSpPr>
          <p:cNvPr id="98" name="Google Shape;98;p23"/>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9600"/>
              <a:buFont typeface="Arial"/>
              <a:buNone/>
              <a:defRPr b="1" i="0" sz="9600" u="none" cap="none" strike="noStrike">
                <a:solidFill>
                  <a:schemeClr val="accent3"/>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nl"/>
              <a:t>‹#›</a:t>
            </a:fld>
            <a:endParaRPr/>
          </a:p>
        </p:txBody>
      </p:sp>
      <p:pic>
        <p:nvPicPr>
          <p:cNvPr id="99" name="Google Shape;99;p23"/>
          <p:cNvPicPr preferRelativeResize="0"/>
          <p:nvPr/>
        </p:nvPicPr>
        <p:blipFill rotWithShape="1">
          <a:blip r:embed="rId2">
            <a:alphaModFix/>
          </a:blip>
          <a:srcRect b="0" l="0" r="0" t="0"/>
          <a:stretch/>
        </p:blipFill>
        <p:spPr>
          <a:xfrm>
            <a:off x="7459681" y="4643124"/>
            <a:ext cx="1953888" cy="3836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874625" y="484600"/>
            <a:ext cx="5562000" cy="42078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3"/>
              </a:buClr>
              <a:buSzPts val="3000"/>
              <a:buFont typeface="Roboto"/>
              <a:buChar char="▸"/>
              <a:defRPr b="0" i="0" sz="3000" u="none" cap="none" strike="noStrike">
                <a:solidFill>
                  <a:schemeClr val="dk1"/>
                </a:solidFill>
                <a:latin typeface="Roboto"/>
                <a:ea typeface="Roboto"/>
                <a:cs typeface="Roboto"/>
                <a:sym typeface="Roboto"/>
              </a:defRPr>
            </a:lvl1pPr>
            <a:lvl2pPr indent="-381000" lvl="1" marL="914400" marR="0" rtl="0" algn="l">
              <a:lnSpc>
                <a:spcPct val="100000"/>
              </a:lnSpc>
              <a:spcBef>
                <a:spcPts val="0"/>
              </a:spcBef>
              <a:spcAft>
                <a:spcPts val="0"/>
              </a:spcAft>
              <a:buClr>
                <a:schemeClr val="accent3"/>
              </a:buClr>
              <a:buSzPts val="2400"/>
              <a:buFont typeface="Roboto"/>
              <a:buChar char="▹"/>
              <a:defRPr b="0" i="0" sz="2400" u="none" cap="none" strike="noStrike">
                <a:solidFill>
                  <a:schemeClr val="dk1"/>
                </a:solidFill>
                <a:latin typeface="Roboto"/>
                <a:ea typeface="Roboto"/>
                <a:cs typeface="Roboto"/>
                <a:sym typeface="Roboto"/>
              </a:defRPr>
            </a:lvl2pPr>
            <a:lvl3pPr indent="-381000" lvl="2" marL="1371600" marR="0" rtl="0" algn="l">
              <a:lnSpc>
                <a:spcPct val="100000"/>
              </a:lnSpc>
              <a:spcBef>
                <a:spcPts val="0"/>
              </a:spcBef>
              <a:spcAft>
                <a:spcPts val="0"/>
              </a:spcAft>
              <a:buClr>
                <a:schemeClr val="accent3"/>
              </a:buClr>
              <a:buSzPts val="2400"/>
              <a:buFont typeface="Roboto"/>
              <a:buChar char="■"/>
              <a:defRPr b="0" i="0" sz="2400" u="none" cap="none" strike="noStrike">
                <a:solidFill>
                  <a:schemeClr val="dk1"/>
                </a:solidFill>
                <a:latin typeface="Roboto"/>
                <a:ea typeface="Roboto"/>
                <a:cs typeface="Roboto"/>
                <a:sym typeface="Roboto"/>
              </a:defRPr>
            </a:lvl3pPr>
            <a:lvl4pPr indent="-342900" lvl="3" marL="1828800" marR="0" rtl="0" algn="l">
              <a:lnSpc>
                <a:spcPct val="100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4pPr>
            <a:lvl5pPr indent="-342900" lvl="4" marL="2286000" marR="0" rtl="0" algn="l">
              <a:lnSpc>
                <a:spcPct val="100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5pPr>
            <a:lvl6pPr indent="-342900" lvl="5" marL="2743200" marR="0" rtl="0" algn="l">
              <a:lnSpc>
                <a:spcPct val="100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6pPr>
            <a:lvl7pPr indent="-342900" lvl="6" marL="3200400" marR="0" rtl="0" algn="l">
              <a:lnSpc>
                <a:spcPct val="100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7pPr>
            <a:lvl8pPr indent="-342900" lvl="7" marL="3657600" marR="0" rtl="0" algn="l">
              <a:lnSpc>
                <a:spcPct val="100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8pPr>
            <a:lvl9pPr indent="-342900" lvl="8" marL="4114800" marR="0" rtl="0" algn="l">
              <a:lnSpc>
                <a:spcPct val="100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9pPr>
          </a:lstStyle>
          <a:p/>
        </p:txBody>
      </p:sp>
      <p:sp>
        <p:nvSpPr>
          <p:cNvPr id="52" name="Google Shape;52;p13"/>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9600"/>
              <a:buFont typeface="Arial"/>
              <a:buNone/>
              <a:defRPr b="1" i="0" sz="9600" u="none" cap="none" strike="noStrike">
                <a:solidFill>
                  <a:schemeClr val="accent2"/>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nl"/>
              <a:t>‹#›</a:t>
            </a:fld>
            <a:endParaRPr/>
          </a:p>
        </p:txBody>
      </p:sp>
      <p:sp>
        <p:nvSpPr>
          <p:cNvPr id="53" name="Google Shape;53;p13"/>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1800"/>
              <a:buFont typeface="Montserrat"/>
              <a:buNone/>
              <a:defRPr b="1" i="0" sz="1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1800"/>
              <a:buFont typeface="Montserrat"/>
              <a:buNone/>
              <a:defRPr b="1" i="0" sz="1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1800"/>
              <a:buFont typeface="Montserrat"/>
              <a:buNone/>
              <a:defRPr b="1" i="0" sz="1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1800"/>
              <a:buFont typeface="Montserrat"/>
              <a:buNone/>
              <a:defRPr b="1" i="0" sz="1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1800"/>
              <a:buFont typeface="Montserrat"/>
              <a:buNone/>
              <a:defRPr b="1" i="0" sz="1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1800"/>
              <a:buFont typeface="Montserrat"/>
              <a:buNone/>
              <a:defRPr b="1" i="0" sz="1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1800"/>
              <a:buFont typeface="Montserrat"/>
              <a:buNone/>
              <a:defRPr b="1" i="0" sz="1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1800"/>
              <a:buFont typeface="Montserrat"/>
              <a:buNone/>
              <a:defRPr b="1" i="0" sz="1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1800"/>
              <a:buFont typeface="Montserrat"/>
              <a:buNone/>
              <a:defRPr b="1" i="0" sz="1800" u="none" cap="none" strike="noStrike">
                <a:solidFill>
                  <a:schemeClr val="lt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4"/>
          <p:cNvSpPr txBox="1"/>
          <p:nvPr/>
        </p:nvSpPr>
        <p:spPr>
          <a:xfrm>
            <a:off x="225925" y="288850"/>
            <a:ext cx="8550900" cy="155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sz="3100">
                <a:solidFill>
                  <a:srgbClr val="073763"/>
                </a:solidFill>
                <a:latin typeface="Montserrat"/>
                <a:ea typeface="Montserrat"/>
                <a:cs typeface="Montserrat"/>
                <a:sym typeface="Montserrat"/>
              </a:rPr>
              <a:t>Neuro-Symbolic Methods for </a:t>
            </a:r>
            <a:endParaRPr b="1" sz="3100">
              <a:solidFill>
                <a:srgbClr val="073763"/>
              </a:solidFill>
              <a:latin typeface="Montserrat"/>
              <a:ea typeface="Montserrat"/>
              <a:cs typeface="Montserrat"/>
              <a:sym typeface="Montserrat"/>
            </a:endParaRPr>
          </a:p>
          <a:p>
            <a:pPr indent="0" lvl="0" marL="0" rtl="0" algn="ctr">
              <a:spcBef>
                <a:spcPts val="0"/>
              </a:spcBef>
              <a:spcAft>
                <a:spcPts val="0"/>
              </a:spcAft>
              <a:buNone/>
            </a:pPr>
            <a:r>
              <a:rPr b="1" lang="nl" sz="3100">
                <a:solidFill>
                  <a:srgbClr val="073763"/>
                </a:solidFill>
                <a:latin typeface="Montserrat"/>
                <a:ea typeface="Montserrat"/>
                <a:cs typeface="Montserrat"/>
                <a:sym typeface="Montserrat"/>
              </a:rPr>
              <a:t>Clinical Information Extraction: </a:t>
            </a:r>
            <a:endParaRPr b="1" sz="3100">
              <a:solidFill>
                <a:srgbClr val="073763"/>
              </a:solidFill>
              <a:latin typeface="Montserrat"/>
              <a:ea typeface="Montserrat"/>
              <a:cs typeface="Montserrat"/>
              <a:sym typeface="Montserrat"/>
            </a:endParaRPr>
          </a:p>
          <a:p>
            <a:pPr indent="0" lvl="0" marL="0" rtl="0" algn="ctr">
              <a:spcBef>
                <a:spcPts val="0"/>
              </a:spcBef>
              <a:spcAft>
                <a:spcPts val="0"/>
              </a:spcAft>
              <a:buNone/>
            </a:pPr>
            <a:r>
              <a:rPr b="1" lang="nl" sz="3100">
                <a:solidFill>
                  <a:srgbClr val="073763"/>
                </a:solidFill>
                <a:latin typeface="Montserrat"/>
                <a:ea typeface="Montserrat"/>
                <a:cs typeface="Montserrat"/>
                <a:sym typeface="Montserrat"/>
              </a:rPr>
              <a:t>Why?</a:t>
            </a:r>
            <a:endParaRPr b="1" sz="3100">
              <a:solidFill>
                <a:srgbClr val="073763"/>
              </a:solidFill>
              <a:latin typeface="Montserrat"/>
              <a:ea typeface="Montserrat"/>
              <a:cs typeface="Montserrat"/>
              <a:sym typeface="Montserrat"/>
            </a:endParaRPr>
          </a:p>
        </p:txBody>
      </p:sp>
      <p:sp>
        <p:nvSpPr>
          <p:cNvPr id="105" name="Google Shape;105;p24"/>
          <p:cNvSpPr txBox="1"/>
          <p:nvPr/>
        </p:nvSpPr>
        <p:spPr>
          <a:xfrm>
            <a:off x="549025" y="2000250"/>
            <a:ext cx="7904700" cy="10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sz="2000">
                <a:solidFill>
                  <a:srgbClr val="073763"/>
                </a:solidFill>
                <a:latin typeface="Montserrat"/>
                <a:ea typeface="Montserrat"/>
                <a:cs typeface="Montserrat"/>
                <a:sym typeface="Montserrat"/>
              </a:rPr>
              <a:t>Paloma Rabaey</a:t>
            </a:r>
            <a:r>
              <a:rPr lang="nl" sz="2000">
                <a:solidFill>
                  <a:srgbClr val="073763"/>
                </a:solidFill>
                <a:latin typeface="Montserrat"/>
                <a:ea typeface="Montserrat"/>
                <a:cs typeface="Montserrat"/>
                <a:sym typeface="Montserrat"/>
              </a:rPr>
              <a:t>, </a:t>
            </a:r>
            <a:endParaRPr sz="2000">
              <a:solidFill>
                <a:srgbClr val="073763"/>
              </a:solidFill>
              <a:latin typeface="Montserrat"/>
              <a:ea typeface="Montserrat"/>
              <a:cs typeface="Montserrat"/>
              <a:sym typeface="Montserrat"/>
            </a:endParaRPr>
          </a:p>
          <a:p>
            <a:pPr indent="0" lvl="0" marL="0" rtl="0" algn="ctr">
              <a:spcBef>
                <a:spcPts val="0"/>
              </a:spcBef>
              <a:spcAft>
                <a:spcPts val="0"/>
              </a:spcAft>
              <a:buNone/>
            </a:pPr>
            <a:r>
              <a:rPr lang="nl" sz="2000">
                <a:solidFill>
                  <a:srgbClr val="073763"/>
                </a:solidFill>
                <a:latin typeface="Montserrat"/>
                <a:ea typeface="Montserrat"/>
                <a:cs typeface="Montserrat"/>
                <a:sym typeface="Montserrat"/>
              </a:rPr>
              <a:t>Stefan Heytens, Thomas Demeester</a:t>
            </a:r>
            <a:endParaRPr sz="2000">
              <a:solidFill>
                <a:srgbClr val="073763"/>
              </a:solidFill>
              <a:latin typeface="Montserrat"/>
              <a:ea typeface="Montserrat"/>
              <a:cs typeface="Montserrat"/>
              <a:sym typeface="Montserrat"/>
            </a:endParaRPr>
          </a:p>
          <a:p>
            <a:pPr indent="0" lvl="0" marL="0" rtl="0" algn="l">
              <a:spcBef>
                <a:spcPts val="0"/>
              </a:spcBef>
              <a:spcAft>
                <a:spcPts val="0"/>
              </a:spcAft>
              <a:buNone/>
            </a:pPr>
            <a:r>
              <a:t/>
            </a:r>
            <a:endParaRPr b="1" sz="2400">
              <a:solidFill>
                <a:srgbClr val="073763"/>
              </a:solidFill>
              <a:latin typeface="Montserrat"/>
              <a:ea typeface="Montserrat"/>
              <a:cs typeface="Montserrat"/>
              <a:sym typeface="Montserrat"/>
            </a:endParaRPr>
          </a:p>
        </p:txBody>
      </p:sp>
      <p:grpSp>
        <p:nvGrpSpPr>
          <p:cNvPr id="106" name="Google Shape;106;p24"/>
          <p:cNvGrpSpPr/>
          <p:nvPr/>
        </p:nvGrpSpPr>
        <p:grpSpPr>
          <a:xfrm>
            <a:off x="-19701" y="4253206"/>
            <a:ext cx="9042142" cy="890293"/>
            <a:chOff x="413897" y="3888176"/>
            <a:chExt cx="12954358" cy="1332175"/>
          </a:xfrm>
        </p:grpSpPr>
        <p:grpSp>
          <p:nvGrpSpPr>
            <p:cNvPr id="107" name="Google Shape;107;p24"/>
            <p:cNvGrpSpPr/>
            <p:nvPr/>
          </p:nvGrpSpPr>
          <p:grpSpPr>
            <a:xfrm>
              <a:off x="413897" y="3888176"/>
              <a:ext cx="2695854" cy="1332175"/>
              <a:chOff x="413897" y="3888176"/>
              <a:chExt cx="2695854" cy="1332175"/>
            </a:xfrm>
          </p:grpSpPr>
          <p:pic>
            <p:nvPicPr>
              <p:cNvPr id="108" name="Google Shape;108;p24"/>
              <p:cNvPicPr preferRelativeResize="0"/>
              <p:nvPr/>
            </p:nvPicPr>
            <p:blipFill>
              <a:blip r:embed="rId3">
                <a:alphaModFix/>
              </a:blip>
              <a:stretch>
                <a:fillRect/>
              </a:stretch>
            </p:blipFill>
            <p:spPr>
              <a:xfrm>
                <a:off x="1661790" y="4488299"/>
                <a:ext cx="1447960" cy="432600"/>
              </a:xfrm>
              <a:prstGeom prst="rect">
                <a:avLst/>
              </a:prstGeom>
              <a:noFill/>
              <a:ln>
                <a:noFill/>
              </a:ln>
            </p:spPr>
          </p:pic>
          <p:pic>
            <p:nvPicPr>
              <p:cNvPr id="109" name="Google Shape;109;p24"/>
              <p:cNvPicPr preferRelativeResize="0"/>
              <p:nvPr/>
            </p:nvPicPr>
            <p:blipFill>
              <a:blip r:embed="rId4">
                <a:alphaModFix/>
              </a:blip>
              <a:stretch>
                <a:fillRect/>
              </a:stretch>
            </p:blipFill>
            <p:spPr>
              <a:xfrm>
                <a:off x="413897" y="3888176"/>
                <a:ext cx="1664625" cy="1332175"/>
              </a:xfrm>
              <a:prstGeom prst="rect">
                <a:avLst/>
              </a:prstGeom>
              <a:noFill/>
              <a:ln>
                <a:noFill/>
              </a:ln>
            </p:spPr>
          </p:pic>
        </p:grpSp>
        <p:pic>
          <p:nvPicPr>
            <p:cNvPr id="110" name="Google Shape;110;p24"/>
            <p:cNvPicPr preferRelativeResize="0"/>
            <p:nvPr/>
          </p:nvPicPr>
          <p:blipFill>
            <a:blip r:embed="rId5">
              <a:alphaModFix/>
            </a:blip>
            <a:stretch>
              <a:fillRect/>
            </a:stretch>
          </p:blipFill>
          <p:spPr>
            <a:xfrm>
              <a:off x="12374210" y="4480930"/>
              <a:ext cx="994044" cy="447325"/>
            </a:xfrm>
            <a:prstGeom prst="rect">
              <a:avLst/>
            </a:prstGeom>
            <a:noFill/>
            <a:ln>
              <a:noFill/>
            </a:ln>
          </p:spPr>
        </p:pic>
      </p:grpSp>
      <p:sp>
        <p:nvSpPr>
          <p:cNvPr id="111" name="Google Shape;111;p24"/>
          <p:cNvSpPr txBox="1"/>
          <p:nvPr/>
        </p:nvSpPr>
        <p:spPr>
          <a:xfrm>
            <a:off x="7280650" y="4253200"/>
            <a:ext cx="19533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500">
                <a:solidFill>
                  <a:srgbClr val="073763"/>
                </a:solidFill>
                <a:latin typeface="Roboto"/>
                <a:ea typeface="Roboto"/>
                <a:cs typeface="Roboto"/>
                <a:sym typeface="Roboto"/>
              </a:rPr>
              <a:t>Research funded by</a:t>
            </a:r>
            <a:endParaRPr sz="1500">
              <a:solidFill>
                <a:srgbClr val="073763"/>
              </a:solidFill>
              <a:latin typeface="Roboto"/>
              <a:ea typeface="Roboto"/>
              <a:cs typeface="Roboto"/>
              <a:sym typeface="Roboto"/>
            </a:endParaRPr>
          </a:p>
        </p:txBody>
      </p:sp>
      <p:pic>
        <p:nvPicPr>
          <p:cNvPr id="112" name="Google Shape;112;p24"/>
          <p:cNvPicPr preferRelativeResize="0"/>
          <p:nvPr/>
        </p:nvPicPr>
        <p:blipFill>
          <a:blip r:embed="rId6">
            <a:alphaModFix/>
          </a:blip>
          <a:stretch>
            <a:fillRect/>
          </a:stretch>
        </p:blipFill>
        <p:spPr>
          <a:xfrm>
            <a:off x="3341850" y="2876550"/>
            <a:ext cx="2460298" cy="18824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3"/>
          <p:cNvPicPr preferRelativeResize="0"/>
          <p:nvPr/>
        </p:nvPicPr>
        <p:blipFill>
          <a:blip r:embed="rId3">
            <a:alphaModFix/>
          </a:blip>
          <a:stretch>
            <a:fillRect/>
          </a:stretch>
        </p:blipFill>
        <p:spPr>
          <a:xfrm>
            <a:off x="206375" y="152400"/>
            <a:ext cx="6477701" cy="4991100"/>
          </a:xfrm>
          <a:prstGeom prst="rect">
            <a:avLst/>
          </a:prstGeom>
          <a:noFill/>
          <a:ln>
            <a:noFill/>
          </a:ln>
        </p:spPr>
      </p:pic>
      <p:grpSp>
        <p:nvGrpSpPr>
          <p:cNvPr id="274" name="Google Shape;274;p33"/>
          <p:cNvGrpSpPr/>
          <p:nvPr/>
        </p:nvGrpSpPr>
        <p:grpSpPr>
          <a:xfrm>
            <a:off x="6932325" y="152400"/>
            <a:ext cx="2135674" cy="3324016"/>
            <a:chOff x="3852290" y="2652052"/>
            <a:chExt cx="2370600" cy="3450297"/>
          </a:xfrm>
        </p:grpSpPr>
        <p:sp>
          <p:nvSpPr>
            <p:cNvPr id="275" name="Google Shape;275;p33"/>
            <p:cNvSpPr/>
            <p:nvPr/>
          </p:nvSpPr>
          <p:spPr>
            <a:xfrm>
              <a:off x="3852290" y="2862349"/>
              <a:ext cx="2370600" cy="32400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nl" sz="1200">
                  <a:latin typeface="Roboto"/>
                  <a:ea typeface="Roboto"/>
                  <a:cs typeface="Roboto"/>
                  <a:sym typeface="Roboto"/>
                </a:rPr>
                <a:t>Background:</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Asthma = yes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Hay fever = no</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Nimodipine: daily</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Season: winter</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nl" sz="1200">
                  <a:latin typeface="Roboto"/>
                  <a:ea typeface="Roboto"/>
                  <a:cs typeface="Roboto"/>
                  <a:sym typeface="Roboto"/>
                </a:rPr>
                <a:t>Consultation 12/07:</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P</a:t>
              </a:r>
              <a:r>
                <a:rPr lang="nl" sz="1200">
                  <a:latin typeface="Roboto"/>
                  <a:ea typeface="Roboto"/>
                  <a:cs typeface="Roboto"/>
                  <a:sym typeface="Roboto"/>
                </a:rPr>
                <a:t>rimary complaint: cough</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Observation: 39°C</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Diagnosis: pneumonia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Tr</a:t>
              </a:r>
              <a:r>
                <a:rPr lang="nl" sz="1200">
                  <a:latin typeface="Roboto"/>
                  <a:ea typeface="Roboto"/>
                  <a:cs typeface="Roboto"/>
                  <a:sym typeface="Roboto"/>
                </a:rPr>
                <a:t>eatment: antibiotics</a:t>
              </a:r>
              <a:r>
                <a:rPr lang="nl" sz="1200">
                  <a:latin typeface="Roboto"/>
                  <a:ea typeface="Roboto"/>
                  <a:cs typeface="Roboto"/>
                  <a:sym typeface="Roboto"/>
                </a:rPr>
                <a:t>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
          <p:nvSpPr>
            <p:cNvPr id="276" name="Google Shape;276;p33"/>
            <p:cNvSpPr/>
            <p:nvPr/>
          </p:nvSpPr>
          <p:spPr>
            <a:xfrm>
              <a:off x="3925561" y="2652052"/>
              <a:ext cx="2223300" cy="3618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1200">
                  <a:latin typeface="Roboto"/>
                  <a:ea typeface="Roboto"/>
                  <a:cs typeface="Roboto"/>
                  <a:sym typeface="Roboto"/>
                </a:rPr>
                <a:t>Electronic Health Record</a:t>
              </a:r>
              <a:endParaRPr b="1" sz="1200">
                <a:latin typeface="Roboto"/>
                <a:ea typeface="Roboto"/>
                <a:cs typeface="Roboto"/>
                <a:sym typeface="Roboto"/>
              </a:endParaRPr>
            </a:p>
          </p:txBody>
        </p:sp>
      </p:grpSp>
      <p:grpSp>
        <p:nvGrpSpPr>
          <p:cNvPr id="277" name="Google Shape;277;p33"/>
          <p:cNvGrpSpPr/>
          <p:nvPr/>
        </p:nvGrpSpPr>
        <p:grpSpPr>
          <a:xfrm>
            <a:off x="204650" y="688225"/>
            <a:ext cx="8336475" cy="2978475"/>
            <a:chOff x="204650" y="688225"/>
            <a:chExt cx="8336475" cy="2978475"/>
          </a:xfrm>
        </p:grpSpPr>
        <p:cxnSp>
          <p:nvCxnSpPr>
            <p:cNvPr id="278" name="Google Shape;278;p33"/>
            <p:cNvCxnSpPr/>
            <p:nvPr/>
          </p:nvCxnSpPr>
          <p:spPr>
            <a:xfrm>
              <a:off x="7578425" y="1038526"/>
              <a:ext cx="962700" cy="0"/>
            </a:xfrm>
            <a:prstGeom prst="straightConnector1">
              <a:avLst/>
            </a:prstGeom>
            <a:noFill/>
            <a:ln cap="flat" cmpd="sng" w="19050">
              <a:solidFill>
                <a:srgbClr val="CC0000"/>
              </a:solidFill>
              <a:prstDash val="solid"/>
              <a:round/>
              <a:headEnd len="med" w="med" type="none"/>
              <a:tailEnd len="med" w="med" type="none"/>
            </a:ln>
          </p:spPr>
        </p:cxnSp>
        <p:sp>
          <p:nvSpPr>
            <p:cNvPr id="279" name="Google Shape;279;p33"/>
            <p:cNvSpPr/>
            <p:nvPr/>
          </p:nvSpPr>
          <p:spPr>
            <a:xfrm>
              <a:off x="204650" y="688225"/>
              <a:ext cx="1254600" cy="760500"/>
            </a:xfrm>
            <a:prstGeom prst="roundRect">
              <a:avLst>
                <a:gd fmla="val 42856" name="adj"/>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80" name="Google Shape;280;p33"/>
            <p:cNvSpPr/>
            <p:nvPr/>
          </p:nvSpPr>
          <p:spPr>
            <a:xfrm>
              <a:off x="1148649" y="2906200"/>
              <a:ext cx="1254600" cy="760500"/>
            </a:xfrm>
            <a:prstGeom prst="roundRect">
              <a:avLst>
                <a:gd fmla="val 42856" name="adj"/>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pic>
        <p:nvPicPr>
          <p:cNvPr id="281" name="Google Shape;281;p33"/>
          <p:cNvPicPr preferRelativeResize="0"/>
          <p:nvPr/>
        </p:nvPicPr>
        <p:blipFill rotWithShape="1">
          <a:blip r:embed="rId3">
            <a:alphaModFix/>
          </a:blip>
          <a:srcRect b="87081" l="0" r="91564" t="8399"/>
          <a:stretch/>
        </p:blipFill>
        <p:spPr>
          <a:xfrm>
            <a:off x="942998" y="97090"/>
            <a:ext cx="519552" cy="214427"/>
          </a:xfrm>
          <a:prstGeom prst="rect">
            <a:avLst/>
          </a:prstGeom>
          <a:noFill/>
          <a:ln>
            <a:noFill/>
          </a:ln>
        </p:spPr>
      </p:pic>
      <p:pic>
        <p:nvPicPr>
          <p:cNvPr id="282" name="Google Shape;282;p33"/>
          <p:cNvPicPr preferRelativeResize="0"/>
          <p:nvPr/>
        </p:nvPicPr>
        <p:blipFill rotWithShape="1">
          <a:blip r:embed="rId3">
            <a:alphaModFix/>
          </a:blip>
          <a:srcRect b="87081" l="2833" r="91564" t="9422"/>
          <a:stretch/>
        </p:blipFill>
        <p:spPr>
          <a:xfrm>
            <a:off x="3555900" y="76201"/>
            <a:ext cx="345052" cy="165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4"/>
          <p:cNvPicPr preferRelativeResize="0"/>
          <p:nvPr/>
        </p:nvPicPr>
        <p:blipFill>
          <a:blip r:embed="rId3">
            <a:alphaModFix/>
          </a:blip>
          <a:stretch>
            <a:fillRect/>
          </a:stretch>
        </p:blipFill>
        <p:spPr>
          <a:xfrm>
            <a:off x="206375" y="152400"/>
            <a:ext cx="6477701" cy="4991100"/>
          </a:xfrm>
          <a:prstGeom prst="rect">
            <a:avLst/>
          </a:prstGeom>
          <a:noFill/>
          <a:ln>
            <a:noFill/>
          </a:ln>
        </p:spPr>
      </p:pic>
      <p:grpSp>
        <p:nvGrpSpPr>
          <p:cNvPr id="288" name="Google Shape;288;p34"/>
          <p:cNvGrpSpPr/>
          <p:nvPr/>
        </p:nvGrpSpPr>
        <p:grpSpPr>
          <a:xfrm>
            <a:off x="6932325" y="152400"/>
            <a:ext cx="2135674" cy="3324016"/>
            <a:chOff x="3852290" y="2652052"/>
            <a:chExt cx="2370600" cy="3450297"/>
          </a:xfrm>
        </p:grpSpPr>
        <p:sp>
          <p:nvSpPr>
            <p:cNvPr id="289" name="Google Shape;289;p34"/>
            <p:cNvSpPr/>
            <p:nvPr/>
          </p:nvSpPr>
          <p:spPr>
            <a:xfrm>
              <a:off x="3852290" y="2862349"/>
              <a:ext cx="2370600" cy="32400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nl" sz="1200">
                  <a:latin typeface="Roboto"/>
                  <a:ea typeface="Roboto"/>
                  <a:cs typeface="Roboto"/>
                  <a:sym typeface="Roboto"/>
                </a:rPr>
                <a:t>Background:</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Asthma = yes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Hay fever = no</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Nimodipine: daily</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Season: winter</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nl" sz="1200">
                  <a:latin typeface="Roboto"/>
                  <a:ea typeface="Roboto"/>
                  <a:cs typeface="Roboto"/>
                  <a:sym typeface="Roboto"/>
                </a:rPr>
                <a:t>Consultation 12/07:</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P</a:t>
              </a:r>
              <a:r>
                <a:rPr lang="nl" sz="1200">
                  <a:latin typeface="Roboto"/>
                  <a:ea typeface="Roboto"/>
                  <a:cs typeface="Roboto"/>
                  <a:sym typeface="Roboto"/>
                </a:rPr>
                <a:t>rimary complaint: cough</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Observation: 39°C</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Diagnosis: pneumonia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Treatment: antibiotics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
          <p:nvSpPr>
            <p:cNvPr id="290" name="Google Shape;290;p34"/>
            <p:cNvSpPr/>
            <p:nvPr/>
          </p:nvSpPr>
          <p:spPr>
            <a:xfrm>
              <a:off x="3925561" y="2652052"/>
              <a:ext cx="2223300" cy="3618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1200">
                  <a:latin typeface="Roboto"/>
                  <a:ea typeface="Roboto"/>
                  <a:cs typeface="Roboto"/>
                  <a:sym typeface="Roboto"/>
                </a:rPr>
                <a:t>Electronic Health Record</a:t>
              </a:r>
              <a:endParaRPr b="1" sz="1200">
                <a:latin typeface="Roboto"/>
                <a:ea typeface="Roboto"/>
                <a:cs typeface="Roboto"/>
                <a:sym typeface="Roboto"/>
              </a:endParaRPr>
            </a:p>
          </p:txBody>
        </p:sp>
      </p:grpSp>
      <p:grpSp>
        <p:nvGrpSpPr>
          <p:cNvPr id="291" name="Google Shape;291;p34"/>
          <p:cNvGrpSpPr/>
          <p:nvPr/>
        </p:nvGrpSpPr>
        <p:grpSpPr>
          <a:xfrm>
            <a:off x="1142279" y="1862846"/>
            <a:ext cx="7234396" cy="1803854"/>
            <a:chOff x="1142279" y="1862846"/>
            <a:chExt cx="7234396" cy="1803854"/>
          </a:xfrm>
        </p:grpSpPr>
        <p:cxnSp>
          <p:nvCxnSpPr>
            <p:cNvPr id="292" name="Google Shape;292;p34"/>
            <p:cNvCxnSpPr/>
            <p:nvPr/>
          </p:nvCxnSpPr>
          <p:spPr>
            <a:xfrm flipH="1" rot="10800000">
              <a:off x="7603575" y="2846928"/>
              <a:ext cx="773100" cy="4800"/>
            </a:xfrm>
            <a:prstGeom prst="straightConnector1">
              <a:avLst/>
            </a:prstGeom>
            <a:noFill/>
            <a:ln cap="flat" cmpd="sng" w="19050">
              <a:solidFill>
                <a:srgbClr val="CC0000"/>
              </a:solidFill>
              <a:prstDash val="solid"/>
              <a:round/>
              <a:headEnd len="med" w="med" type="none"/>
              <a:tailEnd len="med" w="med" type="none"/>
            </a:ln>
          </p:spPr>
        </p:cxnSp>
        <p:sp>
          <p:nvSpPr>
            <p:cNvPr id="293" name="Google Shape;293;p34"/>
            <p:cNvSpPr/>
            <p:nvPr/>
          </p:nvSpPr>
          <p:spPr>
            <a:xfrm>
              <a:off x="2443649" y="1862846"/>
              <a:ext cx="1254600" cy="760500"/>
            </a:xfrm>
            <a:prstGeom prst="roundRect">
              <a:avLst>
                <a:gd fmla="val 42856" name="adj"/>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4" name="Google Shape;294;p34"/>
            <p:cNvSpPr/>
            <p:nvPr/>
          </p:nvSpPr>
          <p:spPr>
            <a:xfrm>
              <a:off x="1142279" y="2906200"/>
              <a:ext cx="1254600" cy="760500"/>
            </a:xfrm>
            <a:prstGeom prst="roundRect">
              <a:avLst>
                <a:gd fmla="val 42856" name="adj"/>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pic>
        <p:nvPicPr>
          <p:cNvPr id="295" name="Google Shape;295;p34"/>
          <p:cNvPicPr preferRelativeResize="0"/>
          <p:nvPr/>
        </p:nvPicPr>
        <p:blipFill rotWithShape="1">
          <a:blip r:embed="rId3">
            <a:alphaModFix/>
          </a:blip>
          <a:srcRect b="87081" l="0" r="91564" t="8399"/>
          <a:stretch/>
        </p:blipFill>
        <p:spPr>
          <a:xfrm>
            <a:off x="942998" y="97090"/>
            <a:ext cx="519552" cy="214427"/>
          </a:xfrm>
          <a:prstGeom prst="rect">
            <a:avLst/>
          </a:prstGeom>
          <a:noFill/>
          <a:ln>
            <a:noFill/>
          </a:ln>
        </p:spPr>
      </p:pic>
      <p:pic>
        <p:nvPicPr>
          <p:cNvPr id="296" name="Google Shape;296;p34"/>
          <p:cNvPicPr preferRelativeResize="0"/>
          <p:nvPr/>
        </p:nvPicPr>
        <p:blipFill rotWithShape="1">
          <a:blip r:embed="rId3">
            <a:alphaModFix/>
          </a:blip>
          <a:srcRect b="87081" l="2833" r="91564" t="9422"/>
          <a:stretch/>
        </p:blipFill>
        <p:spPr>
          <a:xfrm>
            <a:off x="3555900" y="76201"/>
            <a:ext cx="345052" cy="165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35"/>
          <p:cNvPicPr preferRelativeResize="0"/>
          <p:nvPr/>
        </p:nvPicPr>
        <p:blipFill>
          <a:blip r:embed="rId3">
            <a:alphaModFix/>
          </a:blip>
          <a:stretch>
            <a:fillRect/>
          </a:stretch>
        </p:blipFill>
        <p:spPr>
          <a:xfrm>
            <a:off x="206375" y="152400"/>
            <a:ext cx="6477701" cy="4991100"/>
          </a:xfrm>
          <a:prstGeom prst="rect">
            <a:avLst/>
          </a:prstGeom>
          <a:noFill/>
          <a:ln>
            <a:noFill/>
          </a:ln>
        </p:spPr>
      </p:pic>
      <p:grpSp>
        <p:nvGrpSpPr>
          <p:cNvPr id="302" name="Google Shape;302;p35"/>
          <p:cNvGrpSpPr/>
          <p:nvPr/>
        </p:nvGrpSpPr>
        <p:grpSpPr>
          <a:xfrm>
            <a:off x="6932325" y="152400"/>
            <a:ext cx="2135674" cy="3324016"/>
            <a:chOff x="3852290" y="2652052"/>
            <a:chExt cx="2370600" cy="3450297"/>
          </a:xfrm>
        </p:grpSpPr>
        <p:sp>
          <p:nvSpPr>
            <p:cNvPr id="303" name="Google Shape;303;p35"/>
            <p:cNvSpPr/>
            <p:nvPr/>
          </p:nvSpPr>
          <p:spPr>
            <a:xfrm>
              <a:off x="3852290" y="2862349"/>
              <a:ext cx="2370600" cy="32400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nl" sz="1200">
                  <a:latin typeface="Roboto"/>
                  <a:ea typeface="Roboto"/>
                  <a:cs typeface="Roboto"/>
                  <a:sym typeface="Roboto"/>
                </a:rPr>
                <a:t>Background:</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Asthma = yes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Hay fever = no</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Nimodipine: daily</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Season: winter</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nl" sz="1200">
                  <a:latin typeface="Roboto"/>
                  <a:ea typeface="Roboto"/>
                  <a:cs typeface="Roboto"/>
                  <a:sym typeface="Roboto"/>
                </a:rPr>
                <a:t>Consultation 12/07:</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P</a:t>
              </a:r>
              <a:r>
                <a:rPr lang="nl" sz="1200">
                  <a:latin typeface="Roboto"/>
                  <a:ea typeface="Roboto"/>
                  <a:cs typeface="Roboto"/>
                  <a:sym typeface="Roboto"/>
                </a:rPr>
                <a:t>rimary complaint: cough</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Observation: 39°C</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Diagnosis: pneumonia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Treatment: antibiotics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
          <p:nvSpPr>
            <p:cNvPr id="304" name="Google Shape;304;p35"/>
            <p:cNvSpPr/>
            <p:nvPr/>
          </p:nvSpPr>
          <p:spPr>
            <a:xfrm>
              <a:off x="3925561" y="2652052"/>
              <a:ext cx="2223300" cy="3618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1200">
                  <a:latin typeface="Roboto"/>
                  <a:ea typeface="Roboto"/>
                  <a:cs typeface="Roboto"/>
                  <a:sym typeface="Roboto"/>
                </a:rPr>
                <a:t>Electronic Health Record</a:t>
              </a:r>
              <a:endParaRPr b="1" sz="1200">
                <a:latin typeface="Roboto"/>
                <a:ea typeface="Roboto"/>
                <a:cs typeface="Roboto"/>
                <a:sym typeface="Roboto"/>
              </a:endParaRPr>
            </a:p>
          </p:txBody>
        </p:sp>
      </p:grpSp>
      <p:grpSp>
        <p:nvGrpSpPr>
          <p:cNvPr id="305" name="Google Shape;305;p35"/>
          <p:cNvGrpSpPr/>
          <p:nvPr/>
        </p:nvGrpSpPr>
        <p:grpSpPr>
          <a:xfrm>
            <a:off x="1142279" y="2477103"/>
            <a:ext cx="7678559" cy="2490850"/>
            <a:chOff x="1142279" y="2477103"/>
            <a:chExt cx="7678559" cy="2490850"/>
          </a:xfrm>
        </p:grpSpPr>
        <p:sp>
          <p:nvSpPr>
            <p:cNvPr id="306" name="Google Shape;306;p35"/>
            <p:cNvSpPr/>
            <p:nvPr/>
          </p:nvSpPr>
          <p:spPr>
            <a:xfrm>
              <a:off x="1142279" y="2906200"/>
              <a:ext cx="1254600" cy="760500"/>
            </a:xfrm>
            <a:prstGeom prst="roundRect">
              <a:avLst>
                <a:gd fmla="val 42856" name="adj"/>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7" name="Google Shape;307;p35"/>
            <p:cNvSpPr/>
            <p:nvPr/>
          </p:nvSpPr>
          <p:spPr>
            <a:xfrm>
              <a:off x="4417154" y="2906200"/>
              <a:ext cx="1082400" cy="760500"/>
            </a:xfrm>
            <a:prstGeom prst="roundRect">
              <a:avLst>
                <a:gd fmla="val 42856" name="adj"/>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8" name="Google Shape;308;p35"/>
            <p:cNvSpPr/>
            <p:nvPr/>
          </p:nvSpPr>
          <p:spPr>
            <a:xfrm>
              <a:off x="1678879" y="4207453"/>
              <a:ext cx="1254600" cy="760500"/>
            </a:xfrm>
            <a:prstGeom prst="roundRect">
              <a:avLst>
                <a:gd fmla="val 42856" name="adj"/>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309" name="Google Shape;309;p35"/>
            <p:cNvCxnSpPr/>
            <p:nvPr/>
          </p:nvCxnSpPr>
          <p:spPr>
            <a:xfrm flipH="1" rot="10800000">
              <a:off x="7562937" y="3207227"/>
              <a:ext cx="773100" cy="4800"/>
            </a:xfrm>
            <a:prstGeom prst="straightConnector1">
              <a:avLst/>
            </a:prstGeom>
            <a:noFill/>
            <a:ln cap="flat" cmpd="sng" w="19050">
              <a:solidFill>
                <a:srgbClr val="CC0000"/>
              </a:solidFill>
              <a:prstDash val="solid"/>
              <a:round/>
              <a:headEnd len="med" w="med" type="none"/>
              <a:tailEnd len="med" w="med" type="none"/>
            </a:ln>
          </p:spPr>
        </p:cxnSp>
        <p:cxnSp>
          <p:nvCxnSpPr>
            <p:cNvPr id="310" name="Google Shape;310;p35"/>
            <p:cNvCxnSpPr/>
            <p:nvPr/>
          </p:nvCxnSpPr>
          <p:spPr>
            <a:xfrm>
              <a:off x="7562937" y="2477103"/>
              <a:ext cx="1257900" cy="300"/>
            </a:xfrm>
            <a:prstGeom prst="straightConnector1">
              <a:avLst/>
            </a:prstGeom>
            <a:noFill/>
            <a:ln cap="flat" cmpd="sng" w="19050">
              <a:solidFill>
                <a:srgbClr val="CC0000"/>
              </a:solidFill>
              <a:prstDash val="solid"/>
              <a:round/>
              <a:headEnd len="med" w="med" type="none"/>
              <a:tailEnd len="med" w="med" type="none"/>
            </a:ln>
          </p:spPr>
        </p:cxnSp>
      </p:grpSp>
      <p:pic>
        <p:nvPicPr>
          <p:cNvPr id="311" name="Google Shape;311;p35"/>
          <p:cNvPicPr preferRelativeResize="0"/>
          <p:nvPr/>
        </p:nvPicPr>
        <p:blipFill rotWithShape="1">
          <a:blip r:embed="rId3">
            <a:alphaModFix/>
          </a:blip>
          <a:srcRect b="87081" l="0" r="91564" t="8399"/>
          <a:stretch/>
        </p:blipFill>
        <p:spPr>
          <a:xfrm>
            <a:off x="942998" y="97090"/>
            <a:ext cx="519552" cy="214427"/>
          </a:xfrm>
          <a:prstGeom prst="rect">
            <a:avLst/>
          </a:prstGeom>
          <a:noFill/>
          <a:ln>
            <a:noFill/>
          </a:ln>
        </p:spPr>
      </p:pic>
      <p:pic>
        <p:nvPicPr>
          <p:cNvPr id="312" name="Google Shape;312;p35"/>
          <p:cNvPicPr preferRelativeResize="0"/>
          <p:nvPr/>
        </p:nvPicPr>
        <p:blipFill rotWithShape="1">
          <a:blip r:embed="rId3">
            <a:alphaModFix/>
          </a:blip>
          <a:srcRect b="87081" l="2833" r="91564" t="9422"/>
          <a:stretch/>
        </p:blipFill>
        <p:spPr>
          <a:xfrm>
            <a:off x="3555900" y="76201"/>
            <a:ext cx="345052" cy="165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36"/>
          <p:cNvPicPr preferRelativeResize="0"/>
          <p:nvPr/>
        </p:nvPicPr>
        <p:blipFill>
          <a:blip r:embed="rId3">
            <a:alphaModFix/>
          </a:blip>
          <a:stretch>
            <a:fillRect/>
          </a:stretch>
        </p:blipFill>
        <p:spPr>
          <a:xfrm>
            <a:off x="206375" y="152400"/>
            <a:ext cx="6477701" cy="4991100"/>
          </a:xfrm>
          <a:prstGeom prst="rect">
            <a:avLst/>
          </a:prstGeom>
          <a:noFill/>
          <a:ln>
            <a:noFill/>
          </a:ln>
        </p:spPr>
      </p:pic>
      <p:grpSp>
        <p:nvGrpSpPr>
          <p:cNvPr id="318" name="Google Shape;318;p36"/>
          <p:cNvGrpSpPr/>
          <p:nvPr/>
        </p:nvGrpSpPr>
        <p:grpSpPr>
          <a:xfrm>
            <a:off x="6932325" y="152400"/>
            <a:ext cx="2135674" cy="3324016"/>
            <a:chOff x="3852290" y="2652052"/>
            <a:chExt cx="2370600" cy="3450297"/>
          </a:xfrm>
        </p:grpSpPr>
        <p:sp>
          <p:nvSpPr>
            <p:cNvPr id="319" name="Google Shape;319;p36"/>
            <p:cNvSpPr/>
            <p:nvPr/>
          </p:nvSpPr>
          <p:spPr>
            <a:xfrm>
              <a:off x="3852290" y="2862349"/>
              <a:ext cx="2370600" cy="32400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nl" sz="1200">
                  <a:latin typeface="Roboto"/>
                  <a:ea typeface="Roboto"/>
                  <a:cs typeface="Roboto"/>
                  <a:sym typeface="Roboto"/>
                </a:rPr>
                <a:t>Background:</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Asthma = yes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Hay fever = no</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Nimodipine: daily</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Season: winter</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nl" sz="1200">
                  <a:latin typeface="Roboto"/>
                  <a:ea typeface="Roboto"/>
                  <a:cs typeface="Roboto"/>
                  <a:sym typeface="Roboto"/>
                </a:rPr>
                <a:t>Consultation 12/07:</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P</a:t>
              </a:r>
              <a:r>
                <a:rPr lang="nl" sz="1200">
                  <a:latin typeface="Roboto"/>
                  <a:ea typeface="Roboto"/>
                  <a:cs typeface="Roboto"/>
                  <a:sym typeface="Roboto"/>
                </a:rPr>
                <a:t>rimary complaint: cough</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Observation: 39°C</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Diagnosis: pneumonia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nl" sz="1200">
                  <a:latin typeface="Roboto"/>
                  <a:ea typeface="Roboto"/>
                  <a:cs typeface="Roboto"/>
                  <a:sym typeface="Roboto"/>
                </a:rPr>
                <a:t>Treatment: antibiotics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
          <p:nvSpPr>
            <p:cNvPr id="320" name="Google Shape;320;p36"/>
            <p:cNvSpPr/>
            <p:nvPr/>
          </p:nvSpPr>
          <p:spPr>
            <a:xfrm>
              <a:off x="3925561" y="2652052"/>
              <a:ext cx="2223300" cy="3618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1200">
                  <a:latin typeface="Roboto"/>
                  <a:ea typeface="Roboto"/>
                  <a:cs typeface="Roboto"/>
                  <a:sym typeface="Roboto"/>
                </a:rPr>
                <a:t>Electronic Health Record</a:t>
              </a:r>
              <a:endParaRPr b="1" sz="1200">
                <a:latin typeface="Roboto"/>
                <a:ea typeface="Roboto"/>
                <a:cs typeface="Roboto"/>
                <a:sym typeface="Roboto"/>
              </a:endParaRPr>
            </a:p>
          </p:txBody>
        </p:sp>
      </p:grpSp>
      <p:pic>
        <p:nvPicPr>
          <p:cNvPr id="321" name="Google Shape;321;p36"/>
          <p:cNvPicPr preferRelativeResize="0"/>
          <p:nvPr/>
        </p:nvPicPr>
        <p:blipFill rotWithShape="1">
          <a:blip r:embed="rId3">
            <a:alphaModFix/>
          </a:blip>
          <a:srcRect b="87081" l="0" r="91564" t="8399"/>
          <a:stretch/>
        </p:blipFill>
        <p:spPr>
          <a:xfrm>
            <a:off x="942998" y="97090"/>
            <a:ext cx="519552" cy="214427"/>
          </a:xfrm>
          <a:prstGeom prst="rect">
            <a:avLst/>
          </a:prstGeom>
          <a:noFill/>
          <a:ln>
            <a:noFill/>
          </a:ln>
        </p:spPr>
      </p:pic>
      <p:grpSp>
        <p:nvGrpSpPr>
          <p:cNvPr id="322" name="Google Shape;322;p36"/>
          <p:cNvGrpSpPr/>
          <p:nvPr/>
        </p:nvGrpSpPr>
        <p:grpSpPr>
          <a:xfrm>
            <a:off x="1263373" y="22600"/>
            <a:ext cx="6734864" cy="3595399"/>
            <a:chOff x="1263373" y="22600"/>
            <a:chExt cx="6734864" cy="3595399"/>
          </a:xfrm>
        </p:grpSpPr>
        <p:cxnSp>
          <p:nvCxnSpPr>
            <p:cNvPr id="323" name="Google Shape;323;p36"/>
            <p:cNvCxnSpPr/>
            <p:nvPr/>
          </p:nvCxnSpPr>
          <p:spPr>
            <a:xfrm flipH="1" rot="10800000">
              <a:off x="7562937" y="2301228"/>
              <a:ext cx="435300" cy="2700"/>
            </a:xfrm>
            <a:prstGeom prst="straightConnector1">
              <a:avLst/>
            </a:prstGeom>
            <a:noFill/>
            <a:ln cap="flat" cmpd="sng" w="19050">
              <a:solidFill>
                <a:srgbClr val="CC0000"/>
              </a:solidFill>
              <a:prstDash val="solid"/>
              <a:round/>
              <a:headEnd len="med" w="med" type="none"/>
              <a:tailEnd len="med" w="med" type="none"/>
            </a:ln>
          </p:spPr>
        </p:cxnSp>
        <p:grpSp>
          <p:nvGrpSpPr>
            <p:cNvPr id="324" name="Google Shape;324;p36"/>
            <p:cNvGrpSpPr/>
            <p:nvPr/>
          </p:nvGrpSpPr>
          <p:grpSpPr>
            <a:xfrm>
              <a:off x="1263373" y="22600"/>
              <a:ext cx="2124102" cy="3595399"/>
              <a:chOff x="1263373" y="22600"/>
              <a:chExt cx="2124102" cy="3595399"/>
            </a:xfrm>
          </p:grpSpPr>
          <p:grpSp>
            <p:nvGrpSpPr>
              <p:cNvPr id="325" name="Google Shape;325;p36"/>
              <p:cNvGrpSpPr/>
              <p:nvPr/>
            </p:nvGrpSpPr>
            <p:grpSpPr>
              <a:xfrm>
                <a:off x="1263373" y="22600"/>
                <a:ext cx="1122752" cy="3595399"/>
                <a:chOff x="1247148" y="152404"/>
                <a:chExt cx="1122752" cy="3595399"/>
              </a:xfrm>
            </p:grpSpPr>
            <p:sp>
              <p:nvSpPr>
                <p:cNvPr id="326" name="Google Shape;326;p36"/>
                <p:cNvSpPr/>
                <p:nvPr/>
              </p:nvSpPr>
              <p:spPr>
                <a:xfrm>
                  <a:off x="1247148" y="3056903"/>
                  <a:ext cx="1068600" cy="690900"/>
                </a:xfrm>
                <a:prstGeom prst="roundRect">
                  <a:avLst>
                    <a:gd fmla="val 42856" name="adj"/>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27" name="Google Shape;327;p36"/>
                <p:cNvSpPr/>
                <p:nvPr/>
              </p:nvSpPr>
              <p:spPr>
                <a:xfrm>
                  <a:off x="1301300" y="152404"/>
                  <a:ext cx="1068600" cy="760500"/>
                </a:xfrm>
                <a:prstGeom prst="roundRect">
                  <a:avLst>
                    <a:gd fmla="val 42856" name="adj"/>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328" name="Google Shape;328;p36"/>
              <p:cNvSpPr/>
              <p:nvPr/>
            </p:nvSpPr>
            <p:spPr>
              <a:xfrm>
                <a:off x="2318875" y="2927099"/>
                <a:ext cx="1068600" cy="690900"/>
              </a:xfrm>
              <a:prstGeom prst="roundRect">
                <a:avLst>
                  <a:gd fmla="val 42856" name="adj"/>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pic>
        <p:nvPicPr>
          <p:cNvPr id="329" name="Google Shape;329;p36"/>
          <p:cNvPicPr preferRelativeResize="0"/>
          <p:nvPr/>
        </p:nvPicPr>
        <p:blipFill rotWithShape="1">
          <a:blip r:embed="rId3">
            <a:alphaModFix/>
          </a:blip>
          <a:srcRect b="87081" l="2833" r="91564" t="9422"/>
          <a:stretch/>
        </p:blipFill>
        <p:spPr>
          <a:xfrm>
            <a:off x="3555900" y="76201"/>
            <a:ext cx="345052" cy="165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7"/>
          <p:cNvSpPr txBox="1"/>
          <p:nvPr>
            <p:ph type="title"/>
          </p:nvPr>
        </p:nvSpPr>
        <p:spPr>
          <a:xfrm>
            <a:off x="205325" y="190925"/>
            <a:ext cx="75042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nl" sz="2400"/>
              <a:t>We need a neuro-symbolic approach</a:t>
            </a:r>
            <a:endParaRPr sz="2400"/>
          </a:p>
        </p:txBody>
      </p:sp>
      <p:grpSp>
        <p:nvGrpSpPr>
          <p:cNvPr id="335" name="Google Shape;335;p37"/>
          <p:cNvGrpSpPr/>
          <p:nvPr/>
        </p:nvGrpSpPr>
        <p:grpSpPr>
          <a:xfrm>
            <a:off x="764250" y="1186825"/>
            <a:ext cx="7662225" cy="1613550"/>
            <a:chOff x="764250" y="958225"/>
            <a:chExt cx="7662225" cy="1613550"/>
          </a:xfrm>
        </p:grpSpPr>
        <p:sp>
          <p:nvSpPr>
            <p:cNvPr id="336" name="Google Shape;336;p37"/>
            <p:cNvSpPr/>
            <p:nvPr/>
          </p:nvSpPr>
          <p:spPr>
            <a:xfrm>
              <a:off x="764250" y="1115575"/>
              <a:ext cx="2381700" cy="1456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sz="800">
                  <a:latin typeface="Roboto"/>
                  <a:ea typeface="Roboto"/>
                  <a:cs typeface="Roboto"/>
                  <a:sym typeface="Roboto"/>
                </a:rPr>
                <a:t>Patient has been coughing for the past few days. </a:t>
              </a:r>
              <a:endParaRPr sz="800">
                <a:latin typeface="Roboto"/>
                <a:ea typeface="Roboto"/>
                <a:cs typeface="Roboto"/>
                <a:sym typeface="Roboto"/>
              </a:endParaRPr>
            </a:p>
            <a:p>
              <a:pPr indent="0" lvl="0" marL="0" rtl="0" algn="l">
                <a:spcBef>
                  <a:spcPts val="0"/>
                </a:spcBef>
                <a:spcAft>
                  <a:spcPts val="0"/>
                </a:spcAft>
                <a:buNone/>
              </a:pPr>
              <a:r>
                <a:rPr lang="nl" sz="800">
                  <a:latin typeface="Roboto"/>
                  <a:ea typeface="Roboto"/>
                  <a:cs typeface="Roboto"/>
                  <a:sym typeface="Roboto"/>
                </a:rPr>
                <a:t>Yesterday morning, they woke up with a high fever and could not go to work. </a:t>
              </a:r>
              <a:endParaRPr sz="800">
                <a:latin typeface="Roboto"/>
                <a:ea typeface="Roboto"/>
                <a:cs typeface="Roboto"/>
                <a:sym typeface="Roboto"/>
              </a:endParaRPr>
            </a:p>
            <a:p>
              <a:pPr indent="0" lvl="0" marL="0" rtl="0" algn="l">
                <a:spcBef>
                  <a:spcPts val="0"/>
                </a:spcBef>
                <a:spcAft>
                  <a:spcPts val="0"/>
                </a:spcAft>
                <a:buNone/>
              </a:pPr>
              <a:r>
                <a:rPr b="1" lang="nl" sz="800">
                  <a:latin typeface="Roboto"/>
                  <a:ea typeface="Roboto"/>
                  <a:cs typeface="Roboto"/>
                  <a:sym typeface="Roboto"/>
                </a:rPr>
                <a:t>Throughout the day, breathing started to become difficult. The patient described a pressing feeling on the chest when taking deep breaths. </a:t>
              </a:r>
              <a:endParaRPr b="1" sz="800">
                <a:latin typeface="Roboto"/>
                <a:ea typeface="Roboto"/>
                <a:cs typeface="Roboto"/>
                <a:sym typeface="Roboto"/>
              </a:endParaRPr>
            </a:p>
          </p:txBody>
        </p:sp>
        <p:grpSp>
          <p:nvGrpSpPr>
            <p:cNvPr id="337" name="Google Shape;337;p37"/>
            <p:cNvGrpSpPr/>
            <p:nvPr/>
          </p:nvGrpSpPr>
          <p:grpSpPr>
            <a:xfrm>
              <a:off x="3973376" y="958234"/>
              <a:ext cx="1036479" cy="1613516"/>
              <a:chOff x="6304371" y="1354725"/>
              <a:chExt cx="1014664" cy="2837700"/>
            </a:xfrm>
          </p:grpSpPr>
          <p:sp>
            <p:nvSpPr>
              <p:cNvPr id="338" name="Google Shape;338;p37"/>
              <p:cNvSpPr/>
              <p:nvPr/>
            </p:nvSpPr>
            <p:spPr>
              <a:xfrm>
                <a:off x="6304371" y="1361035"/>
                <a:ext cx="179700" cy="282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39" name="Google Shape;339;p37"/>
              <p:cNvSpPr/>
              <p:nvPr/>
            </p:nvSpPr>
            <p:spPr>
              <a:xfrm rot="5400000">
                <a:off x="5558035" y="2431425"/>
                <a:ext cx="2837700" cy="684300"/>
              </a:xfrm>
              <a:prstGeom prst="trapezoid">
                <a:avLst>
                  <a:gd fmla="val 7269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340" name="Google Shape;340;p37"/>
            <p:cNvSpPr/>
            <p:nvPr/>
          </p:nvSpPr>
          <p:spPr>
            <a:xfrm>
              <a:off x="844980" y="958225"/>
              <a:ext cx="660600" cy="27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sz="800">
                  <a:latin typeface="Roboto"/>
                  <a:ea typeface="Roboto"/>
                  <a:cs typeface="Roboto"/>
                  <a:sym typeface="Roboto"/>
                </a:rPr>
                <a:t>Text</a:t>
              </a:r>
              <a:endParaRPr b="1" sz="800">
                <a:latin typeface="Roboto"/>
                <a:ea typeface="Roboto"/>
                <a:cs typeface="Roboto"/>
                <a:sym typeface="Roboto"/>
              </a:endParaRPr>
            </a:p>
          </p:txBody>
        </p:sp>
        <p:sp>
          <p:nvSpPr>
            <p:cNvPr id="341" name="Google Shape;341;p37"/>
            <p:cNvSpPr/>
            <p:nvPr/>
          </p:nvSpPr>
          <p:spPr>
            <a:xfrm>
              <a:off x="3278263" y="1505175"/>
              <a:ext cx="562800" cy="519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42" name="Google Shape;342;p37"/>
            <p:cNvSpPr/>
            <p:nvPr/>
          </p:nvSpPr>
          <p:spPr>
            <a:xfrm>
              <a:off x="5773875" y="1581375"/>
              <a:ext cx="750600" cy="37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43" name="Google Shape;343;p37"/>
            <p:cNvSpPr txBox="1"/>
            <p:nvPr/>
          </p:nvSpPr>
          <p:spPr>
            <a:xfrm>
              <a:off x="6636975" y="1404175"/>
              <a:ext cx="1789500" cy="10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800">
                  <a:solidFill>
                    <a:schemeClr val="dk1"/>
                  </a:solidFill>
                  <a:latin typeface="Roboto"/>
                  <a:ea typeface="Roboto"/>
                  <a:cs typeface="Roboto"/>
                  <a:sym typeface="Roboto"/>
                </a:rPr>
                <a:t>P</a:t>
              </a:r>
              <a:r>
                <a:rPr baseline="-25000" lang="nl" sz="1800">
                  <a:solidFill>
                    <a:schemeClr val="dk1"/>
                  </a:solidFill>
                  <a:latin typeface="Roboto"/>
                  <a:ea typeface="Roboto"/>
                  <a:cs typeface="Roboto"/>
                  <a:sym typeface="Roboto"/>
                </a:rPr>
                <a:t>text</a:t>
              </a:r>
              <a:r>
                <a:rPr lang="nl" sz="1800">
                  <a:solidFill>
                    <a:schemeClr val="dk1"/>
                  </a:solidFill>
                  <a:latin typeface="Roboto"/>
                  <a:ea typeface="Roboto"/>
                  <a:cs typeface="Roboto"/>
                  <a:sym typeface="Roboto"/>
                </a:rPr>
                <a:t>(dyspnea) </a:t>
              </a:r>
              <a:endParaRPr sz="1800">
                <a:solidFill>
                  <a:schemeClr val="dk1"/>
                </a:solidFill>
                <a:latin typeface="Roboto"/>
                <a:ea typeface="Roboto"/>
                <a:cs typeface="Roboto"/>
                <a:sym typeface="Roboto"/>
              </a:endParaRPr>
            </a:p>
            <a:p>
              <a:pPr indent="0" lvl="0" marL="0" rtl="0" algn="ctr">
                <a:spcBef>
                  <a:spcPts val="0"/>
                </a:spcBef>
                <a:spcAft>
                  <a:spcPts val="0"/>
                </a:spcAft>
                <a:buNone/>
              </a:pPr>
              <a:r>
                <a:rPr lang="nl" sz="1800">
                  <a:solidFill>
                    <a:schemeClr val="dk1"/>
                  </a:solidFill>
                  <a:latin typeface="Roboto"/>
                  <a:ea typeface="Roboto"/>
                  <a:cs typeface="Roboto"/>
                  <a:sym typeface="Roboto"/>
                </a:rPr>
                <a:t>= 0.56</a:t>
              </a:r>
              <a:endParaRPr sz="1800">
                <a:solidFill>
                  <a:schemeClr val="dk1"/>
                </a:solidFill>
                <a:latin typeface="Roboto"/>
                <a:ea typeface="Roboto"/>
                <a:cs typeface="Roboto"/>
                <a:sym typeface="Roboto"/>
              </a:endParaRPr>
            </a:p>
          </p:txBody>
        </p:sp>
      </p:grpSp>
      <p:grpSp>
        <p:nvGrpSpPr>
          <p:cNvPr id="344" name="Google Shape;344;p37"/>
          <p:cNvGrpSpPr/>
          <p:nvPr/>
        </p:nvGrpSpPr>
        <p:grpSpPr>
          <a:xfrm>
            <a:off x="6861819" y="555320"/>
            <a:ext cx="1472713" cy="4480854"/>
            <a:chOff x="7130473" y="555320"/>
            <a:chExt cx="1472713" cy="4480854"/>
          </a:xfrm>
        </p:grpSpPr>
        <p:grpSp>
          <p:nvGrpSpPr>
            <p:cNvPr id="345" name="Google Shape;345;p37"/>
            <p:cNvGrpSpPr/>
            <p:nvPr/>
          </p:nvGrpSpPr>
          <p:grpSpPr>
            <a:xfrm>
              <a:off x="7130473" y="555320"/>
              <a:ext cx="1472713" cy="4480854"/>
              <a:chOff x="7130473" y="555320"/>
              <a:chExt cx="1472713" cy="4480854"/>
            </a:xfrm>
          </p:grpSpPr>
          <p:grpSp>
            <p:nvGrpSpPr>
              <p:cNvPr id="346" name="Google Shape;346;p37"/>
              <p:cNvGrpSpPr/>
              <p:nvPr/>
            </p:nvGrpSpPr>
            <p:grpSpPr>
              <a:xfrm>
                <a:off x="7130473" y="4270670"/>
                <a:ext cx="1412131" cy="765504"/>
                <a:chOff x="7130473" y="4270670"/>
                <a:chExt cx="1412131" cy="765504"/>
              </a:xfrm>
            </p:grpSpPr>
            <p:sp>
              <p:nvSpPr>
                <p:cNvPr id="347" name="Google Shape;347;p37"/>
                <p:cNvSpPr/>
                <p:nvPr/>
              </p:nvSpPr>
              <p:spPr>
                <a:xfrm>
                  <a:off x="7130473" y="4270670"/>
                  <a:ext cx="1412100" cy="765504"/>
                </a:xfrm>
                <a:prstGeom prst="clou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48" name="Google Shape;348;p37"/>
                <p:cNvSpPr txBox="1"/>
                <p:nvPr/>
              </p:nvSpPr>
              <p:spPr>
                <a:xfrm>
                  <a:off x="7251704" y="4397075"/>
                  <a:ext cx="12909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2000">
                      <a:solidFill>
                        <a:schemeClr val="dk1"/>
                      </a:solidFill>
                      <a:latin typeface="Roboto"/>
                      <a:ea typeface="Roboto"/>
                      <a:cs typeface="Roboto"/>
                      <a:sym typeface="Roboto"/>
                    </a:rPr>
                    <a:t>Symbolic</a:t>
                  </a:r>
                  <a:endParaRPr sz="2000">
                    <a:solidFill>
                      <a:schemeClr val="dk1"/>
                    </a:solidFill>
                    <a:latin typeface="Roboto"/>
                    <a:ea typeface="Roboto"/>
                    <a:cs typeface="Roboto"/>
                    <a:sym typeface="Roboto"/>
                  </a:endParaRPr>
                </a:p>
              </p:txBody>
            </p:sp>
          </p:grpSp>
          <p:grpSp>
            <p:nvGrpSpPr>
              <p:cNvPr id="349" name="Google Shape;349;p37"/>
              <p:cNvGrpSpPr/>
              <p:nvPr/>
            </p:nvGrpSpPr>
            <p:grpSpPr>
              <a:xfrm>
                <a:off x="7191085" y="555320"/>
                <a:ext cx="1412100" cy="765504"/>
                <a:chOff x="7191085" y="555320"/>
                <a:chExt cx="1412100" cy="765504"/>
              </a:xfrm>
            </p:grpSpPr>
            <p:sp>
              <p:nvSpPr>
                <p:cNvPr id="350" name="Google Shape;350;p37"/>
                <p:cNvSpPr/>
                <p:nvPr/>
              </p:nvSpPr>
              <p:spPr>
                <a:xfrm>
                  <a:off x="7191085" y="555320"/>
                  <a:ext cx="1412100" cy="765504"/>
                </a:xfrm>
                <a:prstGeom prst="clou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51" name="Google Shape;351;p37"/>
                <p:cNvSpPr txBox="1"/>
                <p:nvPr/>
              </p:nvSpPr>
              <p:spPr>
                <a:xfrm>
                  <a:off x="7471073" y="681725"/>
                  <a:ext cx="9600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2000">
                      <a:solidFill>
                        <a:schemeClr val="dk1"/>
                      </a:solidFill>
                      <a:latin typeface="Roboto"/>
                      <a:ea typeface="Roboto"/>
                      <a:cs typeface="Roboto"/>
                      <a:sym typeface="Roboto"/>
                    </a:rPr>
                    <a:t>Neural</a:t>
                  </a:r>
                  <a:endParaRPr sz="2000">
                    <a:solidFill>
                      <a:schemeClr val="dk1"/>
                    </a:solidFill>
                    <a:latin typeface="Roboto"/>
                    <a:ea typeface="Roboto"/>
                    <a:cs typeface="Roboto"/>
                    <a:sym typeface="Roboto"/>
                  </a:endParaRPr>
                </a:p>
              </p:txBody>
            </p:sp>
          </p:grpSp>
        </p:grpSp>
        <p:sp>
          <p:nvSpPr>
            <p:cNvPr id="352" name="Google Shape;352;p37"/>
            <p:cNvSpPr/>
            <p:nvPr/>
          </p:nvSpPr>
          <p:spPr>
            <a:xfrm>
              <a:off x="7637325" y="2459175"/>
              <a:ext cx="404100" cy="9381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353" name="Google Shape;353;p37"/>
          <p:cNvGrpSpPr/>
          <p:nvPr/>
        </p:nvGrpSpPr>
        <p:grpSpPr>
          <a:xfrm>
            <a:off x="769675" y="2931932"/>
            <a:ext cx="7645200" cy="1830128"/>
            <a:chOff x="769675" y="2931932"/>
            <a:chExt cx="7645200" cy="1830128"/>
          </a:xfrm>
        </p:grpSpPr>
        <p:grpSp>
          <p:nvGrpSpPr>
            <p:cNvPr id="354" name="Google Shape;354;p37"/>
            <p:cNvGrpSpPr/>
            <p:nvPr/>
          </p:nvGrpSpPr>
          <p:grpSpPr>
            <a:xfrm>
              <a:off x="769675" y="2931932"/>
              <a:ext cx="7645200" cy="1830128"/>
              <a:chOff x="769675" y="2931932"/>
              <a:chExt cx="7645200" cy="1830128"/>
            </a:xfrm>
          </p:grpSpPr>
          <p:grpSp>
            <p:nvGrpSpPr>
              <p:cNvPr id="355" name="Google Shape;355;p37"/>
              <p:cNvGrpSpPr/>
              <p:nvPr/>
            </p:nvGrpSpPr>
            <p:grpSpPr>
              <a:xfrm>
                <a:off x="769675" y="2931932"/>
                <a:ext cx="2082188" cy="1830128"/>
                <a:chOff x="-1546334" y="2444013"/>
                <a:chExt cx="2848800" cy="2446696"/>
              </a:xfrm>
            </p:grpSpPr>
            <p:sp>
              <p:nvSpPr>
                <p:cNvPr id="356" name="Google Shape;356;p37"/>
                <p:cNvSpPr/>
                <p:nvPr/>
              </p:nvSpPr>
              <p:spPr>
                <a:xfrm>
                  <a:off x="-1546334" y="2733408"/>
                  <a:ext cx="2848800" cy="2157300"/>
                </a:xfrm>
                <a:prstGeom prst="roundRect">
                  <a:avLst>
                    <a:gd fmla="val 11264"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b="1" lang="nl" sz="800">
                      <a:latin typeface="Roboto"/>
                      <a:ea typeface="Roboto"/>
                      <a:cs typeface="Roboto"/>
                      <a:sym typeface="Roboto"/>
                    </a:rPr>
                    <a:t>Background:</a:t>
                  </a:r>
                  <a:endParaRPr b="1" sz="800">
                    <a:latin typeface="Roboto"/>
                    <a:ea typeface="Roboto"/>
                    <a:cs typeface="Roboto"/>
                    <a:sym typeface="Roboto"/>
                  </a:endParaRPr>
                </a:p>
                <a:p>
                  <a:pPr indent="-279400" lvl="0" marL="457200" rtl="0" algn="l">
                    <a:spcBef>
                      <a:spcPts val="0"/>
                    </a:spcBef>
                    <a:spcAft>
                      <a:spcPts val="0"/>
                    </a:spcAft>
                    <a:buSzPts val="800"/>
                    <a:buFont typeface="Roboto"/>
                    <a:buChar char="●"/>
                  </a:pPr>
                  <a:r>
                    <a:rPr lang="nl" sz="800">
                      <a:latin typeface="Roboto"/>
                      <a:ea typeface="Roboto"/>
                      <a:cs typeface="Roboto"/>
                      <a:sym typeface="Roboto"/>
                    </a:rPr>
                    <a:t>Asthma = yes</a:t>
                  </a:r>
                  <a:endParaRPr sz="800">
                    <a:latin typeface="Roboto"/>
                    <a:ea typeface="Roboto"/>
                    <a:cs typeface="Roboto"/>
                    <a:sym typeface="Roboto"/>
                  </a:endParaRPr>
                </a:p>
                <a:p>
                  <a:pPr indent="-279400" lvl="0" marL="457200" rtl="0" algn="l">
                    <a:spcBef>
                      <a:spcPts val="0"/>
                    </a:spcBef>
                    <a:spcAft>
                      <a:spcPts val="0"/>
                    </a:spcAft>
                    <a:buSzPts val="800"/>
                    <a:buFont typeface="Roboto"/>
                    <a:buChar char="●"/>
                  </a:pPr>
                  <a:r>
                    <a:rPr lang="nl" sz="800">
                      <a:latin typeface="Roboto"/>
                      <a:ea typeface="Roboto"/>
                      <a:cs typeface="Roboto"/>
                      <a:sym typeface="Roboto"/>
                    </a:rPr>
                    <a:t>Hay fever = no</a:t>
                  </a:r>
                  <a:endParaRPr sz="800">
                    <a:latin typeface="Roboto"/>
                    <a:ea typeface="Roboto"/>
                    <a:cs typeface="Roboto"/>
                    <a:sym typeface="Roboto"/>
                  </a:endParaRPr>
                </a:p>
                <a:p>
                  <a:pPr indent="-279400" lvl="0" marL="457200" rtl="0" algn="l">
                    <a:spcBef>
                      <a:spcPts val="0"/>
                    </a:spcBef>
                    <a:spcAft>
                      <a:spcPts val="0"/>
                    </a:spcAft>
                    <a:buSzPts val="800"/>
                    <a:buFont typeface="Roboto"/>
                    <a:buChar char="●"/>
                  </a:pPr>
                  <a:r>
                    <a:rPr lang="nl" sz="800">
                      <a:latin typeface="Roboto"/>
                      <a:ea typeface="Roboto"/>
                      <a:cs typeface="Roboto"/>
                      <a:sym typeface="Roboto"/>
                    </a:rPr>
                    <a:t>Nimodipine: daily</a:t>
                  </a:r>
                  <a:endParaRPr sz="800">
                    <a:latin typeface="Roboto"/>
                    <a:ea typeface="Roboto"/>
                    <a:cs typeface="Roboto"/>
                    <a:sym typeface="Roboto"/>
                  </a:endParaRPr>
                </a:p>
                <a:p>
                  <a:pPr indent="-279400" lvl="0" marL="457200" rtl="0" algn="l">
                    <a:spcBef>
                      <a:spcPts val="0"/>
                    </a:spcBef>
                    <a:spcAft>
                      <a:spcPts val="0"/>
                    </a:spcAft>
                    <a:buSzPts val="800"/>
                    <a:buFont typeface="Roboto"/>
                    <a:buChar char="●"/>
                  </a:pPr>
                  <a:r>
                    <a:rPr lang="nl" sz="800">
                      <a:latin typeface="Roboto"/>
                      <a:ea typeface="Roboto"/>
                      <a:cs typeface="Roboto"/>
                      <a:sym typeface="Roboto"/>
                    </a:rPr>
                    <a:t>Season: winter</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b="1" lang="nl" sz="800">
                      <a:latin typeface="Roboto"/>
                      <a:ea typeface="Roboto"/>
                      <a:cs typeface="Roboto"/>
                      <a:sym typeface="Roboto"/>
                    </a:rPr>
                    <a:t>Consultation 12/07:</a:t>
                  </a:r>
                  <a:endParaRPr b="1" sz="800">
                    <a:latin typeface="Roboto"/>
                    <a:ea typeface="Roboto"/>
                    <a:cs typeface="Roboto"/>
                    <a:sym typeface="Roboto"/>
                  </a:endParaRPr>
                </a:p>
                <a:p>
                  <a:pPr indent="-279400" lvl="0" marL="457200" rtl="0" algn="l">
                    <a:spcBef>
                      <a:spcPts val="0"/>
                    </a:spcBef>
                    <a:spcAft>
                      <a:spcPts val="0"/>
                    </a:spcAft>
                    <a:buSzPts val="800"/>
                    <a:buFont typeface="Roboto"/>
                    <a:buChar char="●"/>
                  </a:pPr>
                  <a:r>
                    <a:rPr lang="nl" sz="800">
                      <a:latin typeface="Roboto"/>
                      <a:ea typeface="Roboto"/>
                      <a:cs typeface="Roboto"/>
                      <a:sym typeface="Roboto"/>
                    </a:rPr>
                    <a:t>primary complaint: fever</a:t>
                  </a:r>
                  <a:endParaRPr sz="800">
                    <a:latin typeface="Roboto"/>
                    <a:ea typeface="Roboto"/>
                    <a:cs typeface="Roboto"/>
                    <a:sym typeface="Roboto"/>
                  </a:endParaRPr>
                </a:p>
                <a:p>
                  <a:pPr indent="-279400" lvl="0" marL="457200" rtl="0" algn="l">
                    <a:spcBef>
                      <a:spcPts val="0"/>
                    </a:spcBef>
                    <a:spcAft>
                      <a:spcPts val="0"/>
                    </a:spcAft>
                    <a:buSzPts val="800"/>
                    <a:buFont typeface="Roboto"/>
                    <a:buChar char="●"/>
                  </a:pPr>
                  <a:r>
                    <a:rPr lang="nl" sz="800">
                      <a:latin typeface="Roboto"/>
                      <a:ea typeface="Roboto"/>
                      <a:cs typeface="Roboto"/>
                      <a:sym typeface="Roboto"/>
                    </a:rPr>
                    <a:t>observation: 39°C</a:t>
                  </a:r>
                  <a:endParaRPr sz="800">
                    <a:latin typeface="Roboto"/>
                    <a:ea typeface="Roboto"/>
                    <a:cs typeface="Roboto"/>
                    <a:sym typeface="Roboto"/>
                  </a:endParaRPr>
                </a:p>
                <a:p>
                  <a:pPr indent="-279400" lvl="0" marL="457200" rtl="0" algn="l">
                    <a:spcBef>
                      <a:spcPts val="0"/>
                    </a:spcBef>
                    <a:spcAft>
                      <a:spcPts val="0"/>
                    </a:spcAft>
                    <a:buSzPts val="800"/>
                    <a:buFont typeface="Roboto"/>
                    <a:buChar char="●"/>
                  </a:pPr>
                  <a:r>
                    <a:rPr lang="nl" sz="800">
                      <a:latin typeface="Roboto"/>
                      <a:ea typeface="Roboto"/>
                      <a:cs typeface="Roboto"/>
                      <a:sym typeface="Roboto"/>
                    </a:rPr>
                    <a:t>diagnosis: pneumonia </a:t>
                  </a:r>
                  <a:endParaRPr sz="800">
                    <a:latin typeface="Roboto"/>
                    <a:ea typeface="Roboto"/>
                    <a:cs typeface="Roboto"/>
                    <a:sym typeface="Roboto"/>
                  </a:endParaRPr>
                </a:p>
                <a:p>
                  <a:pPr indent="-279400" lvl="0" marL="457200" rtl="0" algn="l">
                    <a:spcBef>
                      <a:spcPts val="0"/>
                    </a:spcBef>
                    <a:spcAft>
                      <a:spcPts val="0"/>
                    </a:spcAft>
                    <a:buSzPts val="800"/>
                    <a:buFont typeface="Roboto"/>
                    <a:buChar char="●"/>
                  </a:pPr>
                  <a:r>
                    <a:rPr lang="nl" sz="800">
                      <a:latin typeface="Roboto"/>
                      <a:ea typeface="Roboto"/>
                      <a:cs typeface="Roboto"/>
                      <a:sym typeface="Roboto"/>
                    </a:rPr>
                    <a:t>treatment: antibiotics</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p:txBody>
            </p:sp>
            <p:sp>
              <p:nvSpPr>
                <p:cNvPr id="357" name="Google Shape;357;p37"/>
                <p:cNvSpPr/>
                <p:nvPr/>
              </p:nvSpPr>
              <p:spPr>
                <a:xfrm>
                  <a:off x="-1389597" y="2444013"/>
                  <a:ext cx="2223300" cy="3618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sz="800">
                      <a:latin typeface="Roboto"/>
                      <a:ea typeface="Roboto"/>
                      <a:cs typeface="Roboto"/>
                      <a:sym typeface="Roboto"/>
                    </a:rPr>
                    <a:t>Electronic Health Record</a:t>
                  </a:r>
                  <a:endParaRPr b="1" sz="800">
                    <a:latin typeface="Roboto"/>
                    <a:ea typeface="Roboto"/>
                    <a:cs typeface="Roboto"/>
                    <a:sym typeface="Roboto"/>
                  </a:endParaRPr>
                </a:p>
              </p:txBody>
            </p:sp>
          </p:grpSp>
          <p:sp>
            <p:nvSpPr>
              <p:cNvPr id="358" name="Google Shape;358;p37"/>
              <p:cNvSpPr/>
              <p:nvPr/>
            </p:nvSpPr>
            <p:spPr>
              <a:xfrm>
                <a:off x="2967175" y="3697038"/>
                <a:ext cx="562800" cy="519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59" name="Google Shape;359;p37"/>
              <p:cNvSpPr/>
              <p:nvPr/>
            </p:nvSpPr>
            <p:spPr>
              <a:xfrm>
                <a:off x="5773875" y="3697050"/>
                <a:ext cx="750600" cy="37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0" name="Google Shape;360;p37"/>
              <p:cNvSpPr txBox="1"/>
              <p:nvPr/>
            </p:nvSpPr>
            <p:spPr>
              <a:xfrm>
                <a:off x="6625375" y="3567150"/>
                <a:ext cx="1789500" cy="10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800">
                    <a:solidFill>
                      <a:schemeClr val="dk1"/>
                    </a:solidFill>
                    <a:latin typeface="Roboto"/>
                    <a:ea typeface="Roboto"/>
                    <a:cs typeface="Roboto"/>
                    <a:sym typeface="Roboto"/>
                  </a:rPr>
                  <a:t>P</a:t>
                </a:r>
                <a:r>
                  <a:rPr baseline="-25000" lang="nl" sz="1800">
                    <a:solidFill>
                      <a:schemeClr val="dk1"/>
                    </a:solidFill>
                    <a:latin typeface="Roboto"/>
                    <a:ea typeface="Roboto"/>
                    <a:cs typeface="Roboto"/>
                    <a:sym typeface="Roboto"/>
                  </a:rPr>
                  <a:t>tab</a:t>
                </a:r>
                <a:r>
                  <a:rPr lang="nl" sz="1800">
                    <a:solidFill>
                      <a:schemeClr val="dk1"/>
                    </a:solidFill>
                    <a:latin typeface="Roboto"/>
                    <a:ea typeface="Roboto"/>
                    <a:cs typeface="Roboto"/>
                    <a:sym typeface="Roboto"/>
                  </a:rPr>
                  <a:t>(dyspnea) </a:t>
                </a:r>
                <a:endParaRPr sz="1800">
                  <a:solidFill>
                    <a:schemeClr val="dk1"/>
                  </a:solidFill>
                  <a:latin typeface="Roboto"/>
                  <a:ea typeface="Roboto"/>
                  <a:cs typeface="Roboto"/>
                  <a:sym typeface="Roboto"/>
                </a:endParaRPr>
              </a:p>
              <a:p>
                <a:pPr indent="0" lvl="0" marL="0" rtl="0" algn="ctr">
                  <a:spcBef>
                    <a:spcPts val="0"/>
                  </a:spcBef>
                  <a:spcAft>
                    <a:spcPts val="0"/>
                  </a:spcAft>
                  <a:buNone/>
                </a:pPr>
                <a:r>
                  <a:rPr lang="nl" sz="1800">
                    <a:solidFill>
                      <a:schemeClr val="dk1"/>
                    </a:solidFill>
                    <a:latin typeface="Roboto"/>
                    <a:ea typeface="Roboto"/>
                    <a:cs typeface="Roboto"/>
                    <a:sym typeface="Roboto"/>
                  </a:rPr>
                  <a:t>= 0.85</a:t>
                </a:r>
                <a:endParaRPr sz="1800">
                  <a:solidFill>
                    <a:schemeClr val="dk1"/>
                  </a:solidFill>
                  <a:latin typeface="Roboto"/>
                  <a:ea typeface="Roboto"/>
                  <a:cs typeface="Roboto"/>
                  <a:sym typeface="Roboto"/>
                </a:endParaRPr>
              </a:p>
            </p:txBody>
          </p:sp>
        </p:grpSp>
        <p:pic>
          <p:nvPicPr>
            <p:cNvPr id="361" name="Google Shape;361;p37"/>
            <p:cNvPicPr preferRelativeResize="0"/>
            <p:nvPr/>
          </p:nvPicPr>
          <p:blipFill>
            <a:blip r:embed="rId3">
              <a:alphaModFix/>
            </a:blip>
            <a:stretch>
              <a:fillRect/>
            </a:stretch>
          </p:blipFill>
          <p:spPr>
            <a:xfrm>
              <a:off x="3642600" y="3356585"/>
              <a:ext cx="1781100" cy="13628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38"/>
          <p:cNvPicPr preferRelativeResize="0"/>
          <p:nvPr/>
        </p:nvPicPr>
        <p:blipFill>
          <a:blip r:embed="rId3">
            <a:alphaModFix/>
          </a:blip>
          <a:stretch>
            <a:fillRect/>
          </a:stretch>
        </p:blipFill>
        <p:spPr>
          <a:xfrm>
            <a:off x="2100275" y="3298700"/>
            <a:ext cx="1473172" cy="1127174"/>
          </a:xfrm>
          <a:prstGeom prst="rect">
            <a:avLst/>
          </a:prstGeom>
          <a:noFill/>
          <a:ln>
            <a:noFill/>
          </a:ln>
        </p:spPr>
      </p:pic>
      <p:sp>
        <p:nvSpPr>
          <p:cNvPr id="367" name="Google Shape;367;p38"/>
          <p:cNvSpPr txBox="1"/>
          <p:nvPr>
            <p:ph type="title"/>
          </p:nvPr>
        </p:nvSpPr>
        <p:spPr>
          <a:xfrm>
            <a:off x="205325" y="190925"/>
            <a:ext cx="7504200" cy="6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nl" sz="2400"/>
              <a:t>How can we combine the two?</a:t>
            </a:r>
            <a:endParaRPr sz="2400"/>
          </a:p>
        </p:txBody>
      </p:sp>
      <p:grpSp>
        <p:nvGrpSpPr>
          <p:cNvPr id="368" name="Google Shape;368;p38"/>
          <p:cNvGrpSpPr/>
          <p:nvPr/>
        </p:nvGrpSpPr>
        <p:grpSpPr>
          <a:xfrm>
            <a:off x="464875" y="3236725"/>
            <a:ext cx="1288650" cy="999407"/>
            <a:chOff x="-1963354" y="2444003"/>
            <a:chExt cx="1763100" cy="1336105"/>
          </a:xfrm>
        </p:grpSpPr>
        <p:sp>
          <p:nvSpPr>
            <p:cNvPr id="369" name="Google Shape;369;p38"/>
            <p:cNvSpPr/>
            <p:nvPr/>
          </p:nvSpPr>
          <p:spPr>
            <a:xfrm>
              <a:off x="-1963354" y="2733408"/>
              <a:ext cx="1763100" cy="1046700"/>
            </a:xfrm>
            <a:prstGeom prst="roundRect">
              <a:avLst>
                <a:gd fmla="val 11264"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p:txBody>
        </p:sp>
        <p:sp>
          <p:nvSpPr>
            <p:cNvPr id="370" name="Google Shape;370;p38"/>
            <p:cNvSpPr/>
            <p:nvPr/>
          </p:nvSpPr>
          <p:spPr>
            <a:xfrm>
              <a:off x="-1806628" y="2444003"/>
              <a:ext cx="775500" cy="3618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sz="800">
                  <a:latin typeface="Roboto"/>
                  <a:ea typeface="Roboto"/>
                  <a:cs typeface="Roboto"/>
                  <a:sym typeface="Roboto"/>
                </a:rPr>
                <a:t>Tabular</a:t>
              </a:r>
              <a:endParaRPr b="1" sz="800">
                <a:latin typeface="Roboto"/>
                <a:ea typeface="Roboto"/>
                <a:cs typeface="Roboto"/>
                <a:sym typeface="Roboto"/>
              </a:endParaRPr>
            </a:p>
          </p:txBody>
        </p:sp>
      </p:grpSp>
      <p:sp>
        <p:nvSpPr>
          <p:cNvPr id="371" name="Google Shape;371;p38"/>
          <p:cNvSpPr/>
          <p:nvPr/>
        </p:nvSpPr>
        <p:spPr>
          <a:xfrm>
            <a:off x="459450" y="1648975"/>
            <a:ext cx="1217400" cy="696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Roboto"/>
              <a:ea typeface="Roboto"/>
              <a:cs typeface="Roboto"/>
              <a:sym typeface="Roboto"/>
            </a:endParaRPr>
          </a:p>
        </p:txBody>
      </p:sp>
      <p:grpSp>
        <p:nvGrpSpPr>
          <p:cNvPr id="372" name="Google Shape;372;p38"/>
          <p:cNvGrpSpPr/>
          <p:nvPr/>
        </p:nvGrpSpPr>
        <p:grpSpPr>
          <a:xfrm>
            <a:off x="2157007" y="1405600"/>
            <a:ext cx="566846" cy="1013757"/>
            <a:chOff x="4526231" y="1203417"/>
            <a:chExt cx="554915" cy="1782900"/>
          </a:xfrm>
        </p:grpSpPr>
        <p:sp>
          <p:nvSpPr>
            <p:cNvPr id="373" name="Google Shape;373;p38"/>
            <p:cNvSpPr/>
            <p:nvPr/>
          </p:nvSpPr>
          <p:spPr>
            <a:xfrm>
              <a:off x="4526231" y="1207381"/>
              <a:ext cx="98400" cy="17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74" name="Google Shape;374;p38"/>
            <p:cNvSpPr/>
            <p:nvPr/>
          </p:nvSpPr>
          <p:spPr>
            <a:xfrm rot="5400000">
              <a:off x="4002646" y="1907817"/>
              <a:ext cx="1782900" cy="374100"/>
            </a:xfrm>
            <a:prstGeom prst="trapezoid">
              <a:avLst>
                <a:gd fmla="val 7269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375" name="Google Shape;375;p38"/>
          <p:cNvSpPr/>
          <p:nvPr/>
        </p:nvSpPr>
        <p:spPr>
          <a:xfrm>
            <a:off x="540180" y="1491625"/>
            <a:ext cx="660600" cy="27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sz="800">
                <a:latin typeface="Roboto"/>
                <a:ea typeface="Roboto"/>
                <a:cs typeface="Roboto"/>
                <a:sym typeface="Roboto"/>
              </a:rPr>
              <a:t>Text</a:t>
            </a:r>
            <a:endParaRPr b="1" sz="800">
              <a:latin typeface="Roboto"/>
              <a:ea typeface="Roboto"/>
              <a:cs typeface="Roboto"/>
              <a:sym typeface="Roboto"/>
            </a:endParaRPr>
          </a:p>
        </p:txBody>
      </p:sp>
      <p:sp>
        <p:nvSpPr>
          <p:cNvPr id="376" name="Google Shape;376;p38"/>
          <p:cNvSpPr/>
          <p:nvPr/>
        </p:nvSpPr>
        <p:spPr>
          <a:xfrm>
            <a:off x="1776850" y="1805025"/>
            <a:ext cx="307800" cy="270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7" name="Google Shape;377;p38"/>
          <p:cNvSpPr/>
          <p:nvPr/>
        </p:nvSpPr>
        <p:spPr>
          <a:xfrm flipH="1" rot="9499499">
            <a:off x="2995861" y="2836511"/>
            <a:ext cx="1088423" cy="26707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8" name="Google Shape;378;p38"/>
          <p:cNvSpPr/>
          <p:nvPr/>
        </p:nvSpPr>
        <p:spPr>
          <a:xfrm rot="1300501">
            <a:off x="2995861" y="1863724"/>
            <a:ext cx="1088423" cy="26707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9" name="Google Shape;379;p38"/>
          <p:cNvSpPr/>
          <p:nvPr/>
        </p:nvSpPr>
        <p:spPr>
          <a:xfrm>
            <a:off x="4038975" y="1984150"/>
            <a:ext cx="2188778" cy="999300"/>
          </a:xfrm>
          <a:prstGeom prst="roundRect">
            <a:avLst>
              <a:gd fmla="val 11264"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sz="1800">
                <a:latin typeface="Roboto"/>
                <a:ea typeface="Roboto"/>
                <a:cs typeface="Roboto"/>
                <a:sym typeface="Roboto"/>
              </a:rPr>
              <a:t>Neuro-Symbolic Reasoning Engine</a:t>
            </a:r>
            <a:endParaRPr sz="1800">
              <a:latin typeface="Roboto"/>
              <a:ea typeface="Roboto"/>
              <a:cs typeface="Roboto"/>
              <a:sym typeface="Roboto"/>
            </a:endParaRPr>
          </a:p>
        </p:txBody>
      </p:sp>
      <p:sp>
        <p:nvSpPr>
          <p:cNvPr id="380" name="Google Shape;380;p38"/>
          <p:cNvSpPr/>
          <p:nvPr/>
        </p:nvSpPr>
        <p:spPr>
          <a:xfrm>
            <a:off x="1849200" y="3651800"/>
            <a:ext cx="307800" cy="270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1" name="Google Shape;381;p38"/>
          <p:cNvSpPr txBox="1"/>
          <p:nvPr/>
        </p:nvSpPr>
        <p:spPr>
          <a:xfrm>
            <a:off x="2808300" y="1311725"/>
            <a:ext cx="1789500" cy="54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a:solidFill>
                  <a:schemeClr val="dk1"/>
                </a:solidFill>
                <a:latin typeface="Roboto"/>
                <a:ea typeface="Roboto"/>
                <a:cs typeface="Roboto"/>
                <a:sym typeface="Roboto"/>
              </a:rPr>
              <a:t>P</a:t>
            </a:r>
            <a:r>
              <a:rPr baseline="-25000" lang="nl">
                <a:solidFill>
                  <a:schemeClr val="dk1"/>
                </a:solidFill>
                <a:latin typeface="Roboto"/>
                <a:ea typeface="Roboto"/>
                <a:cs typeface="Roboto"/>
                <a:sym typeface="Roboto"/>
              </a:rPr>
              <a:t>text</a:t>
            </a:r>
            <a:r>
              <a:rPr lang="nl">
                <a:solidFill>
                  <a:schemeClr val="dk1"/>
                </a:solidFill>
                <a:latin typeface="Roboto"/>
                <a:ea typeface="Roboto"/>
                <a:cs typeface="Roboto"/>
                <a:sym typeface="Roboto"/>
              </a:rPr>
              <a:t>(dyspnea) </a:t>
            </a:r>
            <a:endParaRPr>
              <a:solidFill>
                <a:schemeClr val="dk1"/>
              </a:solidFill>
              <a:latin typeface="Roboto"/>
              <a:ea typeface="Roboto"/>
              <a:cs typeface="Roboto"/>
              <a:sym typeface="Roboto"/>
            </a:endParaRPr>
          </a:p>
          <a:p>
            <a:pPr indent="0" lvl="0" marL="0" rtl="0" algn="ctr">
              <a:spcBef>
                <a:spcPts val="0"/>
              </a:spcBef>
              <a:spcAft>
                <a:spcPts val="0"/>
              </a:spcAft>
              <a:buNone/>
            </a:pPr>
            <a:r>
              <a:rPr lang="nl">
                <a:solidFill>
                  <a:schemeClr val="dk1"/>
                </a:solidFill>
                <a:latin typeface="Roboto"/>
                <a:ea typeface="Roboto"/>
                <a:cs typeface="Roboto"/>
                <a:sym typeface="Roboto"/>
              </a:rPr>
              <a:t>= 0.56</a:t>
            </a:r>
            <a:endParaRPr>
              <a:solidFill>
                <a:schemeClr val="dk1"/>
              </a:solidFill>
              <a:latin typeface="Roboto"/>
              <a:ea typeface="Roboto"/>
              <a:cs typeface="Roboto"/>
              <a:sym typeface="Roboto"/>
            </a:endParaRPr>
          </a:p>
        </p:txBody>
      </p:sp>
      <p:sp>
        <p:nvSpPr>
          <p:cNvPr id="382" name="Google Shape;382;p38"/>
          <p:cNvSpPr txBox="1"/>
          <p:nvPr/>
        </p:nvSpPr>
        <p:spPr>
          <a:xfrm>
            <a:off x="3062675" y="3085225"/>
            <a:ext cx="1789500" cy="10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a:solidFill>
                  <a:schemeClr val="dk1"/>
                </a:solidFill>
                <a:latin typeface="Roboto"/>
                <a:ea typeface="Roboto"/>
                <a:cs typeface="Roboto"/>
                <a:sym typeface="Roboto"/>
              </a:rPr>
              <a:t>P</a:t>
            </a:r>
            <a:r>
              <a:rPr baseline="-25000" lang="nl">
                <a:solidFill>
                  <a:schemeClr val="dk1"/>
                </a:solidFill>
                <a:latin typeface="Roboto"/>
                <a:ea typeface="Roboto"/>
                <a:cs typeface="Roboto"/>
                <a:sym typeface="Roboto"/>
              </a:rPr>
              <a:t>tab</a:t>
            </a:r>
            <a:r>
              <a:rPr lang="nl">
                <a:solidFill>
                  <a:schemeClr val="dk1"/>
                </a:solidFill>
                <a:latin typeface="Roboto"/>
                <a:ea typeface="Roboto"/>
                <a:cs typeface="Roboto"/>
                <a:sym typeface="Roboto"/>
              </a:rPr>
              <a:t>(dyspnea) </a:t>
            </a:r>
            <a:endParaRPr>
              <a:solidFill>
                <a:schemeClr val="dk1"/>
              </a:solidFill>
              <a:latin typeface="Roboto"/>
              <a:ea typeface="Roboto"/>
              <a:cs typeface="Roboto"/>
              <a:sym typeface="Roboto"/>
            </a:endParaRPr>
          </a:p>
          <a:p>
            <a:pPr indent="0" lvl="0" marL="0" rtl="0" algn="ctr">
              <a:spcBef>
                <a:spcPts val="0"/>
              </a:spcBef>
              <a:spcAft>
                <a:spcPts val="0"/>
              </a:spcAft>
              <a:buNone/>
            </a:pPr>
            <a:r>
              <a:rPr lang="nl">
                <a:solidFill>
                  <a:schemeClr val="dk1"/>
                </a:solidFill>
                <a:latin typeface="Roboto"/>
                <a:ea typeface="Roboto"/>
                <a:cs typeface="Roboto"/>
                <a:sym typeface="Roboto"/>
              </a:rPr>
              <a:t>= 0.85</a:t>
            </a:r>
            <a:endParaRPr>
              <a:solidFill>
                <a:schemeClr val="dk1"/>
              </a:solidFill>
              <a:latin typeface="Roboto"/>
              <a:ea typeface="Roboto"/>
              <a:cs typeface="Roboto"/>
              <a:sym typeface="Roboto"/>
            </a:endParaRPr>
          </a:p>
        </p:txBody>
      </p:sp>
      <p:grpSp>
        <p:nvGrpSpPr>
          <p:cNvPr id="383" name="Google Shape;383;p38"/>
          <p:cNvGrpSpPr/>
          <p:nvPr/>
        </p:nvGrpSpPr>
        <p:grpSpPr>
          <a:xfrm>
            <a:off x="6227883" y="2249037"/>
            <a:ext cx="2478471" cy="547500"/>
            <a:chOff x="6227883" y="2249037"/>
            <a:chExt cx="2478471" cy="547500"/>
          </a:xfrm>
        </p:grpSpPr>
        <p:sp>
          <p:nvSpPr>
            <p:cNvPr id="384" name="Google Shape;384;p38"/>
            <p:cNvSpPr/>
            <p:nvPr/>
          </p:nvSpPr>
          <p:spPr>
            <a:xfrm>
              <a:off x="6227883" y="2372100"/>
              <a:ext cx="660600" cy="27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5" name="Google Shape;385;p38"/>
            <p:cNvSpPr txBox="1"/>
            <p:nvPr/>
          </p:nvSpPr>
          <p:spPr>
            <a:xfrm>
              <a:off x="6916854" y="2249037"/>
              <a:ext cx="1789500" cy="54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sz="1800">
                  <a:solidFill>
                    <a:srgbClr val="990000"/>
                  </a:solidFill>
                  <a:latin typeface="Roboto"/>
                  <a:ea typeface="Roboto"/>
                  <a:cs typeface="Roboto"/>
                  <a:sym typeface="Roboto"/>
                </a:rPr>
                <a:t>P</a:t>
              </a:r>
              <a:r>
                <a:rPr b="1" lang="nl" sz="1800">
                  <a:solidFill>
                    <a:srgbClr val="990000"/>
                  </a:solidFill>
                  <a:latin typeface="Roboto"/>
                  <a:ea typeface="Roboto"/>
                  <a:cs typeface="Roboto"/>
                  <a:sym typeface="Roboto"/>
                </a:rPr>
                <a:t>(dyspnea) = ?</a:t>
              </a:r>
              <a:endParaRPr b="1" sz="1800">
                <a:solidFill>
                  <a:srgbClr val="990000"/>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39"/>
          <p:cNvPicPr preferRelativeResize="0"/>
          <p:nvPr/>
        </p:nvPicPr>
        <p:blipFill>
          <a:blip r:embed="rId3">
            <a:alphaModFix/>
          </a:blip>
          <a:stretch>
            <a:fillRect/>
          </a:stretch>
        </p:blipFill>
        <p:spPr>
          <a:xfrm>
            <a:off x="2100275" y="3298700"/>
            <a:ext cx="1473172" cy="1127174"/>
          </a:xfrm>
          <a:prstGeom prst="rect">
            <a:avLst/>
          </a:prstGeom>
          <a:noFill/>
          <a:ln>
            <a:noFill/>
          </a:ln>
        </p:spPr>
      </p:pic>
      <p:sp>
        <p:nvSpPr>
          <p:cNvPr id="391" name="Google Shape;391;p39"/>
          <p:cNvSpPr txBox="1"/>
          <p:nvPr>
            <p:ph type="title"/>
          </p:nvPr>
        </p:nvSpPr>
        <p:spPr>
          <a:xfrm>
            <a:off x="205325" y="190925"/>
            <a:ext cx="7504200" cy="6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nl" sz="2400"/>
              <a:t>How can we update parameters?</a:t>
            </a:r>
            <a:endParaRPr sz="2400"/>
          </a:p>
        </p:txBody>
      </p:sp>
      <p:grpSp>
        <p:nvGrpSpPr>
          <p:cNvPr id="392" name="Google Shape;392;p39"/>
          <p:cNvGrpSpPr/>
          <p:nvPr/>
        </p:nvGrpSpPr>
        <p:grpSpPr>
          <a:xfrm>
            <a:off x="464875" y="3236725"/>
            <a:ext cx="1288650" cy="999407"/>
            <a:chOff x="-1963354" y="2444003"/>
            <a:chExt cx="1763100" cy="1336105"/>
          </a:xfrm>
        </p:grpSpPr>
        <p:sp>
          <p:nvSpPr>
            <p:cNvPr id="393" name="Google Shape;393;p39"/>
            <p:cNvSpPr/>
            <p:nvPr/>
          </p:nvSpPr>
          <p:spPr>
            <a:xfrm>
              <a:off x="-1963354" y="2733408"/>
              <a:ext cx="1763100" cy="1046700"/>
            </a:xfrm>
            <a:prstGeom prst="roundRect">
              <a:avLst>
                <a:gd fmla="val 11264"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p:txBody>
        </p:sp>
        <p:sp>
          <p:nvSpPr>
            <p:cNvPr id="394" name="Google Shape;394;p39"/>
            <p:cNvSpPr/>
            <p:nvPr/>
          </p:nvSpPr>
          <p:spPr>
            <a:xfrm>
              <a:off x="-1806628" y="2444003"/>
              <a:ext cx="775500" cy="3618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sz="800">
                  <a:latin typeface="Roboto"/>
                  <a:ea typeface="Roboto"/>
                  <a:cs typeface="Roboto"/>
                  <a:sym typeface="Roboto"/>
                </a:rPr>
                <a:t>Tabular</a:t>
              </a:r>
              <a:endParaRPr b="1" sz="800">
                <a:latin typeface="Roboto"/>
                <a:ea typeface="Roboto"/>
                <a:cs typeface="Roboto"/>
                <a:sym typeface="Roboto"/>
              </a:endParaRPr>
            </a:p>
          </p:txBody>
        </p:sp>
      </p:grpSp>
      <p:sp>
        <p:nvSpPr>
          <p:cNvPr id="395" name="Google Shape;395;p39"/>
          <p:cNvSpPr/>
          <p:nvPr/>
        </p:nvSpPr>
        <p:spPr>
          <a:xfrm>
            <a:off x="459450" y="1648975"/>
            <a:ext cx="1217400" cy="696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Roboto"/>
              <a:ea typeface="Roboto"/>
              <a:cs typeface="Roboto"/>
              <a:sym typeface="Roboto"/>
            </a:endParaRPr>
          </a:p>
        </p:txBody>
      </p:sp>
      <p:grpSp>
        <p:nvGrpSpPr>
          <p:cNvPr id="396" name="Google Shape;396;p39"/>
          <p:cNvGrpSpPr/>
          <p:nvPr/>
        </p:nvGrpSpPr>
        <p:grpSpPr>
          <a:xfrm>
            <a:off x="2157007" y="1405600"/>
            <a:ext cx="566846" cy="1013757"/>
            <a:chOff x="4526231" y="1203417"/>
            <a:chExt cx="554915" cy="1782900"/>
          </a:xfrm>
        </p:grpSpPr>
        <p:sp>
          <p:nvSpPr>
            <p:cNvPr id="397" name="Google Shape;397;p39"/>
            <p:cNvSpPr/>
            <p:nvPr/>
          </p:nvSpPr>
          <p:spPr>
            <a:xfrm>
              <a:off x="4526231" y="1207381"/>
              <a:ext cx="98400" cy="17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98" name="Google Shape;398;p39"/>
            <p:cNvSpPr/>
            <p:nvPr/>
          </p:nvSpPr>
          <p:spPr>
            <a:xfrm rot="5400000">
              <a:off x="4002646" y="1907817"/>
              <a:ext cx="1782900" cy="374100"/>
            </a:xfrm>
            <a:prstGeom prst="trapezoid">
              <a:avLst>
                <a:gd fmla="val 7269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399" name="Google Shape;399;p39"/>
          <p:cNvSpPr/>
          <p:nvPr/>
        </p:nvSpPr>
        <p:spPr>
          <a:xfrm>
            <a:off x="540180" y="1491625"/>
            <a:ext cx="660600" cy="27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sz="800">
                <a:latin typeface="Roboto"/>
                <a:ea typeface="Roboto"/>
                <a:cs typeface="Roboto"/>
                <a:sym typeface="Roboto"/>
              </a:rPr>
              <a:t>Text</a:t>
            </a:r>
            <a:endParaRPr b="1" sz="800">
              <a:latin typeface="Roboto"/>
              <a:ea typeface="Roboto"/>
              <a:cs typeface="Roboto"/>
              <a:sym typeface="Roboto"/>
            </a:endParaRPr>
          </a:p>
        </p:txBody>
      </p:sp>
      <p:sp>
        <p:nvSpPr>
          <p:cNvPr id="400" name="Google Shape;400;p39"/>
          <p:cNvSpPr/>
          <p:nvPr/>
        </p:nvSpPr>
        <p:spPr>
          <a:xfrm>
            <a:off x="1776850" y="1805025"/>
            <a:ext cx="307800" cy="270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1" name="Google Shape;401;p39"/>
          <p:cNvSpPr/>
          <p:nvPr/>
        </p:nvSpPr>
        <p:spPr>
          <a:xfrm flipH="1" rot="9499657">
            <a:off x="2995933" y="2836531"/>
            <a:ext cx="1088549" cy="26703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2" name="Google Shape;402;p39"/>
          <p:cNvSpPr/>
          <p:nvPr/>
        </p:nvSpPr>
        <p:spPr>
          <a:xfrm rot="1300343">
            <a:off x="2995933" y="1863743"/>
            <a:ext cx="1088549" cy="26703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3" name="Google Shape;403;p39"/>
          <p:cNvSpPr/>
          <p:nvPr/>
        </p:nvSpPr>
        <p:spPr>
          <a:xfrm>
            <a:off x="4038975" y="1984150"/>
            <a:ext cx="2188800" cy="999300"/>
          </a:xfrm>
          <a:prstGeom prst="roundRect">
            <a:avLst>
              <a:gd fmla="val 11264"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sz="1800">
                <a:latin typeface="Roboto"/>
                <a:ea typeface="Roboto"/>
                <a:cs typeface="Roboto"/>
                <a:sym typeface="Roboto"/>
              </a:rPr>
              <a:t>Neuro-Symbolic Reasoning Engine</a:t>
            </a:r>
            <a:endParaRPr sz="1800">
              <a:latin typeface="Roboto"/>
              <a:ea typeface="Roboto"/>
              <a:cs typeface="Roboto"/>
              <a:sym typeface="Roboto"/>
            </a:endParaRPr>
          </a:p>
        </p:txBody>
      </p:sp>
      <p:sp>
        <p:nvSpPr>
          <p:cNvPr id="404" name="Google Shape;404;p39"/>
          <p:cNvSpPr/>
          <p:nvPr/>
        </p:nvSpPr>
        <p:spPr>
          <a:xfrm>
            <a:off x="1849200" y="3651800"/>
            <a:ext cx="307800" cy="270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5" name="Google Shape;405;p39"/>
          <p:cNvSpPr txBox="1"/>
          <p:nvPr/>
        </p:nvSpPr>
        <p:spPr>
          <a:xfrm>
            <a:off x="2808300" y="1311725"/>
            <a:ext cx="1789500" cy="54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a:solidFill>
                  <a:schemeClr val="dk1"/>
                </a:solidFill>
                <a:latin typeface="Roboto"/>
                <a:ea typeface="Roboto"/>
                <a:cs typeface="Roboto"/>
                <a:sym typeface="Roboto"/>
              </a:rPr>
              <a:t>P</a:t>
            </a:r>
            <a:r>
              <a:rPr baseline="-25000" lang="nl">
                <a:solidFill>
                  <a:schemeClr val="dk1"/>
                </a:solidFill>
                <a:latin typeface="Roboto"/>
                <a:ea typeface="Roboto"/>
                <a:cs typeface="Roboto"/>
                <a:sym typeface="Roboto"/>
              </a:rPr>
              <a:t>text</a:t>
            </a:r>
            <a:r>
              <a:rPr lang="nl">
                <a:solidFill>
                  <a:schemeClr val="dk1"/>
                </a:solidFill>
                <a:latin typeface="Roboto"/>
                <a:ea typeface="Roboto"/>
                <a:cs typeface="Roboto"/>
                <a:sym typeface="Roboto"/>
              </a:rPr>
              <a:t>(dyspnea) </a:t>
            </a:r>
            <a:endParaRPr>
              <a:solidFill>
                <a:schemeClr val="dk1"/>
              </a:solidFill>
              <a:latin typeface="Roboto"/>
              <a:ea typeface="Roboto"/>
              <a:cs typeface="Roboto"/>
              <a:sym typeface="Roboto"/>
            </a:endParaRPr>
          </a:p>
          <a:p>
            <a:pPr indent="0" lvl="0" marL="0" rtl="0" algn="ctr">
              <a:spcBef>
                <a:spcPts val="0"/>
              </a:spcBef>
              <a:spcAft>
                <a:spcPts val="0"/>
              </a:spcAft>
              <a:buNone/>
            </a:pPr>
            <a:r>
              <a:rPr lang="nl">
                <a:solidFill>
                  <a:schemeClr val="dk1"/>
                </a:solidFill>
                <a:latin typeface="Roboto"/>
                <a:ea typeface="Roboto"/>
                <a:cs typeface="Roboto"/>
                <a:sym typeface="Roboto"/>
              </a:rPr>
              <a:t>= 0.21</a:t>
            </a:r>
            <a:endParaRPr>
              <a:solidFill>
                <a:schemeClr val="dk1"/>
              </a:solidFill>
              <a:latin typeface="Roboto"/>
              <a:ea typeface="Roboto"/>
              <a:cs typeface="Roboto"/>
              <a:sym typeface="Roboto"/>
            </a:endParaRPr>
          </a:p>
        </p:txBody>
      </p:sp>
      <p:sp>
        <p:nvSpPr>
          <p:cNvPr id="406" name="Google Shape;406;p39"/>
          <p:cNvSpPr txBox="1"/>
          <p:nvPr/>
        </p:nvSpPr>
        <p:spPr>
          <a:xfrm>
            <a:off x="3062675" y="3085225"/>
            <a:ext cx="1789500" cy="10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a:solidFill>
                  <a:schemeClr val="dk1"/>
                </a:solidFill>
                <a:latin typeface="Roboto"/>
                <a:ea typeface="Roboto"/>
                <a:cs typeface="Roboto"/>
                <a:sym typeface="Roboto"/>
              </a:rPr>
              <a:t>P</a:t>
            </a:r>
            <a:r>
              <a:rPr baseline="-25000" lang="nl">
                <a:solidFill>
                  <a:schemeClr val="dk1"/>
                </a:solidFill>
                <a:latin typeface="Roboto"/>
                <a:ea typeface="Roboto"/>
                <a:cs typeface="Roboto"/>
                <a:sym typeface="Roboto"/>
              </a:rPr>
              <a:t>tab</a:t>
            </a:r>
            <a:r>
              <a:rPr lang="nl">
                <a:solidFill>
                  <a:schemeClr val="dk1"/>
                </a:solidFill>
                <a:latin typeface="Roboto"/>
                <a:ea typeface="Roboto"/>
                <a:cs typeface="Roboto"/>
                <a:sym typeface="Roboto"/>
              </a:rPr>
              <a:t>(dyspnea) </a:t>
            </a:r>
            <a:endParaRPr>
              <a:solidFill>
                <a:schemeClr val="dk1"/>
              </a:solidFill>
              <a:latin typeface="Roboto"/>
              <a:ea typeface="Roboto"/>
              <a:cs typeface="Roboto"/>
              <a:sym typeface="Roboto"/>
            </a:endParaRPr>
          </a:p>
          <a:p>
            <a:pPr indent="0" lvl="0" marL="0" rtl="0" algn="ctr">
              <a:spcBef>
                <a:spcPts val="0"/>
              </a:spcBef>
              <a:spcAft>
                <a:spcPts val="0"/>
              </a:spcAft>
              <a:buNone/>
            </a:pPr>
            <a:r>
              <a:rPr lang="nl">
                <a:solidFill>
                  <a:schemeClr val="dk1"/>
                </a:solidFill>
                <a:latin typeface="Roboto"/>
                <a:ea typeface="Roboto"/>
                <a:cs typeface="Roboto"/>
                <a:sym typeface="Roboto"/>
              </a:rPr>
              <a:t>= 0.38</a:t>
            </a:r>
            <a:endParaRPr>
              <a:solidFill>
                <a:schemeClr val="dk1"/>
              </a:solidFill>
              <a:latin typeface="Roboto"/>
              <a:ea typeface="Roboto"/>
              <a:cs typeface="Roboto"/>
              <a:sym typeface="Roboto"/>
            </a:endParaRPr>
          </a:p>
        </p:txBody>
      </p:sp>
      <p:grpSp>
        <p:nvGrpSpPr>
          <p:cNvPr id="407" name="Google Shape;407;p39"/>
          <p:cNvGrpSpPr/>
          <p:nvPr/>
        </p:nvGrpSpPr>
        <p:grpSpPr>
          <a:xfrm>
            <a:off x="6227883" y="2249025"/>
            <a:ext cx="2203068" cy="547500"/>
            <a:chOff x="6227883" y="2249025"/>
            <a:chExt cx="2203068" cy="547500"/>
          </a:xfrm>
        </p:grpSpPr>
        <p:sp>
          <p:nvSpPr>
            <p:cNvPr id="408" name="Google Shape;408;p39"/>
            <p:cNvSpPr/>
            <p:nvPr/>
          </p:nvSpPr>
          <p:spPr>
            <a:xfrm>
              <a:off x="6227883" y="2372100"/>
              <a:ext cx="660600" cy="27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9" name="Google Shape;409;p39"/>
            <p:cNvSpPr txBox="1"/>
            <p:nvPr/>
          </p:nvSpPr>
          <p:spPr>
            <a:xfrm>
              <a:off x="6916851" y="2249025"/>
              <a:ext cx="1514100" cy="54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sz="1800">
                  <a:solidFill>
                    <a:srgbClr val="990000"/>
                  </a:solidFill>
                  <a:latin typeface="Roboto"/>
                  <a:ea typeface="Roboto"/>
                  <a:cs typeface="Roboto"/>
                  <a:sym typeface="Roboto"/>
                </a:rPr>
                <a:t>P(dyspnea) = 0.25</a:t>
              </a:r>
              <a:endParaRPr b="1" sz="1800">
                <a:solidFill>
                  <a:srgbClr val="990000"/>
                </a:solidFill>
                <a:latin typeface="Roboto"/>
                <a:ea typeface="Roboto"/>
                <a:cs typeface="Roboto"/>
                <a:sym typeface="Roboto"/>
              </a:endParaRPr>
            </a:p>
          </p:txBody>
        </p:sp>
      </p:grpSp>
      <p:grpSp>
        <p:nvGrpSpPr>
          <p:cNvPr id="410" name="Google Shape;410;p39"/>
          <p:cNvGrpSpPr/>
          <p:nvPr/>
        </p:nvGrpSpPr>
        <p:grpSpPr>
          <a:xfrm>
            <a:off x="2499600" y="848225"/>
            <a:ext cx="2640957" cy="3766775"/>
            <a:chOff x="2499600" y="848225"/>
            <a:chExt cx="2640957" cy="3766775"/>
          </a:xfrm>
        </p:grpSpPr>
        <p:grpSp>
          <p:nvGrpSpPr>
            <p:cNvPr id="411" name="Google Shape;411;p39"/>
            <p:cNvGrpSpPr/>
            <p:nvPr/>
          </p:nvGrpSpPr>
          <p:grpSpPr>
            <a:xfrm>
              <a:off x="2499600" y="848225"/>
              <a:ext cx="1549325" cy="932650"/>
              <a:chOff x="2499600" y="848225"/>
              <a:chExt cx="1549325" cy="932650"/>
            </a:xfrm>
          </p:grpSpPr>
          <p:sp>
            <p:nvSpPr>
              <p:cNvPr id="412" name="Google Shape;412;p39"/>
              <p:cNvSpPr/>
              <p:nvPr/>
            </p:nvSpPr>
            <p:spPr>
              <a:xfrm>
                <a:off x="2499600" y="1160325"/>
                <a:ext cx="331925" cy="620550"/>
              </a:xfrm>
              <a:custGeom>
                <a:rect b="b" l="l" r="r" t="t"/>
                <a:pathLst>
                  <a:path extrusionOk="0" h="24822" w="13277">
                    <a:moveTo>
                      <a:pt x="0" y="24822"/>
                    </a:moveTo>
                    <a:cubicBezTo>
                      <a:pt x="2275" y="15719"/>
                      <a:pt x="6642" y="6635"/>
                      <a:pt x="13277" y="0"/>
                    </a:cubicBezTo>
                  </a:path>
                </a:pathLst>
              </a:custGeom>
              <a:noFill/>
              <a:ln cap="flat" cmpd="sng" w="19050">
                <a:solidFill>
                  <a:srgbClr val="990000"/>
                </a:solidFill>
                <a:prstDash val="solid"/>
                <a:round/>
                <a:headEnd len="med" w="med" type="none"/>
                <a:tailEnd len="med" w="med" type="none"/>
              </a:ln>
            </p:spPr>
          </p:sp>
          <p:sp>
            <p:nvSpPr>
              <p:cNvPr id="413" name="Google Shape;413;p39"/>
              <p:cNvSpPr txBox="1"/>
              <p:nvPr/>
            </p:nvSpPr>
            <p:spPr>
              <a:xfrm>
                <a:off x="2831525" y="848225"/>
                <a:ext cx="12174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2000">
                    <a:solidFill>
                      <a:srgbClr val="990000"/>
                    </a:solidFill>
                    <a:latin typeface="Roboto"/>
                    <a:ea typeface="Roboto"/>
                    <a:cs typeface="Roboto"/>
                    <a:sym typeface="Roboto"/>
                  </a:rPr>
                  <a:t>Weights</a:t>
                </a:r>
                <a:endParaRPr sz="2000">
                  <a:solidFill>
                    <a:srgbClr val="990000"/>
                  </a:solidFill>
                  <a:latin typeface="Roboto"/>
                  <a:ea typeface="Roboto"/>
                  <a:cs typeface="Roboto"/>
                  <a:sym typeface="Roboto"/>
                </a:endParaRPr>
              </a:p>
            </p:txBody>
          </p:sp>
        </p:grpSp>
        <p:sp>
          <p:nvSpPr>
            <p:cNvPr id="414" name="Google Shape;414;p39"/>
            <p:cNvSpPr/>
            <p:nvPr/>
          </p:nvSpPr>
          <p:spPr>
            <a:xfrm>
              <a:off x="2643909" y="4003375"/>
              <a:ext cx="692725" cy="534000"/>
            </a:xfrm>
            <a:custGeom>
              <a:rect b="b" l="l" r="r" t="t"/>
              <a:pathLst>
                <a:path extrusionOk="0" h="21360" w="27709">
                  <a:moveTo>
                    <a:pt x="0" y="0"/>
                  </a:moveTo>
                  <a:cubicBezTo>
                    <a:pt x="3985" y="10960"/>
                    <a:pt x="16047" y="21360"/>
                    <a:pt x="27709" y="21360"/>
                  </a:cubicBezTo>
                </a:path>
              </a:pathLst>
            </a:custGeom>
            <a:noFill/>
            <a:ln cap="flat" cmpd="sng" w="19050">
              <a:solidFill>
                <a:srgbClr val="990000"/>
              </a:solidFill>
              <a:prstDash val="solid"/>
              <a:round/>
              <a:headEnd len="med" w="med" type="none"/>
              <a:tailEnd len="med" w="med" type="none"/>
            </a:ln>
          </p:spPr>
        </p:sp>
        <p:sp>
          <p:nvSpPr>
            <p:cNvPr id="415" name="Google Shape;415;p39"/>
            <p:cNvSpPr txBox="1"/>
            <p:nvPr/>
          </p:nvSpPr>
          <p:spPr>
            <a:xfrm>
              <a:off x="3351057" y="4226200"/>
              <a:ext cx="17895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2000">
                  <a:solidFill>
                    <a:srgbClr val="990000"/>
                  </a:solidFill>
                  <a:latin typeface="Roboto"/>
                  <a:ea typeface="Roboto"/>
                  <a:cs typeface="Roboto"/>
                  <a:sym typeface="Roboto"/>
                </a:rPr>
                <a:t>Conditional probabilities</a:t>
              </a:r>
              <a:endParaRPr sz="2000">
                <a:solidFill>
                  <a:srgbClr val="990000"/>
                </a:solidFill>
                <a:latin typeface="Roboto"/>
                <a:ea typeface="Roboto"/>
                <a:cs typeface="Roboto"/>
                <a:sym typeface="Roboto"/>
              </a:endParaRPr>
            </a:p>
          </p:txBody>
        </p:sp>
      </p:grpSp>
      <p:grpSp>
        <p:nvGrpSpPr>
          <p:cNvPr id="416" name="Google Shape;416;p39"/>
          <p:cNvGrpSpPr/>
          <p:nvPr/>
        </p:nvGrpSpPr>
        <p:grpSpPr>
          <a:xfrm>
            <a:off x="4356550" y="400375"/>
            <a:ext cx="4787451" cy="4564175"/>
            <a:chOff x="4356550" y="400375"/>
            <a:chExt cx="4787451" cy="4564175"/>
          </a:xfrm>
        </p:grpSpPr>
        <p:grpSp>
          <p:nvGrpSpPr>
            <p:cNvPr id="417" name="Google Shape;417;p39"/>
            <p:cNvGrpSpPr/>
            <p:nvPr/>
          </p:nvGrpSpPr>
          <p:grpSpPr>
            <a:xfrm>
              <a:off x="4356550" y="947875"/>
              <a:ext cx="3835800" cy="4016675"/>
              <a:chOff x="4356550" y="947875"/>
              <a:chExt cx="3835800" cy="4016675"/>
            </a:xfrm>
          </p:grpSpPr>
          <p:sp>
            <p:nvSpPr>
              <p:cNvPr id="418" name="Google Shape;418;p39"/>
              <p:cNvSpPr/>
              <p:nvPr/>
            </p:nvSpPr>
            <p:spPr>
              <a:xfrm flipH="1">
                <a:off x="4356550" y="947875"/>
                <a:ext cx="3835800" cy="1201500"/>
              </a:xfrm>
              <a:prstGeom prst="bentArrow">
                <a:avLst>
                  <a:gd fmla="val 12012" name="adj1"/>
                  <a:gd fmla="val 18210" name="adj2"/>
                  <a:gd fmla="val 25620" name="adj3"/>
                  <a:gd fmla="val 43750" name="adj4"/>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9" name="Google Shape;419;p39"/>
              <p:cNvSpPr/>
              <p:nvPr/>
            </p:nvSpPr>
            <p:spPr>
              <a:xfrm rot="10800000">
                <a:off x="4996450" y="3004050"/>
                <a:ext cx="3167400" cy="1960500"/>
              </a:xfrm>
              <a:prstGeom prst="bentArrow">
                <a:avLst>
                  <a:gd fmla="val 6584" name="adj1"/>
                  <a:gd fmla="val 11254" name="adj2"/>
                  <a:gd fmla="val 15516" name="adj3"/>
                  <a:gd fmla="val 43750" name="adj4"/>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420" name="Google Shape;420;p39"/>
            <p:cNvSpPr txBox="1"/>
            <p:nvPr/>
          </p:nvSpPr>
          <p:spPr>
            <a:xfrm>
              <a:off x="7458926" y="400375"/>
              <a:ext cx="1514100" cy="54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sz="5000">
                  <a:solidFill>
                    <a:srgbClr val="990000"/>
                  </a:solidFill>
                  <a:latin typeface="Roboto"/>
                  <a:ea typeface="Roboto"/>
                  <a:cs typeface="Roboto"/>
                  <a:sym typeface="Roboto"/>
                </a:rPr>
                <a:t>?</a:t>
              </a:r>
              <a:endParaRPr b="1" sz="5000">
                <a:solidFill>
                  <a:srgbClr val="990000"/>
                </a:solidFill>
                <a:latin typeface="Roboto"/>
                <a:ea typeface="Roboto"/>
                <a:cs typeface="Roboto"/>
                <a:sym typeface="Roboto"/>
              </a:endParaRPr>
            </a:p>
          </p:txBody>
        </p:sp>
        <p:sp>
          <p:nvSpPr>
            <p:cNvPr id="421" name="Google Shape;421;p39"/>
            <p:cNvSpPr txBox="1"/>
            <p:nvPr/>
          </p:nvSpPr>
          <p:spPr>
            <a:xfrm>
              <a:off x="7629901" y="3922400"/>
              <a:ext cx="1514100" cy="54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sz="5000">
                  <a:solidFill>
                    <a:srgbClr val="990000"/>
                  </a:solidFill>
                  <a:latin typeface="Roboto"/>
                  <a:ea typeface="Roboto"/>
                  <a:cs typeface="Roboto"/>
                  <a:sym typeface="Roboto"/>
                </a:rPr>
                <a:t>?</a:t>
              </a:r>
              <a:endParaRPr b="1" sz="5000">
                <a:solidFill>
                  <a:srgbClr val="990000"/>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0"/>
          <p:cNvSpPr txBox="1"/>
          <p:nvPr>
            <p:ph type="title"/>
          </p:nvPr>
        </p:nvSpPr>
        <p:spPr>
          <a:xfrm>
            <a:off x="205325" y="190925"/>
            <a:ext cx="7504200" cy="6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nl" sz="2400"/>
              <a:t>We need a dataset to solve these questions</a:t>
            </a:r>
            <a:endParaRPr sz="2400"/>
          </a:p>
        </p:txBody>
      </p:sp>
      <p:grpSp>
        <p:nvGrpSpPr>
          <p:cNvPr id="427" name="Google Shape;427;p40"/>
          <p:cNvGrpSpPr/>
          <p:nvPr/>
        </p:nvGrpSpPr>
        <p:grpSpPr>
          <a:xfrm>
            <a:off x="507700" y="924425"/>
            <a:ext cx="4064302" cy="4391000"/>
            <a:chOff x="507700" y="924425"/>
            <a:chExt cx="4064302" cy="4391000"/>
          </a:xfrm>
        </p:grpSpPr>
        <p:pic>
          <p:nvPicPr>
            <p:cNvPr id="428" name="Google Shape;428;p40"/>
            <p:cNvPicPr preferRelativeResize="0"/>
            <p:nvPr/>
          </p:nvPicPr>
          <p:blipFill>
            <a:blip r:embed="rId3">
              <a:alphaModFix/>
            </a:blip>
            <a:stretch>
              <a:fillRect/>
            </a:stretch>
          </p:blipFill>
          <p:spPr>
            <a:xfrm>
              <a:off x="507700" y="924425"/>
              <a:ext cx="4064302" cy="3131549"/>
            </a:xfrm>
            <a:prstGeom prst="rect">
              <a:avLst/>
            </a:prstGeom>
            <a:noFill/>
            <a:ln>
              <a:noFill/>
            </a:ln>
          </p:spPr>
        </p:pic>
        <p:sp>
          <p:nvSpPr>
            <p:cNvPr id="429" name="Google Shape;429;p40"/>
            <p:cNvSpPr txBox="1"/>
            <p:nvPr/>
          </p:nvSpPr>
          <p:spPr>
            <a:xfrm>
              <a:off x="604250" y="3950425"/>
              <a:ext cx="3718800" cy="1365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nl" sz="1600">
                  <a:solidFill>
                    <a:srgbClr val="073763"/>
                  </a:solidFill>
                  <a:latin typeface="Roboto"/>
                  <a:ea typeface="Roboto"/>
                  <a:cs typeface="Roboto"/>
                  <a:sym typeface="Roboto"/>
                </a:rPr>
                <a:t>Expert-defined</a:t>
              </a:r>
              <a:r>
                <a:rPr lang="nl" sz="1600">
                  <a:solidFill>
                    <a:srgbClr val="073763"/>
                  </a:solidFill>
                  <a:latin typeface="Roboto"/>
                  <a:ea typeface="Roboto"/>
                  <a:cs typeface="Roboto"/>
                  <a:sym typeface="Roboto"/>
                </a:rPr>
                <a:t>…</a:t>
              </a:r>
              <a:endParaRPr sz="1600">
                <a:solidFill>
                  <a:srgbClr val="073763"/>
                </a:solidFill>
                <a:latin typeface="Roboto"/>
                <a:ea typeface="Roboto"/>
                <a:cs typeface="Roboto"/>
                <a:sym typeface="Roboto"/>
              </a:endParaRPr>
            </a:p>
            <a:p>
              <a:pPr indent="-330200" lvl="0" marL="457200" rtl="0" algn="l">
                <a:spcBef>
                  <a:spcPts val="600"/>
                </a:spcBef>
                <a:spcAft>
                  <a:spcPts val="0"/>
                </a:spcAft>
                <a:buClr>
                  <a:srgbClr val="073763"/>
                </a:buClr>
                <a:buSzPts val="1600"/>
                <a:buFont typeface="Roboto"/>
                <a:buChar char="▸"/>
              </a:pPr>
              <a:r>
                <a:rPr lang="nl" sz="1600">
                  <a:solidFill>
                    <a:srgbClr val="073763"/>
                  </a:solidFill>
                  <a:latin typeface="Roboto"/>
                  <a:ea typeface="Roboto"/>
                  <a:cs typeface="Roboto"/>
                  <a:sym typeface="Roboto"/>
                </a:rPr>
                <a:t>Causal structure</a:t>
              </a:r>
              <a:endParaRPr sz="1600">
                <a:solidFill>
                  <a:srgbClr val="073763"/>
                </a:solidFill>
                <a:latin typeface="Roboto"/>
                <a:ea typeface="Roboto"/>
                <a:cs typeface="Roboto"/>
                <a:sym typeface="Roboto"/>
              </a:endParaRPr>
            </a:p>
            <a:p>
              <a:pPr indent="-330200" lvl="0" marL="457200" rtl="0" algn="l">
                <a:spcBef>
                  <a:spcPts val="600"/>
                </a:spcBef>
                <a:spcAft>
                  <a:spcPts val="0"/>
                </a:spcAft>
                <a:buClr>
                  <a:srgbClr val="073763"/>
                </a:buClr>
                <a:buSzPts val="1600"/>
                <a:buFont typeface="Roboto"/>
                <a:buChar char="▸"/>
              </a:pPr>
              <a:r>
                <a:rPr lang="nl" sz="1600">
                  <a:solidFill>
                    <a:srgbClr val="073763"/>
                  </a:solidFill>
                  <a:latin typeface="Roboto"/>
                  <a:ea typeface="Roboto"/>
                  <a:cs typeface="Roboto"/>
                  <a:sym typeface="Roboto"/>
                </a:rPr>
                <a:t>Conditional probability tables</a:t>
              </a:r>
              <a:endParaRPr sz="1600">
                <a:solidFill>
                  <a:srgbClr val="073763"/>
                </a:solidFill>
                <a:latin typeface="Roboto"/>
                <a:ea typeface="Roboto"/>
                <a:cs typeface="Roboto"/>
                <a:sym typeface="Roboto"/>
              </a:endParaRPr>
            </a:p>
          </p:txBody>
        </p:sp>
      </p:grpSp>
      <p:graphicFrame>
        <p:nvGraphicFramePr>
          <p:cNvPr id="430" name="Google Shape;430;p40"/>
          <p:cNvGraphicFramePr/>
          <p:nvPr/>
        </p:nvGraphicFramePr>
        <p:xfrm>
          <a:off x="4989775" y="1742700"/>
          <a:ext cx="3000000" cy="3000000"/>
        </p:xfrm>
        <a:graphic>
          <a:graphicData uri="http://schemas.openxmlformats.org/drawingml/2006/table">
            <a:tbl>
              <a:tblPr>
                <a:noFill/>
                <a:tableStyleId>{68B6C305-47AA-4CE1-97B6-BA68C5D980BF}</a:tableStyleId>
              </a:tblPr>
              <a:tblGrid>
                <a:gridCol w="1165425"/>
                <a:gridCol w="799075"/>
                <a:gridCol w="1153200"/>
                <a:gridCol w="811300"/>
              </a:tblGrid>
              <a:tr h="381000">
                <a:tc gridSpan="4">
                  <a:txBody>
                    <a:bodyPr/>
                    <a:lstStyle/>
                    <a:p>
                      <a:pPr indent="0" lvl="0" marL="0" rtl="0" algn="l">
                        <a:spcBef>
                          <a:spcPts val="0"/>
                        </a:spcBef>
                        <a:spcAft>
                          <a:spcPts val="0"/>
                        </a:spcAft>
                        <a:buNone/>
                      </a:pPr>
                      <a:r>
                        <a:rPr b="1" lang="nl"/>
                        <a:t>Patient 1</a:t>
                      </a:r>
                      <a:endParaRPr b="1"/>
                    </a:p>
                  </a:txBody>
                  <a:tcPr marT="91425" marB="91425" marR="91425" marL="91425">
                    <a:solidFill>
                      <a:srgbClr val="F4CCCC"/>
                    </a:solidFill>
                  </a:tcPr>
                </a:tc>
                <a:tc hMerge="1"/>
                <a:tc hMerge="1"/>
                <a:tc hMerge="1"/>
              </a:tr>
              <a:tr h="381000">
                <a:tc>
                  <a:txBody>
                    <a:bodyPr/>
                    <a:lstStyle/>
                    <a:p>
                      <a:pPr indent="0" lvl="0" marL="0" rtl="0" algn="l">
                        <a:spcBef>
                          <a:spcPts val="0"/>
                        </a:spcBef>
                        <a:spcAft>
                          <a:spcPts val="0"/>
                        </a:spcAft>
                        <a:buNone/>
                      </a:pPr>
                      <a:r>
                        <a:rPr lang="nl"/>
                        <a:t>Smoking</a:t>
                      </a:r>
                      <a:endParaRPr/>
                    </a:p>
                  </a:txBody>
                  <a:tcPr marT="91425" marB="91425" marR="91425" marL="91425">
                    <a:solidFill>
                      <a:srgbClr val="FFF2CC"/>
                    </a:solidFill>
                  </a:tcPr>
                </a:tc>
                <a:tc>
                  <a:txBody>
                    <a:bodyPr/>
                    <a:lstStyle/>
                    <a:p>
                      <a:pPr indent="0" lvl="0" marL="0" rtl="0" algn="l">
                        <a:spcBef>
                          <a:spcPts val="0"/>
                        </a:spcBef>
                        <a:spcAft>
                          <a:spcPts val="0"/>
                        </a:spcAft>
                        <a:buNone/>
                      </a:pPr>
                      <a:r>
                        <a:rPr lang="nl"/>
                        <a:t>yes</a:t>
                      </a:r>
                      <a:endParaRPr/>
                    </a:p>
                  </a:txBody>
                  <a:tcPr marT="91425" marB="91425" marR="91425" marL="91425"/>
                </a:tc>
                <a:tc>
                  <a:txBody>
                    <a:bodyPr/>
                    <a:lstStyle/>
                    <a:p>
                      <a:pPr indent="0" lvl="0" marL="0" rtl="0" algn="l">
                        <a:spcBef>
                          <a:spcPts val="0"/>
                        </a:spcBef>
                        <a:spcAft>
                          <a:spcPts val="0"/>
                        </a:spcAft>
                        <a:buNone/>
                      </a:pPr>
                      <a:r>
                        <a:rPr lang="nl"/>
                        <a:t>Dyspnea</a:t>
                      </a:r>
                      <a:endParaRPr/>
                    </a:p>
                  </a:txBody>
                  <a:tcPr marT="91425" marB="91425" marR="91425" marL="91425">
                    <a:solidFill>
                      <a:srgbClr val="D9EAD3"/>
                    </a:solidFill>
                  </a:tcPr>
                </a:tc>
                <a:tc>
                  <a:txBody>
                    <a:bodyPr/>
                    <a:lstStyle/>
                    <a:p>
                      <a:pPr indent="0" lvl="0" marL="0" rtl="0" algn="l">
                        <a:spcBef>
                          <a:spcPts val="0"/>
                        </a:spcBef>
                        <a:spcAft>
                          <a:spcPts val="0"/>
                        </a:spcAft>
                        <a:buNone/>
                      </a:pPr>
                      <a:r>
                        <a:rPr lang="nl"/>
                        <a:t>yes</a:t>
                      </a:r>
                      <a:endParaRPr/>
                    </a:p>
                  </a:txBody>
                  <a:tcPr marT="91425" marB="91425" marR="91425" marL="91425"/>
                </a:tc>
              </a:tr>
              <a:tr h="381000">
                <a:tc>
                  <a:txBody>
                    <a:bodyPr/>
                    <a:lstStyle/>
                    <a:p>
                      <a:pPr indent="0" lvl="0" marL="0" rtl="0" algn="l">
                        <a:spcBef>
                          <a:spcPts val="0"/>
                        </a:spcBef>
                        <a:spcAft>
                          <a:spcPts val="0"/>
                        </a:spcAft>
                        <a:buNone/>
                      </a:pPr>
                      <a:r>
                        <a:rPr lang="nl"/>
                        <a:t>Asthma</a:t>
                      </a:r>
                      <a:endParaRPr/>
                    </a:p>
                  </a:txBody>
                  <a:tcPr marT="91425" marB="91425" marR="91425" marL="91425">
                    <a:solidFill>
                      <a:srgbClr val="FFF2CC"/>
                    </a:solidFill>
                  </a:tcPr>
                </a:tc>
                <a:tc>
                  <a:txBody>
                    <a:bodyPr/>
                    <a:lstStyle/>
                    <a:p>
                      <a:pPr indent="0" lvl="0" marL="0" rtl="0" algn="l">
                        <a:spcBef>
                          <a:spcPts val="0"/>
                        </a:spcBef>
                        <a:spcAft>
                          <a:spcPts val="0"/>
                        </a:spcAft>
                        <a:buNone/>
                      </a:pPr>
                      <a:r>
                        <a:rPr lang="nl"/>
                        <a:t>no</a:t>
                      </a:r>
                      <a:endParaRPr/>
                    </a:p>
                  </a:txBody>
                  <a:tcPr marT="91425" marB="91425" marR="91425" marL="91425"/>
                </a:tc>
                <a:tc>
                  <a:txBody>
                    <a:bodyPr/>
                    <a:lstStyle/>
                    <a:p>
                      <a:pPr indent="0" lvl="0" marL="0" rtl="0" algn="l">
                        <a:spcBef>
                          <a:spcPts val="0"/>
                        </a:spcBef>
                        <a:spcAft>
                          <a:spcPts val="0"/>
                        </a:spcAft>
                        <a:buNone/>
                      </a:pPr>
                      <a:r>
                        <a:rPr lang="nl"/>
                        <a:t>Cough</a:t>
                      </a:r>
                      <a:endParaRPr/>
                    </a:p>
                  </a:txBody>
                  <a:tcPr marT="91425" marB="91425" marR="91425" marL="91425">
                    <a:solidFill>
                      <a:srgbClr val="D9EAD3"/>
                    </a:solidFill>
                  </a:tcPr>
                </a:tc>
                <a:tc>
                  <a:txBody>
                    <a:bodyPr/>
                    <a:lstStyle/>
                    <a:p>
                      <a:pPr indent="0" lvl="0" marL="0" rtl="0" algn="l">
                        <a:spcBef>
                          <a:spcPts val="0"/>
                        </a:spcBef>
                        <a:spcAft>
                          <a:spcPts val="0"/>
                        </a:spcAft>
                        <a:buNone/>
                      </a:pPr>
                      <a:r>
                        <a:rPr lang="nl"/>
                        <a:t>no</a:t>
                      </a:r>
                      <a:endParaRPr/>
                    </a:p>
                  </a:txBody>
                  <a:tcPr marT="91425" marB="91425" marR="91425" marL="91425"/>
                </a:tc>
              </a:tr>
              <a:tr h="381000">
                <a:tc>
                  <a:txBody>
                    <a:bodyPr/>
                    <a:lstStyle/>
                    <a:p>
                      <a:pPr indent="0" lvl="0" marL="0" rtl="0" algn="l">
                        <a:spcBef>
                          <a:spcPts val="0"/>
                        </a:spcBef>
                        <a:spcAft>
                          <a:spcPts val="0"/>
                        </a:spcAft>
                        <a:buNone/>
                      </a:pPr>
                      <a:r>
                        <a:rPr lang="nl"/>
                        <a:t>COPD</a:t>
                      </a:r>
                      <a:endParaRPr/>
                    </a:p>
                  </a:txBody>
                  <a:tcPr marT="91425" marB="91425" marR="91425" marL="91425">
                    <a:solidFill>
                      <a:srgbClr val="FFF2CC"/>
                    </a:solidFill>
                  </a:tcPr>
                </a:tc>
                <a:tc>
                  <a:txBody>
                    <a:bodyPr/>
                    <a:lstStyle/>
                    <a:p>
                      <a:pPr indent="0" lvl="0" marL="0" rtl="0" algn="l">
                        <a:spcBef>
                          <a:spcPts val="0"/>
                        </a:spcBef>
                        <a:spcAft>
                          <a:spcPts val="0"/>
                        </a:spcAft>
                        <a:buNone/>
                      </a:pPr>
                      <a:r>
                        <a:rPr lang="nl"/>
                        <a:t>no</a:t>
                      </a:r>
                      <a:endParaRPr/>
                    </a:p>
                  </a:txBody>
                  <a:tcPr marT="91425" marB="91425" marR="91425" marL="91425"/>
                </a:tc>
                <a:tc>
                  <a:txBody>
                    <a:bodyPr/>
                    <a:lstStyle/>
                    <a:p>
                      <a:pPr indent="0" lvl="0" marL="0" rtl="0" algn="l">
                        <a:spcBef>
                          <a:spcPts val="0"/>
                        </a:spcBef>
                        <a:spcAft>
                          <a:spcPts val="0"/>
                        </a:spcAft>
                        <a:buNone/>
                      </a:pPr>
                      <a:r>
                        <a:rPr lang="nl"/>
                        <a:t>Pain</a:t>
                      </a:r>
                      <a:endParaRPr/>
                    </a:p>
                  </a:txBody>
                  <a:tcPr marT="91425" marB="91425" marR="91425" marL="91425">
                    <a:solidFill>
                      <a:srgbClr val="D9EAD3"/>
                    </a:solidFill>
                  </a:tcPr>
                </a:tc>
                <a:tc>
                  <a:txBody>
                    <a:bodyPr/>
                    <a:lstStyle/>
                    <a:p>
                      <a:pPr indent="0" lvl="0" marL="0" rtl="0" algn="l">
                        <a:spcBef>
                          <a:spcPts val="0"/>
                        </a:spcBef>
                        <a:spcAft>
                          <a:spcPts val="0"/>
                        </a:spcAft>
                        <a:buNone/>
                      </a:pPr>
                      <a:r>
                        <a:rPr lang="nl"/>
                        <a:t>no</a:t>
                      </a:r>
                      <a:endParaRPr/>
                    </a:p>
                  </a:txBody>
                  <a:tcPr marT="91425" marB="91425" marR="91425" marL="91425"/>
                </a:tc>
              </a:tr>
              <a:tr h="381000">
                <a:tc>
                  <a:txBody>
                    <a:bodyPr/>
                    <a:lstStyle/>
                    <a:p>
                      <a:pPr indent="0" lvl="0" marL="0" rtl="0" algn="l">
                        <a:spcBef>
                          <a:spcPts val="0"/>
                        </a:spcBef>
                        <a:spcAft>
                          <a:spcPts val="0"/>
                        </a:spcAft>
                        <a:buNone/>
                      </a:pPr>
                      <a:r>
                        <a:rPr lang="nl"/>
                        <a:t>Hay fever</a:t>
                      </a:r>
                      <a:endParaRPr/>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nl"/>
                        <a:t>no</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nl"/>
                        <a:t>Fever</a:t>
                      </a:r>
                      <a:endParaRPr/>
                    </a:p>
                  </a:txBody>
                  <a:tcPr marT="91425" marB="91425" marR="91425" marL="91425">
                    <a:solidFill>
                      <a:srgbClr val="D9EAD3"/>
                    </a:solidFill>
                  </a:tcPr>
                </a:tc>
                <a:tc>
                  <a:txBody>
                    <a:bodyPr/>
                    <a:lstStyle/>
                    <a:p>
                      <a:pPr indent="0" lvl="0" marL="0" rtl="0" algn="l">
                        <a:spcBef>
                          <a:spcPts val="0"/>
                        </a:spcBef>
                        <a:spcAft>
                          <a:spcPts val="0"/>
                        </a:spcAft>
                        <a:buNone/>
                      </a:pPr>
                      <a:r>
                        <a:rPr lang="nl"/>
                        <a:t>none</a:t>
                      </a:r>
                      <a:endParaRPr/>
                    </a:p>
                  </a:txBody>
                  <a:tcPr marT="91425" marB="91425" marR="91425" marL="91425"/>
                </a:tc>
              </a:tr>
              <a:tr h="381000">
                <a:tc>
                  <a:txBody>
                    <a:bodyPr/>
                    <a:lstStyle/>
                    <a:p>
                      <a:pPr indent="0" lvl="0" marL="0" rtl="0" algn="l">
                        <a:spcBef>
                          <a:spcPts val="0"/>
                        </a:spcBef>
                        <a:spcAft>
                          <a:spcPts val="0"/>
                        </a:spcAft>
                        <a:buNone/>
                      </a:pPr>
                      <a:r>
                        <a:rPr lang="nl"/>
                        <a:t>S</a:t>
                      </a:r>
                      <a:r>
                        <a:rPr lang="nl"/>
                        <a:t>eason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nl"/>
                        <a:t>winter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nl"/>
                        <a:t>Nasal</a:t>
                      </a:r>
                      <a:endParaRPr/>
                    </a:p>
                  </a:txBody>
                  <a:tcPr marT="91425" marB="91425" marR="91425" marL="91425">
                    <a:lnL cap="flat" cmpd="sng" w="9525">
                      <a:solidFill>
                        <a:srgbClr val="9E9E9E"/>
                      </a:solidFill>
                      <a:prstDash val="solid"/>
                      <a:round/>
                      <a:headEnd len="sm" w="sm" type="none"/>
                      <a:tailEnd len="sm" w="sm" type="none"/>
                    </a:lnL>
                    <a:solidFill>
                      <a:srgbClr val="D9EAD3"/>
                    </a:solidFill>
                  </a:tcPr>
                </a:tc>
                <a:tc>
                  <a:txBody>
                    <a:bodyPr/>
                    <a:lstStyle/>
                    <a:p>
                      <a:pPr indent="0" lvl="0" marL="0" rtl="0" algn="l">
                        <a:spcBef>
                          <a:spcPts val="0"/>
                        </a:spcBef>
                        <a:spcAft>
                          <a:spcPts val="0"/>
                        </a:spcAft>
                        <a:buNone/>
                      </a:pPr>
                      <a:r>
                        <a:rPr lang="nl"/>
                        <a:t>yes</a:t>
                      </a:r>
                      <a:endParaRPr/>
                    </a:p>
                  </a:txBody>
                  <a:tcPr marT="91425" marB="91425" marR="91425" marL="91425"/>
                </a:tc>
              </a:tr>
              <a:tr h="381000">
                <a:tc>
                  <a:txBody>
                    <a:bodyPr/>
                    <a:lstStyle/>
                    <a:p>
                      <a:pPr indent="0" lvl="0" marL="0" rtl="0" algn="l">
                        <a:spcBef>
                          <a:spcPts val="0"/>
                        </a:spcBef>
                        <a:spcAft>
                          <a:spcPts val="0"/>
                        </a:spcAft>
                        <a:buNone/>
                      </a:pPr>
                      <a:r>
                        <a:rPr lang="nl"/>
                        <a:t>P</a:t>
                      </a:r>
                      <a:r>
                        <a:rPr lang="nl"/>
                        <a:t>neumonia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nl"/>
                        <a:t>no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nl"/>
                        <a:t>Antibiotics</a:t>
                      </a:r>
                      <a:endParaRPr/>
                    </a:p>
                  </a:txBody>
                  <a:tcPr marT="91425" marB="91425" marR="91425" marL="91425">
                    <a:lnL cap="flat" cmpd="sng" w="9525">
                      <a:solidFill>
                        <a:srgbClr val="9E9E9E"/>
                      </a:solidFill>
                      <a:prstDash val="solid"/>
                      <a:round/>
                      <a:headEnd len="sm" w="sm" type="none"/>
                      <a:tailEnd len="sm" w="sm" type="none"/>
                    </a:lnL>
                    <a:solidFill>
                      <a:srgbClr val="C9DAF8"/>
                    </a:solidFill>
                  </a:tcPr>
                </a:tc>
                <a:tc>
                  <a:txBody>
                    <a:bodyPr/>
                    <a:lstStyle/>
                    <a:p>
                      <a:pPr indent="0" lvl="0" marL="0" rtl="0" algn="l">
                        <a:spcBef>
                          <a:spcPts val="0"/>
                        </a:spcBef>
                        <a:spcAft>
                          <a:spcPts val="0"/>
                        </a:spcAft>
                        <a:buNone/>
                      </a:pPr>
                      <a:r>
                        <a:rPr lang="nl"/>
                        <a:t>no</a:t>
                      </a:r>
                      <a:endParaRPr/>
                    </a:p>
                  </a:txBody>
                  <a:tcPr marT="91425" marB="91425" marR="91425" marL="91425"/>
                </a:tc>
              </a:tr>
              <a:tr h="381000">
                <a:tc>
                  <a:txBody>
                    <a:bodyPr/>
                    <a:lstStyle/>
                    <a:p>
                      <a:pPr indent="0" lvl="0" marL="0" rtl="0" algn="l">
                        <a:spcBef>
                          <a:spcPts val="0"/>
                        </a:spcBef>
                        <a:spcAft>
                          <a:spcPts val="0"/>
                        </a:spcAft>
                        <a:buNone/>
                      </a:pPr>
                      <a:r>
                        <a:rPr lang="nl"/>
                        <a:t>I</a:t>
                      </a:r>
                      <a:r>
                        <a:rPr lang="nl"/>
                        <a:t>nfection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nl"/>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431" name="Google Shape;431;p40"/>
          <p:cNvSpPr/>
          <p:nvPr/>
        </p:nvSpPr>
        <p:spPr>
          <a:xfrm>
            <a:off x="3621550" y="947575"/>
            <a:ext cx="3017950" cy="616575"/>
          </a:xfrm>
          <a:custGeom>
            <a:rect b="b" l="l" r="r" t="t"/>
            <a:pathLst>
              <a:path extrusionOk="0" h="24663" w="120718">
                <a:moveTo>
                  <a:pt x="0" y="10384"/>
                </a:moveTo>
                <a:cubicBezTo>
                  <a:pt x="4219" y="9086"/>
                  <a:pt x="13954" y="4219"/>
                  <a:pt x="25312" y="2596"/>
                </a:cubicBezTo>
                <a:cubicBezTo>
                  <a:pt x="36670" y="974"/>
                  <a:pt x="55167" y="-649"/>
                  <a:pt x="68147" y="649"/>
                </a:cubicBezTo>
                <a:cubicBezTo>
                  <a:pt x="81127" y="1947"/>
                  <a:pt x="94432" y="6382"/>
                  <a:pt x="103194" y="10384"/>
                </a:cubicBezTo>
                <a:cubicBezTo>
                  <a:pt x="111956" y="14386"/>
                  <a:pt x="117797" y="22283"/>
                  <a:pt x="120718" y="24663"/>
                </a:cubicBezTo>
              </a:path>
            </a:pathLst>
          </a:custGeom>
          <a:noFill/>
          <a:ln cap="flat" cmpd="sng" w="28575">
            <a:solidFill>
              <a:schemeClr val="dk2"/>
            </a:solidFill>
            <a:prstDash val="solid"/>
            <a:round/>
            <a:headEnd len="med" w="med" type="none"/>
            <a:tailEnd len="med" w="med" type="stealth"/>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graphicFrame>
        <p:nvGraphicFramePr>
          <p:cNvPr id="436" name="Google Shape;436;p41"/>
          <p:cNvGraphicFramePr/>
          <p:nvPr/>
        </p:nvGraphicFramePr>
        <p:xfrm>
          <a:off x="265375" y="1212231"/>
          <a:ext cx="3000000" cy="3000000"/>
        </p:xfrm>
        <a:graphic>
          <a:graphicData uri="http://schemas.openxmlformats.org/drawingml/2006/table">
            <a:tbl>
              <a:tblPr>
                <a:noFill/>
                <a:tableStyleId>{68B6C305-47AA-4CE1-97B6-BA68C5D980BF}</a:tableStyleId>
              </a:tblPr>
              <a:tblGrid>
                <a:gridCol w="1165425"/>
                <a:gridCol w="799075"/>
                <a:gridCol w="1153200"/>
                <a:gridCol w="811300"/>
              </a:tblGrid>
              <a:tr h="381000">
                <a:tc gridSpan="4">
                  <a:txBody>
                    <a:bodyPr/>
                    <a:lstStyle/>
                    <a:p>
                      <a:pPr indent="0" lvl="0" marL="0" rtl="0" algn="l">
                        <a:spcBef>
                          <a:spcPts val="0"/>
                        </a:spcBef>
                        <a:spcAft>
                          <a:spcPts val="0"/>
                        </a:spcAft>
                        <a:buNone/>
                      </a:pPr>
                      <a:r>
                        <a:rPr b="1" lang="nl"/>
                        <a:t>Patient 1</a:t>
                      </a:r>
                      <a:endParaRPr b="1"/>
                    </a:p>
                  </a:txBody>
                  <a:tcPr marT="91425" marB="91425" marR="91425" marL="91425">
                    <a:solidFill>
                      <a:srgbClr val="F4CCCC"/>
                    </a:solidFill>
                  </a:tcPr>
                </a:tc>
                <a:tc hMerge="1"/>
                <a:tc hMerge="1"/>
                <a:tc hMerge="1"/>
              </a:tr>
              <a:tr h="381000">
                <a:tc>
                  <a:txBody>
                    <a:bodyPr/>
                    <a:lstStyle/>
                    <a:p>
                      <a:pPr indent="0" lvl="0" marL="0" rtl="0" algn="l">
                        <a:spcBef>
                          <a:spcPts val="0"/>
                        </a:spcBef>
                        <a:spcAft>
                          <a:spcPts val="0"/>
                        </a:spcAft>
                        <a:buNone/>
                      </a:pPr>
                      <a:r>
                        <a:rPr lang="nl"/>
                        <a:t>Smoking</a:t>
                      </a:r>
                      <a:endParaRPr/>
                    </a:p>
                  </a:txBody>
                  <a:tcPr marT="91425" marB="91425" marR="91425" marL="91425">
                    <a:solidFill>
                      <a:srgbClr val="FFF2CC"/>
                    </a:solidFill>
                  </a:tcPr>
                </a:tc>
                <a:tc>
                  <a:txBody>
                    <a:bodyPr/>
                    <a:lstStyle/>
                    <a:p>
                      <a:pPr indent="0" lvl="0" marL="0" rtl="0" algn="l">
                        <a:spcBef>
                          <a:spcPts val="0"/>
                        </a:spcBef>
                        <a:spcAft>
                          <a:spcPts val="0"/>
                        </a:spcAft>
                        <a:buNone/>
                      </a:pPr>
                      <a:r>
                        <a:rPr lang="nl"/>
                        <a:t>yes</a:t>
                      </a:r>
                      <a:endParaRPr/>
                    </a:p>
                  </a:txBody>
                  <a:tcPr marT="91425" marB="91425" marR="91425" marL="91425"/>
                </a:tc>
                <a:tc>
                  <a:txBody>
                    <a:bodyPr/>
                    <a:lstStyle/>
                    <a:p>
                      <a:pPr indent="0" lvl="0" marL="0" rtl="0" algn="l">
                        <a:spcBef>
                          <a:spcPts val="0"/>
                        </a:spcBef>
                        <a:spcAft>
                          <a:spcPts val="0"/>
                        </a:spcAft>
                        <a:buNone/>
                      </a:pPr>
                      <a:r>
                        <a:rPr lang="nl"/>
                        <a:t>Dyspnea</a:t>
                      </a:r>
                      <a:endParaRPr/>
                    </a:p>
                  </a:txBody>
                  <a:tcPr marT="91425" marB="91425" marR="91425" marL="91425">
                    <a:solidFill>
                      <a:srgbClr val="D9EAD3"/>
                    </a:solidFill>
                  </a:tcPr>
                </a:tc>
                <a:tc>
                  <a:txBody>
                    <a:bodyPr/>
                    <a:lstStyle/>
                    <a:p>
                      <a:pPr indent="0" lvl="0" marL="0" rtl="0" algn="l">
                        <a:spcBef>
                          <a:spcPts val="0"/>
                        </a:spcBef>
                        <a:spcAft>
                          <a:spcPts val="0"/>
                        </a:spcAft>
                        <a:buNone/>
                      </a:pPr>
                      <a:r>
                        <a:rPr lang="nl"/>
                        <a:t>yes</a:t>
                      </a:r>
                      <a:endParaRPr/>
                    </a:p>
                  </a:txBody>
                  <a:tcPr marT="91425" marB="91425" marR="91425" marL="91425"/>
                </a:tc>
              </a:tr>
              <a:tr h="381000">
                <a:tc>
                  <a:txBody>
                    <a:bodyPr/>
                    <a:lstStyle/>
                    <a:p>
                      <a:pPr indent="0" lvl="0" marL="0" rtl="0" algn="l">
                        <a:spcBef>
                          <a:spcPts val="0"/>
                        </a:spcBef>
                        <a:spcAft>
                          <a:spcPts val="0"/>
                        </a:spcAft>
                        <a:buNone/>
                      </a:pPr>
                      <a:r>
                        <a:rPr lang="nl"/>
                        <a:t>Asthma</a:t>
                      </a:r>
                      <a:endParaRPr/>
                    </a:p>
                  </a:txBody>
                  <a:tcPr marT="91425" marB="91425" marR="91425" marL="91425">
                    <a:solidFill>
                      <a:srgbClr val="FFF2CC"/>
                    </a:solidFill>
                  </a:tcPr>
                </a:tc>
                <a:tc>
                  <a:txBody>
                    <a:bodyPr/>
                    <a:lstStyle/>
                    <a:p>
                      <a:pPr indent="0" lvl="0" marL="0" rtl="0" algn="l">
                        <a:spcBef>
                          <a:spcPts val="0"/>
                        </a:spcBef>
                        <a:spcAft>
                          <a:spcPts val="0"/>
                        </a:spcAft>
                        <a:buNone/>
                      </a:pPr>
                      <a:r>
                        <a:rPr lang="nl"/>
                        <a:t>no</a:t>
                      </a:r>
                      <a:endParaRPr/>
                    </a:p>
                  </a:txBody>
                  <a:tcPr marT="91425" marB="91425" marR="91425" marL="91425"/>
                </a:tc>
                <a:tc>
                  <a:txBody>
                    <a:bodyPr/>
                    <a:lstStyle/>
                    <a:p>
                      <a:pPr indent="0" lvl="0" marL="0" rtl="0" algn="l">
                        <a:spcBef>
                          <a:spcPts val="0"/>
                        </a:spcBef>
                        <a:spcAft>
                          <a:spcPts val="0"/>
                        </a:spcAft>
                        <a:buNone/>
                      </a:pPr>
                      <a:r>
                        <a:rPr lang="nl"/>
                        <a:t>Cough</a:t>
                      </a:r>
                      <a:endParaRPr/>
                    </a:p>
                  </a:txBody>
                  <a:tcPr marT="91425" marB="91425" marR="91425" marL="91425">
                    <a:solidFill>
                      <a:srgbClr val="D9EAD3"/>
                    </a:solidFill>
                  </a:tcPr>
                </a:tc>
                <a:tc>
                  <a:txBody>
                    <a:bodyPr/>
                    <a:lstStyle/>
                    <a:p>
                      <a:pPr indent="0" lvl="0" marL="0" rtl="0" algn="l">
                        <a:spcBef>
                          <a:spcPts val="0"/>
                        </a:spcBef>
                        <a:spcAft>
                          <a:spcPts val="0"/>
                        </a:spcAft>
                        <a:buNone/>
                      </a:pPr>
                      <a:r>
                        <a:rPr lang="nl"/>
                        <a:t>no</a:t>
                      </a:r>
                      <a:endParaRPr/>
                    </a:p>
                  </a:txBody>
                  <a:tcPr marT="91425" marB="91425" marR="91425" marL="91425"/>
                </a:tc>
              </a:tr>
              <a:tr h="381000">
                <a:tc>
                  <a:txBody>
                    <a:bodyPr/>
                    <a:lstStyle/>
                    <a:p>
                      <a:pPr indent="0" lvl="0" marL="0" rtl="0" algn="l">
                        <a:spcBef>
                          <a:spcPts val="0"/>
                        </a:spcBef>
                        <a:spcAft>
                          <a:spcPts val="0"/>
                        </a:spcAft>
                        <a:buNone/>
                      </a:pPr>
                      <a:r>
                        <a:rPr lang="nl"/>
                        <a:t>COPD</a:t>
                      </a:r>
                      <a:endParaRPr/>
                    </a:p>
                  </a:txBody>
                  <a:tcPr marT="91425" marB="91425" marR="91425" marL="91425">
                    <a:solidFill>
                      <a:srgbClr val="FFF2CC"/>
                    </a:solidFill>
                  </a:tcPr>
                </a:tc>
                <a:tc>
                  <a:txBody>
                    <a:bodyPr/>
                    <a:lstStyle/>
                    <a:p>
                      <a:pPr indent="0" lvl="0" marL="0" rtl="0" algn="l">
                        <a:spcBef>
                          <a:spcPts val="0"/>
                        </a:spcBef>
                        <a:spcAft>
                          <a:spcPts val="0"/>
                        </a:spcAft>
                        <a:buNone/>
                      </a:pPr>
                      <a:r>
                        <a:rPr lang="nl"/>
                        <a:t>no</a:t>
                      </a:r>
                      <a:endParaRPr/>
                    </a:p>
                  </a:txBody>
                  <a:tcPr marT="91425" marB="91425" marR="91425" marL="91425"/>
                </a:tc>
                <a:tc>
                  <a:txBody>
                    <a:bodyPr/>
                    <a:lstStyle/>
                    <a:p>
                      <a:pPr indent="0" lvl="0" marL="0" rtl="0" algn="l">
                        <a:spcBef>
                          <a:spcPts val="0"/>
                        </a:spcBef>
                        <a:spcAft>
                          <a:spcPts val="0"/>
                        </a:spcAft>
                        <a:buNone/>
                      </a:pPr>
                      <a:r>
                        <a:rPr lang="nl"/>
                        <a:t>Pain</a:t>
                      </a:r>
                      <a:endParaRPr/>
                    </a:p>
                  </a:txBody>
                  <a:tcPr marT="91425" marB="91425" marR="91425" marL="91425">
                    <a:solidFill>
                      <a:srgbClr val="D9EAD3"/>
                    </a:solidFill>
                  </a:tcPr>
                </a:tc>
                <a:tc>
                  <a:txBody>
                    <a:bodyPr/>
                    <a:lstStyle/>
                    <a:p>
                      <a:pPr indent="0" lvl="0" marL="0" rtl="0" algn="l">
                        <a:spcBef>
                          <a:spcPts val="0"/>
                        </a:spcBef>
                        <a:spcAft>
                          <a:spcPts val="0"/>
                        </a:spcAft>
                        <a:buNone/>
                      </a:pPr>
                      <a:r>
                        <a:rPr lang="nl"/>
                        <a:t>no</a:t>
                      </a:r>
                      <a:endParaRPr/>
                    </a:p>
                  </a:txBody>
                  <a:tcPr marT="91425" marB="91425" marR="91425" marL="91425"/>
                </a:tc>
              </a:tr>
              <a:tr h="381000">
                <a:tc>
                  <a:txBody>
                    <a:bodyPr/>
                    <a:lstStyle/>
                    <a:p>
                      <a:pPr indent="0" lvl="0" marL="0" rtl="0" algn="l">
                        <a:spcBef>
                          <a:spcPts val="0"/>
                        </a:spcBef>
                        <a:spcAft>
                          <a:spcPts val="0"/>
                        </a:spcAft>
                        <a:buNone/>
                      </a:pPr>
                      <a:r>
                        <a:rPr lang="nl"/>
                        <a:t>Hay fever</a:t>
                      </a:r>
                      <a:endParaRPr/>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nl"/>
                        <a:t>no</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nl"/>
                        <a:t>Fever</a:t>
                      </a:r>
                      <a:endParaRPr/>
                    </a:p>
                  </a:txBody>
                  <a:tcPr marT="91425" marB="91425" marR="91425" marL="91425">
                    <a:solidFill>
                      <a:srgbClr val="D9EAD3"/>
                    </a:solidFill>
                  </a:tcPr>
                </a:tc>
                <a:tc>
                  <a:txBody>
                    <a:bodyPr/>
                    <a:lstStyle/>
                    <a:p>
                      <a:pPr indent="0" lvl="0" marL="0" rtl="0" algn="l">
                        <a:spcBef>
                          <a:spcPts val="0"/>
                        </a:spcBef>
                        <a:spcAft>
                          <a:spcPts val="0"/>
                        </a:spcAft>
                        <a:buNone/>
                      </a:pPr>
                      <a:r>
                        <a:rPr lang="nl"/>
                        <a:t>none</a:t>
                      </a:r>
                      <a:endParaRPr/>
                    </a:p>
                  </a:txBody>
                  <a:tcPr marT="91425" marB="91425" marR="91425" marL="91425"/>
                </a:tc>
              </a:tr>
              <a:tr h="381000">
                <a:tc>
                  <a:txBody>
                    <a:bodyPr/>
                    <a:lstStyle/>
                    <a:p>
                      <a:pPr indent="0" lvl="0" marL="0" rtl="0" algn="l">
                        <a:spcBef>
                          <a:spcPts val="0"/>
                        </a:spcBef>
                        <a:spcAft>
                          <a:spcPts val="0"/>
                        </a:spcAft>
                        <a:buNone/>
                      </a:pPr>
                      <a:r>
                        <a:rPr lang="nl"/>
                        <a:t>Season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nl"/>
                        <a:t>winter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nl"/>
                        <a:t>Nasal</a:t>
                      </a:r>
                      <a:endParaRPr/>
                    </a:p>
                  </a:txBody>
                  <a:tcPr marT="91425" marB="91425" marR="91425" marL="91425">
                    <a:lnL cap="flat" cmpd="sng" w="9525">
                      <a:solidFill>
                        <a:srgbClr val="9E9E9E"/>
                      </a:solidFill>
                      <a:prstDash val="solid"/>
                      <a:round/>
                      <a:headEnd len="sm" w="sm" type="none"/>
                      <a:tailEnd len="sm" w="sm" type="none"/>
                    </a:lnL>
                    <a:solidFill>
                      <a:srgbClr val="D9EAD3"/>
                    </a:solidFill>
                  </a:tcPr>
                </a:tc>
                <a:tc>
                  <a:txBody>
                    <a:bodyPr/>
                    <a:lstStyle/>
                    <a:p>
                      <a:pPr indent="0" lvl="0" marL="0" rtl="0" algn="l">
                        <a:spcBef>
                          <a:spcPts val="0"/>
                        </a:spcBef>
                        <a:spcAft>
                          <a:spcPts val="0"/>
                        </a:spcAft>
                        <a:buNone/>
                      </a:pPr>
                      <a:r>
                        <a:rPr lang="nl"/>
                        <a:t>yes</a:t>
                      </a:r>
                      <a:endParaRPr/>
                    </a:p>
                  </a:txBody>
                  <a:tcPr marT="91425" marB="91425" marR="91425" marL="91425"/>
                </a:tc>
              </a:tr>
              <a:tr h="381000">
                <a:tc>
                  <a:txBody>
                    <a:bodyPr/>
                    <a:lstStyle/>
                    <a:p>
                      <a:pPr indent="0" lvl="0" marL="0" rtl="0" algn="l">
                        <a:spcBef>
                          <a:spcPts val="0"/>
                        </a:spcBef>
                        <a:spcAft>
                          <a:spcPts val="0"/>
                        </a:spcAft>
                        <a:buNone/>
                      </a:pPr>
                      <a:r>
                        <a:rPr lang="nl"/>
                        <a:t>Pneumonia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nl"/>
                        <a:t>no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nl"/>
                        <a:t>Antibiotics</a:t>
                      </a:r>
                      <a:endParaRPr/>
                    </a:p>
                  </a:txBody>
                  <a:tcPr marT="91425" marB="91425" marR="91425" marL="91425">
                    <a:lnL cap="flat" cmpd="sng" w="9525">
                      <a:solidFill>
                        <a:srgbClr val="9E9E9E"/>
                      </a:solidFill>
                      <a:prstDash val="solid"/>
                      <a:round/>
                      <a:headEnd len="sm" w="sm" type="none"/>
                      <a:tailEnd len="sm" w="sm" type="none"/>
                    </a:lnL>
                    <a:solidFill>
                      <a:srgbClr val="C9DAF8"/>
                    </a:solidFill>
                  </a:tcPr>
                </a:tc>
                <a:tc>
                  <a:txBody>
                    <a:bodyPr/>
                    <a:lstStyle/>
                    <a:p>
                      <a:pPr indent="0" lvl="0" marL="0" rtl="0" algn="l">
                        <a:spcBef>
                          <a:spcPts val="0"/>
                        </a:spcBef>
                        <a:spcAft>
                          <a:spcPts val="0"/>
                        </a:spcAft>
                        <a:buNone/>
                      </a:pPr>
                      <a:r>
                        <a:rPr lang="nl"/>
                        <a:t>no</a:t>
                      </a:r>
                      <a:endParaRPr/>
                    </a:p>
                  </a:txBody>
                  <a:tcPr marT="91425" marB="91425" marR="91425" marL="91425"/>
                </a:tc>
              </a:tr>
              <a:tr h="381000">
                <a:tc>
                  <a:txBody>
                    <a:bodyPr/>
                    <a:lstStyle/>
                    <a:p>
                      <a:pPr indent="0" lvl="0" marL="0" rtl="0" algn="l">
                        <a:spcBef>
                          <a:spcPts val="0"/>
                        </a:spcBef>
                        <a:spcAft>
                          <a:spcPts val="0"/>
                        </a:spcAft>
                        <a:buNone/>
                      </a:pPr>
                      <a:r>
                        <a:rPr lang="nl"/>
                        <a:t>Infection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nl"/>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437" name="Google Shape;437;p41"/>
          <p:cNvSpPr txBox="1"/>
          <p:nvPr>
            <p:ph type="title"/>
          </p:nvPr>
        </p:nvSpPr>
        <p:spPr>
          <a:xfrm>
            <a:off x="205325" y="190925"/>
            <a:ext cx="7504200" cy="6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nl" sz="2400"/>
              <a:t>We need a dataset to solve these questions</a:t>
            </a:r>
            <a:endParaRPr sz="2400"/>
          </a:p>
        </p:txBody>
      </p:sp>
      <p:grpSp>
        <p:nvGrpSpPr>
          <p:cNvPr id="438" name="Google Shape;438;p41"/>
          <p:cNvGrpSpPr/>
          <p:nvPr/>
        </p:nvGrpSpPr>
        <p:grpSpPr>
          <a:xfrm>
            <a:off x="4494911" y="2225300"/>
            <a:ext cx="1393239" cy="1099500"/>
            <a:chOff x="4418711" y="2225300"/>
            <a:chExt cx="1393239" cy="1099500"/>
          </a:xfrm>
        </p:grpSpPr>
        <p:sp>
          <p:nvSpPr>
            <p:cNvPr id="439" name="Google Shape;439;p41"/>
            <p:cNvSpPr/>
            <p:nvPr/>
          </p:nvSpPr>
          <p:spPr>
            <a:xfrm>
              <a:off x="4449050" y="2667500"/>
              <a:ext cx="1362900" cy="65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40" name="Google Shape;440;p41"/>
            <p:cNvSpPr txBox="1"/>
            <p:nvPr/>
          </p:nvSpPr>
          <p:spPr>
            <a:xfrm>
              <a:off x="4800600" y="2225300"/>
              <a:ext cx="8718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800">
                  <a:solidFill>
                    <a:schemeClr val="dk2"/>
                  </a:solidFill>
                  <a:latin typeface="Roboto"/>
                  <a:ea typeface="Roboto"/>
                  <a:cs typeface="Roboto"/>
                  <a:sym typeface="Roboto"/>
                </a:rPr>
                <a:t>GPT-4</a:t>
              </a:r>
              <a:endParaRPr sz="1800">
                <a:solidFill>
                  <a:schemeClr val="dk2"/>
                </a:solidFill>
                <a:latin typeface="Roboto"/>
                <a:ea typeface="Roboto"/>
                <a:cs typeface="Roboto"/>
                <a:sym typeface="Roboto"/>
              </a:endParaRPr>
            </a:p>
          </p:txBody>
        </p:sp>
        <p:pic>
          <p:nvPicPr>
            <p:cNvPr id="441" name="Google Shape;441;p41"/>
            <p:cNvPicPr preferRelativeResize="0"/>
            <p:nvPr/>
          </p:nvPicPr>
          <p:blipFill>
            <a:blip r:embed="rId3">
              <a:alphaModFix/>
            </a:blip>
            <a:stretch>
              <a:fillRect/>
            </a:stretch>
          </p:blipFill>
          <p:spPr>
            <a:xfrm>
              <a:off x="4418711" y="2225303"/>
              <a:ext cx="436379" cy="442199"/>
            </a:xfrm>
            <a:prstGeom prst="rect">
              <a:avLst/>
            </a:prstGeom>
            <a:noFill/>
            <a:ln>
              <a:noFill/>
            </a:ln>
          </p:spPr>
        </p:pic>
      </p:grpSp>
      <p:grpSp>
        <p:nvGrpSpPr>
          <p:cNvPr id="442" name="Google Shape;442;p41"/>
          <p:cNvGrpSpPr/>
          <p:nvPr/>
        </p:nvGrpSpPr>
        <p:grpSpPr>
          <a:xfrm>
            <a:off x="2031450" y="1079089"/>
            <a:ext cx="6912950" cy="3583800"/>
            <a:chOff x="2031450" y="1079089"/>
            <a:chExt cx="6912950" cy="3583800"/>
          </a:xfrm>
        </p:grpSpPr>
        <p:sp>
          <p:nvSpPr>
            <p:cNvPr id="443" name="Google Shape;443;p41"/>
            <p:cNvSpPr/>
            <p:nvPr/>
          </p:nvSpPr>
          <p:spPr>
            <a:xfrm>
              <a:off x="2031450" y="1515475"/>
              <a:ext cx="2304000" cy="21744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44" name="Google Shape;444;p41"/>
            <p:cNvSpPr txBox="1"/>
            <p:nvPr/>
          </p:nvSpPr>
          <p:spPr>
            <a:xfrm>
              <a:off x="5895200" y="1079089"/>
              <a:ext cx="3049200" cy="358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a:solidFill>
                    <a:schemeClr val="dk1"/>
                  </a:solidFill>
                  <a:latin typeface="Roboto"/>
                  <a:ea typeface="Roboto"/>
                  <a:cs typeface="Roboto"/>
                  <a:sym typeface="Roboto"/>
                </a:rPr>
                <a:t>The patient presents with complaints of </a:t>
              </a:r>
              <a:r>
                <a:rPr b="1" lang="nl">
                  <a:solidFill>
                    <a:schemeClr val="dk1"/>
                  </a:solidFill>
                  <a:latin typeface="Roboto"/>
                  <a:ea typeface="Roboto"/>
                  <a:cs typeface="Roboto"/>
                  <a:sym typeface="Roboto"/>
                </a:rPr>
                <a:t>dyspnea</a:t>
              </a:r>
              <a:r>
                <a:rPr lang="nl">
                  <a:solidFill>
                    <a:schemeClr val="dk1"/>
                  </a:solidFill>
                  <a:latin typeface="Roboto"/>
                  <a:ea typeface="Roboto"/>
                  <a:cs typeface="Roboto"/>
                  <a:sym typeface="Roboto"/>
                </a:rPr>
                <a:t>, which is notably worse in the morning hours. While they </a:t>
              </a:r>
              <a:r>
                <a:rPr b="1" lang="nl">
                  <a:solidFill>
                    <a:schemeClr val="dk1"/>
                  </a:solidFill>
                  <a:latin typeface="Roboto"/>
                  <a:ea typeface="Roboto"/>
                  <a:cs typeface="Roboto"/>
                  <a:sym typeface="Roboto"/>
                </a:rPr>
                <a:t>deny any cough or chest pain</a:t>
              </a:r>
              <a:r>
                <a:rPr lang="nl">
                  <a:solidFill>
                    <a:schemeClr val="dk1"/>
                  </a:solidFill>
                  <a:latin typeface="Roboto"/>
                  <a:ea typeface="Roboto"/>
                  <a:cs typeface="Roboto"/>
                  <a:sym typeface="Roboto"/>
                </a:rPr>
                <a:t>, there is a report of </a:t>
              </a:r>
              <a:r>
                <a:rPr b="1" lang="nl">
                  <a:solidFill>
                    <a:schemeClr val="dk1"/>
                  </a:solidFill>
                  <a:latin typeface="Roboto"/>
                  <a:ea typeface="Roboto"/>
                  <a:cs typeface="Roboto"/>
                  <a:sym typeface="Roboto"/>
                </a:rPr>
                <a:t>nasal symptoms</a:t>
              </a:r>
              <a:r>
                <a:rPr lang="nl">
                  <a:solidFill>
                    <a:schemeClr val="dk1"/>
                  </a:solidFill>
                  <a:latin typeface="Roboto"/>
                  <a:ea typeface="Roboto"/>
                  <a:cs typeface="Roboto"/>
                  <a:sym typeface="Roboto"/>
                </a:rPr>
                <a:t>, specifically nasal congestion and rhinorrhea, leading them to frequently have </a:t>
              </a:r>
              <a:r>
                <a:rPr b="1" lang="nl">
                  <a:solidFill>
                    <a:schemeClr val="dk1"/>
                  </a:solidFill>
                  <a:latin typeface="Roboto"/>
                  <a:ea typeface="Roboto"/>
                  <a:cs typeface="Roboto"/>
                  <a:sym typeface="Roboto"/>
                </a:rPr>
                <a:t>difficulty breathing through the nose</a:t>
              </a:r>
              <a:r>
                <a:rPr lang="nl">
                  <a:solidFill>
                    <a:schemeClr val="dk1"/>
                  </a:solidFill>
                  <a:latin typeface="Roboto"/>
                  <a:ea typeface="Roboto"/>
                  <a:cs typeface="Roboto"/>
                  <a:sym typeface="Roboto"/>
                </a:rPr>
                <a:t> particularly during the night or early morning. The patient has a history of </a:t>
              </a:r>
              <a:r>
                <a:rPr b="1" lang="nl">
                  <a:solidFill>
                    <a:schemeClr val="dk1"/>
                  </a:solidFill>
                  <a:latin typeface="Roboto"/>
                  <a:ea typeface="Roboto"/>
                  <a:cs typeface="Roboto"/>
                  <a:sym typeface="Roboto"/>
                </a:rPr>
                <a:t>smoking</a:t>
              </a:r>
              <a:r>
                <a:rPr lang="nl">
                  <a:solidFill>
                    <a:schemeClr val="dk1"/>
                  </a:solidFill>
                  <a:latin typeface="Roboto"/>
                  <a:ea typeface="Roboto"/>
                  <a:cs typeface="Roboto"/>
                  <a:sym typeface="Roboto"/>
                </a:rPr>
                <a:t>, which may contribute to their respiratory issues, though they have not experienced similar problems before. </a:t>
              </a:r>
              <a:endParaRPr>
                <a:solidFill>
                  <a:schemeClr val="dk1"/>
                </a:solidFill>
                <a:latin typeface="Roboto"/>
                <a:ea typeface="Roboto"/>
                <a:cs typeface="Roboto"/>
                <a:sym typeface="Roboto"/>
              </a:endParaRPr>
            </a:p>
          </p:txBody>
        </p:sp>
      </p:grpSp>
      <p:grpSp>
        <p:nvGrpSpPr>
          <p:cNvPr id="445" name="Google Shape;445;p41"/>
          <p:cNvGrpSpPr/>
          <p:nvPr/>
        </p:nvGrpSpPr>
        <p:grpSpPr>
          <a:xfrm>
            <a:off x="237825" y="683014"/>
            <a:ext cx="8434525" cy="4282804"/>
            <a:chOff x="237825" y="683014"/>
            <a:chExt cx="8434525" cy="4282804"/>
          </a:xfrm>
        </p:grpSpPr>
        <p:grpSp>
          <p:nvGrpSpPr>
            <p:cNvPr id="446" name="Google Shape;446;p41"/>
            <p:cNvGrpSpPr/>
            <p:nvPr/>
          </p:nvGrpSpPr>
          <p:grpSpPr>
            <a:xfrm>
              <a:off x="4685753" y="3569949"/>
              <a:ext cx="1187620" cy="1395868"/>
              <a:chOff x="4685753" y="3569949"/>
              <a:chExt cx="1187620" cy="1395868"/>
            </a:xfrm>
          </p:grpSpPr>
          <p:sp>
            <p:nvSpPr>
              <p:cNvPr id="447" name="Google Shape;447;p41"/>
              <p:cNvSpPr txBox="1"/>
              <p:nvPr/>
            </p:nvSpPr>
            <p:spPr>
              <a:xfrm>
                <a:off x="4685753" y="4269007"/>
                <a:ext cx="1187620" cy="69681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600">
                    <a:solidFill>
                      <a:schemeClr val="dk2"/>
                    </a:solidFill>
                    <a:latin typeface="Roboto"/>
                    <a:ea typeface="Roboto"/>
                    <a:cs typeface="Roboto"/>
                    <a:sym typeface="Roboto"/>
                  </a:rPr>
                  <a:t>10.000</a:t>
                </a:r>
                <a:endParaRPr sz="1600">
                  <a:solidFill>
                    <a:schemeClr val="dk2"/>
                  </a:solidFill>
                  <a:latin typeface="Roboto"/>
                  <a:ea typeface="Roboto"/>
                  <a:cs typeface="Roboto"/>
                  <a:sym typeface="Roboto"/>
                </a:endParaRPr>
              </a:p>
            </p:txBody>
          </p:sp>
          <p:pic>
            <p:nvPicPr>
              <p:cNvPr id="448" name="Google Shape;448;p41"/>
              <p:cNvPicPr preferRelativeResize="0"/>
              <p:nvPr/>
            </p:nvPicPr>
            <p:blipFill>
              <a:blip r:embed="rId4">
                <a:alphaModFix/>
              </a:blip>
              <a:stretch>
                <a:fillRect/>
              </a:stretch>
            </p:blipFill>
            <p:spPr>
              <a:xfrm>
                <a:off x="4700148" y="3569949"/>
                <a:ext cx="871775" cy="871775"/>
              </a:xfrm>
              <a:prstGeom prst="rect">
                <a:avLst/>
              </a:prstGeom>
              <a:noFill/>
              <a:ln>
                <a:noFill/>
              </a:ln>
            </p:spPr>
          </p:pic>
        </p:grpSp>
        <p:sp>
          <p:nvSpPr>
            <p:cNvPr id="449" name="Google Shape;449;p41"/>
            <p:cNvSpPr txBox="1"/>
            <p:nvPr/>
          </p:nvSpPr>
          <p:spPr>
            <a:xfrm>
              <a:off x="237825" y="683014"/>
              <a:ext cx="15624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2200">
                  <a:solidFill>
                    <a:schemeClr val="dk1"/>
                  </a:solidFill>
                  <a:latin typeface="Roboto"/>
                  <a:ea typeface="Roboto"/>
                  <a:cs typeface="Roboto"/>
                  <a:sym typeface="Roboto"/>
                </a:rPr>
                <a:t>Tabular</a:t>
              </a:r>
              <a:endParaRPr sz="2200">
                <a:solidFill>
                  <a:schemeClr val="dk1"/>
                </a:solidFill>
                <a:latin typeface="Roboto"/>
                <a:ea typeface="Roboto"/>
                <a:cs typeface="Roboto"/>
                <a:sym typeface="Roboto"/>
              </a:endParaRPr>
            </a:p>
          </p:txBody>
        </p:sp>
        <p:sp>
          <p:nvSpPr>
            <p:cNvPr id="450" name="Google Shape;450;p41"/>
            <p:cNvSpPr txBox="1"/>
            <p:nvPr/>
          </p:nvSpPr>
          <p:spPr>
            <a:xfrm>
              <a:off x="7109950" y="683014"/>
              <a:ext cx="15624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2200">
                  <a:solidFill>
                    <a:schemeClr val="dk1"/>
                  </a:solidFill>
                  <a:latin typeface="Roboto"/>
                  <a:ea typeface="Roboto"/>
                  <a:cs typeface="Roboto"/>
                  <a:sym typeface="Roboto"/>
                </a:rPr>
                <a:t>Text</a:t>
              </a:r>
              <a:endParaRPr sz="2200">
                <a:solidFill>
                  <a:schemeClr val="dk1"/>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p:nvPr/>
        </p:nvSpPr>
        <p:spPr>
          <a:xfrm>
            <a:off x="3962775" y="2288950"/>
            <a:ext cx="2188800" cy="999300"/>
          </a:xfrm>
          <a:prstGeom prst="roundRect">
            <a:avLst>
              <a:gd fmla="val 11264"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sz="1800">
                <a:latin typeface="Roboto"/>
                <a:ea typeface="Roboto"/>
                <a:cs typeface="Roboto"/>
                <a:sym typeface="Roboto"/>
              </a:rPr>
              <a:t>Neuro-Symbolic Reasoning Engine</a:t>
            </a:r>
            <a:endParaRPr sz="1800">
              <a:latin typeface="Roboto"/>
              <a:ea typeface="Roboto"/>
              <a:cs typeface="Roboto"/>
              <a:sym typeface="Roboto"/>
            </a:endParaRPr>
          </a:p>
        </p:txBody>
      </p:sp>
      <p:sp>
        <p:nvSpPr>
          <p:cNvPr id="456" name="Google Shape;456;p42"/>
          <p:cNvSpPr/>
          <p:nvPr/>
        </p:nvSpPr>
        <p:spPr>
          <a:xfrm>
            <a:off x="6151683" y="2676900"/>
            <a:ext cx="660600" cy="27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457" name="Google Shape;457;p42"/>
          <p:cNvPicPr preferRelativeResize="0"/>
          <p:nvPr/>
        </p:nvPicPr>
        <p:blipFill>
          <a:blip r:embed="rId3">
            <a:alphaModFix/>
          </a:blip>
          <a:stretch>
            <a:fillRect/>
          </a:stretch>
        </p:blipFill>
        <p:spPr>
          <a:xfrm>
            <a:off x="2024075" y="3603500"/>
            <a:ext cx="1473172" cy="1127174"/>
          </a:xfrm>
          <a:prstGeom prst="rect">
            <a:avLst/>
          </a:prstGeom>
          <a:noFill/>
          <a:ln>
            <a:noFill/>
          </a:ln>
        </p:spPr>
      </p:pic>
      <p:sp>
        <p:nvSpPr>
          <p:cNvPr id="458" name="Google Shape;458;p42"/>
          <p:cNvSpPr txBox="1"/>
          <p:nvPr>
            <p:ph type="title"/>
          </p:nvPr>
        </p:nvSpPr>
        <p:spPr>
          <a:xfrm>
            <a:off x="205325" y="190925"/>
            <a:ext cx="7504200" cy="6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nl" sz="2400"/>
              <a:t>How can we combine the two?</a:t>
            </a:r>
            <a:endParaRPr sz="2400"/>
          </a:p>
        </p:txBody>
      </p:sp>
      <p:grpSp>
        <p:nvGrpSpPr>
          <p:cNvPr id="459" name="Google Shape;459;p42"/>
          <p:cNvGrpSpPr/>
          <p:nvPr/>
        </p:nvGrpSpPr>
        <p:grpSpPr>
          <a:xfrm>
            <a:off x="388675" y="3541525"/>
            <a:ext cx="1288650" cy="999407"/>
            <a:chOff x="-1963354" y="2444003"/>
            <a:chExt cx="1763100" cy="1336105"/>
          </a:xfrm>
        </p:grpSpPr>
        <p:sp>
          <p:nvSpPr>
            <p:cNvPr id="460" name="Google Shape;460;p42"/>
            <p:cNvSpPr/>
            <p:nvPr/>
          </p:nvSpPr>
          <p:spPr>
            <a:xfrm>
              <a:off x="-1963354" y="2733408"/>
              <a:ext cx="1763100" cy="1046700"/>
            </a:xfrm>
            <a:prstGeom prst="roundRect">
              <a:avLst>
                <a:gd fmla="val 11264"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p:txBody>
        </p:sp>
        <p:sp>
          <p:nvSpPr>
            <p:cNvPr id="461" name="Google Shape;461;p42"/>
            <p:cNvSpPr/>
            <p:nvPr/>
          </p:nvSpPr>
          <p:spPr>
            <a:xfrm>
              <a:off x="-1806630" y="2444003"/>
              <a:ext cx="998400" cy="3618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sz="1200">
                  <a:latin typeface="Roboto"/>
                  <a:ea typeface="Roboto"/>
                  <a:cs typeface="Roboto"/>
                  <a:sym typeface="Roboto"/>
                </a:rPr>
                <a:t>Tabular</a:t>
              </a:r>
              <a:endParaRPr b="1" sz="1200">
                <a:latin typeface="Roboto"/>
                <a:ea typeface="Roboto"/>
                <a:cs typeface="Roboto"/>
                <a:sym typeface="Roboto"/>
              </a:endParaRPr>
            </a:p>
          </p:txBody>
        </p:sp>
      </p:grpSp>
      <p:sp>
        <p:nvSpPr>
          <p:cNvPr id="462" name="Google Shape;462;p42"/>
          <p:cNvSpPr/>
          <p:nvPr/>
        </p:nvSpPr>
        <p:spPr>
          <a:xfrm>
            <a:off x="383250" y="1953775"/>
            <a:ext cx="1217400" cy="696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Roboto"/>
              <a:ea typeface="Roboto"/>
              <a:cs typeface="Roboto"/>
              <a:sym typeface="Roboto"/>
            </a:endParaRPr>
          </a:p>
        </p:txBody>
      </p:sp>
      <p:grpSp>
        <p:nvGrpSpPr>
          <p:cNvPr id="463" name="Google Shape;463;p42"/>
          <p:cNvGrpSpPr/>
          <p:nvPr/>
        </p:nvGrpSpPr>
        <p:grpSpPr>
          <a:xfrm>
            <a:off x="2080807" y="1710400"/>
            <a:ext cx="566846" cy="1013757"/>
            <a:chOff x="4526231" y="1203417"/>
            <a:chExt cx="554915" cy="1782900"/>
          </a:xfrm>
        </p:grpSpPr>
        <p:sp>
          <p:nvSpPr>
            <p:cNvPr id="464" name="Google Shape;464;p42"/>
            <p:cNvSpPr/>
            <p:nvPr/>
          </p:nvSpPr>
          <p:spPr>
            <a:xfrm>
              <a:off x="4526231" y="1207381"/>
              <a:ext cx="98400" cy="17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65" name="Google Shape;465;p42"/>
            <p:cNvSpPr/>
            <p:nvPr/>
          </p:nvSpPr>
          <p:spPr>
            <a:xfrm rot="5400000">
              <a:off x="4002646" y="1907817"/>
              <a:ext cx="1782900" cy="374100"/>
            </a:xfrm>
            <a:prstGeom prst="trapezoid">
              <a:avLst>
                <a:gd fmla="val 7269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466" name="Google Shape;466;p42"/>
          <p:cNvSpPr/>
          <p:nvPr/>
        </p:nvSpPr>
        <p:spPr>
          <a:xfrm>
            <a:off x="463980" y="1796425"/>
            <a:ext cx="660600" cy="27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sz="1200">
                <a:latin typeface="Roboto"/>
                <a:ea typeface="Roboto"/>
                <a:cs typeface="Roboto"/>
                <a:sym typeface="Roboto"/>
              </a:rPr>
              <a:t>Text</a:t>
            </a:r>
            <a:endParaRPr b="1" sz="1200">
              <a:latin typeface="Roboto"/>
              <a:ea typeface="Roboto"/>
              <a:cs typeface="Roboto"/>
              <a:sym typeface="Roboto"/>
            </a:endParaRPr>
          </a:p>
        </p:txBody>
      </p:sp>
      <p:sp>
        <p:nvSpPr>
          <p:cNvPr id="467" name="Google Shape;467;p42"/>
          <p:cNvSpPr/>
          <p:nvPr/>
        </p:nvSpPr>
        <p:spPr>
          <a:xfrm>
            <a:off x="1700650" y="2109825"/>
            <a:ext cx="307800" cy="270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68" name="Google Shape;468;p42"/>
          <p:cNvSpPr/>
          <p:nvPr/>
        </p:nvSpPr>
        <p:spPr>
          <a:xfrm flipH="1" rot="9499657">
            <a:off x="2919733" y="3141331"/>
            <a:ext cx="1088549" cy="26703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69" name="Google Shape;469;p42"/>
          <p:cNvSpPr/>
          <p:nvPr/>
        </p:nvSpPr>
        <p:spPr>
          <a:xfrm rot="1300343">
            <a:off x="2919733" y="2168543"/>
            <a:ext cx="1088549" cy="26703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70" name="Google Shape;470;p42"/>
          <p:cNvSpPr/>
          <p:nvPr/>
        </p:nvSpPr>
        <p:spPr>
          <a:xfrm>
            <a:off x="1773000" y="3956600"/>
            <a:ext cx="307800" cy="270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nvGrpSpPr>
          <p:cNvPr id="471" name="Google Shape;471;p42"/>
          <p:cNvGrpSpPr/>
          <p:nvPr/>
        </p:nvGrpSpPr>
        <p:grpSpPr>
          <a:xfrm>
            <a:off x="3962775" y="400428"/>
            <a:ext cx="4888754" cy="2887822"/>
            <a:chOff x="4038975" y="95628"/>
            <a:chExt cx="4888754" cy="2887822"/>
          </a:xfrm>
        </p:grpSpPr>
        <p:sp>
          <p:nvSpPr>
            <p:cNvPr id="472" name="Google Shape;472;p42"/>
            <p:cNvSpPr/>
            <p:nvPr/>
          </p:nvSpPr>
          <p:spPr>
            <a:xfrm>
              <a:off x="4038975" y="1984150"/>
              <a:ext cx="2188800" cy="999300"/>
            </a:xfrm>
            <a:prstGeom prst="roundRect">
              <a:avLst>
                <a:gd fmla="val 11264" name="adj"/>
              </a:avLst>
            </a:prstGeom>
            <a:solidFill>
              <a:srgbClr val="F4CCCC"/>
            </a:solidFill>
            <a:ln cap="flat" cmpd="sng" w="762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sz="1800">
                  <a:latin typeface="Roboto"/>
                  <a:ea typeface="Roboto"/>
                  <a:cs typeface="Roboto"/>
                  <a:sym typeface="Roboto"/>
                </a:rPr>
                <a:t>Neuro-Symbolic Reasoning Engine</a:t>
              </a:r>
              <a:endParaRPr sz="1800">
                <a:latin typeface="Roboto"/>
                <a:ea typeface="Roboto"/>
                <a:cs typeface="Roboto"/>
                <a:sym typeface="Roboto"/>
              </a:endParaRPr>
            </a:p>
          </p:txBody>
        </p:sp>
        <p:pic>
          <p:nvPicPr>
            <p:cNvPr id="473" name="Google Shape;473;p42"/>
            <p:cNvPicPr preferRelativeResize="0"/>
            <p:nvPr/>
          </p:nvPicPr>
          <p:blipFill>
            <a:blip r:embed="rId4">
              <a:alphaModFix/>
            </a:blip>
            <a:stretch>
              <a:fillRect/>
            </a:stretch>
          </p:blipFill>
          <p:spPr>
            <a:xfrm>
              <a:off x="7277304" y="95628"/>
              <a:ext cx="1650424" cy="1553350"/>
            </a:xfrm>
            <a:prstGeom prst="rect">
              <a:avLst/>
            </a:prstGeom>
            <a:noFill/>
            <a:ln>
              <a:noFill/>
            </a:ln>
          </p:spPr>
        </p:pic>
        <p:sp>
          <p:nvSpPr>
            <p:cNvPr id="474" name="Google Shape;474;p42"/>
            <p:cNvSpPr/>
            <p:nvPr/>
          </p:nvSpPr>
          <p:spPr>
            <a:xfrm flipH="1" rot="-5400000">
              <a:off x="5860839" y="399490"/>
              <a:ext cx="1270500" cy="1608600"/>
            </a:xfrm>
            <a:prstGeom prst="bentArrow">
              <a:avLst>
                <a:gd fmla="val 13776" name="adj1"/>
                <a:gd fmla="val 18567" name="adj2"/>
                <a:gd fmla="val 25000" name="adj3"/>
                <a:gd fmla="val 43750" name="adj4"/>
              </a:avLst>
            </a:prstGeom>
            <a:solidFill>
              <a:srgbClr val="F4CCCC"/>
            </a:solidFill>
            <a:ln cap="flat" cmpd="sng" w="1905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475" name="Google Shape;475;p42"/>
          <p:cNvSpPr txBox="1"/>
          <p:nvPr/>
        </p:nvSpPr>
        <p:spPr>
          <a:xfrm>
            <a:off x="6947721" y="2215946"/>
            <a:ext cx="1828200" cy="116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2200">
                <a:solidFill>
                  <a:schemeClr val="dk1"/>
                </a:solidFill>
                <a:latin typeface="Roboto"/>
                <a:ea typeface="Roboto"/>
                <a:cs typeface="Roboto"/>
                <a:sym typeface="Roboto"/>
              </a:rPr>
              <a:t>Clinical Information Extraction</a:t>
            </a:r>
            <a:endParaRPr sz="22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type="title"/>
          </p:nvPr>
        </p:nvSpPr>
        <p:spPr>
          <a:xfrm>
            <a:off x="205325" y="114725"/>
            <a:ext cx="80844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nl" sz="2400"/>
              <a:t>You’re not feeling well…</a:t>
            </a:r>
            <a:endParaRPr sz="2400"/>
          </a:p>
        </p:txBody>
      </p:sp>
      <p:grpSp>
        <p:nvGrpSpPr>
          <p:cNvPr id="118" name="Google Shape;118;p25"/>
          <p:cNvGrpSpPr/>
          <p:nvPr/>
        </p:nvGrpSpPr>
        <p:grpSpPr>
          <a:xfrm>
            <a:off x="319525" y="963775"/>
            <a:ext cx="2945968" cy="3895632"/>
            <a:chOff x="319525" y="963775"/>
            <a:chExt cx="2945968" cy="3895632"/>
          </a:xfrm>
        </p:grpSpPr>
        <p:grpSp>
          <p:nvGrpSpPr>
            <p:cNvPr id="119" name="Google Shape;119;p25"/>
            <p:cNvGrpSpPr/>
            <p:nvPr/>
          </p:nvGrpSpPr>
          <p:grpSpPr>
            <a:xfrm>
              <a:off x="357725" y="963775"/>
              <a:ext cx="2688600" cy="1833578"/>
              <a:chOff x="3374025" y="2572957"/>
              <a:chExt cx="2688600" cy="1456376"/>
            </a:xfrm>
          </p:grpSpPr>
          <p:sp>
            <p:nvSpPr>
              <p:cNvPr id="120" name="Google Shape;120;p25"/>
              <p:cNvSpPr/>
              <p:nvPr/>
            </p:nvSpPr>
            <p:spPr>
              <a:xfrm>
                <a:off x="3374025" y="2862333"/>
                <a:ext cx="2688600" cy="11670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latin typeface="Roboto"/>
                    <a:ea typeface="Roboto"/>
                    <a:cs typeface="Roboto"/>
                    <a:sym typeface="Roboto"/>
                  </a:rPr>
                  <a:t>Asthma: yes</a:t>
                </a:r>
                <a:endParaRPr>
                  <a:latin typeface="Roboto"/>
                  <a:ea typeface="Roboto"/>
                  <a:cs typeface="Roboto"/>
                  <a:sym typeface="Roboto"/>
                </a:endParaRPr>
              </a:p>
              <a:p>
                <a:pPr indent="0" lvl="0" marL="0" rtl="0" algn="l">
                  <a:spcBef>
                    <a:spcPts val="0"/>
                  </a:spcBef>
                  <a:spcAft>
                    <a:spcPts val="0"/>
                  </a:spcAft>
                  <a:buNone/>
                </a:pPr>
                <a:r>
                  <a:rPr lang="nl">
                    <a:latin typeface="Roboto"/>
                    <a:ea typeface="Roboto"/>
                    <a:cs typeface="Roboto"/>
                    <a:sym typeface="Roboto"/>
                  </a:rPr>
                  <a:t>Hay fever: no</a:t>
                </a:r>
                <a:endParaRPr>
                  <a:latin typeface="Roboto"/>
                  <a:ea typeface="Roboto"/>
                  <a:cs typeface="Roboto"/>
                  <a:sym typeface="Roboto"/>
                </a:endParaRPr>
              </a:p>
              <a:p>
                <a:pPr indent="0" lvl="0" marL="0" rtl="0" algn="l">
                  <a:spcBef>
                    <a:spcPts val="0"/>
                  </a:spcBef>
                  <a:spcAft>
                    <a:spcPts val="0"/>
                  </a:spcAft>
                  <a:buNone/>
                </a:pPr>
                <a:r>
                  <a:rPr lang="nl">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nl">
                    <a:latin typeface="Roboto"/>
                    <a:ea typeface="Roboto"/>
                    <a:cs typeface="Roboto"/>
                    <a:sym typeface="Roboto"/>
                  </a:rPr>
                  <a:t>Nimodipine: daily</a:t>
                </a:r>
                <a:endParaRPr>
                  <a:latin typeface="Roboto"/>
                  <a:ea typeface="Roboto"/>
                  <a:cs typeface="Roboto"/>
                  <a:sym typeface="Roboto"/>
                </a:endParaRPr>
              </a:p>
              <a:p>
                <a:pPr indent="0" lvl="0" marL="0" rtl="0" algn="l">
                  <a:spcBef>
                    <a:spcPts val="0"/>
                  </a:spcBef>
                  <a:spcAft>
                    <a:spcPts val="0"/>
                  </a:spcAft>
                  <a:buNone/>
                </a:pPr>
                <a:r>
                  <a:rPr lang="nl">
                    <a:latin typeface="Roboto"/>
                    <a:ea typeface="Roboto"/>
                    <a:cs typeface="Roboto"/>
                    <a:sym typeface="Roboto"/>
                  </a:rPr>
                  <a:t>…</a:t>
                </a:r>
                <a:endParaRPr>
                  <a:latin typeface="Roboto"/>
                  <a:ea typeface="Roboto"/>
                  <a:cs typeface="Roboto"/>
                  <a:sym typeface="Roboto"/>
                </a:endParaRPr>
              </a:p>
            </p:txBody>
          </p:sp>
          <p:sp>
            <p:nvSpPr>
              <p:cNvPr id="121" name="Google Shape;121;p25"/>
              <p:cNvSpPr/>
              <p:nvPr/>
            </p:nvSpPr>
            <p:spPr>
              <a:xfrm>
                <a:off x="3530775" y="2572957"/>
                <a:ext cx="2312100" cy="3618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a:latin typeface="Roboto"/>
                    <a:ea typeface="Roboto"/>
                    <a:cs typeface="Roboto"/>
                    <a:sym typeface="Roboto"/>
                  </a:rPr>
                  <a:t>Electronic Health Record</a:t>
                </a:r>
                <a:endParaRPr b="1">
                  <a:latin typeface="Roboto"/>
                  <a:ea typeface="Roboto"/>
                  <a:cs typeface="Roboto"/>
                  <a:sym typeface="Roboto"/>
                </a:endParaRPr>
              </a:p>
            </p:txBody>
          </p:sp>
        </p:grpSp>
        <p:grpSp>
          <p:nvGrpSpPr>
            <p:cNvPr id="122" name="Google Shape;122;p25"/>
            <p:cNvGrpSpPr/>
            <p:nvPr/>
          </p:nvGrpSpPr>
          <p:grpSpPr>
            <a:xfrm>
              <a:off x="319525" y="3409950"/>
              <a:ext cx="2688600" cy="1449457"/>
              <a:chOff x="3374025" y="2572957"/>
              <a:chExt cx="2688600" cy="1151276"/>
            </a:xfrm>
          </p:grpSpPr>
          <p:sp>
            <p:nvSpPr>
              <p:cNvPr id="123" name="Google Shape;123;p25"/>
              <p:cNvSpPr/>
              <p:nvPr/>
            </p:nvSpPr>
            <p:spPr>
              <a:xfrm>
                <a:off x="3374025" y="2862333"/>
                <a:ext cx="2688600" cy="8619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latin typeface="Roboto"/>
                    <a:ea typeface="Roboto"/>
                    <a:cs typeface="Roboto"/>
                    <a:sym typeface="Roboto"/>
                  </a:rPr>
                  <a:t>Fever (39°C/102°F)</a:t>
                </a:r>
                <a:endParaRPr>
                  <a:latin typeface="Roboto"/>
                  <a:ea typeface="Roboto"/>
                  <a:cs typeface="Roboto"/>
                  <a:sym typeface="Roboto"/>
                </a:endParaRPr>
              </a:p>
              <a:p>
                <a:pPr indent="0" lvl="0" marL="0" rtl="0" algn="l">
                  <a:spcBef>
                    <a:spcPts val="0"/>
                  </a:spcBef>
                  <a:spcAft>
                    <a:spcPts val="0"/>
                  </a:spcAft>
                  <a:buNone/>
                </a:pPr>
                <a:r>
                  <a:rPr lang="nl">
                    <a:latin typeface="Roboto"/>
                    <a:ea typeface="Roboto"/>
                    <a:cs typeface="Roboto"/>
                    <a:sym typeface="Roboto"/>
                  </a:rPr>
                  <a:t>Dyspnea (trouble breathing)</a:t>
                </a:r>
                <a:endParaRPr>
                  <a:latin typeface="Roboto"/>
                  <a:ea typeface="Roboto"/>
                  <a:cs typeface="Roboto"/>
                  <a:sym typeface="Roboto"/>
                </a:endParaRPr>
              </a:p>
              <a:p>
                <a:pPr indent="0" lvl="0" marL="0" rtl="0" algn="l">
                  <a:spcBef>
                    <a:spcPts val="0"/>
                  </a:spcBef>
                  <a:spcAft>
                    <a:spcPts val="0"/>
                  </a:spcAft>
                  <a:buNone/>
                </a:pPr>
                <a:r>
                  <a:rPr lang="nl">
                    <a:latin typeface="Roboto"/>
                    <a:ea typeface="Roboto"/>
                    <a:cs typeface="Roboto"/>
                    <a:sym typeface="Roboto"/>
                  </a:rPr>
                  <a:t>Cough for a week</a:t>
                </a:r>
                <a:endParaRPr>
                  <a:latin typeface="Roboto"/>
                  <a:ea typeface="Roboto"/>
                  <a:cs typeface="Roboto"/>
                  <a:sym typeface="Roboto"/>
                </a:endParaRPr>
              </a:p>
            </p:txBody>
          </p:sp>
          <p:sp>
            <p:nvSpPr>
              <p:cNvPr id="124" name="Google Shape;124;p25"/>
              <p:cNvSpPr/>
              <p:nvPr/>
            </p:nvSpPr>
            <p:spPr>
              <a:xfrm>
                <a:off x="3530775" y="2572957"/>
                <a:ext cx="2312100" cy="3618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a:latin typeface="Roboto"/>
                    <a:ea typeface="Roboto"/>
                    <a:cs typeface="Roboto"/>
                    <a:sym typeface="Roboto"/>
                  </a:rPr>
                  <a:t>Symptoms</a:t>
                </a:r>
                <a:endParaRPr b="1">
                  <a:latin typeface="Roboto"/>
                  <a:ea typeface="Roboto"/>
                  <a:cs typeface="Roboto"/>
                  <a:sym typeface="Roboto"/>
                </a:endParaRPr>
              </a:p>
            </p:txBody>
          </p:sp>
        </p:grpSp>
        <p:pic>
          <p:nvPicPr>
            <p:cNvPr id="125" name="Google Shape;125;p25"/>
            <p:cNvPicPr preferRelativeResize="0"/>
            <p:nvPr/>
          </p:nvPicPr>
          <p:blipFill>
            <a:blip r:embed="rId3">
              <a:alphaModFix/>
            </a:blip>
            <a:stretch>
              <a:fillRect/>
            </a:stretch>
          </p:blipFill>
          <p:spPr>
            <a:xfrm>
              <a:off x="1418869" y="2234700"/>
              <a:ext cx="1846624" cy="1966650"/>
            </a:xfrm>
            <a:prstGeom prst="rect">
              <a:avLst/>
            </a:prstGeom>
            <a:noFill/>
            <a:ln>
              <a:noFill/>
            </a:ln>
          </p:spPr>
        </p:pic>
      </p:grpSp>
      <p:grpSp>
        <p:nvGrpSpPr>
          <p:cNvPr id="126" name="Google Shape;126;p25"/>
          <p:cNvGrpSpPr/>
          <p:nvPr/>
        </p:nvGrpSpPr>
        <p:grpSpPr>
          <a:xfrm>
            <a:off x="5107850" y="647450"/>
            <a:ext cx="3845100" cy="4353125"/>
            <a:chOff x="5107850" y="647450"/>
            <a:chExt cx="3845100" cy="4353125"/>
          </a:xfrm>
        </p:grpSpPr>
        <p:sp>
          <p:nvSpPr>
            <p:cNvPr id="127" name="Google Shape;127;p25"/>
            <p:cNvSpPr/>
            <p:nvPr/>
          </p:nvSpPr>
          <p:spPr>
            <a:xfrm>
              <a:off x="5107850" y="963775"/>
              <a:ext cx="3845100" cy="4036800"/>
            </a:xfrm>
            <a:prstGeom prst="roundRect">
              <a:avLst>
                <a:gd fmla="val 10489"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28" name="Google Shape;128;p25"/>
            <p:cNvSpPr/>
            <p:nvPr/>
          </p:nvSpPr>
          <p:spPr>
            <a:xfrm>
              <a:off x="5240300" y="647450"/>
              <a:ext cx="2312100" cy="4554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a:latin typeface="Roboto"/>
                  <a:ea typeface="Roboto"/>
                  <a:cs typeface="Roboto"/>
                  <a:sym typeface="Roboto"/>
                </a:rPr>
                <a:t>Electronic Health Record</a:t>
              </a:r>
              <a:endParaRPr b="1">
                <a:latin typeface="Roboto"/>
                <a:ea typeface="Roboto"/>
                <a:cs typeface="Roboto"/>
                <a:sym typeface="Roboto"/>
              </a:endParaRPr>
            </a:p>
          </p:txBody>
        </p:sp>
      </p:grpSp>
      <p:grpSp>
        <p:nvGrpSpPr>
          <p:cNvPr id="129" name="Google Shape;129;p25"/>
          <p:cNvGrpSpPr/>
          <p:nvPr/>
        </p:nvGrpSpPr>
        <p:grpSpPr>
          <a:xfrm>
            <a:off x="3492238" y="1493975"/>
            <a:ext cx="1306225" cy="1989500"/>
            <a:chOff x="3492238" y="1493975"/>
            <a:chExt cx="1306225" cy="1989500"/>
          </a:xfrm>
        </p:grpSpPr>
        <p:sp>
          <p:nvSpPr>
            <p:cNvPr id="130" name="Google Shape;130;p25"/>
            <p:cNvSpPr/>
            <p:nvPr/>
          </p:nvSpPr>
          <p:spPr>
            <a:xfrm>
              <a:off x="3544163" y="2731075"/>
              <a:ext cx="1254300" cy="7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31" name="Google Shape;131;p25"/>
            <p:cNvPicPr preferRelativeResize="0"/>
            <p:nvPr/>
          </p:nvPicPr>
          <p:blipFill>
            <a:blip r:embed="rId4">
              <a:alphaModFix/>
            </a:blip>
            <a:stretch>
              <a:fillRect/>
            </a:stretch>
          </p:blipFill>
          <p:spPr>
            <a:xfrm>
              <a:off x="3492238" y="1493975"/>
              <a:ext cx="1172451" cy="1172451"/>
            </a:xfrm>
            <a:prstGeom prst="rect">
              <a:avLst/>
            </a:prstGeom>
            <a:noFill/>
            <a:ln>
              <a:noFill/>
            </a:ln>
          </p:spPr>
        </p:pic>
      </p:grpSp>
      <p:sp>
        <p:nvSpPr>
          <p:cNvPr id="132" name="Google Shape;132;p25"/>
          <p:cNvSpPr/>
          <p:nvPr/>
        </p:nvSpPr>
        <p:spPr>
          <a:xfrm>
            <a:off x="5348660" y="2571748"/>
            <a:ext cx="3390300" cy="2206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latin typeface="Roboto"/>
                <a:ea typeface="Roboto"/>
                <a:cs typeface="Roboto"/>
                <a:sym typeface="Roboto"/>
              </a:rPr>
              <a:t>Patient has been </a:t>
            </a:r>
            <a:r>
              <a:rPr b="1" lang="nl">
                <a:latin typeface="Roboto"/>
                <a:ea typeface="Roboto"/>
                <a:cs typeface="Roboto"/>
                <a:sym typeface="Roboto"/>
              </a:rPr>
              <a:t>coughing </a:t>
            </a:r>
            <a:r>
              <a:rPr lang="nl">
                <a:latin typeface="Roboto"/>
                <a:ea typeface="Roboto"/>
                <a:cs typeface="Roboto"/>
                <a:sym typeface="Roboto"/>
              </a:rPr>
              <a:t>for the past few days. </a:t>
            </a:r>
            <a:endParaRPr>
              <a:latin typeface="Roboto"/>
              <a:ea typeface="Roboto"/>
              <a:cs typeface="Roboto"/>
              <a:sym typeface="Roboto"/>
            </a:endParaRPr>
          </a:p>
          <a:p>
            <a:pPr indent="0" lvl="0" marL="0" rtl="0" algn="l">
              <a:spcBef>
                <a:spcPts val="0"/>
              </a:spcBef>
              <a:spcAft>
                <a:spcPts val="0"/>
              </a:spcAft>
              <a:buNone/>
            </a:pPr>
            <a:r>
              <a:rPr lang="nl">
                <a:latin typeface="Roboto"/>
                <a:ea typeface="Roboto"/>
                <a:cs typeface="Roboto"/>
                <a:sym typeface="Roboto"/>
              </a:rPr>
              <a:t>Yesterday morning, they woke up with a </a:t>
            </a:r>
            <a:r>
              <a:rPr b="1" lang="nl">
                <a:latin typeface="Roboto"/>
                <a:ea typeface="Roboto"/>
                <a:cs typeface="Roboto"/>
                <a:sym typeface="Roboto"/>
              </a:rPr>
              <a:t>high fever</a:t>
            </a:r>
            <a:r>
              <a:rPr lang="nl">
                <a:latin typeface="Roboto"/>
                <a:ea typeface="Roboto"/>
                <a:cs typeface="Roboto"/>
                <a:sym typeface="Roboto"/>
              </a:rPr>
              <a:t> and could not go to work. </a:t>
            </a:r>
            <a:endParaRPr>
              <a:latin typeface="Roboto"/>
              <a:ea typeface="Roboto"/>
              <a:cs typeface="Roboto"/>
              <a:sym typeface="Roboto"/>
            </a:endParaRPr>
          </a:p>
          <a:p>
            <a:pPr indent="0" lvl="0" marL="0" rtl="0" algn="l">
              <a:spcBef>
                <a:spcPts val="0"/>
              </a:spcBef>
              <a:spcAft>
                <a:spcPts val="0"/>
              </a:spcAft>
              <a:buNone/>
            </a:pPr>
            <a:r>
              <a:rPr lang="nl">
                <a:latin typeface="Roboto"/>
                <a:ea typeface="Roboto"/>
                <a:cs typeface="Roboto"/>
                <a:sym typeface="Roboto"/>
              </a:rPr>
              <a:t>Throughout the day, </a:t>
            </a:r>
            <a:r>
              <a:rPr b="1" lang="nl">
                <a:latin typeface="Roboto"/>
                <a:ea typeface="Roboto"/>
                <a:cs typeface="Roboto"/>
                <a:sym typeface="Roboto"/>
              </a:rPr>
              <a:t>breathing </a:t>
            </a:r>
            <a:r>
              <a:rPr lang="nl">
                <a:latin typeface="Roboto"/>
                <a:ea typeface="Roboto"/>
                <a:cs typeface="Roboto"/>
                <a:sym typeface="Roboto"/>
              </a:rPr>
              <a:t>started to become </a:t>
            </a:r>
            <a:r>
              <a:rPr b="1" lang="nl">
                <a:latin typeface="Roboto"/>
                <a:ea typeface="Roboto"/>
                <a:cs typeface="Roboto"/>
                <a:sym typeface="Roboto"/>
              </a:rPr>
              <a:t>difficult</a:t>
            </a:r>
            <a:r>
              <a:rPr lang="nl">
                <a:latin typeface="Roboto"/>
                <a:ea typeface="Roboto"/>
                <a:cs typeface="Roboto"/>
                <a:sym typeface="Roboto"/>
              </a:rPr>
              <a:t>. The patient described a pressing feeling on the chest when taking deep breaths. </a:t>
            </a:r>
            <a:endParaRPr>
              <a:latin typeface="Roboto"/>
              <a:ea typeface="Roboto"/>
              <a:cs typeface="Roboto"/>
              <a:sym typeface="Roboto"/>
            </a:endParaRPr>
          </a:p>
        </p:txBody>
      </p:sp>
      <p:grpSp>
        <p:nvGrpSpPr>
          <p:cNvPr id="133" name="Google Shape;133;p25"/>
          <p:cNvGrpSpPr/>
          <p:nvPr/>
        </p:nvGrpSpPr>
        <p:grpSpPr>
          <a:xfrm>
            <a:off x="5348650" y="1200325"/>
            <a:ext cx="3390346" cy="1172381"/>
            <a:chOff x="5348650" y="1200325"/>
            <a:chExt cx="3390346" cy="1172381"/>
          </a:xfrm>
        </p:grpSpPr>
        <p:sp>
          <p:nvSpPr>
            <p:cNvPr id="134" name="Google Shape;134;p25"/>
            <p:cNvSpPr/>
            <p:nvPr/>
          </p:nvSpPr>
          <p:spPr>
            <a:xfrm>
              <a:off x="5348650" y="1200325"/>
              <a:ext cx="3390346" cy="1172381"/>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latin typeface="Roboto"/>
                  <a:ea typeface="Roboto"/>
                  <a:cs typeface="Roboto"/>
                  <a:sym typeface="Roboto"/>
                </a:rPr>
                <a:t>Consultation 12/07</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nl">
                  <a:latin typeface="Roboto"/>
                  <a:ea typeface="Roboto"/>
                  <a:cs typeface="Roboto"/>
                  <a:sym typeface="Roboto"/>
                </a:rPr>
                <a:t>primary complaint: cough</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nl">
                  <a:latin typeface="Roboto"/>
                  <a:ea typeface="Roboto"/>
                  <a:cs typeface="Roboto"/>
                  <a:sym typeface="Roboto"/>
                </a:rPr>
                <a:t>observation: 39°C</a:t>
              </a:r>
              <a:r>
                <a:rPr lang="nl">
                  <a:latin typeface="Roboto"/>
                  <a:ea typeface="Roboto"/>
                  <a:cs typeface="Roboto"/>
                  <a:sym typeface="Roboto"/>
                </a:rPr>
                <a:t>/102°F</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nl">
                  <a:latin typeface="Roboto"/>
                  <a:ea typeface="Roboto"/>
                  <a:cs typeface="Roboto"/>
                  <a:sym typeface="Roboto"/>
                </a:rPr>
                <a:t>diagnosis: pneumonia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nl">
                  <a:latin typeface="Roboto"/>
                  <a:ea typeface="Roboto"/>
                  <a:cs typeface="Roboto"/>
                  <a:sym typeface="Roboto"/>
                </a:rPr>
                <a:t>treatment: antibiotics</a:t>
              </a:r>
              <a:endParaRPr>
                <a:latin typeface="Roboto"/>
                <a:ea typeface="Roboto"/>
                <a:cs typeface="Roboto"/>
                <a:sym typeface="Roboto"/>
              </a:endParaRPr>
            </a:p>
          </p:txBody>
        </p:sp>
        <p:sp>
          <p:nvSpPr>
            <p:cNvPr id="135" name="Google Shape;135;p25"/>
            <p:cNvSpPr/>
            <p:nvPr/>
          </p:nvSpPr>
          <p:spPr>
            <a:xfrm>
              <a:off x="8050384" y="1468975"/>
              <a:ext cx="606600" cy="202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sz="1200">
                  <a:latin typeface="Roboto"/>
                  <a:ea typeface="Roboto"/>
                  <a:cs typeface="Roboto"/>
                  <a:sym typeface="Roboto"/>
                </a:rPr>
                <a:t>R05</a:t>
              </a:r>
              <a:endParaRPr sz="1200">
                <a:latin typeface="Roboto"/>
                <a:ea typeface="Roboto"/>
                <a:cs typeface="Roboto"/>
                <a:sym typeface="Roboto"/>
              </a:endParaRPr>
            </a:p>
          </p:txBody>
        </p:sp>
        <p:sp>
          <p:nvSpPr>
            <p:cNvPr id="136" name="Google Shape;136;p25"/>
            <p:cNvSpPr/>
            <p:nvPr/>
          </p:nvSpPr>
          <p:spPr>
            <a:xfrm>
              <a:off x="8038489" y="1852500"/>
              <a:ext cx="606600" cy="202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sz="1200">
                  <a:latin typeface="Roboto"/>
                  <a:ea typeface="Roboto"/>
                  <a:cs typeface="Roboto"/>
                  <a:sym typeface="Roboto"/>
                </a:rPr>
                <a:t>R81</a:t>
              </a:r>
              <a:endParaRPr sz="1200">
                <a:latin typeface="Roboto"/>
                <a:ea typeface="Roboto"/>
                <a:cs typeface="Roboto"/>
                <a:sym typeface="Roboto"/>
              </a:endParaRPr>
            </a:p>
          </p:txBody>
        </p:sp>
        <p:sp>
          <p:nvSpPr>
            <p:cNvPr id="137" name="Google Shape;137;p25"/>
            <p:cNvSpPr/>
            <p:nvPr/>
          </p:nvSpPr>
          <p:spPr>
            <a:xfrm>
              <a:off x="8037098" y="2113950"/>
              <a:ext cx="606600" cy="202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nl" sz="1200">
                  <a:latin typeface="Roboto"/>
                  <a:ea typeface="Roboto"/>
                  <a:cs typeface="Roboto"/>
                  <a:sym typeface="Roboto"/>
                </a:rPr>
                <a:t>C05AB</a:t>
              </a:r>
              <a:endParaRPr sz="1200">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3"/>
          <p:cNvSpPr txBox="1"/>
          <p:nvPr/>
        </p:nvSpPr>
        <p:spPr>
          <a:xfrm>
            <a:off x="132150" y="685800"/>
            <a:ext cx="8878500" cy="15885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Font typeface="Roboto"/>
              <a:buChar char="▸"/>
            </a:pPr>
            <a:r>
              <a:rPr b="1" lang="nl" sz="1800">
                <a:solidFill>
                  <a:schemeClr val="dk1"/>
                </a:solidFill>
                <a:latin typeface="Roboto"/>
                <a:ea typeface="Roboto"/>
                <a:cs typeface="Roboto"/>
                <a:sym typeface="Roboto"/>
              </a:rPr>
              <a:t>Electronic health records</a:t>
            </a:r>
            <a:r>
              <a:rPr lang="nl" sz="1800">
                <a:solidFill>
                  <a:schemeClr val="dk1"/>
                </a:solidFill>
                <a:latin typeface="Roboto"/>
                <a:ea typeface="Roboto"/>
                <a:cs typeface="Roboto"/>
                <a:sym typeface="Roboto"/>
              </a:rPr>
              <a:t> are a gold mine, but contain </a:t>
            </a:r>
            <a:r>
              <a:rPr b="1" lang="nl" sz="1800">
                <a:solidFill>
                  <a:schemeClr val="dk1"/>
                </a:solidFill>
                <a:latin typeface="Roboto"/>
                <a:ea typeface="Roboto"/>
                <a:cs typeface="Roboto"/>
                <a:sym typeface="Roboto"/>
              </a:rPr>
              <a:t>unstructured text</a:t>
            </a:r>
            <a:endParaRPr b="1"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Automated </a:t>
            </a:r>
            <a:r>
              <a:rPr b="1" lang="nl" sz="1800">
                <a:solidFill>
                  <a:schemeClr val="dk1"/>
                </a:solidFill>
                <a:latin typeface="Roboto"/>
                <a:ea typeface="Roboto"/>
                <a:cs typeface="Roboto"/>
                <a:sym typeface="Roboto"/>
              </a:rPr>
              <a:t>clinical information extraction</a:t>
            </a:r>
            <a:r>
              <a:rPr lang="nl" sz="1800">
                <a:solidFill>
                  <a:schemeClr val="dk1"/>
                </a:solidFill>
                <a:latin typeface="Roboto"/>
                <a:ea typeface="Roboto"/>
                <a:cs typeface="Roboto"/>
                <a:sym typeface="Roboto"/>
              </a:rPr>
              <a:t> must leverage…</a:t>
            </a:r>
            <a:endParaRPr sz="1800">
              <a:solidFill>
                <a:schemeClr val="dk1"/>
              </a:solidFill>
              <a:latin typeface="Roboto"/>
              <a:ea typeface="Roboto"/>
              <a:cs typeface="Roboto"/>
              <a:sym typeface="Roboto"/>
            </a:endParaRPr>
          </a:p>
          <a:p>
            <a:pPr indent="-342900" lvl="1" marL="914400" rtl="0" algn="l">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Encoded tabular features</a:t>
            </a:r>
            <a:endParaRPr sz="1800">
              <a:solidFill>
                <a:schemeClr val="dk1"/>
              </a:solidFill>
              <a:latin typeface="Roboto"/>
              <a:ea typeface="Roboto"/>
              <a:cs typeface="Roboto"/>
              <a:sym typeface="Roboto"/>
            </a:endParaRPr>
          </a:p>
          <a:p>
            <a:pPr indent="-342900" lvl="1" marL="914400" rtl="0" algn="l">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Domain knowledge</a:t>
            </a:r>
            <a:endParaRPr sz="1800">
              <a:solidFill>
                <a:schemeClr val="dk1"/>
              </a:solidFill>
              <a:latin typeface="Roboto"/>
              <a:ea typeface="Roboto"/>
              <a:cs typeface="Roboto"/>
              <a:sym typeface="Roboto"/>
            </a:endParaRPr>
          </a:p>
        </p:txBody>
      </p:sp>
      <p:sp>
        <p:nvSpPr>
          <p:cNvPr id="481" name="Google Shape;481;p43"/>
          <p:cNvSpPr txBox="1"/>
          <p:nvPr>
            <p:ph type="title"/>
          </p:nvPr>
        </p:nvSpPr>
        <p:spPr>
          <a:xfrm>
            <a:off x="205325" y="190925"/>
            <a:ext cx="7504200" cy="6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nl" sz="2400"/>
              <a:t>Conclusion</a:t>
            </a:r>
            <a:endParaRPr sz="2400"/>
          </a:p>
        </p:txBody>
      </p:sp>
      <p:grpSp>
        <p:nvGrpSpPr>
          <p:cNvPr id="482" name="Google Shape;482;p43"/>
          <p:cNvGrpSpPr/>
          <p:nvPr/>
        </p:nvGrpSpPr>
        <p:grpSpPr>
          <a:xfrm>
            <a:off x="4675262" y="2849536"/>
            <a:ext cx="4240296" cy="2141677"/>
            <a:chOff x="459450" y="1405600"/>
            <a:chExt cx="5768325" cy="3020275"/>
          </a:xfrm>
        </p:grpSpPr>
        <p:sp>
          <p:nvSpPr>
            <p:cNvPr id="483" name="Google Shape;483;p43"/>
            <p:cNvSpPr/>
            <p:nvPr/>
          </p:nvSpPr>
          <p:spPr>
            <a:xfrm>
              <a:off x="4038975" y="1984150"/>
              <a:ext cx="2188800" cy="999300"/>
            </a:xfrm>
            <a:prstGeom prst="roundRect">
              <a:avLst>
                <a:gd fmla="val 11264"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sz="1200">
                  <a:latin typeface="Roboto"/>
                  <a:ea typeface="Roboto"/>
                  <a:cs typeface="Roboto"/>
                  <a:sym typeface="Roboto"/>
                </a:rPr>
                <a:t>Neuro-Symbolic Reasoning Engine</a:t>
              </a:r>
              <a:endParaRPr sz="1200">
                <a:latin typeface="Roboto"/>
                <a:ea typeface="Roboto"/>
                <a:cs typeface="Roboto"/>
                <a:sym typeface="Roboto"/>
              </a:endParaRPr>
            </a:p>
          </p:txBody>
        </p:sp>
        <p:pic>
          <p:nvPicPr>
            <p:cNvPr id="484" name="Google Shape;484;p43"/>
            <p:cNvPicPr preferRelativeResize="0"/>
            <p:nvPr/>
          </p:nvPicPr>
          <p:blipFill>
            <a:blip r:embed="rId3">
              <a:alphaModFix/>
            </a:blip>
            <a:stretch>
              <a:fillRect/>
            </a:stretch>
          </p:blipFill>
          <p:spPr>
            <a:xfrm>
              <a:off x="2100275" y="3298700"/>
              <a:ext cx="1473172" cy="1127174"/>
            </a:xfrm>
            <a:prstGeom prst="rect">
              <a:avLst/>
            </a:prstGeom>
            <a:noFill/>
            <a:ln>
              <a:noFill/>
            </a:ln>
          </p:spPr>
        </p:pic>
        <p:grpSp>
          <p:nvGrpSpPr>
            <p:cNvPr id="485" name="Google Shape;485;p43"/>
            <p:cNvGrpSpPr/>
            <p:nvPr/>
          </p:nvGrpSpPr>
          <p:grpSpPr>
            <a:xfrm>
              <a:off x="464875" y="3236709"/>
              <a:ext cx="1288650" cy="999423"/>
              <a:chOff x="-1963354" y="2443982"/>
              <a:chExt cx="1763100" cy="1336127"/>
            </a:xfrm>
          </p:grpSpPr>
          <p:sp>
            <p:nvSpPr>
              <p:cNvPr id="486" name="Google Shape;486;p43"/>
              <p:cNvSpPr/>
              <p:nvPr/>
            </p:nvSpPr>
            <p:spPr>
              <a:xfrm>
                <a:off x="-1963354" y="2733408"/>
                <a:ext cx="1763100" cy="1046700"/>
              </a:xfrm>
              <a:prstGeom prst="roundRect">
                <a:avLst>
                  <a:gd fmla="val 11264"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p:txBody>
          </p:sp>
          <p:sp>
            <p:nvSpPr>
              <p:cNvPr id="487" name="Google Shape;487;p43"/>
              <p:cNvSpPr/>
              <p:nvPr/>
            </p:nvSpPr>
            <p:spPr>
              <a:xfrm>
                <a:off x="-1806640" y="2443982"/>
                <a:ext cx="1179600" cy="3618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sz="800">
                    <a:latin typeface="Roboto"/>
                    <a:ea typeface="Roboto"/>
                    <a:cs typeface="Roboto"/>
                    <a:sym typeface="Roboto"/>
                  </a:rPr>
                  <a:t>Tabular</a:t>
                </a:r>
                <a:endParaRPr b="1" sz="800">
                  <a:latin typeface="Roboto"/>
                  <a:ea typeface="Roboto"/>
                  <a:cs typeface="Roboto"/>
                  <a:sym typeface="Roboto"/>
                </a:endParaRPr>
              </a:p>
            </p:txBody>
          </p:sp>
        </p:grpSp>
        <p:sp>
          <p:nvSpPr>
            <p:cNvPr id="488" name="Google Shape;488;p43"/>
            <p:cNvSpPr/>
            <p:nvPr/>
          </p:nvSpPr>
          <p:spPr>
            <a:xfrm>
              <a:off x="459450" y="1648975"/>
              <a:ext cx="1217400" cy="696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Roboto"/>
                <a:ea typeface="Roboto"/>
                <a:cs typeface="Roboto"/>
                <a:sym typeface="Roboto"/>
              </a:endParaRPr>
            </a:p>
          </p:txBody>
        </p:sp>
        <p:grpSp>
          <p:nvGrpSpPr>
            <p:cNvPr id="489" name="Google Shape;489;p43"/>
            <p:cNvGrpSpPr/>
            <p:nvPr/>
          </p:nvGrpSpPr>
          <p:grpSpPr>
            <a:xfrm>
              <a:off x="2157007" y="1405600"/>
              <a:ext cx="566846" cy="1013757"/>
              <a:chOff x="4526231" y="1203417"/>
              <a:chExt cx="554915" cy="1782900"/>
            </a:xfrm>
          </p:grpSpPr>
          <p:sp>
            <p:nvSpPr>
              <p:cNvPr id="490" name="Google Shape;490;p43"/>
              <p:cNvSpPr/>
              <p:nvPr/>
            </p:nvSpPr>
            <p:spPr>
              <a:xfrm>
                <a:off x="4526231" y="1207381"/>
                <a:ext cx="98400" cy="17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91" name="Google Shape;491;p43"/>
              <p:cNvSpPr/>
              <p:nvPr/>
            </p:nvSpPr>
            <p:spPr>
              <a:xfrm rot="5400000">
                <a:off x="4002646" y="1907817"/>
                <a:ext cx="1782900" cy="374100"/>
              </a:xfrm>
              <a:prstGeom prst="trapezoid">
                <a:avLst>
                  <a:gd fmla="val 7269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492" name="Google Shape;492;p43"/>
            <p:cNvSpPr/>
            <p:nvPr/>
          </p:nvSpPr>
          <p:spPr>
            <a:xfrm>
              <a:off x="540180" y="1491625"/>
              <a:ext cx="660600" cy="270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sz="800">
                  <a:latin typeface="Roboto"/>
                  <a:ea typeface="Roboto"/>
                  <a:cs typeface="Roboto"/>
                  <a:sym typeface="Roboto"/>
                </a:rPr>
                <a:t>Text</a:t>
              </a:r>
              <a:endParaRPr b="1" sz="800">
                <a:latin typeface="Roboto"/>
                <a:ea typeface="Roboto"/>
                <a:cs typeface="Roboto"/>
                <a:sym typeface="Roboto"/>
              </a:endParaRPr>
            </a:p>
          </p:txBody>
        </p:sp>
        <p:sp>
          <p:nvSpPr>
            <p:cNvPr id="493" name="Google Shape;493;p43"/>
            <p:cNvSpPr/>
            <p:nvPr/>
          </p:nvSpPr>
          <p:spPr>
            <a:xfrm>
              <a:off x="1776850" y="1805025"/>
              <a:ext cx="307800" cy="270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94" name="Google Shape;494;p43"/>
            <p:cNvSpPr/>
            <p:nvPr/>
          </p:nvSpPr>
          <p:spPr>
            <a:xfrm flipH="1" rot="9499657">
              <a:off x="2995933" y="2836531"/>
              <a:ext cx="1088549" cy="26703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95" name="Google Shape;495;p43"/>
            <p:cNvSpPr/>
            <p:nvPr/>
          </p:nvSpPr>
          <p:spPr>
            <a:xfrm rot="1300343">
              <a:off x="2995933" y="1863743"/>
              <a:ext cx="1088549" cy="26703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96" name="Google Shape;496;p43"/>
            <p:cNvSpPr/>
            <p:nvPr/>
          </p:nvSpPr>
          <p:spPr>
            <a:xfrm>
              <a:off x="1849200" y="3651800"/>
              <a:ext cx="307800" cy="270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497" name="Google Shape;497;p43"/>
          <p:cNvGrpSpPr/>
          <p:nvPr/>
        </p:nvGrpSpPr>
        <p:grpSpPr>
          <a:xfrm>
            <a:off x="3784925" y="1551867"/>
            <a:ext cx="2412098" cy="706370"/>
            <a:chOff x="3784925" y="1588501"/>
            <a:chExt cx="2412098" cy="706370"/>
          </a:xfrm>
        </p:grpSpPr>
        <p:sp>
          <p:nvSpPr>
            <p:cNvPr id="498" name="Google Shape;498;p43"/>
            <p:cNvSpPr/>
            <p:nvPr/>
          </p:nvSpPr>
          <p:spPr>
            <a:xfrm>
              <a:off x="3784925" y="1588501"/>
              <a:ext cx="240064" cy="657374"/>
            </a:xfrm>
            <a:custGeom>
              <a:rect b="b" l="l" r="r" t="t"/>
              <a:pathLst>
                <a:path extrusionOk="0" h="71318" w="15488">
                  <a:moveTo>
                    <a:pt x="0" y="181"/>
                  </a:moveTo>
                  <a:cubicBezTo>
                    <a:pt x="8664" y="-1264"/>
                    <a:pt x="6528" y="16621"/>
                    <a:pt x="8054" y="25271"/>
                  </a:cubicBezTo>
                  <a:cubicBezTo>
                    <a:pt x="8582" y="28262"/>
                    <a:pt x="8695" y="31796"/>
                    <a:pt x="10842" y="33944"/>
                  </a:cubicBezTo>
                  <a:cubicBezTo>
                    <a:pt x="12083" y="35185"/>
                    <a:pt x="15488" y="34667"/>
                    <a:pt x="15488" y="36422"/>
                  </a:cubicBezTo>
                  <a:cubicBezTo>
                    <a:pt x="15488" y="38922"/>
                    <a:pt x="11195" y="39833"/>
                    <a:pt x="10842" y="42308"/>
                  </a:cubicBezTo>
                  <a:cubicBezTo>
                    <a:pt x="9895" y="48953"/>
                    <a:pt x="12351" y="55838"/>
                    <a:pt x="11151" y="62442"/>
                  </a:cubicBezTo>
                  <a:cubicBezTo>
                    <a:pt x="10433" y="66393"/>
                    <a:pt x="6598" y="72386"/>
                    <a:pt x="2788" y="71115"/>
                  </a:cubicBezTo>
                </a:path>
              </a:pathLst>
            </a:custGeom>
            <a:noFill/>
            <a:ln cap="flat" cmpd="sng" w="19050">
              <a:solidFill>
                <a:schemeClr val="dk2"/>
              </a:solidFill>
              <a:prstDash val="solid"/>
              <a:round/>
              <a:headEnd len="med" w="med" type="none"/>
              <a:tailEnd len="med" w="med" type="none"/>
            </a:ln>
          </p:spPr>
        </p:sp>
        <p:sp>
          <p:nvSpPr>
            <p:cNvPr id="499" name="Google Shape;499;p43"/>
            <p:cNvSpPr txBox="1"/>
            <p:nvPr/>
          </p:nvSpPr>
          <p:spPr>
            <a:xfrm>
              <a:off x="4096723" y="1690071"/>
              <a:ext cx="2100300" cy="6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nl" sz="1800">
                  <a:solidFill>
                    <a:schemeClr val="dk1"/>
                  </a:solidFill>
                  <a:latin typeface="Roboto"/>
                  <a:ea typeface="Roboto"/>
                  <a:cs typeface="Roboto"/>
                  <a:sym typeface="Roboto"/>
                </a:rPr>
                <a:t>Bayesian network</a:t>
              </a:r>
              <a:endParaRPr b="1" sz="1800">
                <a:solidFill>
                  <a:schemeClr val="dk1"/>
                </a:solidFill>
                <a:latin typeface="Roboto"/>
                <a:ea typeface="Roboto"/>
                <a:cs typeface="Roboto"/>
                <a:sym typeface="Roboto"/>
              </a:endParaRPr>
            </a:p>
          </p:txBody>
        </p:sp>
      </p:grpSp>
      <p:sp>
        <p:nvSpPr>
          <p:cNvPr id="500" name="Google Shape;500;p43"/>
          <p:cNvSpPr txBox="1"/>
          <p:nvPr/>
        </p:nvSpPr>
        <p:spPr>
          <a:xfrm>
            <a:off x="141875" y="2078250"/>
            <a:ext cx="5441400" cy="12726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We need </a:t>
            </a:r>
            <a:r>
              <a:rPr b="1" lang="nl" sz="1800">
                <a:solidFill>
                  <a:schemeClr val="dk1"/>
                </a:solidFill>
                <a:latin typeface="Roboto"/>
                <a:ea typeface="Roboto"/>
                <a:cs typeface="Roboto"/>
                <a:sym typeface="Roboto"/>
              </a:rPr>
              <a:t>neuro-symbolic methods</a:t>
            </a:r>
            <a:r>
              <a:rPr lang="nl" sz="1800">
                <a:solidFill>
                  <a:schemeClr val="dk1"/>
                </a:solidFill>
                <a:latin typeface="Roboto"/>
                <a:ea typeface="Roboto"/>
                <a:cs typeface="Roboto"/>
                <a:sym typeface="Roboto"/>
              </a:rPr>
              <a:t> to merge…</a:t>
            </a:r>
            <a:endParaRPr sz="1800">
              <a:solidFill>
                <a:schemeClr val="dk1"/>
              </a:solidFill>
              <a:latin typeface="Roboto"/>
              <a:ea typeface="Roboto"/>
              <a:cs typeface="Roboto"/>
              <a:sym typeface="Roboto"/>
            </a:endParaRPr>
          </a:p>
          <a:p>
            <a:pPr indent="-342900" lvl="1" marL="914400" rtl="0" algn="l">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Neural text classifiers</a:t>
            </a:r>
            <a:endParaRPr sz="1800">
              <a:solidFill>
                <a:schemeClr val="dk1"/>
              </a:solidFill>
              <a:latin typeface="Roboto"/>
              <a:ea typeface="Roboto"/>
              <a:cs typeface="Roboto"/>
              <a:sym typeface="Roboto"/>
            </a:endParaRPr>
          </a:p>
          <a:p>
            <a:pPr indent="-342900" lvl="1" marL="914400" rtl="0" algn="l">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Symbolic domain knowledge</a:t>
            </a:r>
            <a:endParaRPr sz="1800">
              <a:solidFill>
                <a:schemeClr val="dk1"/>
              </a:solidFill>
              <a:latin typeface="Roboto"/>
              <a:ea typeface="Roboto"/>
              <a:cs typeface="Roboto"/>
              <a:sym typeface="Roboto"/>
            </a:endParaRPr>
          </a:p>
        </p:txBody>
      </p:sp>
      <p:grpSp>
        <p:nvGrpSpPr>
          <p:cNvPr id="501" name="Google Shape;501;p43"/>
          <p:cNvGrpSpPr/>
          <p:nvPr/>
        </p:nvGrpSpPr>
        <p:grpSpPr>
          <a:xfrm>
            <a:off x="151698" y="3136910"/>
            <a:ext cx="5223900" cy="1758440"/>
            <a:chOff x="151698" y="3136910"/>
            <a:chExt cx="5223900" cy="1758440"/>
          </a:xfrm>
        </p:grpSpPr>
        <p:sp>
          <p:nvSpPr>
            <p:cNvPr id="502" name="Google Shape;502;p43"/>
            <p:cNvSpPr txBox="1"/>
            <p:nvPr/>
          </p:nvSpPr>
          <p:spPr>
            <a:xfrm>
              <a:off x="151698" y="3136910"/>
              <a:ext cx="5223900" cy="7065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Tabular + text </a:t>
              </a:r>
              <a:r>
                <a:rPr b="1" lang="nl" sz="1800">
                  <a:solidFill>
                    <a:schemeClr val="dk1"/>
                  </a:solidFill>
                  <a:latin typeface="Roboto"/>
                  <a:ea typeface="Roboto"/>
                  <a:cs typeface="Roboto"/>
                  <a:sym typeface="Roboto"/>
                </a:rPr>
                <a:t>dataset</a:t>
              </a:r>
              <a:endParaRPr sz="1800">
                <a:solidFill>
                  <a:schemeClr val="dk1"/>
                </a:solidFill>
                <a:latin typeface="Roboto"/>
                <a:ea typeface="Roboto"/>
                <a:cs typeface="Roboto"/>
                <a:sym typeface="Roboto"/>
              </a:endParaRPr>
            </a:p>
          </p:txBody>
        </p:sp>
        <p:grpSp>
          <p:nvGrpSpPr>
            <p:cNvPr id="503" name="Google Shape;503;p43"/>
            <p:cNvGrpSpPr/>
            <p:nvPr/>
          </p:nvGrpSpPr>
          <p:grpSpPr>
            <a:xfrm>
              <a:off x="628625" y="3971350"/>
              <a:ext cx="2937900" cy="924000"/>
              <a:chOff x="323825" y="3971350"/>
              <a:chExt cx="2937900" cy="924000"/>
            </a:xfrm>
          </p:grpSpPr>
          <p:sp>
            <p:nvSpPr>
              <p:cNvPr id="504" name="Google Shape;504;p43"/>
              <p:cNvSpPr/>
              <p:nvPr/>
            </p:nvSpPr>
            <p:spPr>
              <a:xfrm rot="10800000">
                <a:off x="323825" y="3971350"/>
                <a:ext cx="2937900" cy="924000"/>
              </a:xfrm>
              <a:prstGeom prst="wedgeEllipseCallout">
                <a:avLst>
                  <a:gd fmla="val -20833" name="adj1"/>
                  <a:gd fmla="val 625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05" name="Google Shape;505;p43"/>
              <p:cNvSpPr txBox="1"/>
              <p:nvPr/>
            </p:nvSpPr>
            <p:spPr>
              <a:xfrm>
                <a:off x="524623" y="4044500"/>
                <a:ext cx="2649900" cy="7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600">
                    <a:solidFill>
                      <a:schemeClr val="dk1"/>
                    </a:solidFill>
                    <a:latin typeface="Roboto"/>
                    <a:ea typeface="Roboto"/>
                    <a:cs typeface="Roboto"/>
                    <a:sym typeface="Roboto"/>
                  </a:rPr>
                  <a:t>Contact me! </a:t>
                </a:r>
                <a:endParaRPr sz="1600">
                  <a:solidFill>
                    <a:schemeClr val="dk1"/>
                  </a:solidFill>
                  <a:latin typeface="Roboto"/>
                  <a:ea typeface="Roboto"/>
                  <a:cs typeface="Roboto"/>
                  <a:sym typeface="Roboto"/>
                </a:endParaRPr>
              </a:p>
              <a:p>
                <a:pPr indent="0" lvl="0" marL="0" rtl="0" algn="ctr">
                  <a:spcBef>
                    <a:spcPts val="0"/>
                  </a:spcBef>
                  <a:spcAft>
                    <a:spcPts val="0"/>
                  </a:spcAft>
                  <a:buNone/>
                </a:pPr>
                <a:r>
                  <a:rPr lang="nl" sz="1600">
                    <a:solidFill>
                      <a:schemeClr val="dk1"/>
                    </a:solidFill>
                    <a:latin typeface="Roboto"/>
                    <a:ea typeface="Roboto"/>
                    <a:cs typeface="Roboto"/>
                    <a:sym typeface="Roboto"/>
                  </a:rPr>
                  <a:t>paloma.rabaey@ugent.be</a:t>
                </a:r>
                <a:endParaRPr sz="1600">
                  <a:solidFill>
                    <a:schemeClr val="dk1"/>
                  </a:solidFill>
                  <a:latin typeface="Roboto"/>
                  <a:ea typeface="Roboto"/>
                  <a:cs typeface="Roboto"/>
                  <a:sym typeface="Roboto"/>
                </a:endParaRPr>
              </a:p>
            </p:txBody>
          </p:sp>
        </p:grpSp>
        <p:pic>
          <p:nvPicPr>
            <p:cNvPr id="506" name="Google Shape;506;p43"/>
            <p:cNvPicPr preferRelativeResize="0"/>
            <p:nvPr/>
          </p:nvPicPr>
          <p:blipFill>
            <a:blip r:embed="rId4">
              <a:alphaModFix/>
            </a:blip>
            <a:stretch>
              <a:fillRect/>
            </a:stretch>
          </p:blipFill>
          <p:spPr>
            <a:xfrm>
              <a:off x="2921827" y="3186539"/>
              <a:ext cx="820600" cy="77232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pSp>
        <p:nvGrpSpPr>
          <p:cNvPr id="142" name="Google Shape;142;p26"/>
          <p:cNvGrpSpPr/>
          <p:nvPr/>
        </p:nvGrpSpPr>
        <p:grpSpPr>
          <a:xfrm>
            <a:off x="5107850" y="647450"/>
            <a:ext cx="3845100" cy="4353125"/>
            <a:chOff x="5107850" y="647450"/>
            <a:chExt cx="3845100" cy="4353125"/>
          </a:xfrm>
        </p:grpSpPr>
        <p:sp>
          <p:nvSpPr>
            <p:cNvPr id="143" name="Google Shape;143;p26"/>
            <p:cNvSpPr/>
            <p:nvPr/>
          </p:nvSpPr>
          <p:spPr>
            <a:xfrm>
              <a:off x="5107850" y="963775"/>
              <a:ext cx="3845100" cy="4036800"/>
            </a:xfrm>
            <a:prstGeom prst="roundRect">
              <a:avLst>
                <a:gd fmla="val 10489"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4" name="Google Shape;144;p26"/>
            <p:cNvSpPr/>
            <p:nvPr/>
          </p:nvSpPr>
          <p:spPr>
            <a:xfrm>
              <a:off x="5240300" y="647450"/>
              <a:ext cx="2312100" cy="4554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a:latin typeface="Roboto"/>
                  <a:ea typeface="Roboto"/>
                  <a:cs typeface="Roboto"/>
                  <a:sym typeface="Roboto"/>
                </a:rPr>
                <a:t>Electronic Health Record</a:t>
              </a:r>
              <a:endParaRPr b="1">
                <a:latin typeface="Roboto"/>
                <a:ea typeface="Roboto"/>
                <a:cs typeface="Roboto"/>
                <a:sym typeface="Roboto"/>
              </a:endParaRPr>
            </a:p>
          </p:txBody>
        </p:sp>
      </p:grpSp>
      <p:sp>
        <p:nvSpPr>
          <p:cNvPr id="145" name="Google Shape;145;p26"/>
          <p:cNvSpPr txBox="1"/>
          <p:nvPr>
            <p:ph type="title"/>
          </p:nvPr>
        </p:nvSpPr>
        <p:spPr>
          <a:xfrm>
            <a:off x="205325" y="190925"/>
            <a:ext cx="4700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nl" sz="2400"/>
              <a:t>Electronic Health Records</a:t>
            </a:r>
            <a:endParaRPr sz="2400"/>
          </a:p>
        </p:txBody>
      </p:sp>
      <p:grpSp>
        <p:nvGrpSpPr>
          <p:cNvPr id="146" name="Google Shape;146;p26"/>
          <p:cNvGrpSpPr/>
          <p:nvPr/>
        </p:nvGrpSpPr>
        <p:grpSpPr>
          <a:xfrm>
            <a:off x="357725" y="80675"/>
            <a:ext cx="9127525" cy="4320250"/>
            <a:chOff x="357725" y="80675"/>
            <a:chExt cx="9127525" cy="4320250"/>
          </a:xfrm>
        </p:grpSpPr>
        <p:grpSp>
          <p:nvGrpSpPr>
            <p:cNvPr id="147" name="Google Shape;147;p26"/>
            <p:cNvGrpSpPr/>
            <p:nvPr/>
          </p:nvGrpSpPr>
          <p:grpSpPr>
            <a:xfrm>
              <a:off x="4056350" y="80675"/>
              <a:ext cx="5428900" cy="4320250"/>
              <a:chOff x="4056350" y="80675"/>
              <a:chExt cx="5428900" cy="4320250"/>
            </a:xfrm>
          </p:grpSpPr>
          <p:grpSp>
            <p:nvGrpSpPr>
              <p:cNvPr id="148" name="Google Shape;148;p26"/>
              <p:cNvGrpSpPr/>
              <p:nvPr/>
            </p:nvGrpSpPr>
            <p:grpSpPr>
              <a:xfrm>
                <a:off x="7356750" y="80675"/>
                <a:ext cx="2128500" cy="1237507"/>
                <a:chOff x="7356750" y="233075"/>
                <a:chExt cx="2128500" cy="1237507"/>
              </a:xfrm>
            </p:grpSpPr>
            <p:sp>
              <p:nvSpPr>
                <p:cNvPr id="149" name="Google Shape;149;p26"/>
                <p:cNvSpPr/>
                <p:nvPr/>
              </p:nvSpPr>
              <p:spPr>
                <a:xfrm>
                  <a:off x="8300550" y="613175"/>
                  <a:ext cx="107650" cy="857407"/>
                </a:xfrm>
                <a:custGeom>
                  <a:rect b="b" l="l" r="r" t="t"/>
                  <a:pathLst>
                    <a:path extrusionOk="0" h="40033" w="4306">
                      <a:moveTo>
                        <a:pt x="0" y="40033"/>
                      </a:moveTo>
                      <a:cubicBezTo>
                        <a:pt x="5419" y="27839"/>
                        <a:pt x="5972" y="11933"/>
                        <a:pt x="0" y="0"/>
                      </a:cubicBezTo>
                    </a:path>
                  </a:pathLst>
                </a:custGeom>
                <a:noFill/>
                <a:ln cap="flat" cmpd="sng" w="19050">
                  <a:solidFill>
                    <a:srgbClr val="3F4247"/>
                  </a:solidFill>
                  <a:prstDash val="solid"/>
                  <a:round/>
                  <a:headEnd len="med" w="med" type="none"/>
                  <a:tailEnd len="med" w="med" type="stealth"/>
                </a:ln>
              </p:spPr>
            </p:sp>
            <p:sp>
              <p:nvSpPr>
                <p:cNvPr id="150" name="Google Shape;150;p26"/>
                <p:cNvSpPr txBox="1"/>
                <p:nvPr/>
              </p:nvSpPr>
              <p:spPr>
                <a:xfrm>
                  <a:off x="7356750" y="233075"/>
                  <a:ext cx="21285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nl" sz="1600">
                      <a:solidFill>
                        <a:srgbClr val="073763"/>
                      </a:solidFill>
                      <a:latin typeface="Roboto"/>
                      <a:ea typeface="Roboto"/>
                      <a:cs typeface="Roboto"/>
                      <a:sym typeface="Roboto"/>
                    </a:rPr>
                    <a:t>Encoded, Tabular</a:t>
                  </a:r>
                  <a:endParaRPr b="1" sz="1600">
                    <a:solidFill>
                      <a:srgbClr val="073763"/>
                    </a:solidFill>
                    <a:latin typeface="Roboto"/>
                    <a:ea typeface="Roboto"/>
                    <a:cs typeface="Roboto"/>
                    <a:sym typeface="Roboto"/>
                  </a:endParaRPr>
                </a:p>
              </p:txBody>
            </p:sp>
          </p:grpSp>
          <p:sp>
            <p:nvSpPr>
              <p:cNvPr id="151" name="Google Shape;151;p26"/>
              <p:cNvSpPr/>
              <p:nvPr/>
            </p:nvSpPr>
            <p:spPr>
              <a:xfrm>
                <a:off x="4689950" y="3995900"/>
                <a:ext cx="772800" cy="367400"/>
              </a:xfrm>
              <a:custGeom>
                <a:rect b="b" l="l" r="r" t="t"/>
                <a:pathLst>
                  <a:path extrusionOk="0" h="14696" w="30912">
                    <a:moveTo>
                      <a:pt x="30912" y="0"/>
                    </a:moveTo>
                    <a:cubicBezTo>
                      <a:pt x="21712" y="6747"/>
                      <a:pt x="11409" y="14696"/>
                      <a:pt x="0" y="14696"/>
                    </a:cubicBezTo>
                  </a:path>
                </a:pathLst>
              </a:custGeom>
              <a:noFill/>
              <a:ln cap="flat" cmpd="sng" w="19050">
                <a:solidFill>
                  <a:srgbClr val="3F4247"/>
                </a:solidFill>
                <a:prstDash val="solid"/>
                <a:round/>
                <a:headEnd len="med" w="med" type="none"/>
                <a:tailEnd len="med" w="med" type="stealth"/>
              </a:ln>
            </p:spPr>
          </p:sp>
          <p:sp>
            <p:nvSpPr>
              <p:cNvPr id="152" name="Google Shape;152;p26"/>
              <p:cNvSpPr txBox="1"/>
              <p:nvPr/>
            </p:nvSpPr>
            <p:spPr>
              <a:xfrm>
                <a:off x="4056350" y="4020825"/>
                <a:ext cx="633600" cy="3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sz="1600">
                    <a:solidFill>
                      <a:srgbClr val="073763"/>
                    </a:solidFill>
                    <a:latin typeface="Roboto"/>
                    <a:ea typeface="Roboto"/>
                    <a:cs typeface="Roboto"/>
                    <a:sym typeface="Roboto"/>
                  </a:rPr>
                  <a:t>Free </a:t>
                </a:r>
                <a:endParaRPr b="1" sz="1600">
                  <a:solidFill>
                    <a:srgbClr val="073763"/>
                  </a:solidFill>
                  <a:latin typeface="Roboto"/>
                  <a:ea typeface="Roboto"/>
                  <a:cs typeface="Roboto"/>
                  <a:sym typeface="Roboto"/>
                </a:endParaRPr>
              </a:p>
              <a:p>
                <a:pPr indent="0" lvl="0" marL="0" rtl="0" algn="ctr">
                  <a:spcBef>
                    <a:spcPts val="0"/>
                  </a:spcBef>
                  <a:spcAft>
                    <a:spcPts val="0"/>
                  </a:spcAft>
                  <a:buNone/>
                </a:pPr>
                <a:r>
                  <a:rPr b="1" lang="nl" sz="1600">
                    <a:solidFill>
                      <a:srgbClr val="073763"/>
                    </a:solidFill>
                    <a:latin typeface="Roboto"/>
                    <a:ea typeface="Roboto"/>
                    <a:cs typeface="Roboto"/>
                    <a:sym typeface="Roboto"/>
                  </a:rPr>
                  <a:t>text</a:t>
                </a:r>
                <a:endParaRPr b="1" sz="1600">
                  <a:solidFill>
                    <a:srgbClr val="073763"/>
                  </a:solidFill>
                  <a:latin typeface="Roboto"/>
                  <a:ea typeface="Roboto"/>
                  <a:cs typeface="Roboto"/>
                  <a:sym typeface="Roboto"/>
                </a:endParaRPr>
              </a:p>
            </p:txBody>
          </p:sp>
        </p:grpSp>
        <p:sp>
          <p:nvSpPr>
            <p:cNvPr id="153" name="Google Shape;153;p26"/>
            <p:cNvSpPr txBox="1"/>
            <p:nvPr/>
          </p:nvSpPr>
          <p:spPr>
            <a:xfrm>
              <a:off x="357725" y="1005000"/>
              <a:ext cx="4547700" cy="9309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Font typeface="Roboto"/>
                <a:buChar char="▸"/>
              </a:pPr>
              <a:r>
                <a:rPr b="1" lang="nl" sz="1800">
                  <a:solidFill>
                    <a:schemeClr val="dk1"/>
                  </a:solidFill>
                  <a:latin typeface="Roboto"/>
                  <a:ea typeface="Roboto"/>
                  <a:cs typeface="Roboto"/>
                  <a:sym typeface="Roboto"/>
                </a:rPr>
                <a:t>Mix </a:t>
              </a:r>
              <a:r>
                <a:rPr lang="nl" sz="1800">
                  <a:solidFill>
                    <a:schemeClr val="dk1"/>
                  </a:solidFill>
                  <a:latin typeface="Roboto"/>
                  <a:ea typeface="Roboto"/>
                  <a:cs typeface="Roboto"/>
                  <a:sym typeface="Roboto"/>
                </a:rPr>
                <a:t>of encoded tabular data and unstructured free text</a:t>
              </a:r>
              <a:endParaRPr sz="1800">
                <a:solidFill>
                  <a:schemeClr val="dk1"/>
                </a:solidFill>
                <a:latin typeface="Roboto"/>
                <a:ea typeface="Roboto"/>
                <a:cs typeface="Roboto"/>
                <a:sym typeface="Roboto"/>
              </a:endParaRPr>
            </a:p>
          </p:txBody>
        </p:sp>
      </p:grpSp>
      <p:sp>
        <p:nvSpPr>
          <p:cNvPr id="154" name="Google Shape;154;p26"/>
          <p:cNvSpPr txBox="1"/>
          <p:nvPr/>
        </p:nvSpPr>
        <p:spPr>
          <a:xfrm>
            <a:off x="357725" y="1700400"/>
            <a:ext cx="4547700" cy="15906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Font typeface="Roboto"/>
              <a:buChar char="▸"/>
            </a:pPr>
            <a:r>
              <a:rPr b="1" lang="nl" sz="1800">
                <a:solidFill>
                  <a:schemeClr val="dk1"/>
                </a:solidFill>
                <a:latin typeface="Roboto"/>
                <a:ea typeface="Roboto"/>
                <a:cs typeface="Roboto"/>
                <a:sym typeface="Roboto"/>
              </a:rPr>
              <a:t>Essential to…</a:t>
            </a:r>
            <a:endParaRPr b="1" sz="1800">
              <a:solidFill>
                <a:schemeClr val="dk1"/>
              </a:solidFill>
              <a:latin typeface="Roboto"/>
              <a:ea typeface="Roboto"/>
              <a:cs typeface="Roboto"/>
              <a:sym typeface="Roboto"/>
            </a:endParaRPr>
          </a:p>
          <a:p>
            <a:pPr indent="-342900" lvl="1" marL="914400" rtl="0" algn="l">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T</a:t>
            </a:r>
            <a:r>
              <a:rPr lang="nl" sz="1800">
                <a:solidFill>
                  <a:schemeClr val="dk1"/>
                </a:solidFill>
                <a:latin typeface="Roboto"/>
                <a:ea typeface="Roboto"/>
                <a:cs typeface="Roboto"/>
                <a:sym typeface="Roboto"/>
              </a:rPr>
              <a:t>rain clinical decision support systems</a:t>
            </a:r>
            <a:endParaRPr sz="1800">
              <a:solidFill>
                <a:schemeClr val="dk1"/>
              </a:solidFill>
              <a:latin typeface="Roboto"/>
              <a:ea typeface="Roboto"/>
              <a:cs typeface="Roboto"/>
              <a:sym typeface="Roboto"/>
            </a:endParaRPr>
          </a:p>
          <a:p>
            <a:pPr indent="-342900" lvl="1" marL="914400" rtl="0" algn="l">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Accelerate research </a:t>
            </a:r>
            <a:endParaRPr sz="1800">
              <a:solidFill>
                <a:schemeClr val="dk1"/>
              </a:solidFill>
              <a:latin typeface="Roboto"/>
              <a:ea typeface="Roboto"/>
              <a:cs typeface="Roboto"/>
              <a:sym typeface="Roboto"/>
            </a:endParaRPr>
          </a:p>
        </p:txBody>
      </p:sp>
      <p:sp>
        <p:nvSpPr>
          <p:cNvPr id="155" name="Google Shape;155;p26"/>
          <p:cNvSpPr/>
          <p:nvPr/>
        </p:nvSpPr>
        <p:spPr>
          <a:xfrm>
            <a:off x="5348660" y="2571748"/>
            <a:ext cx="3390300" cy="2206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latin typeface="Roboto"/>
                <a:ea typeface="Roboto"/>
                <a:cs typeface="Roboto"/>
                <a:sym typeface="Roboto"/>
              </a:rPr>
              <a:t>Patient has been </a:t>
            </a:r>
            <a:r>
              <a:rPr b="1" lang="nl">
                <a:latin typeface="Roboto"/>
                <a:ea typeface="Roboto"/>
                <a:cs typeface="Roboto"/>
                <a:sym typeface="Roboto"/>
              </a:rPr>
              <a:t>coughing </a:t>
            </a:r>
            <a:r>
              <a:rPr lang="nl">
                <a:latin typeface="Roboto"/>
                <a:ea typeface="Roboto"/>
                <a:cs typeface="Roboto"/>
                <a:sym typeface="Roboto"/>
              </a:rPr>
              <a:t>for the past few days. </a:t>
            </a:r>
            <a:endParaRPr>
              <a:latin typeface="Roboto"/>
              <a:ea typeface="Roboto"/>
              <a:cs typeface="Roboto"/>
              <a:sym typeface="Roboto"/>
            </a:endParaRPr>
          </a:p>
          <a:p>
            <a:pPr indent="0" lvl="0" marL="0" rtl="0" algn="l">
              <a:spcBef>
                <a:spcPts val="0"/>
              </a:spcBef>
              <a:spcAft>
                <a:spcPts val="0"/>
              </a:spcAft>
              <a:buNone/>
            </a:pPr>
            <a:r>
              <a:rPr lang="nl">
                <a:latin typeface="Roboto"/>
                <a:ea typeface="Roboto"/>
                <a:cs typeface="Roboto"/>
                <a:sym typeface="Roboto"/>
              </a:rPr>
              <a:t>Yesterday morning, they woke up with a </a:t>
            </a:r>
            <a:r>
              <a:rPr b="1" lang="nl">
                <a:latin typeface="Roboto"/>
                <a:ea typeface="Roboto"/>
                <a:cs typeface="Roboto"/>
                <a:sym typeface="Roboto"/>
              </a:rPr>
              <a:t>high fever</a:t>
            </a:r>
            <a:r>
              <a:rPr lang="nl">
                <a:latin typeface="Roboto"/>
                <a:ea typeface="Roboto"/>
                <a:cs typeface="Roboto"/>
                <a:sym typeface="Roboto"/>
              </a:rPr>
              <a:t> and could not go to work. </a:t>
            </a:r>
            <a:endParaRPr>
              <a:latin typeface="Roboto"/>
              <a:ea typeface="Roboto"/>
              <a:cs typeface="Roboto"/>
              <a:sym typeface="Roboto"/>
            </a:endParaRPr>
          </a:p>
          <a:p>
            <a:pPr indent="0" lvl="0" marL="0" rtl="0" algn="l">
              <a:spcBef>
                <a:spcPts val="0"/>
              </a:spcBef>
              <a:spcAft>
                <a:spcPts val="0"/>
              </a:spcAft>
              <a:buNone/>
            </a:pPr>
            <a:r>
              <a:rPr lang="nl">
                <a:latin typeface="Roboto"/>
                <a:ea typeface="Roboto"/>
                <a:cs typeface="Roboto"/>
                <a:sym typeface="Roboto"/>
              </a:rPr>
              <a:t>Throughout the day, </a:t>
            </a:r>
            <a:r>
              <a:rPr b="1" lang="nl">
                <a:latin typeface="Roboto"/>
                <a:ea typeface="Roboto"/>
                <a:cs typeface="Roboto"/>
                <a:sym typeface="Roboto"/>
              </a:rPr>
              <a:t>breathing </a:t>
            </a:r>
            <a:r>
              <a:rPr lang="nl">
                <a:latin typeface="Roboto"/>
                <a:ea typeface="Roboto"/>
                <a:cs typeface="Roboto"/>
                <a:sym typeface="Roboto"/>
              </a:rPr>
              <a:t>started to become </a:t>
            </a:r>
            <a:r>
              <a:rPr b="1" lang="nl">
                <a:latin typeface="Roboto"/>
                <a:ea typeface="Roboto"/>
                <a:cs typeface="Roboto"/>
                <a:sym typeface="Roboto"/>
              </a:rPr>
              <a:t>difficult</a:t>
            </a:r>
            <a:r>
              <a:rPr lang="nl">
                <a:latin typeface="Roboto"/>
                <a:ea typeface="Roboto"/>
                <a:cs typeface="Roboto"/>
                <a:sym typeface="Roboto"/>
              </a:rPr>
              <a:t>. The patient described a pressing feeling on the chest when taking deep breaths. </a:t>
            </a:r>
            <a:endParaRPr>
              <a:latin typeface="Roboto"/>
              <a:ea typeface="Roboto"/>
              <a:cs typeface="Roboto"/>
              <a:sym typeface="Roboto"/>
            </a:endParaRPr>
          </a:p>
        </p:txBody>
      </p:sp>
      <p:grpSp>
        <p:nvGrpSpPr>
          <p:cNvPr id="156" name="Google Shape;156;p26"/>
          <p:cNvGrpSpPr/>
          <p:nvPr/>
        </p:nvGrpSpPr>
        <p:grpSpPr>
          <a:xfrm>
            <a:off x="5348650" y="1200325"/>
            <a:ext cx="3390300" cy="1172400"/>
            <a:chOff x="5348650" y="1200325"/>
            <a:chExt cx="3390300" cy="1172400"/>
          </a:xfrm>
        </p:grpSpPr>
        <p:sp>
          <p:nvSpPr>
            <p:cNvPr id="157" name="Google Shape;157;p26"/>
            <p:cNvSpPr/>
            <p:nvPr/>
          </p:nvSpPr>
          <p:spPr>
            <a:xfrm>
              <a:off x="5348650" y="1200325"/>
              <a:ext cx="3390300" cy="11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latin typeface="Roboto"/>
                  <a:ea typeface="Roboto"/>
                  <a:cs typeface="Roboto"/>
                  <a:sym typeface="Roboto"/>
                </a:rPr>
                <a:t>Consultation 12/07</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nl">
                  <a:latin typeface="Roboto"/>
                  <a:ea typeface="Roboto"/>
                  <a:cs typeface="Roboto"/>
                  <a:sym typeface="Roboto"/>
                </a:rPr>
                <a:t>primary complaint: cough</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nl">
                  <a:latin typeface="Roboto"/>
                  <a:ea typeface="Roboto"/>
                  <a:cs typeface="Roboto"/>
                  <a:sym typeface="Roboto"/>
                </a:rPr>
                <a:t>observation: 39°C</a:t>
              </a:r>
              <a:r>
                <a:rPr lang="nl">
                  <a:latin typeface="Roboto"/>
                  <a:ea typeface="Roboto"/>
                  <a:cs typeface="Roboto"/>
                  <a:sym typeface="Roboto"/>
                </a:rPr>
                <a:t>/102°F</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nl">
                  <a:latin typeface="Roboto"/>
                  <a:ea typeface="Roboto"/>
                  <a:cs typeface="Roboto"/>
                  <a:sym typeface="Roboto"/>
                </a:rPr>
                <a:t>diagnosis: pneumonia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nl">
                  <a:latin typeface="Roboto"/>
                  <a:ea typeface="Roboto"/>
                  <a:cs typeface="Roboto"/>
                  <a:sym typeface="Roboto"/>
                </a:rPr>
                <a:t>treatment: antibiotics</a:t>
              </a:r>
              <a:endParaRPr>
                <a:latin typeface="Roboto"/>
                <a:ea typeface="Roboto"/>
                <a:cs typeface="Roboto"/>
                <a:sym typeface="Roboto"/>
              </a:endParaRPr>
            </a:p>
          </p:txBody>
        </p:sp>
        <p:sp>
          <p:nvSpPr>
            <p:cNvPr id="158" name="Google Shape;158;p26"/>
            <p:cNvSpPr/>
            <p:nvPr/>
          </p:nvSpPr>
          <p:spPr>
            <a:xfrm>
              <a:off x="8050384" y="1468975"/>
              <a:ext cx="606600" cy="202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sz="1200">
                  <a:latin typeface="Roboto"/>
                  <a:ea typeface="Roboto"/>
                  <a:cs typeface="Roboto"/>
                  <a:sym typeface="Roboto"/>
                </a:rPr>
                <a:t>R05</a:t>
              </a:r>
              <a:endParaRPr sz="1200">
                <a:latin typeface="Roboto"/>
                <a:ea typeface="Roboto"/>
                <a:cs typeface="Roboto"/>
                <a:sym typeface="Roboto"/>
              </a:endParaRPr>
            </a:p>
          </p:txBody>
        </p:sp>
        <p:sp>
          <p:nvSpPr>
            <p:cNvPr id="159" name="Google Shape;159;p26"/>
            <p:cNvSpPr/>
            <p:nvPr/>
          </p:nvSpPr>
          <p:spPr>
            <a:xfrm>
              <a:off x="8038489" y="1852500"/>
              <a:ext cx="606600" cy="202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sz="1200">
                  <a:latin typeface="Roboto"/>
                  <a:ea typeface="Roboto"/>
                  <a:cs typeface="Roboto"/>
                  <a:sym typeface="Roboto"/>
                </a:rPr>
                <a:t>R81</a:t>
              </a:r>
              <a:endParaRPr sz="1200">
                <a:latin typeface="Roboto"/>
                <a:ea typeface="Roboto"/>
                <a:cs typeface="Roboto"/>
                <a:sym typeface="Roboto"/>
              </a:endParaRPr>
            </a:p>
          </p:txBody>
        </p:sp>
        <p:sp>
          <p:nvSpPr>
            <p:cNvPr id="160" name="Google Shape;160;p26"/>
            <p:cNvSpPr/>
            <p:nvPr/>
          </p:nvSpPr>
          <p:spPr>
            <a:xfrm>
              <a:off x="8037098" y="2113950"/>
              <a:ext cx="606600" cy="202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nl" sz="1200">
                  <a:latin typeface="Roboto"/>
                  <a:ea typeface="Roboto"/>
                  <a:cs typeface="Roboto"/>
                  <a:sym typeface="Roboto"/>
                </a:rPr>
                <a:t>C05AB</a:t>
              </a:r>
              <a:endParaRPr sz="1200">
                <a:latin typeface="Roboto"/>
                <a:ea typeface="Roboto"/>
                <a:cs typeface="Roboto"/>
                <a:sym typeface="Roboto"/>
              </a:endParaRPr>
            </a:p>
          </p:txBody>
        </p:sp>
      </p:grpSp>
      <p:sp>
        <p:nvSpPr>
          <p:cNvPr id="161" name="Google Shape;161;p26"/>
          <p:cNvSpPr txBox="1"/>
          <p:nvPr>
            <p:ph type="title"/>
          </p:nvPr>
        </p:nvSpPr>
        <p:spPr>
          <a:xfrm>
            <a:off x="205325" y="154419"/>
            <a:ext cx="4700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nl" sz="2400"/>
              <a:t>are a gold mine</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205325" y="190925"/>
            <a:ext cx="4964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nl" sz="2400"/>
              <a:t>How can we leverage this information?</a:t>
            </a:r>
            <a:endParaRPr sz="2400"/>
          </a:p>
        </p:txBody>
      </p:sp>
      <p:sp>
        <p:nvSpPr>
          <p:cNvPr id="167" name="Google Shape;167;p27"/>
          <p:cNvSpPr txBox="1"/>
          <p:nvPr/>
        </p:nvSpPr>
        <p:spPr>
          <a:xfrm>
            <a:off x="357725" y="1014600"/>
            <a:ext cx="4422000" cy="13596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Font typeface="Roboto"/>
              <a:buChar char="▸"/>
            </a:pPr>
            <a:r>
              <a:rPr b="1" lang="nl" sz="1800">
                <a:solidFill>
                  <a:schemeClr val="dk1"/>
                </a:solidFill>
                <a:latin typeface="Roboto"/>
                <a:ea typeface="Roboto"/>
                <a:cs typeface="Roboto"/>
                <a:sym typeface="Roboto"/>
              </a:rPr>
              <a:t>Language models</a:t>
            </a:r>
            <a:endParaRPr b="1" sz="1800">
              <a:solidFill>
                <a:schemeClr val="dk1"/>
              </a:solidFill>
              <a:latin typeface="Roboto"/>
              <a:ea typeface="Roboto"/>
              <a:cs typeface="Roboto"/>
              <a:sym typeface="Roboto"/>
            </a:endParaRPr>
          </a:p>
          <a:p>
            <a:pPr indent="-342900" lvl="1" marL="914400" rtl="0" algn="l">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Can deal with text directly</a:t>
            </a:r>
            <a:endParaRPr sz="1800">
              <a:solidFill>
                <a:schemeClr val="dk1"/>
              </a:solidFill>
              <a:latin typeface="Roboto"/>
              <a:ea typeface="Roboto"/>
              <a:cs typeface="Roboto"/>
              <a:sym typeface="Roboto"/>
            </a:endParaRPr>
          </a:p>
          <a:p>
            <a:pPr indent="-342900" lvl="1" marL="914400" rtl="0" algn="l">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But… black-box</a:t>
            </a:r>
            <a:endParaRPr sz="1800">
              <a:solidFill>
                <a:schemeClr val="dk1"/>
              </a:solidFill>
              <a:latin typeface="Roboto"/>
              <a:ea typeface="Roboto"/>
              <a:cs typeface="Roboto"/>
              <a:sym typeface="Roboto"/>
            </a:endParaRPr>
          </a:p>
        </p:txBody>
      </p:sp>
      <p:sp>
        <p:nvSpPr>
          <p:cNvPr id="168" name="Google Shape;168;p27"/>
          <p:cNvSpPr txBox="1"/>
          <p:nvPr/>
        </p:nvSpPr>
        <p:spPr>
          <a:xfrm>
            <a:off x="357725" y="2087290"/>
            <a:ext cx="4422000" cy="9846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We need </a:t>
            </a:r>
            <a:r>
              <a:rPr b="1" lang="nl" sz="1800">
                <a:solidFill>
                  <a:schemeClr val="dk1"/>
                </a:solidFill>
                <a:latin typeface="Roboto"/>
                <a:ea typeface="Roboto"/>
                <a:cs typeface="Roboto"/>
                <a:sym typeface="Roboto"/>
              </a:rPr>
              <a:t>interpretable systems </a:t>
            </a:r>
            <a:r>
              <a:rPr lang="nl" sz="1800">
                <a:solidFill>
                  <a:schemeClr val="dk1"/>
                </a:solidFill>
                <a:latin typeface="Roboto"/>
                <a:ea typeface="Roboto"/>
                <a:cs typeface="Roboto"/>
                <a:sym typeface="Roboto"/>
              </a:rPr>
              <a:t>built on</a:t>
            </a:r>
            <a:r>
              <a:rPr b="1" lang="nl" sz="1800">
                <a:solidFill>
                  <a:schemeClr val="dk1"/>
                </a:solidFill>
                <a:latin typeface="Roboto"/>
                <a:ea typeface="Roboto"/>
                <a:cs typeface="Roboto"/>
                <a:sym typeface="Roboto"/>
              </a:rPr>
              <a:t> tabular features</a:t>
            </a:r>
            <a:endParaRPr sz="1800">
              <a:solidFill>
                <a:schemeClr val="dk1"/>
              </a:solidFill>
              <a:latin typeface="Roboto"/>
              <a:ea typeface="Roboto"/>
              <a:cs typeface="Roboto"/>
              <a:sym typeface="Roboto"/>
            </a:endParaRPr>
          </a:p>
        </p:txBody>
      </p:sp>
      <p:grpSp>
        <p:nvGrpSpPr>
          <p:cNvPr id="169" name="Google Shape;169;p27"/>
          <p:cNvGrpSpPr/>
          <p:nvPr/>
        </p:nvGrpSpPr>
        <p:grpSpPr>
          <a:xfrm>
            <a:off x="824950" y="2904425"/>
            <a:ext cx="2300700" cy="2037277"/>
            <a:chOff x="139150" y="2828225"/>
            <a:chExt cx="2300700" cy="2037277"/>
          </a:xfrm>
        </p:grpSpPr>
        <p:pic>
          <p:nvPicPr>
            <p:cNvPr id="170" name="Google Shape;170;p27"/>
            <p:cNvPicPr preferRelativeResize="0"/>
            <p:nvPr/>
          </p:nvPicPr>
          <p:blipFill rotWithShape="1">
            <a:blip r:embed="rId3">
              <a:alphaModFix/>
            </a:blip>
            <a:srcRect b="6926" l="0" r="0" t="5614"/>
            <a:stretch/>
          </p:blipFill>
          <p:spPr>
            <a:xfrm>
              <a:off x="663100" y="3903050"/>
              <a:ext cx="1100401" cy="962452"/>
            </a:xfrm>
            <a:prstGeom prst="rect">
              <a:avLst/>
            </a:prstGeom>
            <a:solidFill>
              <a:srgbClr val="FFF2CC"/>
            </a:solidFill>
            <a:ln>
              <a:noFill/>
            </a:ln>
          </p:spPr>
        </p:pic>
        <p:sp>
          <p:nvSpPr>
            <p:cNvPr id="171" name="Google Shape;171;p27"/>
            <p:cNvSpPr txBox="1"/>
            <p:nvPr/>
          </p:nvSpPr>
          <p:spPr>
            <a:xfrm>
              <a:off x="139150" y="2828225"/>
              <a:ext cx="2300700" cy="8613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nl" sz="1800">
                  <a:solidFill>
                    <a:schemeClr val="dk1"/>
                  </a:solidFill>
                  <a:latin typeface="Roboto"/>
                  <a:ea typeface="Roboto"/>
                  <a:cs typeface="Roboto"/>
                  <a:sym typeface="Roboto"/>
                </a:rPr>
                <a:t>A</a:t>
              </a:r>
              <a:r>
                <a:rPr lang="nl" sz="1800">
                  <a:solidFill>
                    <a:schemeClr val="dk1"/>
                  </a:solidFill>
                  <a:latin typeface="Roboto"/>
                  <a:ea typeface="Roboto"/>
                  <a:cs typeface="Roboto"/>
                  <a:sym typeface="Roboto"/>
                </a:rPr>
                <a:t>utomatically extract information from free text</a:t>
              </a:r>
              <a:endParaRPr sz="1800">
                <a:solidFill>
                  <a:schemeClr val="dk1"/>
                </a:solidFill>
                <a:latin typeface="Roboto"/>
                <a:ea typeface="Roboto"/>
                <a:cs typeface="Roboto"/>
                <a:sym typeface="Roboto"/>
              </a:endParaRPr>
            </a:p>
          </p:txBody>
        </p:sp>
      </p:grpSp>
      <p:grpSp>
        <p:nvGrpSpPr>
          <p:cNvPr id="172" name="Google Shape;172;p27"/>
          <p:cNvGrpSpPr/>
          <p:nvPr/>
        </p:nvGrpSpPr>
        <p:grpSpPr>
          <a:xfrm>
            <a:off x="5107850" y="647450"/>
            <a:ext cx="3845100" cy="4353125"/>
            <a:chOff x="5107850" y="647450"/>
            <a:chExt cx="3845100" cy="4353125"/>
          </a:xfrm>
        </p:grpSpPr>
        <p:sp>
          <p:nvSpPr>
            <p:cNvPr id="173" name="Google Shape;173;p27"/>
            <p:cNvSpPr/>
            <p:nvPr/>
          </p:nvSpPr>
          <p:spPr>
            <a:xfrm>
              <a:off x="5107850" y="963775"/>
              <a:ext cx="3845100" cy="4036800"/>
            </a:xfrm>
            <a:prstGeom prst="roundRect">
              <a:avLst>
                <a:gd fmla="val 10489"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4" name="Google Shape;174;p27"/>
            <p:cNvSpPr/>
            <p:nvPr/>
          </p:nvSpPr>
          <p:spPr>
            <a:xfrm>
              <a:off x="5240300" y="647450"/>
              <a:ext cx="2312100" cy="4554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a:latin typeface="Roboto"/>
                  <a:ea typeface="Roboto"/>
                  <a:cs typeface="Roboto"/>
                  <a:sym typeface="Roboto"/>
                </a:rPr>
                <a:t>Electronic Health Record</a:t>
              </a:r>
              <a:endParaRPr b="1">
                <a:latin typeface="Roboto"/>
                <a:ea typeface="Roboto"/>
                <a:cs typeface="Roboto"/>
                <a:sym typeface="Roboto"/>
              </a:endParaRPr>
            </a:p>
          </p:txBody>
        </p:sp>
      </p:grpSp>
      <p:sp>
        <p:nvSpPr>
          <p:cNvPr id="175" name="Google Shape;175;p27"/>
          <p:cNvSpPr/>
          <p:nvPr/>
        </p:nvSpPr>
        <p:spPr>
          <a:xfrm>
            <a:off x="5348660" y="2571748"/>
            <a:ext cx="3390300" cy="2206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latin typeface="Roboto"/>
                <a:ea typeface="Roboto"/>
                <a:cs typeface="Roboto"/>
                <a:sym typeface="Roboto"/>
              </a:rPr>
              <a:t>Patient has been </a:t>
            </a:r>
            <a:r>
              <a:rPr b="1" lang="nl">
                <a:latin typeface="Roboto"/>
                <a:ea typeface="Roboto"/>
                <a:cs typeface="Roboto"/>
                <a:sym typeface="Roboto"/>
              </a:rPr>
              <a:t>coughing </a:t>
            </a:r>
            <a:r>
              <a:rPr lang="nl">
                <a:latin typeface="Roboto"/>
                <a:ea typeface="Roboto"/>
                <a:cs typeface="Roboto"/>
                <a:sym typeface="Roboto"/>
              </a:rPr>
              <a:t>for the past few days. </a:t>
            </a:r>
            <a:endParaRPr>
              <a:latin typeface="Roboto"/>
              <a:ea typeface="Roboto"/>
              <a:cs typeface="Roboto"/>
              <a:sym typeface="Roboto"/>
            </a:endParaRPr>
          </a:p>
          <a:p>
            <a:pPr indent="0" lvl="0" marL="0" rtl="0" algn="l">
              <a:spcBef>
                <a:spcPts val="0"/>
              </a:spcBef>
              <a:spcAft>
                <a:spcPts val="0"/>
              </a:spcAft>
              <a:buNone/>
            </a:pPr>
            <a:r>
              <a:rPr lang="nl">
                <a:latin typeface="Roboto"/>
                <a:ea typeface="Roboto"/>
                <a:cs typeface="Roboto"/>
                <a:sym typeface="Roboto"/>
              </a:rPr>
              <a:t>Yesterday morning, they woke up with a </a:t>
            </a:r>
            <a:r>
              <a:rPr b="1" lang="nl">
                <a:latin typeface="Roboto"/>
                <a:ea typeface="Roboto"/>
                <a:cs typeface="Roboto"/>
                <a:sym typeface="Roboto"/>
              </a:rPr>
              <a:t>high fever</a:t>
            </a:r>
            <a:r>
              <a:rPr lang="nl">
                <a:latin typeface="Roboto"/>
                <a:ea typeface="Roboto"/>
                <a:cs typeface="Roboto"/>
                <a:sym typeface="Roboto"/>
              </a:rPr>
              <a:t> and could not go to work. </a:t>
            </a:r>
            <a:endParaRPr>
              <a:latin typeface="Roboto"/>
              <a:ea typeface="Roboto"/>
              <a:cs typeface="Roboto"/>
              <a:sym typeface="Roboto"/>
            </a:endParaRPr>
          </a:p>
          <a:p>
            <a:pPr indent="0" lvl="0" marL="0" rtl="0" algn="l">
              <a:spcBef>
                <a:spcPts val="0"/>
              </a:spcBef>
              <a:spcAft>
                <a:spcPts val="0"/>
              </a:spcAft>
              <a:buNone/>
            </a:pPr>
            <a:r>
              <a:rPr lang="nl">
                <a:latin typeface="Roboto"/>
                <a:ea typeface="Roboto"/>
                <a:cs typeface="Roboto"/>
                <a:sym typeface="Roboto"/>
              </a:rPr>
              <a:t>Throughout the day, </a:t>
            </a:r>
            <a:r>
              <a:rPr b="1" lang="nl">
                <a:latin typeface="Roboto"/>
                <a:ea typeface="Roboto"/>
                <a:cs typeface="Roboto"/>
                <a:sym typeface="Roboto"/>
              </a:rPr>
              <a:t>breathing </a:t>
            </a:r>
            <a:r>
              <a:rPr lang="nl">
                <a:latin typeface="Roboto"/>
                <a:ea typeface="Roboto"/>
                <a:cs typeface="Roboto"/>
                <a:sym typeface="Roboto"/>
              </a:rPr>
              <a:t>started to become </a:t>
            </a:r>
            <a:r>
              <a:rPr b="1" lang="nl">
                <a:latin typeface="Roboto"/>
                <a:ea typeface="Roboto"/>
                <a:cs typeface="Roboto"/>
                <a:sym typeface="Roboto"/>
              </a:rPr>
              <a:t>difficult</a:t>
            </a:r>
            <a:r>
              <a:rPr lang="nl">
                <a:latin typeface="Roboto"/>
                <a:ea typeface="Roboto"/>
                <a:cs typeface="Roboto"/>
                <a:sym typeface="Roboto"/>
              </a:rPr>
              <a:t>. The patient described a pressing feeling on the chest when taking deep breaths. </a:t>
            </a:r>
            <a:endParaRPr>
              <a:latin typeface="Roboto"/>
              <a:ea typeface="Roboto"/>
              <a:cs typeface="Roboto"/>
              <a:sym typeface="Roboto"/>
            </a:endParaRPr>
          </a:p>
        </p:txBody>
      </p:sp>
      <p:grpSp>
        <p:nvGrpSpPr>
          <p:cNvPr id="176" name="Google Shape;176;p27"/>
          <p:cNvGrpSpPr/>
          <p:nvPr/>
        </p:nvGrpSpPr>
        <p:grpSpPr>
          <a:xfrm>
            <a:off x="5348650" y="1200325"/>
            <a:ext cx="3390300" cy="1172400"/>
            <a:chOff x="5348650" y="1200325"/>
            <a:chExt cx="3390300" cy="1172400"/>
          </a:xfrm>
        </p:grpSpPr>
        <p:sp>
          <p:nvSpPr>
            <p:cNvPr id="177" name="Google Shape;177;p27"/>
            <p:cNvSpPr/>
            <p:nvPr/>
          </p:nvSpPr>
          <p:spPr>
            <a:xfrm>
              <a:off x="5348650" y="1200325"/>
              <a:ext cx="3390300" cy="1172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latin typeface="Roboto"/>
                  <a:ea typeface="Roboto"/>
                  <a:cs typeface="Roboto"/>
                  <a:sym typeface="Roboto"/>
                </a:rPr>
                <a:t>Consultation 12/07</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nl">
                  <a:latin typeface="Roboto"/>
                  <a:ea typeface="Roboto"/>
                  <a:cs typeface="Roboto"/>
                  <a:sym typeface="Roboto"/>
                </a:rPr>
                <a:t>primary complaint: cough</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nl">
                  <a:latin typeface="Roboto"/>
                  <a:ea typeface="Roboto"/>
                  <a:cs typeface="Roboto"/>
                  <a:sym typeface="Roboto"/>
                </a:rPr>
                <a:t>observation: 39°C</a:t>
              </a:r>
              <a:r>
                <a:rPr lang="nl">
                  <a:latin typeface="Roboto"/>
                  <a:ea typeface="Roboto"/>
                  <a:cs typeface="Roboto"/>
                  <a:sym typeface="Roboto"/>
                </a:rPr>
                <a:t>/102°F</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nl">
                  <a:latin typeface="Roboto"/>
                  <a:ea typeface="Roboto"/>
                  <a:cs typeface="Roboto"/>
                  <a:sym typeface="Roboto"/>
                </a:rPr>
                <a:t>diagnosis: pneumonia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nl">
                  <a:latin typeface="Roboto"/>
                  <a:ea typeface="Roboto"/>
                  <a:cs typeface="Roboto"/>
                  <a:sym typeface="Roboto"/>
                </a:rPr>
                <a:t>treatment: antibiotics</a:t>
              </a:r>
              <a:endParaRPr>
                <a:latin typeface="Roboto"/>
                <a:ea typeface="Roboto"/>
                <a:cs typeface="Roboto"/>
                <a:sym typeface="Roboto"/>
              </a:endParaRPr>
            </a:p>
          </p:txBody>
        </p:sp>
        <p:sp>
          <p:nvSpPr>
            <p:cNvPr id="178" name="Google Shape;178;p27"/>
            <p:cNvSpPr/>
            <p:nvPr/>
          </p:nvSpPr>
          <p:spPr>
            <a:xfrm>
              <a:off x="8050384" y="1468975"/>
              <a:ext cx="606600" cy="202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sz="1200">
                  <a:latin typeface="Roboto"/>
                  <a:ea typeface="Roboto"/>
                  <a:cs typeface="Roboto"/>
                  <a:sym typeface="Roboto"/>
                </a:rPr>
                <a:t>R05</a:t>
              </a:r>
              <a:endParaRPr sz="1200">
                <a:latin typeface="Roboto"/>
                <a:ea typeface="Roboto"/>
                <a:cs typeface="Roboto"/>
                <a:sym typeface="Roboto"/>
              </a:endParaRPr>
            </a:p>
          </p:txBody>
        </p:sp>
        <p:sp>
          <p:nvSpPr>
            <p:cNvPr id="179" name="Google Shape;179;p27"/>
            <p:cNvSpPr/>
            <p:nvPr/>
          </p:nvSpPr>
          <p:spPr>
            <a:xfrm>
              <a:off x="8038489" y="1852500"/>
              <a:ext cx="606600" cy="202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sz="1200">
                  <a:latin typeface="Roboto"/>
                  <a:ea typeface="Roboto"/>
                  <a:cs typeface="Roboto"/>
                  <a:sym typeface="Roboto"/>
                </a:rPr>
                <a:t>R81</a:t>
              </a:r>
              <a:endParaRPr sz="1200">
                <a:latin typeface="Roboto"/>
                <a:ea typeface="Roboto"/>
                <a:cs typeface="Roboto"/>
                <a:sym typeface="Roboto"/>
              </a:endParaRPr>
            </a:p>
          </p:txBody>
        </p:sp>
        <p:sp>
          <p:nvSpPr>
            <p:cNvPr id="180" name="Google Shape;180;p27"/>
            <p:cNvSpPr/>
            <p:nvPr/>
          </p:nvSpPr>
          <p:spPr>
            <a:xfrm>
              <a:off x="8037098" y="2113950"/>
              <a:ext cx="606600" cy="202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nl" sz="1200">
                  <a:latin typeface="Roboto"/>
                  <a:ea typeface="Roboto"/>
                  <a:cs typeface="Roboto"/>
                  <a:sym typeface="Roboto"/>
                </a:rPr>
                <a:t>C05AB</a:t>
              </a:r>
              <a:endParaRPr sz="1200">
                <a:latin typeface="Roboto"/>
                <a:ea typeface="Roboto"/>
                <a:cs typeface="Roboto"/>
                <a:sym typeface="Roboto"/>
              </a:endParaRPr>
            </a:p>
          </p:txBody>
        </p:sp>
      </p:grpSp>
      <p:grpSp>
        <p:nvGrpSpPr>
          <p:cNvPr id="181" name="Google Shape;181;p27"/>
          <p:cNvGrpSpPr/>
          <p:nvPr/>
        </p:nvGrpSpPr>
        <p:grpSpPr>
          <a:xfrm>
            <a:off x="3227134" y="3682175"/>
            <a:ext cx="5368622" cy="857522"/>
            <a:chOff x="2332238" y="3780515"/>
            <a:chExt cx="6500330" cy="879600"/>
          </a:xfrm>
        </p:grpSpPr>
        <p:sp>
          <p:nvSpPr>
            <p:cNvPr id="182" name="Google Shape;182;p27"/>
            <p:cNvSpPr/>
            <p:nvPr/>
          </p:nvSpPr>
          <p:spPr>
            <a:xfrm>
              <a:off x="5069968" y="3780515"/>
              <a:ext cx="3762600" cy="879600"/>
            </a:xfrm>
            <a:prstGeom prst="roundRect">
              <a:avLst>
                <a:gd fmla="val 16667" name="adj"/>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83" name="Google Shape;183;p27"/>
            <p:cNvCxnSpPr/>
            <p:nvPr/>
          </p:nvCxnSpPr>
          <p:spPr>
            <a:xfrm flipH="1">
              <a:off x="3640097" y="4028100"/>
              <a:ext cx="1419000" cy="94200"/>
            </a:xfrm>
            <a:prstGeom prst="straightConnector1">
              <a:avLst/>
            </a:prstGeom>
            <a:noFill/>
            <a:ln cap="flat" cmpd="sng" w="19050">
              <a:solidFill>
                <a:srgbClr val="CC0000"/>
              </a:solidFill>
              <a:prstDash val="solid"/>
              <a:round/>
              <a:headEnd len="med" w="med" type="none"/>
              <a:tailEnd len="med" w="med" type="triangle"/>
            </a:ln>
          </p:spPr>
        </p:cxnSp>
        <p:sp>
          <p:nvSpPr>
            <p:cNvPr id="184" name="Google Shape;184;p27"/>
            <p:cNvSpPr txBox="1"/>
            <p:nvPr/>
          </p:nvSpPr>
          <p:spPr>
            <a:xfrm>
              <a:off x="2332238" y="3878891"/>
              <a:ext cx="1349400" cy="5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800">
                  <a:solidFill>
                    <a:srgbClr val="CC0000"/>
                  </a:solidFill>
                  <a:latin typeface="Roboto"/>
                  <a:ea typeface="Roboto"/>
                  <a:cs typeface="Roboto"/>
                  <a:sym typeface="Roboto"/>
                </a:rPr>
                <a:t>D</a:t>
              </a:r>
              <a:r>
                <a:rPr lang="nl" sz="1800">
                  <a:solidFill>
                    <a:srgbClr val="CC0000"/>
                  </a:solidFill>
                  <a:latin typeface="Roboto"/>
                  <a:ea typeface="Roboto"/>
                  <a:cs typeface="Roboto"/>
                  <a:sym typeface="Roboto"/>
                </a:rPr>
                <a:t>yspnea</a:t>
              </a:r>
              <a:endParaRPr sz="1800">
                <a:solidFill>
                  <a:srgbClr val="CC0000"/>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205325" y="190925"/>
            <a:ext cx="80844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nl" sz="2400"/>
              <a:t>SOTA </a:t>
            </a:r>
            <a:r>
              <a:rPr lang="nl" sz="2400"/>
              <a:t>Clinical Information Extraction</a:t>
            </a:r>
            <a:endParaRPr sz="2400"/>
          </a:p>
        </p:txBody>
      </p:sp>
      <p:sp>
        <p:nvSpPr>
          <p:cNvPr id="190" name="Google Shape;190;p28"/>
          <p:cNvSpPr/>
          <p:nvPr/>
        </p:nvSpPr>
        <p:spPr>
          <a:xfrm>
            <a:off x="459450" y="1115575"/>
            <a:ext cx="2381700" cy="33873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nl">
                <a:latin typeface="Roboto"/>
                <a:ea typeface="Roboto"/>
                <a:cs typeface="Roboto"/>
                <a:sym typeface="Roboto"/>
              </a:rPr>
              <a:t>Patient has been coughing for the past few days. </a:t>
            </a:r>
            <a:endParaRPr>
              <a:latin typeface="Roboto"/>
              <a:ea typeface="Roboto"/>
              <a:cs typeface="Roboto"/>
              <a:sym typeface="Roboto"/>
            </a:endParaRPr>
          </a:p>
          <a:p>
            <a:pPr indent="0" lvl="0" marL="0" rtl="0" algn="l">
              <a:spcBef>
                <a:spcPts val="0"/>
              </a:spcBef>
              <a:spcAft>
                <a:spcPts val="0"/>
              </a:spcAft>
              <a:buNone/>
            </a:pPr>
            <a:r>
              <a:rPr lang="nl">
                <a:latin typeface="Roboto"/>
                <a:ea typeface="Roboto"/>
                <a:cs typeface="Roboto"/>
                <a:sym typeface="Roboto"/>
              </a:rPr>
              <a:t>Yesterday morning, they woke up with a high fever and could not go to work. </a:t>
            </a:r>
            <a:endParaRPr>
              <a:latin typeface="Roboto"/>
              <a:ea typeface="Roboto"/>
              <a:cs typeface="Roboto"/>
              <a:sym typeface="Roboto"/>
            </a:endParaRPr>
          </a:p>
          <a:p>
            <a:pPr indent="0" lvl="0" marL="0" rtl="0" algn="l">
              <a:spcBef>
                <a:spcPts val="0"/>
              </a:spcBef>
              <a:spcAft>
                <a:spcPts val="0"/>
              </a:spcAft>
              <a:buNone/>
            </a:pPr>
            <a:r>
              <a:rPr b="1" lang="nl">
                <a:latin typeface="Roboto"/>
                <a:ea typeface="Roboto"/>
                <a:cs typeface="Roboto"/>
                <a:sym typeface="Roboto"/>
              </a:rPr>
              <a:t>Throughout the day, breathing started to become difficult. The patient described a pressing feeling on the chest when taking deep breaths. </a:t>
            </a:r>
            <a:endParaRPr b="1">
              <a:latin typeface="Roboto"/>
              <a:ea typeface="Roboto"/>
              <a:cs typeface="Roboto"/>
              <a:sym typeface="Roboto"/>
            </a:endParaRPr>
          </a:p>
        </p:txBody>
      </p:sp>
      <p:sp>
        <p:nvSpPr>
          <p:cNvPr id="191" name="Google Shape;191;p28"/>
          <p:cNvSpPr txBox="1"/>
          <p:nvPr/>
        </p:nvSpPr>
        <p:spPr>
          <a:xfrm>
            <a:off x="7120775" y="2499914"/>
            <a:ext cx="16215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600">
                <a:solidFill>
                  <a:schemeClr val="dk1"/>
                </a:solidFill>
                <a:latin typeface="Roboto"/>
                <a:ea typeface="Roboto"/>
                <a:cs typeface="Roboto"/>
                <a:sym typeface="Roboto"/>
              </a:rPr>
              <a:t>P(dysp) = </a:t>
            </a:r>
            <a:r>
              <a:rPr b="1" lang="nl" sz="1600">
                <a:solidFill>
                  <a:srgbClr val="6AA84F"/>
                </a:solidFill>
                <a:latin typeface="Roboto"/>
                <a:ea typeface="Roboto"/>
                <a:cs typeface="Roboto"/>
                <a:sym typeface="Roboto"/>
              </a:rPr>
              <a:t>0.56</a:t>
            </a:r>
            <a:endParaRPr b="1" sz="1600">
              <a:solidFill>
                <a:srgbClr val="6AA84F"/>
              </a:solidFill>
              <a:latin typeface="Roboto"/>
              <a:ea typeface="Roboto"/>
              <a:cs typeface="Roboto"/>
              <a:sym typeface="Roboto"/>
            </a:endParaRPr>
          </a:p>
        </p:txBody>
      </p:sp>
      <p:grpSp>
        <p:nvGrpSpPr>
          <p:cNvPr id="192" name="Google Shape;192;p28"/>
          <p:cNvGrpSpPr/>
          <p:nvPr/>
        </p:nvGrpSpPr>
        <p:grpSpPr>
          <a:xfrm>
            <a:off x="5058000" y="930125"/>
            <a:ext cx="3381950" cy="3919550"/>
            <a:chOff x="5058000" y="930125"/>
            <a:chExt cx="3381950" cy="3919550"/>
          </a:xfrm>
        </p:grpSpPr>
        <p:sp>
          <p:nvSpPr>
            <p:cNvPr id="193" name="Google Shape;193;p28"/>
            <p:cNvSpPr/>
            <p:nvPr/>
          </p:nvSpPr>
          <p:spPr>
            <a:xfrm>
              <a:off x="5894250" y="1361025"/>
              <a:ext cx="291300" cy="282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4" name="Google Shape;194;p28"/>
            <p:cNvSpPr/>
            <p:nvPr/>
          </p:nvSpPr>
          <p:spPr>
            <a:xfrm rot="5400000">
              <a:off x="5259650" y="2431425"/>
              <a:ext cx="2837700" cy="684300"/>
            </a:xfrm>
            <a:prstGeom prst="trapezoid">
              <a:avLst>
                <a:gd fmla="val 15366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5" name="Google Shape;195;p28"/>
            <p:cNvSpPr txBox="1"/>
            <p:nvPr/>
          </p:nvSpPr>
          <p:spPr>
            <a:xfrm>
              <a:off x="5058000" y="4579075"/>
              <a:ext cx="1506600" cy="2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a:solidFill>
                    <a:schemeClr val="dk1"/>
                  </a:solidFill>
                  <a:latin typeface="Roboto"/>
                  <a:ea typeface="Roboto"/>
                  <a:cs typeface="Roboto"/>
                  <a:sym typeface="Roboto"/>
                </a:rPr>
                <a:t>Embedding vector</a:t>
              </a:r>
              <a:endParaRPr>
                <a:solidFill>
                  <a:schemeClr val="dk1"/>
                </a:solidFill>
                <a:latin typeface="Roboto"/>
                <a:ea typeface="Roboto"/>
                <a:cs typeface="Roboto"/>
                <a:sym typeface="Roboto"/>
              </a:endParaRPr>
            </a:p>
          </p:txBody>
        </p:sp>
        <p:sp>
          <p:nvSpPr>
            <p:cNvPr id="196" name="Google Shape;196;p28"/>
            <p:cNvSpPr/>
            <p:nvPr/>
          </p:nvSpPr>
          <p:spPr>
            <a:xfrm>
              <a:off x="5196525" y="2982600"/>
              <a:ext cx="647050" cy="1608925"/>
            </a:xfrm>
            <a:custGeom>
              <a:rect b="b" l="l" r="r" t="t"/>
              <a:pathLst>
                <a:path extrusionOk="0" h="64357" w="25882">
                  <a:moveTo>
                    <a:pt x="25882" y="0"/>
                  </a:moveTo>
                  <a:cubicBezTo>
                    <a:pt x="19189" y="3681"/>
                    <a:pt x="11135" y="6669"/>
                    <a:pt x="7132" y="13175"/>
                  </a:cubicBezTo>
                  <a:cubicBezTo>
                    <a:pt x="-1837" y="27751"/>
                    <a:pt x="-4121" y="56703"/>
                    <a:pt x="11186" y="64357"/>
                  </a:cubicBezTo>
                </a:path>
              </a:pathLst>
            </a:custGeom>
            <a:noFill/>
            <a:ln cap="flat" cmpd="sng" w="19050">
              <a:solidFill>
                <a:schemeClr val="dk2"/>
              </a:solidFill>
              <a:prstDash val="solid"/>
              <a:round/>
              <a:headEnd len="med" w="med" type="none"/>
              <a:tailEnd len="med" w="med" type="triangle"/>
            </a:ln>
          </p:spPr>
        </p:sp>
        <p:sp>
          <p:nvSpPr>
            <p:cNvPr id="197" name="Google Shape;197;p28"/>
            <p:cNvSpPr/>
            <p:nvPr/>
          </p:nvSpPr>
          <p:spPr>
            <a:xfrm>
              <a:off x="6451650" y="1297650"/>
              <a:ext cx="747475" cy="937475"/>
            </a:xfrm>
            <a:custGeom>
              <a:rect b="b" l="l" r="r" t="t"/>
              <a:pathLst>
                <a:path extrusionOk="0" h="37499" w="29899">
                  <a:moveTo>
                    <a:pt x="0" y="37499"/>
                  </a:moveTo>
                  <a:cubicBezTo>
                    <a:pt x="7580" y="23424"/>
                    <a:pt x="14733" y="5055"/>
                    <a:pt x="29899" y="0"/>
                  </a:cubicBezTo>
                </a:path>
              </a:pathLst>
            </a:custGeom>
            <a:noFill/>
            <a:ln cap="flat" cmpd="sng" w="19050">
              <a:solidFill>
                <a:schemeClr val="dk2"/>
              </a:solidFill>
              <a:prstDash val="solid"/>
              <a:round/>
              <a:headEnd len="med" w="med" type="none"/>
              <a:tailEnd len="med" w="med" type="triangle"/>
            </a:ln>
          </p:spPr>
        </p:sp>
        <p:sp>
          <p:nvSpPr>
            <p:cNvPr id="198" name="Google Shape;198;p28"/>
            <p:cNvSpPr txBox="1"/>
            <p:nvPr/>
          </p:nvSpPr>
          <p:spPr>
            <a:xfrm>
              <a:off x="6933350" y="930125"/>
              <a:ext cx="1506600" cy="2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a:solidFill>
                    <a:schemeClr val="dk1"/>
                  </a:solidFill>
                  <a:latin typeface="Roboto"/>
                  <a:ea typeface="Roboto"/>
                  <a:cs typeface="Roboto"/>
                  <a:sym typeface="Roboto"/>
                </a:rPr>
                <a:t>Neural </a:t>
              </a:r>
              <a:endParaRPr>
                <a:solidFill>
                  <a:schemeClr val="dk1"/>
                </a:solidFill>
                <a:latin typeface="Roboto"/>
                <a:ea typeface="Roboto"/>
                <a:cs typeface="Roboto"/>
                <a:sym typeface="Roboto"/>
              </a:endParaRPr>
            </a:p>
            <a:p>
              <a:pPr indent="0" lvl="0" marL="0" rtl="0" algn="ctr">
                <a:spcBef>
                  <a:spcPts val="0"/>
                </a:spcBef>
                <a:spcAft>
                  <a:spcPts val="0"/>
                </a:spcAft>
                <a:buNone/>
              </a:pPr>
              <a:r>
                <a:rPr lang="nl">
                  <a:solidFill>
                    <a:schemeClr val="dk1"/>
                  </a:solidFill>
                  <a:latin typeface="Roboto"/>
                  <a:ea typeface="Roboto"/>
                  <a:cs typeface="Roboto"/>
                  <a:sym typeface="Roboto"/>
                </a:rPr>
                <a:t>classifier</a:t>
              </a:r>
              <a:endParaRPr>
                <a:solidFill>
                  <a:schemeClr val="dk1"/>
                </a:solidFill>
                <a:latin typeface="Roboto"/>
                <a:ea typeface="Roboto"/>
                <a:cs typeface="Roboto"/>
                <a:sym typeface="Roboto"/>
              </a:endParaRPr>
            </a:p>
          </p:txBody>
        </p:sp>
      </p:grpSp>
      <p:sp>
        <p:nvSpPr>
          <p:cNvPr id="199" name="Google Shape;199;p28"/>
          <p:cNvSpPr/>
          <p:nvPr/>
        </p:nvSpPr>
        <p:spPr>
          <a:xfrm>
            <a:off x="510125" y="869525"/>
            <a:ext cx="1355400" cy="3918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a:latin typeface="Roboto"/>
                <a:ea typeface="Roboto"/>
                <a:cs typeface="Roboto"/>
                <a:sym typeface="Roboto"/>
              </a:rPr>
              <a:t>Text</a:t>
            </a:r>
            <a:endParaRPr b="1">
              <a:latin typeface="Roboto"/>
              <a:ea typeface="Roboto"/>
              <a:cs typeface="Roboto"/>
              <a:sym typeface="Roboto"/>
            </a:endParaRPr>
          </a:p>
        </p:txBody>
      </p:sp>
      <p:grpSp>
        <p:nvGrpSpPr>
          <p:cNvPr id="200" name="Google Shape;200;p28"/>
          <p:cNvGrpSpPr/>
          <p:nvPr/>
        </p:nvGrpSpPr>
        <p:grpSpPr>
          <a:xfrm>
            <a:off x="81350" y="2083125"/>
            <a:ext cx="5354425" cy="3112902"/>
            <a:chOff x="81350" y="2083125"/>
            <a:chExt cx="5354425" cy="3112902"/>
          </a:xfrm>
        </p:grpSpPr>
        <p:grpSp>
          <p:nvGrpSpPr>
            <p:cNvPr id="201" name="Google Shape;201;p28"/>
            <p:cNvGrpSpPr/>
            <p:nvPr/>
          </p:nvGrpSpPr>
          <p:grpSpPr>
            <a:xfrm>
              <a:off x="3135374" y="2083125"/>
              <a:ext cx="2300401" cy="1760197"/>
              <a:chOff x="3821174" y="1930725"/>
              <a:chExt cx="2300401" cy="1760197"/>
            </a:xfrm>
          </p:grpSpPr>
          <p:sp>
            <p:nvSpPr>
              <p:cNvPr id="202" name="Google Shape;202;p28"/>
              <p:cNvSpPr/>
              <p:nvPr/>
            </p:nvSpPr>
            <p:spPr>
              <a:xfrm>
                <a:off x="3866475" y="1930725"/>
                <a:ext cx="2255100" cy="138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3" name="Google Shape;203;p28"/>
              <p:cNvSpPr txBox="1"/>
              <p:nvPr/>
            </p:nvSpPr>
            <p:spPr>
              <a:xfrm>
                <a:off x="3929825" y="2304775"/>
                <a:ext cx="2103000" cy="7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600">
                    <a:solidFill>
                      <a:schemeClr val="dk1"/>
                    </a:solidFill>
                    <a:latin typeface="Roboto"/>
                    <a:ea typeface="Roboto"/>
                    <a:cs typeface="Roboto"/>
                    <a:sym typeface="Roboto"/>
                  </a:rPr>
                  <a:t>Pretrained sentence embedding model</a:t>
                </a:r>
                <a:endParaRPr sz="1600">
                  <a:solidFill>
                    <a:schemeClr val="dk1"/>
                  </a:solidFill>
                  <a:latin typeface="Roboto"/>
                  <a:ea typeface="Roboto"/>
                  <a:cs typeface="Roboto"/>
                  <a:sym typeface="Roboto"/>
                </a:endParaRPr>
              </a:p>
            </p:txBody>
          </p:sp>
          <p:sp>
            <p:nvSpPr>
              <p:cNvPr id="204" name="Google Shape;204;p28"/>
              <p:cNvSpPr txBox="1"/>
              <p:nvPr/>
            </p:nvSpPr>
            <p:spPr>
              <a:xfrm>
                <a:off x="3821174" y="2930722"/>
                <a:ext cx="1712400" cy="7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600">
                    <a:solidFill>
                      <a:schemeClr val="dk1"/>
                    </a:solidFill>
                    <a:latin typeface="Roboto"/>
                    <a:ea typeface="Roboto"/>
                    <a:cs typeface="Roboto"/>
                    <a:sym typeface="Roboto"/>
                  </a:rPr>
                  <a:t>e.g. BioLORD [1]</a:t>
                </a:r>
                <a:endParaRPr sz="1600">
                  <a:solidFill>
                    <a:schemeClr val="dk1"/>
                  </a:solidFill>
                  <a:latin typeface="Roboto"/>
                  <a:ea typeface="Roboto"/>
                  <a:cs typeface="Roboto"/>
                  <a:sym typeface="Roboto"/>
                </a:endParaRPr>
              </a:p>
            </p:txBody>
          </p:sp>
        </p:grpSp>
        <p:sp>
          <p:nvSpPr>
            <p:cNvPr id="205" name="Google Shape;205;p28"/>
            <p:cNvSpPr txBox="1"/>
            <p:nvPr/>
          </p:nvSpPr>
          <p:spPr>
            <a:xfrm>
              <a:off x="81350" y="4549527"/>
              <a:ext cx="490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nl" sz="1000">
                  <a:latin typeface="Roboto"/>
                  <a:ea typeface="Roboto"/>
                  <a:cs typeface="Roboto"/>
                  <a:sym typeface="Roboto"/>
                </a:rPr>
                <a:t>[1] </a:t>
              </a:r>
              <a:r>
                <a:rPr lang="nl" sz="1000">
                  <a:latin typeface="Roboto"/>
                  <a:ea typeface="Roboto"/>
                  <a:cs typeface="Roboto"/>
                  <a:sym typeface="Roboto"/>
                </a:rPr>
                <a:t>Remy, F. (2023). “BioLORD-2023: semantic textual representations fusing large language models and clinical knowledge graph insights” </a:t>
              </a:r>
              <a:r>
                <a:rPr i="1" lang="nl" sz="1000">
                  <a:latin typeface="Roboto"/>
                  <a:ea typeface="Roboto"/>
                  <a:cs typeface="Roboto"/>
                  <a:sym typeface="Roboto"/>
                </a:rPr>
                <a:t>Journal of the American Medical Informatics Association</a:t>
              </a:r>
              <a:r>
                <a:rPr lang="nl" sz="1000">
                  <a:latin typeface="Roboto"/>
                  <a:ea typeface="Roboto"/>
                  <a:cs typeface="Roboto"/>
                  <a:sym typeface="Roboto"/>
                </a:rPr>
                <a:t>, ocae029. </a:t>
              </a:r>
              <a:endParaRPr sz="1000">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205325" y="190925"/>
            <a:ext cx="3521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nl" sz="2400"/>
              <a:t>Can we do better?</a:t>
            </a:r>
            <a:endParaRPr sz="2400"/>
          </a:p>
        </p:txBody>
      </p:sp>
      <p:sp>
        <p:nvSpPr>
          <p:cNvPr id="211" name="Google Shape;211;p29"/>
          <p:cNvSpPr txBox="1"/>
          <p:nvPr/>
        </p:nvSpPr>
        <p:spPr>
          <a:xfrm>
            <a:off x="357725" y="709800"/>
            <a:ext cx="4940400" cy="13308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Font typeface="Roboto"/>
              <a:buChar char="▸"/>
            </a:pPr>
            <a:r>
              <a:rPr b="1" lang="nl" sz="1800">
                <a:solidFill>
                  <a:schemeClr val="dk1"/>
                </a:solidFill>
                <a:latin typeface="Roboto"/>
                <a:ea typeface="Roboto"/>
                <a:cs typeface="Roboto"/>
                <a:sym typeface="Roboto"/>
              </a:rPr>
              <a:t>Clinical notes are hard to understand</a:t>
            </a:r>
            <a:endParaRPr b="1" sz="1800">
              <a:solidFill>
                <a:schemeClr val="dk1"/>
              </a:solidFill>
              <a:latin typeface="Roboto"/>
              <a:ea typeface="Roboto"/>
              <a:cs typeface="Roboto"/>
              <a:sym typeface="Roboto"/>
            </a:endParaRPr>
          </a:p>
          <a:p>
            <a:pPr indent="-342900" lvl="1" marL="914400" rtl="0" algn="l">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Clinical jargon and abbreviations</a:t>
            </a:r>
            <a:endParaRPr sz="1800">
              <a:solidFill>
                <a:schemeClr val="dk1"/>
              </a:solidFill>
              <a:latin typeface="Roboto"/>
              <a:ea typeface="Roboto"/>
              <a:cs typeface="Roboto"/>
              <a:sym typeface="Roboto"/>
            </a:endParaRPr>
          </a:p>
          <a:p>
            <a:pPr indent="-342900" lvl="1" marL="914400" rtl="0" algn="l">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Leave out contextual details</a:t>
            </a:r>
            <a:endParaRPr sz="1800">
              <a:solidFill>
                <a:schemeClr val="dk1"/>
              </a:solidFill>
              <a:latin typeface="Roboto"/>
              <a:ea typeface="Roboto"/>
              <a:cs typeface="Roboto"/>
              <a:sym typeface="Roboto"/>
            </a:endParaRPr>
          </a:p>
        </p:txBody>
      </p:sp>
      <p:grpSp>
        <p:nvGrpSpPr>
          <p:cNvPr id="212" name="Google Shape;212;p29"/>
          <p:cNvGrpSpPr/>
          <p:nvPr/>
        </p:nvGrpSpPr>
        <p:grpSpPr>
          <a:xfrm>
            <a:off x="357725" y="1609300"/>
            <a:ext cx="5916851" cy="962525"/>
            <a:chOff x="357725" y="1609300"/>
            <a:chExt cx="5916851" cy="962525"/>
          </a:xfrm>
        </p:grpSpPr>
        <p:sp>
          <p:nvSpPr>
            <p:cNvPr id="213" name="Google Shape;213;p29"/>
            <p:cNvSpPr txBox="1"/>
            <p:nvPr/>
          </p:nvSpPr>
          <p:spPr>
            <a:xfrm>
              <a:off x="357725" y="1897725"/>
              <a:ext cx="4940400" cy="6741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Extract information</a:t>
              </a:r>
              <a:r>
                <a:rPr lang="nl" sz="1800">
                  <a:solidFill>
                    <a:schemeClr val="dk1"/>
                  </a:solidFill>
                  <a:latin typeface="Roboto"/>
                  <a:ea typeface="Roboto"/>
                  <a:cs typeface="Roboto"/>
                  <a:sym typeface="Roboto"/>
                </a:rPr>
                <a:t>, taking into account…</a:t>
              </a:r>
              <a:endParaRPr sz="1800">
                <a:solidFill>
                  <a:schemeClr val="dk1"/>
                </a:solidFill>
                <a:latin typeface="Roboto"/>
                <a:ea typeface="Roboto"/>
                <a:cs typeface="Roboto"/>
                <a:sym typeface="Roboto"/>
              </a:endParaRPr>
            </a:p>
          </p:txBody>
        </p:sp>
        <p:pic>
          <p:nvPicPr>
            <p:cNvPr id="214" name="Google Shape;214;p29"/>
            <p:cNvPicPr preferRelativeResize="0"/>
            <p:nvPr/>
          </p:nvPicPr>
          <p:blipFill rotWithShape="1">
            <a:blip r:embed="rId3">
              <a:alphaModFix/>
            </a:blip>
            <a:srcRect b="6926" l="0" r="0" t="5614"/>
            <a:stretch/>
          </p:blipFill>
          <p:spPr>
            <a:xfrm>
              <a:off x="5174175" y="1609300"/>
              <a:ext cx="1100401" cy="962452"/>
            </a:xfrm>
            <a:prstGeom prst="rect">
              <a:avLst/>
            </a:prstGeom>
            <a:solidFill>
              <a:srgbClr val="FFF2CC"/>
            </a:solidFill>
            <a:ln>
              <a:noFill/>
            </a:ln>
          </p:spPr>
        </p:pic>
      </p:grpSp>
      <p:grpSp>
        <p:nvGrpSpPr>
          <p:cNvPr id="215" name="Google Shape;215;p29"/>
          <p:cNvGrpSpPr/>
          <p:nvPr/>
        </p:nvGrpSpPr>
        <p:grpSpPr>
          <a:xfrm>
            <a:off x="5176471" y="2624390"/>
            <a:ext cx="3869254" cy="2309886"/>
            <a:chOff x="5176471" y="2624390"/>
            <a:chExt cx="3869254" cy="2309886"/>
          </a:xfrm>
        </p:grpSpPr>
        <p:pic>
          <p:nvPicPr>
            <p:cNvPr id="216" name="Google Shape;216;p29"/>
            <p:cNvPicPr preferRelativeResize="0"/>
            <p:nvPr/>
          </p:nvPicPr>
          <p:blipFill>
            <a:blip r:embed="rId4">
              <a:alphaModFix/>
            </a:blip>
            <a:stretch>
              <a:fillRect/>
            </a:stretch>
          </p:blipFill>
          <p:spPr>
            <a:xfrm>
              <a:off x="6159100" y="3051800"/>
              <a:ext cx="2460298" cy="1882476"/>
            </a:xfrm>
            <a:prstGeom prst="rect">
              <a:avLst/>
            </a:prstGeom>
            <a:noFill/>
            <a:ln>
              <a:noFill/>
            </a:ln>
          </p:spPr>
        </p:pic>
        <p:grpSp>
          <p:nvGrpSpPr>
            <p:cNvPr id="217" name="Google Shape;217;p29"/>
            <p:cNvGrpSpPr/>
            <p:nvPr/>
          </p:nvGrpSpPr>
          <p:grpSpPr>
            <a:xfrm>
              <a:off x="5176471" y="2624390"/>
              <a:ext cx="3869254" cy="1025498"/>
              <a:chOff x="5176471" y="2624390"/>
              <a:chExt cx="3869254" cy="1025498"/>
            </a:xfrm>
          </p:grpSpPr>
          <p:sp>
            <p:nvSpPr>
              <p:cNvPr id="218" name="Google Shape;218;p29"/>
              <p:cNvSpPr txBox="1"/>
              <p:nvPr/>
            </p:nvSpPr>
            <p:spPr>
              <a:xfrm>
                <a:off x="7721225" y="2785889"/>
                <a:ext cx="1324500" cy="86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sz="1800">
                    <a:solidFill>
                      <a:schemeClr val="dk1"/>
                    </a:solidFill>
                    <a:latin typeface="Roboto"/>
                    <a:ea typeface="Roboto"/>
                    <a:cs typeface="Roboto"/>
                    <a:sym typeface="Roboto"/>
                  </a:rPr>
                  <a:t>Domain knowledge</a:t>
                </a:r>
                <a:endParaRPr b="1" sz="1800">
                  <a:solidFill>
                    <a:schemeClr val="dk1"/>
                  </a:solidFill>
                  <a:latin typeface="Roboto"/>
                  <a:ea typeface="Roboto"/>
                  <a:cs typeface="Roboto"/>
                  <a:sym typeface="Roboto"/>
                </a:endParaRPr>
              </a:p>
            </p:txBody>
          </p:sp>
          <p:sp>
            <p:nvSpPr>
              <p:cNvPr id="219" name="Google Shape;219;p29"/>
              <p:cNvSpPr/>
              <p:nvPr/>
            </p:nvSpPr>
            <p:spPr>
              <a:xfrm rot="-2325171">
                <a:off x="5413213" y="2620192"/>
                <a:ext cx="288516" cy="85739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grpSp>
        <p:nvGrpSpPr>
          <p:cNvPr id="220" name="Google Shape;220;p29"/>
          <p:cNvGrpSpPr/>
          <p:nvPr/>
        </p:nvGrpSpPr>
        <p:grpSpPr>
          <a:xfrm>
            <a:off x="205325" y="2636186"/>
            <a:ext cx="4371267" cy="2115900"/>
            <a:chOff x="205325" y="2636186"/>
            <a:chExt cx="4371267" cy="2115900"/>
          </a:xfrm>
        </p:grpSpPr>
        <p:sp>
          <p:nvSpPr>
            <p:cNvPr id="221" name="Google Shape;221;p29"/>
            <p:cNvSpPr/>
            <p:nvPr/>
          </p:nvSpPr>
          <p:spPr>
            <a:xfrm rot="2149293">
              <a:off x="4064348" y="2639505"/>
              <a:ext cx="288588" cy="857361"/>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nvGrpSpPr>
            <p:cNvPr id="222" name="Google Shape;222;p29"/>
            <p:cNvGrpSpPr/>
            <p:nvPr/>
          </p:nvGrpSpPr>
          <p:grpSpPr>
            <a:xfrm>
              <a:off x="1644250" y="2884470"/>
              <a:ext cx="2082188" cy="1867616"/>
              <a:chOff x="-2067609" y="2444013"/>
              <a:chExt cx="2848800" cy="2496813"/>
            </a:xfrm>
          </p:grpSpPr>
          <p:sp>
            <p:nvSpPr>
              <p:cNvPr id="223" name="Google Shape;223;p29"/>
              <p:cNvSpPr/>
              <p:nvPr/>
            </p:nvSpPr>
            <p:spPr>
              <a:xfrm>
                <a:off x="-2067609" y="2733426"/>
                <a:ext cx="2848800" cy="2207400"/>
              </a:xfrm>
              <a:prstGeom prst="roundRect">
                <a:avLst>
                  <a:gd fmla="val 11264"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b="1" lang="nl" sz="800">
                    <a:latin typeface="Roboto"/>
                    <a:ea typeface="Roboto"/>
                    <a:cs typeface="Roboto"/>
                    <a:sym typeface="Roboto"/>
                  </a:rPr>
                  <a:t>Background:</a:t>
                </a:r>
                <a:endParaRPr b="1" sz="800">
                  <a:latin typeface="Roboto"/>
                  <a:ea typeface="Roboto"/>
                  <a:cs typeface="Roboto"/>
                  <a:sym typeface="Roboto"/>
                </a:endParaRPr>
              </a:p>
              <a:p>
                <a:pPr indent="-279400" lvl="0" marL="457200" rtl="0" algn="l">
                  <a:spcBef>
                    <a:spcPts val="0"/>
                  </a:spcBef>
                  <a:spcAft>
                    <a:spcPts val="0"/>
                  </a:spcAft>
                  <a:buSzPts val="800"/>
                  <a:buFont typeface="Roboto"/>
                  <a:buChar char="●"/>
                </a:pPr>
                <a:r>
                  <a:rPr lang="nl" sz="800">
                    <a:latin typeface="Roboto"/>
                    <a:ea typeface="Roboto"/>
                    <a:cs typeface="Roboto"/>
                    <a:sym typeface="Roboto"/>
                  </a:rPr>
                  <a:t>Asthma = yes</a:t>
                </a:r>
                <a:endParaRPr sz="800">
                  <a:latin typeface="Roboto"/>
                  <a:ea typeface="Roboto"/>
                  <a:cs typeface="Roboto"/>
                  <a:sym typeface="Roboto"/>
                </a:endParaRPr>
              </a:p>
              <a:p>
                <a:pPr indent="-279400" lvl="0" marL="457200" rtl="0" algn="l">
                  <a:spcBef>
                    <a:spcPts val="0"/>
                  </a:spcBef>
                  <a:spcAft>
                    <a:spcPts val="0"/>
                  </a:spcAft>
                  <a:buSzPts val="800"/>
                  <a:buFont typeface="Roboto"/>
                  <a:buChar char="●"/>
                </a:pPr>
                <a:r>
                  <a:rPr lang="nl" sz="800">
                    <a:latin typeface="Roboto"/>
                    <a:ea typeface="Roboto"/>
                    <a:cs typeface="Roboto"/>
                    <a:sym typeface="Roboto"/>
                  </a:rPr>
                  <a:t>Hay fever = no</a:t>
                </a:r>
                <a:endParaRPr sz="800">
                  <a:latin typeface="Roboto"/>
                  <a:ea typeface="Roboto"/>
                  <a:cs typeface="Roboto"/>
                  <a:sym typeface="Roboto"/>
                </a:endParaRPr>
              </a:p>
              <a:p>
                <a:pPr indent="-279400" lvl="0" marL="457200" rtl="0" algn="l">
                  <a:spcBef>
                    <a:spcPts val="0"/>
                  </a:spcBef>
                  <a:spcAft>
                    <a:spcPts val="0"/>
                  </a:spcAft>
                  <a:buSzPts val="800"/>
                  <a:buFont typeface="Roboto"/>
                  <a:buChar char="●"/>
                </a:pPr>
                <a:r>
                  <a:rPr lang="nl" sz="800">
                    <a:latin typeface="Roboto"/>
                    <a:ea typeface="Roboto"/>
                    <a:cs typeface="Roboto"/>
                    <a:sym typeface="Roboto"/>
                  </a:rPr>
                  <a:t>Nimodipine: daily</a:t>
                </a:r>
                <a:endParaRPr sz="800">
                  <a:latin typeface="Roboto"/>
                  <a:ea typeface="Roboto"/>
                  <a:cs typeface="Roboto"/>
                  <a:sym typeface="Roboto"/>
                </a:endParaRPr>
              </a:p>
              <a:p>
                <a:pPr indent="-279400" lvl="0" marL="457200" rtl="0" algn="l">
                  <a:spcBef>
                    <a:spcPts val="0"/>
                  </a:spcBef>
                  <a:spcAft>
                    <a:spcPts val="0"/>
                  </a:spcAft>
                  <a:buSzPts val="800"/>
                  <a:buFont typeface="Roboto"/>
                  <a:buChar char="●"/>
                </a:pPr>
                <a:r>
                  <a:rPr lang="nl" sz="800">
                    <a:latin typeface="Roboto"/>
                    <a:ea typeface="Roboto"/>
                    <a:cs typeface="Roboto"/>
                    <a:sym typeface="Roboto"/>
                  </a:rPr>
                  <a:t>Season: winter</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b="1" lang="nl" sz="800">
                    <a:latin typeface="Roboto"/>
                    <a:ea typeface="Roboto"/>
                    <a:cs typeface="Roboto"/>
                    <a:sym typeface="Roboto"/>
                  </a:rPr>
                  <a:t>C</a:t>
                </a:r>
                <a:r>
                  <a:rPr b="1" lang="nl" sz="800">
                    <a:latin typeface="Roboto"/>
                    <a:ea typeface="Roboto"/>
                    <a:cs typeface="Roboto"/>
                    <a:sym typeface="Roboto"/>
                  </a:rPr>
                  <a:t>onsultation 12/07:</a:t>
                </a:r>
                <a:endParaRPr b="1" sz="800">
                  <a:latin typeface="Roboto"/>
                  <a:ea typeface="Roboto"/>
                  <a:cs typeface="Roboto"/>
                  <a:sym typeface="Roboto"/>
                </a:endParaRPr>
              </a:p>
              <a:p>
                <a:pPr indent="-279400" lvl="0" marL="457200" rtl="0" algn="l">
                  <a:spcBef>
                    <a:spcPts val="0"/>
                  </a:spcBef>
                  <a:spcAft>
                    <a:spcPts val="0"/>
                  </a:spcAft>
                  <a:buSzPts val="800"/>
                  <a:buFont typeface="Roboto"/>
                  <a:buChar char="●"/>
                </a:pPr>
                <a:r>
                  <a:rPr lang="nl" sz="800">
                    <a:latin typeface="Roboto"/>
                    <a:ea typeface="Roboto"/>
                    <a:cs typeface="Roboto"/>
                    <a:sym typeface="Roboto"/>
                  </a:rPr>
                  <a:t>primary complaint: fever</a:t>
                </a:r>
                <a:endParaRPr sz="800">
                  <a:latin typeface="Roboto"/>
                  <a:ea typeface="Roboto"/>
                  <a:cs typeface="Roboto"/>
                  <a:sym typeface="Roboto"/>
                </a:endParaRPr>
              </a:p>
              <a:p>
                <a:pPr indent="-279400" lvl="0" marL="457200" rtl="0" algn="l">
                  <a:spcBef>
                    <a:spcPts val="0"/>
                  </a:spcBef>
                  <a:spcAft>
                    <a:spcPts val="0"/>
                  </a:spcAft>
                  <a:buSzPts val="800"/>
                  <a:buFont typeface="Roboto"/>
                  <a:buChar char="●"/>
                </a:pPr>
                <a:r>
                  <a:rPr lang="nl" sz="800">
                    <a:latin typeface="Roboto"/>
                    <a:ea typeface="Roboto"/>
                    <a:cs typeface="Roboto"/>
                    <a:sym typeface="Roboto"/>
                  </a:rPr>
                  <a:t>observation: 39°C</a:t>
                </a:r>
                <a:endParaRPr sz="800">
                  <a:latin typeface="Roboto"/>
                  <a:ea typeface="Roboto"/>
                  <a:cs typeface="Roboto"/>
                  <a:sym typeface="Roboto"/>
                </a:endParaRPr>
              </a:p>
              <a:p>
                <a:pPr indent="-279400" lvl="0" marL="457200" rtl="0" algn="l">
                  <a:spcBef>
                    <a:spcPts val="0"/>
                  </a:spcBef>
                  <a:spcAft>
                    <a:spcPts val="0"/>
                  </a:spcAft>
                  <a:buSzPts val="800"/>
                  <a:buFont typeface="Roboto"/>
                  <a:buChar char="●"/>
                </a:pPr>
                <a:r>
                  <a:rPr lang="nl" sz="800">
                    <a:latin typeface="Roboto"/>
                    <a:ea typeface="Roboto"/>
                    <a:cs typeface="Roboto"/>
                    <a:sym typeface="Roboto"/>
                  </a:rPr>
                  <a:t>diagnosis: pneumonia</a:t>
                </a:r>
                <a:r>
                  <a:rPr lang="nl" sz="800">
                    <a:latin typeface="Roboto"/>
                    <a:ea typeface="Roboto"/>
                    <a:cs typeface="Roboto"/>
                    <a:sym typeface="Roboto"/>
                  </a:rPr>
                  <a:t> </a:t>
                </a:r>
                <a:endParaRPr sz="800">
                  <a:latin typeface="Roboto"/>
                  <a:ea typeface="Roboto"/>
                  <a:cs typeface="Roboto"/>
                  <a:sym typeface="Roboto"/>
                </a:endParaRPr>
              </a:p>
              <a:p>
                <a:pPr indent="-279400" lvl="0" marL="457200" rtl="0" algn="l">
                  <a:spcBef>
                    <a:spcPts val="0"/>
                  </a:spcBef>
                  <a:spcAft>
                    <a:spcPts val="0"/>
                  </a:spcAft>
                  <a:buSzPts val="800"/>
                  <a:buFont typeface="Roboto"/>
                  <a:buChar char="●"/>
                </a:pPr>
                <a:r>
                  <a:rPr lang="nl" sz="800">
                    <a:latin typeface="Roboto"/>
                    <a:ea typeface="Roboto"/>
                    <a:cs typeface="Roboto"/>
                    <a:sym typeface="Roboto"/>
                  </a:rPr>
                  <a:t>treatment: antibiotics</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p:txBody>
          </p:sp>
          <p:sp>
            <p:nvSpPr>
              <p:cNvPr id="224" name="Google Shape;224;p29"/>
              <p:cNvSpPr/>
              <p:nvPr/>
            </p:nvSpPr>
            <p:spPr>
              <a:xfrm>
                <a:off x="-1910872" y="2444013"/>
                <a:ext cx="2223300" cy="3618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nl" sz="800">
                    <a:latin typeface="Roboto"/>
                    <a:ea typeface="Roboto"/>
                    <a:cs typeface="Roboto"/>
                    <a:sym typeface="Roboto"/>
                  </a:rPr>
                  <a:t>Electronic Health Record</a:t>
                </a:r>
                <a:endParaRPr b="1" sz="800">
                  <a:latin typeface="Roboto"/>
                  <a:ea typeface="Roboto"/>
                  <a:cs typeface="Roboto"/>
                  <a:sym typeface="Roboto"/>
                </a:endParaRPr>
              </a:p>
            </p:txBody>
          </p:sp>
        </p:grpSp>
        <p:sp>
          <p:nvSpPr>
            <p:cNvPr id="225" name="Google Shape;225;p29"/>
            <p:cNvSpPr txBox="1"/>
            <p:nvPr/>
          </p:nvSpPr>
          <p:spPr>
            <a:xfrm>
              <a:off x="205325" y="3383700"/>
              <a:ext cx="1484700" cy="10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sz="1800">
                  <a:solidFill>
                    <a:schemeClr val="dk1"/>
                  </a:solidFill>
                  <a:latin typeface="Roboto"/>
                  <a:ea typeface="Roboto"/>
                  <a:cs typeface="Roboto"/>
                  <a:sym typeface="Roboto"/>
                </a:rPr>
                <a:t>Encoded tabular features</a:t>
              </a:r>
              <a:endParaRPr b="1" sz="1800">
                <a:solidFill>
                  <a:schemeClr val="dk1"/>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0"/>
          <p:cNvPicPr preferRelativeResize="0"/>
          <p:nvPr/>
        </p:nvPicPr>
        <p:blipFill>
          <a:blip r:embed="rId3">
            <a:alphaModFix/>
          </a:blip>
          <a:stretch>
            <a:fillRect/>
          </a:stretch>
        </p:blipFill>
        <p:spPr>
          <a:xfrm>
            <a:off x="1930225" y="297875"/>
            <a:ext cx="6158981" cy="4745523"/>
          </a:xfrm>
          <a:prstGeom prst="rect">
            <a:avLst/>
          </a:prstGeom>
          <a:noFill/>
          <a:ln>
            <a:noFill/>
          </a:ln>
        </p:spPr>
      </p:pic>
      <p:sp>
        <p:nvSpPr>
          <p:cNvPr id="231" name="Google Shape;231;p30"/>
          <p:cNvSpPr txBox="1"/>
          <p:nvPr>
            <p:ph type="title"/>
          </p:nvPr>
        </p:nvSpPr>
        <p:spPr>
          <a:xfrm>
            <a:off x="205325" y="190925"/>
            <a:ext cx="80844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nl" sz="2400"/>
              <a:t>Bayesian </a:t>
            </a:r>
            <a:endParaRPr sz="2400"/>
          </a:p>
          <a:p>
            <a:pPr indent="0" lvl="0" marL="0" rtl="0" algn="l">
              <a:lnSpc>
                <a:spcPct val="100000"/>
              </a:lnSpc>
              <a:spcBef>
                <a:spcPts val="0"/>
              </a:spcBef>
              <a:spcAft>
                <a:spcPts val="0"/>
              </a:spcAft>
              <a:buSzPts val="1800"/>
              <a:buNone/>
            </a:pPr>
            <a:r>
              <a:rPr lang="nl" sz="2400"/>
              <a:t>network</a:t>
            </a:r>
            <a:endParaRPr sz="2400"/>
          </a:p>
        </p:txBody>
      </p:sp>
      <p:sp>
        <p:nvSpPr>
          <p:cNvPr id="232" name="Google Shape;232;p30"/>
          <p:cNvSpPr/>
          <p:nvPr/>
        </p:nvSpPr>
        <p:spPr>
          <a:xfrm>
            <a:off x="320375" y="1799350"/>
            <a:ext cx="1125600" cy="5196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latin typeface="Roboto"/>
                <a:ea typeface="Roboto"/>
                <a:cs typeface="Roboto"/>
                <a:sym typeface="Roboto"/>
              </a:rPr>
              <a:t>diagnoses</a:t>
            </a:r>
            <a:endParaRPr>
              <a:latin typeface="Roboto"/>
              <a:ea typeface="Roboto"/>
              <a:cs typeface="Roboto"/>
              <a:sym typeface="Roboto"/>
            </a:endParaRPr>
          </a:p>
        </p:txBody>
      </p:sp>
      <p:sp>
        <p:nvSpPr>
          <p:cNvPr id="233" name="Google Shape;233;p30"/>
          <p:cNvSpPr/>
          <p:nvPr/>
        </p:nvSpPr>
        <p:spPr>
          <a:xfrm>
            <a:off x="320375" y="2388150"/>
            <a:ext cx="1125600" cy="519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latin typeface="Roboto"/>
                <a:ea typeface="Roboto"/>
                <a:cs typeface="Roboto"/>
                <a:sym typeface="Roboto"/>
              </a:rPr>
              <a:t>symptoms</a:t>
            </a:r>
            <a:endParaRPr>
              <a:latin typeface="Roboto"/>
              <a:ea typeface="Roboto"/>
              <a:cs typeface="Roboto"/>
              <a:sym typeface="Roboto"/>
            </a:endParaRPr>
          </a:p>
        </p:txBody>
      </p:sp>
      <p:sp>
        <p:nvSpPr>
          <p:cNvPr id="234" name="Google Shape;234;p30"/>
          <p:cNvSpPr/>
          <p:nvPr/>
        </p:nvSpPr>
        <p:spPr>
          <a:xfrm>
            <a:off x="320375" y="3574150"/>
            <a:ext cx="1125600" cy="5196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latin typeface="Roboto"/>
                <a:ea typeface="Roboto"/>
                <a:cs typeface="Roboto"/>
                <a:sym typeface="Roboto"/>
              </a:rPr>
              <a:t>treatment</a:t>
            </a:r>
            <a:endParaRPr>
              <a:latin typeface="Roboto"/>
              <a:ea typeface="Roboto"/>
              <a:cs typeface="Roboto"/>
              <a:sym typeface="Roboto"/>
            </a:endParaRPr>
          </a:p>
        </p:txBody>
      </p:sp>
      <p:sp>
        <p:nvSpPr>
          <p:cNvPr id="235" name="Google Shape;235;p30"/>
          <p:cNvSpPr/>
          <p:nvPr/>
        </p:nvSpPr>
        <p:spPr>
          <a:xfrm>
            <a:off x="320375" y="2981138"/>
            <a:ext cx="1125600" cy="5196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54000" spcFirstLastPara="1" rIns="54000" wrap="square" tIns="91425">
            <a:noAutofit/>
          </a:bodyPr>
          <a:lstStyle/>
          <a:p>
            <a:pPr indent="0" lvl="0" marL="0" rtl="0" algn="ctr">
              <a:spcBef>
                <a:spcPts val="0"/>
              </a:spcBef>
              <a:spcAft>
                <a:spcPts val="0"/>
              </a:spcAft>
              <a:buNone/>
            </a:pPr>
            <a:r>
              <a:rPr lang="nl">
                <a:latin typeface="Roboto"/>
                <a:ea typeface="Roboto"/>
                <a:cs typeface="Roboto"/>
                <a:sym typeface="Roboto"/>
              </a:rPr>
              <a:t>background</a:t>
            </a:r>
            <a:endParaRPr>
              <a:latin typeface="Roboto"/>
              <a:ea typeface="Roboto"/>
              <a:cs typeface="Roboto"/>
              <a:sym typeface="Roboto"/>
            </a:endParaRPr>
          </a:p>
        </p:txBody>
      </p:sp>
      <p:sp>
        <p:nvSpPr>
          <p:cNvPr id="236" name="Google Shape;236;p30"/>
          <p:cNvSpPr/>
          <p:nvPr/>
        </p:nvSpPr>
        <p:spPr>
          <a:xfrm>
            <a:off x="6653725" y="297875"/>
            <a:ext cx="1775088" cy="1154520"/>
          </a:xfrm>
          <a:prstGeom prst="clou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7" name="Google Shape;237;p30"/>
          <p:cNvSpPr txBox="1"/>
          <p:nvPr/>
        </p:nvSpPr>
        <p:spPr>
          <a:xfrm>
            <a:off x="6833186" y="543780"/>
            <a:ext cx="18039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2400">
                <a:solidFill>
                  <a:schemeClr val="dk1"/>
                </a:solidFill>
                <a:latin typeface="Roboto"/>
                <a:ea typeface="Roboto"/>
                <a:cs typeface="Roboto"/>
                <a:sym typeface="Roboto"/>
              </a:rPr>
              <a:t>Structure</a:t>
            </a:r>
            <a:endParaRPr sz="2400">
              <a:solidFill>
                <a:schemeClr val="dk1"/>
              </a:solidFill>
              <a:latin typeface="Roboto"/>
              <a:ea typeface="Roboto"/>
              <a:cs typeface="Roboto"/>
              <a:sym typeface="Roboto"/>
            </a:endParaRPr>
          </a:p>
        </p:txBody>
      </p:sp>
      <p:pic>
        <p:nvPicPr>
          <p:cNvPr id="238" name="Google Shape;238;p30"/>
          <p:cNvPicPr preferRelativeResize="0"/>
          <p:nvPr/>
        </p:nvPicPr>
        <p:blipFill rotWithShape="1">
          <a:blip r:embed="rId3">
            <a:alphaModFix/>
          </a:blip>
          <a:srcRect b="87081" l="0" r="91564" t="8399"/>
          <a:stretch/>
        </p:blipFill>
        <p:spPr>
          <a:xfrm>
            <a:off x="3149425" y="59297"/>
            <a:ext cx="519552" cy="214427"/>
          </a:xfrm>
          <a:prstGeom prst="rect">
            <a:avLst/>
          </a:prstGeom>
          <a:noFill/>
          <a:ln>
            <a:noFill/>
          </a:ln>
        </p:spPr>
      </p:pic>
      <p:pic>
        <p:nvPicPr>
          <p:cNvPr id="239" name="Google Shape;239;p30"/>
          <p:cNvPicPr preferRelativeResize="0"/>
          <p:nvPr/>
        </p:nvPicPr>
        <p:blipFill rotWithShape="1">
          <a:blip r:embed="rId3">
            <a:alphaModFix/>
          </a:blip>
          <a:srcRect b="87081" l="0" r="91564" t="8399"/>
          <a:stretch/>
        </p:blipFill>
        <p:spPr>
          <a:xfrm>
            <a:off x="4368625" y="66056"/>
            <a:ext cx="519552" cy="2144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1"/>
          <p:cNvPicPr preferRelativeResize="0"/>
          <p:nvPr/>
        </p:nvPicPr>
        <p:blipFill>
          <a:blip r:embed="rId3">
            <a:alphaModFix/>
          </a:blip>
          <a:stretch>
            <a:fillRect/>
          </a:stretch>
        </p:blipFill>
        <p:spPr>
          <a:xfrm>
            <a:off x="1930225" y="297875"/>
            <a:ext cx="6158981" cy="4745523"/>
          </a:xfrm>
          <a:prstGeom prst="rect">
            <a:avLst/>
          </a:prstGeom>
          <a:noFill/>
          <a:ln>
            <a:noFill/>
          </a:ln>
        </p:spPr>
      </p:pic>
      <p:sp>
        <p:nvSpPr>
          <p:cNvPr id="245" name="Google Shape;245;p31"/>
          <p:cNvSpPr txBox="1"/>
          <p:nvPr>
            <p:ph type="title"/>
          </p:nvPr>
        </p:nvSpPr>
        <p:spPr>
          <a:xfrm>
            <a:off x="205325" y="190925"/>
            <a:ext cx="21933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nl" sz="2400"/>
              <a:t>Bayesian </a:t>
            </a:r>
            <a:endParaRPr sz="2400"/>
          </a:p>
          <a:p>
            <a:pPr indent="0" lvl="0" marL="0" rtl="0" algn="l">
              <a:lnSpc>
                <a:spcPct val="100000"/>
              </a:lnSpc>
              <a:spcBef>
                <a:spcPts val="0"/>
              </a:spcBef>
              <a:spcAft>
                <a:spcPts val="0"/>
              </a:spcAft>
              <a:buSzPts val="1800"/>
              <a:buNone/>
            </a:pPr>
            <a:r>
              <a:rPr lang="nl" sz="2400"/>
              <a:t>network</a:t>
            </a:r>
            <a:endParaRPr sz="2400"/>
          </a:p>
        </p:txBody>
      </p:sp>
      <p:sp>
        <p:nvSpPr>
          <p:cNvPr id="246" name="Google Shape;246;p31"/>
          <p:cNvSpPr/>
          <p:nvPr/>
        </p:nvSpPr>
        <p:spPr>
          <a:xfrm>
            <a:off x="6653725" y="297875"/>
            <a:ext cx="1775088" cy="1154520"/>
          </a:xfrm>
          <a:prstGeom prst="clou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7" name="Google Shape;247;p31"/>
          <p:cNvSpPr txBox="1"/>
          <p:nvPr/>
        </p:nvSpPr>
        <p:spPr>
          <a:xfrm>
            <a:off x="6631141" y="457189"/>
            <a:ext cx="1803900" cy="51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800">
                <a:solidFill>
                  <a:schemeClr val="dk1"/>
                </a:solidFill>
                <a:latin typeface="Roboto"/>
                <a:ea typeface="Roboto"/>
                <a:cs typeface="Roboto"/>
                <a:sym typeface="Roboto"/>
              </a:rPr>
              <a:t>Conditional probabilities</a:t>
            </a:r>
            <a:endParaRPr sz="1800">
              <a:solidFill>
                <a:schemeClr val="dk1"/>
              </a:solidFill>
              <a:latin typeface="Roboto"/>
              <a:ea typeface="Roboto"/>
              <a:cs typeface="Roboto"/>
              <a:sym typeface="Roboto"/>
            </a:endParaRPr>
          </a:p>
        </p:txBody>
      </p:sp>
      <p:grpSp>
        <p:nvGrpSpPr>
          <p:cNvPr id="248" name="Google Shape;248;p31"/>
          <p:cNvGrpSpPr/>
          <p:nvPr/>
        </p:nvGrpSpPr>
        <p:grpSpPr>
          <a:xfrm>
            <a:off x="219375" y="1171875"/>
            <a:ext cx="2369100" cy="843350"/>
            <a:chOff x="219375" y="1171875"/>
            <a:chExt cx="2369100" cy="843350"/>
          </a:xfrm>
        </p:grpSpPr>
        <p:sp>
          <p:nvSpPr>
            <p:cNvPr id="249" name="Google Shape;249;p31"/>
            <p:cNvSpPr txBox="1"/>
            <p:nvPr/>
          </p:nvSpPr>
          <p:spPr>
            <a:xfrm>
              <a:off x="219375" y="1596725"/>
              <a:ext cx="23691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800">
                  <a:solidFill>
                    <a:schemeClr val="dk1"/>
                  </a:solidFill>
                  <a:latin typeface="Roboto"/>
                  <a:ea typeface="Roboto"/>
                  <a:cs typeface="Roboto"/>
                  <a:sym typeface="Roboto"/>
                </a:rPr>
                <a:t>P(asthma) = 0.095</a:t>
              </a:r>
              <a:endParaRPr sz="1800">
                <a:solidFill>
                  <a:schemeClr val="dk1"/>
                </a:solidFill>
                <a:latin typeface="Roboto"/>
                <a:ea typeface="Roboto"/>
                <a:cs typeface="Roboto"/>
                <a:sym typeface="Roboto"/>
              </a:endParaRPr>
            </a:p>
          </p:txBody>
        </p:sp>
        <p:sp>
          <p:nvSpPr>
            <p:cNvPr id="250" name="Google Shape;250;p31"/>
            <p:cNvSpPr/>
            <p:nvPr/>
          </p:nvSpPr>
          <p:spPr>
            <a:xfrm>
              <a:off x="1470900" y="1171875"/>
              <a:ext cx="635000" cy="404075"/>
            </a:xfrm>
            <a:custGeom>
              <a:rect b="b" l="l" r="r" t="t"/>
              <a:pathLst>
                <a:path extrusionOk="0" h="16163" w="25400">
                  <a:moveTo>
                    <a:pt x="25400" y="0"/>
                  </a:moveTo>
                  <a:cubicBezTo>
                    <a:pt x="23380" y="289"/>
                    <a:pt x="16933" y="288"/>
                    <a:pt x="13277" y="1731"/>
                  </a:cubicBezTo>
                  <a:cubicBezTo>
                    <a:pt x="9621" y="3174"/>
                    <a:pt x="5676" y="6254"/>
                    <a:pt x="3463" y="8659"/>
                  </a:cubicBezTo>
                  <a:cubicBezTo>
                    <a:pt x="1250" y="11064"/>
                    <a:pt x="577" y="14912"/>
                    <a:pt x="0" y="16163"/>
                  </a:cubicBezTo>
                </a:path>
              </a:pathLst>
            </a:custGeom>
            <a:noFill/>
            <a:ln cap="flat" cmpd="sng" w="19050">
              <a:solidFill>
                <a:schemeClr val="dk2"/>
              </a:solidFill>
              <a:prstDash val="solid"/>
              <a:round/>
              <a:headEnd len="med" w="med" type="none"/>
              <a:tailEnd len="med" w="med" type="none"/>
            </a:ln>
          </p:spPr>
        </p:sp>
      </p:grpSp>
      <p:grpSp>
        <p:nvGrpSpPr>
          <p:cNvPr id="251" name="Google Shape;251;p31"/>
          <p:cNvGrpSpPr/>
          <p:nvPr/>
        </p:nvGrpSpPr>
        <p:grpSpPr>
          <a:xfrm>
            <a:off x="97550" y="2210100"/>
            <a:ext cx="3152400" cy="1068805"/>
            <a:chOff x="97550" y="2210100"/>
            <a:chExt cx="3152400" cy="1068805"/>
          </a:xfrm>
        </p:grpSpPr>
        <p:sp>
          <p:nvSpPr>
            <p:cNvPr id="252" name="Google Shape;252;p31"/>
            <p:cNvSpPr txBox="1"/>
            <p:nvPr/>
          </p:nvSpPr>
          <p:spPr>
            <a:xfrm>
              <a:off x="97550" y="2210100"/>
              <a:ext cx="31524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800">
                  <a:solidFill>
                    <a:schemeClr val="dk1"/>
                  </a:solidFill>
                  <a:latin typeface="Roboto"/>
                  <a:ea typeface="Roboto"/>
                  <a:cs typeface="Roboto"/>
                  <a:sym typeface="Roboto"/>
                </a:rPr>
                <a:t>P(dyspnea|asthma) = 0.9</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nl" sz="1800">
                  <a:solidFill>
                    <a:schemeClr val="dk1"/>
                  </a:solidFill>
                  <a:latin typeface="Roboto"/>
                  <a:ea typeface="Roboto"/>
                  <a:cs typeface="Roboto"/>
                  <a:sym typeface="Roboto"/>
                </a:rPr>
                <a:t>P(dyspnea|smoking) = 0.3</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nl" sz="1800">
                  <a:solidFill>
                    <a:schemeClr val="dk1"/>
                  </a:solidFill>
                  <a:latin typeface="Roboto"/>
                  <a:ea typeface="Roboto"/>
                  <a:cs typeface="Roboto"/>
                  <a:sym typeface="Roboto"/>
                </a:rPr>
                <a:t>etc.</a:t>
              </a:r>
              <a:endParaRPr sz="1800">
                <a:solidFill>
                  <a:schemeClr val="dk1"/>
                </a:solidFill>
                <a:latin typeface="Roboto"/>
                <a:ea typeface="Roboto"/>
                <a:cs typeface="Roboto"/>
                <a:sym typeface="Roboto"/>
              </a:endParaRPr>
            </a:p>
          </p:txBody>
        </p:sp>
        <p:sp>
          <p:nvSpPr>
            <p:cNvPr id="253" name="Google Shape;253;p31"/>
            <p:cNvSpPr/>
            <p:nvPr/>
          </p:nvSpPr>
          <p:spPr>
            <a:xfrm>
              <a:off x="2141100" y="3004700"/>
              <a:ext cx="865925" cy="274205"/>
            </a:xfrm>
            <a:custGeom>
              <a:rect b="b" l="l" r="r" t="t"/>
              <a:pathLst>
                <a:path extrusionOk="0" h="6927" w="34637">
                  <a:moveTo>
                    <a:pt x="34637" y="6927"/>
                  </a:moveTo>
                  <a:cubicBezTo>
                    <a:pt x="32520" y="6735"/>
                    <a:pt x="26555" y="6350"/>
                    <a:pt x="21937" y="5773"/>
                  </a:cubicBezTo>
                  <a:cubicBezTo>
                    <a:pt x="17319" y="5196"/>
                    <a:pt x="10583" y="4426"/>
                    <a:pt x="6927" y="3464"/>
                  </a:cubicBezTo>
                  <a:cubicBezTo>
                    <a:pt x="3271" y="2502"/>
                    <a:pt x="1155" y="577"/>
                    <a:pt x="0" y="0"/>
                  </a:cubicBezTo>
                </a:path>
              </a:pathLst>
            </a:custGeom>
            <a:noFill/>
            <a:ln cap="flat" cmpd="sng" w="19050">
              <a:solidFill>
                <a:schemeClr val="dk2"/>
              </a:solidFill>
              <a:prstDash val="solid"/>
              <a:round/>
              <a:headEnd len="med" w="med" type="none"/>
              <a:tailEnd len="med" w="med" type="none"/>
            </a:ln>
          </p:spPr>
        </p:sp>
      </p:grpSp>
      <p:pic>
        <p:nvPicPr>
          <p:cNvPr id="254" name="Google Shape;254;p31"/>
          <p:cNvPicPr preferRelativeResize="0"/>
          <p:nvPr/>
        </p:nvPicPr>
        <p:blipFill rotWithShape="1">
          <a:blip r:embed="rId3">
            <a:alphaModFix/>
          </a:blip>
          <a:srcRect b="87081" l="0" r="91564" t="8399"/>
          <a:stretch/>
        </p:blipFill>
        <p:spPr>
          <a:xfrm>
            <a:off x="3149425" y="59297"/>
            <a:ext cx="519552" cy="214427"/>
          </a:xfrm>
          <a:prstGeom prst="rect">
            <a:avLst/>
          </a:prstGeom>
          <a:noFill/>
          <a:ln>
            <a:noFill/>
          </a:ln>
        </p:spPr>
      </p:pic>
      <p:pic>
        <p:nvPicPr>
          <p:cNvPr id="255" name="Google Shape;255;p31"/>
          <p:cNvPicPr preferRelativeResize="0"/>
          <p:nvPr/>
        </p:nvPicPr>
        <p:blipFill rotWithShape="1">
          <a:blip r:embed="rId3">
            <a:alphaModFix/>
          </a:blip>
          <a:srcRect b="87081" l="0" r="91564" t="8399"/>
          <a:stretch/>
        </p:blipFill>
        <p:spPr>
          <a:xfrm>
            <a:off x="4368625" y="66056"/>
            <a:ext cx="519552" cy="2144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2"/>
          <p:cNvPicPr preferRelativeResize="0"/>
          <p:nvPr/>
        </p:nvPicPr>
        <p:blipFill>
          <a:blip r:embed="rId3">
            <a:alphaModFix/>
          </a:blip>
          <a:stretch>
            <a:fillRect/>
          </a:stretch>
        </p:blipFill>
        <p:spPr>
          <a:xfrm>
            <a:off x="1930225" y="297875"/>
            <a:ext cx="6158981" cy="4745523"/>
          </a:xfrm>
          <a:prstGeom prst="rect">
            <a:avLst/>
          </a:prstGeom>
          <a:noFill/>
          <a:ln>
            <a:noFill/>
          </a:ln>
        </p:spPr>
      </p:pic>
      <p:sp>
        <p:nvSpPr>
          <p:cNvPr id="261" name="Google Shape;261;p32"/>
          <p:cNvSpPr txBox="1"/>
          <p:nvPr>
            <p:ph type="title"/>
          </p:nvPr>
        </p:nvSpPr>
        <p:spPr>
          <a:xfrm>
            <a:off x="205325" y="190925"/>
            <a:ext cx="80844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nl" sz="2400"/>
              <a:t>Bayesian </a:t>
            </a:r>
            <a:endParaRPr sz="2400"/>
          </a:p>
          <a:p>
            <a:pPr indent="0" lvl="0" marL="0" rtl="0" algn="l">
              <a:lnSpc>
                <a:spcPct val="100000"/>
              </a:lnSpc>
              <a:spcBef>
                <a:spcPts val="0"/>
              </a:spcBef>
              <a:spcAft>
                <a:spcPts val="0"/>
              </a:spcAft>
              <a:buSzPts val="1800"/>
              <a:buNone/>
            </a:pPr>
            <a:r>
              <a:rPr lang="nl" sz="2400"/>
              <a:t>network</a:t>
            </a:r>
            <a:endParaRPr sz="2400"/>
          </a:p>
        </p:txBody>
      </p:sp>
      <p:grpSp>
        <p:nvGrpSpPr>
          <p:cNvPr id="262" name="Google Shape;262;p32"/>
          <p:cNvGrpSpPr/>
          <p:nvPr/>
        </p:nvGrpSpPr>
        <p:grpSpPr>
          <a:xfrm>
            <a:off x="1794639" y="2249275"/>
            <a:ext cx="6745825" cy="2418325"/>
            <a:chOff x="1794600" y="2249275"/>
            <a:chExt cx="6745825" cy="2418325"/>
          </a:xfrm>
        </p:grpSpPr>
        <p:grpSp>
          <p:nvGrpSpPr>
            <p:cNvPr id="263" name="Google Shape;263;p32"/>
            <p:cNvGrpSpPr/>
            <p:nvPr/>
          </p:nvGrpSpPr>
          <p:grpSpPr>
            <a:xfrm>
              <a:off x="2981584" y="2868200"/>
              <a:ext cx="5558841" cy="1799400"/>
              <a:chOff x="2219584" y="2868200"/>
              <a:chExt cx="5558841" cy="1799400"/>
            </a:xfrm>
          </p:grpSpPr>
          <p:sp>
            <p:nvSpPr>
              <p:cNvPr id="264" name="Google Shape;264;p32"/>
              <p:cNvSpPr/>
              <p:nvPr/>
            </p:nvSpPr>
            <p:spPr>
              <a:xfrm>
                <a:off x="2219584" y="2868200"/>
                <a:ext cx="5107500" cy="899400"/>
              </a:xfrm>
              <a:prstGeom prst="roundRect">
                <a:avLst>
                  <a:gd fmla="val 16667" name="adj"/>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5" name="Google Shape;265;p32"/>
              <p:cNvSpPr txBox="1"/>
              <p:nvPr/>
            </p:nvSpPr>
            <p:spPr>
              <a:xfrm>
                <a:off x="6106225" y="3920000"/>
                <a:ext cx="1672200" cy="7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2000">
                    <a:solidFill>
                      <a:srgbClr val="CC0000"/>
                    </a:solidFill>
                    <a:latin typeface="Roboto"/>
                    <a:ea typeface="Roboto"/>
                    <a:cs typeface="Roboto"/>
                    <a:sym typeface="Roboto"/>
                  </a:rPr>
                  <a:t>Expressed in free text</a:t>
                </a:r>
                <a:endParaRPr sz="2000">
                  <a:solidFill>
                    <a:srgbClr val="CC0000"/>
                  </a:solidFill>
                  <a:latin typeface="Roboto"/>
                  <a:ea typeface="Roboto"/>
                  <a:cs typeface="Roboto"/>
                  <a:sym typeface="Roboto"/>
                </a:endParaRPr>
              </a:p>
            </p:txBody>
          </p:sp>
        </p:grpSp>
        <p:pic>
          <p:nvPicPr>
            <p:cNvPr id="266" name="Google Shape;266;p32"/>
            <p:cNvPicPr preferRelativeResize="0"/>
            <p:nvPr/>
          </p:nvPicPr>
          <p:blipFill rotWithShape="1">
            <a:blip r:embed="rId4">
              <a:alphaModFix/>
            </a:blip>
            <a:srcRect b="6926" l="0" r="0" t="5614"/>
            <a:stretch/>
          </p:blipFill>
          <p:spPr>
            <a:xfrm>
              <a:off x="1794600" y="2249275"/>
              <a:ext cx="1100401" cy="962452"/>
            </a:xfrm>
            <a:prstGeom prst="rect">
              <a:avLst/>
            </a:prstGeom>
            <a:solidFill>
              <a:srgbClr val="FFF2CC"/>
            </a:solidFill>
            <a:ln>
              <a:noFill/>
            </a:ln>
          </p:spPr>
        </p:pic>
      </p:grpSp>
      <p:pic>
        <p:nvPicPr>
          <p:cNvPr id="267" name="Google Shape;267;p32"/>
          <p:cNvPicPr preferRelativeResize="0"/>
          <p:nvPr/>
        </p:nvPicPr>
        <p:blipFill rotWithShape="1">
          <a:blip r:embed="rId3">
            <a:alphaModFix/>
          </a:blip>
          <a:srcRect b="87081" l="0" r="91564" t="8399"/>
          <a:stretch/>
        </p:blipFill>
        <p:spPr>
          <a:xfrm>
            <a:off x="3149425" y="59297"/>
            <a:ext cx="519552" cy="214427"/>
          </a:xfrm>
          <a:prstGeom prst="rect">
            <a:avLst/>
          </a:prstGeom>
          <a:noFill/>
          <a:ln>
            <a:noFill/>
          </a:ln>
        </p:spPr>
      </p:pic>
      <p:pic>
        <p:nvPicPr>
          <p:cNvPr id="268" name="Google Shape;268;p32"/>
          <p:cNvPicPr preferRelativeResize="0"/>
          <p:nvPr/>
        </p:nvPicPr>
        <p:blipFill rotWithShape="1">
          <a:blip r:embed="rId3">
            <a:alphaModFix/>
          </a:blip>
          <a:srcRect b="87081" l="0" r="91564" t="8399"/>
          <a:stretch/>
        </p:blipFill>
        <p:spPr>
          <a:xfrm>
            <a:off x="4368625" y="66056"/>
            <a:ext cx="519552" cy="2144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Aemelia template">
  <a:themeElements>
    <a:clrScheme name="Custom 347">
      <a:dk1>
        <a:srgbClr val="073763"/>
      </a:dk1>
      <a:lt1>
        <a:srgbClr val="FFFFFF"/>
      </a:lt1>
      <a:dk2>
        <a:srgbClr val="3F4247"/>
      </a:dk2>
      <a:lt2>
        <a:srgbClr val="CFD9E1"/>
      </a:lt2>
      <a:accent1>
        <a:srgbClr val="6FA8DC"/>
      </a:accent1>
      <a:accent2>
        <a:srgbClr val="0B5394"/>
      </a:accent2>
      <a:accent3>
        <a:srgbClr val="9FC5E8"/>
      </a:accent3>
      <a:accent4>
        <a:srgbClr val="CFD9E1"/>
      </a:accent4>
      <a:accent5>
        <a:srgbClr val="A1EFFF"/>
      </a:accent5>
      <a:accent6>
        <a:srgbClr val="5AB1C9"/>
      </a:accent6>
      <a:hlink>
        <a:srgbClr val="0B53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