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7"/>
  </p:notesMasterIdLst>
  <p:sldIdLst>
    <p:sldId id="262" r:id="rId3"/>
    <p:sldId id="280" r:id="rId4"/>
    <p:sldId id="294" r:id="rId5"/>
    <p:sldId id="301" r:id="rId6"/>
    <p:sldId id="300" r:id="rId7"/>
    <p:sldId id="302" r:id="rId8"/>
    <p:sldId id="303" r:id="rId9"/>
    <p:sldId id="304" r:id="rId10"/>
    <p:sldId id="305" r:id="rId11"/>
    <p:sldId id="306" r:id="rId12"/>
    <p:sldId id="308" r:id="rId13"/>
    <p:sldId id="309" r:id="rId14"/>
    <p:sldId id="31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7FF"/>
    <a:srgbClr val="E9E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0"/>
  </p:normalViewPr>
  <p:slideViewPr>
    <p:cSldViewPr>
      <p:cViewPr varScale="1">
        <p:scale>
          <a:sx n="64" d="100"/>
          <a:sy n="64" d="100"/>
        </p:scale>
        <p:origin x="130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5/29/2018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2022933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61626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24475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348400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Python: 2.7.11 (default, Mar  1 2016, 18:40:10) </a:t>
            </a:r>
          </a:p>
          <a:p>
            <a:r>
              <a:rPr lang="en-US" sz="1200" b="0" i="0" kern="1200" dirty="0">
                <a:solidFill>
                  <a:schemeClr val="tx1"/>
                </a:solidFill>
                <a:latin typeface="+mn-lt"/>
                <a:ea typeface="+mn-ea"/>
                <a:cs typeface="+mn-cs"/>
              </a:rPr>
              <a:t>[GCC 4.2.1 Compatible Apple LLVM 7.0.2 (clang-700.1.81)]</a:t>
            </a:r>
          </a:p>
          <a:p>
            <a:r>
              <a:rPr lang="en-US" sz="1200" b="0" i="0" kern="1200" dirty="0" err="1">
                <a:solidFill>
                  <a:schemeClr val="tx1"/>
                </a:solidFill>
                <a:latin typeface="+mn-lt"/>
                <a:ea typeface="+mn-ea"/>
                <a:cs typeface="+mn-cs"/>
              </a:rPr>
              <a:t>scipy</a:t>
            </a:r>
            <a:r>
              <a:rPr lang="en-US" sz="1200" b="0" i="0" kern="1200" dirty="0">
                <a:solidFill>
                  <a:schemeClr val="tx1"/>
                </a:solidFill>
                <a:latin typeface="+mn-lt"/>
                <a:ea typeface="+mn-ea"/>
                <a:cs typeface="+mn-cs"/>
              </a:rPr>
              <a:t>: 0.17.0</a:t>
            </a:r>
          </a:p>
          <a:p>
            <a:r>
              <a:rPr lang="en-US" sz="1200" b="0" i="0" kern="1200" dirty="0" err="1">
                <a:solidFill>
                  <a:schemeClr val="tx1"/>
                </a:solidFill>
                <a:latin typeface="+mn-lt"/>
                <a:ea typeface="+mn-ea"/>
                <a:cs typeface="+mn-cs"/>
              </a:rPr>
              <a:t>numpy</a:t>
            </a:r>
            <a:r>
              <a:rPr lang="en-US" sz="1200" b="0" i="0" kern="1200" dirty="0">
                <a:solidFill>
                  <a:schemeClr val="tx1"/>
                </a:solidFill>
                <a:latin typeface="+mn-lt"/>
                <a:ea typeface="+mn-ea"/>
                <a:cs typeface="+mn-cs"/>
              </a:rPr>
              <a:t>: 1.10.4</a:t>
            </a:r>
          </a:p>
          <a:p>
            <a:r>
              <a:rPr lang="en-US" sz="1200" b="0" i="0" kern="1200" dirty="0" err="1">
                <a:solidFill>
                  <a:schemeClr val="tx1"/>
                </a:solidFill>
                <a:latin typeface="+mn-lt"/>
                <a:ea typeface="+mn-ea"/>
                <a:cs typeface="+mn-cs"/>
              </a:rPr>
              <a:t>matplotlib</a:t>
            </a:r>
            <a:r>
              <a:rPr lang="en-US" sz="1200" b="0" i="0" kern="1200" dirty="0">
                <a:solidFill>
                  <a:schemeClr val="tx1"/>
                </a:solidFill>
                <a:latin typeface="+mn-lt"/>
                <a:ea typeface="+mn-ea"/>
                <a:cs typeface="+mn-cs"/>
              </a:rPr>
              <a:t>: 1.5.1</a:t>
            </a:r>
          </a:p>
          <a:p>
            <a:r>
              <a:rPr lang="en-US" sz="1200" b="0" i="0" kern="1200" dirty="0">
                <a:solidFill>
                  <a:schemeClr val="tx1"/>
                </a:solidFill>
                <a:latin typeface="+mn-lt"/>
                <a:ea typeface="+mn-ea"/>
                <a:cs typeface="+mn-cs"/>
              </a:rPr>
              <a:t>pandas: 0.17.1</a:t>
            </a:r>
          </a:p>
          <a:p>
            <a:r>
              <a:rPr lang="en-US" sz="1200" b="0" i="0" kern="1200" dirty="0" err="1">
                <a:solidFill>
                  <a:schemeClr val="tx1"/>
                </a:solidFill>
                <a:latin typeface="+mn-lt"/>
                <a:ea typeface="+mn-ea"/>
                <a:cs typeface="+mn-cs"/>
              </a:rPr>
              <a:t>sklearn</a:t>
            </a:r>
            <a:r>
              <a:rPr lang="en-US" sz="1200" b="0" i="0" kern="1200" dirty="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3558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3</a:t>
            </a:fld>
            <a:endParaRPr lang="en-US"/>
          </a:p>
        </p:txBody>
      </p:sp>
    </p:spTree>
    <p:extLst>
      <p:ext uri="{BB962C8B-B14F-4D97-AF65-F5344CB8AC3E}">
        <p14:creationId xmlns:p14="http://schemas.microsoft.com/office/powerpoint/2010/main" val="82142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1951319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313363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95074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216367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312277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17430160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01"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a:t>Fifth level</a:t>
            </a:r>
            <a:endParaRPr lang="en-US" dirty="0"/>
          </a:p>
        </p:txBody>
      </p:sp>
    </p:spTree>
    <p:extLst>
      <p:ext uri="{BB962C8B-B14F-4D97-AF65-F5344CB8AC3E}">
        <p14:creationId xmlns:p14="http://schemas.microsoft.com/office/powerpoint/2010/main" val="167170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a:t>Click to edit Master title style</a:t>
            </a:r>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417"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a:solidFill>
                  <a:prstClr val="white"/>
                </a:solidFill>
                <a:latin typeface="Arial"/>
                <a:cs typeface="Arial"/>
              </a:rPr>
              <a:t>About Capgemini</a:t>
            </a:r>
            <a:endParaRPr lang="en-US" sz="923" dirty="0">
              <a:solidFill>
                <a:prstClr val="white"/>
              </a:solidFill>
              <a:latin typeface="Arial" pitchFamily="34" charset="0"/>
              <a:cs typeface="Arial" pitchFamily="34" charset="0"/>
            </a:endParaRPr>
          </a:p>
          <a:p>
            <a:pPr algn="just" defTabSz="884105"/>
            <a:endParaRPr lang="en-US" sz="923" dirty="0">
              <a:solidFill>
                <a:prstClr val="white"/>
              </a:solidFill>
              <a:latin typeface="Arial" pitchFamily="34" charset="0"/>
              <a:cs typeface="Arial" pitchFamily="34" charset="0"/>
            </a:endParaRPr>
          </a:p>
          <a:p>
            <a:pPr algn="just" defTabSz="884105">
              <a:defRPr/>
            </a:pPr>
            <a:r>
              <a:rPr lang="en-US" sz="923" dirty="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a:solidFill>
                  <a:prstClr val="white"/>
                </a:solidFill>
                <a:latin typeface="Arial" pitchFamily="34" charset="0"/>
                <a:cs typeface="Arial" pitchFamily="34" charset="0"/>
              </a:rPr>
              <a:t>®</a:t>
            </a:r>
            <a:r>
              <a:rPr lang="en-US" sz="923" dirty="0">
                <a:solidFill>
                  <a:prstClr val="white"/>
                </a:solidFill>
                <a:latin typeface="Arial" pitchFamily="34" charset="0"/>
                <a:cs typeface="Arial" pitchFamily="34" charset="0"/>
              </a:rPr>
              <a:t>, its worldwide delivery model.</a:t>
            </a:r>
          </a:p>
          <a:p>
            <a:pPr algn="just" defTabSz="884105">
              <a:defRPr/>
            </a:pPr>
            <a:endParaRPr lang="en-US" sz="969" dirty="0">
              <a:solidFill>
                <a:prstClr val="white"/>
              </a:solidFill>
              <a:latin typeface="Arial" pitchFamily="34" charset="0"/>
              <a:cs typeface="Arial" pitchFamily="34" charset="0"/>
            </a:endParaRPr>
          </a:p>
          <a:p>
            <a:pPr algn="just" defTabSz="884105">
              <a:defRPr/>
            </a:pPr>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441"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a:solidFill>
                  <a:prstClr val="white"/>
                </a:solidFill>
                <a:latin typeface="Arial"/>
                <a:cs typeface="Arial"/>
              </a:rPr>
              <a:t>About Capgemini</a:t>
            </a:r>
            <a:endParaRPr lang="en-US" sz="923" dirty="0">
              <a:solidFill>
                <a:prstClr val="white"/>
              </a:solidFill>
              <a:latin typeface="Arial" pitchFamily="34" charset="0"/>
              <a:cs typeface="Arial" pitchFamily="34" charset="0"/>
            </a:endParaRPr>
          </a:p>
          <a:p>
            <a:pPr algn="just" defTabSz="884105"/>
            <a:endParaRPr lang="en-US" sz="923" dirty="0">
              <a:solidFill>
                <a:prstClr val="white"/>
              </a:solidFill>
              <a:latin typeface="Arial" pitchFamily="34" charset="0"/>
              <a:cs typeface="Arial" pitchFamily="34" charset="0"/>
            </a:endParaRPr>
          </a:p>
          <a:p>
            <a:pPr algn="just" defTabSz="884105"/>
            <a:r>
              <a:rPr lang="en-US" sz="923" dirty="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a:solidFill>
                  <a:prstClr val="white"/>
                </a:solidFill>
                <a:latin typeface="Arial" pitchFamily="34" charset="0"/>
                <a:cs typeface="Arial" pitchFamily="34" charset="0"/>
              </a:rPr>
              <a:t>®</a:t>
            </a:r>
            <a:r>
              <a:rPr lang="en-US" sz="923" dirty="0">
                <a:solidFill>
                  <a:prstClr val="white"/>
                </a:solidFill>
                <a:latin typeface="Arial" pitchFamily="34" charset="0"/>
                <a:cs typeface="Arial" pitchFamily="34" charset="0"/>
              </a:rPr>
              <a:t>, its worldwide delivery model.</a:t>
            </a: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46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225"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4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58238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73"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66658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97"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2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45"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a:t>Click to edit Master title style</a:t>
            </a:r>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77"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a:solidFill>
                  <a:srgbClr val="998C85"/>
                </a:solidFill>
              </a:rPr>
              <a:t>Presentation Title | Date | Financial Services</a:t>
            </a: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hf sldNum="0" hdr="0" dt="0"/>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93"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proprietary.</a:t>
            </a:r>
          </a:p>
          <a:p>
            <a:pPr algn="r" defTabSz="884105"/>
            <a:r>
              <a:rPr lang="en-US" sz="646" dirty="0">
                <a:solidFill>
                  <a:prstClr val="white"/>
                </a:solidFill>
                <a:latin typeface="Arial"/>
                <a:cs typeface="Arial"/>
              </a:rPr>
              <a:t>© 2015 Capgemini. All rights reserved.</a:t>
            </a: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rabaharanrajendranc/CapHack2018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oleObject" Target="../embeddings/oleObject15.bin"/><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
        <p:nvSpPr>
          <p:cNvPr id="4" name="Rectangle: Rounded Corners 3">
            <a:extLst>
              <a:ext uri="{FF2B5EF4-FFF2-40B4-BE49-F238E27FC236}">
                <a16:creationId xmlns:a16="http://schemas.microsoft.com/office/drawing/2014/main" id="{EE014D2F-802E-4B79-9FFF-7BF7A6ABE0B7}"/>
              </a:ext>
            </a:extLst>
          </p:cNvPr>
          <p:cNvSpPr/>
          <p:nvPr/>
        </p:nvSpPr>
        <p:spPr>
          <a:xfrm>
            <a:off x="3707904" y="523517"/>
            <a:ext cx="4968552" cy="601227"/>
          </a:xfrm>
          <a:prstGeom prst="roundRect">
            <a:avLst>
              <a:gd name="adj" fmla="val 15681"/>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Harford Super Kings – Find Fraud</a:t>
            </a:r>
          </a:p>
        </p:txBody>
      </p:sp>
    </p:spTree>
    <p:extLst>
      <p:ext uri="{BB962C8B-B14F-4D97-AF65-F5344CB8AC3E}">
        <p14:creationId xmlns:p14="http://schemas.microsoft.com/office/powerpoint/2010/main" val="293515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Multiple Linear Regression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799"/>
            <a:ext cx="7565910" cy="1123305"/>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Multiple linear regression involves two or more independent variables that contribute to a single dependent variable. Problems in which multiple inputs are used to predict a single numeric outcome are also called multivariate linear regression. In our case, Age, Disease Type, Dragonized code and primary hospital are used as the inputs to find the potential fraud</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78092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Model - Flow</a:t>
            </a:r>
          </a:p>
        </p:txBody>
      </p:sp>
      <p:sp>
        <p:nvSpPr>
          <p:cNvPr id="15" name="Rectangle: Rounded Corners 14">
            <a:extLst>
              <a:ext uri="{FF2B5EF4-FFF2-40B4-BE49-F238E27FC236}">
                <a16:creationId xmlns:a16="http://schemas.microsoft.com/office/drawing/2014/main" id="{1DFC89DB-BF57-4B41-8269-B6AE76746897}"/>
              </a:ext>
            </a:extLst>
          </p:cNvPr>
          <p:cNvSpPr/>
          <p:nvPr/>
        </p:nvSpPr>
        <p:spPr>
          <a:xfrm>
            <a:off x="5580112" y="2996952"/>
            <a:ext cx="3024336" cy="430887"/>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 Visualization Output</a:t>
            </a:r>
          </a:p>
        </p:txBody>
      </p:sp>
      <p:sp>
        <p:nvSpPr>
          <p:cNvPr id="19" name="TextBox 18">
            <a:extLst>
              <a:ext uri="{FF2B5EF4-FFF2-40B4-BE49-F238E27FC236}">
                <a16:creationId xmlns:a16="http://schemas.microsoft.com/office/drawing/2014/main" id="{CD4468AF-1B68-42BB-B734-D05A171366D7}"/>
              </a:ext>
            </a:extLst>
          </p:cNvPr>
          <p:cNvSpPr txBox="1"/>
          <p:nvPr/>
        </p:nvSpPr>
        <p:spPr>
          <a:xfrm flipH="1">
            <a:off x="5364088" y="5805264"/>
            <a:ext cx="3456383" cy="430887"/>
          </a:xfrm>
          <a:prstGeom prst="rect">
            <a:avLst/>
          </a:prstGeom>
          <a:noFill/>
          <a:ln>
            <a:solidFill>
              <a:schemeClr val="tx1"/>
            </a:solidFill>
            <a:prstDash val="dashDot"/>
          </a:ln>
        </p:spPr>
        <p:txBody>
          <a:bodyPr wrap="square" rtlCol="0">
            <a:spAutoFit/>
          </a:bodyPr>
          <a:lstStyle/>
          <a:p>
            <a:r>
              <a:rPr lang="en-US" sz="1050">
                <a:solidFill>
                  <a:schemeClr val="tx2">
                    <a:lumMod val="50000"/>
                  </a:schemeClr>
                </a:solidFill>
                <a:latin typeface="Calibri" panose="020F0502020204030204" pitchFamily="34" charset="0"/>
                <a:cs typeface="Calibri" panose="020F0502020204030204" pitchFamily="34" charset="0"/>
              </a:rPr>
              <a:t>Note - Scroll the documents all the way down to see complete results</a:t>
            </a:r>
            <a:endParaRPr lang="en-US" sz="1050" dirty="0">
              <a:solidFill>
                <a:schemeClr val="tx2">
                  <a:lumMod val="50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137EE7F2-CB1A-4E61-ABC6-01637CA34A66}"/>
              </a:ext>
            </a:extLst>
          </p:cNvPr>
          <p:cNvPicPr>
            <a:picLocks noChangeAspect="1"/>
          </p:cNvPicPr>
          <p:nvPr/>
        </p:nvPicPr>
        <p:blipFill>
          <a:blip r:embed="rId4"/>
          <a:stretch>
            <a:fillRect/>
          </a:stretch>
        </p:blipFill>
        <p:spPr>
          <a:xfrm>
            <a:off x="107504" y="3180725"/>
            <a:ext cx="4896544" cy="3055426"/>
          </a:xfrm>
          <a:prstGeom prst="rect">
            <a:avLst/>
          </a:prstGeom>
        </p:spPr>
      </p:pic>
      <p:graphicFrame>
        <p:nvGraphicFramePr>
          <p:cNvPr id="3" name="Object 2">
            <a:extLst>
              <a:ext uri="{FF2B5EF4-FFF2-40B4-BE49-F238E27FC236}">
                <a16:creationId xmlns:a16="http://schemas.microsoft.com/office/drawing/2014/main" id="{627ABAB3-2B79-4A7D-86D2-EF6EE30AA26E}"/>
              </a:ext>
            </a:extLst>
          </p:cNvPr>
          <p:cNvGraphicFramePr>
            <a:graphicFrameLocks noChangeAspect="1"/>
          </p:cNvGraphicFramePr>
          <p:nvPr>
            <p:extLst>
              <p:ext uri="{D42A27DB-BD31-4B8C-83A1-F6EECF244321}">
                <p14:modId xmlns:p14="http://schemas.microsoft.com/office/powerpoint/2010/main" val="3001097612"/>
              </p:ext>
            </p:extLst>
          </p:nvPr>
        </p:nvGraphicFramePr>
        <p:xfrm>
          <a:off x="4470400" y="4275138"/>
          <a:ext cx="5459413" cy="549275"/>
        </p:xfrm>
        <a:graphic>
          <a:graphicData uri="http://schemas.openxmlformats.org/presentationml/2006/ole">
            <mc:AlternateContent xmlns:mc="http://schemas.openxmlformats.org/markup-compatibility/2006">
              <mc:Choice xmlns:v="urn:schemas-microsoft-com:vml" Requires="v">
                <p:oleObj spid="_x0000_s19473" name="Packager Shell Object" showAsIcon="1" r:id="rId5" imgW="2566800" imgH="478800" progId="Package">
                  <p:embed/>
                </p:oleObj>
              </mc:Choice>
              <mc:Fallback>
                <p:oleObj name="Packager Shell Object" showAsIcon="1" r:id="rId5" imgW="2566800" imgH="478800" progId="Package">
                  <p:embed/>
                  <p:pic>
                    <p:nvPicPr>
                      <p:cNvPr id="0" name=""/>
                      <p:cNvPicPr/>
                      <p:nvPr/>
                    </p:nvPicPr>
                    <p:blipFill>
                      <a:blip r:embed="rId6"/>
                      <a:stretch>
                        <a:fillRect/>
                      </a:stretch>
                    </p:blipFill>
                    <p:spPr>
                      <a:xfrm>
                        <a:off x="4470400" y="4275138"/>
                        <a:ext cx="5459413" cy="549275"/>
                      </a:xfrm>
                      <a:prstGeom prst="rect">
                        <a:avLst/>
                      </a:prstGeom>
                    </p:spPr>
                  </p:pic>
                </p:oleObj>
              </mc:Fallback>
            </mc:AlternateContent>
          </a:graphicData>
        </a:graphic>
      </p:graphicFrame>
    </p:spTree>
    <p:extLst>
      <p:ext uri="{BB962C8B-B14F-4D97-AF65-F5344CB8AC3E}">
        <p14:creationId xmlns:p14="http://schemas.microsoft.com/office/powerpoint/2010/main" val="307299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Multiple Linear Regression - Output</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588434"/>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3" name="Picture 2">
            <a:extLst>
              <a:ext uri="{FF2B5EF4-FFF2-40B4-BE49-F238E27FC236}">
                <a16:creationId xmlns:a16="http://schemas.microsoft.com/office/drawing/2014/main" id="{1E65978E-B116-44FA-8634-937312583E70}"/>
              </a:ext>
            </a:extLst>
          </p:cNvPr>
          <p:cNvPicPr>
            <a:picLocks noChangeAspect="1"/>
          </p:cNvPicPr>
          <p:nvPr/>
        </p:nvPicPr>
        <p:blipFill>
          <a:blip r:embed="rId3"/>
          <a:stretch>
            <a:fillRect/>
          </a:stretch>
        </p:blipFill>
        <p:spPr>
          <a:xfrm>
            <a:off x="231945" y="3187418"/>
            <a:ext cx="8516519" cy="2833870"/>
          </a:xfrm>
          <a:prstGeom prst="rect">
            <a:avLst/>
          </a:prstGeom>
        </p:spPr>
      </p:pic>
      <p:sp>
        <p:nvSpPr>
          <p:cNvPr id="15" name="Rectangle: Rounded Corners 14">
            <a:extLst>
              <a:ext uri="{FF2B5EF4-FFF2-40B4-BE49-F238E27FC236}">
                <a16:creationId xmlns:a16="http://schemas.microsoft.com/office/drawing/2014/main" id="{EAD4AE6D-98B1-4736-A1D8-BB023F15DA74}"/>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6" name="Rectangle: Rounded Corners 15">
            <a:extLst>
              <a:ext uri="{FF2B5EF4-FFF2-40B4-BE49-F238E27FC236}">
                <a16:creationId xmlns:a16="http://schemas.microsoft.com/office/drawing/2014/main" id="{3216226F-A97C-47A3-BE1A-07F6A02AE9E4}"/>
              </a:ext>
            </a:extLst>
          </p:cNvPr>
          <p:cNvSpPr/>
          <p:nvPr/>
        </p:nvSpPr>
        <p:spPr>
          <a:xfrm>
            <a:off x="606490" y="1628800"/>
            <a:ext cx="7565910" cy="43204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Age, Claim amount paid are clustered to identify the potential fraud. Outliers are possible frauds</a:t>
            </a:r>
          </a:p>
        </p:txBody>
      </p:sp>
    </p:spTree>
    <p:extLst>
      <p:ext uri="{BB962C8B-B14F-4D97-AF65-F5344CB8AC3E}">
        <p14:creationId xmlns:p14="http://schemas.microsoft.com/office/powerpoint/2010/main" val="205115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200" kern="0" dirty="0">
                <a:solidFill>
                  <a:schemeClr val="accent5"/>
                </a:solidFill>
                <a:latin typeface="Arial Narrow" pitchFamily="34" charset="0"/>
              </a:rPr>
              <a:t>Multiple Linear Regression – Output – Positive &amp; Negative</a:t>
            </a:r>
            <a:endParaRPr kumimoji="0" lang="en-US" sz="3200" b="0" i="0" u="none" strike="noStrike" kern="0" cap="none" spc="0" normalizeH="0" baseline="0" noProof="0" dirty="0">
              <a:ln>
                <a:noFill/>
              </a:ln>
              <a:solidFill>
                <a:schemeClr val="accent5"/>
              </a:solidFill>
              <a:effectLst/>
              <a:uLnTx/>
              <a:uFillTx/>
              <a:latin typeface="Arial Narrow" pitchFamily="34" charset="0"/>
            </a:endParaRP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588434"/>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sp>
        <p:nvSpPr>
          <p:cNvPr id="15" name="Rectangle: Rounded Corners 14">
            <a:extLst>
              <a:ext uri="{FF2B5EF4-FFF2-40B4-BE49-F238E27FC236}">
                <a16:creationId xmlns:a16="http://schemas.microsoft.com/office/drawing/2014/main" id="{EAD4AE6D-98B1-4736-A1D8-BB023F15DA74}"/>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Multiple Linear Regression</a:t>
            </a:r>
          </a:p>
        </p:txBody>
      </p:sp>
      <p:sp>
        <p:nvSpPr>
          <p:cNvPr id="16" name="Rectangle: Rounded Corners 15">
            <a:extLst>
              <a:ext uri="{FF2B5EF4-FFF2-40B4-BE49-F238E27FC236}">
                <a16:creationId xmlns:a16="http://schemas.microsoft.com/office/drawing/2014/main" id="{3216226F-A97C-47A3-BE1A-07F6A02AE9E4}"/>
              </a:ext>
            </a:extLst>
          </p:cNvPr>
          <p:cNvSpPr/>
          <p:nvPr/>
        </p:nvSpPr>
        <p:spPr>
          <a:xfrm>
            <a:off x="606490" y="1628800"/>
            <a:ext cx="7565910" cy="43204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Days in Hospital Claim amount paid are clustered to identify the potential fraud. Outliers are possible frauds</a:t>
            </a:r>
          </a:p>
        </p:txBody>
      </p:sp>
      <p:pic>
        <p:nvPicPr>
          <p:cNvPr id="2" name="Picture 1">
            <a:extLst>
              <a:ext uri="{FF2B5EF4-FFF2-40B4-BE49-F238E27FC236}">
                <a16:creationId xmlns:a16="http://schemas.microsoft.com/office/drawing/2014/main" id="{276A3ADC-76B0-43D1-8756-BB62E2313767}"/>
              </a:ext>
            </a:extLst>
          </p:cNvPr>
          <p:cNvPicPr>
            <a:picLocks noChangeAspect="1"/>
          </p:cNvPicPr>
          <p:nvPr/>
        </p:nvPicPr>
        <p:blipFill>
          <a:blip r:embed="rId3"/>
          <a:stretch>
            <a:fillRect/>
          </a:stretch>
        </p:blipFill>
        <p:spPr>
          <a:xfrm>
            <a:off x="107504" y="3404052"/>
            <a:ext cx="8568952" cy="2251568"/>
          </a:xfrm>
          <a:prstGeom prst="rect">
            <a:avLst/>
          </a:prstGeom>
        </p:spPr>
      </p:pic>
    </p:spTree>
    <p:extLst>
      <p:ext uri="{BB962C8B-B14F-4D97-AF65-F5344CB8AC3E}">
        <p14:creationId xmlns:p14="http://schemas.microsoft.com/office/powerpoint/2010/main" val="234416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Developed Components and Location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3" name="Rectangle: Rounded Corners 2">
            <a:extLst>
              <a:ext uri="{FF2B5EF4-FFF2-40B4-BE49-F238E27FC236}">
                <a16:creationId xmlns:a16="http://schemas.microsoft.com/office/drawing/2014/main" id="{2448F0CD-A68F-45B2-9818-9325E10961DE}"/>
              </a:ext>
            </a:extLst>
          </p:cNvPr>
          <p:cNvSpPr/>
          <p:nvPr/>
        </p:nvSpPr>
        <p:spPr>
          <a:xfrm>
            <a:off x="467544" y="1484784"/>
            <a:ext cx="8352928" cy="4608512"/>
          </a:xfrm>
          <a:prstGeom prst="roundRect">
            <a:avLst>
              <a:gd name="adj" fmla="val 2649"/>
            </a:avLst>
          </a:prstGeom>
          <a:solidFill>
            <a:srgbClr val="DDF7FF"/>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tx2">
                    <a:lumMod val="50000"/>
                  </a:schemeClr>
                </a:solidFill>
                <a:latin typeface="Calibri" panose="020F0502020204030204" pitchFamily="34" charset="0"/>
                <a:cs typeface="Calibri" panose="020F0502020204030204" pitchFamily="34" charset="0"/>
              </a:rPr>
              <a:t>GitHub URL</a:t>
            </a:r>
          </a:p>
          <a:p>
            <a:endParaRPr lang="en-US" sz="2000" b="1" u="sng" dirty="0">
              <a:solidFill>
                <a:schemeClr val="tx2">
                  <a:lumMod val="50000"/>
                </a:schemeClr>
              </a:solidFill>
              <a:latin typeface="Calibri" panose="020F0502020204030204" pitchFamily="34" charset="0"/>
              <a:cs typeface="Calibri" panose="020F0502020204030204" pitchFamily="34" charset="0"/>
            </a:endParaRPr>
          </a:p>
          <a:p>
            <a:r>
              <a:rPr lang="en-US" sz="1400" b="1" dirty="0">
                <a:solidFill>
                  <a:schemeClr val="tx2">
                    <a:lumMod val="50000"/>
                  </a:schemeClr>
                </a:solidFill>
                <a:latin typeface="Calibri" panose="020F0502020204030204" pitchFamily="34" charset="0"/>
                <a:cs typeface="Calibri" panose="020F0502020204030204" pitchFamily="34" charset="0"/>
              </a:rPr>
              <a:t>All the below details can be found in, </a:t>
            </a:r>
            <a:r>
              <a:rPr lang="en-US" sz="2000" b="1" u="sng" dirty="0">
                <a:solidFill>
                  <a:schemeClr val="tx2">
                    <a:lumMod val="50000"/>
                  </a:schemeClr>
                </a:solidFill>
                <a:latin typeface="Calibri" panose="020F0502020204030204" pitchFamily="34" charset="0"/>
                <a:cs typeface="Calibri" panose="020F0502020204030204" pitchFamily="34" charset="0"/>
                <a:hlinkClick r:id="rId3"/>
              </a:rPr>
              <a:t>https://github.com/prabaharanrajendranc/CapHack2018ML</a:t>
            </a:r>
            <a:endParaRPr lang="en-US" sz="2000" b="1" u="sng" dirty="0">
              <a:solidFill>
                <a:schemeClr val="tx2">
                  <a:lumMod val="50000"/>
                </a:schemeClr>
              </a:solidFill>
              <a:latin typeface="Calibri" panose="020F0502020204030204" pitchFamily="34" charset="0"/>
              <a:cs typeface="Calibri" panose="020F0502020204030204" pitchFamily="34" charset="0"/>
            </a:endParaRP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Test Data </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Latest Code</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Test Cases &amp; Output</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Google API URL</a:t>
            </a:r>
          </a:p>
          <a:p>
            <a:pPr lvl="1">
              <a:lnSpc>
                <a:spcPct val="200000"/>
              </a:lnSpc>
            </a:pPr>
            <a:r>
              <a:rPr lang="en-US" sz="2000" dirty="0">
                <a:solidFill>
                  <a:schemeClr val="tx2">
                    <a:lumMod val="50000"/>
                  </a:schemeClr>
                </a:solidFill>
                <a:latin typeface="Calibri" panose="020F0502020204030204" pitchFamily="34" charset="0"/>
                <a:cs typeface="Calibri" panose="020F0502020204030204" pitchFamily="34" charset="0"/>
              </a:rPr>
              <a:t>Solution Approach</a:t>
            </a:r>
          </a:p>
          <a:p>
            <a:endParaRPr lang="en-US" sz="2000" b="1" u="sng" dirty="0">
              <a:solidFill>
                <a:schemeClr val="tx2">
                  <a:lumMod val="50000"/>
                </a:schemeClr>
              </a:solidFill>
              <a:latin typeface="Calibri" panose="020F0502020204030204" pitchFamily="34" charset="0"/>
              <a:cs typeface="Calibri" panose="020F0502020204030204" pitchFamily="34" charset="0"/>
            </a:endParaRPr>
          </a:p>
          <a:p>
            <a:endParaRPr lang="en-US" sz="2000" b="1" u="sng" dirty="0">
              <a:solidFill>
                <a:schemeClr val="tx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021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489"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a:solidFill>
                  <a:schemeClr val="accent5"/>
                </a:solidFill>
                <a:latin typeface="Arial Narrow" pitchFamily="34" charset="0"/>
              </a:rPr>
              <a:t>Hartford Super Kings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6" name="Content Placeholder 3"/>
          <p:cNvSpPr txBox="1">
            <a:spLocks/>
          </p:cNvSpPr>
          <p:nvPr/>
        </p:nvSpPr>
        <p:spPr>
          <a:xfrm>
            <a:off x="274404" y="1556793"/>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Prabaharan Rajendran - FS_98809</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Team Player - Like working with passionate tech savvy who challenges the technologies </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doing POCs in new technologies and feel the beauty of it.</a:t>
            </a:r>
          </a:p>
        </p:txBody>
      </p:sp>
      <p:sp>
        <p:nvSpPr>
          <p:cNvPr id="8" name="Content Placeholder 3">
            <a:extLst>
              <a:ext uri="{FF2B5EF4-FFF2-40B4-BE49-F238E27FC236}">
                <a16:creationId xmlns:a16="http://schemas.microsoft.com/office/drawing/2014/main" id="{99FC104A-8C49-4AF6-95E4-34C6CD1C3F49}"/>
              </a:ext>
            </a:extLst>
          </p:cNvPr>
          <p:cNvSpPr txBox="1">
            <a:spLocks/>
          </p:cNvSpPr>
          <p:nvPr/>
        </p:nvSpPr>
        <p:spPr>
          <a:xfrm>
            <a:off x="4932040" y="1556792"/>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Sarthak Sahani – FS_67650</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Passionate to learn new technologies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solving complex problem by putting effective algorithm in discrete mathematics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implemented things that I learnt – Pragmatic guy</a:t>
            </a:r>
          </a:p>
        </p:txBody>
      </p:sp>
      <p:sp>
        <p:nvSpPr>
          <p:cNvPr id="9" name="Content Placeholder 3">
            <a:extLst>
              <a:ext uri="{FF2B5EF4-FFF2-40B4-BE49-F238E27FC236}">
                <a16:creationId xmlns:a16="http://schemas.microsoft.com/office/drawing/2014/main" id="{71E4E7D6-5553-4F43-9462-FE75E7163465}"/>
              </a:ext>
            </a:extLst>
          </p:cNvPr>
          <p:cNvSpPr txBox="1">
            <a:spLocks/>
          </p:cNvSpPr>
          <p:nvPr/>
        </p:nvSpPr>
        <p:spPr>
          <a:xfrm>
            <a:off x="274404" y="4005064"/>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Om Jha – FS_88904</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coding! Coding! Coding! in new technologies</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Like making thigs from Good to Better, Better to Best (Maximiser)</a:t>
            </a:r>
          </a:p>
        </p:txBody>
      </p:sp>
      <p:sp>
        <p:nvSpPr>
          <p:cNvPr id="10" name="Content Placeholder 3">
            <a:extLst>
              <a:ext uri="{FF2B5EF4-FFF2-40B4-BE49-F238E27FC236}">
                <a16:creationId xmlns:a16="http://schemas.microsoft.com/office/drawing/2014/main" id="{ECEB2F34-5C48-4C90-9E40-3D1DD6BD9C99}"/>
              </a:ext>
            </a:extLst>
          </p:cNvPr>
          <p:cNvSpPr txBox="1">
            <a:spLocks/>
          </p:cNvSpPr>
          <p:nvPr/>
        </p:nvSpPr>
        <p:spPr>
          <a:xfrm>
            <a:off x="4932040" y="4005065"/>
            <a:ext cx="3739662" cy="1584175"/>
          </a:xfrm>
          <a:prstGeom prst="rect">
            <a:avLst/>
          </a:prstGeom>
          <a:ln w="9525">
            <a:solidFill>
              <a:schemeClr val="tx1"/>
            </a:solidFill>
            <a:prstDash val="dash"/>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marL="215416" lvl="1" indent="0">
              <a:buNone/>
            </a:pPr>
            <a:r>
              <a:rPr lang="en-US" sz="1400" b="1" dirty="0">
                <a:latin typeface="Calibri" panose="020F0502020204030204" pitchFamily="34" charset="0"/>
                <a:cs typeface="Calibri" panose="020F0502020204030204" pitchFamily="34" charset="0"/>
              </a:rPr>
              <a:t>Dilip S - FS_DP1</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Team Player – Working! Working! In fun environment</a:t>
            </a:r>
          </a:p>
          <a:p>
            <a:pPr lvl="1">
              <a:buFont typeface="Arial" panose="020B0604020202020204" pitchFamily="34" charset="0"/>
              <a:buChar char="•"/>
            </a:pPr>
            <a:r>
              <a:rPr lang="en-US" sz="1400" dirty="0">
                <a:latin typeface="Calibri" panose="020F0502020204030204" pitchFamily="34" charset="0"/>
                <a:cs typeface="Calibri" panose="020F0502020204030204" pitchFamily="34" charset="0"/>
              </a:rPr>
              <a:t>Technology Savvy – Keep using new gadgets and try all applications</a:t>
            </a:r>
          </a:p>
        </p:txBody>
      </p:sp>
    </p:spTree>
    <p:extLst>
      <p:ext uri="{BB962C8B-B14F-4D97-AF65-F5344CB8AC3E}">
        <p14:creationId xmlns:p14="http://schemas.microsoft.com/office/powerpoint/2010/main" val="181619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852A98D-3B97-4408-8442-7EBF9521C2A9}"/>
              </a:ext>
            </a:extLst>
          </p:cNvPr>
          <p:cNvSpPr/>
          <p:nvPr/>
        </p:nvSpPr>
        <p:spPr>
          <a:xfrm>
            <a:off x="179512" y="1494724"/>
            <a:ext cx="8640960" cy="4536504"/>
          </a:xfrm>
          <a:prstGeom prst="roundRect">
            <a:avLst>
              <a:gd name="adj" fmla="val 4692"/>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dirty="0">
                <a:latin typeface="Calibri" panose="020F0502020204030204" pitchFamily="34" charset="0"/>
                <a:ea typeface="Calibri" panose="020F0502020204030204" pitchFamily="34" charset="0"/>
                <a:cs typeface="Calibri" panose="020F0502020204030204" pitchFamily="34" charset="0"/>
              </a:rPr>
              <a:t>From an insurance company point of view, it is very important for them to track fraudulent claims. Fraud can happen in many ways – one way is that for a simple ailment, the patient is hospitalized for an extended period of time.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Requirement for fraud evaluation</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medical claim is entered into the system.</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Team can enter the claim input either through csv file or they can build a 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API will be used to accept the claim.</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Then it will be validated (team has to build some validation rules).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ea typeface="Times New Roman" panose="02020603050405020304" pitchFamily="18" charset="0"/>
                <a:cs typeface="Calibri" panose="020F0502020204030204" pitchFamily="34" charset="0"/>
              </a:rPr>
              <a:t>Then it is checked against some existing fraud model to find out if the claim is a potential fraud.</a:t>
            </a:r>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Building the fraud model</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Team will compile a dataset of 100 claims.</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We should keep 50 fraud and 50 non-fraud items.</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70% of the data should be used for training and 30% for testing.</a:t>
            </a:r>
          </a:p>
          <a:p>
            <a:pPr marL="1200150" lvl="2" indent="-285750">
              <a:spcAft>
                <a:spcPts val="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Once the model is trained, this model is used to test the claim above. </a:t>
            </a:r>
          </a:p>
          <a:p>
            <a:pPr marL="215416" lvl="1" indent="0">
              <a:buNone/>
            </a:pPr>
            <a:endParaRPr lang="en-US" sz="1400" dirty="0">
              <a:latin typeface="Calibri" panose="020F0502020204030204" pitchFamily="34" charset="0"/>
              <a:cs typeface="Calibri" panose="020F0502020204030204" pitchFamily="34" charset="0"/>
            </a:endParaRPr>
          </a:p>
        </p:txBody>
      </p:sp>
      <p:sp>
        <p:nvSpPr>
          <p:cNvPr id="10" name="Title 2">
            <a:extLst>
              <a:ext uri="{FF2B5EF4-FFF2-40B4-BE49-F238E27FC236}">
                <a16:creationId xmlns:a16="http://schemas.microsoft.com/office/drawing/2014/main" id="{9A42B304-22A3-469D-ABAE-96F79494B0B0}"/>
              </a:ext>
            </a:extLst>
          </p:cNvPr>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Problem Statement with Use Case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Tree>
    <p:extLst>
      <p:ext uri="{BB962C8B-B14F-4D97-AF65-F5344CB8AC3E}">
        <p14:creationId xmlns:p14="http://schemas.microsoft.com/office/powerpoint/2010/main" val="142733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994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Claim Data Generation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3" name="Rectangle 2">
            <a:extLst>
              <a:ext uri="{FF2B5EF4-FFF2-40B4-BE49-F238E27FC236}">
                <a16:creationId xmlns:a16="http://schemas.microsoft.com/office/drawing/2014/main" id="{25B59700-14BA-4C55-9ADB-D3736A16B0D9}"/>
              </a:ext>
            </a:extLst>
          </p:cNvPr>
          <p:cNvSpPr/>
          <p:nvPr/>
        </p:nvSpPr>
        <p:spPr>
          <a:xfrm>
            <a:off x="308720" y="1346696"/>
            <a:ext cx="8280920" cy="646331"/>
          </a:xfrm>
          <a:prstGeom prst="rect">
            <a:avLst/>
          </a:prstGeom>
          <a:solidFill>
            <a:srgbClr val="E9ECF3"/>
          </a:solidFill>
        </p:spPr>
        <p:txBody>
          <a:bodyPr wrap="square">
            <a:spAutoFit/>
          </a:bodyPr>
          <a:lstStyle/>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Generated the 100+ claim data with around 50% of potential fraud data </a:t>
            </a:r>
          </a:p>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70% of data is used for training and 30% data is used for testing</a:t>
            </a:r>
          </a:p>
          <a:p>
            <a:pPr marL="285750" indent="-285750">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Below are the reference tables used for generating the claim data</a:t>
            </a:r>
          </a:p>
        </p:txBody>
      </p:sp>
      <p:graphicFrame>
        <p:nvGraphicFramePr>
          <p:cNvPr id="13" name="Table 12">
            <a:extLst>
              <a:ext uri="{FF2B5EF4-FFF2-40B4-BE49-F238E27FC236}">
                <a16:creationId xmlns:a16="http://schemas.microsoft.com/office/drawing/2014/main" id="{E6BF43CF-3FEE-47FF-8EB4-D2DD2DDF61C6}"/>
              </a:ext>
            </a:extLst>
          </p:cNvPr>
          <p:cNvGraphicFramePr>
            <a:graphicFrameLocks noGrp="1"/>
          </p:cNvGraphicFramePr>
          <p:nvPr>
            <p:extLst>
              <p:ext uri="{D42A27DB-BD31-4B8C-83A1-F6EECF244321}">
                <p14:modId xmlns:p14="http://schemas.microsoft.com/office/powerpoint/2010/main" val="1532225120"/>
              </p:ext>
            </p:extLst>
          </p:nvPr>
        </p:nvGraphicFramePr>
        <p:xfrm>
          <a:off x="277807" y="2060848"/>
          <a:ext cx="4221069" cy="1512168"/>
        </p:xfrm>
        <a:graphic>
          <a:graphicData uri="http://schemas.openxmlformats.org/drawingml/2006/table">
            <a:tbl>
              <a:tblPr/>
              <a:tblGrid>
                <a:gridCol w="1407023">
                  <a:extLst>
                    <a:ext uri="{9D8B030D-6E8A-4147-A177-3AD203B41FA5}">
                      <a16:colId xmlns:a16="http://schemas.microsoft.com/office/drawing/2014/main" val="2956866985"/>
                    </a:ext>
                  </a:extLst>
                </a:gridCol>
                <a:gridCol w="1407023">
                  <a:extLst>
                    <a:ext uri="{9D8B030D-6E8A-4147-A177-3AD203B41FA5}">
                      <a16:colId xmlns:a16="http://schemas.microsoft.com/office/drawing/2014/main" val="82098597"/>
                    </a:ext>
                  </a:extLst>
                </a:gridCol>
                <a:gridCol w="1407023">
                  <a:extLst>
                    <a:ext uri="{9D8B030D-6E8A-4147-A177-3AD203B41FA5}">
                      <a16:colId xmlns:a16="http://schemas.microsoft.com/office/drawing/2014/main" val="995835649"/>
                    </a:ext>
                  </a:extLst>
                </a:gridCol>
              </a:tblGrid>
              <a:tr h="252028">
                <a:tc>
                  <a:txBody>
                    <a:bodyPr/>
                    <a:lstStyle/>
                    <a:p>
                      <a:pPr algn="ctr" fontAlgn="b"/>
                      <a:r>
                        <a:rPr lang="en-US" sz="1200" b="1" i="0" u="none" strike="noStrike" dirty="0">
                          <a:solidFill>
                            <a:srgbClr val="000000"/>
                          </a:solidFill>
                          <a:effectLst/>
                          <a:latin typeface="Calibri" panose="020F0502020204030204" pitchFamily="34" charset="0"/>
                        </a:rPr>
                        <a:t>Hospitals</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Insurance Providers</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 Type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586997868"/>
                  </a:ext>
                </a:extLst>
              </a:tr>
              <a:tr h="252028">
                <a:tc>
                  <a:txBody>
                    <a:bodyPr/>
                    <a:lstStyle/>
                    <a:p>
                      <a:pPr algn="ctr" fontAlgn="b"/>
                      <a:r>
                        <a:rPr lang="en-US" sz="1200" b="0" i="0" u="none" strike="noStrike">
                          <a:solidFill>
                            <a:srgbClr val="000000"/>
                          </a:solidFill>
                          <a:effectLst/>
                          <a:latin typeface="Calibri" panose="020F0502020204030204" pitchFamily="34" charset="0"/>
                        </a:rPr>
                        <a:t>Apollo</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UHC</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108216"/>
                  </a:ext>
                </a:extLst>
              </a:tr>
              <a:tr h="252028">
                <a:tc>
                  <a:txBody>
                    <a:bodyPr/>
                    <a:lstStyle/>
                    <a:p>
                      <a:pPr algn="ctr" fontAlgn="b"/>
                      <a:r>
                        <a:rPr lang="en-US" sz="1200" b="0" i="0" u="none" strike="noStrike">
                          <a:solidFill>
                            <a:srgbClr val="000000"/>
                          </a:solidFill>
                          <a:effectLst/>
                          <a:latin typeface="Calibri" panose="020F0502020204030204" pitchFamily="34" charset="0"/>
                        </a:rPr>
                        <a:t>Kamatshi</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Aetna</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Minor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708962"/>
                  </a:ext>
                </a:extLst>
              </a:tr>
              <a:tr h="252028">
                <a:tc>
                  <a:txBody>
                    <a:bodyPr/>
                    <a:lstStyle/>
                    <a:p>
                      <a:pPr algn="ctr" fontAlgn="b"/>
                      <a:r>
                        <a:rPr lang="en-US" sz="1200" b="0" i="0" u="none" strike="noStrike">
                          <a:solidFill>
                            <a:srgbClr val="000000"/>
                          </a:solidFill>
                          <a:effectLst/>
                          <a:latin typeface="Calibri" panose="020F0502020204030204" pitchFamily="34" charset="0"/>
                        </a:rPr>
                        <a:t>Vadamalayan</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Signa</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659645"/>
                  </a:ext>
                </a:extLst>
              </a:tr>
              <a:tr h="252028">
                <a:tc>
                  <a:txBody>
                    <a:bodyPr/>
                    <a:lstStyle/>
                    <a:p>
                      <a:pPr algn="ctr" fontAlgn="b"/>
                      <a:r>
                        <a:rPr lang="en-US" sz="1200" b="0" i="0" u="none" strike="noStrike" dirty="0">
                          <a:solidFill>
                            <a:srgbClr val="000000"/>
                          </a:solidFill>
                          <a:effectLst/>
                          <a:latin typeface="Calibri" panose="020F0502020204030204" pitchFamily="34" charset="0"/>
                        </a:rPr>
                        <a:t>Lifeline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Metlife</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Maternity</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668913"/>
                  </a:ext>
                </a:extLst>
              </a:tr>
              <a:tr h="252028">
                <a:tc>
                  <a:txBody>
                    <a:bodyPr/>
                    <a:lstStyle/>
                    <a:p>
                      <a:pPr algn="ctr" fontAlgn="b"/>
                      <a:r>
                        <a:rPr lang="en-US" sz="1200" b="0" i="0" u="none" strike="noStrike" dirty="0">
                          <a:solidFill>
                            <a:srgbClr val="000000"/>
                          </a:solidFill>
                          <a:effectLst/>
                          <a:latin typeface="Calibri" panose="020F0502020204030204" pitchFamily="34" charset="0"/>
                        </a:rPr>
                        <a:t> </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UII</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External Minor</a:t>
                      </a:r>
                    </a:p>
                  </a:txBody>
                  <a:tcPr marL="6287" marR="6287"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4251620"/>
                  </a:ext>
                </a:extLst>
              </a:tr>
            </a:tbl>
          </a:graphicData>
        </a:graphic>
      </p:graphicFrame>
      <p:graphicFrame>
        <p:nvGraphicFramePr>
          <p:cNvPr id="18" name="Table 17">
            <a:extLst>
              <a:ext uri="{FF2B5EF4-FFF2-40B4-BE49-F238E27FC236}">
                <a16:creationId xmlns:a16="http://schemas.microsoft.com/office/drawing/2014/main" id="{5BFB1AE7-9170-46E6-8C02-FB10FE010FB1}"/>
              </a:ext>
            </a:extLst>
          </p:cNvPr>
          <p:cNvGraphicFramePr>
            <a:graphicFrameLocks noGrp="1"/>
          </p:cNvGraphicFramePr>
          <p:nvPr>
            <p:extLst>
              <p:ext uri="{D42A27DB-BD31-4B8C-83A1-F6EECF244321}">
                <p14:modId xmlns:p14="http://schemas.microsoft.com/office/powerpoint/2010/main" val="119892145"/>
              </p:ext>
            </p:extLst>
          </p:nvPr>
        </p:nvGraphicFramePr>
        <p:xfrm>
          <a:off x="277806" y="3755793"/>
          <a:ext cx="4221070" cy="567690"/>
        </p:xfrm>
        <a:graphic>
          <a:graphicData uri="http://schemas.openxmlformats.org/drawingml/2006/table">
            <a:tbl>
              <a:tblPr/>
              <a:tblGrid>
                <a:gridCol w="2110535">
                  <a:extLst>
                    <a:ext uri="{9D8B030D-6E8A-4147-A177-3AD203B41FA5}">
                      <a16:colId xmlns:a16="http://schemas.microsoft.com/office/drawing/2014/main" val="1185480448"/>
                    </a:ext>
                  </a:extLst>
                </a:gridCol>
                <a:gridCol w="2110535">
                  <a:extLst>
                    <a:ext uri="{9D8B030D-6E8A-4147-A177-3AD203B41FA5}">
                      <a16:colId xmlns:a16="http://schemas.microsoft.com/office/drawing/2014/main" val="302070321"/>
                    </a:ext>
                  </a:extLst>
                </a:gridCol>
              </a:tblGrid>
              <a:tr h="165100">
                <a:tc>
                  <a:txBody>
                    <a:bodyPr/>
                    <a:lstStyle/>
                    <a:p>
                      <a:pPr algn="ctr" fontAlgn="b"/>
                      <a:r>
                        <a:rPr lang="en-US" sz="1200" b="1" i="0" u="none" strike="noStrike">
                          <a:solidFill>
                            <a:srgbClr val="000000"/>
                          </a:solidFill>
                          <a:effectLst/>
                          <a:latin typeface="Calibri" panose="020F0502020204030204" pitchFamily="34" charset="0"/>
                        </a:rPr>
                        <a:t>Claims code pend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Claims code pend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887193788"/>
                  </a:ext>
                </a:extLst>
              </a:tr>
              <a:tr h="165100">
                <a:tc>
                  <a:txBody>
                    <a:bodyPr/>
                    <a:lstStyle/>
                    <a:p>
                      <a:pPr algn="ctr" fontAlgn="b"/>
                      <a:r>
                        <a:rPr lang="en-US" sz="1200" b="0" i="0" u="none" strike="noStrike">
                          <a:solidFill>
                            <a:srgbClr val="000000"/>
                          </a:solidFill>
                          <a:effectLst/>
                          <a:latin typeface="Calibri" panose="020F0502020204030204" pitchFamily="34" charset="0"/>
                        </a:rPr>
                        <a:t>ICD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Incomplete Document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944669"/>
                  </a:ext>
                </a:extLst>
              </a:tr>
              <a:tr h="165100">
                <a:tc>
                  <a:txBody>
                    <a:bodyPr/>
                    <a:lstStyle/>
                    <a:p>
                      <a:pPr algn="ctr" fontAlgn="b"/>
                      <a:r>
                        <a:rPr lang="en-US" sz="1200" b="0" i="0" u="none" strike="noStrike" dirty="0">
                          <a:solidFill>
                            <a:srgbClr val="000000"/>
                          </a:solidFill>
                          <a:effectLst/>
                          <a:latin typeface="Calibri" panose="020F0502020204030204" pitchFamily="34" charset="0"/>
                        </a:rPr>
                        <a:t>NMD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Need More Document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749944"/>
                  </a:ext>
                </a:extLst>
              </a:tr>
            </a:tbl>
          </a:graphicData>
        </a:graphic>
      </p:graphicFrame>
      <p:graphicFrame>
        <p:nvGraphicFramePr>
          <p:cNvPr id="23" name="Table 22">
            <a:extLst>
              <a:ext uri="{FF2B5EF4-FFF2-40B4-BE49-F238E27FC236}">
                <a16:creationId xmlns:a16="http://schemas.microsoft.com/office/drawing/2014/main" id="{3AD245D6-7DB4-4691-BBA4-1B822E9B70EB}"/>
              </a:ext>
            </a:extLst>
          </p:cNvPr>
          <p:cNvGraphicFramePr>
            <a:graphicFrameLocks noGrp="1"/>
          </p:cNvGraphicFramePr>
          <p:nvPr>
            <p:extLst>
              <p:ext uri="{D42A27DB-BD31-4B8C-83A1-F6EECF244321}">
                <p14:modId xmlns:p14="http://schemas.microsoft.com/office/powerpoint/2010/main" val="3674904079"/>
              </p:ext>
            </p:extLst>
          </p:nvPr>
        </p:nvGraphicFramePr>
        <p:xfrm>
          <a:off x="308720" y="4506260"/>
          <a:ext cx="4233664" cy="1803060"/>
        </p:xfrm>
        <a:graphic>
          <a:graphicData uri="http://schemas.openxmlformats.org/drawingml/2006/table">
            <a:tbl>
              <a:tblPr/>
              <a:tblGrid>
                <a:gridCol w="1411221">
                  <a:extLst>
                    <a:ext uri="{9D8B030D-6E8A-4147-A177-3AD203B41FA5}">
                      <a16:colId xmlns:a16="http://schemas.microsoft.com/office/drawing/2014/main" val="2774379728"/>
                    </a:ext>
                  </a:extLst>
                </a:gridCol>
                <a:gridCol w="2822443">
                  <a:extLst>
                    <a:ext uri="{9D8B030D-6E8A-4147-A177-3AD203B41FA5}">
                      <a16:colId xmlns:a16="http://schemas.microsoft.com/office/drawing/2014/main" val="1345323428"/>
                    </a:ext>
                  </a:extLst>
                </a:gridCol>
              </a:tblGrid>
              <a:tr h="200340">
                <a:tc>
                  <a:txBody>
                    <a:bodyPr/>
                    <a:lstStyle/>
                    <a:p>
                      <a:pPr algn="ctr" fontAlgn="b"/>
                      <a:r>
                        <a:rPr lang="en-US" sz="1200" b="1" i="0" u="none" strike="noStrike">
                          <a:solidFill>
                            <a:srgbClr val="000000"/>
                          </a:solidFill>
                          <a:effectLst/>
                          <a:latin typeface="Calibri" panose="020F0502020204030204" pitchFamily="34" charset="0"/>
                        </a:rPr>
                        <a:t>Claim Service Code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a:solidFill>
                            <a:srgbClr val="000000"/>
                          </a:solidFill>
                          <a:effectLst/>
                          <a:latin typeface="Calibri" panose="020F0502020204030204" pitchFamily="34" charset="0"/>
                        </a:rPr>
                        <a:t>Claim Service Code 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154744123"/>
                  </a:ext>
                </a:extLst>
              </a:tr>
              <a:tr h="200340">
                <a:tc>
                  <a:txBody>
                    <a:bodyPr/>
                    <a:lstStyle/>
                    <a:p>
                      <a:pPr algn="ctr" fontAlgn="b"/>
                      <a:r>
                        <a:rPr lang="en-US" sz="1200" b="0" i="0" u="none" strike="noStrike">
                          <a:solidFill>
                            <a:srgbClr val="000000"/>
                          </a:solidFill>
                          <a:effectLst/>
                          <a:latin typeface="Calibri" panose="020F0502020204030204" pitchFamily="34" charset="0"/>
                        </a:rPr>
                        <a:t>EX01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159395"/>
                  </a:ext>
                </a:extLst>
              </a:tr>
              <a:tr h="200340">
                <a:tc>
                  <a:txBody>
                    <a:bodyPr/>
                    <a:lstStyle/>
                    <a:p>
                      <a:pPr algn="ctr" fontAlgn="b"/>
                      <a:r>
                        <a:rPr lang="en-US" sz="1200" b="0" i="0" u="none" strike="noStrike">
                          <a:solidFill>
                            <a:srgbClr val="000000"/>
                          </a:solidFill>
                          <a:effectLst/>
                          <a:latin typeface="Calibri" panose="020F0502020204030204" pitchFamily="34" charset="0"/>
                        </a:rPr>
                        <a:t>EX02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428837"/>
                  </a:ext>
                </a:extLst>
              </a:tr>
              <a:tr h="200340">
                <a:tc>
                  <a:txBody>
                    <a:bodyPr/>
                    <a:lstStyle/>
                    <a:p>
                      <a:pPr algn="ctr" fontAlgn="b"/>
                      <a:r>
                        <a:rPr lang="en-US" sz="1200" b="0" i="0" u="none" strike="noStrike">
                          <a:solidFill>
                            <a:srgbClr val="000000"/>
                          </a:solidFill>
                          <a:effectLst/>
                          <a:latin typeface="Calibri" panose="020F0502020204030204" pitchFamily="34" charset="0"/>
                        </a:rPr>
                        <a:t>EX03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Injurty Type3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814335"/>
                  </a:ext>
                </a:extLst>
              </a:tr>
              <a:tr h="200340">
                <a:tc>
                  <a:txBody>
                    <a:bodyPr/>
                    <a:lstStyle/>
                    <a:p>
                      <a:pPr algn="ctr" fontAlgn="b"/>
                      <a:r>
                        <a:rPr lang="en-US" sz="1200" b="0" i="0" u="none" strike="noStrike">
                          <a:solidFill>
                            <a:srgbClr val="000000"/>
                          </a:solidFill>
                          <a:effectLst/>
                          <a:latin typeface="Calibri" panose="020F0502020204030204" pitchFamily="34" charset="0"/>
                        </a:rPr>
                        <a:t>IMI1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Internal Minor Injury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497190"/>
                  </a:ext>
                </a:extLst>
              </a:tr>
              <a:tr h="200340">
                <a:tc>
                  <a:txBody>
                    <a:bodyPr/>
                    <a:lstStyle/>
                    <a:p>
                      <a:pPr algn="ctr" fontAlgn="b"/>
                      <a:r>
                        <a:rPr lang="en-US" sz="1200" b="0" i="0" u="none" strike="noStrike">
                          <a:solidFill>
                            <a:srgbClr val="000000"/>
                          </a:solidFill>
                          <a:effectLst/>
                          <a:latin typeface="Calibri" panose="020F0502020204030204" pitchFamily="34" charset="0"/>
                        </a:rPr>
                        <a:t>IMI2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Minor Injury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223423"/>
                  </a:ext>
                </a:extLst>
              </a:tr>
              <a:tr h="200340">
                <a:tc>
                  <a:txBody>
                    <a:bodyPr/>
                    <a:lstStyle/>
                    <a:p>
                      <a:pPr algn="ctr" fontAlgn="b"/>
                      <a:r>
                        <a:rPr lang="en-US" sz="1200" b="0" i="0" u="none" strike="noStrike">
                          <a:solidFill>
                            <a:srgbClr val="000000"/>
                          </a:solidFill>
                          <a:effectLst/>
                          <a:latin typeface="Calibri" panose="020F0502020204030204" pitchFamily="34" charset="0"/>
                        </a:rPr>
                        <a:t>IMA1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Majory Injury Type1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204811"/>
                  </a:ext>
                </a:extLst>
              </a:tr>
              <a:tr h="200340">
                <a:tc>
                  <a:txBody>
                    <a:bodyPr/>
                    <a:lstStyle/>
                    <a:p>
                      <a:pPr algn="ctr" fontAlgn="b"/>
                      <a:r>
                        <a:rPr lang="en-US" sz="1200" b="0" i="0" u="none" strike="noStrike">
                          <a:solidFill>
                            <a:srgbClr val="000000"/>
                          </a:solidFill>
                          <a:effectLst/>
                          <a:latin typeface="Calibri" panose="020F0502020204030204" pitchFamily="34" charset="0"/>
                        </a:rPr>
                        <a:t>IMA2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Internal Majory Injury Type2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850862"/>
                  </a:ext>
                </a:extLst>
              </a:tr>
              <a:tr h="200340">
                <a:tc>
                  <a:txBody>
                    <a:bodyPr/>
                    <a:lstStyle/>
                    <a:p>
                      <a:pPr algn="ctr" fontAlgn="b"/>
                      <a:r>
                        <a:rPr lang="en-US" sz="1200" b="0" i="0" u="none" strike="noStrike">
                          <a:solidFill>
                            <a:srgbClr val="000000"/>
                          </a:solidFill>
                          <a:effectLst/>
                          <a:latin typeface="Calibri" panose="020F0502020204030204" pitchFamily="34" charset="0"/>
                        </a:rPr>
                        <a:t>MAT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Maternity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496529"/>
                  </a:ext>
                </a:extLst>
              </a:tr>
            </a:tbl>
          </a:graphicData>
        </a:graphic>
      </p:graphicFrame>
      <p:graphicFrame>
        <p:nvGraphicFramePr>
          <p:cNvPr id="26" name="Table 25">
            <a:extLst>
              <a:ext uri="{FF2B5EF4-FFF2-40B4-BE49-F238E27FC236}">
                <a16:creationId xmlns:a16="http://schemas.microsoft.com/office/drawing/2014/main" id="{7173048F-C095-4AE3-9384-6214CC5EB805}"/>
              </a:ext>
            </a:extLst>
          </p:cNvPr>
          <p:cNvGraphicFramePr>
            <a:graphicFrameLocks noGrp="1"/>
          </p:cNvGraphicFramePr>
          <p:nvPr>
            <p:extLst>
              <p:ext uri="{D42A27DB-BD31-4B8C-83A1-F6EECF244321}">
                <p14:modId xmlns:p14="http://schemas.microsoft.com/office/powerpoint/2010/main" val="570906415"/>
              </p:ext>
            </p:extLst>
          </p:nvPr>
        </p:nvGraphicFramePr>
        <p:xfrm>
          <a:off x="4600803" y="2076264"/>
          <a:ext cx="4003645" cy="4221128"/>
        </p:xfrm>
        <a:graphic>
          <a:graphicData uri="http://schemas.openxmlformats.org/drawingml/2006/table">
            <a:tbl>
              <a:tblPr/>
              <a:tblGrid>
                <a:gridCol w="903813">
                  <a:extLst>
                    <a:ext uri="{9D8B030D-6E8A-4147-A177-3AD203B41FA5}">
                      <a16:colId xmlns:a16="http://schemas.microsoft.com/office/drawing/2014/main" val="1288780822"/>
                    </a:ext>
                  </a:extLst>
                </a:gridCol>
                <a:gridCol w="3099832">
                  <a:extLst>
                    <a:ext uri="{9D8B030D-6E8A-4147-A177-3AD203B41FA5}">
                      <a16:colId xmlns:a16="http://schemas.microsoft.com/office/drawing/2014/main" val="132674165"/>
                    </a:ext>
                  </a:extLst>
                </a:gridCol>
              </a:tblGrid>
              <a:tr h="704664">
                <a:tc>
                  <a:txBody>
                    <a:bodyPr/>
                    <a:lstStyle/>
                    <a:p>
                      <a:pPr algn="ctr" fontAlgn="b"/>
                      <a:r>
                        <a:rPr lang="en-US" sz="1200" b="1" i="0" u="none" strike="noStrike">
                          <a:solidFill>
                            <a:srgbClr val="000000"/>
                          </a:solidFill>
                          <a:effectLst/>
                          <a:latin typeface="Calibri" panose="020F0502020204030204" pitchFamily="34" charset="0"/>
                        </a:rPr>
                        <a:t>Primary diagnosis code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200" b="1" i="0" u="none" strike="noStrike" dirty="0">
                          <a:solidFill>
                            <a:srgbClr val="000000"/>
                          </a:solidFill>
                          <a:effectLst/>
                          <a:latin typeface="Calibri" panose="020F0502020204030204" pitchFamily="34" charset="0"/>
                        </a:rPr>
                        <a:t>Primary Diagnosis Code 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13830975"/>
                  </a:ext>
                </a:extLst>
              </a:tr>
              <a:tr h="219779">
                <a:tc>
                  <a:txBody>
                    <a:bodyPr/>
                    <a:lstStyle/>
                    <a:p>
                      <a:pPr algn="ctr" fontAlgn="b"/>
                      <a:r>
                        <a:rPr lang="en-US" sz="1200" b="0" i="0" u="none" strike="noStrike">
                          <a:solidFill>
                            <a:srgbClr val="000000"/>
                          </a:solidFill>
                          <a:effectLst/>
                          <a:latin typeface="Calibri" panose="020F0502020204030204" pitchFamily="34" charset="0"/>
                        </a:rPr>
                        <a:t>LIEO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Leg Injury 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970009"/>
                  </a:ext>
                </a:extLst>
              </a:tr>
              <a:tr h="219779">
                <a:tc>
                  <a:txBody>
                    <a:bodyPr/>
                    <a:lstStyle/>
                    <a:p>
                      <a:pPr algn="ctr" fontAlgn="b"/>
                      <a:r>
                        <a:rPr lang="en-US" sz="1200" b="0" i="0" u="none" strike="noStrike">
                          <a:solidFill>
                            <a:srgbClr val="000000"/>
                          </a:solidFill>
                          <a:effectLst/>
                          <a:latin typeface="Calibri" panose="020F0502020204030204" pitchFamily="34" charset="0"/>
                        </a:rPr>
                        <a:t>HIEO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Hand Injury ExternalOnly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303015"/>
                  </a:ext>
                </a:extLst>
              </a:tr>
              <a:tr h="219779">
                <a:tc>
                  <a:txBody>
                    <a:bodyPr/>
                    <a:lstStyle/>
                    <a:p>
                      <a:pPr algn="ctr" fontAlgn="b"/>
                      <a:r>
                        <a:rPr lang="en-US" sz="1200" b="0" i="0" u="none" strike="noStrike">
                          <a:solidFill>
                            <a:srgbClr val="000000"/>
                          </a:solidFill>
                          <a:effectLst/>
                          <a:latin typeface="Calibri" panose="020F0502020204030204" pitchFamily="34" charset="0"/>
                        </a:rPr>
                        <a:t>LI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Leg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21014"/>
                  </a:ext>
                </a:extLst>
              </a:tr>
              <a:tr h="219779">
                <a:tc>
                  <a:txBody>
                    <a:bodyPr/>
                    <a:lstStyle/>
                    <a:p>
                      <a:pPr algn="ctr" fontAlgn="b"/>
                      <a:r>
                        <a:rPr lang="en-US" sz="1200" b="0" i="0" u="none" strike="noStrike">
                          <a:solidFill>
                            <a:srgbClr val="000000"/>
                          </a:solidFill>
                          <a:effectLst/>
                          <a:latin typeface="Calibri" panose="020F0502020204030204" pitchFamily="34" charset="0"/>
                        </a:rPr>
                        <a:t>HI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Hand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490119"/>
                  </a:ext>
                </a:extLst>
              </a:tr>
              <a:tr h="219779">
                <a:tc>
                  <a:txBody>
                    <a:bodyPr/>
                    <a:lstStyle/>
                    <a:p>
                      <a:pPr algn="ctr" fontAlgn="b"/>
                      <a:r>
                        <a:rPr lang="en-US" sz="1200" b="0" i="0" u="none" strike="noStrike">
                          <a:solidFill>
                            <a:srgbClr val="000000"/>
                          </a:solidFill>
                          <a:effectLst/>
                          <a:latin typeface="Calibri" panose="020F0502020204030204" pitchFamily="34" charset="0"/>
                        </a:rPr>
                        <a:t>Ext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02572"/>
                  </a:ext>
                </a:extLst>
              </a:tr>
              <a:tr h="219779">
                <a:tc>
                  <a:txBody>
                    <a:bodyPr/>
                    <a:lstStyle/>
                    <a:p>
                      <a:pPr algn="ctr" fontAlgn="b"/>
                      <a:r>
                        <a:rPr lang="en-US" sz="1200" b="0" i="0" u="none" strike="noStrike">
                          <a:solidFill>
                            <a:srgbClr val="000000"/>
                          </a:solidFill>
                          <a:effectLst/>
                          <a:latin typeface="Calibri" panose="020F0502020204030204" pitchFamily="34" charset="0"/>
                        </a:rPr>
                        <a:t>KF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Kidney Failure Non Dialysis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381009"/>
                  </a:ext>
                </a:extLst>
              </a:tr>
              <a:tr h="219779">
                <a:tc>
                  <a:txBody>
                    <a:bodyPr/>
                    <a:lstStyle/>
                    <a:p>
                      <a:pPr algn="ctr" fontAlgn="b"/>
                      <a:r>
                        <a:rPr lang="en-US" sz="1200" b="0" i="0" u="none" strike="noStrike">
                          <a:solidFill>
                            <a:srgbClr val="000000"/>
                          </a:solidFill>
                          <a:effectLst/>
                          <a:latin typeface="Calibri" panose="020F0502020204030204" pitchFamily="34" charset="0"/>
                        </a:rPr>
                        <a:t>CNS1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7074658"/>
                  </a:ext>
                </a:extLst>
              </a:tr>
              <a:tr h="219779">
                <a:tc>
                  <a:txBody>
                    <a:bodyPr/>
                    <a:lstStyle/>
                    <a:p>
                      <a:pPr algn="ctr" fontAlgn="b"/>
                      <a:r>
                        <a:rPr lang="en-US" sz="1200" b="0" i="0" u="none" strike="noStrike">
                          <a:solidFill>
                            <a:srgbClr val="000000"/>
                          </a:solidFill>
                          <a:effectLst/>
                          <a:latin typeface="Calibri" panose="020F0502020204030204" pitchFamily="34" charset="0"/>
                        </a:rPr>
                        <a:t>CNS2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694736"/>
                  </a:ext>
                </a:extLst>
              </a:tr>
              <a:tr h="219779">
                <a:tc>
                  <a:txBody>
                    <a:bodyPr/>
                    <a:lstStyle/>
                    <a:p>
                      <a:pPr algn="ctr" fontAlgn="b"/>
                      <a:r>
                        <a:rPr lang="en-US" sz="1200" b="0" i="0" u="none" strike="noStrike">
                          <a:solidFill>
                            <a:srgbClr val="000000"/>
                          </a:solidFill>
                          <a:effectLst/>
                          <a:latin typeface="Calibri" panose="020F0502020204030204" pitchFamily="34" charset="0"/>
                        </a:rPr>
                        <a:t>CNS3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3890880"/>
                  </a:ext>
                </a:extLst>
              </a:tr>
              <a:tr h="219779">
                <a:tc>
                  <a:txBody>
                    <a:bodyPr/>
                    <a:lstStyle/>
                    <a:p>
                      <a:pPr algn="ctr" fontAlgn="b"/>
                      <a:r>
                        <a:rPr lang="en-US" sz="1200" b="0" i="0" u="none" strike="noStrike">
                          <a:solidFill>
                            <a:srgbClr val="000000"/>
                          </a:solidFill>
                          <a:effectLst/>
                          <a:latin typeface="Calibri" panose="020F0502020204030204" pitchFamily="34" charset="0"/>
                        </a:rPr>
                        <a:t>CNS4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Cancer Stage 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738290"/>
                  </a:ext>
                </a:extLst>
              </a:tr>
              <a:tr h="219779">
                <a:tc>
                  <a:txBody>
                    <a:bodyPr/>
                    <a:lstStyle/>
                    <a:p>
                      <a:pPr algn="ctr" fontAlgn="b"/>
                      <a:r>
                        <a:rPr lang="en-US" sz="1200" b="0" i="0" u="none" strike="noStrike">
                          <a:solidFill>
                            <a:srgbClr val="000000"/>
                          </a:solidFill>
                          <a:effectLst/>
                          <a:latin typeface="Calibri" panose="020F0502020204030204" pitchFamily="34" charset="0"/>
                        </a:rPr>
                        <a:t>HEEO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Head Injury External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121368"/>
                  </a:ext>
                </a:extLst>
              </a:tr>
              <a:tr h="219779">
                <a:tc>
                  <a:txBody>
                    <a:bodyPr/>
                    <a:lstStyle/>
                    <a:p>
                      <a:pPr algn="ctr" fontAlgn="b"/>
                      <a:r>
                        <a:rPr lang="en-US" sz="1200" b="0" i="0" u="none" strike="noStrike">
                          <a:solidFill>
                            <a:srgbClr val="000000"/>
                          </a:solidFill>
                          <a:effectLst/>
                          <a:latin typeface="Calibri" panose="020F0502020204030204" pitchFamily="34" charset="0"/>
                        </a:rPr>
                        <a:t>HI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Head Injury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899215"/>
                  </a:ext>
                </a:extLst>
              </a:tr>
              <a:tr h="219779">
                <a:tc>
                  <a:txBody>
                    <a:bodyPr/>
                    <a:lstStyle/>
                    <a:p>
                      <a:pPr algn="ctr" fontAlgn="b"/>
                      <a:r>
                        <a:rPr lang="en-US" sz="1200" b="0" i="0" u="none" strike="noStrike">
                          <a:solidFill>
                            <a:srgbClr val="000000"/>
                          </a:solidFill>
                          <a:effectLst/>
                          <a:latin typeface="Calibri" panose="020F0502020204030204" pitchFamily="34" charset="0"/>
                        </a:rPr>
                        <a:t>KFD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Kidney Failure Dialysis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818876"/>
                  </a:ext>
                </a:extLst>
              </a:tr>
              <a:tr h="219779">
                <a:tc>
                  <a:txBody>
                    <a:bodyPr/>
                    <a:lstStyle/>
                    <a:p>
                      <a:pPr algn="ctr" fontAlgn="b"/>
                      <a:r>
                        <a:rPr lang="en-US" sz="1200" b="0" i="0" u="none" strike="noStrike">
                          <a:solidFill>
                            <a:srgbClr val="000000"/>
                          </a:solidFill>
                          <a:effectLst/>
                          <a:latin typeface="Calibri" panose="020F0502020204030204" pitchFamily="34" charset="0"/>
                        </a:rPr>
                        <a:t>PROS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Prostate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005387"/>
                  </a:ext>
                </a:extLst>
              </a:tr>
              <a:tr h="219779">
                <a:tc>
                  <a:txBody>
                    <a:bodyPr/>
                    <a:lstStyle/>
                    <a:p>
                      <a:pPr algn="ctr" fontAlgn="b"/>
                      <a:r>
                        <a:rPr lang="en-US" sz="1200" b="0" i="0" u="none" strike="noStrike">
                          <a:solidFill>
                            <a:srgbClr val="000000"/>
                          </a:solidFill>
                          <a:effectLst/>
                          <a:latin typeface="Calibri" panose="020F0502020204030204" pitchFamily="34" charset="0"/>
                        </a:rPr>
                        <a:t>COLA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Colateral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505737"/>
                  </a:ext>
                </a:extLst>
              </a:tr>
              <a:tr h="219779">
                <a:tc>
                  <a:txBody>
                    <a:bodyPr/>
                    <a:lstStyle/>
                    <a:p>
                      <a:pPr algn="ctr" fontAlgn="b"/>
                      <a:r>
                        <a:rPr lang="en-US" sz="1200" b="0" i="0" u="none" strike="noStrike">
                          <a:solidFill>
                            <a:srgbClr val="000000"/>
                          </a:solidFill>
                          <a:effectLst/>
                          <a:latin typeface="Calibri" panose="020F0502020204030204" pitchFamily="34" charset="0"/>
                        </a:rPr>
                        <a:t>CAVD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Cadi Vascular Disease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991592"/>
                  </a:ext>
                </a:extLst>
              </a:tr>
            </a:tbl>
          </a:graphicData>
        </a:graphic>
      </p:graphicFrame>
      <p:sp>
        <p:nvSpPr>
          <p:cNvPr id="2" name="Rectangle: Rounded Corners 1">
            <a:extLst>
              <a:ext uri="{FF2B5EF4-FFF2-40B4-BE49-F238E27FC236}">
                <a16:creationId xmlns:a16="http://schemas.microsoft.com/office/drawing/2014/main" id="{8B5B7708-958E-4382-9BA9-D603BF02F6CD}"/>
              </a:ext>
            </a:extLst>
          </p:cNvPr>
          <p:cNvSpPr/>
          <p:nvPr/>
        </p:nvSpPr>
        <p:spPr>
          <a:xfrm>
            <a:off x="5894433" y="1124744"/>
            <a:ext cx="1917927" cy="261743"/>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lumMod val="50000"/>
                  </a:schemeClr>
                </a:solidFill>
              </a:rPr>
              <a:t>Test Dataset</a:t>
            </a:r>
          </a:p>
        </p:txBody>
      </p:sp>
      <p:graphicFrame>
        <p:nvGraphicFramePr>
          <p:cNvPr id="4" name="Object 3">
            <a:extLst>
              <a:ext uri="{FF2B5EF4-FFF2-40B4-BE49-F238E27FC236}">
                <a16:creationId xmlns:a16="http://schemas.microsoft.com/office/drawing/2014/main" id="{B8455505-EE5F-4697-BFEC-9AD6D96AB1C5}"/>
              </a:ext>
            </a:extLst>
          </p:cNvPr>
          <p:cNvGraphicFramePr>
            <a:graphicFrameLocks noChangeAspect="1"/>
          </p:cNvGraphicFramePr>
          <p:nvPr>
            <p:extLst>
              <p:ext uri="{D42A27DB-BD31-4B8C-83A1-F6EECF244321}">
                <p14:modId xmlns:p14="http://schemas.microsoft.com/office/powerpoint/2010/main" val="3899238028"/>
              </p:ext>
            </p:extLst>
          </p:nvPr>
        </p:nvGraphicFramePr>
        <p:xfrm>
          <a:off x="6396196" y="1410409"/>
          <a:ext cx="914400" cy="806450"/>
        </p:xfrm>
        <a:graphic>
          <a:graphicData uri="http://schemas.openxmlformats.org/presentationml/2006/ole">
            <mc:AlternateContent xmlns:mc="http://schemas.openxmlformats.org/markup-compatibility/2006">
              <mc:Choice xmlns:v="urn:schemas-microsoft-com:vml" Requires="v">
                <p:oleObj spid="_x0000_s20487" name="Macro-Enabled Worksheet" showAsIcon="1" r:id="rId4" imgW="914400" imgH="806400" progId="Excel.SheetMacroEnabled.12">
                  <p:embed/>
                </p:oleObj>
              </mc:Choice>
              <mc:Fallback>
                <p:oleObj name="Macro-Enabled Worksheet" showAsIcon="1" r:id="rId4" imgW="914400" imgH="806400" progId="Excel.SheetMacroEnabled.12">
                  <p:embed/>
                  <p:pic>
                    <p:nvPicPr>
                      <p:cNvPr id="0" name=""/>
                      <p:cNvPicPr/>
                      <p:nvPr/>
                    </p:nvPicPr>
                    <p:blipFill>
                      <a:blip r:embed="rId5"/>
                      <a:stretch>
                        <a:fillRect/>
                      </a:stretch>
                    </p:blipFill>
                    <p:spPr>
                      <a:xfrm>
                        <a:off x="6396196" y="1410409"/>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51813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200" kern="0" dirty="0">
                <a:solidFill>
                  <a:schemeClr val="accent5"/>
                </a:solidFill>
                <a:latin typeface="Arial Narrow" pitchFamily="34" charset="0"/>
              </a:rPr>
              <a:t>UI, Fraud Model, API Development and Integration – Technologies, Approach, Solution</a:t>
            </a:r>
            <a:endParaRPr kumimoji="0" lang="en-US" sz="3200" b="0" i="0" u="none" strike="noStrike" kern="0" cap="none" spc="0" normalizeH="0" baseline="0" noProof="0" dirty="0">
              <a:ln>
                <a:noFill/>
              </a:ln>
              <a:solidFill>
                <a:schemeClr val="accent5"/>
              </a:solidFill>
              <a:effectLst/>
              <a:uLnTx/>
              <a:uFillTx/>
              <a:latin typeface="Arial Narrow" pitchFamily="34" charset="0"/>
            </a:endParaRPr>
          </a:p>
        </p:txBody>
      </p:sp>
      <p:sp>
        <p:nvSpPr>
          <p:cNvPr id="4" name="Rectangle: Rounded Corners 3">
            <a:extLst>
              <a:ext uri="{FF2B5EF4-FFF2-40B4-BE49-F238E27FC236}">
                <a16:creationId xmlns:a16="http://schemas.microsoft.com/office/drawing/2014/main" id="{A2B953AA-63DD-4C24-A3C6-90998162F6DA}"/>
              </a:ext>
            </a:extLst>
          </p:cNvPr>
          <p:cNvSpPr/>
          <p:nvPr/>
        </p:nvSpPr>
        <p:spPr>
          <a:xfrm>
            <a:off x="107504" y="1628813"/>
            <a:ext cx="2592288" cy="395895"/>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User Interfaces</a:t>
            </a:r>
          </a:p>
        </p:txBody>
      </p:sp>
      <p:sp>
        <p:nvSpPr>
          <p:cNvPr id="19" name="Rectangle: Rounded Corners 18">
            <a:extLst>
              <a:ext uri="{FF2B5EF4-FFF2-40B4-BE49-F238E27FC236}">
                <a16:creationId xmlns:a16="http://schemas.microsoft.com/office/drawing/2014/main" id="{E0269DC9-7860-4E19-8E90-CFDB9AB82048}"/>
              </a:ext>
            </a:extLst>
          </p:cNvPr>
          <p:cNvSpPr/>
          <p:nvPr/>
        </p:nvSpPr>
        <p:spPr>
          <a:xfrm>
            <a:off x="3347864" y="1340768"/>
            <a:ext cx="5688632" cy="1584176"/>
          </a:xfrm>
          <a:prstGeom prst="roundRect">
            <a:avLst>
              <a:gd name="adj" fmla="val 8937"/>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New screen is build for Users (Claim Handler) to choose the claim from the drop down to check the potential fraud for the respective claim</a:t>
            </a:r>
          </a:p>
          <a:p>
            <a:pPr marL="285750" indent="-285750">
              <a:buFont typeface="Arial" panose="020B0604020202020204" pitchFamily="34" charset="0"/>
              <a:buChar char="•"/>
            </a:pPr>
            <a:endParaRPr lang="en-US" sz="1400" dirty="0">
              <a:solidFill>
                <a:schemeClr val="tx2">
                  <a:lumMod val="50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Once he/she chooses the claim, the respective claim details will be loaded. And they can run the Potential Fraud detection by clicking the submit button</a:t>
            </a:r>
          </a:p>
        </p:txBody>
      </p:sp>
      <p:cxnSp>
        <p:nvCxnSpPr>
          <p:cNvPr id="31" name="Straight Arrow Connector 30">
            <a:extLst>
              <a:ext uri="{FF2B5EF4-FFF2-40B4-BE49-F238E27FC236}">
                <a16:creationId xmlns:a16="http://schemas.microsoft.com/office/drawing/2014/main" id="{1726673E-0329-4B70-A377-16B2EC7D88AE}"/>
              </a:ext>
            </a:extLst>
          </p:cNvPr>
          <p:cNvCxnSpPr>
            <a:cxnSpLocks/>
            <a:endCxn id="19" idx="1"/>
          </p:cNvCxnSpPr>
          <p:nvPr/>
        </p:nvCxnSpPr>
        <p:spPr>
          <a:xfrm>
            <a:off x="2699792" y="2132856"/>
            <a:ext cx="648072"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5E73EEFE-3ED3-4949-A69E-A00C7C279976}"/>
              </a:ext>
            </a:extLst>
          </p:cNvPr>
          <p:cNvSpPr/>
          <p:nvPr/>
        </p:nvSpPr>
        <p:spPr>
          <a:xfrm>
            <a:off x="94522" y="4833293"/>
            <a:ext cx="2592288" cy="46791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Fraud Model</a:t>
            </a:r>
          </a:p>
        </p:txBody>
      </p:sp>
      <p:sp>
        <p:nvSpPr>
          <p:cNvPr id="40" name="Rectangle: Rounded Corners 39">
            <a:extLst>
              <a:ext uri="{FF2B5EF4-FFF2-40B4-BE49-F238E27FC236}">
                <a16:creationId xmlns:a16="http://schemas.microsoft.com/office/drawing/2014/main" id="{8CFC9FED-847C-4B2C-AC53-A5B15B8F74C6}"/>
              </a:ext>
            </a:extLst>
          </p:cNvPr>
          <p:cNvSpPr/>
          <p:nvPr/>
        </p:nvSpPr>
        <p:spPr>
          <a:xfrm>
            <a:off x="3352122" y="4437112"/>
            <a:ext cx="5697355" cy="1800200"/>
          </a:xfrm>
          <a:prstGeom prst="roundRect">
            <a:avLst>
              <a:gd name="adj" fmla="val 9490"/>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Azure Machine Learning studio is used to do the following,</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Dataset load</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Visualization</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Experiments</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Machine learning Algorithm/existing model selection</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Apply algorithm and visualize the result</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Train model</a:t>
            </a:r>
          </a:p>
        </p:txBody>
      </p:sp>
      <p:cxnSp>
        <p:nvCxnSpPr>
          <p:cNvPr id="43" name="Straight Arrow Connector 42">
            <a:extLst>
              <a:ext uri="{FF2B5EF4-FFF2-40B4-BE49-F238E27FC236}">
                <a16:creationId xmlns:a16="http://schemas.microsoft.com/office/drawing/2014/main" id="{728CAE4D-7A13-40A7-A5EF-21648A6EFC43}"/>
              </a:ext>
            </a:extLst>
          </p:cNvPr>
          <p:cNvCxnSpPr>
            <a:cxnSpLocks/>
          </p:cNvCxnSpPr>
          <p:nvPr/>
        </p:nvCxnSpPr>
        <p:spPr>
          <a:xfrm>
            <a:off x="2686810" y="5085184"/>
            <a:ext cx="648072"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EAB06015-5986-47D2-9DF0-4AF3580FBB96}"/>
              </a:ext>
            </a:extLst>
          </p:cNvPr>
          <p:cNvSpPr/>
          <p:nvPr/>
        </p:nvSpPr>
        <p:spPr>
          <a:xfrm>
            <a:off x="112371" y="3140968"/>
            <a:ext cx="2592288" cy="395903"/>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API Development &amp; Integration</a:t>
            </a:r>
          </a:p>
        </p:txBody>
      </p:sp>
      <p:sp>
        <p:nvSpPr>
          <p:cNvPr id="45" name="Rectangle: Rounded Corners 44">
            <a:extLst>
              <a:ext uri="{FF2B5EF4-FFF2-40B4-BE49-F238E27FC236}">
                <a16:creationId xmlns:a16="http://schemas.microsoft.com/office/drawing/2014/main" id="{7DC3F31F-E75A-48CB-AAED-6E9D4E953019}"/>
              </a:ext>
            </a:extLst>
          </p:cNvPr>
          <p:cNvSpPr/>
          <p:nvPr/>
        </p:nvSpPr>
        <p:spPr>
          <a:xfrm>
            <a:off x="3347863" y="3068961"/>
            <a:ext cx="5683765" cy="1296143"/>
          </a:xfrm>
          <a:prstGeom prst="roundRect">
            <a:avLst>
              <a:gd name="adj" fmla="val 9490"/>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Google API is built to do the following and published into the internet,</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Accept the claim</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Grab &amp; Validate data </a:t>
            </a:r>
          </a:p>
          <a:p>
            <a:pPr marL="742950" lvl="1" indent="-285750">
              <a:buFont typeface="Arial" panose="020B0604020202020204" pitchFamily="34" charset="0"/>
              <a:buChar char="•"/>
            </a:pPr>
            <a:r>
              <a:rPr lang="en-US" sz="1400" dirty="0">
                <a:solidFill>
                  <a:schemeClr val="tx2">
                    <a:lumMod val="50000"/>
                  </a:schemeClr>
                </a:solidFill>
                <a:latin typeface="Calibri" panose="020F0502020204030204" pitchFamily="34" charset="0"/>
                <a:cs typeface="Calibri" panose="020F0502020204030204" pitchFamily="34" charset="0"/>
              </a:rPr>
              <a:t>Apply the data against the built in rules derived based on outcome of the model.</a:t>
            </a:r>
          </a:p>
        </p:txBody>
      </p:sp>
      <p:cxnSp>
        <p:nvCxnSpPr>
          <p:cNvPr id="51" name="Straight Arrow Connector 50">
            <a:extLst>
              <a:ext uri="{FF2B5EF4-FFF2-40B4-BE49-F238E27FC236}">
                <a16:creationId xmlns:a16="http://schemas.microsoft.com/office/drawing/2014/main" id="{873840B0-A6FC-452A-A563-0B0BF5BC7592}"/>
              </a:ext>
            </a:extLst>
          </p:cNvPr>
          <p:cNvCxnSpPr>
            <a:cxnSpLocks/>
            <a:endCxn id="45" idx="1"/>
          </p:cNvCxnSpPr>
          <p:nvPr/>
        </p:nvCxnSpPr>
        <p:spPr>
          <a:xfrm>
            <a:off x="2699792" y="3717033"/>
            <a:ext cx="648071" cy="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96314A0-82AF-4099-813A-1C14C2249826}"/>
              </a:ext>
            </a:extLst>
          </p:cNvPr>
          <p:cNvSpPr/>
          <p:nvPr/>
        </p:nvSpPr>
        <p:spPr>
          <a:xfrm>
            <a:off x="107504" y="2039417"/>
            <a:ext cx="2592288" cy="813519"/>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HTML5, CSS3</a:t>
            </a:r>
          </a:p>
        </p:txBody>
      </p:sp>
      <p:sp>
        <p:nvSpPr>
          <p:cNvPr id="60" name="Rectangle: Rounded Corners 59">
            <a:extLst>
              <a:ext uri="{FF2B5EF4-FFF2-40B4-BE49-F238E27FC236}">
                <a16:creationId xmlns:a16="http://schemas.microsoft.com/office/drawing/2014/main" id="{379867E1-F0D8-4047-84CA-3FDEAB19FAE6}"/>
              </a:ext>
            </a:extLst>
          </p:cNvPr>
          <p:cNvSpPr/>
          <p:nvPr/>
        </p:nvSpPr>
        <p:spPr>
          <a:xfrm>
            <a:off x="107504" y="3536871"/>
            <a:ext cx="2592288" cy="961635"/>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Java, Apache, Polo, Jfree, Jcommon – Published as Google API</a:t>
            </a:r>
          </a:p>
        </p:txBody>
      </p:sp>
      <p:sp>
        <p:nvSpPr>
          <p:cNvPr id="64" name="Rectangle: Rounded Corners 63">
            <a:extLst>
              <a:ext uri="{FF2B5EF4-FFF2-40B4-BE49-F238E27FC236}">
                <a16:creationId xmlns:a16="http://schemas.microsoft.com/office/drawing/2014/main" id="{2EF81FA7-C4C7-40E6-AFFD-62C81A0710B3}"/>
              </a:ext>
            </a:extLst>
          </p:cNvPr>
          <p:cNvSpPr/>
          <p:nvPr/>
        </p:nvSpPr>
        <p:spPr>
          <a:xfrm>
            <a:off x="94522" y="5301208"/>
            <a:ext cx="2592288" cy="961635"/>
          </a:xfrm>
          <a:prstGeom prst="roundRect">
            <a:avLst>
              <a:gd name="adj" fmla="val 16667"/>
            </a:avLst>
          </a:prstGeom>
          <a:solidFill>
            <a:schemeClr val="accent5">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Azure Machine Learning Studio </a:t>
            </a:r>
          </a:p>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a:p>
            <a:pPr algn="ctr"/>
            <a:r>
              <a:rPr lang="en-US" sz="1600" dirty="0">
                <a:solidFill>
                  <a:schemeClr val="tx2">
                    <a:lumMod val="50000"/>
                  </a:schemeClr>
                </a:solidFill>
                <a:latin typeface="Calibri" panose="020F0502020204030204" pitchFamily="34" charset="0"/>
                <a:cs typeface="Calibri" panose="020F0502020204030204" pitchFamily="34" charset="0"/>
              </a:rPr>
              <a:t>Linear Regression</a:t>
            </a:r>
          </a:p>
        </p:txBody>
      </p:sp>
    </p:spTree>
    <p:extLst>
      <p:ext uri="{BB962C8B-B14F-4D97-AF65-F5344CB8AC3E}">
        <p14:creationId xmlns:p14="http://schemas.microsoft.com/office/powerpoint/2010/main" val="343864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What Algorithm Used and How ?</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pic>
        <p:nvPicPr>
          <p:cNvPr id="4" name="Picture 3">
            <a:extLst>
              <a:ext uri="{FF2B5EF4-FFF2-40B4-BE49-F238E27FC236}">
                <a16:creationId xmlns:a16="http://schemas.microsoft.com/office/drawing/2014/main" id="{7E0BC477-E49E-4AB9-96BA-E93C99C01AEE}"/>
              </a:ext>
            </a:extLst>
          </p:cNvPr>
          <p:cNvPicPr>
            <a:picLocks noChangeAspect="1"/>
          </p:cNvPicPr>
          <p:nvPr/>
        </p:nvPicPr>
        <p:blipFill>
          <a:blip r:embed="rId4"/>
          <a:stretch>
            <a:fillRect/>
          </a:stretch>
        </p:blipFill>
        <p:spPr>
          <a:xfrm>
            <a:off x="125759" y="2732450"/>
            <a:ext cx="4950297" cy="3216830"/>
          </a:xfrm>
          <a:prstGeom prst="rect">
            <a:avLst/>
          </a:prstGeom>
        </p:spPr>
      </p:pic>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Model - Flow</a:t>
            </a:r>
          </a:p>
        </p:txBody>
      </p:sp>
      <p:sp>
        <p:nvSpPr>
          <p:cNvPr id="15" name="Rectangle: Rounded Corners 14">
            <a:extLst>
              <a:ext uri="{FF2B5EF4-FFF2-40B4-BE49-F238E27FC236}">
                <a16:creationId xmlns:a16="http://schemas.microsoft.com/office/drawing/2014/main" id="{1DFC89DB-BF57-4B41-8269-B6AE76746897}"/>
              </a:ext>
            </a:extLst>
          </p:cNvPr>
          <p:cNvSpPr/>
          <p:nvPr/>
        </p:nvSpPr>
        <p:spPr>
          <a:xfrm>
            <a:off x="5580112" y="3190664"/>
            <a:ext cx="3024336" cy="188640"/>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Trained Model Output Logs</a:t>
            </a:r>
          </a:p>
        </p:txBody>
      </p:sp>
      <p:graphicFrame>
        <p:nvGraphicFramePr>
          <p:cNvPr id="17" name="Object 16">
            <a:extLst>
              <a:ext uri="{FF2B5EF4-FFF2-40B4-BE49-F238E27FC236}">
                <a16:creationId xmlns:a16="http://schemas.microsoft.com/office/drawing/2014/main" id="{FFDBE46E-F8F1-4BEE-81A6-3386D2B574F9}"/>
              </a:ext>
            </a:extLst>
          </p:cNvPr>
          <p:cNvGraphicFramePr>
            <a:graphicFrameLocks noChangeAspect="1"/>
          </p:cNvGraphicFramePr>
          <p:nvPr>
            <p:extLst>
              <p:ext uri="{D42A27DB-BD31-4B8C-83A1-F6EECF244321}">
                <p14:modId xmlns:p14="http://schemas.microsoft.com/office/powerpoint/2010/main" val="1208232875"/>
              </p:ext>
            </p:extLst>
          </p:nvPr>
        </p:nvGraphicFramePr>
        <p:xfrm>
          <a:off x="5724128" y="3817863"/>
          <a:ext cx="2809304" cy="806450"/>
        </p:xfrm>
        <a:graphic>
          <a:graphicData uri="http://schemas.openxmlformats.org/presentationml/2006/ole">
            <mc:AlternateContent xmlns:mc="http://schemas.openxmlformats.org/markup-compatibility/2006">
              <mc:Choice xmlns:v="urn:schemas-microsoft-com:vml" Requires="v">
                <p:oleObj spid="_x0000_s18465" name="Wordpad Document" showAsIcon="1" r:id="rId5" imgW="914400" imgH="806400" progId="WordPad.Document.1">
                  <p:embed/>
                </p:oleObj>
              </mc:Choice>
              <mc:Fallback>
                <p:oleObj name="Wordpad Document" showAsIcon="1" r:id="rId5" imgW="914400" imgH="806400" progId="WordPad.Document.1">
                  <p:embed/>
                  <p:pic>
                    <p:nvPicPr>
                      <p:cNvPr id="0" name=""/>
                      <p:cNvPicPr/>
                      <p:nvPr/>
                    </p:nvPicPr>
                    <p:blipFill>
                      <a:blip r:embed="rId6"/>
                      <a:stretch>
                        <a:fillRect/>
                      </a:stretch>
                    </p:blipFill>
                    <p:spPr>
                      <a:xfrm>
                        <a:off x="5724128" y="3817863"/>
                        <a:ext cx="2809304" cy="80645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E8CA3BF5-A238-4AF2-BB52-E08E0BA9A06B}"/>
              </a:ext>
            </a:extLst>
          </p:cNvPr>
          <p:cNvGraphicFramePr>
            <a:graphicFrameLocks noChangeAspect="1"/>
          </p:cNvGraphicFramePr>
          <p:nvPr>
            <p:extLst>
              <p:ext uri="{D42A27DB-BD31-4B8C-83A1-F6EECF244321}">
                <p14:modId xmlns:p14="http://schemas.microsoft.com/office/powerpoint/2010/main" val="2783909287"/>
              </p:ext>
            </p:extLst>
          </p:nvPr>
        </p:nvGraphicFramePr>
        <p:xfrm>
          <a:off x="5816847" y="4640559"/>
          <a:ext cx="2355553" cy="844625"/>
        </p:xfrm>
        <a:graphic>
          <a:graphicData uri="http://schemas.openxmlformats.org/presentationml/2006/ole">
            <mc:AlternateContent xmlns:mc="http://schemas.openxmlformats.org/markup-compatibility/2006">
              <mc:Choice xmlns:v="urn:schemas-microsoft-com:vml" Requires="v">
                <p:oleObj spid="_x0000_s18466" name="Packager Shell Object" showAsIcon="1" r:id="rId7" imgW="3464640" imgH="478800" progId="Package">
                  <p:embed/>
                </p:oleObj>
              </mc:Choice>
              <mc:Fallback>
                <p:oleObj name="Packager Shell Object" showAsIcon="1" r:id="rId7" imgW="3464640" imgH="478800" progId="Package">
                  <p:embed/>
                  <p:pic>
                    <p:nvPicPr>
                      <p:cNvPr id="0" name=""/>
                      <p:cNvPicPr/>
                      <p:nvPr/>
                    </p:nvPicPr>
                    <p:blipFill>
                      <a:blip r:embed="rId8"/>
                      <a:stretch>
                        <a:fillRect/>
                      </a:stretch>
                    </p:blipFill>
                    <p:spPr>
                      <a:xfrm>
                        <a:off x="5816847" y="4640559"/>
                        <a:ext cx="2355553" cy="84462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CD4468AF-1B68-42BB-B734-D05A171366D7}"/>
              </a:ext>
            </a:extLst>
          </p:cNvPr>
          <p:cNvSpPr txBox="1"/>
          <p:nvPr/>
        </p:nvSpPr>
        <p:spPr>
          <a:xfrm flipH="1">
            <a:off x="5364088" y="5805264"/>
            <a:ext cx="3456383" cy="430887"/>
          </a:xfrm>
          <a:prstGeom prst="rect">
            <a:avLst/>
          </a:prstGeom>
          <a:noFill/>
          <a:ln>
            <a:solidFill>
              <a:schemeClr val="tx1"/>
            </a:solidFill>
            <a:prstDash val="dashDot"/>
          </a:ln>
        </p:spPr>
        <p:txBody>
          <a:bodyPr wrap="square" rtlCol="0">
            <a:spAutoFit/>
          </a:bodyPr>
          <a:lstStyle/>
          <a:p>
            <a:r>
              <a:rPr lang="en-US" sz="1050">
                <a:solidFill>
                  <a:schemeClr val="tx2">
                    <a:lumMod val="50000"/>
                  </a:schemeClr>
                </a:solidFill>
                <a:latin typeface="Calibri" panose="020F0502020204030204" pitchFamily="34" charset="0"/>
                <a:cs typeface="Calibri" panose="020F0502020204030204" pitchFamily="34" charset="0"/>
              </a:rPr>
              <a:t>Note - Scroll the documents all the way down to see complete results</a:t>
            </a:r>
            <a:endParaRPr lang="en-US" sz="1050" dirty="0">
              <a:solidFill>
                <a:schemeClr val="tx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21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Visualization</a:t>
            </a: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6" name="Picture 5">
            <a:extLst>
              <a:ext uri="{FF2B5EF4-FFF2-40B4-BE49-F238E27FC236}">
                <a16:creationId xmlns:a16="http://schemas.microsoft.com/office/drawing/2014/main" id="{81A33985-7998-49CA-8FA0-DE22EFBF189F}"/>
              </a:ext>
            </a:extLst>
          </p:cNvPr>
          <p:cNvPicPr>
            <a:picLocks noChangeAspect="1"/>
          </p:cNvPicPr>
          <p:nvPr/>
        </p:nvPicPr>
        <p:blipFill>
          <a:blip r:embed="rId3"/>
          <a:stretch>
            <a:fillRect/>
          </a:stretch>
        </p:blipFill>
        <p:spPr>
          <a:xfrm>
            <a:off x="107504" y="2780928"/>
            <a:ext cx="8712968" cy="3384376"/>
          </a:xfrm>
          <a:prstGeom prst="rect">
            <a:avLst/>
          </a:prstGeom>
        </p:spPr>
      </p:pic>
    </p:spTree>
    <p:extLst>
      <p:ext uri="{BB962C8B-B14F-4D97-AF65-F5344CB8AC3E}">
        <p14:creationId xmlns:p14="http://schemas.microsoft.com/office/powerpoint/2010/main" val="85954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Output Positive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9" name="Rectangle: Rounded Corners 8">
            <a:extLst>
              <a:ext uri="{FF2B5EF4-FFF2-40B4-BE49-F238E27FC236}">
                <a16:creationId xmlns:a16="http://schemas.microsoft.com/office/drawing/2014/main" id="{4B762A2D-DF49-421A-BF85-7B45D6BB87F8}"/>
              </a:ext>
            </a:extLst>
          </p:cNvPr>
          <p:cNvSpPr/>
          <p:nvPr/>
        </p:nvSpPr>
        <p:spPr>
          <a:xfrm>
            <a:off x="611560" y="1245230"/>
            <a:ext cx="2520280" cy="432048"/>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Two Class Neural Network</a:t>
            </a:r>
          </a:p>
        </p:txBody>
      </p:sp>
      <p:sp>
        <p:nvSpPr>
          <p:cNvPr id="12" name="Rectangle: Rounded Corners 11">
            <a:extLst>
              <a:ext uri="{FF2B5EF4-FFF2-40B4-BE49-F238E27FC236}">
                <a16:creationId xmlns:a16="http://schemas.microsoft.com/office/drawing/2014/main" id="{AAFAAB85-C3E1-45E7-B7C3-F64B092068EB}"/>
              </a:ext>
            </a:extLst>
          </p:cNvPr>
          <p:cNvSpPr/>
          <p:nvPr/>
        </p:nvSpPr>
        <p:spPr>
          <a:xfrm>
            <a:off x="606490" y="1628800"/>
            <a:ext cx="7565910" cy="720080"/>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50000"/>
                  </a:schemeClr>
                </a:solidFill>
                <a:latin typeface="Calibri" panose="020F0502020204030204" pitchFamily="34" charset="0"/>
                <a:cs typeface="Calibri" panose="020F0502020204030204" pitchFamily="34" charset="0"/>
              </a:rPr>
              <a:t>Classification using neural networks is a supervised learning method, and therefore requires a tagged dataset, which includes a label column. So the claim dataset is loaded as the input to predict the binary outcomes whether or not a patent has a certain disease or not.</a:t>
            </a:r>
          </a:p>
        </p:txBody>
      </p:sp>
      <p:sp>
        <p:nvSpPr>
          <p:cNvPr id="14" name="Rectangle: Rounded Corners 13">
            <a:extLst>
              <a:ext uri="{FF2B5EF4-FFF2-40B4-BE49-F238E27FC236}">
                <a16:creationId xmlns:a16="http://schemas.microsoft.com/office/drawing/2014/main" id="{9E84856B-947D-4EE8-B7BF-46D971FF48A7}"/>
              </a:ext>
            </a:extLst>
          </p:cNvPr>
          <p:cNvSpPr/>
          <p:nvPr/>
        </p:nvSpPr>
        <p:spPr>
          <a:xfrm>
            <a:off x="107504" y="2420888"/>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Output Screen with scoring</a:t>
            </a:r>
          </a:p>
        </p:txBody>
      </p:sp>
      <p:pic>
        <p:nvPicPr>
          <p:cNvPr id="2" name="Picture 1">
            <a:extLst>
              <a:ext uri="{FF2B5EF4-FFF2-40B4-BE49-F238E27FC236}">
                <a16:creationId xmlns:a16="http://schemas.microsoft.com/office/drawing/2014/main" id="{A9CE2FFC-FAA6-4D5B-B7A0-1D9542E7F9AB}"/>
              </a:ext>
            </a:extLst>
          </p:cNvPr>
          <p:cNvPicPr>
            <a:picLocks noChangeAspect="1"/>
          </p:cNvPicPr>
          <p:nvPr/>
        </p:nvPicPr>
        <p:blipFill>
          <a:blip r:embed="rId3"/>
          <a:stretch>
            <a:fillRect/>
          </a:stretch>
        </p:blipFill>
        <p:spPr>
          <a:xfrm>
            <a:off x="107504" y="2708920"/>
            <a:ext cx="5652120" cy="3456384"/>
          </a:xfrm>
          <a:prstGeom prst="rect">
            <a:avLst/>
          </a:prstGeom>
        </p:spPr>
      </p:pic>
      <p:sp>
        <p:nvSpPr>
          <p:cNvPr id="10" name="Rectangle: Rounded Corners 9">
            <a:extLst>
              <a:ext uri="{FF2B5EF4-FFF2-40B4-BE49-F238E27FC236}">
                <a16:creationId xmlns:a16="http://schemas.microsoft.com/office/drawing/2014/main" id="{9D28B151-8D4A-453B-8A79-E38B45FFEEC6}"/>
              </a:ext>
            </a:extLst>
          </p:cNvPr>
          <p:cNvSpPr/>
          <p:nvPr/>
        </p:nvSpPr>
        <p:spPr>
          <a:xfrm>
            <a:off x="6012161" y="3140968"/>
            <a:ext cx="2808312" cy="2592288"/>
          </a:xfrm>
          <a:prstGeom prst="roundRect">
            <a:avLst>
              <a:gd name="adj" fmla="val 8698"/>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2">
                  <a:lumMod val="50000"/>
                </a:schemeClr>
              </a:solidFill>
              <a:latin typeface="Calibri" panose="020F0502020204030204" pitchFamily="34" charset="0"/>
              <a:cs typeface="Calibri" panose="020F0502020204030204" pitchFamily="34" charset="0"/>
            </a:endParaRP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Potential Fraud 1:</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PROSTRATE treatment is predominantly done for MALE patient but PROSTRATE treatment is the primary diagnosed code for the female patient Seema.</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Potential Fraud 1:</a:t>
            </a:r>
          </a:p>
          <a:p>
            <a:endParaRPr lang="en-US" sz="1200" dirty="0">
              <a:solidFill>
                <a:schemeClr val="tx2">
                  <a:lumMod val="50000"/>
                </a:schemeClr>
              </a:solidFill>
              <a:latin typeface="Calibri" panose="020F0502020204030204" pitchFamily="34" charset="0"/>
              <a:cs typeface="Calibri" panose="020F0502020204030204" pitchFamily="34" charset="0"/>
            </a:endParaRPr>
          </a:p>
          <a:p>
            <a:r>
              <a:rPr lang="en-US" sz="1200" dirty="0">
                <a:solidFill>
                  <a:schemeClr val="tx2">
                    <a:lumMod val="50000"/>
                  </a:schemeClr>
                </a:solidFill>
                <a:latin typeface="Calibri" panose="020F0502020204030204" pitchFamily="34" charset="0"/>
                <a:cs typeface="Calibri" panose="020F0502020204030204" pitchFamily="34" charset="0"/>
              </a:rPr>
              <a:t>Hospital Lifeline don’t have kidney treatment services but Patient Sonam’s claim type is KF with Hospital Lifeline</a:t>
            </a:r>
          </a:p>
          <a:p>
            <a:r>
              <a:rPr lang="en-US" sz="1200" dirty="0">
                <a:solidFill>
                  <a:schemeClr val="tx2">
                    <a:lumMod val="50000"/>
                  </a:schemeClr>
                </a:solidFill>
                <a:latin typeface="Calibri" panose="020F0502020204030204" pitchFamily="34" charset="0"/>
                <a:cs typeface="Calibri" panose="020F0502020204030204" pitchFamily="34" charset="0"/>
              </a:rPr>
              <a:t> </a:t>
            </a:r>
          </a:p>
        </p:txBody>
      </p:sp>
      <p:sp>
        <p:nvSpPr>
          <p:cNvPr id="13" name="Rectangle: Rounded Corners 12">
            <a:extLst>
              <a:ext uri="{FF2B5EF4-FFF2-40B4-BE49-F238E27FC236}">
                <a16:creationId xmlns:a16="http://schemas.microsoft.com/office/drawing/2014/main" id="{957B16F2-47C0-4C5D-8738-D269C28A43C3}"/>
              </a:ext>
            </a:extLst>
          </p:cNvPr>
          <p:cNvSpPr/>
          <p:nvPr/>
        </p:nvSpPr>
        <p:spPr>
          <a:xfrm>
            <a:off x="5904149" y="2895532"/>
            <a:ext cx="3024336" cy="288032"/>
          </a:xfrm>
          <a:prstGeom prst="roundRect">
            <a:avLst>
              <a:gd name="adj" fmla="val 16667"/>
            </a:avLst>
          </a:prstGeom>
          <a:solidFill>
            <a:schemeClr val="tx1">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latin typeface="Calibri" panose="020F0502020204030204" pitchFamily="34" charset="0"/>
                <a:cs typeface="Calibri" panose="020F0502020204030204" pitchFamily="34" charset="0"/>
              </a:rPr>
              <a:t>Business Model Outcome</a:t>
            </a:r>
          </a:p>
        </p:txBody>
      </p:sp>
    </p:spTree>
    <p:extLst>
      <p:ext uri="{BB962C8B-B14F-4D97-AF65-F5344CB8AC3E}">
        <p14:creationId xmlns:p14="http://schemas.microsoft.com/office/powerpoint/2010/main" val="30939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a:solidFill>
                  <a:schemeClr val="accent5"/>
                </a:solidFill>
                <a:latin typeface="Arial Narrow" pitchFamily="34" charset="0"/>
              </a:rPr>
              <a:t>Two Class Neural Network – Output &amp; Negative</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pic>
        <p:nvPicPr>
          <p:cNvPr id="3" name="Picture 2">
            <a:extLst>
              <a:ext uri="{FF2B5EF4-FFF2-40B4-BE49-F238E27FC236}">
                <a16:creationId xmlns:a16="http://schemas.microsoft.com/office/drawing/2014/main" id="{5120DC1F-EE34-47D6-895D-DEC40FBF3D5C}"/>
              </a:ext>
            </a:extLst>
          </p:cNvPr>
          <p:cNvPicPr>
            <a:picLocks noChangeAspect="1"/>
          </p:cNvPicPr>
          <p:nvPr/>
        </p:nvPicPr>
        <p:blipFill>
          <a:blip r:embed="rId3"/>
          <a:stretch>
            <a:fillRect/>
          </a:stretch>
        </p:blipFill>
        <p:spPr>
          <a:xfrm>
            <a:off x="323528" y="1556792"/>
            <a:ext cx="8424936" cy="4515966"/>
          </a:xfrm>
          <a:prstGeom prst="rect">
            <a:avLst/>
          </a:prstGeom>
        </p:spPr>
      </p:pic>
    </p:spTree>
    <p:extLst>
      <p:ext uri="{BB962C8B-B14F-4D97-AF65-F5344CB8AC3E}">
        <p14:creationId xmlns:p14="http://schemas.microsoft.com/office/powerpoint/2010/main" val="2008550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5199</TotalTime>
  <Words>1179</Words>
  <Application>Microsoft Office PowerPoint</Application>
  <PresentationFormat>On-screen Show (4:3)</PresentationFormat>
  <Paragraphs>206</Paragraphs>
  <Slides>14</Slides>
  <Notes>14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5</vt:i4>
      </vt:variant>
      <vt:variant>
        <vt:lpstr>Slide Titles</vt:lpstr>
      </vt:variant>
      <vt:variant>
        <vt:i4>14</vt:i4>
      </vt:variant>
    </vt:vector>
  </HeadingPairs>
  <TitlesOfParts>
    <vt:vector size="27" baseType="lpstr">
      <vt:lpstr>Arial</vt:lpstr>
      <vt:lpstr>Arial Narrow</vt:lpstr>
      <vt:lpstr>Calibri</vt:lpstr>
      <vt:lpstr>Helvetica Light</vt:lpstr>
      <vt:lpstr>Times New Roman</vt:lpstr>
      <vt:lpstr>Wingdings</vt:lpstr>
      <vt:lpstr>2_PPT_Template_Capgemini</vt:lpstr>
      <vt:lpstr>1_Closing slides</vt:lpstr>
      <vt:lpstr>think-cell Slide</vt:lpstr>
      <vt:lpstr>Wordpad Document</vt:lpstr>
      <vt:lpstr>Package</vt:lpstr>
      <vt:lpstr>Packager Shell Object</vt:lpstr>
      <vt:lpstr>Microsoft Excel Macro-Enabled Worksheet</vt:lpstr>
      <vt:lpstr>PowerPoint Presentation</vt:lpstr>
      <vt:lpstr>Hartford Super Kings – Team members</vt:lpstr>
      <vt:lpstr>Problem Statement with Use Case</vt:lpstr>
      <vt:lpstr>Claim Data Generation</vt:lpstr>
      <vt:lpstr>UI, Fraud Model, API Development and Integration – Technologies, Approach, Solution</vt:lpstr>
      <vt:lpstr>What Algorithm Used and How ?</vt:lpstr>
      <vt:lpstr>Two Class Neural Network - Visualization</vt:lpstr>
      <vt:lpstr>Two Class Neural Network – Output Positive</vt:lpstr>
      <vt:lpstr>Two Class Neural Network – Output &amp; Negative</vt:lpstr>
      <vt:lpstr>Multiple Linear Regression</vt:lpstr>
      <vt:lpstr>Multiple Linear Regression - Output</vt:lpstr>
      <vt:lpstr>Multiple Linear Regression – Output – Positive &amp; Negative</vt:lpstr>
      <vt:lpstr>Developed Components and Location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Rajendran, Prabaharan</cp:lastModifiedBy>
  <cp:revision>123</cp:revision>
  <dcterms:created xsi:type="dcterms:W3CDTF">2017-03-19T18:06:43Z</dcterms:created>
  <dcterms:modified xsi:type="dcterms:W3CDTF">2018-05-29T12:42:39Z</dcterms:modified>
</cp:coreProperties>
</file>