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B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B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B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B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B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B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B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B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B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B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B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B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9AFEA0-5BAF-433B-BEB6-86A2EFAFBB05}" type="slidenum">
              <a:rPr b="0" lang="en-B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B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Item profile = Based on the the genre list for each movie, we build a movie profile. Example movie 1 belongs to genre [“Action”],movie 2 is a RomCom movie, and so on.</a:t>
            </a:r>
            <a:endParaRPr b="0" lang="en-B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Using the ratings data, which has ratings for a movie by the user, we build a user profile.</a:t>
            </a:r>
            <a:endParaRPr b="0" lang="en-B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Each entry in the user profile vector depicts the affinity of the user for that specific genre.</a:t>
            </a:r>
            <a:endParaRPr b="0" lang="en-B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2919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000" spc="-1" strike="noStrike">
                <a:solidFill>
                  <a:srgbClr val="000000"/>
                </a:solidFill>
                <a:latin typeface="Arial"/>
              </a:rPr>
              <a:t>As it is clearly seen from the movie title, movies with Christmas and Santa Claus are returned</a:t>
            </a:r>
            <a:endParaRPr b="0" lang="en-B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B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Lato"/>
                <a:ea typeface="Lato"/>
              </a:rPr>
              <a:t>Implemented popularity model, content based model, collaborative filtering model and  latent  factor  based  model and combining the above to form a hybrid model.</a:t>
            </a:r>
            <a:endParaRPr b="0" lang="en-B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Lato"/>
                <a:ea typeface="Lato"/>
              </a:rPr>
              <a:t>Hyperparameter  tuning,  testing accuracy  and  evaluation  of  recommendations  of  each  model</a:t>
            </a:r>
            <a:endParaRPr b="0" lang="en-B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291960">
              <a:lnSpc>
                <a:spcPct val="100000"/>
              </a:lnSpc>
              <a:buClr>
                <a:srgbClr val="434343"/>
              </a:buClr>
              <a:buFont typeface="Arial"/>
              <a:buChar char="●"/>
            </a:pPr>
            <a:r>
              <a:rPr b="0" lang="en" sz="1000" spc="-1" strike="noStrike">
                <a:solidFill>
                  <a:srgbClr val="434343"/>
                </a:solidFill>
                <a:latin typeface="Arial"/>
              </a:rPr>
              <a:t>The primary dataset used for this project is the movielens review dataset. consisting of   27,753,444 reviews  over  58,098  different  movies  by  283,228  users.</a:t>
            </a:r>
            <a:endParaRPr b="0" lang="en-B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685294-20D1-4051-B4F4-57F290A0713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3A9ADB-9908-4862-BB45-BCF7EBD3B98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A4C19B-D4F6-450B-A126-0B35109E6E3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D51393-FA8E-480C-AE57-505C4037DAD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341C2C-7F3E-439B-833B-2B22DBF58AE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B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62DC5C-DA67-4465-BF44-31EF1B6FEC5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FCF8EF-E8B6-4033-8D19-4CEE7CEB15D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2B0B5A-4424-4898-B891-2D000E518CD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1A9F3F-923C-40FB-988A-F490222BF94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B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4210B5-A9C5-403A-ACBF-2F5C6D5A4BD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AA9296-A7D5-4207-88B7-8DBFBF753BB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B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250774-2B41-4DFB-8E00-D030AAE7522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0944D8-9B21-4D7B-A898-E0D82F32748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DC46E8-4705-48F9-946A-F31C960DE22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DD3C85-522E-4391-92CE-2CC54DA9066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C74A3F-F05E-448F-AD90-4AEA0FF5ACC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376973-0B7B-47ED-A751-A4D3F83114E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4A03E9-A23E-4DBD-984D-B6ADCB76011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718459-7834-432D-AD1B-A8B49C51C15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0FC223-940B-4FFA-847D-04119953F61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B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4579C9-1177-4778-884B-FE42169A9F2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27657C-C1EA-4BB9-AD20-D0B58391D45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3513ED-3E11-4A1A-B033-69C0C5D972B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20804F-7A28-4F66-B5F9-06881245F08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B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B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B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B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73CFDE-0C6D-4326-B406-202EA546B0D8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B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B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B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B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B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B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B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3740BA-80AF-455A-BC06-26E69B29E3D3}" type="slidenum">
              <a:rPr b="0" lang="en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B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surprise.readthedocs.io/en/stable/" TargetMode="External"/><Relationship Id="rId2" Type="http://schemas.openxmlformats.org/officeDocument/2006/relationships/hyperlink" Target="https://arxiv.org/pdf/1901.03888.pdf" TargetMode="External"/><Relationship Id="rId3" Type="http://schemas.openxmlformats.org/officeDocument/2006/relationships/hyperlink" Target="http://fastml.com/evaluating-recommender-systems/" TargetMode="External"/><Relationship Id="rId4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33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chemeClr val="dk2"/>
                </a:solidFill>
                <a:latin typeface="Raleway"/>
                <a:ea typeface="Raleway"/>
              </a:rPr>
              <a:t>Movie Recommendation System</a:t>
            </a:r>
            <a:endParaRPr b="0" lang="en-B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29360" y="2969280"/>
            <a:ext cx="7687800" cy="205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Name: </a:t>
            </a:r>
            <a:r>
              <a:rPr b="0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Prabal Kumar Pathak</a:t>
            </a:r>
            <a:endParaRPr b="0" lang="en-B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B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Enrollment No.:</a:t>
            </a:r>
            <a:r>
              <a:rPr b="0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 0301CS191037</a:t>
            </a:r>
            <a:endParaRPr b="0" lang="en-B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B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BRANCH: </a:t>
            </a:r>
            <a:r>
              <a:rPr b="0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CSE 7</a:t>
            </a:r>
            <a:r>
              <a:rPr b="0" lang="en" sz="1700" spc="-1" strike="noStrike" baseline="33000">
                <a:solidFill>
                  <a:srgbClr val="000000"/>
                </a:solidFill>
                <a:latin typeface="Lato"/>
                <a:ea typeface="Lato"/>
              </a:rPr>
              <a:t>th</a:t>
            </a:r>
            <a:r>
              <a:rPr b="0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 sem</a:t>
            </a:r>
            <a:endParaRPr b="0" lang="en-B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B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SUBMITTED TO: </a:t>
            </a:r>
            <a:r>
              <a:rPr b="0" lang="en" sz="1700" spc="-1" strike="noStrike">
                <a:solidFill>
                  <a:srgbClr val="000000"/>
                </a:solidFill>
                <a:latin typeface="Lato"/>
                <a:ea typeface="Lato"/>
              </a:rPr>
              <a:t>Prof. Sanjay Verma </a:t>
            </a:r>
            <a:endParaRPr b="0" lang="en-B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11800" y="55512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User and Item Vectors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48;p22" descr=""/>
          <p:cNvPicPr/>
          <p:nvPr/>
        </p:nvPicPr>
        <p:blipFill>
          <a:blip r:embed="rId1"/>
          <a:stretch/>
        </p:blipFill>
        <p:spPr>
          <a:xfrm>
            <a:off x="4771800" y="1167120"/>
            <a:ext cx="3911040" cy="367128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49;p22"/>
          <p:cNvSpPr/>
          <p:nvPr/>
        </p:nvSpPr>
        <p:spPr>
          <a:xfrm>
            <a:off x="328680" y="1562040"/>
            <a:ext cx="4140360" cy="27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Item Vector: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Vector of length total genres with 1 at relevant indices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User Vector: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Vector of length total genres with the value of average rating for each genre based on ratings in train set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Evaluation metrics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Google Shape;155;p23"/>
          <p:cNvGraphicFramePr/>
          <p:nvPr/>
        </p:nvGraphicFramePr>
        <p:xfrm>
          <a:off x="5013720" y="2103840"/>
          <a:ext cx="3481920" cy="2494440"/>
        </p:xfrm>
        <a:graphic>
          <a:graphicData uri="http://schemas.openxmlformats.org/drawingml/2006/table">
            <a:tbl>
              <a:tblPr/>
              <a:tblGrid>
                <a:gridCol w="1740960"/>
                <a:gridCol w="1740960"/>
              </a:tblGrid>
              <a:tr h="54684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Metric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Content based (Genre)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5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Precision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0.800932214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Recall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0.495168862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F-Measure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0.6119842046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NDCG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0.945576877</a:t>
                      </a:r>
                      <a:endParaRPr b="0" lang="en-B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Google Shape;156;p23"/>
          <p:cNvGraphicFramePr/>
          <p:nvPr/>
        </p:nvGraphicFramePr>
        <p:xfrm>
          <a:off x="912960" y="2103840"/>
          <a:ext cx="3481920" cy="2258280"/>
        </p:xfrm>
        <a:graphic>
          <a:graphicData uri="http://schemas.openxmlformats.org/drawingml/2006/table">
            <a:tbl>
              <a:tblPr/>
              <a:tblGrid>
                <a:gridCol w="1740960"/>
                <a:gridCol w="1740960"/>
              </a:tblGrid>
              <a:tr h="54684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Metric</a:t>
                      </a: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Content based (Genre)</a:t>
                      </a: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5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RMSE</a:t>
                      </a: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0.9185</a:t>
                      </a: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MAE</a:t>
                      </a: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</a:rPr>
                        <a:t>0.7095</a:t>
                      </a: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endParaRPr b="0" lang="en-B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28440" marR="28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Movie-Movie Similarity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29360" y="2240280"/>
            <a:ext cx="7688520" cy="271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TF-IDF using overview and tagline of movies (from TMDb) 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 u="sng">
                <a:solidFill>
                  <a:srgbClr val="000000"/>
                </a:solidFill>
                <a:uFillTx/>
                <a:latin typeface="Lato"/>
                <a:ea typeface="Lato"/>
              </a:rPr>
              <a:t>Issue: </a:t>
            </a: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This just gives movies having similar description.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Movie-Movie Similarity (Cont.)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20560" y="2079000"/>
            <a:ext cx="4000320" cy="271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000000"/>
                </a:solidFill>
                <a:uFillTx/>
                <a:latin typeface="Lato"/>
                <a:ea typeface="Lato"/>
              </a:rPr>
              <a:t>Overview of ‘Doctor Who: Last Christmas’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'The Doctor and Clara face their </a:t>
            </a:r>
            <a:r>
              <a:rPr b="0" lang="en" sz="1400" spc="-1" strike="noStrike">
                <a:solidFill>
                  <a:srgbClr val="0000ff"/>
                </a:solidFill>
                <a:latin typeface="Arial"/>
                <a:ea typeface="Arial"/>
              </a:rPr>
              <a:t>Last Christmas</a:t>
            </a: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.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Trapped on an Arctic base, under attack from terrifying creatures, who are you going to call?</a:t>
            </a: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 </a:t>
            </a:r>
            <a:r>
              <a:rPr b="0" lang="en" sz="1400" spc="-1" strike="noStrike">
                <a:solidFill>
                  <a:srgbClr val="0000ff"/>
                </a:solidFill>
                <a:latin typeface="Arial"/>
                <a:ea typeface="Arial"/>
              </a:rPr>
              <a:t>Santa Claus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!</a:t>
            </a: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'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B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69;p25" descr=""/>
          <p:cNvPicPr/>
          <p:nvPr/>
        </p:nvPicPr>
        <p:blipFill>
          <a:blip r:embed="rId1"/>
          <a:stretch/>
        </p:blipFill>
        <p:spPr>
          <a:xfrm>
            <a:off x="4788720" y="2409480"/>
            <a:ext cx="4260240" cy="234468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293;p45" descr=""/>
          <p:cNvPicPr/>
          <p:nvPr/>
        </p:nvPicPr>
        <p:blipFill>
          <a:blip r:embed="rId1"/>
          <a:srcRect l="0" t="0" r="0" b="18449"/>
          <a:stretch/>
        </p:blipFill>
        <p:spPr>
          <a:xfrm>
            <a:off x="622440" y="747000"/>
            <a:ext cx="7986960" cy="30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9080" y="5752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Takeaways: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7560" y="1593720"/>
            <a:ext cx="7688520" cy="294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Content based with genre is good when a user has less ratings.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Movie similarity metric based on features like overview, taglines and genre.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Item-item collaborative filtering works better than user-user collaborative filtering.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KNN based and SVD algorithms improve when global baselines are added.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Combining the predictions and recommendations of different models gives better results in terms of accuracy and quality of recommendations.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References: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Surprise library:</a:t>
            </a:r>
            <a:r>
              <a:rPr b="0" lang="en" sz="1400" spc="-1" strike="noStrike">
                <a:solidFill>
                  <a:srgbClr val="0000ff"/>
                </a:solidFill>
                <a:latin typeface="Lato"/>
                <a:ea typeface="Lato"/>
              </a:rPr>
              <a:t> </a:t>
            </a:r>
            <a:r>
              <a:rPr b="0" lang="en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https://surprise.readthedocs.io/en/stable/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Hybrid recommendation system: </a:t>
            </a:r>
            <a:r>
              <a:rPr b="0" lang="en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https://arxiv.org/pdf/1901.03888.pdf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Evaluating recommendation system: </a:t>
            </a: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http://fastml.com/evaluating-recommender-systems/</a:t>
            </a:r>
            <a:endParaRPr b="0" lang="en-B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72320" y="2002320"/>
            <a:ext cx="2038320" cy="17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Thank you!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Questions?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Problem Statement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48560" y="1922760"/>
            <a:ext cx="8221320" cy="3076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B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599"/>
              </a:spcBef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Aim:</a:t>
            </a: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  Build  a  movie  recommendation  system  based  on  ‘MovieLens’  dataset.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We  wish  to integrate  the  aspects  of  personalization  of  user  with  the  overall features of movie such as genre, popularity etc.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5360" y="6134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DataSet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28680" y="1522080"/>
            <a:ext cx="8486640" cy="31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MovieLens review dataset (ml-latest-small)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Ratings: 100k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Movies: 9k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Users: 600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Integrated the dataset with IMDB and TMDB data set publically available.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Split the dataset into 80% training and 20% testing based on the User ID.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17400" y="5493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Data Analysis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05;p16" descr=""/>
          <p:cNvPicPr/>
          <p:nvPr/>
        </p:nvPicPr>
        <p:blipFill>
          <a:blip r:embed="rId1"/>
          <a:srcRect l="0" t="0" r="4825" b="0"/>
          <a:stretch/>
        </p:blipFill>
        <p:spPr>
          <a:xfrm>
            <a:off x="0" y="2146320"/>
            <a:ext cx="3890520" cy="246960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106;p16"/>
          <p:cNvSpPr/>
          <p:nvPr/>
        </p:nvSpPr>
        <p:spPr>
          <a:xfrm>
            <a:off x="304560" y="1399320"/>
            <a:ext cx="230580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Genre Distribution:                                             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07;p16" descr=""/>
          <p:cNvPicPr/>
          <p:nvPr/>
        </p:nvPicPr>
        <p:blipFill>
          <a:blip r:embed="rId2"/>
          <a:stretch/>
        </p:blipFill>
        <p:spPr>
          <a:xfrm>
            <a:off x="4109040" y="1856880"/>
            <a:ext cx="5034600" cy="3048120"/>
          </a:xfrm>
          <a:prstGeom prst="rect">
            <a:avLst/>
          </a:prstGeom>
          <a:ln w="0">
            <a:noFill/>
          </a:ln>
        </p:spPr>
      </p:pic>
      <p:sp>
        <p:nvSpPr>
          <p:cNvPr id="102" name="Google Shape;108;p16"/>
          <p:cNvSpPr/>
          <p:nvPr/>
        </p:nvSpPr>
        <p:spPr>
          <a:xfrm>
            <a:off x="4572000" y="1399320"/>
            <a:ext cx="30088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Number of ratings per user:                                             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360" y="1302480"/>
            <a:ext cx="25549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Lato"/>
                <a:ea typeface="Lato"/>
              </a:rPr>
              <a:t>Histogram of Ratings: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14;p17" descr=""/>
          <p:cNvPicPr/>
          <p:nvPr/>
        </p:nvPicPr>
        <p:blipFill>
          <a:blip r:embed="rId1"/>
          <a:stretch/>
        </p:blipFill>
        <p:spPr>
          <a:xfrm>
            <a:off x="1931040" y="1474200"/>
            <a:ext cx="6927840" cy="35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Models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9360" y="20574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Popularity based model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Content based model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Collaborative Filtering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Matrix Factorization method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Combined model ( SVD + CF)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Hybrid model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51600" y="5580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Popularity Model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61960" y="1564560"/>
            <a:ext cx="7183080" cy="1380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Genre wise popular movies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Computed on: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Popularity metric from TMDB data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Lato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Weighted Rating from IMDB 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27;p19" descr=""/>
          <p:cNvPicPr/>
          <p:nvPr/>
        </p:nvPicPr>
        <p:blipFill>
          <a:blip r:embed="rId1"/>
          <a:srcRect l="28328" t="0" r="0" b="67469"/>
          <a:stretch/>
        </p:blipFill>
        <p:spPr>
          <a:xfrm>
            <a:off x="1642320" y="2945160"/>
            <a:ext cx="2973240" cy="66780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128;p19" descr=""/>
          <p:cNvPicPr/>
          <p:nvPr/>
        </p:nvPicPr>
        <p:blipFill>
          <a:blip r:embed="rId2"/>
          <a:srcRect l="0" t="41777" r="0" b="0"/>
          <a:stretch/>
        </p:blipFill>
        <p:spPr>
          <a:xfrm>
            <a:off x="1708560" y="3613320"/>
            <a:ext cx="3970800" cy="114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33;p20" descr=""/>
          <p:cNvPicPr/>
          <p:nvPr/>
        </p:nvPicPr>
        <p:blipFill>
          <a:blip r:embed="rId1"/>
          <a:stretch/>
        </p:blipFill>
        <p:spPr>
          <a:xfrm>
            <a:off x="354600" y="1500840"/>
            <a:ext cx="4042080" cy="33138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112" name="Google Shape;134;p20" descr=""/>
          <p:cNvPicPr/>
          <p:nvPr/>
        </p:nvPicPr>
        <p:blipFill>
          <a:blip r:embed="rId2"/>
          <a:stretch/>
        </p:blipFill>
        <p:spPr>
          <a:xfrm>
            <a:off x="5267160" y="1500840"/>
            <a:ext cx="3081600" cy="33138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113" name="Google Shape;135;p20"/>
          <p:cNvSpPr/>
          <p:nvPr/>
        </p:nvSpPr>
        <p:spPr>
          <a:xfrm>
            <a:off x="1970280" y="1045800"/>
            <a:ext cx="190152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Lato"/>
                <a:ea typeface="Lato"/>
              </a:rPr>
              <a:t>Action Movies</a:t>
            </a:r>
            <a:endParaRPr b="0" lang="en-B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36;p20"/>
          <p:cNvSpPr/>
          <p:nvPr/>
        </p:nvSpPr>
        <p:spPr>
          <a:xfrm>
            <a:off x="5857200" y="1045800"/>
            <a:ext cx="190152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Lato"/>
                <a:ea typeface="Lato"/>
              </a:rPr>
              <a:t>Animated Movies</a:t>
            </a:r>
            <a:endParaRPr b="0" lang="en-B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dk2"/>
                </a:solidFill>
                <a:latin typeface="Raleway"/>
                <a:ea typeface="Raleway"/>
              </a:rPr>
              <a:t>Content-Based Recommendation</a:t>
            </a:r>
            <a:endParaRPr b="0" lang="en-B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729360" y="224964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User profile based on item profiles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Lato"/>
              <a:buAutoNum type="alphaL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Genre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Lato"/>
              <a:buAutoNum type="alphaL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Year of release of movie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Lato"/>
              <a:buAutoNum type="arabicPeriod"/>
            </a:pP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Movie - Movie similarity</a:t>
            </a:r>
            <a:endParaRPr b="0" lang="en-B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en-BS</dc:language>
  <cp:lastModifiedBy/>
  <dcterms:modified xsi:type="dcterms:W3CDTF">2022-11-11T07:29:48Z</dcterms:modified>
  <cp:revision>1</cp:revision>
  <dc:subject/>
  <dc:title/>
</cp:coreProperties>
</file>