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2" r:id="rId2"/>
    <p:sldId id="302" r:id="rId3"/>
    <p:sldId id="256" r:id="rId4"/>
    <p:sldId id="306" r:id="rId5"/>
    <p:sldId id="265" r:id="rId6"/>
    <p:sldId id="304" r:id="rId7"/>
    <p:sldId id="270" r:id="rId8"/>
    <p:sldId id="307" r:id="rId9"/>
    <p:sldId id="308" r:id="rId10"/>
    <p:sldId id="309" r:id="rId11"/>
    <p:sldId id="310" r:id="rId12"/>
    <p:sldId id="266" r:id="rId13"/>
    <p:sldId id="269" r:id="rId14"/>
    <p:sldId id="264" r:id="rId15"/>
    <p:sldId id="305" r:id="rId16"/>
    <p:sldId id="259" r:id="rId17"/>
    <p:sldId id="311" r:id="rId18"/>
    <p:sldId id="312" r:id="rId19"/>
    <p:sldId id="313" r:id="rId20"/>
    <p:sldId id="314" r:id="rId21"/>
    <p:sldId id="261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2881-2193-48C0-8E20-82B5655AE14B}" type="datetimeFigureOut">
              <a:rPr lang="en-CA" smtClean="0"/>
              <a:t>2017-11-08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A58E7-F094-428C-B363-CA9E8FCE5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CABF-899C-4DCB-A24E-422380F7EA60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9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C2A-9943-424B-874F-30257AE294E7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9100-B415-49AC-A5FF-853269F90C89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4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E942-8E63-4238-B7A2-87D1D75DDB89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003-B38E-4DF8-973D-E7B1BE5581A2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E81D-545B-4911-BAB4-71C13904535B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BB84-59AE-4F2D-A9B0-C8729A16F936}" type="datetime1">
              <a:rPr lang="en-CA" smtClean="0"/>
              <a:t>2017-11-08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8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2FFD-3A30-4556-887E-DE289A1D38F2}" type="datetime1">
              <a:rPr lang="en-CA" smtClean="0"/>
              <a:t>2017-11-08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C796-A584-4EDA-95DD-FF0C54A746AD}" type="datetime1">
              <a:rPr lang="en-CA" smtClean="0"/>
              <a:t>2017-11-08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F542-CB13-4193-AF2B-D2A0DDDFDF1A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5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2373-C951-4BF7-8E68-87513DF63356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27AF-D10C-494E-9038-109AEEF11637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46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slide" Target="slide2.xml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slide" Target="slide2.xml"/><Relationship Id="rId7" Type="http://schemas.openxmlformats.org/officeDocument/2006/relationships/image" Target="../media/image6.wmf"/><Relationship Id="rId12" Type="http://schemas.openxmlformats.org/officeDocument/2006/relationships/image" Target="../media/image12.png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1469" y="2453952"/>
            <a:ext cx="5309062" cy="1950097"/>
            <a:chOff x="3645160" y="2733869"/>
            <a:chExt cx="4901680" cy="1950097"/>
          </a:xfrm>
        </p:grpSpPr>
        <p:sp>
          <p:nvSpPr>
            <p:cNvPr id="2" name="Rectangle 1"/>
            <p:cNvSpPr/>
            <p:nvPr/>
          </p:nvSpPr>
          <p:spPr>
            <a:xfrm>
              <a:off x="4182447" y="2733869"/>
              <a:ext cx="3827106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BACKGROUND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2447" y="4133461"/>
              <a:ext cx="3827106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27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66407" y="2458616"/>
            <a:ext cx="5259186" cy="1940768"/>
            <a:chOff x="3645160" y="2733869"/>
            <a:chExt cx="4901680" cy="1940768"/>
          </a:xfrm>
        </p:grpSpPr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9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2867" y="742950"/>
            <a:ext cx="3187600" cy="604352"/>
            <a:chOff x="5682343" y="742950"/>
            <a:chExt cx="1208645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802242" y="824082"/>
              <a:ext cx="10390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Density of T</a:t>
              </a:r>
              <a:r>
                <a:rPr lang="el-GR" sz="1400" b="1" baseline="-250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β</a:t>
              </a:r>
              <a:r>
                <a:rPr lang="en-CA" sz="1400" b="1" baseline="-250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for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l-GR" sz="1400" b="1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λ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=64, </a:t>
              </a:r>
              <a:r>
                <a:rPr lang="en-CA" sz="1400" b="1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1/</a:t>
              </a:r>
              <a:r>
                <a:rPr lang="el-GR" sz="1400" b="1" dirty="0">
                  <a:latin typeface="+mj-lt"/>
                </a:rPr>
                <a:t>μ</a:t>
              </a:r>
              <a:r>
                <a:rPr lang="en-CA" sz="1400" b="1" dirty="0" smtClean="0">
                  <a:latin typeface="+mj-lt"/>
                </a:rPr>
                <a:t>=0.03125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4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09207" y="2458616"/>
            <a:ext cx="6173586" cy="1940768"/>
            <a:chOff x="3645160" y="2733869"/>
            <a:chExt cx="4901680" cy="1940768"/>
          </a:xfrm>
        </p:grpSpPr>
        <p:sp>
          <p:nvSpPr>
            <p:cNvPr id="13" name="TextBox 12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</a:t>
              </a:r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</a:t>
              </a:r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</a:t>
              </a:r>
              <a:r>
                <a:rPr lang="en-CA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0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77440" y="1806494"/>
            <a:ext cx="7437121" cy="3663780"/>
            <a:chOff x="2636503" y="1332669"/>
            <a:chExt cx="5890624" cy="3663780"/>
          </a:xfrm>
        </p:grpSpPr>
        <p:sp>
          <p:nvSpPr>
            <p:cNvPr id="16" name="TextBox 15"/>
            <p:cNvSpPr txBox="1"/>
            <p:nvPr/>
          </p:nvSpPr>
          <p:spPr>
            <a:xfrm>
              <a:off x="2911940" y="3211345"/>
              <a:ext cx="514003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multiple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value of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at some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mean of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over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000" i="1" baseline="-25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β</a:t>
              </a:r>
              <a:r>
                <a:rPr lang="en-CA" sz="2000" baseline="-25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CA" sz="2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tests.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Terminate testing if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∈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→ ∞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± 0.1% 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911940" y="2188879"/>
                  <a:ext cx="5208066" cy="8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CA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Question: 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“What does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CA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CA" sz="2000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2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2000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2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CA" sz="2000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converge to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”</a:t>
                  </a:r>
                  <a:endPara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940" y="2188879"/>
                  <a:ext cx="5208066" cy="844077"/>
                </a:xfrm>
                <a:prstGeom prst="rect">
                  <a:avLst/>
                </a:prstGeom>
                <a:blipFill>
                  <a:blip r:embed="rId3"/>
                  <a:stretch>
                    <a:fillRect l="-9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2636503" y="1332669"/>
              <a:ext cx="58906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Question: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“What time guarantees that the system is stationary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b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9" name="Rounded Rectangle 18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758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953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855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963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569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96372" y="-278516"/>
            <a:ext cx="4799257" cy="801030"/>
            <a:chOff x="3696372" y="-278516"/>
            <a:chExt cx="4799257" cy="801030"/>
          </a:xfrm>
        </p:grpSpPr>
        <p:sp>
          <p:nvSpPr>
            <p:cNvPr id="7" name="Rounded Rectangle 6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77057" y="2150869"/>
            <a:ext cx="6650300" cy="2613870"/>
            <a:chOff x="2677057" y="2125930"/>
            <a:chExt cx="6650300" cy="2613870"/>
          </a:xfrm>
        </p:grpSpPr>
        <p:sp>
          <p:nvSpPr>
            <p:cNvPr id="4" name="TextBox 3">
              <a:hlinkClick r:id="rId2" action="ppaction://hlinksldjump"/>
            </p:cNvPr>
            <p:cNvSpPr txBox="1"/>
            <p:nvPr/>
          </p:nvSpPr>
          <p:spPr>
            <a:xfrm>
              <a:off x="2677057" y="2198250"/>
              <a:ext cx="63339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Background: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System Analysis</a:t>
              </a:r>
              <a:endPara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CA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hlinkClick r:id="rId3" action="ppaction://hlinksldjump"/>
            </p:cNvPr>
            <p:cNvSpPr txBox="1"/>
            <p:nvPr/>
          </p:nvSpPr>
          <p:spPr>
            <a:xfrm>
              <a:off x="2677059" y="2701457"/>
              <a:ext cx="66502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hlinkClick r:id="rId4" action="ppaction://hlinksldjump"/>
            </p:cNvPr>
            <p:cNvSpPr txBox="1"/>
            <p:nvPr/>
          </p:nvSpPr>
          <p:spPr>
            <a:xfrm>
              <a:off x="2677058" y="3204664"/>
              <a:ext cx="6555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80951" y="2125930"/>
              <a:ext cx="4146970" cy="2613870"/>
              <a:chOff x="3116705" y="2009552"/>
              <a:chExt cx="4146970" cy="261387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116705" y="2009552"/>
                <a:ext cx="4146970" cy="0"/>
              </a:xfrm>
              <a:prstGeom prst="line">
                <a:avLst/>
              </a:prstGeom>
              <a:ln w="25400">
                <a:gradFill>
                  <a:gsLst>
                    <a:gs pos="54000">
                      <a:schemeClr val="tx1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116705" y="4623422"/>
                <a:ext cx="4146970" cy="0"/>
              </a:xfrm>
              <a:prstGeom prst="line">
                <a:avLst/>
              </a:prstGeom>
              <a:ln w="25400">
                <a:gradFill>
                  <a:gsLst>
                    <a:gs pos="54000">
                      <a:schemeClr val="tx1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hlinkClick r:id="rId3" action="ppaction://hlinksldjump"/>
            </p:cNvPr>
            <p:cNvSpPr txBox="1"/>
            <p:nvPr/>
          </p:nvSpPr>
          <p:spPr>
            <a:xfrm>
              <a:off x="2677059" y="3707871"/>
              <a:ext cx="66502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hlinkClick r:id="rId4" action="ppaction://hlinksldjump"/>
            </p:cNvPr>
            <p:cNvSpPr txBox="1"/>
            <p:nvPr/>
          </p:nvSpPr>
          <p:spPr>
            <a:xfrm>
              <a:off x="2677058" y="4211078"/>
              <a:ext cx="6555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2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1991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97135" y="2248483"/>
            <a:ext cx="5397730" cy="1941063"/>
            <a:chOff x="3645160" y="2733869"/>
            <a:chExt cx="4901680" cy="1941063"/>
          </a:xfrm>
        </p:grpSpPr>
        <p:sp>
          <p:nvSpPr>
            <p:cNvPr id="5" name="TextBox 4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4543" y="4124132"/>
              <a:ext cx="3722400" cy="550800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4: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5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91812" y="-288041"/>
            <a:ext cx="4808376" cy="810555"/>
            <a:chOff x="2432193" y="-288041"/>
            <a:chExt cx="7327615" cy="810555"/>
          </a:xfrm>
        </p:grpSpPr>
        <p:sp>
          <p:nvSpPr>
            <p:cNvPr id="7" name="Rounded Rectangle 6"/>
            <p:cNvSpPr/>
            <p:nvPr/>
          </p:nvSpPr>
          <p:spPr>
            <a:xfrm>
              <a:off x="3137161" y="-111968"/>
              <a:ext cx="5830513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4: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2193" y="-288041"/>
              <a:ext cx="7327615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92726" y="956930"/>
            <a:ext cx="1403497" cy="15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667153" y="3891518"/>
            <a:ext cx="1403497" cy="15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1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542342" y="742950"/>
            <a:ext cx="9488648" cy="440913"/>
            <a:chOff x="5682343" y="742950"/>
            <a:chExt cx="1208645" cy="440913"/>
          </a:xfrm>
        </p:grpSpPr>
        <p:sp>
          <p:nvSpPr>
            <p:cNvPr id="20" name="Rectangle 19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59591" y="824082"/>
              <a:ext cx="3243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Density </a:t>
              </a:r>
              <a:r>
                <a:rPr lang="en-CA" sz="1400" b="1" dirty="0">
                  <a:latin typeface="+mj-lt"/>
                  <a:cs typeface="Times New Roman" panose="02020603050405020304" pitchFamily="18" charset="0"/>
                </a:rPr>
                <a:t>of t</a:t>
              </a:r>
              <a:r>
                <a:rPr lang="el-GR" sz="1400" b="1" baseline="-25000" dirty="0">
                  <a:latin typeface="+mj-lt"/>
                  <a:cs typeface="Times New Roman" panose="02020603050405020304" pitchFamily="18" charset="0"/>
                </a:rPr>
                <a:t>β</a:t>
              </a:r>
              <a:r>
                <a:rPr lang="en-CA" sz="1400" b="1" dirty="0">
                  <a:latin typeface="+mj-lt"/>
                  <a:cs typeface="Times New Roman" panose="02020603050405020304" pitchFamily="18" charset="0"/>
                </a:rPr>
                <a:t> for </a:t>
              </a:r>
              <a:r>
                <a:rPr lang="el-GR" sz="1400" b="1" dirty="0">
                  <a:latin typeface="+mj-lt"/>
                  <a:cs typeface="Times New Roman" panose="02020603050405020304" pitchFamily="18" charset="0"/>
                </a:rPr>
                <a:t>λ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=52, </a:t>
              </a:r>
              <a:r>
                <a:rPr lang="en-CA" sz="1400" b="1" dirty="0">
                  <a:latin typeface="+mj-lt"/>
                  <a:cs typeface="Times New Roman" panose="02020603050405020304" pitchFamily="18" charset="0"/>
                </a:rPr>
                <a:t>1/</a:t>
              </a:r>
              <a:r>
                <a:rPr lang="el-GR" sz="1400" b="1" dirty="0">
                  <a:latin typeface="+mj-lt"/>
                  <a:cs typeface="Times New Roman" panose="02020603050405020304" pitchFamily="18" charset="0"/>
                </a:rPr>
                <a:t>μ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=0.032 </a:t>
              </a:r>
              <a:endParaRPr lang="en-CA" sz="1400" b="1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7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3822"/>
              </p:ext>
            </p:extLst>
          </p:nvPr>
        </p:nvGraphicFramePr>
        <p:xfrm>
          <a:off x="4818180" y="2591808"/>
          <a:ext cx="24733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" name="Equation" r:id="rId3" imgW="1384200" imgH="545760" progId="Equation.3">
                  <p:embed/>
                </p:oleObj>
              </mc:Choice>
              <mc:Fallback>
                <p:oleObj name="Equation" r:id="rId3" imgW="1384200" imgH="54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8180" y="2591808"/>
                        <a:ext cx="247332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13761" y="1241225"/>
            <a:ext cx="5431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demonstrate that for any large 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busy servers converge to a constant: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5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5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5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36927" y="4124265"/>
            <a:ext cx="3435223" cy="2013323"/>
            <a:chOff x="4417811" y="3991264"/>
            <a:chExt cx="3435223" cy="2013323"/>
          </a:xfrm>
        </p:grpSpPr>
        <p:grpSp>
          <p:nvGrpSpPr>
            <p:cNvPr id="2" name="Group 1"/>
            <p:cNvGrpSpPr/>
            <p:nvPr/>
          </p:nvGrpSpPr>
          <p:grpSpPr>
            <a:xfrm>
              <a:off x="4417811" y="3991264"/>
              <a:ext cx="3335472" cy="590550"/>
              <a:chOff x="4417811" y="3991264"/>
              <a:chExt cx="3335472" cy="590550"/>
            </a:xfrm>
          </p:grpSpPr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7192220"/>
                  </p:ext>
                </p:extLst>
              </p:nvPr>
            </p:nvGraphicFramePr>
            <p:xfrm>
              <a:off x="4417811" y="3991264"/>
              <a:ext cx="868363" cy="590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6" name="Equation" r:id="rId6" imgW="444240" imgH="304560" progId="Equation.3">
                      <p:embed/>
                    </p:oleObj>
                  </mc:Choice>
                  <mc:Fallback>
                    <p:oleObj name="Equation" r:id="rId6" imgW="444240" imgH="304560" progId="Equation.3">
                      <p:embed/>
                      <p:pic>
                        <p:nvPicPr>
                          <p:cNvPr id="8" name="Object 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417811" y="3991264"/>
                            <a:ext cx="868363" cy="590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5271715" y="4156336"/>
                <a:ext cx="24815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Busy servers at time </a:t>
                </a:r>
                <a:r>
                  <a:rPr lang="en-C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399" y="5352124"/>
              <a:ext cx="2575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service duration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878648"/>
                </p:ext>
              </p:extLst>
            </p:nvPr>
          </p:nvGraphicFramePr>
          <p:xfrm>
            <a:off x="4660033" y="5190200"/>
            <a:ext cx="642937" cy="814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" name="Equation" r:id="rId8" imgW="330120" imgH="419040" progId="Equation.3">
                    <p:embed/>
                  </p:oleObj>
                </mc:Choice>
                <mc:Fallback>
                  <p:oleObj name="Equation" r:id="rId8" imgW="330120" imgH="419040" progId="Equation.3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60033" y="5190200"/>
                          <a:ext cx="642937" cy="814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4548845"/>
                </p:ext>
              </p:extLst>
            </p:nvPr>
          </p:nvGraphicFramePr>
          <p:xfrm>
            <a:off x="4724112" y="4577136"/>
            <a:ext cx="5699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" name="Equation" r:id="rId10" imgW="291960" imgH="279360" progId="Equation.3">
                    <p:embed/>
                  </p:oleObj>
                </mc:Choice>
                <mc:Fallback>
                  <p:oleObj name="Equation" r:id="rId10" imgW="291960" imgH="27936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4112" y="4577136"/>
                          <a:ext cx="569913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5277399" y="4738395"/>
              <a:ext cx="2342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 arrival rate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75280" y="1908832"/>
            <a:ext cx="3881844" cy="2993421"/>
            <a:chOff x="1141744" y="2042882"/>
            <a:chExt cx="3881844" cy="2993421"/>
          </a:xfrm>
        </p:grpSpPr>
        <p:sp>
          <p:nvSpPr>
            <p:cNvPr id="18" name="TextBox 17"/>
            <p:cNvSpPr txBox="1"/>
            <p:nvPr/>
          </p:nvSpPr>
          <p:spPr>
            <a:xfrm>
              <a:off x="1283220" y="2042882"/>
              <a:ext cx="585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Let,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5961" y="2984707"/>
              <a:ext cx="3707627" cy="566737"/>
              <a:chOff x="4871108" y="1839188"/>
              <a:chExt cx="3707627" cy="566737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0309635"/>
                  </p:ext>
                </p:extLst>
              </p:nvPr>
            </p:nvGraphicFramePr>
            <p:xfrm>
              <a:off x="4871108" y="1839188"/>
              <a:ext cx="544512" cy="566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4" name="Equation" r:id="rId4" imgW="304560" imgH="317160" progId="Equation.3">
                      <p:embed/>
                    </p:oleObj>
                  </mc:Choice>
                  <mc:Fallback>
                    <p:oleObj name="Equation" r:id="rId4" imgW="304560" imgH="317160" progId="Equation.3">
                      <p:embed/>
                      <p:pic>
                        <p:nvPicPr>
                          <p:cNvPr id="6" name="Object 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871108" y="1839188"/>
                            <a:ext cx="544512" cy="5667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TextBox 23"/>
              <p:cNvSpPr txBox="1"/>
              <p:nvPr/>
            </p:nvSpPr>
            <p:spPr>
              <a:xfrm>
                <a:off x="5390581" y="1962675"/>
                <a:ext cx="31881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duration for request </a:t>
                </a:r>
                <a:r>
                  <a:rPr lang="en-C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15961" y="2441591"/>
              <a:ext cx="3243543" cy="566738"/>
              <a:chOff x="4837113" y="2422525"/>
              <a:chExt cx="3243543" cy="566738"/>
            </a:xfrm>
          </p:grpSpPr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8200857"/>
                  </p:ext>
                </p:extLst>
              </p:nvPr>
            </p:nvGraphicFramePr>
            <p:xfrm>
              <a:off x="4837113" y="2422525"/>
              <a:ext cx="611187" cy="566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5" name="Equation" r:id="rId6" imgW="342720" imgH="317160" progId="Equation.3">
                      <p:embed/>
                    </p:oleObj>
                  </mc:Choice>
                  <mc:Fallback>
                    <p:oleObj name="Equation" r:id="rId6" imgW="342720" imgH="317160" progId="Equation.3">
                      <p:embed/>
                      <p:pic>
                        <p:nvPicPr>
                          <p:cNvPr id="6" name="Object 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837113" y="2422525"/>
                            <a:ext cx="611187" cy="5667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TextBox 24"/>
              <p:cNvSpPr txBox="1"/>
              <p:nvPr/>
            </p:nvSpPr>
            <p:spPr>
              <a:xfrm>
                <a:off x="5390581" y="2527857"/>
                <a:ext cx="2690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time of request </a:t>
                </a:r>
                <a:r>
                  <a:rPr lang="en-C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141744" y="3571799"/>
              <a:ext cx="1108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where,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2202968"/>
                </p:ext>
              </p:extLst>
            </p:nvPr>
          </p:nvGraphicFramePr>
          <p:xfrm>
            <a:off x="1315961" y="3993315"/>
            <a:ext cx="3349625" cy="1042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Equation" r:id="rId8" imgW="1879560" imgH="583920" progId="Equation.3">
                    <p:embed/>
                  </p:oleObj>
                </mc:Choice>
                <mc:Fallback>
                  <p:oleObj name="Equation" r:id="rId8" imgW="1879560" imgH="583920" progId="Equation.3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15961" y="3993315"/>
                          <a:ext cx="3349625" cy="1042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ight Arrow 35"/>
          <p:cNvSpPr/>
          <p:nvPr/>
        </p:nvSpPr>
        <p:spPr>
          <a:xfrm>
            <a:off x="5222415" y="3417394"/>
            <a:ext cx="746449" cy="284089"/>
          </a:xfrm>
          <a:prstGeom prst="rightArrow">
            <a:avLst>
              <a:gd name="adj1" fmla="val 50000"/>
              <a:gd name="adj2" fmla="val 77080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580996" y="1728125"/>
            <a:ext cx="4917048" cy="3531930"/>
            <a:chOff x="6905969" y="1368641"/>
            <a:chExt cx="4917048" cy="353193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2" name="Object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7245287"/>
                    </p:ext>
                  </p:extLst>
                </p:nvPr>
              </p:nvGraphicFramePr>
              <p:xfrm>
                <a:off x="7026447" y="1368641"/>
                <a:ext cx="2195513" cy="7699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37" name="Equation" r:id="rId10" imgW="1231560" imgH="431640" progId="Equation.3">
                        <p:embed/>
                      </p:oleObj>
                    </mc:Choice>
                    <mc:Fallback>
                      <p:oleObj name="Equation" r:id="rId10" imgW="1231560" imgH="431640" progId="Equation.3">
                        <p:embed/>
                        <p:pic>
                          <p:nvPicPr>
                            <p:cNvPr id="22" name="Object 21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26447" y="1368641"/>
                              <a:ext cx="2195513" cy="7699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2" name="Object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7245287"/>
                    </p:ext>
                  </p:extLst>
                </p:nvPr>
              </p:nvGraphicFramePr>
              <p:xfrm>
                <a:off x="7026447" y="1368641"/>
                <a:ext cx="2195513" cy="7699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37" name="Equation" r:id="rId10" imgW="1231560" imgH="431640" progId="Equation.3">
                        <p:embed/>
                      </p:oleObj>
                    </mc:Choice>
                    <mc:Fallback>
                      <p:oleObj name="Equation" r:id="rId10" imgW="1231560" imgH="431640" progId="Equation.3">
                        <p:embed/>
                        <p:pic>
                          <p:nvPicPr>
                            <p:cNvPr id="22" name="Object 21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26447" y="1368641"/>
                              <a:ext cx="2195513" cy="7699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905969" y="2984706"/>
                  <a:ext cx="49170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Then if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969" y="2984706"/>
                  <a:ext cx="4917048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1117" t="-9231" r="-1117" b="-276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6" name="Object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9713361"/>
                    </p:ext>
                  </p:extLst>
                </p:nvPr>
              </p:nvGraphicFramePr>
              <p:xfrm>
                <a:off x="7519818" y="2070305"/>
                <a:ext cx="3689350" cy="769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38" name="Equation" r:id="rId13" imgW="2070000" imgH="431640" progId="Equation.3">
                        <p:embed/>
                      </p:oleObj>
                    </mc:Choice>
                    <mc:Fallback>
                      <p:oleObj name="Equation" r:id="rId13" imgW="2070000" imgH="431640" progId="Equation.3">
                        <p:embed/>
                        <p:pic>
                          <p:nvPicPr>
                            <p:cNvPr id="42" name="Object 41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9818" y="2070305"/>
                              <a:ext cx="3689350" cy="769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6" name="Object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9713361"/>
                    </p:ext>
                  </p:extLst>
                </p:nvPr>
              </p:nvGraphicFramePr>
              <p:xfrm>
                <a:off x="7519818" y="2070305"/>
                <a:ext cx="3689350" cy="769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38" name="Equation" r:id="rId13" imgW="2070000" imgH="431640" progId="Equation.3">
                        <p:embed/>
                      </p:oleObj>
                    </mc:Choice>
                    <mc:Fallback>
                      <p:oleObj name="Equation" r:id="rId13" imgW="2070000" imgH="431640" progId="Equation.3">
                        <p:embed/>
                        <p:pic>
                          <p:nvPicPr>
                            <p:cNvPr id="42" name="Object 41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9818" y="2070305"/>
                              <a:ext cx="3689350" cy="769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7" name="Object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741904"/>
                    </p:ext>
                  </p:extLst>
                </p:nvPr>
              </p:nvGraphicFramePr>
              <p:xfrm>
                <a:off x="6964884" y="3507220"/>
                <a:ext cx="2852737" cy="7254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39" name="Equation" r:id="rId15" imgW="1600200" imgH="406080" progId="Equation.3">
                        <p:embed/>
                      </p:oleObj>
                    </mc:Choice>
                    <mc:Fallback>
                      <p:oleObj name="Equation" r:id="rId15" imgW="1600200" imgH="406080" progId="Equation.3">
                        <p:embed/>
                        <p:pic>
                          <p:nvPicPr>
                            <p:cNvPr id="42" name="Object 41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4884" y="3507220"/>
                              <a:ext cx="2852737" cy="7254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7" name="Object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741904"/>
                    </p:ext>
                  </p:extLst>
                </p:nvPr>
              </p:nvGraphicFramePr>
              <p:xfrm>
                <a:off x="6964884" y="3507220"/>
                <a:ext cx="2852737" cy="7254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39" name="Equation" r:id="rId15" imgW="1600200" imgH="406080" progId="Equation.3">
                        <p:embed/>
                      </p:oleObj>
                    </mc:Choice>
                    <mc:Fallback>
                      <p:oleObj name="Equation" r:id="rId15" imgW="1600200" imgH="406080" progId="Equation.3">
                        <p:embed/>
                        <p:pic>
                          <p:nvPicPr>
                            <p:cNvPr id="42" name="Object 41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4884" y="3507220"/>
                              <a:ext cx="2852737" cy="7254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8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9904939"/>
                    </p:ext>
                  </p:extLst>
                </p:nvPr>
              </p:nvGraphicFramePr>
              <p:xfrm>
                <a:off x="6955847" y="4129046"/>
                <a:ext cx="2105025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0" name="Equation" r:id="rId17" imgW="1180800" imgH="431640" progId="Equation.3">
                        <p:embed/>
                      </p:oleObj>
                    </mc:Choice>
                    <mc:Fallback>
                      <p:oleObj name="Equation" r:id="rId17" imgW="1180800" imgH="431640" progId="Equation.3">
                        <p:embed/>
                        <p:pic>
                          <p:nvPicPr>
                            <p:cNvPr id="47" name="Object 46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847" y="4129046"/>
                              <a:ext cx="2105025" cy="7715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8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9904939"/>
                    </p:ext>
                  </p:extLst>
                </p:nvPr>
              </p:nvGraphicFramePr>
              <p:xfrm>
                <a:off x="6955847" y="4129046"/>
                <a:ext cx="2105025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0" name="Equation" r:id="rId17" imgW="1180800" imgH="431640" progId="Equation.3">
                        <p:embed/>
                      </p:oleObj>
                    </mc:Choice>
                    <mc:Fallback>
                      <p:oleObj name="Equation" r:id="rId17" imgW="1180800" imgH="431640" progId="Equation.3">
                        <p:embed/>
                        <p:pic>
                          <p:nvPicPr>
                            <p:cNvPr id="47" name="Object 46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847" y="4129046"/>
                              <a:ext cx="2105025" cy="7715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8647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09207" y="2458616"/>
            <a:ext cx="6173586" cy="1940768"/>
            <a:chOff x="3645160" y="2733869"/>
            <a:chExt cx="4901680" cy="1940768"/>
          </a:xfrm>
        </p:grpSpPr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1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34003" y="2188879"/>
            <a:ext cx="6123995" cy="2749380"/>
            <a:chOff x="2995067" y="2188879"/>
            <a:chExt cx="6123995" cy="2749380"/>
          </a:xfrm>
        </p:grpSpPr>
        <p:sp>
          <p:nvSpPr>
            <p:cNvPr id="12" name="TextBox 11"/>
            <p:cNvSpPr txBox="1"/>
            <p:nvPr/>
          </p:nvSpPr>
          <p:spPr>
            <a:xfrm>
              <a:off x="3069884" y="3153155"/>
              <a:ext cx="514003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multiple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value of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at some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mean of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over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000" i="1" baseline="-25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β</a:t>
              </a:r>
              <a:r>
                <a:rPr lang="en-CA" sz="2000" baseline="-25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CA" sz="2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tests.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Terminate testing if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∈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→ ∞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± 0.1% 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95067" y="2188879"/>
              <a:ext cx="61239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Question: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“What does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converge to for some large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?” 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6751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2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1004</TotalTime>
  <Words>362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Prabal</dc:creator>
  <cp:lastModifiedBy>Gupta, Prabal</cp:lastModifiedBy>
  <cp:revision>148</cp:revision>
  <dcterms:created xsi:type="dcterms:W3CDTF">2017-10-28T19:57:33Z</dcterms:created>
  <dcterms:modified xsi:type="dcterms:W3CDTF">2017-11-08T19:23:47Z</dcterms:modified>
</cp:coreProperties>
</file>