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62" r:id="rId2"/>
    <p:sldId id="302" r:id="rId3"/>
    <p:sldId id="256" r:id="rId4"/>
    <p:sldId id="306" r:id="rId5"/>
    <p:sldId id="265" r:id="rId6"/>
    <p:sldId id="304" r:id="rId7"/>
    <p:sldId id="307" r:id="rId8"/>
    <p:sldId id="308" r:id="rId9"/>
    <p:sldId id="309" r:id="rId10"/>
    <p:sldId id="310" r:id="rId11"/>
    <p:sldId id="266" r:id="rId12"/>
    <p:sldId id="269" r:id="rId13"/>
    <p:sldId id="264" r:id="rId14"/>
    <p:sldId id="305" r:id="rId15"/>
    <p:sldId id="311" r:id="rId16"/>
    <p:sldId id="315" r:id="rId17"/>
    <p:sldId id="312" r:id="rId18"/>
    <p:sldId id="313" r:id="rId19"/>
    <p:sldId id="314" r:id="rId20"/>
    <p:sldId id="261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92881-2193-48C0-8E20-82B5655AE14B}" type="datetimeFigureOut">
              <a:rPr lang="en-CA" smtClean="0"/>
              <a:t>2017-11-08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A58E7-F094-428C-B363-CA9E8FCE5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068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CABF-899C-4DCB-A24E-422380F7EA60}" type="datetime1">
              <a:rPr lang="en-CA" smtClean="0"/>
              <a:t>2017-11-08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96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9C2A-9943-424B-874F-30257AE294E7}" type="datetime1">
              <a:rPr lang="en-CA" smtClean="0"/>
              <a:t>2017-11-08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42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9100-B415-49AC-A5FF-853269F90C89}" type="datetime1">
              <a:rPr lang="en-CA" smtClean="0"/>
              <a:t>2017-11-08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741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E942-8E63-4238-B7A2-87D1D75DDB89}" type="datetime1">
              <a:rPr lang="en-CA" smtClean="0"/>
              <a:t>2017-11-08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31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0003-B38E-4DF8-973D-E7B1BE5581A2}" type="datetime1">
              <a:rPr lang="en-CA" smtClean="0"/>
              <a:t>2017-11-08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62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E81D-545B-4911-BAB4-71C13904535B}" type="datetime1">
              <a:rPr lang="en-CA" smtClean="0"/>
              <a:t>2017-11-08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705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BB84-59AE-4F2D-A9B0-C8729A16F936}" type="datetime1">
              <a:rPr lang="en-CA" smtClean="0"/>
              <a:t>2017-11-08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84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2FFD-3A30-4556-887E-DE289A1D38F2}" type="datetime1">
              <a:rPr lang="en-CA" smtClean="0"/>
              <a:t>2017-11-08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40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C796-A584-4EDA-95DD-FF0C54A746AD}" type="datetime1">
              <a:rPr lang="en-CA" smtClean="0"/>
              <a:t>2017-11-08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49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F542-CB13-4193-AF2B-D2A0DDDFDF1A}" type="datetime1">
              <a:rPr lang="en-CA" smtClean="0"/>
              <a:t>2017-11-08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54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2373-C951-4BF7-8E68-87513DF63356}" type="datetime1">
              <a:rPr lang="en-CA" smtClean="0"/>
              <a:t>2017-11-08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55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A27AF-D10C-494E-9038-109AEEF11637}" type="datetime1">
              <a:rPr lang="en-CA" smtClean="0"/>
              <a:t>2017-11-08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39A1-C731-40C2-A5B4-DB40D6626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46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slide" Target="slide2.xml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.wmf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wmf"/><Relationship Id="rId3" Type="http://schemas.openxmlformats.org/officeDocument/2006/relationships/slide" Target="slide2.xml"/><Relationship Id="rId7" Type="http://schemas.openxmlformats.org/officeDocument/2006/relationships/image" Target="../media/image6.wmf"/><Relationship Id="rId12" Type="http://schemas.openxmlformats.org/officeDocument/2006/relationships/image" Target="../media/image12.png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Relationship Id="rId1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41469" y="2453952"/>
            <a:ext cx="5309062" cy="1950097"/>
            <a:chOff x="3645160" y="2733869"/>
            <a:chExt cx="4901680" cy="1950097"/>
          </a:xfrm>
        </p:grpSpPr>
        <p:sp>
          <p:nvSpPr>
            <p:cNvPr id="2" name="Rectangle 1"/>
            <p:cNvSpPr/>
            <p:nvPr/>
          </p:nvSpPr>
          <p:spPr>
            <a:xfrm>
              <a:off x="4182447" y="2733869"/>
              <a:ext cx="3827106" cy="13995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45160" y="2828836"/>
              <a:ext cx="490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 BACKGROUND</a:t>
              </a:r>
              <a:endParaRPr lang="en-CA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82447" y="4133461"/>
              <a:ext cx="3827106" cy="550505"/>
            </a:xfrm>
            <a:prstGeom prst="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Multi-Server System Analysis</a:t>
              </a:r>
              <a:endPara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4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0" name="Rectangle 9">
              <a:hlinkClick r:id="rId3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hlinkClick r:id="rId3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hlinkClick r:id="rId3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97631" y="-288041"/>
            <a:ext cx="5796740" cy="810555"/>
            <a:chOff x="3696372" y="-288041"/>
            <a:chExt cx="4799257" cy="810555"/>
          </a:xfrm>
        </p:grpSpPr>
        <p:sp>
          <p:nvSpPr>
            <p:cNvPr id="14" name="Rounded Rectangle 13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1: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test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8274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66407" y="2458616"/>
            <a:ext cx="5259186" cy="1940768"/>
            <a:chOff x="3645160" y="2733869"/>
            <a:chExt cx="4901680" cy="1940768"/>
          </a:xfrm>
        </p:grpSpPr>
        <p:sp>
          <p:nvSpPr>
            <p:cNvPr id="10" name="TextBox 9"/>
            <p:cNvSpPr txBox="1"/>
            <p:nvPr/>
          </p:nvSpPr>
          <p:spPr>
            <a:xfrm>
              <a:off x="3645160" y="2828836"/>
              <a:ext cx="490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</a:t>
              </a:r>
              <a:b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  <a:endParaRPr lang="en-CA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234543" y="2733869"/>
              <a:ext cx="3722914" cy="13995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234543" y="4124132"/>
              <a:ext cx="3722400" cy="550505"/>
            </a:xfrm>
            <a:prstGeom prst="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2: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Distribution of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7" name="Rectangle 6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83992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0" name="Rectangle 9">
              <a:hlinkClick r:id="rId3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hlinkClick r:id="rId3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hlinkClick r:id="rId3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55077" y="-288041"/>
            <a:ext cx="5081848" cy="810555"/>
            <a:chOff x="3696372" y="-288041"/>
            <a:chExt cx="4799257" cy="810555"/>
          </a:xfrm>
        </p:grpSpPr>
        <p:sp>
          <p:nvSpPr>
            <p:cNvPr id="14" name="Rounded Rectangle 13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2: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Distribution of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92867" y="742950"/>
            <a:ext cx="3187600" cy="604352"/>
            <a:chOff x="5682343" y="742950"/>
            <a:chExt cx="1208645" cy="604352"/>
          </a:xfrm>
        </p:grpSpPr>
        <p:sp>
          <p:nvSpPr>
            <p:cNvPr id="5" name="Rectangle 4"/>
            <p:cNvSpPr/>
            <p:nvPr/>
          </p:nvSpPr>
          <p:spPr>
            <a:xfrm>
              <a:off x="5682343" y="742950"/>
              <a:ext cx="1208645" cy="44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802242" y="824082"/>
              <a:ext cx="10390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Density of T</a:t>
              </a:r>
              <a:r>
                <a:rPr lang="el-GR" sz="1400" b="1" baseline="-25000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β</a:t>
              </a:r>
              <a:r>
                <a:rPr lang="en-CA" sz="1400" b="1" baseline="-25000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for</a:t>
              </a:r>
              <a:r>
                <a:rPr lang="en-CA" sz="1400" b="1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l-GR" sz="1400" b="1" dirty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λ</a:t>
              </a:r>
              <a:r>
                <a:rPr lang="en-CA" sz="1400" b="1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=64, </a:t>
              </a:r>
              <a:r>
                <a:rPr lang="en-CA" sz="1400" b="1" dirty="0"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1/</a:t>
              </a:r>
              <a:r>
                <a:rPr lang="el-GR" sz="1400" b="1" dirty="0">
                  <a:latin typeface="+mj-lt"/>
                </a:rPr>
                <a:t>μ</a:t>
              </a:r>
              <a:r>
                <a:rPr lang="en-CA" sz="1400" b="1" dirty="0" smtClean="0">
                  <a:latin typeface="+mj-lt"/>
                </a:rPr>
                <a:t>=0.03125</a:t>
              </a:r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 </a:t>
              </a:r>
              <a:endParaRPr lang="en-CA" sz="1400" b="1" baseline="-25000" dirty="0">
                <a:latin typeface="+mj-lt"/>
                <a:cs typeface="Times New Roman" panose="02020603050405020304" pitchFamily="18" charset="0"/>
              </a:endParaRPr>
            </a:p>
            <a:p>
              <a:pPr algn="ctr"/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 </a:t>
              </a:r>
              <a:endParaRPr lang="en-CA" sz="1400" b="1" baseline="-25000" dirty="0">
                <a:latin typeface="+mj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249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7" name="Rectangle 6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09207" y="2458616"/>
            <a:ext cx="6173586" cy="1940768"/>
            <a:chOff x="3645160" y="2733869"/>
            <a:chExt cx="4901680" cy="1940768"/>
          </a:xfrm>
        </p:grpSpPr>
        <p:sp>
          <p:nvSpPr>
            <p:cNvPr id="13" name="TextBox 12"/>
            <p:cNvSpPr txBox="1"/>
            <p:nvPr/>
          </p:nvSpPr>
          <p:spPr>
            <a:xfrm>
              <a:off x="3645160" y="2828836"/>
              <a:ext cx="490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</a:t>
              </a:r>
              <a:b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  <a:endParaRPr lang="en-CA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34543" y="2733869"/>
              <a:ext cx="3722914" cy="13995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34543" y="4124132"/>
              <a:ext cx="3722400" cy="550505"/>
            </a:xfrm>
            <a:prstGeom prst="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</a:t>
              </a:r>
              <a:r>
                <a:rPr lang="en-CA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</a:t>
              </a:r>
              <a:r>
                <a:rPr lang="en-C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</a:t>
              </a:r>
              <a:r>
                <a:rPr lang="en-CA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905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7" name="Rectangle 6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77440" y="1806494"/>
            <a:ext cx="7437121" cy="3663780"/>
            <a:chOff x="2636503" y="1332669"/>
            <a:chExt cx="5890624" cy="3663780"/>
          </a:xfrm>
        </p:grpSpPr>
        <p:sp>
          <p:nvSpPr>
            <p:cNvPr id="16" name="TextBox 15"/>
            <p:cNvSpPr txBox="1"/>
            <p:nvPr/>
          </p:nvSpPr>
          <p:spPr>
            <a:xfrm>
              <a:off x="2911940" y="3211345"/>
              <a:ext cx="5140035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multiple 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 value of 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at some 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t=k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mean of 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over 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000" i="1" baseline="-250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β</a:t>
              </a:r>
              <a:r>
                <a:rPr lang="en-CA" sz="2000" baseline="-250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en-CA" sz="20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tests.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CA" sz="20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Terminate testing if </a:t>
              </a:r>
              <a:r>
                <a:rPr lang="en-CA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CA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∈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CA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CA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→ ∞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± 0.1% </a:t>
              </a:r>
              <a:endParaRPr lang="en-CA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911940" y="2188879"/>
                  <a:ext cx="5208066" cy="844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CA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Question: </a:t>
                  </a:r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“What does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CA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20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C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CA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CA" sz="2000" i="1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B</m:t>
                                  </m:r>
                                  <m:r>
                                    <m:rPr>
                                      <m:nor/>
                                    </m:rPr>
                                    <a:rPr lang="en-CA" sz="2000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CA" sz="2000" i="1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2000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λ</m:t>
                                  </m:r>
                                  <m:r>
                                    <m:rPr>
                                      <m:nor/>
                                    </m:rPr>
                                    <a:rPr lang="en-CA" sz="2000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CA" sz="2000" i="1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2000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λ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</m:oMath>
                  </a14:m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converge to</a:t>
                  </a:r>
                  <a:r>
                    <a:rPr lang="en-CA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?</a:t>
                  </a:r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”</a:t>
                  </a:r>
                  <a:endParaRPr lang="en-CA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940" y="2188879"/>
                  <a:ext cx="5208066" cy="844077"/>
                </a:xfrm>
                <a:prstGeom prst="rect">
                  <a:avLst/>
                </a:prstGeom>
                <a:blipFill>
                  <a:blip r:embed="rId3"/>
                  <a:stretch>
                    <a:fillRect l="-92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2636503" y="1332669"/>
              <a:ext cx="58906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CA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Question: 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“What time guarantees that the system is stationary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  <a:b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  <a:endPara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55077" y="-288041"/>
            <a:ext cx="5081848" cy="810555"/>
            <a:chOff x="3696372" y="-288041"/>
            <a:chExt cx="4799257" cy="810555"/>
          </a:xfrm>
        </p:grpSpPr>
        <p:sp>
          <p:nvSpPr>
            <p:cNvPr id="19" name="Rounded Rectangle 18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2: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Distribution of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07588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4" name="Rectangle 13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64380" y="-288041"/>
            <a:ext cx="5863242" cy="810555"/>
            <a:chOff x="3696372" y="-288041"/>
            <a:chExt cx="4799257" cy="810555"/>
          </a:xfrm>
        </p:grpSpPr>
        <p:sp>
          <p:nvSpPr>
            <p:cNvPr id="11" name="Rounded Rectangle 10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3: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time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3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4" name="Rectangle 13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64380" y="-288041"/>
            <a:ext cx="5863242" cy="810555"/>
            <a:chOff x="3696372" y="-288041"/>
            <a:chExt cx="4799257" cy="810555"/>
          </a:xfrm>
        </p:grpSpPr>
        <p:sp>
          <p:nvSpPr>
            <p:cNvPr id="11" name="Rounded Rectangle 10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3: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time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4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450"/>
            <a:ext cx="12192000" cy="617855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4" name="Rectangle 13">
              <a:hlinkClick r:id="rId3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>
              <a:hlinkClick r:id="rId3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hlinkClick r:id="rId3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64380" y="-288041"/>
            <a:ext cx="5863242" cy="810555"/>
            <a:chOff x="3696372" y="-288041"/>
            <a:chExt cx="4799257" cy="810555"/>
          </a:xfrm>
        </p:grpSpPr>
        <p:sp>
          <p:nvSpPr>
            <p:cNvPr id="11" name="Rounded Rectangle 10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3: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time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99638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450"/>
            <a:ext cx="12192000" cy="617855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4" name="Rectangle 13">
              <a:hlinkClick r:id="rId3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>
              <a:hlinkClick r:id="rId3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hlinkClick r:id="rId3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64380" y="-288041"/>
            <a:ext cx="5863242" cy="810555"/>
            <a:chOff x="3696372" y="-288041"/>
            <a:chExt cx="4799257" cy="810555"/>
          </a:xfrm>
        </p:grpSpPr>
        <p:sp>
          <p:nvSpPr>
            <p:cNvPr id="11" name="Rounded Rectangle 10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3: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time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25697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450"/>
            <a:ext cx="12192000" cy="617855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4" name="Rectangle 13">
              <a:hlinkClick r:id="rId3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>
              <a:hlinkClick r:id="rId3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hlinkClick r:id="rId3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64380" y="-288041"/>
            <a:ext cx="5863242" cy="810555"/>
            <a:chOff x="3696372" y="-288041"/>
            <a:chExt cx="4799257" cy="810555"/>
          </a:xfrm>
        </p:grpSpPr>
        <p:sp>
          <p:nvSpPr>
            <p:cNvPr id="11" name="Rounded Rectangle 10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3: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time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19919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96372" y="-278516"/>
            <a:ext cx="4799257" cy="801030"/>
            <a:chOff x="3696372" y="-278516"/>
            <a:chExt cx="4799257" cy="801030"/>
          </a:xfrm>
        </p:grpSpPr>
        <p:sp>
          <p:nvSpPr>
            <p:cNvPr id="7" name="Rounded Rectangle 6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</a:t>
              </a:r>
              <a:endPara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96372" y="-278516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677057" y="2150869"/>
            <a:ext cx="6650300" cy="2613870"/>
            <a:chOff x="2677057" y="2125930"/>
            <a:chExt cx="6650300" cy="2613870"/>
          </a:xfrm>
        </p:grpSpPr>
        <p:sp>
          <p:nvSpPr>
            <p:cNvPr id="4" name="TextBox 3">
              <a:hlinkClick r:id="rId2" action="ppaction://hlinksldjump"/>
            </p:cNvPr>
            <p:cNvSpPr txBox="1"/>
            <p:nvPr/>
          </p:nvSpPr>
          <p:spPr>
            <a:xfrm>
              <a:off x="2677057" y="2198250"/>
              <a:ext cx="633393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 Background:</a:t>
              </a:r>
              <a:r>
                <a:rPr lang="en-CA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Multi-Server System Analysis</a:t>
              </a:r>
              <a:endPara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CA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hlinkClick r:id="rId3" action="ppaction://hlinksldjump"/>
            </p:cNvPr>
            <p:cNvSpPr txBox="1"/>
            <p:nvPr/>
          </p:nvSpPr>
          <p:spPr>
            <a:xfrm>
              <a:off x="2677059" y="2701457"/>
              <a:ext cx="66502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Simulation: </a:t>
              </a:r>
              <a:r>
                <a:rPr lang="en-CA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test </a:t>
              </a:r>
              <a:r>
                <a:rPr lang="en-CA" sz="2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2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hlinkClick r:id="rId4" action="ppaction://hlinksldjump"/>
            </p:cNvPr>
            <p:cNvSpPr txBox="1"/>
            <p:nvPr/>
          </p:nvSpPr>
          <p:spPr>
            <a:xfrm>
              <a:off x="2677058" y="3204664"/>
              <a:ext cx="65552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Simulation: </a:t>
              </a:r>
              <a:r>
                <a:rPr lang="en-CA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Distribution of </a:t>
              </a:r>
              <a:r>
                <a:rPr lang="en-CA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2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r>
                <a:rPr lang="en-CA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CA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980951" y="2125930"/>
              <a:ext cx="4146970" cy="2613870"/>
              <a:chOff x="3116705" y="2009552"/>
              <a:chExt cx="4146970" cy="261387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3116705" y="2009552"/>
                <a:ext cx="4146970" cy="0"/>
              </a:xfrm>
              <a:prstGeom prst="line">
                <a:avLst/>
              </a:prstGeom>
              <a:ln w="25400">
                <a:gradFill>
                  <a:gsLst>
                    <a:gs pos="54000">
                      <a:schemeClr val="tx1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accent1">
                        <a:lumMod val="5000"/>
                        <a:lumOff val="9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116705" y="4623422"/>
                <a:ext cx="4146970" cy="0"/>
              </a:xfrm>
              <a:prstGeom prst="line">
                <a:avLst/>
              </a:prstGeom>
              <a:ln w="25400">
                <a:gradFill>
                  <a:gsLst>
                    <a:gs pos="54000">
                      <a:schemeClr val="tx1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accent1">
                        <a:lumMod val="5000"/>
                        <a:lumOff val="9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hlinkClick r:id="rId3" action="ppaction://hlinksldjump"/>
            </p:cNvPr>
            <p:cNvSpPr txBox="1"/>
            <p:nvPr/>
          </p:nvSpPr>
          <p:spPr>
            <a:xfrm>
              <a:off x="2677059" y="3707871"/>
              <a:ext cx="66502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Simulation: </a:t>
              </a:r>
              <a:r>
                <a:rPr lang="en-CA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time </a:t>
              </a:r>
              <a:r>
                <a:rPr lang="en-CA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hlinkClick r:id="rId4" action="ppaction://hlinksldjump"/>
            </p:cNvPr>
            <p:cNvSpPr txBox="1"/>
            <p:nvPr/>
          </p:nvSpPr>
          <p:spPr>
            <a:xfrm>
              <a:off x="2677058" y="4211078"/>
              <a:ext cx="65552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Simulation: </a:t>
              </a:r>
              <a:r>
                <a:rPr lang="en-CA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Distribution of </a:t>
              </a:r>
              <a:r>
                <a:rPr lang="en-CA" sz="2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2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2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97135" y="2248483"/>
            <a:ext cx="5397730" cy="1941063"/>
            <a:chOff x="3645160" y="2733869"/>
            <a:chExt cx="4901680" cy="1941063"/>
          </a:xfrm>
        </p:grpSpPr>
        <p:sp>
          <p:nvSpPr>
            <p:cNvPr id="5" name="TextBox 4"/>
            <p:cNvSpPr txBox="1"/>
            <p:nvPr/>
          </p:nvSpPr>
          <p:spPr>
            <a:xfrm>
              <a:off x="3645160" y="2828836"/>
              <a:ext cx="490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</a:t>
              </a:r>
              <a:b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  <a:endParaRPr lang="en-CA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34543" y="2733869"/>
              <a:ext cx="3722914" cy="13995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234543" y="4124132"/>
              <a:ext cx="3722400" cy="550800"/>
            </a:xfrm>
            <a:prstGeom prst="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4: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Distribution of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 9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55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91812" y="-288041"/>
            <a:ext cx="4808376" cy="810555"/>
            <a:chOff x="2432193" y="-288041"/>
            <a:chExt cx="7327615" cy="810555"/>
          </a:xfrm>
        </p:grpSpPr>
        <p:sp>
          <p:nvSpPr>
            <p:cNvPr id="7" name="Rounded Rectangle 6"/>
            <p:cNvSpPr/>
            <p:nvPr/>
          </p:nvSpPr>
          <p:spPr>
            <a:xfrm>
              <a:off x="3137161" y="-111968"/>
              <a:ext cx="5830513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4: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Distribution of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2193" y="-288041"/>
              <a:ext cx="7327615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592726" y="956930"/>
            <a:ext cx="1403497" cy="159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5667153" y="3891518"/>
            <a:ext cx="1403497" cy="159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6" name="Group 15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7" name="Rectangle 16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 17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542342" y="742950"/>
            <a:ext cx="9488648" cy="440913"/>
            <a:chOff x="5682343" y="742950"/>
            <a:chExt cx="1208645" cy="440913"/>
          </a:xfrm>
        </p:grpSpPr>
        <p:sp>
          <p:nvSpPr>
            <p:cNvPr id="20" name="Rectangle 19"/>
            <p:cNvSpPr/>
            <p:nvPr/>
          </p:nvSpPr>
          <p:spPr>
            <a:xfrm>
              <a:off x="5682343" y="742950"/>
              <a:ext cx="1208645" cy="44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159591" y="824082"/>
              <a:ext cx="3243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Density </a:t>
              </a:r>
              <a:r>
                <a:rPr lang="en-CA" sz="1400" b="1" dirty="0">
                  <a:latin typeface="+mj-lt"/>
                  <a:cs typeface="Times New Roman" panose="02020603050405020304" pitchFamily="18" charset="0"/>
                </a:rPr>
                <a:t>of t</a:t>
              </a:r>
              <a:r>
                <a:rPr lang="el-GR" sz="1400" b="1" baseline="-25000" dirty="0">
                  <a:latin typeface="+mj-lt"/>
                  <a:cs typeface="Times New Roman" panose="02020603050405020304" pitchFamily="18" charset="0"/>
                </a:rPr>
                <a:t>β</a:t>
              </a:r>
              <a:r>
                <a:rPr lang="en-CA" sz="1400" b="1" dirty="0">
                  <a:latin typeface="+mj-lt"/>
                  <a:cs typeface="Times New Roman" panose="02020603050405020304" pitchFamily="18" charset="0"/>
                </a:rPr>
                <a:t> for </a:t>
              </a:r>
              <a:r>
                <a:rPr lang="el-GR" sz="1400" b="1" dirty="0">
                  <a:latin typeface="+mj-lt"/>
                  <a:cs typeface="Times New Roman" panose="02020603050405020304" pitchFamily="18" charset="0"/>
                </a:rPr>
                <a:t>λ</a:t>
              </a:r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=52, </a:t>
              </a:r>
              <a:r>
                <a:rPr lang="en-CA" sz="1400" b="1" dirty="0">
                  <a:latin typeface="+mj-lt"/>
                  <a:cs typeface="Times New Roman" panose="02020603050405020304" pitchFamily="18" charset="0"/>
                </a:rPr>
                <a:t>1/</a:t>
              </a:r>
              <a:r>
                <a:rPr lang="el-GR" sz="1400" b="1" dirty="0">
                  <a:latin typeface="+mj-lt"/>
                  <a:cs typeface="Times New Roman" panose="02020603050405020304" pitchFamily="18" charset="0"/>
                </a:rPr>
                <a:t>μ</a:t>
              </a:r>
              <a:r>
                <a:rPr lang="en-CA" sz="1400" b="1" dirty="0" smtClean="0">
                  <a:latin typeface="+mj-lt"/>
                  <a:cs typeface="Times New Roman" panose="02020603050405020304" pitchFamily="18" charset="0"/>
                </a:rPr>
                <a:t>=0.032 </a:t>
              </a:r>
              <a:endParaRPr lang="en-CA" sz="1400" b="1" dirty="0">
                <a:latin typeface="+mj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7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33822"/>
              </p:ext>
            </p:extLst>
          </p:nvPr>
        </p:nvGraphicFramePr>
        <p:xfrm>
          <a:off x="4818180" y="2591808"/>
          <a:ext cx="24733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" name="Equation" r:id="rId3" imgW="1384200" imgH="545760" progId="Equation.3">
                  <p:embed/>
                </p:oleObj>
              </mc:Choice>
              <mc:Fallback>
                <p:oleObj name="Equation" r:id="rId3" imgW="1384200" imgH="5457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18180" y="2591808"/>
                        <a:ext cx="2473325" cy="97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3413761" y="-278516"/>
            <a:ext cx="5364480" cy="801030"/>
            <a:chOff x="3696372" y="-278516"/>
            <a:chExt cx="4799257" cy="801030"/>
          </a:xfrm>
        </p:grpSpPr>
        <p:sp>
          <p:nvSpPr>
            <p:cNvPr id="14" name="Rounded Rectangle 13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Multi-Server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Analysis</a:t>
              </a:r>
              <a:endPara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78516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13761" y="1241225"/>
            <a:ext cx="5431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aim to demonstrate that for any large </a:t>
            </a:r>
            <a:r>
              <a:rPr lang="en-CA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t, 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busy servers converge to a constant: 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4" name="Rectangle 3">
              <a:hlinkClick r:id="rId5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hlinkClick r:id="rId5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>
              <a:hlinkClick r:id="rId5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36927" y="4124265"/>
            <a:ext cx="3435223" cy="2013323"/>
            <a:chOff x="4417811" y="3991264"/>
            <a:chExt cx="3435223" cy="2013323"/>
          </a:xfrm>
        </p:grpSpPr>
        <p:grpSp>
          <p:nvGrpSpPr>
            <p:cNvPr id="2" name="Group 1"/>
            <p:cNvGrpSpPr/>
            <p:nvPr/>
          </p:nvGrpSpPr>
          <p:grpSpPr>
            <a:xfrm>
              <a:off x="4417811" y="3991264"/>
              <a:ext cx="3335472" cy="590550"/>
              <a:chOff x="4417811" y="3991264"/>
              <a:chExt cx="3335472" cy="590550"/>
            </a:xfrm>
          </p:grpSpPr>
          <p:graphicFrame>
            <p:nvGraphicFramePr>
              <p:cNvPr id="9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7192220"/>
                  </p:ext>
                </p:extLst>
              </p:nvPr>
            </p:nvGraphicFramePr>
            <p:xfrm>
              <a:off x="4417811" y="3991264"/>
              <a:ext cx="868363" cy="590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0" name="Equation" r:id="rId6" imgW="444240" imgH="304560" progId="Equation.3">
                      <p:embed/>
                    </p:oleObj>
                  </mc:Choice>
                  <mc:Fallback>
                    <p:oleObj name="Equation" r:id="rId6" imgW="444240" imgH="304560" progId="Equation.3">
                      <p:embed/>
                      <p:pic>
                        <p:nvPicPr>
                          <p:cNvPr id="8" name="Object 7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417811" y="3991264"/>
                            <a:ext cx="868363" cy="5905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9"/>
              <p:cNvSpPr txBox="1"/>
              <p:nvPr/>
            </p:nvSpPr>
            <p:spPr>
              <a:xfrm>
                <a:off x="5271715" y="4156336"/>
                <a:ext cx="24815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Busy servers at time </a:t>
                </a:r>
                <a:r>
                  <a:rPr lang="en-CA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399" y="5352124"/>
              <a:ext cx="2575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Mean service duration</a:t>
              </a:r>
              <a:endParaRPr lang="en-CA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3878648"/>
                </p:ext>
              </p:extLst>
            </p:nvPr>
          </p:nvGraphicFramePr>
          <p:xfrm>
            <a:off x="4660033" y="5190200"/>
            <a:ext cx="642937" cy="814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" name="Equation" r:id="rId8" imgW="330120" imgH="419040" progId="Equation.3">
                    <p:embed/>
                  </p:oleObj>
                </mc:Choice>
                <mc:Fallback>
                  <p:oleObj name="Equation" r:id="rId8" imgW="330120" imgH="419040" progId="Equation.3">
                    <p:embed/>
                    <p:pic>
                      <p:nvPicPr>
                        <p:cNvPr id="9" name="Object 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660033" y="5190200"/>
                          <a:ext cx="642937" cy="814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4548845"/>
                </p:ext>
              </p:extLst>
            </p:nvPr>
          </p:nvGraphicFramePr>
          <p:xfrm>
            <a:off x="4724112" y="4577136"/>
            <a:ext cx="569913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" name="Equation" r:id="rId10" imgW="291960" imgH="279360" progId="Equation.3">
                    <p:embed/>
                  </p:oleObj>
                </mc:Choice>
                <mc:Fallback>
                  <p:oleObj name="Equation" r:id="rId10" imgW="291960" imgH="279360" progId="Equation.3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724112" y="4577136"/>
                          <a:ext cx="569913" cy="542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Box 20"/>
            <p:cNvSpPr txBox="1"/>
            <p:nvPr/>
          </p:nvSpPr>
          <p:spPr>
            <a:xfrm>
              <a:off x="5277399" y="4738395"/>
              <a:ext cx="2342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 arrival rate</a:t>
              </a:r>
              <a:endParaRPr lang="en-CA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14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413761" y="-278516"/>
            <a:ext cx="5364480" cy="801030"/>
            <a:chOff x="3696372" y="-278516"/>
            <a:chExt cx="4799257" cy="801030"/>
          </a:xfrm>
        </p:grpSpPr>
        <p:sp>
          <p:nvSpPr>
            <p:cNvPr id="14" name="Rounded Rectangle 13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Multi-Server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Analysis</a:t>
              </a:r>
              <a:endPara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78516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4" name="Rectangle 3">
              <a:hlinkClick r:id="rId3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hlinkClick r:id="rId3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>
              <a:hlinkClick r:id="rId3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75280" y="1908832"/>
            <a:ext cx="3881844" cy="2993421"/>
            <a:chOff x="1141744" y="2042882"/>
            <a:chExt cx="3881844" cy="2993421"/>
          </a:xfrm>
        </p:grpSpPr>
        <p:sp>
          <p:nvSpPr>
            <p:cNvPr id="18" name="TextBox 17"/>
            <p:cNvSpPr txBox="1"/>
            <p:nvPr/>
          </p:nvSpPr>
          <p:spPr>
            <a:xfrm>
              <a:off x="1283220" y="2042882"/>
              <a:ext cx="5850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Let,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315961" y="2984707"/>
              <a:ext cx="3707627" cy="566737"/>
              <a:chOff x="4871108" y="1839188"/>
              <a:chExt cx="3707627" cy="566737"/>
            </a:xfrm>
          </p:grpSpPr>
          <p:graphicFrame>
            <p:nvGraphicFramePr>
              <p:cNvPr id="6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20309635"/>
                  </p:ext>
                </p:extLst>
              </p:nvPr>
            </p:nvGraphicFramePr>
            <p:xfrm>
              <a:off x="4871108" y="1839188"/>
              <a:ext cx="544512" cy="5667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41" name="Equation" r:id="rId4" imgW="304560" imgH="317160" progId="Equation.3">
                      <p:embed/>
                    </p:oleObj>
                  </mc:Choice>
                  <mc:Fallback>
                    <p:oleObj name="Equation" r:id="rId4" imgW="304560" imgH="317160" progId="Equation.3">
                      <p:embed/>
                      <p:pic>
                        <p:nvPicPr>
                          <p:cNvPr id="6" name="Object 5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871108" y="1839188"/>
                            <a:ext cx="544512" cy="5667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TextBox 23"/>
              <p:cNvSpPr txBox="1"/>
              <p:nvPr/>
            </p:nvSpPr>
            <p:spPr>
              <a:xfrm>
                <a:off x="5390581" y="1962675"/>
                <a:ext cx="31881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Service duration for request </a:t>
                </a:r>
                <a:r>
                  <a:rPr lang="en-CA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315961" y="2441591"/>
              <a:ext cx="3243543" cy="566738"/>
              <a:chOff x="4837113" y="2422525"/>
              <a:chExt cx="3243543" cy="566738"/>
            </a:xfrm>
          </p:grpSpPr>
          <p:graphicFrame>
            <p:nvGraphicFramePr>
              <p:cNvPr id="22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8200857"/>
                  </p:ext>
                </p:extLst>
              </p:nvPr>
            </p:nvGraphicFramePr>
            <p:xfrm>
              <a:off x="4837113" y="2422525"/>
              <a:ext cx="611187" cy="5667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42" name="Equation" r:id="rId6" imgW="342720" imgH="317160" progId="Equation.3">
                      <p:embed/>
                    </p:oleObj>
                  </mc:Choice>
                  <mc:Fallback>
                    <p:oleObj name="Equation" r:id="rId6" imgW="342720" imgH="317160" progId="Equation.3">
                      <p:embed/>
                      <p:pic>
                        <p:nvPicPr>
                          <p:cNvPr id="6" name="Object 5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837113" y="2422525"/>
                            <a:ext cx="611187" cy="5667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TextBox 24"/>
              <p:cNvSpPr txBox="1"/>
              <p:nvPr/>
            </p:nvSpPr>
            <p:spPr>
              <a:xfrm>
                <a:off x="5390581" y="2527857"/>
                <a:ext cx="26900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Arrival time of request </a:t>
                </a:r>
                <a:r>
                  <a:rPr lang="en-CA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141744" y="3571799"/>
              <a:ext cx="1108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where,</a:t>
              </a:r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2202968"/>
                </p:ext>
              </p:extLst>
            </p:nvPr>
          </p:nvGraphicFramePr>
          <p:xfrm>
            <a:off x="1315961" y="3993315"/>
            <a:ext cx="3349625" cy="1042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3" name="Equation" r:id="rId8" imgW="1879560" imgH="583920" progId="Equation.3">
                    <p:embed/>
                  </p:oleObj>
                </mc:Choice>
                <mc:Fallback>
                  <p:oleObj name="Equation" r:id="rId8" imgW="1879560" imgH="583920" progId="Equation.3">
                    <p:embed/>
                    <p:pic>
                      <p:nvPicPr>
                        <p:cNvPr id="22" name="Object 2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315961" y="3993315"/>
                          <a:ext cx="3349625" cy="10429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Right Arrow 35"/>
          <p:cNvSpPr/>
          <p:nvPr/>
        </p:nvSpPr>
        <p:spPr>
          <a:xfrm>
            <a:off x="5222415" y="3417394"/>
            <a:ext cx="746449" cy="284089"/>
          </a:xfrm>
          <a:prstGeom prst="rightArrow">
            <a:avLst>
              <a:gd name="adj1" fmla="val 50000"/>
              <a:gd name="adj2" fmla="val 77080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3" name="Group 12"/>
          <p:cNvGrpSpPr/>
          <p:nvPr/>
        </p:nvGrpSpPr>
        <p:grpSpPr>
          <a:xfrm>
            <a:off x="6580996" y="1728125"/>
            <a:ext cx="4917048" cy="3531930"/>
            <a:chOff x="6905969" y="1368641"/>
            <a:chExt cx="4917048" cy="3531930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42" name="Object 4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07245287"/>
                    </p:ext>
                  </p:extLst>
                </p:nvPr>
              </p:nvGraphicFramePr>
              <p:xfrm>
                <a:off x="7026447" y="1368641"/>
                <a:ext cx="2195513" cy="76993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244" name="Equation" r:id="rId10" imgW="1231560" imgH="431640" progId="Equation.3">
                        <p:embed/>
                      </p:oleObj>
                    </mc:Choice>
                    <mc:Fallback>
                      <p:oleObj name="Equation" r:id="rId10" imgW="1231560" imgH="431640" progId="Equation.3">
                        <p:embed/>
                        <p:pic>
                          <p:nvPicPr>
                            <p:cNvPr id="22" name="Object 21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026447" y="1368641"/>
                              <a:ext cx="2195513" cy="76993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42" name="Object 4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07245287"/>
                    </p:ext>
                  </p:extLst>
                </p:nvPr>
              </p:nvGraphicFramePr>
              <p:xfrm>
                <a:off x="7026447" y="1368641"/>
                <a:ext cx="2195513" cy="76993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244" name="Equation" r:id="rId10" imgW="1231560" imgH="431640" progId="Equation.3">
                        <p:embed/>
                      </p:oleObj>
                    </mc:Choice>
                    <mc:Fallback>
                      <p:oleObj name="Equation" r:id="rId10" imgW="1231560" imgH="431640" progId="Equation.3">
                        <p:embed/>
                        <p:pic>
                          <p:nvPicPr>
                            <p:cNvPr id="22" name="Object 21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026447" y="1368641"/>
                              <a:ext cx="2195513" cy="76993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905969" y="2984706"/>
                  <a:ext cx="491704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Then if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CA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</a:t>
                  </a:r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969" y="2984706"/>
                  <a:ext cx="4917048" cy="400110"/>
                </a:xfrm>
                <a:prstGeom prst="rect">
                  <a:avLst/>
                </a:prstGeom>
                <a:blipFill>
                  <a:blip r:embed="rId12"/>
                  <a:stretch>
                    <a:fillRect l="-1117" t="-9231" r="-1117" b="-2769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46" name="Object 4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59713361"/>
                    </p:ext>
                  </p:extLst>
                </p:nvPr>
              </p:nvGraphicFramePr>
              <p:xfrm>
                <a:off x="7519818" y="2070305"/>
                <a:ext cx="3689350" cy="76993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245" name="Equation" r:id="rId13" imgW="2070000" imgH="431640" progId="Equation.3">
                        <p:embed/>
                      </p:oleObj>
                    </mc:Choice>
                    <mc:Fallback>
                      <p:oleObj name="Equation" r:id="rId13" imgW="2070000" imgH="431640" progId="Equation.3">
                        <p:embed/>
                        <p:pic>
                          <p:nvPicPr>
                            <p:cNvPr id="42" name="Object 41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19818" y="2070305"/>
                              <a:ext cx="3689350" cy="76993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46" name="Object 4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59713361"/>
                    </p:ext>
                  </p:extLst>
                </p:nvPr>
              </p:nvGraphicFramePr>
              <p:xfrm>
                <a:off x="7519818" y="2070305"/>
                <a:ext cx="3689350" cy="76993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245" name="Equation" r:id="rId13" imgW="2070000" imgH="431640" progId="Equation.3">
                        <p:embed/>
                      </p:oleObj>
                    </mc:Choice>
                    <mc:Fallback>
                      <p:oleObj name="Equation" r:id="rId13" imgW="2070000" imgH="431640" progId="Equation.3">
                        <p:embed/>
                        <p:pic>
                          <p:nvPicPr>
                            <p:cNvPr id="42" name="Object 41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19818" y="2070305"/>
                              <a:ext cx="3689350" cy="76993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47" name="Object 4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46741904"/>
                    </p:ext>
                  </p:extLst>
                </p:nvPr>
              </p:nvGraphicFramePr>
              <p:xfrm>
                <a:off x="6964884" y="3507220"/>
                <a:ext cx="2852737" cy="72548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246" name="Equation" r:id="rId15" imgW="1600200" imgH="406080" progId="Equation.3">
                        <p:embed/>
                      </p:oleObj>
                    </mc:Choice>
                    <mc:Fallback>
                      <p:oleObj name="Equation" r:id="rId15" imgW="1600200" imgH="406080" progId="Equation.3">
                        <p:embed/>
                        <p:pic>
                          <p:nvPicPr>
                            <p:cNvPr id="42" name="Object 41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64884" y="3507220"/>
                              <a:ext cx="2852737" cy="72548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47" name="Object 4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46741904"/>
                    </p:ext>
                  </p:extLst>
                </p:nvPr>
              </p:nvGraphicFramePr>
              <p:xfrm>
                <a:off x="6964884" y="3507220"/>
                <a:ext cx="2852737" cy="72548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246" name="Equation" r:id="rId15" imgW="1600200" imgH="406080" progId="Equation.3">
                        <p:embed/>
                      </p:oleObj>
                    </mc:Choice>
                    <mc:Fallback>
                      <p:oleObj name="Equation" r:id="rId15" imgW="1600200" imgH="406080" progId="Equation.3">
                        <p:embed/>
                        <p:pic>
                          <p:nvPicPr>
                            <p:cNvPr id="42" name="Object 41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64884" y="3507220"/>
                              <a:ext cx="2852737" cy="72548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48" name="Object 4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39904939"/>
                    </p:ext>
                  </p:extLst>
                </p:nvPr>
              </p:nvGraphicFramePr>
              <p:xfrm>
                <a:off x="6955847" y="4129046"/>
                <a:ext cx="2105025" cy="7715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247" name="Equation" r:id="rId17" imgW="1180800" imgH="431640" progId="Equation.3">
                        <p:embed/>
                      </p:oleObj>
                    </mc:Choice>
                    <mc:Fallback>
                      <p:oleObj name="Equation" r:id="rId17" imgW="1180800" imgH="431640" progId="Equation.3">
                        <p:embed/>
                        <p:pic>
                          <p:nvPicPr>
                            <p:cNvPr id="47" name="Object 46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55847" y="4129046"/>
                              <a:ext cx="2105025" cy="7715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48" name="Object 4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39904939"/>
                    </p:ext>
                  </p:extLst>
                </p:nvPr>
              </p:nvGraphicFramePr>
              <p:xfrm>
                <a:off x="6955847" y="4129046"/>
                <a:ext cx="2105025" cy="7715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247" name="Equation" r:id="rId17" imgW="1180800" imgH="431640" progId="Equation.3">
                        <p:embed/>
                      </p:oleObj>
                    </mc:Choice>
                    <mc:Fallback>
                      <p:oleObj name="Equation" r:id="rId17" imgW="1180800" imgH="431640" progId="Equation.3">
                        <p:embed/>
                        <p:pic>
                          <p:nvPicPr>
                            <p:cNvPr id="47" name="Object 46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55847" y="4129046"/>
                              <a:ext cx="2105025" cy="7715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  <p:extLst>
      <p:ext uri="{BB962C8B-B14F-4D97-AF65-F5344CB8AC3E}">
        <p14:creationId xmlns:p14="http://schemas.microsoft.com/office/powerpoint/2010/main" val="286470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09207" y="2458616"/>
            <a:ext cx="6173586" cy="1940768"/>
            <a:chOff x="3645160" y="2733869"/>
            <a:chExt cx="4901680" cy="1940768"/>
          </a:xfrm>
        </p:grpSpPr>
        <p:sp>
          <p:nvSpPr>
            <p:cNvPr id="10" name="TextBox 9"/>
            <p:cNvSpPr txBox="1"/>
            <p:nvPr/>
          </p:nvSpPr>
          <p:spPr>
            <a:xfrm>
              <a:off x="3645160" y="2828836"/>
              <a:ext cx="490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</a:t>
              </a:r>
              <a:b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C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  <a:endParaRPr lang="en-CA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234543" y="2733869"/>
              <a:ext cx="3722914" cy="13995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234543" y="4124132"/>
              <a:ext cx="3722400" cy="550505"/>
            </a:xfrm>
            <a:prstGeom prst="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1: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test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7" name="Rectangle 6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3151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7" name="Rectangle 6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34003" y="2188879"/>
            <a:ext cx="6123995" cy="2749380"/>
            <a:chOff x="2995067" y="2188879"/>
            <a:chExt cx="6123995" cy="2749380"/>
          </a:xfrm>
        </p:grpSpPr>
        <p:sp>
          <p:nvSpPr>
            <p:cNvPr id="12" name="TextBox 11"/>
            <p:cNvSpPr txBox="1"/>
            <p:nvPr/>
          </p:nvSpPr>
          <p:spPr>
            <a:xfrm>
              <a:off x="3069884" y="3153155"/>
              <a:ext cx="5140035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multiple 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 value of 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at some 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t=k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mean of 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over 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000" i="1" baseline="-250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β</a:t>
              </a:r>
              <a:r>
                <a:rPr lang="en-CA" sz="2000" baseline="-250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en-CA" sz="20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tests.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CA" sz="20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Terminate testing if </a:t>
              </a:r>
              <a:r>
                <a:rPr lang="en-CA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CA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∈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CA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CA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→ ∞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± 0.1% </a:t>
              </a:r>
              <a:endParaRPr lang="en-CA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95067" y="2188879"/>
              <a:ext cx="61239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Question: 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“What does 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converge to for some large </a:t>
              </a:r>
              <a:r>
                <a:rPr lang="en-CA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C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?” </a:t>
              </a:r>
              <a:endParaRPr lang="en-CA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97631" y="-288041"/>
            <a:ext cx="5796740" cy="810555"/>
            <a:chOff x="3696372" y="-288041"/>
            <a:chExt cx="4799257" cy="810555"/>
          </a:xfrm>
        </p:grpSpPr>
        <p:sp>
          <p:nvSpPr>
            <p:cNvPr id="14" name="Rounded Rectangle 13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1: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test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26751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0" name="Rectangle 9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97631" y="-288041"/>
            <a:ext cx="5796740" cy="810555"/>
            <a:chOff x="3696372" y="-288041"/>
            <a:chExt cx="4799257" cy="810555"/>
          </a:xfrm>
        </p:grpSpPr>
        <p:sp>
          <p:nvSpPr>
            <p:cNvPr id="14" name="Rounded Rectangle 13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1: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test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0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0" name="Rectangle 9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97631" y="-288041"/>
            <a:ext cx="5796740" cy="810555"/>
            <a:chOff x="3696372" y="-288041"/>
            <a:chExt cx="4799257" cy="810555"/>
          </a:xfrm>
        </p:grpSpPr>
        <p:sp>
          <p:nvSpPr>
            <p:cNvPr id="14" name="Rounded Rectangle 13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1: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test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2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1408734" y="373659"/>
            <a:ext cx="361507" cy="297710"/>
            <a:chOff x="616688" y="2200940"/>
            <a:chExt cx="1254642" cy="1135277"/>
          </a:xfrm>
          <a:solidFill>
            <a:schemeClr val="bg1">
              <a:lumMod val="75000"/>
            </a:schemeClr>
          </a:solidFill>
        </p:grpSpPr>
        <p:sp>
          <p:nvSpPr>
            <p:cNvPr id="10" name="Rectangle 9">
              <a:hlinkClick r:id="rId2" action="ppaction://hlinksldjump"/>
            </p:cNvPr>
            <p:cNvSpPr/>
            <p:nvPr/>
          </p:nvSpPr>
          <p:spPr>
            <a:xfrm>
              <a:off x="616688" y="2200940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hlinkClick r:id="rId2" action="ppaction://hlinksldjump"/>
            </p:cNvPr>
            <p:cNvSpPr/>
            <p:nvPr/>
          </p:nvSpPr>
          <p:spPr>
            <a:xfrm>
              <a:off x="616688" y="2640988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hlinkClick r:id="rId2" action="ppaction://hlinksldjump"/>
            </p:cNvPr>
            <p:cNvSpPr/>
            <p:nvPr/>
          </p:nvSpPr>
          <p:spPr>
            <a:xfrm>
              <a:off x="616688" y="3081036"/>
              <a:ext cx="1254642" cy="255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97631" y="-288041"/>
            <a:ext cx="5796740" cy="810555"/>
            <a:chOff x="3696372" y="-288041"/>
            <a:chExt cx="4799257" cy="810555"/>
          </a:xfrm>
        </p:grpSpPr>
        <p:sp>
          <p:nvSpPr>
            <p:cNvPr id="14" name="Rounded Rectangle 13"/>
            <p:cNvSpPr/>
            <p:nvPr/>
          </p:nvSpPr>
          <p:spPr>
            <a:xfrm>
              <a:off x="4135793" y="-111968"/>
              <a:ext cx="3826800" cy="634482"/>
            </a:xfrm>
            <a:prstGeom prst="roundRect">
              <a:avLst/>
            </a:prstGeom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1: </a:t>
              </a:r>
              <a:r>
                <a: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Convergence till test </a:t>
              </a:r>
              <a:r>
                <a:rPr lang="en-CA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l-GR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en-CA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6372" y="-288041"/>
              <a:ext cx="4799257" cy="2785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2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1013</TotalTime>
  <Words>354</Words>
  <Application>Microsoft Office PowerPoint</Application>
  <PresentationFormat>Widescreen</PresentationFormat>
  <Paragraphs>56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Engineering Computing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Prabal</dc:creator>
  <cp:lastModifiedBy>Gupta, Prabal</cp:lastModifiedBy>
  <cp:revision>149</cp:revision>
  <dcterms:created xsi:type="dcterms:W3CDTF">2017-10-28T19:57:33Z</dcterms:created>
  <dcterms:modified xsi:type="dcterms:W3CDTF">2017-11-08T19:32:52Z</dcterms:modified>
</cp:coreProperties>
</file>