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2" r:id="rId2"/>
    <p:sldId id="302" r:id="rId3"/>
    <p:sldId id="256" r:id="rId4"/>
    <p:sldId id="257" r:id="rId5"/>
    <p:sldId id="265" r:id="rId6"/>
    <p:sldId id="268" r:id="rId7"/>
    <p:sldId id="270" r:id="rId8"/>
    <p:sldId id="266" r:id="rId9"/>
    <p:sldId id="267" r:id="rId10"/>
    <p:sldId id="269" r:id="rId11"/>
    <p:sldId id="264" r:id="rId12"/>
    <p:sldId id="258" r:id="rId13"/>
    <p:sldId id="259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81-2193-48C0-8E20-82B5655AE14B}" type="datetimeFigureOut">
              <a:rPr lang="en-CA" smtClean="0"/>
              <a:t>2017-11-08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8E7-F094-428C-B363-CA9E8FCE5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CABF-899C-4DCB-A24E-422380F7EA60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C2A-9943-424B-874F-30257AE294E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9100-B415-49AC-A5FF-853269F90C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E942-8E63-4238-B7A2-87D1D75DDB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003-B38E-4DF8-973D-E7B1BE5581A2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81D-545B-4911-BAB4-71C13904535B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BB84-59AE-4F2D-A9B0-C8729A16F936}" type="datetime1">
              <a:rPr lang="en-CA" smtClean="0"/>
              <a:t>2017-11-08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FFD-3A30-4556-887E-DE289A1D38F2}" type="datetime1">
              <a:rPr lang="en-CA" smtClean="0"/>
              <a:t>2017-11-08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C796-A584-4EDA-95DD-FF0C54A746AD}" type="datetime1">
              <a:rPr lang="en-CA" smtClean="0"/>
              <a:t>2017-11-08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F542-CB13-4193-AF2B-D2A0DDDFDF1A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5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373-C951-4BF7-8E68-87513DF63356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7AF-D10C-494E-9038-109AEEF1163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4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slide" Target="slide2.xml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1469" y="2453952"/>
            <a:ext cx="5309062" cy="1950097"/>
            <a:chOff x="3645160" y="2733869"/>
            <a:chExt cx="4901680" cy="1950097"/>
          </a:xfrm>
        </p:grpSpPr>
        <p:sp>
          <p:nvSpPr>
            <p:cNvPr id="2" name="Rectangle 1"/>
            <p:cNvSpPr/>
            <p:nvPr/>
          </p:nvSpPr>
          <p:spPr>
            <a:xfrm>
              <a:off x="4182447" y="2733869"/>
              <a:ext cx="3827106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447" y="4133461"/>
              <a:ext cx="3827106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682343" y="742950"/>
            <a:ext cx="1208645" cy="440913"/>
            <a:chOff x="5682343" y="742950"/>
            <a:chExt cx="1208645" cy="440913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52535" y="824082"/>
              <a:ext cx="11384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Density of T</a:t>
              </a:r>
              <a:r>
                <a:rPr lang="el-GR" sz="1400" b="1" baseline="-25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β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1622" y="2458616"/>
            <a:ext cx="632875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09322" y="1012675"/>
            <a:ext cx="751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iterate through a range of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with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35749"/>
              </p:ext>
            </p:extLst>
          </p:nvPr>
        </p:nvGraphicFramePr>
        <p:xfrm>
          <a:off x="2374639" y="1575428"/>
          <a:ext cx="7442722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2872">
                  <a:extLst>
                    <a:ext uri="{9D8B030D-6E8A-4147-A177-3AD203B41FA5}">
                      <a16:colId xmlns:a16="http://schemas.microsoft.com/office/drawing/2014/main" val="2937754119"/>
                    </a:ext>
                  </a:extLst>
                </a:gridCol>
                <a:gridCol w="1868699">
                  <a:extLst>
                    <a:ext uri="{9D8B030D-6E8A-4147-A177-3AD203B41FA5}">
                      <a16:colId xmlns:a16="http://schemas.microsoft.com/office/drawing/2014/main" val="3090474602"/>
                    </a:ext>
                  </a:extLst>
                </a:gridCol>
                <a:gridCol w="2410381">
                  <a:extLst>
                    <a:ext uri="{9D8B030D-6E8A-4147-A177-3AD203B41FA5}">
                      <a16:colId xmlns:a16="http://schemas.microsoft.com/office/drawing/2014/main" val="1843613473"/>
                    </a:ext>
                  </a:extLst>
                </a:gridCol>
                <a:gridCol w="2150770">
                  <a:extLst>
                    <a:ext uri="{9D8B030D-6E8A-4147-A177-3AD203B41FA5}">
                      <a16:colId xmlns:a16="http://schemas.microsoft.com/office/drawing/2014/main" val="243299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1600" b="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CA" sz="1600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CA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1600" b="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CA" sz="1600" b="0" i="1" strike="noStrike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CA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 Wait Time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4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0.48158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1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0.032588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9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0.0084182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921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0.02834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0.0012837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9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8.9225e-05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9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5e-05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7.9388e-07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9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33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5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69939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30" name="Rounded Rectangle 29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2" name="Isosceles Triangle 31"/>
          <p:cNvSpPr/>
          <p:nvPr/>
        </p:nvSpPr>
        <p:spPr>
          <a:xfrm rot="16200000" flipH="1">
            <a:off x="9918546" y="4638796"/>
            <a:ext cx="232471" cy="20040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4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95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97135" y="2248483"/>
            <a:ext cx="5397730" cy="1941063"/>
            <a:chOff x="3645160" y="2733869"/>
            <a:chExt cx="4901680" cy="1941063"/>
          </a:xfrm>
        </p:grpSpPr>
        <p:sp>
          <p:nvSpPr>
            <p:cNvPr id="5" name="TextBox 4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4543" y="4124132"/>
              <a:ext cx="3722400" cy="550800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5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32186" y="-288041"/>
            <a:ext cx="7727628" cy="810555"/>
            <a:chOff x="2432193" y="-288041"/>
            <a:chExt cx="7327615" cy="810555"/>
          </a:xfrm>
        </p:grpSpPr>
        <p:sp>
          <p:nvSpPr>
            <p:cNvPr id="7" name="Rounded Rectangle 6"/>
            <p:cNvSpPr/>
            <p:nvPr/>
          </p:nvSpPr>
          <p:spPr>
            <a:xfrm>
              <a:off x="3137161" y="-111968"/>
              <a:ext cx="5830513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and Density Functions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2193" y="-288041"/>
              <a:ext cx="7327615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92726" y="956930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667153" y="3891518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848985" y="881952"/>
            <a:ext cx="503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 smtClean="0"/>
              <a:t>Service Duration Distribution with </a:t>
            </a:r>
            <a:r>
              <a:rPr lang="el-GR" sz="1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 with </a:t>
            </a:r>
            <a:r>
              <a:rPr lang="en-CA" sz="11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1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 convolutions</a:t>
            </a:r>
            <a:endParaRPr lang="en-CA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95553" y="3789397"/>
            <a:ext cx="4146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/>
              <a:t>Service Duration </a:t>
            </a:r>
            <a:r>
              <a:rPr lang="en-CA" sz="1100" b="1" dirty="0" smtClean="0"/>
              <a:t>Density with </a:t>
            </a:r>
            <a:r>
              <a:rPr lang="el-GR" sz="1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 </a:t>
            </a: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11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1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 convolutions</a:t>
            </a:r>
            <a:endParaRPr lang="en-CA" sz="11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7" name="Rectangle 16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307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6372" y="-278516"/>
            <a:ext cx="4799257" cy="801030"/>
            <a:chOff x="3696372" y="-278516"/>
            <a:chExt cx="4799257" cy="801030"/>
          </a:xfrm>
        </p:grpSpPr>
        <p:sp>
          <p:nvSpPr>
            <p:cNvPr id="7" name="Rounded Rectangle 6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677057" y="2081872"/>
            <a:ext cx="6333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Background: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Multi-Server System Analysis</a:t>
            </a:r>
            <a:endParaRPr lang="en-CA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677059" y="2585079"/>
            <a:ext cx="6650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till test </a:t>
            </a:r>
            <a:r>
              <a:rPr lang="en-C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CA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677058" y="3088286"/>
            <a:ext cx="6555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C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2677057" y="4589594"/>
            <a:ext cx="6650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Proof</a:t>
            </a: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80951" y="2009552"/>
            <a:ext cx="4146970" cy="3087696"/>
            <a:chOff x="3116705" y="2009552"/>
            <a:chExt cx="4146970" cy="308769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16705" y="2009552"/>
              <a:ext cx="4146970" cy="0"/>
            </a:xfrm>
            <a:prstGeom prst="line">
              <a:avLst/>
            </a:prstGeom>
            <a:ln w="25400">
              <a:gradFill>
                <a:gsLst>
                  <a:gs pos="54000">
                    <a:schemeClr val="tx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16705" y="5097248"/>
              <a:ext cx="4146970" cy="0"/>
            </a:xfrm>
            <a:prstGeom prst="line">
              <a:avLst/>
            </a:prstGeom>
            <a:ln w="25400">
              <a:gradFill>
                <a:gsLst>
                  <a:gs pos="54000">
                    <a:schemeClr val="tx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677059" y="3591493"/>
            <a:ext cx="6650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till time </a:t>
            </a:r>
            <a:r>
              <a:rPr lang="en-C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CA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2677058" y="4094700"/>
            <a:ext cx="6555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C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CA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36528"/>
              </p:ext>
            </p:extLst>
          </p:nvPr>
        </p:nvGraphicFramePr>
        <p:xfrm>
          <a:off x="5419302" y="2597150"/>
          <a:ext cx="12969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3" imgW="495000" imgH="431640" progId="Equation.3">
                  <p:embed/>
                </p:oleObj>
              </mc:Choice>
              <mc:Fallback>
                <p:oleObj name="Equation" r:id="rId3" imgW="495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9302" y="2597150"/>
                        <a:ext cx="129698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46740"/>
              </p:ext>
            </p:extLst>
          </p:nvPr>
        </p:nvGraphicFramePr>
        <p:xfrm>
          <a:off x="4185005" y="3973855"/>
          <a:ext cx="5699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5" imgW="291960" imgH="279360" progId="Equation.3">
                  <p:embed/>
                </p:oleObj>
              </mc:Choice>
              <mc:Fallback>
                <p:oleObj name="Equation" r:id="rId5" imgW="291960" imgH="2793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5005" y="3973855"/>
                        <a:ext cx="569913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68688" y="3973855"/>
            <a:ext cx="378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Exponential Random Variables for Service Time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8689" y="4797355"/>
            <a:ext cx="378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Exponential Random Variables for Inter-arrival Delay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541532"/>
              </p:ext>
            </p:extLst>
          </p:nvPr>
        </p:nvGraphicFramePr>
        <p:xfrm>
          <a:off x="4135793" y="4826631"/>
          <a:ext cx="619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7" imgW="317160" imgH="266400" progId="Equation.3">
                  <p:embed/>
                </p:oleObj>
              </mc:Choice>
              <mc:Fallback>
                <p:oleObj name="Equation" r:id="rId7" imgW="317160" imgH="266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5793" y="4826631"/>
                        <a:ext cx="6191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185005" y="1629779"/>
            <a:ext cx="378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perform the simulation under this constraint: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9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9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9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05369" y="1451548"/>
            <a:ext cx="10381261" cy="4012628"/>
            <a:chOff x="1263052" y="1451548"/>
            <a:chExt cx="10381261" cy="4012628"/>
          </a:xfrm>
        </p:grpSpPr>
        <p:sp>
          <p:nvSpPr>
            <p:cNvPr id="3" name="Right Arrow 2"/>
            <p:cNvSpPr/>
            <p:nvPr/>
          </p:nvSpPr>
          <p:spPr>
            <a:xfrm>
              <a:off x="5179978" y="3345628"/>
              <a:ext cx="746449" cy="284089"/>
            </a:xfrm>
            <a:prstGeom prst="rightArrow">
              <a:avLst>
                <a:gd name="adj1" fmla="val 50000"/>
                <a:gd name="adj2" fmla="val 77080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52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63052" y="1451548"/>
              <a:ext cx="3477477" cy="4012628"/>
              <a:chOff x="1822889" y="1814756"/>
              <a:chExt cx="3477477" cy="401262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22890" y="1814756"/>
                <a:ext cx="642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899687" y="2201533"/>
                <a:ext cx="2825750" cy="863600"/>
                <a:chOff x="4052973" y="769305"/>
                <a:chExt cx="2825750" cy="863600"/>
              </a:xfrm>
            </p:grpSpPr>
            <p:graphicFrame>
              <p:nvGraphicFramePr>
                <p:cNvPr id="9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8981812"/>
                    </p:ext>
                  </p:extLst>
                </p:nvPr>
              </p:nvGraphicFramePr>
              <p:xfrm>
                <a:off x="4052973" y="769305"/>
                <a:ext cx="1387475" cy="862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32" name="Equation" r:id="rId3" imgW="711000" imgH="444240" progId="Equation.3">
                        <p:embed/>
                      </p:oleObj>
                    </mc:Choice>
                    <mc:Fallback>
                      <p:oleObj name="Equation" r:id="rId3" imgW="711000" imgH="444240" progId="Equation.3">
                        <p:embed/>
                        <p:pic>
                          <p:nvPicPr>
                            <p:cNvPr id="9" name="Object 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52973" y="769305"/>
                              <a:ext cx="1387475" cy="8620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13667620"/>
                    </p:ext>
                  </p:extLst>
                </p:nvPr>
              </p:nvGraphicFramePr>
              <p:xfrm>
                <a:off x="5516648" y="770893"/>
                <a:ext cx="1362075" cy="8620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33" name="Equation" r:id="rId5" imgW="698400" imgH="444240" progId="Equation.3">
                        <p:embed/>
                      </p:oleObj>
                    </mc:Choice>
                    <mc:Fallback>
                      <p:oleObj name="Equation" r:id="rId5" imgW="698400" imgH="444240" progId="Equation.3">
                        <p:embed/>
                        <p:pic>
                          <p:nvPicPr>
                            <p:cNvPr id="9" name="Object 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6648" y="770893"/>
                              <a:ext cx="1362075" cy="8620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245242"/>
                  </p:ext>
                </p:extLst>
              </p:nvPr>
            </p:nvGraphicFramePr>
            <p:xfrm>
              <a:off x="1882479" y="3450896"/>
              <a:ext cx="3417887" cy="1082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4" name="Equation" r:id="rId7" imgW="1752480" imgH="558720" progId="Equation.3">
                      <p:embed/>
                    </p:oleObj>
                  </mc:Choice>
                  <mc:Fallback>
                    <p:oleObj name="Equation" r:id="rId7" imgW="1752480" imgH="558720" progId="Equation.3">
                      <p:embed/>
                      <p:pic>
                        <p:nvPicPr>
                          <p:cNvPr id="9" name="Object 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82479" y="3450896"/>
                            <a:ext cx="3417887" cy="1082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Box 18"/>
              <p:cNvSpPr txBox="1"/>
              <p:nvPr/>
            </p:nvSpPr>
            <p:spPr>
              <a:xfrm>
                <a:off x="1822889" y="3050150"/>
                <a:ext cx="699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with,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22889" y="4534048"/>
                <a:ext cx="9296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009669"/>
                  </p:ext>
                </p:extLst>
              </p:nvPr>
            </p:nvGraphicFramePr>
            <p:xfrm>
              <a:off x="1899687" y="4919334"/>
              <a:ext cx="3073400" cy="908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5" name="Equation" r:id="rId9" imgW="1574640" imgH="469800" progId="Equation.3">
                      <p:embed/>
                    </p:oleObj>
                  </mc:Choice>
                  <mc:Fallback>
                    <p:oleObj name="Equation" r:id="rId9" imgW="1574640" imgH="469800" progId="Equation.3">
                      <p:embed/>
                      <p:pic>
                        <p:nvPicPr>
                          <p:cNvPr id="17" name="Object 1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99687" y="4919334"/>
                            <a:ext cx="3073400" cy="908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25"/>
            <p:cNvGrpSpPr/>
            <p:nvPr/>
          </p:nvGrpSpPr>
          <p:grpSpPr>
            <a:xfrm>
              <a:off x="6378575" y="2592388"/>
              <a:ext cx="5265738" cy="1873250"/>
              <a:chOff x="6938412" y="2592388"/>
              <a:chExt cx="5265738" cy="1873250"/>
            </a:xfrm>
          </p:grpSpPr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0954571"/>
                  </p:ext>
                </p:extLst>
              </p:nvPr>
            </p:nvGraphicFramePr>
            <p:xfrm>
              <a:off x="6938412" y="2592388"/>
              <a:ext cx="5081588" cy="936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" name="Equation" r:id="rId11" imgW="2603160" imgH="482400" progId="Equation.3">
                      <p:embed/>
                    </p:oleObj>
                  </mc:Choice>
                  <mc:Fallback>
                    <p:oleObj name="Equation" r:id="rId11" imgW="2603160" imgH="482400" progId="Equation.3">
                      <p:embed/>
                      <p:pic>
                        <p:nvPicPr>
                          <p:cNvPr id="9" name="Object 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938412" y="2592388"/>
                            <a:ext cx="5081588" cy="936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2796712"/>
                  </p:ext>
                </p:extLst>
              </p:nvPr>
            </p:nvGraphicFramePr>
            <p:xfrm>
              <a:off x="6951112" y="3529013"/>
              <a:ext cx="5253038" cy="936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7" name="Equation" r:id="rId13" imgW="2692080" imgH="482400" progId="Equation.3">
                      <p:embed/>
                    </p:oleObj>
                  </mc:Choice>
                  <mc:Fallback>
                    <p:oleObj name="Equation" r:id="rId13" imgW="2692080" imgH="482400" progId="Equation.3">
                      <p:embed/>
                      <p:pic>
                        <p:nvPicPr>
                          <p:cNvPr id="20" name="Object 1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951112" y="3529013"/>
                            <a:ext cx="5253038" cy="936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" name="Group 20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24" name="Rectangle 23">
              <a:hlinkClick r:id="rId15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hlinkClick r:id="rId15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hlinkClick r:id="rId15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34" name="Rounded Rectangle 3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703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1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09322" y="1012675"/>
            <a:ext cx="751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iterate through a range of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with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43523"/>
              </p:ext>
            </p:extLst>
          </p:nvPr>
        </p:nvGraphicFramePr>
        <p:xfrm>
          <a:off x="2374639" y="1575428"/>
          <a:ext cx="7442722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2872">
                  <a:extLst>
                    <a:ext uri="{9D8B030D-6E8A-4147-A177-3AD203B41FA5}">
                      <a16:colId xmlns:a16="http://schemas.microsoft.com/office/drawing/2014/main" val="2937754119"/>
                    </a:ext>
                  </a:extLst>
                </a:gridCol>
                <a:gridCol w="1868699">
                  <a:extLst>
                    <a:ext uri="{9D8B030D-6E8A-4147-A177-3AD203B41FA5}">
                      <a16:colId xmlns:a16="http://schemas.microsoft.com/office/drawing/2014/main" val="3090474602"/>
                    </a:ext>
                  </a:extLst>
                </a:gridCol>
                <a:gridCol w="2410381">
                  <a:extLst>
                    <a:ext uri="{9D8B030D-6E8A-4147-A177-3AD203B41FA5}">
                      <a16:colId xmlns:a16="http://schemas.microsoft.com/office/drawing/2014/main" val="1843613473"/>
                    </a:ext>
                  </a:extLst>
                </a:gridCol>
                <a:gridCol w="2150770">
                  <a:extLst>
                    <a:ext uri="{9D8B030D-6E8A-4147-A177-3AD203B41FA5}">
                      <a16:colId xmlns:a16="http://schemas.microsoft.com/office/drawing/2014/main" val="243299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1600" b="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CA" sz="1600" b="0" i="1" strike="noStrike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CA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 Wait Time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4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1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0.43436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9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921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9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0.068502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9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0.067925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9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33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5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69939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30" name="Rounded Rectangle 29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473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2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6407" y="2458616"/>
            <a:ext cx="52591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09322" y="1012675"/>
            <a:ext cx="751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iterate through a range of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with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CA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A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0.25: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49270"/>
              </p:ext>
            </p:extLst>
          </p:nvPr>
        </p:nvGraphicFramePr>
        <p:xfrm>
          <a:off x="2374639" y="1575428"/>
          <a:ext cx="7442722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2872">
                  <a:extLst>
                    <a:ext uri="{9D8B030D-6E8A-4147-A177-3AD203B41FA5}">
                      <a16:colId xmlns:a16="http://schemas.microsoft.com/office/drawing/2014/main" val="2937754119"/>
                    </a:ext>
                  </a:extLst>
                </a:gridCol>
                <a:gridCol w="1868699">
                  <a:extLst>
                    <a:ext uri="{9D8B030D-6E8A-4147-A177-3AD203B41FA5}">
                      <a16:colId xmlns:a16="http://schemas.microsoft.com/office/drawing/2014/main" val="3090474602"/>
                    </a:ext>
                  </a:extLst>
                </a:gridCol>
                <a:gridCol w="2410381">
                  <a:extLst>
                    <a:ext uri="{9D8B030D-6E8A-4147-A177-3AD203B41FA5}">
                      <a16:colId xmlns:a16="http://schemas.microsoft.com/office/drawing/2014/main" val="1843613473"/>
                    </a:ext>
                  </a:extLst>
                </a:gridCol>
                <a:gridCol w="2150770">
                  <a:extLst>
                    <a:ext uri="{9D8B030D-6E8A-4147-A177-3AD203B41FA5}">
                      <a16:colId xmlns:a16="http://schemas.microsoft.com/office/drawing/2014/main" val="243299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1600" b="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CA" sz="1600" b="0" i="1" strike="noStrike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Points</a:t>
                      </a:r>
                      <a:endParaRPr lang="en-CA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</a:t>
                      </a:r>
                      <a:r>
                        <a:rPr lang="en-CA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Queue Wait Time</a:t>
                      </a:r>
                      <a:endParaRPr lang="en-CA" sz="1600" b="0" i="1" strike="noStrike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4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10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9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921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9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9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0.74792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9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0.75703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33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5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CA" sz="12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CA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0.12377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69939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30" name="Rounded Rectangle 29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7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789</TotalTime>
  <Words>410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88</cp:revision>
  <dcterms:created xsi:type="dcterms:W3CDTF">2017-10-28T19:57:33Z</dcterms:created>
  <dcterms:modified xsi:type="dcterms:W3CDTF">2017-11-08T15:48:01Z</dcterms:modified>
</cp:coreProperties>
</file>