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62" r:id="rId2"/>
    <p:sldId id="302" r:id="rId3"/>
    <p:sldId id="256" r:id="rId4"/>
    <p:sldId id="312" r:id="rId5"/>
    <p:sldId id="265" r:id="rId6"/>
    <p:sldId id="321" r:id="rId7"/>
    <p:sldId id="266" r:id="rId8"/>
    <p:sldId id="32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261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92881-2193-48C0-8E20-82B5655AE14B}" type="datetimeFigureOut">
              <a:rPr lang="en-CA" smtClean="0"/>
              <a:t>2017-11-23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A58E7-F094-428C-B363-CA9E8FCE5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068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CABF-899C-4DCB-A24E-422380F7EA60}" type="datetime1">
              <a:rPr lang="en-CA" smtClean="0"/>
              <a:t>2017-11-23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196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9C2A-9943-424B-874F-30257AE294E7}" type="datetime1">
              <a:rPr lang="en-CA" smtClean="0"/>
              <a:t>2017-11-23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42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9100-B415-49AC-A5FF-853269F90C89}" type="datetime1">
              <a:rPr lang="en-CA" smtClean="0"/>
              <a:t>2017-11-23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741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E942-8E63-4238-B7A2-87D1D75DDB89}" type="datetime1">
              <a:rPr lang="en-CA" smtClean="0"/>
              <a:t>2017-11-23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131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0003-B38E-4DF8-973D-E7B1BE5581A2}" type="datetime1">
              <a:rPr lang="en-CA" smtClean="0"/>
              <a:t>2017-11-23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662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E81D-545B-4911-BAB4-71C13904535B}" type="datetime1">
              <a:rPr lang="en-CA" smtClean="0"/>
              <a:t>2017-11-23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705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BB84-59AE-4F2D-A9B0-C8729A16F936}" type="datetime1">
              <a:rPr lang="en-CA" smtClean="0"/>
              <a:t>2017-11-23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084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2FFD-3A30-4556-887E-DE289A1D38F2}" type="datetime1">
              <a:rPr lang="en-CA" smtClean="0"/>
              <a:t>2017-11-23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40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C796-A584-4EDA-95DD-FF0C54A746AD}" type="datetime1">
              <a:rPr lang="en-CA" smtClean="0"/>
              <a:t>2017-11-23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149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F542-CB13-4193-AF2B-D2A0DDDFDF1A}" type="datetime1">
              <a:rPr lang="en-CA" smtClean="0"/>
              <a:t>2017-11-23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54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2373-C951-4BF7-8E68-87513DF63356}" type="datetime1">
              <a:rPr lang="en-CA" smtClean="0"/>
              <a:t>2017-11-23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55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A27AF-D10C-494E-9038-109AEEF11637}" type="datetime1">
              <a:rPr lang="en-CA" smtClean="0"/>
              <a:t>2017-11-23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46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slide" Target="slide2.xml"/><Relationship Id="rId4" Type="http://schemas.openxmlformats.org/officeDocument/2006/relationships/image" Target="../media/image2.wmf"/><Relationship Id="rId9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41469" y="2453952"/>
            <a:ext cx="5309062" cy="1950097"/>
            <a:chOff x="3645160" y="2733869"/>
            <a:chExt cx="4901680" cy="1950097"/>
          </a:xfrm>
        </p:grpSpPr>
        <p:sp>
          <p:nvSpPr>
            <p:cNvPr id="2" name="Rectangle 1"/>
            <p:cNvSpPr/>
            <p:nvPr/>
          </p:nvSpPr>
          <p:spPr>
            <a:xfrm>
              <a:off x="4182447" y="2733869"/>
              <a:ext cx="3827106" cy="13995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45160" y="2828836"/>
              <a:ext cx="490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 BACKGROUND</a:t>
              </a:r>
              <a:endParaRPr lang="en-CA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82447" y="4133461"/>
              <a:ext cx="3827106" cy="550505"/>
            </a:xfrm>
            <a:prstGeom prst="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“Gambler’s Ruin” Analysis</a:t>
              </a:r>
              <a:endPara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4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950"/>
            <a:ext cx="12192000" cy="61150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10" name="Rectangle 9">
              <a:hlinkClick r:id="rId3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hlinkClick r:id="rId3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hlinkClick r:id="rId3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55077" y="-288041"/>
            <a:ext cx="5081848" cy="810555"/>
            <a:chOff x="3696372" y="-288041"/>
            <a:chExt cx="4799257" cy="810555"/>
          </a:xfrm>
        </p:grpSpPr>
        <p:sp>
          <p:nvSpPr>
            <p:cNvPr id="14" name="Rounded Rectangle 13"/>
            <p:cNvSpPr/>
            <p:nvPr/>
          </p:nvSpPr>
          <p:spPr>
            <a:xfrm>
              <a:off x="3987432" y="-111968"/>
              <a:ext cx="4123524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2: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 with 4 players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92853" y="742950"/>
            <a:ext cx="3277799" cy="604352"/>
            <a:chOff x="5682343" y="742950"/>
            <a:chExt cx="1242847" cy="604352"/>
          </a:xfrm>
        </p:grpSpPr>
        <p:sp>
          <p:nvSpPr>
            <p:cNvPr id="5" name="Rectangle 4"/>
            <p:cNvSpPr/>
            <p:nvPr/>
          </p:nvSpPr>
          <p:spPr>
            <a:xfrm>
              <a:off x="5682343" y="742950"/>
              <a:ext cx="1208645" cy="44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718342" y="824082"/>
              <a:ext cx="120684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Empirical PDF </a:t>
              </a:r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of </a:t>
              </a:r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Completion Time</a:t>
              </a:r>
              <a:r>
                <a:rPr lang="en-CA" sz="1400" b="1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 @ </a:t>
              </a:r>
              <a:r>
                <a:rPr lang="en-CA" sz="1400" b="1" i="1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d</a:t>
              </a:r>
              <a:r>
                <a:rPr lang="en-CA" sz="1400" b="1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=30</a:t>
              </a:r>
              <a:endParaRPr lang="en-CA" sz="1400" b="1" baseline="-25000" dirty="0">
                <a:latin typeface="+mj-lt"/>
                <a:cs typeface="Times New Roman" panose="02020603050405020304" pitchFamily="18" charset="0"/>
              </a:endParaRPr>
            </a:p>
            <a:p>
              <a:pPr algn="ctr"/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 </a:t>
              </a:r>
              <a:endParaRPr lang="en-CA" sz="1400" b="1" baseline="-25000" dirty="0">
                <a:latin typeface="+mj-l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68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950"/>
            <a:ext cx="12192000" cy="61150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10" name="Rectangle 9">
              <a:hlinkClick r:id="rId3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hlinkClick r:id="rId3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hlinkClick r:id="rId3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55077" y="-288041"/>
            <a:ext cx="5081848" cy="810555"/>
            <a:chOff x="3696372" y="-288041"/>
            <a:chExt cx="4799257" cy="810555"/>
          </a:xfrm>
        </p:grpSpPr>
        <p:sp>
          <p:nvSpPr>
            <p:cNvPr id="14" name="Rounded Rectangle 13"/>
            <p:cNvSpPr/>
            <p:nvPr/>
          </p:nvSpPr>
          <p:spPr>
            <a:xfrm>
              <a:off x="3987432" y="-111968"/>
              <a:ext cx="4123524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2: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 with 4 players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92853" y="742950"/>
            <a:ext cx="3277799" cy="604352"/>
            <a:chOff x="5682343" y="742950"/>
            <a:chExt cx="1242847" cy="604352"/>
          </a:xfrm>
        </p:grpSpPr>
        <p:sp>
          <p:nvSpPr>
            <p:cNvPr id="5" name="Rectangle 4"/>
            <p:cNvSpPr/>
            <p:nvPr/>
          </p:nvSpPr>
          <p:spPr>
            <a:xfrm>
              <a:off x="5682343" y="742950"/>
              <a:ext cx="1208645" cy="44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718342" y="824082"/>
              <a:ext cx="120684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Empirical PDF </a:t>
              </a:r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of </a:t>
              </a:r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Completion Time</a:t>
              </a:r>
              <a:r>
                <a:rPr lang="en-CA" sz="1400" b="1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 @ </a:t>
              </a:r>
              <a:r>
                <a:rPr lang="en-CA" sz="1400" b="1" i="1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d</a:t>
              </a:r>
              <a:r>
                <a:rPr lang="en-CA" sz="1400" b="1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=40</a:t>
              </a:r>
              <a:endParaRPr lang="en-CA" sz="1400" b="1" baseline="-25000" dirty="0">
                <a:latin typeface="+mj-lt"/>
                <a:cs typeface="Times New Roman" panose="02020603050405020304" pitchFamily="18" charset="0"/>
              </a:endParaRPr>
            </a:p>
            <a:p>
              <a:pPr algn="ctr"/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 </a:t>
              </a:r>
              <a:endParaRPr lang="en-CA" sz="1400" b="1" baseline="-25000" dirty="0">
                <a:latin typeface="+mj-l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577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950"/>
            <a:ext cx="12192000" cy="61150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10" name="Rectangle 9">
              <a:hlinkClick r:id="rId3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hlinkClick r:id="rId3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hlinkClick r:id="rId3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55077" y="-288041"/>
            <a:ext cx="5081848" cy="810555"/>
            <a:chOff x="3696372" y="-288041"/>
            <a:chExt cx="4799257" cy="810555"/>
          </a:xfrm>
        </p:grpSpPr>
        <p:sp>
          <p:nvSpPr>
            <p:cNvPr id="14" name="Rounded Rectangle 13"/>
            <p:cNvSpPr/>
            <p:nvPr/>
          </p:nvSpPr>
          <p:spPr>
            <a:xfrm>
              <a:off x="3987432" y="-111968"/>
              <a:ext cx="4123524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2: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 with 4 players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92853" y="742950"/>
            <a:ext cx="3277799" cy="604352"/>
            <a:chOff x="5682343" y="742950"/>
            <a:chExt cx="1242847" cy="604352"/>
          </a:xfrm>
        </p:grpSpPr>
        <p:sp>
          <p:nvSpPr>
            <p:cNvPr id="5" name="Rectangle 4"/>
            <p:cNvSpPr/>
            <p:nvPr/>
          </p:nvSpPr>
          <p:spPr>
            <a:xfrm>
              <a:off x="5682343" y="742950"/>
              <a:ext cx="1208645" cy="44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718342" y="824082"/>
              <a:ext cx="120684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Empirical PDF </a:t>
              </a:r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of </a:t>
              </a:r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Completion Time</a:t>
              </a:r>
              <a:r>
                <a:rPr lang="en-CA" sz="1400" b="1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 @ </a:t>
              </a:r>
              <a:r>
                <a:rPr lang="en-CA" sz="1400" b="1" i="1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d</a:t>
              </a:r>
              <a:r>
                <a:rPr lang="en-CA" sz="1400" b="1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=50</a:t>
              </a:r>
              <a:endParaRPr lang="en-CA" sz="1400" b="1" baseline="-25000" dirty="0">
                <a:latin typeface="+mj-lt"/>
                <a:cs typeface="Times New Roman" panose="02020603050405020304" pitchFamily="18" charset="0"/>
              </a:endParaRPr>
            </a:p>
            <a:p>
              <a:pPr algn="ctr"/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 </a:t>
              </a:r>
              <a:endParaRPr lang="en-CA" sz="1400" b="1" baseline="-25000" dirty="0">
                <a:latin typeface="+mj-l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734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950"/>
            <a:ext cx="12192000" cy="61150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10" name="Rectangle 9">
              <a:hlinkClick r:id="rId3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hlinkClick r:id="rId3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hlinkClick r:id="rId3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55077" y="-288041"/>
            <a:ext cx="5081848" cy="810555"/>
            <a:chOff x="3696372" y="-288041"/>
            <a:chExt cx="4799257" cy="810555"/>
          </a:xfrm>
        </p:grpSpPr>
        <p:sp>
          <p:nvSpPr>
            <p:cNvPr id="14" name="Rounded Rectangle 13"/>
            <p:cNvSpPr/>
            <p:nvPr/>
          </p:nvSpPr>
          <p:spPr>
            <a:xfrm>
              <a:off x="3987432" y="-111968"/>
              <a:ext cx="4123524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2: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 with 4 players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77737" y="742950"/>
            <a:ext cx="3402983" cy="604352"/>
            <a:chOff x="5676611" y="742950"/>
            <a:chExt cx="1290313" cy="604352"/>
          </a:xfrm>
        </p:grpSpPr>
        <p:sp>
          <p:nvSpPr>
            <p:cNvPr id="5" name="Rectangle 4"/>
            <p:cNvSpPr/>
            <p:nvPr/>
          </p:nvSpPr>
          <p:spPr>
            <a:xfrm>
              <a:off x="5682343" y="742950"/>
              <a:ext cx="1208645" cy="44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676611" y="824082"/>
              <a:ext cx="129031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Running </a:t>
              </a:r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Average </a:t>
              </a:r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of Completion Time</a:t>
              </a:r>
              <a:r>
                <a:rPr lang="en-CA" sz="1400" b="1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 @ </a:t>
              </a:r>
              <a:r>
                <a:rPr lang="en-CA" sz="1400" b="1" i="1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d</a:t>
              </a:r>
              <a:r>
                <a:rPr lang="en-CA" sz="1400" b="1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=20</a:t>
              </a:r>
              <a:endParaRPr lang="en-CA" sz="1400" b="1" baseline="-25000" dirty="0">
                <a:latin typeface="+mj-lt"/>
                <a:cs typeface="Times New Roman" panose="02020603050405020304" pitchFamily="18" charset="0"/>
              </a:endParaRPr>
            </a:p>
            <a:p>
              <a:pPr algn="ctr"/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 </a:t>
              </a:r>
              <a:endParaRPr lang="en-CA" sz="1400" b="1" baseline="-25000" dirty="0">
                <a:latin typeface="+mj-l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239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950"/>
            <a:ext cx="12192000" cy="61150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10" name="Rectangle 9">
              <a:hlinkClick r:id="rId3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hlinkClick r:id="rId3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hlinkClick r:id="rId3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55077" y="-288041"/>
            <a:ext cx="5081848" cy="810555"/>
            <a:chOff x="3696372" y="-288041"/>
            <a:chExt cx="4799257" cy="810555"/>
          </a:xfrm>
        </p:grpSpPr>
        <p:sp>
          <p:nvSpPr>
            <p:cNvPr id="14" name="Rounded Rectangle 13"/>
            <p:cNvSpPr/>
            <p:nvPr/>
          </p:nvSpPr>
          <p:spPr>
            <a:xfrm>
              <a:off x="3987432" y="-111968"/>
              <a:ext cx="4123524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2: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 with 4 players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77737" y="742950"/>
            <a:ext cx="3402983" cy="604352"/>
            <a:chOff x="5676611" y="742950"/>
            <a:chExt cx="1290313" cy="604352"/>
          </a:xfrm>
        </p:grpSpPr>
        <p:sp>
          <p:nvSpPr>
            <p:cNvPr id="5" name="Rectangle 4"/>
            <p:cNvSpPr/>
            <p:nvPr/>
          </p:nvSpPr>
          <p:spPr>
            <a:xfrm>
              <a:off x="5682343" y="742950"/>
              <a:ext cx="1208645" cy="44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676611" y="824082"/>
              <a:ext cx="129031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Running </a:t>
              </a:r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Average </a:t>
              </a:r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of Completion Time</a:t>
              </a:r>
              <a:r>
                <a:rPr lang="en-CA" sz="1400" b="1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 @ </a:t>
              </a:r>
              <a:r>
                <a:rPr lang="en-CA" sz="1400" b="1" i="1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d</a:t>
              </a:r>
              <a:r>
                <a:rPr lang="en-CA" sz="1400" b="1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=30</a:t>
              </a:r>
              <a:endParaRPr lang="en-CA" sz="1400" b="1" baseline="-25000" dirty="0">
                <a:latin typeface="+mj-lt"/>
                <a:cs typeface="Times New Roman" panose="02020603050405020304" pitchFamily="18" charset="0"/>
              </a:endParaRPr>
            </a:p>
            <a:p>
              <a:pPr algn="ctr"/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 </a:t>
              </a:r>
              <a:endParaRPr lang="en-CA" sz="1400" b="1" baseline="-25000" dirty="0">
                <a:latin typeface="+mj-l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463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950"/>
            <a:ext cx="12192000" cy="61150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10" name="Rectangle 9">
              <a:hlinkClick r:id="rId3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hlinkClick r:id="rId3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hlinkClick r:id="rId3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55077" y="-288041"/>
            <a:ext cx="5081848" cy="810555"/>
            <a:chOff x="3696372" y="-288041"/>
            <a:chExt cx="4799257" cy="810555"/>
          </a:xfrm>
        </p:grpSpPr>
        <p:sp>
          <p:nvSpPr>
            <p:cNvPr id="14" name="Rounded Rectangle 13"/>
            <p:cNvSpPr/>
            <p:nvPr/>
          </p:nvSpPr>
          <p:spPr>
            <a:xfrm>
              <a:off x="3987432" y="-111968"/>
              <a:ext cx="4123524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2: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 with 4 players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77737" y="742950"/>
            <a:ext cx="3402983" cy="604352"/>
            <a:chOff x="5676611" y="742950"/>
            <a:chExt cx="1290313" cy="604352"/>
          </a:xfrm>
        </p:grpSpPr>
        <p:sp>
          <p:nvSpPr>
            <p:cNvPr id="5" name="Rectangle 4"/>
            <p:cNvSpPr/>
            <p:nvPr/>
          </p:nvSpPr>
          <p:spPr>
            <a:xfrm>
              <a:off x="5682343" y="742950"/>
              <a:ext cx="1208645" cy="44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676611" y="824082"/>
              <a:ext cx="129031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Running </a:t>
              </a:r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Average </a:t>
              </a:r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of Completion Time</a:t>
              </a:r>
              <a:r>
                <a:rPr lang="en-CA" sz="1400" b="1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 @ </a:t>
              </a:r>
              <a:r>
                <a:rPr lang="en-CA" sz="1400" b="1" i="1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d</a:t>
              </a:r>
              <a:r>
                <a:rPr lang="en-CA" sz="1400" b="1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=40</a:t>
              </a:r>
              <a:endParaRPr lang="en-CA" sz="1400" b="1" baseline="-25000" dirty="0">
                <a:latin typeface="+mj-lt"/>
                <a:cs typeface="Times New Roman" panose="02020603050405020304" pitchFamily="18" charset="0"/>
              </a:endParaRPr>
            </a:p>
            <a:p>
              <a:pPr algn="ctr"/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 </a:t>
              </a:r>
              <a:endParaRPr lang="en-CA" sz="1400" b="1" baseline="-25000" dirty="0">
                <a:latin typeface="+mj-l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86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950"/>
            <a:ext cx="12192000" cy="61150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10" name="Rectangle 9">
              <a:hlinkClick r:id="rId3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hlinkClick r:id="rId3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hlinkClick r:id="rId3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55077" y="-288041"/>
            <a:ext cx="5081848" cy="810555"/>
            <a:chOff x="3696372" y="-288041"/>
            <a:chExt cx="4799257" cy="810555"/>
          </a:xfrm>
        </p:grpSpPr>
        <p:sp>
          <p:nvSpPr>
            <p:cNvPr id="14" name="Rounded Rectangle 13"/>
            <p:cNvSpPr/>
            <p:nvPr/>
          </p:nvSpPr>
          <p:spPr>
            <a:xfrm>
              <a:off x="3987432" y="-111968"/>
              <a:ext cx="4123524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2: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 with 4 players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77737" y="742950"/>
            <a:ext cx="3402983" cy="604352"/>
            <a:chOff x="5676611" y="742950"/>
            <a:chExt cx="1290313" cy="604352"/>
          </a:xfrm>
        </p:grpSpPr>
        <p:sp>
          <p:nvSpPr>
            <p:cNvPr id="5" name="Rectangle 4"/>
            <p:cNvSpPr/>
            <p:nvPr/>
          </p:nvSpPr>
          <p:spPr>
            <a:xfrm>
              <a:off x="5682343" y="742950"/>
              <a:ext cx="1208645" cy="44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676611" y="824082"/>
              <a:ext cx="129031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Running </a:t>
              </a:r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Average </a:t>
              </a:r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of Completion Time</a:t>
              </a:r>
              <a:r>
                <a:rPr lang="en-CA" sz="1400" b="1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 @ </a:t>
              </a:r>
              <a:r>
                <a:rPr lang="en-CA" sz="1400" b="1" i="1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d</a:t>
              </a:r>
              <a:r>
                <a:rPr lang="en-CA" sz="1400" b="1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=50</a:t>
              </a:r>
              <a:endParaRPr lang="en-CA" sz="1400" b="1" baseline="-25000" dirty="0">
                <a:latin typeface="+mj-lt"/>
                <a:cs typeface="Times New Roman" panose="02020603050405020304" pitchFamily="18" charset="0"/>
              </a:endParaRPr>
            </a:p>
            <a:p>
              <a:pPr algn="ctr"/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 </a:t>
              </a:r>
              <a:endParaRPr lang="en-CA" sz="1400" b="1" baseline="-25000" dirty="0">
                <a:latin typeface="+mj-l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960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Rectangle 9">
              <a:hlinkClick r:id="rId2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hlinkClick r:id="rId2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09207" y="2458616"/>
            <a:ext cx="6173586" cy="1940768"/>
            <a:chOff x="3645160" y="2733869"/>
            <a:chExt cx="4901680" cy="1940768"/>
          </a:xfrm>
        </p:grpSpPr>
        <p:sp>
          <p:nvSpPr>
            <p:cNvPr id="13" name="TextBox 12"/>
            <p:cNvSpPr txBox="1"/>
            <p:nvPr/>
          </p:nvSpPr>
          <p:spPr>
            <a:xfrm>
              <a:off x="3645160" y="2828836"/>
              <a:ext cx="490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</a:t>
              </a:r>
              <a:b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  <a:endParaRPr lang="en-CA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34543" y="2733869"/>
              <a:ext cx="3722914" cy="13995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34543" y="4124132"/>
              <a:ext cx="3722400" cy="550505"/>
            </a:xfrm>
            <a:prstGeom prst="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</a:t>
              </a:r>
              <a:r>
                <a:rPr lang="en-CA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4: </a:t>
              </a:r>
              <a:r>
                <a:rPr lang="en-CA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with </a:t>
              </a:r>
              <a:r>
                <a:rPr lang="en-CA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players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55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592726" y="956930"/>
            <a:ext cx="1403497" cy="159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5810028" y="3815318"/>
            <a:ext cx="1403497" cy="159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6" name="Group 15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17" name="Rectangle 16">
              <a:hlinkClick r:id="rId2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 17">
              <a:hlinkClick r:id="rId2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Rectangle 18">
              <a:hlinkClick r:id="rId2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55077" y="-288041"/>
            <a:ext cx="5081848" cy="810555"/>
            <a:chOff x="3696372" y="-288041"/>
            <a:chExt cx="4799257" cy="810555"/>
          </a:xfrm>
        </p:grpSpPr>
        <p:sp>
          <p:nvSpPr>
            <p:cNvPr id="23" name="Rounded Rectangle 22"/>
            <p:cNvSpPr/>
            <p:nvPr/>
          </p:nvSpPr>
          <p:spPr>
            <a:xfrm>
              <a:off x="3846124" y="-111968"/>
              <a:ext cx="4406139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</a:t>
              </a:r>
              <a:r>
                <a:rPr lang="en-CA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 with </a:t>
              </a:r>
              <a:r>
                <a:rPr lang="en-CA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players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47724" y="1816458"/>
            <a:ext cx="10696254" cy="3324681"/>
            <a:chOff x="2408254" y="2532819"/>
            <a:chExt cx="6296468" cy="33246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408254" y="3394518"/>
                  <a:ext cx="6296468" cy="24629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CA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Possible Reason:</a:t>
                  </a:r>
                  <a:endParaRPr lang="en-CA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 the 4 player case, there are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CA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CA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=6</m:t>
                      </m:r>
                    </m:oMath>
                  </a14:m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pairs, of which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CA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CA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CA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</m:t>
                      </m:r>
                    </m:oMath>
                  </a14:m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include the 4</a:t>
                  </a:r>
                  <a:r>
                    <a:rPr lang="en-CA" sz="2000" baseline="30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</a:t>
                  </a:r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player.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On average, the 4</a:t>
                  </a:r>
                  <a:r>
                    <a:rPr lang="en-CA" sz="2000" baseline="30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</a:t>
                  </a:r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player contributes and takes away ~$0 from each player as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CA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CA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CA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CA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CA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CA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 ∞</m:t>
                      </m:r>
                    </m:oMath>
                  </a14:m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  <a:endParaRPr lang="en-CA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Thus, case with 4</a:t>
                  </a:r>
                  <a:r>
                    <a:rPr lang="en-CA" sz="2000" baseline="30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</a:t>
                  </a:r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player is </a:t>
                  </a:r>
                  <a:r>
                    <a:rPr lang="en-CA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very </a:t>
                  </a:r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similar to the case with 3</a:t>
                  </a:r>
                  <a:r>
                    <a:rPr lang="en-CA" sz="2000" baseline="30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rd</a:t>
                  </a:r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player, given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CA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CA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CA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CA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CA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CA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 ∞</m:t>
                      </m:r>
                    </m:oMath>
                  </a14:m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 </a:t>
                  </a:r>
                  <a:endParaRPr lang="en-CA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We can consider any gamble involving the 4</a:t>
                  </a:r>
                  <a:r>
                    <a:rPr lang="en-CA" sz="2000" baseline="30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</a:t>
                  </a:r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player as a </a:t>
                  </a:r>
                  <a:r>
                    <a:rPr lang="en-CA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wasted turn</a:t>
                  </a:r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Since ~3/6 random pairs include the 4</a:t>
                  </a:r>
                  <a:r>
                    <a:rPr lang="en-CA" sz="2000" baseline="30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</a:t>
                  </a:r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player, we can say that </a:t>
                  </a:r>
                  <a:r>
                    <a:rPr lang="en-CA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E[T</a:t>
                  </a:r>
                  <a:r>
                    <a:rPr lang="en-CA" sz="200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r>
                    <a:rPr lang="en-CA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] </a:t>
                  </a:r>
                  <a14:m>
                    <m:oMath xmlns:m="http://schemas.openxmlformats.org/officeDocument/2006/math">
                      <m:r>
                        <a:rPr lang="en-CA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</m:oMath>
                  </a14:m>
                  <a:r>
                    <a:rPr lang="en-CA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CA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 </a:t>
                  </a:r>
                  <a14:m>
                    <m:oMath xmlns:m="http://schemas.openxmlformats.org/officeDocument/2006/math">
                      <m:r>
                        <a:rPr lang="en-CA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a14:m>
                  <a:r>
                    <a:rPr lang="en-CA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E[T</a:t>
                  </a:r>
                  <a:r>
                    <a:rPr lang="en-CA" sz="2000" b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r>
                    <a:rPr lang="en-CA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]</a:t>
                  </a:r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when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CA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CA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CA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CA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CA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CA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 ∞</m:t>
                      </m:r>
                    </m:oMath>
                  </a14:m>
                  <a:r>
                    <a:rPr lang="en-CA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 </a:t>
                  </a:r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8254" y="3394518"/>
                  <a:ext cx="6296468" cy="2462982"/>
                </a:xfrm>
                <a:prstGeom prst="rect">
                  <a:avLst/>
                </a:prstGeom>
                <a:blipFill>
                  <a:blip r:embed="rId3"/>
                  <a:stretch>
                    <a:fillRect l="-570" b="-346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/>
            <p:cNvSpPr txBox="1"/>
            <p:nvPr/>
          </p:nvSpPr>
          <p:spPr>
            <a:xfrm>
              <a:off x="2636503" y="2532819"/>
              <a:ext cx="58906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CA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Question: 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“Why is E[T</a:t>
              </a:r>
              <a:r>
                <a:rPr lang="en-CA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 &gt; E[T</a:t>
              </a:r>
              <a:r>
                <a:rPr lang="en-CA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r>
                <a:rPr lang="en-CA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</a:t>
              </a:r>
              <a:endParaRPr lang="en-CA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7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96372" y="-278516"/>
            <a:ext cx="4799257" cy="801030"/>
            <a:chOff x="3696372" y="-278516"/>
            <a:chExt cx="4799257" cy="801030"/>
          </a:xfrm>
        </p:grpSpPr>
        <p:sp>
          <p:nvSpPr>
            <p:cNvPr id="7" name="Rounded Rectangle 6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Index</a:t>
              </a:r>
              <a:endPara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96372" y="-278516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450660" y="2798569"/>
            <a:ext cx="6555253" cy="1432770"/>
            <a:chOff x="2677057" y="2125930"/>
            <a:chExt cx="6555253" cy="1432770"/>
          </a:xfrm>
        </p:grpSpPr>
        <p:sp>
          <p:nvSpPr>
            <p:cNvPr id="4" name="TextBox 3">
              <a:hlinkClick r:id="rId2" action="ppaction://hlinksldjump"/>
            </p:cNvPr>
            <p:cNvSpPr txBox="1"/>
            <p:nvPr/>
          </p:nvSpPr>
          <p:spPr>
            <a:xfrm>
              <a:off x="2677057" y="2198250"/>
              <a:ext cx="633393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 Background:</a:t>
              </a:r>
              <a:r>
                <a:rPr lang="en-CA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Gambler’s Ruin</a:t>
              </a:r>
              <a:endParaRPr lang="en-CA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CA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hlinkClick r:id="rId3" action="ppaction://hlinksldjump"/>
            </p:cNvPr>
            <p:cNvSpPr txBox="1"/>
            <p:nvPr/>
          </p:nvSpPr>
          <p:spPr>
            <a:xfrm>
              <a:off x="2677058" y="2595064"/>
              <a:ext cx="65552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Simulation: </a:t>
              </a:r>
              <a:r>
                <a:rPr lang="en-CA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 with 4 players</a:t>
              </a:r>
              <a:endParaRPr lang="en-CA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041613" y="2125930"/>
              <a:ext cx="4146970" cy="1432770"/>
              <a:chOff x="2177367" y="2009552"/>
              <a:chExt cx="4146970" cy="143277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2177367" y="2009552"/>
                <a:ext cx="4146970" cy="0"/>
              </a:xfrm>
              <a:prstGeom prst="line">
                <a:avLst/>
              </a:prstGeom>
              <a:ln w="25400">
                <a:gradFill>
                  <a:gsLst>
                    <a:gs pos="54000">
                      <a:schemeClr val="tx1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accent1">
                        <a:lumMod val="5000"/>
                        <a:lumOff val="95000"/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177367" y="3442322"/>
                <a:ext cx="4146970" cy="0"/>
              </a:xfrm>
              <a:prstGeom prst="line">
                <a:avLst/>
              </a:prstGeom>
              <a:ln w="25400">
                <a:gradFill>
                  <a:gsLst>
                    <a:gs pos="54000">
                      <a:schemeClr val="tx1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accent1">
                        <a:lumMod val="5000"/>
                        <a:lumOff val="95000"/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hlinkClick r:id="rId3" action="ppaction://hlinksldjump"/>
            </p:cNvPr>
            <p:cNvSpPr txBox="1"/>
            <p:nvPr/>
          </p:nvSpPr>
          <p:spPr>
            <a:xfrm>
              <a:off x="2677058" y="2963303"/>
              <a:ext cx="65552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Simulation: </a:t>
              </a:r>
              <a:r>
                <a:rPr lang="en-CA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 with 4 players</a:t>
              </a:r>
              <a:endParaRPr lang="en-CA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20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413761" y="-278516"/>
            <a:ext cx="5364480" cy="801030"/>
            <a:chOff x="3696372" y="-278516"/>
            <a:chExt cx="4799257" cy="801030"/>
          </a:xfrm>
        </p:grpSpPr>
        <p:sp>
          <p:nvSpPr>
            <p:cNvPr id="14" name="Rounded Rectangle 13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“Gambler’s Ruin” Analysis</a:t>
              </a:r>
              <a:endPara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6372" y="-278516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4" name="Rectangle 3">
              <a:hlinkClick r:id="rId2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hlinkClick r:id="rId2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Rectangle 18">
              <a:hlinkClick r:id="rId2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92592" y="1778358"/>
            <a:ext cx="10006818" cy="3740582"/>
            <a:chOff x="2636503" y="1332669"/>
            <a:chExt cx="5890624" cy="37405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986470" y="2156268"/>
                  <a:ext cx="5140035" cy="18474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CA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Game Description:</a:t>
                  </a:r>
                  <a:endParaRPr lang="en-CA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Let 3 (or 4) people start with amounts $</a:t>
                  </a:r>
                  <a:r>
                    <a:rPr lang="en-CA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$</a:t>
                  </a:r>
                  <a:r>
                    <a:rPr lang="en-CA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$</a:t>
                  </a:r>
                  <a:r>
                    <a:rPr lang="en-CA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(and $</a:t>
                  </a:r>
                  <a:r>
                    <a:rPr lang="en-CA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).</a:t>
                  </a:r>
                  <a:endParaRPr lang="en-CA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Randomly choose a pair of people from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CA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CA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CA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(or from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CA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CA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CA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choice</m:t>
                      </m:r>
                    </m:oMath>
                  </a14:m>
                  <a:endParaRPr lang="en-CA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Randomly choose a winner, who gains $1, and a loser, who loses $1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Terminate when one of the players loses all their money.</a:t>
                  </a:r>
                  <a:endParaRPr lang="en-CA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6470" y="2156268"/>
                  <a:ext cx="5140035" cy="1847429"/>
                </a:xfrm>
                <a:prstGeom prst="rect">
                  <a:avLst/>
                </a:prstGeom>
                <a:blipFill>
                  <a:blip r:embed="rId3"/>
                  <a:stretch>
                    <a:fillRect l="-768" b="-495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/>
            <p:cNvSpPr txBox="1"/>
            <p:nvPr/>
          </p:nvSpPr>
          <p:spPr>
            <a:xfrm>
              <a:off x="2636503" y="1332669"/>
              <a:ext cx="5890624" cy="49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CA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Question: 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“How long does it take for the following game to end for 3, or 4 people</a:t>
              </a:r>
              <a:r>
                <a:rPr lang="en-CA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</a:t>
              </a:r>
              <a:endParaRPr lang="en-CA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86470" y="4211477"/>
              <a:ext cx="514003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Aim:</a:t>
              </a:r>
              <a:endParaRPr lang="en-C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Find E[</a:t>
              </a:r>
              <a:r>
                <a:rPr lang="en-CA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CA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a,</a:t>
              </a:r>
              <a:r>
                <a: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CA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CA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)] or E[</a:t>
              </a:r>
              <a:r>
                <a:rPr lang="en-CA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(a, b, c, d)], where ‘</a:t>
              </a:r>
              <a:r>
                <a:rPr lang="en-CA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 is the completion 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  <a:endParaRPr lang="en-CA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14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583746"/>
              </p:ext>
            </p:extLst>
          </p:nvPr>
        </p:nvGraphicFramePr>
        <p:xfrm>
          <a:off x="3833104" y="1741195"/>
          <a:ext cx="4584700" cy="149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Equation" r:id="rId3" imgW="2565360" imgH="838080" progId="Equation.3">
                  <p:embed/>
                </p:oleObj>
              </mc:Choice>
              <mc:Fallback>
                <p:oleObj name="Equation" r:id="rId3" imgW="2565360" imgH="83808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3104" y="1741195"/>
                        <a:ext cx="4584700" cy="1497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3413761" y="-278516"/>
            <a:ext cx="5364480" cy="801030"/>
            <a:chOff x="3696372" y="-278516"/>
            <a:chExt cx="4799257" cy="801030"/>
          </a:xfrm>
        </p:grpSpPr>
        <p:sp>
          <p:nvSpPr>
            <p:cNvPr id="14" name="Rounded Rectangle 13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“Gambler’s Ruin” Analysis</a:t>
              </a:r>
              <a:endPara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6372" y="-278516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343422" y="1241225"/>
            <a:ext cx="5431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know that for </a:t>
            </a:r>
            <a:r>
              <a:rPr lang="en-CA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2, 3,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4" name="Rectangle 3">
              <a:hlinkClick r:id="rId5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hlinkClick r:id="rId5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Rectangle 18">
              <a:hlinkClick r:id="rId5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734197" y="3880852"/>
            <a:ext cx="2763883" cy="1081164"/>
            <a:chOff x="4630675" y="4043273"/>
            <a:chExt cx="2763883" cy="1081164"/>
          </a:xfrm>
        </p:grpSpPr>
        <p:grpSp>
          <p:nvGrpSpPr>
            <p:cNvPr id="2" name="Group 1"/>
            <p:cNvGrpSpPr/>
            <p:nvPr/>
          </p:nvGrpSpPr>
          <p:grpSpPr>
            <a:xfrm>
              <a:off x="4630675" y="4043273"/>
              <a:ext cx="2763883" cy="541337"/>
              <a:chOff x="4630675" y="4043273"/>
              <a:chExt cx="2763883" cy="541337"/>
            </a:xfrm>
          </p:grpSpPr>
          <p:graphicFrame>
            <p:nvGraphicFramePr>
              <p:cNvPr id="9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5966555"/>
                  </p:ext>
                </p:extLst>
              </p:nvPr>
            </p:nvGraphicFramePr>
            <p:xfrm>
              <a:off x="4630675" y="4043273"/>
              <a:ext cx="695325" cy="541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84" name="Equation" r:id="rId6" imgW="355320" imgH="279360" progId="Equation.3">
                      <p:embed/>
                    </p:oleObj>
                  </mc:Choice>
                  <mc:Fallback>
                    <p:oleObj name="Equation" r:id="rId6" imgW="355320" imgH="279360" progId="Equation.3">
                      <p:embed/>
                      <p:pic>
                        <p:nvPicPr>
                          <p:cNvPr id="9" name="Object 8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4630675" y="4043273"/>
                            <a:ext cx="695325" cy="5413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9"/>
              <p:cNvSpPr txBox="1"/>
              <p:nvPr/>
            </p:nvSpPr>
            <p:spPr>
              <a:xfrm>
                <a:off x="5313919" y="4184472"/>
                <a:ext cx="20806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people</a:t>
                </a:r>
                <a:endPara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8599448"/>
                </p:ext>
              </p:extLst>
            </p:nvPr>
          </p:nvGraphicFramePr>
          <p:xfrm>
            <a:off x="4688213" y="4560088"/>
            <a:ext cx="644525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5" name="Equation" r:id="rId8" imgW="330120" imgH="266400" progId="Equation.3">
                    <p:embed/>
                  </p:oleObj>
                </mc:Choice>
                <mc:Fallback>
                  <p:oleObj name="Equation" r:id="rId8" imgW="330120" imgH="266400" progId="Equation.3">
                    <p:embed/>
                    <p:pic>
                      <p:nvPicPr>
                        <p:cNvPr id="20" name="Object 19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688213" y="4560088"/>
                          <a:ext cx="644525" cy="519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Box 20"/>
            <p:cNvSpPr txBox="1"/>
            <p:nvPr/>
          </p:nvSpPr>
          <p:spPr>
            <a:xfrm>
              <a:off x="5277400" y="4724327"/>
              <a:ext cx="20608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Termination Time</a:t>
              </a:r>
              <a:endParaRPr lang="en-CA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516922" y="3309175"/>
            <a:ext cx="3162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where, 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43422" y="5461533"/>
            <a:ext cx="5431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what if </a:t>
            </a:r>
            <a:r>
              <a:rPr lang="en-CA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C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3</a:t>
            </a:r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42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09207" y="2458616"/>
            <a:ext cx="6173586" cy="1940768"/>
            <a:chOff x="3645160" y="2733869"/>
            <a:chExt cx="4901680" cy="1940768"/>
          </a:xfrm>
        </p:grpSpPr>
        <p:sp>
          <p:nvSpPr>
            <p:cNvPr id="10" name="TextBox 9"/>
            <p:cNvSpPr txBox="1"/>
            <p:nvPr/>
          </p:nvSpPr>
          <p:spPr>
            <a:xfrm>
              <a:off x="3645160" y="2828836"/>
              <a:ext cx="490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</a:t>
              </a:r>
              <a:b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  <a:endParaRPr lang="en-CA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234543" y="2733869"/>
              <a:ext cx="3722914" cy="13995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234543" y="4124132"/>
              <a:ext cx="3722400" cy="550505"/>
            </a:xfrm>
            <a:prstGeom prst="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</a:t>
              </a:r>
              <a:r>
                <a:rPr lang="en-CA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 with </a:t>
              </a:r>
              <a:r>
                <a:rPr lang="en-CA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players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7" name="Rectangle 6">
              <a:hlinkClick r:id="rId2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hlinkClick r:id="rId2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3151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413761" y="-278516"/>
            <a:ext cx="5364480" cy="801030"/>
            <a:chOff x="3696372" y="-278516"/>
            <a:chExt cx="4799257" cy="801030"/>
          </a:xfrm>
        </p:grpSpPr>
        <p:sp>
          <p:nvSpPr>
            <p:cNvPr id="14" name="Rounded Rectangle 13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“Gambler’s Ruin” Analysis</a:t>
              </a:r>
              <a:endPara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6372" y="-278516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4" name="Rectangle 3">
              <a:hlinkClick r:id="rId2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hlinkClick r:id="rId2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Rectangle 18">
              <a:hlinkClick r:id="rId2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64814" y="2425184"/>
            <a:ext cx="7738722" cy="1964409"/>
            <a:chOff x="1712364" y="2339459"/>
            <a:chExt cx="7738722" cy="1964409"/>
          </a:xfrm>
        </p:grpSpPr>
        <p:sp>
          <p:nvSpPr>
            <p:cNvPr id="26" name="Rectangle 25"/>
            <p:cNvSpPr/>
            <p:nvPr/>
          </p:nvSpPr>
          <p:spPr>
            <a:xfrm>
              <a:off x="3684169" y="2339459"/>
              <a:ext cx="331885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 perform a simulation with: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/>
                <p:cNvSpPr/>
                <p:nvPr/>
              </p:nvSpPr>
              <p:spPr>
                <a:xfrm>
                  <a:off x="1712364" y="3768209"/>
                  <a:ext cx="7738722" cy="5356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Thus, with E[</a:t>
                  </a:r>
                  <a:r>
                    <a:rPr lang="en-CA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</a:t>
                  </a:r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]</a:t>
                  </a:r>
                  <a:r>
                    <a:rPr lang="en-CA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CA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CA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𝑎𝑏𝑐</m:t>
                          </m:r>
                        </m:num>
                        <m:den>
                          <m:r>
                            <a:rPr lang="en-CA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CA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CA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CA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CA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den>
                      </m:f>
                    </m:oMath>
                  </a14:m>
                  <a:r>
                    <a:rPr lang="en-CA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= </a:t>
                  </a:r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400</a:t>
                  </a:r>
                  <a:r>
                    <a:rPr lang="en-CA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we performed around </a:t>
                  </a:r>
                  <a14:m>
                    <m:oMath xmlns:m="http://schemas.openxmlformats.org/officeDocument/2006/math">
                      <m:r>
                        <a:rPr lang="en-CA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CA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CA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sup>
                      </m:sSup>
                    </m:oMath>
                  </a14:m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gambles. </a:t>
                  </a:r>
                  <a:endParaRPr lang="en-CA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364" y="3768209"/>
                  <a:ext cx="7738722" cy="535659"/>
                </a:xfrm>
                <a:prstGeom prst="rect">
                  <a:avLst/>
                </a:prstGeom>
                <a:blipFill>
                  <a:blip r:embed="rId3"/>
                  <a:stretch>
                    <a:fillRect l="-394" r="-315" b="-681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/>
            <p:cNvSpPr txBox="1"/>
            <p:nvPr/>
          </p:nvSpPr>
          <p:spPr>
            <a:xfrm>
              <a:off x="2686197" y="3075300"/>
              <a:ext cx="54317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CA" sz="20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CA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CA" sz="20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b,</a:t>
              </a:r>
              <a:r>
                <a:rPr lang="en-CA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CA" sz="20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CA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CA" sz="20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CA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 = [$20, </a:t>
              </a:r>
              <a:r>
                <a:rPr lang="en-CA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</a:t>
              </a:r>
              <a:r>
                <a:rPr lang="en-CA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20, </a:t>
              </a:r>
              <a:r>
                <a:rPr lang="en-CA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</a:t>
              </a:r>
              <a:r>
                <a:rPr lang="en-CA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20]</a:t>
              </a:r>
              <a:endPara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424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7" name="Rectangle 6">
              <a:hlinkClick r:id="rId2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hlinkClick r:id="rId2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09207" y="2458616"/>
            <a:ext cx="6173586" cy="1940768"/>
            <a:chOff x="3645160" y="2733869"/>
            <a:chExt cx="4901680" cy="1940768"/>
          </a:xfrm>
        </p:grpSpPr>
        <p:sp>
          <p:nvSpPr>
            <p:cNvPr id="12" name="TextBox 11"/>
            <p:cNvSpPr txBox="1"/>
            <p:nvPr/>
          </p:nvSpPr>
          <p:spPr>
            <a:xfrm>
              <a:off x="3645160" y="2828836"/>
              <a:ext cx="490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</a:t>
              </a:r>
              <a:b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  <a:endParaRPr lang="en-CA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34543" y="2733869"/>
              <a:ext cx="3722914" cy="13995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34543" y="4124132"/>
              <a:ext cx="3722400" cy="550505"/>
            </a:xfrm>
            <a:prstGeom prst="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</a:t>
              </a:r>
              <a:r>
                <a:rPr lang="en-CA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 with </a:t>
              </a:r>
              <a:r>
                <a:rPr lang="en-CA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players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992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4" name="Rectangle 3">
              <a:hlinkClick r:id="rId3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hlinkClick r:id="rId3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Rectangle 18">
              <a:hlinkClick r:id="rId3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81272" y="2425184"/>
            <a:ext cx="8477103" cy="1835849"/>
            <a:chOff x="828822" y="2339459"/>
            <a:chExt cx="8477103" cy="1835849"/>
          </a:xfrm>
        </p:grpSpPr>
        <p:grpSp>
          <p:nvGrpSpPr>
            <p:cNvPr id="8" name="Group 7"/>
            <p:cNvGrpSpPr/>
            <p:nvPr/>
          </p:nvGrpSpPr>
          <p:grpSpPr>
            <a:xfrm>
              <a:off x="828822" y="3075300"/>
              <a:ext cx="8477103" cy="406430"/>
              <a:chOff x="323997" y="1598925"/>
              <a:chExt cx="8477103" cy="40643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23997" y="1598925"/>
                <a:ext cx="54317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CA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CA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CA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b,</a:t>
                </a:r>
                <a:r>
                  <a:rPr lang="en-CA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CA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CA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CA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[$20, </a:t>
                </a:r>
                <a:r>
                  <a:rPr lang="en-CA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$</a:t>
                </a:r>
                <a:r>
                  <a:rPr lang="en-CA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20, </a:t>
                </a:r>
                <a:r>
                  <a:rPr lang="en-CA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$</a:t>
                </a:r>
                <a:r>
                  <a:rPr lang="en-CA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20, </a:t>
                </a:r>
                <a:r>
                  <a:rPr lang="en-CA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CA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en-CA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9" name="Object 8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96999983"/>
                      </p:ext>
                    </p:extLst>
                  </p:nvPr>
                </p:nvGraphicFramePr>
                <p:xfrm>
                  <a:off x="5895975" y="1611655"/>
                  <a:ext cx="2905125" cy="3937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257" name="Equation" r:id="rId4" imgW="1485720" imgH="203040" progId="Equation.3">
                          <p:embed/>
                        </p:oleObj>
                      </mc:Choice>
                      <mc:Fallback>
                        <p:oleObj name="Equation" r:id="rId4" imgW="1485720" imgH="203040" progId="Equation.3">
                          <p:embed/>
                          <p:pic>
                            <p:nvPicPr>
                              <p:cNvPr id="9" name="Object 8"/>
                              <p:cNvPicPr/>
                              <p:nvPr/>
                            </p:nvPicPr>
                            <p:blipFill>
                              <a:blip r:embed="rId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895975" y="1611655"/>
                                <a:ext cx="2905125" cy="3937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9" name="Object 8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96999983"/>
                      </p:ext>
                    </p:extLst>
                  </p:nvPr>
                </p:nvGraphicFramePr>
                <p:xfrm>
                  <a:off x="5895975" y="1611655"/>
                  <a:ext cx="2905125" cy="3937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257" name="Equation" r:id="rId4" imgW="1485720" imgH="203040" progId="Equation.3">
                          <p:embed/>
                        </p:oleObj>
                      </mc:Choice>
                      <mc:Fallback>
                        <p:oleObj name="Equation" r:id="rId4" imgW="1485720" imgH="203040" progId="Equation.3">
                          <p:embed/>
                          <p:pic>
                            <p:nvPicPr>
                              <p:cNvPr id="9" name="Object 8"/>
                              <p:cNvPicPr/>
                              <p:nvPr/>
                            </p:nvPicPr>
                            <p:blipFill>
                              <a:blip r:embed="rId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895975" y="1611655"/>
                                <a:ext cx="2905125" cy="3937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22" name="TextBox 21"/>
              <p:cNvSpPr txBox="1"/>
              <p:nvPr/>
            </p:nvSpPr>
            <p:spPr>
              <a:xfrm>
                <a:off x="3654229" y="1598925"/>
                <a:ext cx="31622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</a:t>
                </a:r>
                <a:endPara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3684169" y="2339459"/>
              <a:ext cx="331885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 perform a simulation with: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/>
                <p:cNvSpPr/>
                <p:nvPr/>
              </p:nvSpPr>
              <p:spPr>
                <a:xfrm>
                  <a:off x="2032964" y="3768209"/>
                  <a:ext cx="7097520" cy="4070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Thus, with E[</a:t>
                  </a:r>
                  <a:r>
                    <a:rPr lang="en-CA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</a:t>
                  </a:r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]</a:t>
                  </a:r>
                  <a:r>
                    <a:rPr lang="en-CA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~ </a:t>
                  </a:r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700</a:t>
                  </a:r>
                  <a:r>
                    <a:rPr lang="en-CA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we performed around </a:t>
                  </a:r>
                  <a14:m>
                    <m:oMath xmlns:m="http://schemas.openxmlformats.org/officeDocument/2006/math">
                      <m:r>
                        <a:rPr lang="en-CA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CA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CA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𝟒</m:t>
                      </m:r>
                      <m:r>
                        <a:rPr lang="en-CA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×</m:t>
                      </m:r>
                      <m:sSup>
                        <m:sSupPr>
                          <m:ctrlPr>
                            <a:rPr lang="en-CA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CA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𝟖</m:t>
                          </m:r>
                        </m:sup>
                      </m:sSup>
                    </m:oMath>
                  </a14:m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gambles. </a:t>
                  </a:r>
                  <a:endParaRPr lang="en-CA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2964" y="3768209"/>
                  <a:ext cx="7097520" cy="407099"/>
                </a:xfrm>
                <a:prstGeom prst="rect">
                  <a:avLst/>
                </a:prstGeom>
                <a:blipFill>
                  <a:blip r:embed="rId6"/>
                  <a:stretch>
                    <a:fillRect l="-430" t="-5970" r="-430" b="-2537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3555077" y="-288041"/>
            <a:ext cx="5081848" cy="810555"/>
            <a:chOff x="3696372" y="-288041"/>
            <a:chExt cx="4799257" cy="810555"/>
          </a:xfrm>
        </p:grpSpPr>
        <p:sp>
          <p:nvSpPr>
            <p:cNvPr id="21" name="Rounded Rectangle 20"/>
            <p:cNvSpPr/>
            <p:nvPr/>
          </p:nvSpPr>
          <p:spPr>
            <a:xfrm>
              <a:off x="3987432" y="-111968"/>
              <a:ext cx="4123524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2: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 with 4 players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80788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950"/>
            <a:ext cx="12192000" cy="61150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10" name="Rectangle 9">
              <a:hlinkClick r:id="rId3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hlinkClick r:id="rId3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hlinkClick r:id="rId3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55077" y="-288041"/>
            <a:ext cx="5081848" cy="810555"/>
            <a:chOff x="3696372" y="-288041"/>
            <a:chExt cx="4799257" cy="810555"/>
          </a:xfrm>
        </p:grpSpPr>
        <p:sp>
          <p:nvSpPr>
            <p:cNvPr id="14" name="Rounded Rectangle 13"/>
            <p:cNvSpPr/>
            <p:nvPr/>
          </p:nvSpPr>
          <p:spPr>
            <a:xfrm>
              <a:off x="3987432" y="-111968"/>
              <a:ext cx="4123524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2: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 with 4 players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92853" y="742950"/>
            <a:ext cx="3277799" cy="604352"/>
            <a:chOff x="5682343" y="742950"/>
            <a:chExt cx="1242847" cy="604352"/>
          </a:xfrm>
        </p:grpSpPr>
        <p:sp>
          <p:nvSpPr>
            <p:cNvPr id="5" name="Rectangle 4"/>
            <p:cNvSpPr/>
            <p:nvPr/>
          </p:nvSpPr>
          <p:spPr>
            <a:xfrm>
              <a:off x="5682343" y="742950"/>
              <a:ext cx="1208645" cy="44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718342" y="824082"/>
              <a:ext cx="120684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Empirical PDF </a:t>
              </a:r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of </a:t>
              </a:r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Completion Time</a:t>
              </a:r>
              <a:r>
                <a:rPr lang="en-CA" sz="1400" b="1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 @ </a:t>
              </a:r>
              <a:r>
                <a:rPr lang="en-CA" sz="1400" b="1" i="1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d</a:t>
              </a:r>
              <a:r>
                <a:rPr lang="en-CA" sz="1400" b="1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=20</a:t>
              </a:r>
              <a:endParaRPr lang="en-CA" sz="1400" b="1" baseline="-25000" dirty="0">
                <a:latin typeface="+mj-lt"/>
                <a:cs typeface="Times New Roman" panose="02020603050405020304" pitchFamily="18" charset="0"/>
              </a:endParaRPr>
            </a:p>
            <a:p>
              <a:pPr algn="ctr"/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 </a:t>
              </a:r>
              <a:endParaRPr lang="en-CA" sz="1400" b="1" baseline="-25000" dirty="0">
                <a:latin typeface="+mj-l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534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1115</TotalTime>
  <Words>401</Words>
  <Application>Microsoft Office PowerPoint</Application>
  <PresentationFormat>Widescreen</PresentationFormat>
  <Paragraphs>68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Tahoma</vt:lpstr>
      <vt:lpstr>Times New Roman</vt:lpstr>
      <vt:lpstr>Office Theme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Engineering Computing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Prabal</dc:creator>
  <cp:lastModifiedBy>Gupta, Prabal</cp:lastModifiedBy>
  <cp:revision>175</cp:revision>
  <dcterms:created xsi:type="dcterms:W3CDTF">2017-10-28T19:57:33Z</dcterms:created>
  <dcterms:modified xsi:type="dcterms:W3CDTF">2017-11-23T21:05:07Z</dcterms:modified>
</cp:coreProperties>
</file>