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72" r:id="rId3"/>
    <p:sldId id="260" r:id="rId4"/>
    <p:sldId id="259" r:id="rId5"/>
    <p:sldId id="258" r:id="rId6"/>
    <p:sldId id="261" r:id="rId7"/>
    <p:sldId id="262" r:id="rId8"/>
    <p:sldId id="257" r:id="rId9"/>
    <p:sldId id="263" r:id="rId10"/>
    <p:sldId id="264" r:id="rId11"/>
    <p:sldId id="270" r:id="rId12"/>
    <p:sldId id="266" r:id="rId14"/>
    <p:sldId id="273" r:id="rId15"/>
    <p:sldId id="274" r:id="rId16"/>
    <p:sldId id="267"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ba" initials="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sv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440180" y="0"/>
            <a:ext cx="9648825" cy="2450465"/>
          </a:xfrm>
        </p:spPr>
        <p:txBody>
          <a:bodyPr vert="horz" lIns="91440" tIns="45720" rIns="91440" bIns="45720" rtlCol="0" anchor="b">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sz="5500" b="0" i="0" u="none" strike="noStrike" kern="1200" cap="none" spc="300" normalizeH="0" baseline="0" noProof="0" dirty="0" smtClean="0">
                <a:ln>
                  <a:noFill/>
                </a:ln>
                <a:solidFill>
                  <a:schemeClr val="accent2"/>
                </a:solidFill>
                <a:effectLst/>
                <a:uLnTx/>
                <a:uFillTx/>
                <a:latin typeface="Arial" panose="020B0604020202020204" pitchFamily="34" charset="0"/>
                <a:ea typeface="+mj-ea"/>
                <a:cs typeface="Arial" panose="020B0604020202020204" pitchFamily="34" charset="0"/>
              </a:rPr>
              <a:t>Machine Learning Project</a:t>
            </a:r>
            <a:br>
              <a:rPr kumimoji="0" sz="5500" b="0" i="0" u="none" strike="noStrike" kern="1200" cap="none" spc="300" normalizeH="0" baseline="0" noProof="0" dirty="0" smtClean="0">
                <a:ln>
                  <a:noFill/>
                </a:ln>
                <a:solidFill>
                  <a:schemeClr val="accent2"/>
                </a:solidFill>
                <a:effectLst/>
                <a:uLnTx/>
                <a:uFillTx/>
                <a:latin typeface="Arial" panose="020B0604020202020204" pitchFamily="34" charset="0"/>
                <a:ea typeface="+mj-ea"/>
                <a:cs typeface="Arial" panose="020B0604020202020204" pitchFamily="34" charset="0"/>
              </a:rPr>
            </a:br>
            <a:r>
              <a:rPr kumimoji="0" lang="en-IN" sz="5500" b="0" i="0" u="none" strike="noStrike" kern="1200" cap="none" spc="300" normalizeH="0" baseline="0" noProof="0" dirty="0" smtClean="0">
                <a:ln>
                  <a:noFill/>
                </a:ln>
                <a:solidFill>
                  <a:schemeClr val="accent2"/>
                </a:solidFill>
                <a:effectLst/>
                <a:uLnTx/>
                <a:uFillTx/>
                <a:latin typeface="Arial" panose="020B0604020202020204" pitchFamily="34" charset="0"/>
                <a:ea typeface="+mj-ea"/>
                <a:cs typeface="Arial" panose="020B0604020202020204" pitchFamily="34" charset="0"/>
              </a:rPr>
              <a:t>		</a:t>
            </a:r>
            <a:endParaRPr kumimoji="0" lang="en-IN" sz="5500" b="0" i="0" u="none" strike="noStrike" kern="1200" cap="none" spc="300" normalizeH="0" baseline="0" noProof="0" dirty="0" smtClean="0">
              <a:ln>
                <a:noFill/>
              </a:ln>
              <a:solidFill>
                <a:schemeClr val="accent2"/>
              </a:solidFill>
              <a:effectLst/>
              <a:uLnTx/>
              <a:uFillTx/>
              <a:latin typeface="Arial" panose="020B0604020202020204" pitchFamily="34" charset="0"/>
              <a:ea typeface="+mj-ea"/>
              <a:cs typeface="Arial" panose="020B0604020202020204" pitchFamily="34" charset="0"/>
            </a:endParaRPr>
          </a:p>
        </p:txBody>
      </p:sp>
      <p:sp>
        <p:nvSpPr>
          <p:cNvPr id="7170" name="副标题 2"/>
          <p:cNvSpPr>
            <a:spLocks noGrp="1"/>
          </p:cNvSpPr>
          <p:nvPr>
            <p:ph type="subTitle" idx="1"/>
          </p:nvPr>
        </p:nvSpPr>
        <p:spPr>
          <a:xfrm>
            <a:off x="1400810" y="2254250"/>
            <a:ext cx="8248015" cy="1655445"/>
          </a:xfrm>
        </p:spPr>
        <p:txBody>
          <a:bodyPr wrap="square" lIns="91440" tIns="45720" rIns="91440" bIns="45720" anchor="t" anchorCtr="0"/>
          <a:p>
            <a:pPr defTabSz="914400">
              <a:buClrTx/>
              <a:buSzTx/>
            </a:pPr>
            <a:r>
              <a:rPr lang="en-IN" sz="4000" spc="300" noProof="0" dirty="0" smtClean="0">
                <a:ln>
                  <a:noFill/>
                </a:ln>
                <a:solidFill>
                  <a:srgbClr val="00B050"/>
                </a:solidFill>
                <a:effectLst/>
                <a:uLnTx/>
                <a:uFillTx/>
                <a:latin typeface="Arial" panose="020B0604020202020204" pitchFamily="34" charset="0"/>
                <a:ea typeface="+mj-ea"/>
                <a:cs typeface="Arial" panose="020B0604020202020204" pitchFamily="34" charset="0"/>
                <a:sym typeface="+mn-ea"/>
              </a:rPr>
              <a:t>	    </a:t>
            </a:r>
            <a:r>
              <a:rPr sz="4000" spc="300" noProof="0" dirty="0" smtClean="0">
                <a:ln>
                  <a:noFill/>
                </a:ln>
                <a:solidFill>
                  <a:srgbClr val="00B050"/>
                </a:solidFill>
                <a:effectLst/>
                <a:uLnTx/>
                <a:uFillTx/>
                <a:latin typeface="Arial" panose="020B0604020202020204" pitchFamily="34" charset="0"/>
                <a:ea typeface="+mj-ea"/>
                <a:cs typeface="Arial" panose="020B0604020202020204" pitchFamily="34" charset="0"/>
                <a:sym typeface="+mn-ea"/>
              </a:rPr>
              <a:t>Prabal Ghosh</a:t>
            </a:r>
            <a:endParaRPr sz="4000" spc="300" noProof="0" dirty="0" smtClean="0">
              <a:ln>
                <a:noFill/>
              </a:ln>
              <a:solidFill>
                <a:srgbClr val="00B050"/>
              </a:solidFill>
              <a:effectLst/>
              <a:uLnTx/>
              <a:uFillTx/>
              <a:latin typeface="Arial" panose="020B0604020202020204" pitchFamily="34" charset="0"/>
              <a:ea typeface="+mj-ea"/>
              <a:cs typeface="Arial" panose="020B0604020202020204" pitchFamily="34" charset="0"/>
              <a:sym typeface="+mn-ea"/>
            </a:endParaRPr>
          </a:p>
          <a:p>
            <a:pPr defTabSz="914400">
              <a:buClrTx/>
              <a:buSzTx/>
            </a:pPr>
            <a:br>
              <a:rPr sz="4000" spc="300" noProof="0" dirty="0" smtClean="0">
                <a:ln>
                  <a:noFill/>
                </a:ln>
                <a:solidFill>
                  <a:srgbClr val="00B050"/>
                </a:solidFill>
                <a:effectLst/>
                <a:uLnTx/>
                <a:uFillTx/>
                <a:latin typeface="Arial" panose="020B0604020202020204" pitchFamily="34" charset="0"/>
                <a:ea typeface="+mj-ea"/>
                <a:cs typeface="Arial" panose="020B0604020202020204" pitchFamily="34" charset="0"/>
                <a:sym typeface="+mn-ea"/>
              </a:rPr>
            </a:br>
            <a:r>
              <a:rPr lang="en-IN" sz="4000" spc="300" noProof="0" dirty="0" smtClean="0">
                <a:ln>
                  <a:noFill/>
                </a:ln>
                <a:solidFill>
                  <a:srgbClr val="00B050"/>
                </a:solidFill>
                <a:effectLst/>
                <a:uLnTx/>
                <a:uFillTx/>
                <a:latin typeface="Arial" panose="020B0604020202020204" pitchFamily="34" charset="0"/>
                <a:ea typeface="+mj-ea"/>
                <a:cs typeface="Arial" panose="020B0604020202020204" pitchFamily="34" charset="0"/>
                <a:sym typeface="+mn-ea"/>
              </a:rPr>
              <a:t>		</a:t>
            </a:r>
            <a:r>
              <a:rPr sz="4000" spc="300" noProof="0" dirty="0" smtClean="0">
                <a:ln>
                  <a:noFill/>
                </a:ln>
                <a:solidFill>
                  <a:srgbClr val="00B050"/>
                </a:solidFill>
                <a:effectLst/>
                <a:uLnTx/>
                <a:uFillTx/>
                <a:latin typeface="Arial" panose="020B0604020202020204" pitchFamily="34" charset="0"/>
                <a:ea typeface="+mj-ea"/>
                <a:cs typeface="Arial" panose="020B0604020202020204" pitchFamily="34" charset="0"/>
                <a:sym typeface="+mn-ea"/>
              </a:rPr>
              <a:t>MSc </a:t>
            </a:r>
            <a:r>
              <a:rPr lang="en-IN" sz="4000" spc="300" noProof="0" dirty="0" smtClean="0">
                <a:ln>
                  <a:noFill/>
                </a:ln>
                <a:solidFill>
                  <a:srgbClr val="00B050"/>
                </a:solidFill>
                <a:effectLst/>
                <a:uLnTx/>
                <a:uFillTx/>
                <a:latin typeface="Arial" panose="020B0604020202020204" pitchFamily="34" charset="0"/>
                <a:ea typeface="+mj-ea"/>
                <a:cs typeface="Arial" panose="020B0604020202020204" pitchFamily="34" charset="0"/>
                <a:sym typeface="+mn-ea"/>
              </a:rPr>
              <a:t>DSAI</a:t>
            </a:r>
            <a:br>
              <a:rPr sz="4000" spc="300" noProof="0" dirty="0" smtClean="0">
                <a:ln>
                  <a:noFill/>
                </a:ln>
                <a:solidFill>
                  <a:srgbClr val="00B050"/>
                </a:solidFill>
                <a:effectLst/>
                <a:uLnTx/>
                <a:uFillTx/>
                <a:latin typeface="Arial" panose="020B0604020202020204" pitchFamily="34" charset="0"/>
                <a:ea typeface="+mj-ea"/>
                <a:cs typeface="Arial" panose="020B0604020202020204" pitchFamily="34" charset="0"/>
                <a:sym typeface="+mn-ea"/>
              </a:rPr>
            </a:br>
            <a:r>
              <a:rPr lang="en-IN" sz="4000" spc="300" noProof="0" dirty="0" smtClean="0">
                <a:ln>
                  <a:noFill/>
                </a:ln>
                <a:solidFill>
                  <a:srgbClr val="00B050"/>
                </a:solidFill>
                <a:effectLst/>
                <a:uLnTx/>
                <a:uFillTx/>
                <a:latin typeface="Arial" panose="020B0604020202020204" pitchFamily="34" charset="0"/>
                <a:ea typeface="+mj-ea"/>
                <a:cs typeface="Arial" panose="020B0604020202020204" pitchFamily="34" charset="0"/>
                <a:sym typeface="+mn-ea"/>
              </a:rPr>
              <a:t>	     </a:t>
            </a:r>
            <a:r>
              <a:rPr sz="4000" spc="300" noProof="0" dirty="0" smtClean="0">
                <a:ln>
                  <a:noFill/>
                </a:ln>
                <a:solidFill>
                  <a:srgbClr val="00B050"/>
                </a:solidFill>
                <a:effectLst/>
                <a:uLnTx/>
                <a:uFillTx/>
                <a:latin typeface="Arial" panose="020B0604020202020204" pitchFamily="34" charset="0"/>
                <a:ea typeface="+mj-ea"/>
                <a:cs typeface="Arial" panose="020B0604020202020204" pitchFamily="34" charset="0"/>
                <a:sym typeface="+mn-ea"/>
              </a:rPr>
              <a:t>Université Côte d'Azur</a:t>
            </a:r>
            <a:br>
              <a:rPr sz="4000" spc="300" noProof="0" dirty="0" smtClean="0">
                <a:ln>
                  <a:noFill/>
                </a:ln>
                <a:solidFill>
                  <a:srgbClr val="00B050"/>
                </a:solidFill>
                <a:effectLst/>
                <a:uLnTx/>
                <a:uFillTx/>
                <a:latin typeface="Arial" panose="020B0604020202020204" pitchFamily="34" charset="0"/>
                <a:ea typeface="+mj-ea"/>
                <a:cs typeface="Arial" panose="020B0604020202020204" pitchFamily="34" charset="0"/>
                <a:sym typeface="+mn-ea"/>
              </a:rPr>
            </a:br>
            <a:r>
              <a:rPr lang="en-IN" sz="4000" spc="300" noProof="0" dirty="0" smtClean="0">
                <a:ln>
                  <a:noFill/>
                </a:ln>
                <a:solidFill>
                  <a:srgbClr val="00B050"/>
                </a:solidFill>
                <a:effectLst/>
                <a:uLnTx/>
                <a:uFillTx/>
                <a:latin typeface="Arial" panose="020B0604020202020204" pitchFamily="34" charset="0"/>
                <a:ea typeface="+mj-ea"/>
                <a:cs typeface="Arial" panose="020B0604020202020204" pitchFamily="34" charset="0"/>
                <a:sym typeface="+mn-ea"/>
              </a:rPr>
              <a:t>	  </a:t>
            </a:r>
            <a:r>
              <a:rPr sz="4000" spc="300" noProof="0" dirty="0" smtClean="0">
                <a:ln>
                  <a:noFill/>
                </a:ln>
                <a:solidFill>
                  <a:srgbClr val="00B050"/>
                </a:solidFill>
                <a:effectLst/>
                <a:uLnTx/>
                <a:uFillTx/>
                <a:latin typeface="Arial" panose="020B0604020202020204" pitchFamily="34" charset="0"/>
                <a:ea typeface="+mj-ea"/>
                <a:cs typeface="Arial" panose="020B0604020202020204" pitchFamily="34" charset="0"/>
                <a:sym typeface="+mn-ea"/>
              </a:rPr>
              <a:t>Date- 16/12/2023</a:t>
            </a:r>
            <a:endParaRPr lang="zh-CN" altLang="en-US" sz="4000" kern="1200" spc="300" noProof="0" dirty="0" smtClean="0">
              <a:ln>
                <a:noFill/>
              </a:ln>
              <a:solidFill>
                <a:srgbClr val="00B050"/>
              </a:solidFill>
              <a:effectLst/>
              <a:uLnTx/>
              <a:uFillTx/>
              <a:latin typeface="Arial" panose="020B0604020202020204" pitchFamily="34" charset="0"/>
              <a:ea typeface="+mj-ea"/>
              <a:cs typeface="Arial" panose="020B0604020202020204" pitchFamily="34"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573405"/>
            <a:ext cx="11398250" cy="4883150"/>
          </a:xfrm>
        </p:spPr>
        <p:txBody>
          <a:bodyPr/>
          <a:p>
            <a:r>
              <a:rPr lang="en-US" sz="2000" b="1"/>
              <a:t>Examining the Knee in Explained Variance Plot</a:t>
            </a:r>
            <a:r>
              <a:rPr lang="en-IN" altLang="en-US" sz="2000" b="1"/>
              <a:t>.-----&gt; </a:t>
            </a:r>
            <a:r>
              <a:rPr lang="en-IN" altLang="en-US" sz="2000"/>
              <a:t>4 - 6 Components</a:t>
            </a:r>
            <a:endParaRPr lang="en-IN" altLang="en-US" sz="2000" b="1"/>
          </a:p>
          <a:p>
            <a:r>
              <a:rPr lang="en-US" sz="2000" b="1"/>
              <a:t>80% of the explained variance </a:t>
            </a:r>
            <a:r>
              <a:rPr lang="en-US" sz="2000" b="1">
                <a:sym typeface="+mn-ea"/>
              </a:rPr>
              <a:t>threshold</a:t>
            </a:r>
            <a:r>
              <a:rPr lang="en-IN" altLang="en-US" sz="2000"/>
              <a:t>--&gt;</a:t>
            </a:r>
            <a:r>
              <a:rPr lang="en-US" sz="2000"/>
              <a:t>encompass the first 7 components.</a:t>
            </a:r>
            <a:endParaRPr lang="en-US" sz="2000"/>
          </a:p>
          <a:p>
            <a:r>
              <a:rPr lang="en-US" sz="2000" i="1"/>
              <a:t>n_components= 12 will capture 90% of feature knowledges</a:t>
            </a:r>
            <a:r>
              <a:rPr lang="en-IN" altLang="en-US" sz="2000" i="1"/>
              <a:t>(</a:t>
            </a:r>
            <a:r>
              <a:rPr lang="en-US" sz="2000" i="1">
                <a:sym typeface="+mn-ea"/>
              </a:rPr>
              <a:t>variance</a:t>
            </a:r>
            <a:r>
              <a:rPr lang="en-IN" altLang="en-US" sz="2000" i="1">
                <a:sym typeface="+mn-ea"/>
              </a:rPr>
              <a:t>).</a:t>
            </a:r>
            <a:endParaRPr lang="en-IN" altLang="en-US" sz="2000" i="1">
              <a:sym typeface="+mn-ea"/>
            </a:endParaRPr>
          </a:p>
          <a:p>
            <a:r>
              <a:rPr lang="en-US" sz="2000">
                <a:sym typeface="+mn-ea"/>
              </a:rPr>
              <a:t>These methods assist in striking a balance between computational efficiency and model performance by selecting an appropriate number of principal components for dimensionality reduction.</a:t>
            </a:r>
            <a:endParaRPr lang="en-US" sz="2000">
              <a:sym typeface="+mn-ea"/>
            </a:endParaRPr>
          </a:p>
          <a:p>
            <a:r>
              <a:rPr lang="en-US" sz="2000" b="1"/>
              <a:t>PLOT THE DATA WITH 2 PCA COMPONENTS</a:t>
            </a:r>
            <a:r>
              <a:rPr lang="en-IN" altLang="en-US" sz="2000" b="1"/>
              <a:t>-</a:t>
            </a:r>
            <a:endParaRPr lang="en-IN" altLang="en-US" sz="2000" b="1"/>
          </a:p>
          <a:p>
            <a:endParaRPr lang="en-US" sz="2000" b="1"/>
          </a:p>
          <a:p>
            <a:endParaRPr lang="en-US" altLang="en-US" sz="2000" b="1">
              <a:sym typeface="+mn-ea"/>
            </a:endParaRPr>
          </a:p>
        </p:txBody>
      </p:sp>
      <p:pic>
        <p:nvPicPr>
          <p:cNvPr id="4" name="Picture 3" descr="5"/>
          <p:cNvPicPr>
            <a:picLocks noChangeAspect="1"/>
          </p:cNvPicPr>
          <p:nvPr/>
        </p:nvPicPr>
        <p:blipFill>
          <a:blip r:embed="rId1"/>
          <a:stretch>
            <a:fillRect/>
          </a:stretch>
        </p:blipFill>
        <p:spPr>
          <a:xfrm>
            <a:off x="6558280" y="3042285"/>
            <a:ext cx="5633720" cy="3025775"/>
          </a:xfrm>
          <a:prstGeom prst="rect">
            <a:avLst/>
          </a:prstGeom>
        </p:spPr>
      </p:pic>
      <p:sp>
        <p:nvSpPr>
          <p:cNvPr id="5" name="Title 4"/>
          <p:cNvSpPr>
            <a:spLocks noGrp="1"/>
          </p:cNvSpPr>
          <p:nvPr>
            <p:ph type="title"/>
          </p:nvPr>
        </p:nvSpPr>
        <p:spPr>
          <a:xfrm>
            <a:off x="182880" y="0"/>
            <a:ext cx="12009755" cy="675005"/>
          </a:xfrm>
        </p:spPr>
        <p:txBody>
          <a:bodyPr/>
          <a:p>
            <a:pPr algn="l"/>
            <a:r>
              <a:rPr lang="en-US" sz="3000">
                <a:sym typeface="+mn-ea"/>
              </a:rPr>
              <a:t>Determining Optimal Number of Principal Components</a:t>
            </a:r>
            <a:r>
              <a:rPr lang="en-IN" altLang="en-US" sz="3000">
                <a:sym typeface="+mn-ea"/>
              </a:rPr>
              <a:t> </a:t>
            </a:r>
            <a:r>
              <a:rPr lang="en-US" sz="3000">
                <a:sym typeface="+mn-ea"/>
              </a:rPr>
              <a:t>Methods</a:t>
            </a:r>
            <a:endParaRPr lang="en-US" sz="3000"/>
          </a:p>
        </p:txBody>
      </p:sp>
      <p:pic>
        <p:nvPicPr>
          <p:cNvPr id="6" name="Picture 5" descr="6"/>
          <p:cNvPicPr>
            <a:picLocks noChangeAspect="1"/>
          </p:cNvPicPr>
          <p:nvPr/>
        </p:nvPicPr>
        <p:blipFill>
          <a:blip r:embed="rId2"/>
          <a:stretch>
            <a:fillRect/>
          </a:stretch>
        </p:blipFill>
        <p:spPr>
          <a:xfrm>
            <a:off x="0" y="3002280"/>
            <a:ext cx="6529705" cy="3387090"/>
          </a:xfrm>
          <a:prstGeom prst="rect">
            <a:avLst/>
          </a:prstGeom>
        </p:spPr>
      </p:pic>
      <p:sp>
        <p:nvSpPr>
          <p:cNvPr id="2" name="Rectangles 1"/>
          <p:cNvSpPr/>
          <p:nvPr/>
        </p:nvSpPr>
        <p:spPr>
          <a:xfrm>
            <a:off x="6555105" y="3018790"/>
            <a:ext cx="5636260" cy="3108325"/>
          </a:xfrm>
          <a:prstGeom prst="rect">
            <a:avLst/>
          </a:prstGeom>
          <a:ln>
            <a:solidFill>
              <a:srgbClr val="C00000"/>
            </a:solidFill>
            <a:headEnd type="none" w="med" len="med"/>
            <a:tailEnd type="none" w="med" len="med"/>
          </a:ln>
        </p:spPr>
        <p:style>
          <a:lnRef idx="2">
            <a:schemeClr val="accent1"/>
          </a:lnRef>
          <a:fillRef idx="0">
            <a:srgbClr val="FFFFFF"/>
          </a:fillRef>
          <a:effectRef idx="0">
            <a:srgbClr val="FFFFFF"/>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0800" y="0"/>
            <a:ext cx="6630035" cy="6062980"/>
          </a:xfrm>
        </p:spPr>
        <p:txBody>
          <a:bodyPr/>
          <a:p>
            <a:pPr marL="0" indent="457200">
              <a:buNone/>
            </a:pPr>
            <a:r>
              <a:rPr lang="en-US" sz="3500"/>
              <a:t>Visualization with t-SNE</a:t>
            </a:r>
            <a:endParaRPr lang="en-US" sz="3500"/>
          </a:p>
          <a:p>
            <a:pPr marL="0" indent="457200">
              <a:buNone/>
            </a:pPr>
            <a:endParaRPr lang="en-US" sz="3000"/>
          </a:p>
          <a:p>
            <a:r>
              <a:rPr lang="en-US" sz="2000"/>
              <a:t>Plot t-SNE on the PCA-transformed data</a:t>
            </a:r>
            <a:endParaRPr lang="en-US" sz="2000"/>
          </a:p>
          <a:p>
            <a:r>
              <a:rPr lang="en-US" sz="2000"/>
              <a:t>Dimensionality reduction using PCA (Principal Component Analysis) followed by t-SNE (t-distributed Stochastic Neighbor Embedding) for visualizing the dataset in a 2D space.</a:t>
            </a:r>
            <a:endParaRPr lang="en-US" sz="2000"/>
          </a:p>
          <a:p>
            <a:endParaRPr lang="en-US" sz="2000"/>
          </a:p>
          <a:p>
            <a:r>
              <a:rPr lang="en-US" sz="2000"/>
              <a:t># Apply PCA</a:t>
            </a:r>
            <a:endParaRPr lang="en-US" sz="2000"/>
          </a:p>
          <a:p>
            <a:r>
              <a:rPr lang="en-US" sz="2000"/>
              <a:t>pca_t = PCA(n_components=2) X_pca = pca_t.fit_transform(X_train_transformed2)</a:t>
            </a:r>
            <a:endParaRPr lang="en-US" sz="2000"/>
          </a:p>
          <a:p>
            <a:endParaRPr lang="en-US" sz="2000"/>
          </a:p>
          <a:p>
            <a:r>
              <a:rPr lang="en-US" sz="2000"/>
              <a:t># Apply t-SNE on the PCA-transformed data</a:t>
            </a:r>
            <a:endParaRPr lang="en-US" sz="2000"/>
          </a:p>
          <a:p>
            <a:r>
              <a:rPr lang="en-US" sz="2000"/>
              <a:t>tsne = TSNE(n_components=2, random_state=42)</a:t>
            </a:r>
            <a:endParaRPr lang="en-US" sz="2000"/>
          </a:p>
          <a:p>
            <a:r>
              <a:rPr lang="en-US" sz="2000"/>
              <a:t>X_tsne = tsne.fit_transform(X_pca)</a:t>
            </a:r>
            <a:endParaRPr lang="en-US" sz="2000"/>
          </a:p>
        </p:txBody>
      </p:sp>
      <p:pic>
        <p:nvPicPr>
          <p:cNvPr id="4" name="Picture 3" descr="7"/>
          <p:cNvPicPr>
            <a:picLocks noChangeAspect="1"/>
          </p:cNvPicPr>
          <p:nvPr/>
        </p:nvPicPr>
        <p:blipFill>
          <a:blip r:embed="rId1"/>
          <a:stretch>
            <a:fillRect/>
          </a:stretch>
        </p:blipFill>
        <p:spPr>
          <a:xfrm>
            <a:off x="5785485" y="1753235"/>
            <a:ext cx="6464300" cy="4927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Scikit-Learn's Pipeline</a:t>
            </a:r>
            <a:br>
              <a:rPr lang="en-US"/>
            </a:br>
            <a:br>
              <a:rPr lang="en-US"/>
            </a:br>
            <a:endParaRPr lang="en-US" sz="2000"/>
          </a:p>
        </p:txBody>
      </p:sp>
      <p:pic>
        <p:nvPicPr>
          <p:cNvPr id="4" name="Content Placeholder 3"/>
          <p:cNvPicPr>
            <a:picLocks noChangeAspect="1"/>
          </p:cNvPicPr>
          <p:nvPr>
            <p:ph idx="1"/>
          </p:nvPr>
        </p:nvPicPr>
        <p:blipFill>
          <a:blip r:embed="rId1"/>
          <a:stretch>
            <a:fillRect/>
          </a:stretch>
        </p:blipFill>
        <p:spPr>
          <a:xfrm>
            <a:off x="4387850" y="4211955"/>
            <a:ext cx="7397750" cy="781050"/>
          </a:xfrm>
          <a:prstGeom prst="rect">
            <a:avLst/>
          </a:prstGeom>
        </p:spPr>
      </p:pic>
      <p:pic>
        <p:nvPicPr>
          <p:cNvPr id="5" name="Picture 4"/>
          <p:cNvPicPr>
            <a:picLocks noChangeAspect="1"/>
          </p:cNvPicPr>
          <p:nvPr/>
        </p:nvPicPr>
        <p:blipFill>
          <a:blip r:embed="rId2"/>
          <a:stretch>
            <a:fillRect/>
          </a:stretch>
        </p:blipFill>
        <p:spPr>
          <a:xfrm>
            <a:off x="5283200" y="5084445"/>
            <a:ext cx="5321300" cy="234950"/>
          </a:xfrm>
          <a:prstGeom prst="rect">
            <a:avLst/>
          </a:prstGeom>
        </p:spPr>
      </p:pic>
      <p:sp>
        <p:nvSpPr>
          <p:cNvPr id="8" name="Content Placeholder 2"/>
          <p:cNvSpPr>
            <a:spLocks noGrp="1"/>
          </p:cNvSpPr>
          <p:nvPr/>
        </p:nvSpPr>
        <p:spPr>
          <a:xfrm>
            <a:off x="0" y="0"/>
            <a:ext cx="10439400" cy="606298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a:p>
        </p:txBody>
      </p:sp>
      <p:sp>
        <p:nvSpPr>
          <p:cNvPr id="9" name="Text Box 8"/>
          <p:cNvSpPr txBox="1"/>
          <p:nvPr/>
        </p:nvSpPr>
        <p:spPr>
          <a:xfrm>
            <a:off x="0" y="563245"/>
            <a:ext cx="12192000" cy="6050915"/>
          </a:xfrm>
          <a:prstGeom prst="rect">
            <a:avLst/>
          </a:prstGeom>
          <a:noFill/>
        </p:spPr>
        <p:txBody>
          <a:bodyPr wrap="square" rtlCol="0" anchor="t">
            <a:noAutofit/>
          </a:bodyPr>
          <a:p>
            <a:r>
              <a:rPr lang="en-US" sz="2000">
                <a:sym typeface="+mn-ea"/>
              </a:rPr>
              <a:t>Benefits of Using Pipelines:</a:t>
            </a:r>
            <a:br>
              <a:rPr lang="en-US" sz="2000">
                <a:sym typeface="+mn-ea"/>
              </a:rPr>
            </a:br>
            <a:r>
              <a:rPr lang="en-US" sz="2000">
                <a:sym typeface="+mn-ea"/>
              </a:rPr>
              <a:t>1.</a:t>
            </a:r>
            <a:r>
              <a:rPr lang="en-US" sz="2000" b="1">
                <a:sym typeface="+mn-ea"/>
              </a:rPr>
              <a:t> Simplified Workflow:</a:t>
            </a:r>
            <a:br>
              <a:rPr lang="en-US" sz="2000">
                <a:sym typeface="+mn-ea"/>
              </a:rPr>
            </a:br>
            <a:r>
              <a:rPr lang="en-US" sz="2000" i="1">
                <a:sym typeface="+mn-ea"/>
              </a:rPr>
              <a:t>Pipelines </a:t>
            </a:r>
            <a:r>
              <a:rPr lang="en-US" sz="2000">
                <a:sym typeface="+mn-ea"/>
              </a:rPr>
              <a:t>allow </a:t>
            </a:r>
            <a:r>
              <a:rPr lang="en-IN" altLang="en-US" sz="2000">
                <a:sym typeface="+mn-ea"/>
              </a:rPr>
              <a:t>us </a:t>
            </a:r>
            <a:r>
              <a:rPr lang="en-US" sz="2000">
                <a:sym typeface="+mn-ea"/>
              </a:rPr>
              <a:t>to combine several data processing steps into a single object,</a:t>
            </a:r>
            <a:br>
              <a:rPr lang="en-US" sz="2000">
                <a:sym typeface="+mn-ea"/>
              </a:rPr>
            </a:br>
            <a:r>
              <a:rPr lang="en-US" sz="2000">
                <a:sym typeface="+mn-ea"/>
              </a:rPr>
              <a:t>making it easier to manage and reproduce the workflow.</a:t>
            </a:r>
            <a:br>
              <a:rPr lang="en-US" sz="2000">
                <a:sym typeface="+mn-ea"/>
              </a:rPr>
            </a:br>
            <a:r>
              <a:rPr lang="en-US" sz="2000">
                <a:sym typeface="+mn-ea"/>
              </a:rPr>
              <a:t>2. </a:t>
            </a:r>
            <a:r>
              <a:rPr lang="en-US" sz="2000" b="1">
                <a:sym typeface="+mn-ea"/>
              </a:rPr>
              <a:t>Preventing Data Leakage:</a:t>
            </a:r>
            <a:br>
              <a:rPr lang="en-US" sz="2000" b="1">
                <a:sym typeface="+mn-ea"/>
              </a:rPr>
            </a:br>
            <a:r>
              <a:rPr lang="en-US" sz="2000">
                <a:sym typeface="+mn-ea"/>
              </a:rPr>
              <a:t>Pipelines help in avoiding data leakage by ensuring that </a:t>
            </a:r>
            <a:r>
              <a:rPr lang="en-US" sz="2000" b="1" i="1">
                <a:sym typeface="+mn-ea"/>
              </a:rPr>
              <a:t>preprocessing steps (e.g.,</a:t>
            </a:r>
            <a:br>
              <a:rPr lang="en-US" sz="2000" b="1" i="1">
                <a:sym typeface="+mn-ea"/>
              </a:rPr>
            </a:br>
            <a:r>
              <a:rPr lang="en-US" sz="2000" b="1" i="1">
                <a:sym typeface="+mn-ea"/>
              </a:rPr>
              <a:t>scaling, imputation) are applied consistently to training and testing data.</a:t>
            </a:r>
            <a:br>
              <a:rPr lang="en-US" sz="2000">
                <a:sym typeface="+mn-ea"/>
              </a:rPr>
            </a:br>
            <a:r>
              <a:rPr lang="en-US" sz="2000">
                <a:sym typeface="+mn-ea"/>
              </a:rPr>
              <a:t>3.</a:t>
            </a:r>
            <a:r>
              <a:rPr lang="en-US" sz="2000" b="1">
                <a:sym typeface="+mn-ea"/>
              </a:rPr>
              <a:t> Cross-Validation Handling</a:t>
            </a:r>
            <a:r>
              <a:rPr lang="en-IN" altLang="en-US" sz="2000" b="1">
                <a:sym typeface="+mn-ea"/>
              </a:rPr>
              <a:t>:</a:t>
            </a:r>
            <a:endParaRPr lang="en-US" sz="2000" b="1">
              <a:sym typeface="+mn-ea"/>
            </a:endParaRPr>
          </a:p>
          <a:p>
            <a:r>
              <a:rPr lang="en-US" sz="2000">
                <a:sym typeface="+mn-ea"/>
              </a:rPr>
              <a:t>It's simpler to perform cross-validation with a pipeline since </a:t>
            </a:r>
            <a:r>
              <a:rPr lang="en-US" sz="2000" i="1">
                <a:sym typeface="+mn-ea"/>
              </a:rPr>
              <a:t>transformations occur within each fold, </a:t>
            </a:r>
            <a:r>
              <a:rPr lang="en-US" sz="2000">
                <a:sym typeface="+mn-ea"/>
              </a:rPr>
              <a:t>preventing data leakage and ensuring a more accurate estimation of model performance.</a:t>
            </a:r>
            <a:endParaRPr lang="en-US" sz="2000">
              <a:sym typeface="+mn-ea"/>
            </a:endParaRPr>
          </a:p>
          <a:p>
            <a:endParaRPr lang="en-US" sz="2000">
              <a:sym typeface="+mn-ea"/>
            </a:endParaRPr>
          </a:p>
          <a:p>
            <a:r>
              <a:rPr lang="en-US" sz="2000">
                <a:sym typeface="+mn-ea"/>
              </a:rPr>
              <a:t># Initialze the estimators</a:t>
            </a:r>
            <a:endParaRPr lang="en-US" sz="2000">
              <a:sym typeface="+mn-ea"/>
            </a:endParaRPr>
          </a:p>
          <a:p>
            <a:r>
              <a:rPr lang="en-US" sz="2000">
                <a:sym typeface="+mn-ea"/>
              </a:rPr>
              <a:t>clf1 = RandomForestRegressor()</a:t>
            </a:r>
            <a:endParaRPr lang="en-US" sz="2000">
              <a:sym typeface="+mn-ea"/>
            </a:endParaRPr>
          </a:p>
          <a:p>
            <a:r>
              <a:rPr lang="en-US" sz="2000">
                <a:sym typeface="+mn-ea"/>
              </a:rPr>
              <a:t>clf2 = Lasso()</a:t>
            </a:r>
            <a:endParaRPr lang="en-US" sz="2000">
              <a:sym typeface="+mn-ea"/>
            </a:endParaRPr>
          </a:p>
          <a:p>
            <a:endParaRPr lang="en-US" sz="2000">
              <a:sym typeface="+mn-ea"/>
            </a:endParaRPr>
          </a:p>
          <a:p>
            <a:r>
              <a:rPr lang="en-US" sz="2000">
                <a:sym typeface="+mn-ea"/>
              </a:rPr>
              <a:t>clf3 = LinearRegression()</a:t>
            </a:r>
            <a:endParaRPr lang="en-US" sz="2000">
              <a:sym typeface="+mn-ea"/>
            </a:endParaRPr>
          </a:p>
          <a:p>
            <a:r>
              <a:rPr lang="en-US" sz="2000">
                <a:sym typeface="+mn-ea"/>
              </a:rPr>
              <a:t>clf4 = Ridge()</a:t>
            </a:r>
            <a:endParaRPr lang="en-US" sz="2000">
              <a:sym typeface="+mn-ea"/>
            </a:endParaRPr>
          </a:p>
          <a:p>
            <a:r>
              <a:rPr lang="en-US" sz="2000">
                <a:sym typeface="+mn-ea"/>
              </a:rPr>
              <a:t>clf5 = ElasticNet()</a:t>
            </a:r>
            <a:endParaRPr lang="en-US" sz="2000">
              <a:sym typeface="+mn-ea"/>
            </a:endParaRPr>
          </a:p>
          <a:p>
            <a:endParaRPr lang="en-US" sz="2000">
              <a:sym typeface="+mn-ea"/>
            </a:endParaRPr>
          </a:p>
          <a:p>
            <a:r>
              <a:rPr lang="en-US" sz="2000">
                <a:sym typeface="+mn-ea"/>
              </a:rPr>
              <a:t>clf6 = DecisionTreeRegressor()</a:t>
            </a:r>
            <a:endParaRPr lang="en-US" sz="2000">
              <a:sym typeface="+mn-ea"/>
            </a:endParaRPr>
          </a:p>
        </p:txBody>
      </p:sp>
      <p:pic>
        <p:nvPicPr>
          <p:cNvPr id="10" name="Picture 9"/>
          <p:cNvPicPr>
            <a:picLocks noChangeAspect="1"/>
          </p:cNvPicPr>
          <p:nvPr/>
        </p:nvPicPr>
        <p:blipFill>
          <a:blip r:embed="rId3"/>
          <a:stretch>
            <a:fillRect/>
          </a:stretch>
        </p:blipFill>
        <p:spPr>
          <a:xfrm>
            <a:off x="4432300" y="5448935"/>
            <a:ext cx="7340600" cy="1397000"/>
          </a:xfrm>
          <a:prstGeom prst="rect">
            <a:avLst/>
          </a:prstGeom>
        </p:spPr>
      </p:pic>
      <p:sp>
        <p:nvSpPr>
          <p:cNvPr id="3" name="Rectangles 2"/>
          <p:cNvSpPr/>
          <p:nvPr/>
        </p:nvSpPr>
        <p:spPr>
          <a:xfrm>
            <a:off x="4331970" y="4036695"/>
            <a:ext cx="7720965" cy="2809240"/>
          </a:xfrm>
          <a:prstGeom prst="rect">
            <a:avLst/>
          </a:prstGeom>
          <a:ln>
            <a:solidFill>
              <a:srgbClr val="C00000"/>
            </a:solidFill>
            <a:headEnd type="none" w="med" len="med"/>
            <a:tailEnd type="none" w="med" len="med"/>
          </a:ln>
        </p:spPr>
        <p:style>
          <a:lnRef idx="2">
            <a:schemeClr val="accent1"/>
          </a:lnRef>
          <a:fillRef idx="0">
            <a:srgbClr val="FFFFFF"/>
          </a:fillRef>
          <a:effectRef idx="0">
            <a:srgbClr val="FFFFFF"/>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 name="Rectangles 5"/>
          <p:cNvSpPr/>
          <p:nvPr/>
        </p:nvSpPr>
        <p:spPr>
          <a:xfrm>
            <a:off x="62230" y="3903980"/>
            <a:ext cx="3849370" cy="2931160"/>
          </a:xfrm>
          <a:prstGeom prst="rect">
            <a:avLst/>
          </a:prstGeom>
          <a:ln>
            <a:solidFill>
              <a:srgbClr val="C00000"/>
            </a:solidFill>
            <a:headEnd type="none" w="med" len="med"/>
            <a:tailEnd type="none" w="med" len="med"/>
          </a:ln>
        </p:spPr>
        <p:style>
          <a:lnRef idx="2">
            <a:schemeClr val="accent1"/>
          </a:lnRef>
          <a:fillRef idx="0">
            <a:srgbClr val="FFFFFF"/>
          </a:fillRef>
          <a:effectRef idx="0">
            <a:srgbClr val="FFFFFF"/>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317"/>
            <a:ext cx="10972800" cy="1143000"/>
          </a:xfrm>
        </p:spPr>
        <p:txBody>
          <a:bodyPr/>
          <a:p>
            <a:r>
              <a:rPr lang="en-US" sz="2000">
                <a:solidFill>
                  <a:srgbClr val="00B050"/>
                </a:solidFill>
                <a:highlight>
                  <a:srgbClr val="FFFF00"/>
                </a:highlight>
              </a:rPr>
              <a:t>GridSearchCV(pipeline, params, cv=3, n_jobs=-1, scoring='neg_root_mean_squared_error', verbose=3,error_score='raise')</a:t>
            </a:r>
            <a:endParaRPr lang="en-US" sz="2000">
              <a:solidFill>
                <a:srgbClr val="00B050"/>
              </a:solidFill>
              <a:highlight>
                <a:srgbClr val="FFFF00"/>
              </a:highlight>
            </a:endParaRPr>
          </a:p>
        </p:txBody>
      </p:sp>
      <p:pic>
        <p:nvPicPr>
          <p:cNvPr id="4" name="Content Placeholder 3"/>
          <p:cNvPicPr>
            <a:picLocks noChangeAspect="1"/>
          </p:cNvPicPr>
          <p:nvPr>
            <p:ph idx="1"/>
          </p:nvPr>
        </p:nvPicPr>
        <p:blipFill>
          <a:blip r:embed="rId1"/>
          <a:stretch>
            <a:fillRect/>
          </a:stretch>
        </p:blipFill>
        <p:spPr>
          <a:xfrm>
            <a:off x="3231515" y="948055"/>
            <a:ext cx="3763645" cy="3270250"/>
          </a:xfrm>
          <a:prstGeom prst="rect">
            <a:avLst/>
          </a:prstGeom>
        </p:spPr>
      </p:pic>
      <p:sp>
        <p:nvSpPr>
          <p:cNvPr id="5" name="Text Box 4"/>
          <p:cNvSpPr txBox="1"/>
          <p:nvPr/>
        </p:nvSpPr>
        <p:spPr>
          <a:xfrm>
            <a:off x="164465" y="803275"/>
            <a:ext cx="3066415" cy="5557520"/>
          </a:xfrm>
          <a:prstGeom prst="rect">
            <a:avLst/>
          </a:prstGeom>
          <a:noFill/>
        </p:spPr>
        <p:txBody>
          <a:bodyPr wrap="square" rtlCol="0" anchor="t">
            <a:noAutofit/>
          </a:bodyPr>
          <a:p>
            <a:r>
              <a:rPr lang="en-US" sz="1100"/>
              <a:t># Initiaze the hyperparameters for each dictionary</a:t>
            </a:r>
            <a:endParaRPr lang="en-US" sz="1100"/>
          </a:p>
          <a:p>
            <a:endParaRPr lang="en-US" sz="1100"/>
          </a:p>
          <a:p>
            <a:r>
              <a:rPr lang="en-US" sz="1100"/>
              <a:t>#hyperparameters for RandomForestRegressor</a:t>
            </a:r>
            <a:endParaRPr lang="en-US" sz="1100"/>
          </a:p>
          <a:p>
            <a:r>
              <a:rPr lang="en-US" sz="1100"/>
              <a:t>param1 = {}</a:t>
            </a:r>
            <a:endParaRPr lang="en-US" sz="1100"/>
          </a:p>
          <a:p>
            <a:r>
              <a:rPr lang="en-US" sz="1100"/>
              <a:t>param1['regressor__n_estimators'] = [10,20]</a:t>
            </a:r>
            <a:endParaRPr lang="en-US" sz="1100"/>
          </a:p>
          <a:p>
            <a:r>
              <a:rPr lang="en-US" sz="1100"/>
              <a:t>param1['regressor__max_depth'] = [10,25]</a:t>
            </a:r>
            <a:endParaRPr lang="en-US" sz="1100"/>
          </a:p>
          <a:p>
            <a:r>
              <a:rPr lang="en-US" sz="1100"/>
              <a:t>param1['regressor'] = [clf1]</a:t>
            </a:r>
            <a:endParaRPr lang="en-US" sz="1100"/>
          </a:p>
          <a:p>
            <a:endParaRPr lang="en-US" sz="1100"/>
          </a:p>
          <a:p>
            <a:r>
              <a:rPr lang="en-US" sz="1100"/>
              <a:t>#hyperparameters for Lasso</a:t>
            </a:r>
            <a:endParaRPr lang="en-US" sz="1100"/>
          </a:p>
          <a:p>
            <a:r>
              <a:rPr lang="en-US" sz="1100"/>
              <a:t>param2 = {}</a:t>
            </a:r>
            <a:endParaRPr lang="en-US" sz="1100"/>
          </a:p>
          <a:p>
            <a:r>
              <a:rPr lang="en-US" sz="1100"/>
              <a:t>param2['regressor__alpha'] = [0.1, 1, 10]</a:t>
            </a:r>
            <a:endParaRPr lang="en-US" sz="1100"/>
          </a:p>
          <a:p>
            <a:r>
              <a:rPr lang="en-US" sz="1100"/>
              <a:t>param2['regressor'] = [clf2]</a:t>
            </a:r>
            <a:endParaRPr lang="en-US" sz="1100"/>
          </a:p>
          <a:p>
            <a:endParaRPr lang="en-US" sz="1100"/>
          </a:p>
          <a:p>
            <a:r>
              <a:rPr lang="en-US" sz="1100"/>
              <a:t>#hyperparameters for LinearRegression</a:t>
            </a:r>
            <a:endParaRPr lang="en-US" sz="1100"/>
          </a:p>
          <a:p>
            <a:r>
              <a:rPr lang="en-US" sz="1100"/>
              <a:t>param3 = {}</a:t>
            </a:r>
            <a:endParaRPr lang="en-US" sz="1100"/>
          </a:p>
          <a:p>
            <a:r>
              <a:rPr lang="en-US" sz="1100"/>
              <a:t>param3['regressor'] = [clf3]</a:t>
            </a:r>
            <a:endParaRPr lang="en-US" sz="1100"/>
          </a:p>
          <a:p>
            <a:endParaRPr lang="en-US" sz="1100"/>
          </a:p>
          <a:p>
            <a:r>
              <a:rPr lang="en-US" sz="1100"/>
              <a:t>#hyperparameters for Ridge</a:t>
            </a:r>
            <a:endParaRPr lang="en-US" sz="1100"/>
          </a:p>
          <a:p>
            <a:r>
              <a:rPr lang="en-US" sz="1100"/>
              <a:t>param4 = {}</a:t>
            </a:r>
            <a:endParaRPr lang="en-US" sz="1100"/>
          </a:p>
          <a:p>
            <a:r>
              <a:rPr lang="en-US" sz="1100"/>
              <a:t>param4['regressor__alpha'] = [0.1, 1]</a:t>
            </a:r>
            <a:endParaRPr lang="en-US" sz="1100"/>
          </a:p>
          <a:p>
            <a:r>
              <a:rPr lang="en-US" sz="1100"/>
              <a:t>param4['regressor'] = [clf4]</a:t>
            </a:r>
            <a:endParaRPr lang="en-US" sz="1100"/>
          </a:p>
          <a:p>
            <a:endParaRPr lang="en-US" sz="1100"/>
          </a:p>
          <a:p>
            <a:r>
              <a:rPr lang="en-US" sz="1100"/>
              <a:t>#hyperparameters for ElasticNet</a:t>
            </a:r>
            <a:endParaRPr lang="en-US" sz="1100"/>
          </a:p>
          <a:p>
            <a:r>
              <a:rPr lang="en-US" sz="1100"/>
              <a:t>param5 = {}</a:t>
            </a:r>
            <a:endParaRPr lang="en-US" sz="1100"/>
          </a:p>
          <a:p>
            <a:r>
              <a:rPr lang="en-US" sz="1100"/>
              <a:t>param5['regressor__alpha'] = [0.1, 1]</a:t>
            </a:r>
            <a:endParaRPr lang="en-US" sz="1100"/>
          </a:p>
          <a:p>
            <a:r>
              <a:rPr lang="en-US" sz="1100"/>
              <a:t>param5['regressor__l1_ratio'] = [0.2, 0.5, 0.7]</a:t>
            </a:r>
            <a:endParaRPr lang="en-US" sz="1100"/>
          </a:p>
          <a:p>
            <a:r>
              <a:rPr lang="en-US" sz="1100"/>
              <a:t>param5['regressor'] = [clf5]</a:t>
            </a:r>
            <a:endParaRPr lang="en-US" sz="1100"/>
          </a:p>
          <a:p>
            <a:endParaRPr lang="en-US" sz="1100"/>
          </a:p>
          <a:p>
            <a:r>
              <a:rPr lang="en-US" sz="1100"/>
              <a:t>#hyperparameters for DecisionTreeRegressor</a:t>
            </a:r>
            <a:endParaRPr lang="en-US" sz="1100"/>
          </a:p>
          <a:p>
            <a:r>
              <a:rPr lang="en-US" sz="1100"/>
              <a:t>param6 = {}</a:t>
            </a:r>
            <a:endParaRPr lang="en-US" sz="1100"/>
          </a:p>
          <a:p>
            <a:r>
              <a:rPr lang="en-US" sz="1100"/>
              <a:t>param6['regressor__max_depth'] = [3, 6]</a:t>
            </a:r>
            <a:endParaRPr lang="en-US" sz="1100"/>
          </a:p>
          <a:p>
            <a:r>
              <a:rPr lang="en-US" sz="1100"/>
              <a:t>param6['regressor'] = [clf6]</a:t>
            </a:r>
            <a:endParaRPr lang="en-US" sz="1100"/>
          </a:p>
        </p:txBody>
      </p:sp>
      <p:pic>
        <p:nvPicPr>
          <p:cNvPr id="6" name="Picture 5"/>
          <p:cNvPicPr>
            <a:picLocks noChangeAspect="1"/>
          </p:cNvPicPr>
          <p:nvPr/>
        </p:nvPicPr>
        <p:blipFill>
          <a:blip r:embed="rId2"/>
          <a:stretch>
            <a:fillRect/>
          </a:stretch>
        </p:blipFill>
        <p:spPr>
          <a:xfrm>
            <a:off x="4095750" y="4171315"/>
            <a:ext cx="2216150" cy="2476500"/>
          </a:xfrm>
          <a:prstGeom prst="rect">
            <a:avLst/>
          </a:prstGeom>
        </p:spPr>
      </p:pic>
      <p:sp>
        <p:nvSpPr>
          <p:cNvPr id="7" name="Text Box 6"/>
          <p:cNvSpPr txBox="1"/>
          <p:nvPr/>
        </p:nvSpPr>
        <p:spPr>
          <a:xfrm>
            <a:off x="164465" y="6076315"/>
            <a:ext cx="11005185" cy="817245"/>
          </a:xfrm>
          <a:prstGeom prst="rect">
            <a:avLst/>
          </a:prstGeom>
          <a:noFill/>
        </p:spPr>
        <p:txBody>
          <a:bodyPr wrap="square" rtlCol="0" anchor="t">
            <a:noAutofit/>
          </a:bodyPr>
          <a:p>
            <a:endParaRPr lang="en-US" sz="1000"/>
          </a:p>
        </p:txBody>
      </p:sp>
      <p:pic>
        <p:nvPicPr>
          <p:cNvPr id="8" name="Picture 7"/>
          <p:cNvPicPr>
            <a:picLocks noChangeAspect="1"/>
          </p:cNvPicPr>
          <p:nvPr/>
        </p:nvPicPr>
        <p:blipFill>
          <a:blip r:embed="rId3"/>
          <a:stretch>
            <a:fillRect/>
          </a:stretch>
        </p:blipFill>
        <p:spPr>
          <a:xfrm>
            <a:off x="7747635" y="890905"/>
            <a:ext cx="4034790" cy="2355850"/>
          </a:xfrm>
          <a:prstGeom prst="rect">
            <a:avLst/>
          </a:prstGeom>
        </p:spPr>
      </p:pic>
      <p:pic>
        <p:nvPicPr>
          <p:cNvPr id="9" name="Picture 8"/>
          <p:cNvPicPr>
            <a:picLocks noChangeAspect="1"/>
          </p:cNvPicPr>
          <p:nvPr/>
        </p:nvPicPr>
        <p:blipFill>
          <a:blip r:embed="rId4"/>
          <a:stretch>
            <a:fillRect/>
          </a:stretch>
        </p:blipFill>
        <p:spPr>
          <a:xfrm>
            <a:off x="8620125" y="3227070"/>
            <a:ext cx="2730500" cy="2618105"/>
          </a:xfrm>
          <a:prstGeom prst="rect">
            <a:avLst/>
          </a:prstGeom>
        </p:spPr>
      </p:pic>
      <p:sp>
        <p:nvSpPr>
          <p:cNvPr id="3" name="Rectangles 2"/>
          <p:cNvSpPr/>
          <p:nvPr/>
        </p:nvSpPr>
        <p:spPr>
          <a:xfrm>
            <a:off x="4002405" y="5328920"/>
            <a:ext cx="2092960" cy="306705"/>
          </a:xfrm>
          <a:prstGeom prst="rect">
            <a:avLst/>
          </a:prstGeom>
          <a:ln>
            <a:solidFill>
              <a:srgbClr val="C00000"/>
            </a:solidFill>
            <a:headEnd type="none" w="med" len="med"/>
            <a:tailEnd type="none" w="med" len="med"/>
          </a:ln>
        </p:spPr>
        <p:style>
          <a:lnRef idx="2">
            <a:schemeClr val="accent1"/>
          </a:lnRef>
          <a:fillRef idx="0">
            <a:srgbClr val="FFFFFF"/>
          </a:fillRef>
          <a:effectRef idx="0">
            <a:srgbClr val="FFFFFF"/>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0" name="Rectangles 9"/>
          <p:cNvSpPr/>
          <p:nvPr/>
        </p:nvSpPr>
        <p:spPr>
          <a:xfrm>
            <a:off x="8546465" y="4505960"/>
            <a:ext cx="2521585" cy="282575"/>
          </a:xfrm>
          <a:prstGeom prst="rect">
            <a:avLst/>
          </a:prstGeom>
          <a:ln>
            <a:solidFill>
              <a:srgbClr val="C00000"/>
            </a:solidFill>
            <a:headEnd type="none" w="med" len="med"/>
            <a:tailEnd type="none" w="med" len="med"/>
          </a:ln>
        </p:spPr>
        <p:style>
          <a:lnRef idx="2">
            <a:schemeClr val="accent1"/>
          </a:lnRef>
          <a:fillRef idx="0">
            <a:srgbClr val="FFFFFF"/>
          </a:fillRef>
          <a:effectRef idx="0">
            <a:srgbClr val="FFFFFF"/>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1" name="Rectangles 10"/>
          <p:cNvSpPr/>
          <p:nvPr/>
        </p:nvSpPr>
        <p:spPr>
          <a:xfrm>
            <a:off x="161925" y="751205"/>
            <a:ext cx="2975610" cy="6006465"/>
          </a:xfrm>
          <a:prstGeom prst="rect">
            <a:avLst/>
          </a:prstGeom>
          <a:ln>
            <a:solidFill>
              <a:srgbClr val="C00000"/>
            </a:solidFill>
            <a:headEnd type="none" w="med" len="med"/>
            <a:tailEnd type="none" w="med" len="med"/>
          </a:ln>
        </p:spPr>
        <p:style>
          <a:lnRef idx="2">
            <a:schemeClr val="accent1"/>
          </a:lnRef>
          <a:fillRef idx="0">
            <a:srgbClr val="FFFFFF"/>
          </a:fillRef>
          <a:effectRef idx="0">
            <a:srgbClr val="FFFFFF"/>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Conclusion</a:t>
            </a:r>
            <a:endParaRPr lang="en-US"/>
          </a:p>
        </p:txBody>
      </p:sp>
      <p:sp>
        <p:nvSpPr>
          <p:cNvPr id="3" name="Content Placeholder 2"/>
          <p:cNvSpPr>
            <a:spLocks noGrp="1"/>
          </p:cNvSpPr>
          <p:nvPr>
            <p:ph idx="1"/>
          </p:nvPr>
        </p:nvSpPr>
        <p:spPr/>
        <p:txBody>
          <a:bodyPr/>
          <a:p>
            <a:r>
              <a:rPr lang="en-IN" altLang="en-US" sz="2000"/>
              <a:t>U</a:t>
            </a:r>
            <a:r>
              <a:rPr lang="en-US" sz="2000"/>
              <a:t>sing Gridsearch I found that RandomForestRegressor is the best model with max_depth 15 and n_estimators 20 which shows R2 score 0.38896 and negative </a:t>
            </a:r>
            <a:r>
              <a:rPr lang="en-US" sz="2000">
                <a:sym typeface="+mn-ea"/>
              </a:rPr>
              <a:t>root</a:t>
            </a:r>
            <a:r>
              <a:rPr lang="en-IN" altLang="en-US" sz="2000">
                <a:sym typeface="+mn-ea"/>
              </a:rPr>
              <a:t> </a:t>
            </a:r>
            <a:r>
              <a:rPr lang="en-US" sz="2000"/>
              <a:t>mean square error is -45.18.</a:t>
            </a:r>
            <a:endParaRPr lang="en-US" sz="2000"/>
          </a:p>
          <a:p>
            <a:r>
              <a:rPr lang="en-IN" altLang="en-US" sz="2000"/>
              <a:t>Without PCA with that same Model it shows R2 score 0.56  and </a:t>
            </a:r>
            <a:r>
              <a:rPr lang="en-US" sz="2000">
                <a:sym typeface="+mn-ea"/>
              </a:rPr>
              <a:t>negative</a:t>
            </a:r>
            <a:r>
              <a:rPr lang="en-IN" altLang="en-US" sz="2000">
                <a:sym typeface="+mn-ea"/>
              </a:rPr>
              <a:t> </a:t>
            </a:r>
            <a:r>
              <a:rPr lang="en-US" sz="2000">
                <a:sym typeface="+mn-ea"/>
              </a:rPr>
              <a:t>root mean square error -</a:t>
            </a:r>
            <a:r>
              <a:rPr lang="en-IN" altLang="en-US" sz="2000">
                <a:sym typeface="+mn-ea"/>
              </a:rPr>
              <a:t>39</a:t>
            </a:r>
            <a:r>
              <a:rPr lang="en-US" sz="2000">
                <a:sym typeface="+mn-ea"/>
              </a:rPr>
              <a:t>.</a:t>
            </a:r>
            <a:endParaRPr lang="en-US" sz="2000">
              <a:sym typeface="+mn-ea"/>
            </a:endParaRPr>
          </a:p>
          <a:p>
            <a:r>
              <a:rPr lang="en-IN" altLang="en-US" sz="2000">
                <a:sym typeface="+mn-ea"/>
              </a:rPr>
              <a:t>So proper hyperparameter tuning is very important.</a:t>
            </a:r>
            <a:endParaRPr lang="en-US" sz="2000"/>
          </a:p>
          <a:p>
            <a:endParaRPr lang="en-IN" alt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266950" y="2370455"/>
            <a:ext cx="8521065" cy="3191510"/>
          </a:xfrm>
        </p:spPr>
        <p:txBody>
          <a:bodyPr/>
          <a:p>
            <a:pPr marL="0" indent="0">
              <a:buNone/>
            </a:pPr>
            <a:r>
              <a:rPr lang="en-IN" altLang="en-US" sz="10000"/>
              <a:t>Thank you</a:t>
            </a:r>
            <a:endParaRPr lang="en-IN" altLang="en-US" sz="10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Introduction</a:t>
            </a:r>
            <a:endParaRPr lang="en-IN" altLang="en-US"/>
          </a:p>
        </p:txBody>
      </p:sp>
      <p:sp>
        <p:nvSpPr>
          <p:cNvPr id="3" name="Content Placeholder 2"/>
          <p:cNvSpPr>
            <a:spLocks noGrp="1"/>
          </p:cNvSpPr>
          <p:nvPr>
            <p:ph idx="1"/>
          </p:nvPr>
        </p:nvSpPr>
        <p:spPr/>
        <p:txBody>
          <a:bodyPr/>
          <a:p>
            <a:r>
              <a:rPr lang="en-US" sz="2000"/>
              <a:t>In </a:t>
            </a:r>
            <a:r>
              <a:rPr lang="en-US" sz="2000" b="1"/>
              <a:t>predicting Site Energy Use Intensity (EUI) for buildings</a:t>
            </a:r>
            <a:r>
              <a:rPr lang="en-US" sz="2000"/>
              <a:t>, the key to accurate forecasts lies in data preprocessing. Each dataset row signifies a unique building observed in a specific year, challenging us to employ regression techniques effectively.</a:t>
            </a:r>
            <a:endParaRPr lang="en-US" sz="2000"/>
          </a:p>
          <a:p>
            <a:endParaRPr lang="en-US" sz="2000"/>
          </a:p>
          <a:p>
            <a:r>
              <a:rPr lang="en-US" sz="2000"/>
              <a:t>Data preprocessing plays a pivotal role in refining, cleaning, and transforming raw data for machine learning algorithms. This presentation explores how preprocessing techniques optimize datasets for regression analysis, ensuring enhanced model accuracy and reliable EUI predictions.</a:t>
            </a:r>
            <a:endParaRPr lang="en-US" sz="2000"/>
          </a:p>
          <a:p>
            <a:r>
              <a:rPr lang="en-US" sz="2000"/>
              <a:t>By implementing effective preprocessing methods, we aim to contribute to informed decision-making and sustainable energy management in building analytics.</a:t>
            </a:r>
            <a:endParaRPr lang="en-US" sz="2000"/>
          </a:p>
          <a:p>
            <a:endParaRPr lang="en-IN" altLang="en-US" sz="20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3874135" cy="678815"/>
          </a:xfrm>
        </p:spPr>
        <p:txBody>
          <a:bodyPr/>
          <a:p>
            <a:r>
              <a:rPr lang="en-IN" altLang="en-US" sz="3500"/>
              <a:t>Data set </a:t>
            </a:r>
            <a:r>
              <a:rPr lang="en-US" sz="3500">
                <a:sym typeface="+mn-ea"/>
              </a:rPr>
              <a:t>Overview</a:t>
            </a:r>
            <a:endParaRPr lang="en-IN" altLang="en-US" sz="3500"/>
          </a:p>
        </p:txBody>
      </p:sp>
      <p:sp>
        <p:nvSpPr>
          <p:cNvPr id="3" name="Content Placeholder 2"/>
          <p:cNvSpPr>
            <a:spLocks noGrp="1"/>
          </p:cNvSpPr>
          <p:nvPr>
            <p:ph idx="1"/>
          </p:nvPr>
        </p:nvSpPr>
        <p:spPr>
          <a:xfrm>
            <a:off x="0" y="678815"/>
            <a:ext cx="12192635" cy="5447665"/>
          </a:xfrm>
        </p:spPr>
        <p:txBody>
          <a:bodyPr/>
          <a:p>
            <a:r>
              <a:rPr lang="en-IN" altLang="en-US" sz="2000"/>
              <a:t>Size:</a:t>
            </a:r>
            <a:endParaRPr lang="en-US" sz="2000"/>
          </a:p>
          <a:p>
            <a:r>
              <a:rPr lang="en-US" sz="2000"/>
              <a:t>Summary statistics (size, features, data types)</a:t>
            </a:r>
            <a:endParaRPr lang="en-US" sz="2000"/>
          </a:p>
          <a:p>
            <a:r>
              <a:rPr lang="en-US" sz="2000">
                <a:sym typeface="+mn-ea"/>
              </a:rPr>
              <a:t>Removal of </a:t>
            </a:r>
            <a:r>
              <a:rPr lang="en-US" sz="2000" b="1">
                <a:sym typeface="+mn-ea"/>
              </a:rPr>
              <a:t>'id' </a:t>
            </a:r>
            <a:r>
              <a:rPr lang="en-US" sz="2000">
                <a:sym typeface="+mn-ea"/>
              </a:rPr>
              <a:t>column</a:t>
            </a:r>
            <a:r>
              <a:rPr lang="en-IN" altLang="en-US" sz="2000">
                <a:sym typeface="+mn-ea"/>
              </a:rPr>
              <a:t> as all are </a:t>
            </a:r>
            <a:r>
              <a:rPr lang="en-IN" altLang="en-US" sz="2000" b="1">
                <a:sym typeface="+mn-ea"/>
              </a:rPr>
              <a:t>unique </a:t>
            </a:r>
            <a:r>
              <a:rPr lang="en-IN" altLang="en-US" sz="2000">
                <a:sym typeface="+mn-ea"/>
              </a:rPr>
              <a:t>and </a:t>
            </a:r>
            <a:r>
              <a:rPr lang="en-IN" altLang="en-US" sz="2000" b="1">
                <a:sym typeface="+mn-ea"/>
              </a:rPr>
              <a:t>irrelevant</a:t>
            </a:r>
            <a:r>
              <a:rPr lang="en-IN" altLang="en-US" sz="2000">
                <a:sym typeface="+mn-ea"/>
              </a:rPr>
              <a:t>.</a:t>
            </a:r>
            <a:endParaRPr lang="en-IN" altLang="en-US" sz="2000">
              <a:sym typeface="+mn-ea"/>
            </a:endParaRPr>
          </a:p>
          <a:p>
            <a:r>
              <a:rPr lang="en-US" sz="2000">
                <a:sym typeface="+mn-ea"/>
              </a:rPr>
              <a:t>There are a total of </a:t>
            </a:r>
            <a:r>
              <a:rPr lang="en-US" sz="2000" b="1">
                <a:sym typeface="+mn-ea"/>
              </a:rPr>
              <a:t>six different values</a:t>
            </a:r>
            <a:r>
              <a:rPr lang="en-US" sz="2000">
                <a:sym typeface="+mn-ea"/>
              </a:rPr>
              <a:t> for the </a:t>
            </a:r>
            <a:r>
              <a:rPr lang="en-US" sz="2000" b="1">
                <a:sym typeface="+mn-ea"/>
              </a:rPr>
              <a:t>'Year_Factor' </a:t>
            </a:r>
            <a:r>
              <a:rPr lang="en-US" sz="2000">
                <a:sym typeface="+mn-ea"/>
              </a:rPr>
              <a:t>feature in this dataset. Therefore, I will use </a:t>
            </a:r>
            <a:r>
              <a:rPr lang="en-US" sz="2000" b="1">
                <a:sym typeface="+mn-ea"/>
              </a:rPr>
              <a:t>one-hot encoding</a:t>
            </a:r>
            <a:r>
              <a:rPr lang="en-US" sz="2000">
                <a:sym typeface="+mn-ea"/>
              </a:rPr>
              <a:t> for these values, considering them as distinct levels as </a:t>
            </a:r>
            <a:r>
              <a:rPr lang="en-US" sz="2000" b="1">
                <a:sym typeface="+mn-ea"/>
              </a:rPr>
              <a:t>categorical </a:t>
            </a:r>
            <a:r>
              <a:rPr lang="en-US" sz="2000">
                <a:sym typeface="+mn-ea"/>
              </a:rPr>
              <a:t>entries.</a:t>
            </a:r>
            <a:endParaRPr lang="en-US" sz="2000"/>
          </a:p>
          <a:p>
            <a:endParaRPr lang="en-IN" altLang="en-US" sz="2000"/>
          </a:p>
          <a:p>
            <a:endParaRPr lang="en-US" sz="2000"/>
          </a:p>
        </p:txBody>
      </p:sp>
      <p:pic>
        <p:nvPicPr>
          <p:cNvPr id="5" name="Picture 4"/>
          <p:cNvPicPr>
            <a:picLocks noChangeAspect="1"/>
          </p:cNvPicPr>
          <p:nvPr/>
        </p:nvPicPr>
        <p:blipFill>
          <a:blip r:embed="rId1"/>
          <a:stretch>
            <a:fillRect/>
          </a:stretch>
        </p:blipFill>
        <p:spPr>
          <a:xfrm>
            <a:off x="1111250" y="541020"/>
            <a:ext cx="2192020" cy="603250"/>
          </a:xfrm>
          <a:prstGeom prst="rect">
            <a:avLst/>
          </a:prstGeom>
        </p:spPr>
      </p:pic>
      <p:pic>
        <p:nvPicPr>
          <p:cNvPr id="6" name="Picture 5"/>
          <p:cNvPicPr>
            <a:picLocks noChangeAspect="1"/>
          </p:cNvPicPr>
          <p:nvPr/>
        </p:nvPicPr>
        <p:blipFill>
          <a:blip r:embed="rId2"/>
          <a:stretch>
            <a:fillRect/>
          </a:stretch>
        </p:blipFill>
        <p:spPr>
          <a:xfrm>
            <a:off x="917575" y="2460625"/>
            <a:ext cx="10389870" cy="1996440"/>
          </a:xfrm>
          <a:prstGeom prst="rect">
            <a:avLst/>
          </a:prstGeom>
        </p:spPr>
      </p:pic>
      <p:pic>
        <p:nvPicPr>
          <p:cNvPr id="7" name="Picture 6"/>
          <p:cNvPicPr>
            <a:picLocks noChangeAspect="1"/>
          </p:cNvPicPr>
          <p:nvPr/>
        </p:nvPicPr>
        <p:blipFill>
          <a:blip r:embed="rId3"/>
          <a:stretch>
            <a:fillRect/>
          </a:stretch>
        </p:blipFill>
        <p:spPr>
          <a:xfrm>
            <a:off x="1235075" y="4457700"/>
            <a:ext cx="9721215" cy="2320290"/>
          </a:xfrm>
          <a:prstGeom prst="rect">
            <a:avLst/>
          </a:prstGeom>
        </p:spPr>
      </p:pic>
      <p:pic>
        <p:nvPicPr>
          <p:cNvPr id="8" name="Picture 7"/>
          <p:cNvPicPr>
            <a:picLocks noChangeAspect="1"/>
          </p:cNvPicPr>
          <p:nvPr/>
        </p:nvPicPr>
        <p:blipFill>
          <a:blip r:embed="rId4"/>
          <a:stretch>
            <a:fillRect/>
          </a:stretch>
        </p:blipFill>
        <p:spPr>
          <a:xfrm>
            <a:off x="7122795" y="678815"/>
            <a:ext cx="4667885" cy="10960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9215" y="813435"/>
            <a:ext cx="4469130" cy="683895"/>
          </a:xfrm>
        </p:spPr>
        <p:txBody>
          <a:bodyPr/>
          <a:p>
            <a:r>
              <a:rPr lang="en-US" sz="3000">
                <a:sym typeface="+mn-ea"/>
              </a:rPr>
              <a:t>Missing Data Analysis</a:t>
            </a:r>
            <a:endParaRPr lang="en-US" sz="3000"/>
          </a:p>
        </p:txBody>
      </p:sp>
      <p:sp>
        <p:nvSpPr>
          <p:cNvPr id="3" name="Content Placeholder 2"/>
          <p:cNvSpPr>
            <a:spLocks noGrp="1"/>
          </p:cNvSpPr>
          <p:nvPr>
            <p:ph idx="1"/>
          </p:nvPr>
        </p:nvSpPr>
        <p:spPr>
          <a:xfrm>
            <a:off x="69215" y="726440"/>
            <a:ext cx="6445885" cy="5875020"/>
          </a:xfrm>
        </p:spPr>
        <p:txBody>
          <a:bodyPr/>
          <a:p>
            <a:pPr marL="0" indent="0">
              <a:buNone/>
            </a:pPr>
            <a:r>
              <a:rPr lang="en-US" sz="2000"/>
              <a:t> </a:t>
            </a:r>
            <a:endParaRPr lang="en-US" sz="2000"/>
          </a:p>
          <a:p>
            <a:endParaRPr lang="en-US" sz="2000"/>
          </a:p>
          <a:p>
            <a:r>
              <a:rPr lang="en-US" sz="2000" b="1"/>
              <a:t>Approach for handling missing data (imputation strategy)</a:t>
            </a:r>
            <a:endParaRPr lang="en-US" sz="2000" b="1"/>
          </a:p>
          <a:p>
            <a:pPr marL="457200" indent="-457200">
              <a:buAutoNum type="arabicPeriod"/>
            </a:pPr>
            <a:r>
              <a:rPr lang="en-US" sz="2000">
                <a:sym typeface="+mn-ea"/>
              </a:rPr>
              <a:t>Dropping columns with excessive null values (&gt;</a:t>
            </a:r>
            <a:r>
              <a:rPr lang="en-US" sz="2000" b="1">
                <a:sym typeface="+mn-ea"/>
              </a:rPr>
              <a:t>40,000 </a:t>
            </a:r>
            <a:r>
              <a:rPr lang="en-US" sz="2000">
                <a:sym typeface="+mn-ea"/>
              </a:rPr>
              <a:t>instances)</a:t>
            </a:r>
            <a:endParaRPr lang="en-US" sz="2000" b="1"/>
          </a:p>
          <a:p>
            <a:pPr marL="0" indent="0">
              <a:buNone/>
            </a:pPr>
            <a:r>
              <a:rPr lang="en-US" sz="2000" b="1">
                <a:solidFill>
                  <a:srgbClr val="00B050"/>
                </a:solidFill>
              </a:rPr>
              <a:t>'direction_max_wind_speed',</a:t>
            </a:r>
            <a:endParaRPr lang="en-US" sz="2000" b="1">
              <a:solidFill>
                <a:srgbClr val="00B050"/>
              </a:solidFill>
            </a:endParaRPr>
          </a:p>
          <a:p>
            <a:pPr marL="0" indent="0">
              <a:buNone/>
            </a:pPr>
            <a:r>
              <a:rPr lang="en-US" sz="2000" b="1">
                <a:solidFill>
                  <a:srgbClr val="00B050"/>
                </a:solidFill>
              </a:rPr>
              <a:t> 'direction_peak_wind_speed',</a:t>
            </a:r>
            <a:endParaRPr lang="en-US" sz="2000" b="1">
              <a:solidFill>
                <a:srgbClr val="00B050"/>
              </a:solidFill>
            </a:endParaRPr>
          </a:p>
          <a:p>
            <a:pPr marL="0" indent="0">
              <a:buNone/>
            </a:pPr>
            <a:r>
              <a:rPr lang="en-US" sz="2000" b="1">
                <a:solidFill>
                  <a:srgbClr val="00B050"/>
                </a:solidFill>
              </a:rPr>
              <a:t> 'max_wind_speed',</a:t>
            </a:r>
            <a:endParaRPr lang="en-US" sz="2000" b="1">
              <a:solidFill>
                <a:srgbClr val="00B050"/>
              </a:solidFill>
            </a:endParaRPr>
          </a:p>
          <a:p>
            <a:pPr marL="0" indent="0">
              <a:buNone/>
            </a:pPr>
            <a:r>
              <a:rPr lang="en-US" sz="2000" b="1">
                <a:solidFill>
                  <a:srgbClr val="00B050"/>
                </a:solidFill>
              </a:rPr>
              <a:t> 'days_with_fog'</a:t>
            </a:r>
            <a:endParaRPr lang="en-US" sz="2000" b="1">
              <a:solidFill>
                <a:srgbClr val="00B050"/>
              </a:solidFill>
            </a:endParaRPr>
          </a:p>
          <a:p>
            <a:r>
              <a:rPr lang="en-US" sz="2000">
                <a:sym typeface="+mn-ea"/>
              </a:rPr>
              <a:t>Filling null values in 'year_built' and 'energy_star_rating'</a:t>
            </a:r>
            <a:r>
              <a:rPr lang="en-IN" altLang="en-US" sz="2000">
                <a:sym typeface="+mn-ea"/>
              </a:rPr>
              <a:t> using </a:t>
            </a:r>
            <a:r>
              <a:rPr lang="en-IN" altLang="en-US" sz="2000" b="1">
                <a:sym typeface="+mn-ea"/>
              </a:rPr>
              <a:t>mean</a:t>
            </a:r>
            <a:r>
              <a:rPr lang="en-IN" altLang="en-US" sz="2000">
                <a:sym typeface="+mn-ea"/>
              </a:rPr>
              <a:t>.</a:t>
            </a:r>
            <a:endParaRPr lang="en-US" sz="2000">
              <a:sym typeface="+mn-ea"/>
            </a:endParaRPr>
          </a:p>
          <a:p>
            <a:endParaRPr lang="en-US" sz="2000"/>
          </a:p>
          <a:p>
            <a:pPr marL="0" indent="0">
              <a:buNone/>
            </a:pPr>
            <a:endParaRPr lang="en-US" sz="2000" b="1"/>
          </a:p>
        </p:txBody>
      </p:sp>
      <p:pic>
        <p:nvPicPr>
          <p:cNvPr id="4" name="Picture 3" descr="1"/>
          <p:cNvPicPr>
            <a:picLocks noChangeAspect="1"/>
          </p:cNvPicPr>
          <p:nvPr/>
        </p:nvPicPr>
        <p:blipFill>
          <a:blip r:embed="rId1"/>
          <a:stretch>
            <a:fillRect/>
          </a:stretch>
        </p:blipFill>
        <p:spPr>
          <a:xfrm>
            <a:off x="6525260" y="0"/>
            <a:ext cx="5747385" cy="6601460"/>
          </a:xfrm>
          <a:prstGeom prst="rect">
            <a:avLst/>
          </a:prstGeom>
        </p:spPr>
      </p:pic>
      <p:pic>
        <p:nvPicPr>
          <p:cNvPr id="5" name="Picture 4"/>
          <p:cNvPicPr>
            <a:picLocks noChangeAspect="1"/>
          </p:cNvPicPr>
          <p:nvPr/>
        </p:nvPicPr>
        <p:blipFill>
          <a:blip r:embed="rId2"/>
          <a:stretch>
            <a:fillRect/>
          </a:stretch>
        </p:blipFill>
        <p:spPr>
          <a:xfrm>
            <a:off x="2141220" y="4950460"/>
            <a:ext cx="4210050" cy="1896745"/>
          </a:xfrm>
          <a:prstGeom prst="rect">
            <a:avLst/>
          </a:prstGeom>
        </p:spPr>
      </p:pic>
      <p:sp>
        <p:nvSpPr>
          <p:cNvPr id="6" name="Text Box 5"/>
          <p:cNvSpPr txBox="1"/>
          <p:nvPr/>
        </p:nvSpPr>
        <p:spPr>
          <a:xfrm>
            <a:off x="69215" y="136525"/>
            <a:ext cx="6878955" cy="706755"/>
          </a:xfrm>
          <a:prstGeom prst="rect">
            <a:avLst/>
          </a:prstGeom>
          <a:noFill/>
        </p:spPr>
        <p:txBody>
          <a:bodyPr wrap="square" rtlCol="0" anchor="t">
            <a:spAutoFit/>
          </a:bodyPr>
          <a:p>
            <a:r>
              <a:rPr lang="en-US" sz="4000">
                <a:sym typeface="+mn-ea"/>
              </a:rPr>
              <a:t> Data Preprocessing</a:t>
            </a:r>
            <a:r>
              <a:rPr lang="en-IN" altLang="en-US" sz="4000">
                <a:sym typeface="+mn-ea"/>
              </a:rPr>
              <a:t>:</a:t>
            </a:r>
            <a:endParaRPr lang="en-IN" altLang="en-US" sz="4000">
              <a:sym typeface="+mn-ea"/>
            </a:endParaRPr>
          </a:p>
        </p:txBody>
      </p:sp>
      <p:sp>
        <p:nvSpPr>
          <p:cNvPr id="7" name="Rectangles 6"/>
          <p:cNvSpPr/>
          <p:nvPr/>
        </p:nvSpPr>
        <p:spPr>
          <a:xfrm>
            <a:off x="79375" y="2764155"/>
            <a:ext cx="4104005" cy="1560195"/>
          </a:xfrm>
          <a:prstGeom prst="rect">
            <a:avLst/>
          </a:prstGeom>
          <a:ln>
            <a:solidFill>
              <a:srgbClr val="C00000"/>
            </a:solidFill>
            <a:headEnd type="none" w="med" len="med"/>
            <a:tailEnd type="none" w="med" len="med"/>
          </a:ln>
        </p:spPr>
        <p:style>
          <a:lnRef idx="2">
            <a:schemeClr val="accent1"/>
          </a:lnRef>
          <a:fillRef idx="0">
            <a:srgbClr val="FFFFFF"/>
          </a:fillRef>
          <a:effectRef idx="0">
            <a:srgbClr val="FFFFFF"/>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0972800" cy="673100"/>
          </a:xfrm>
        </p:spPr>
        <p:txBody>
          <a:bodyPr/>
          <a:p>
            <a:r>
              <a:rPr lang="en-US">
                <a:sym typeface="+mn-ea"/>
              </a:rPr>
              <a:t>Outlier Detection and Treatment</a:t>
            </a:r>
            <a:endParaRPr lang="en-US"/>
          </a:p>
        </p:txBody>
      </p:sp>
      <p:sp>
        <p:nvSpPr>
          <p:cNvPr id="3" name="Content Placeholder 2"/>
          <p:cNvSpPr>
            <a:spLocks noGrp="1"/>
          </p:cNvSpPr>
          <p:nvPr>
            <p:ph idx="1"/>
          </p:nvPr>
        </p:nvSpPr>
        <p:spPr>
          <a:xfrm>
            <a:off x="0" y="2007870"/>
            <a:ext cx="5867400" cy="4279265"/>
          </a:xfrm>
        </p:spPr>
        <p:txBody>
          <a:bodyPr/>
          <a:p>
            <a:endParaRPr lang="en-US" sz="2000"/>
          </a:p>
          <a:p>
            <a:r>
              <a:rPr lang="en-US" sz="2000" b="1"/>
              <a:t>Boxplot visualization for outlier detection</a:t>
            </a:r>
            <a:endParaRPr lang="en-US" sz="2000" b="1"/>
          </a:p>
          <a:p>
            <a:r>
              <a:rPr lang="en-US" sz="2000"/>
              <a:t>Identification of columns with </a:t>
            </a:r>
            <a:r>
              <a:rPr lang="en-US" sz="2000" b="1"/>
              <a:t>predominantly zero values</a:t>
            </a:r>
            <a:r>
              <a:rPr lang="en-US" sz="2000"/>
              <a:t> and decision to </a:t>
            </a:r>
            <a:r>
              <a:rPr lang="en-US" sz="2000" b="1"/>
              <a:t>drop </a:t>
            </a:r>
            <a:r>
              <a:rPr lang="en-US" sz="2000"/>
              <a:t>them</a:t>
            </a:r>
            <a:endParaRPr lang="en-US" sz="2000"/>
          </a:p>
          <a:p>
            <a:r>
              <a:rPr lang="en-IN" altLang="en-US" sz="2000" i="1"/>
              <a:t>droped = [</a:t>
            </a:r>
            <a:r>
              <a:rPr lang="en-US" sz="2000" i="1"/>
              <a:t>'days_above_110F', 'days_above_100F','days_below_0F'</a:t>
            </a:r>
            <a:r>
              <a:rPr lang="en-IN" altLang="en-US" sz="2000" i="1"/>
              <a:t>]</a:t>
            </a:r>
            <a:endParaRPr lang="en-IN" altLang="en-US" sz="2000" i="1"/>
          </a:p>
          <a:p>
            <a:endParaRPr lang="en-US" sz="2000" i="1"/>
          </a:p>
          <a:p>
            <a:r>
              <a:rPr lang="en-US" sz="2000" b="1"/>
              <a:t>Approach for handling outliers</a:t>
            </a:r>
            <a:endParaRPr lang="en-US" sz="2000" b="1"/>
          </a:p>
          <a:p>
            <a:r>
              <a:rPr lang="en-IN" altLang="en-US" sz="2000"/>
              <a:t>T</a:t>
            </a:r>
            <a:r>
              <a:rPr lang="en-US" sz="2000"/>
              <a:t>he presence of a large number of outliers does not necessarily indicate their irrelevance. decision not to remove</a:t>
            </a:r>
            <a:r>
              <a:rPr lang="en-IN" altLang="en-US" sz="2000"/>
              <a:t> those </a:t>
            </a:r>
            <a:r>
              <a:rPr lang="en-US" sz="2000"/>
              <a:t>outliers</a:t>
            </a:r>
            <a:r>
              <a:rPr lang="en-IN" altLang="en-US" sz="2000"/>
              <a:t>.</a:t>
            </a:r>
            <a:endParaRPr lang="en-IN" altLang="en-US" sz="2000"/>
          </a:p>
        </p:txBody>
      </p:sp>
      <p:pic>
        <p:nvPicPr>
          <p:cNvPr id="5" name="Picture 4"/>
          <p:cNvPicPr>
            <a:picLocks noChangeAspect="1"/>
          </p:cNvPicPr>
          <p:nvPr/>
        </p:nvPicPr>
        <p:blipFill>
          <a:blip r:embed="rId1"/>
          <a:stretch>
            <a:fillRect/>
          </a:stretch>
        </p:blipFill>
        <p:spPr>
          <a:xfrm>
            <a:off x="5241290" y="596900"/>
            <a:ext cx="6959600" cy="1693545"/>
          </a:xfrm>
          <a:prstGeom prst="rect">
            <a:avLst/>
          </a:prstGeom>
        </p:spPr>
      </p:pic>
      <p:pic>
        <p:nvPicPr>
          <p:cNvPr id="6" name="Picture 5"/>
          <p:cNvPicPr>
            <a:picLocks noChangeAspect="1"/>
          </p:cNvPicPr>
          <p:nvPr/>
        </p:nvPicPr>
        <p:blipFill>
          <a:blip r:embed="rId2"/>
          <a:stretch>
            <a:fillRect/>
          </a:stretch>
        </p:blipFill>
        <p:spPr>
          <a:xfrm>
            <a:off x="6020435" y="2413000"/>
            <a:ext cx="6045200" cy="4445000"/>
          </a:xfrm>
          <a:prstGeom prst="rect">
            <a:avLst/>
          </a:prstGeom>
        </p:spPr>
      </p:pic>
      <p:sp>
        <p:nvSpPr>
          <p:cNvPr id="4" name="Rectangles 3"/>
          <p:cNvSpPr/>
          <p:nvPr/>
        </p:nvSpPr>
        <p:spPr>
          <a:xfrm>
            <a:off x="364490" y="3439160"/>
            <a:ext cx="4479925" cy="785495"/>
          </a:xfrm>
          <a:prstGeom prst="rect">
            <a:avLst/>
          </a:prstGeom>
          <a:ln>
            <a:solidFill>
              <a:srgbClr val="C00000"/>
            </a:solidFill>
            <a:headEnd type="none" w="med" len="med"/>
            <a:tailEnd type="none" w="med" len="med"/>
          </a:ln>
        </p:spPr>
        <p:style>
          <a:lnRef idx="2">
            <a:schemeClr val="accent1"/>
          </a:lnRef>
          <a:fillRef idx="0">
            <a:srgbClr val="FFFFFF"/>
          </a:fillRef>
          <a:effectRef idx="0">
            <a:srgbClr val="FFFFFF"/>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5261610" cy="736600"/>
          </a:xfrm>
        </p:spPr>
        <p:txBody>
          <a:bodyPr/>
          <a:p>
            <a:r>
              <a:rPr lang="en-US">
                <a:sym typeface="+mn-ea"/>
              </a:rPr>
              <a:t>Correlation Analysis</a:t>
            </a:r>
            <a:endParaRPr lang="en-US"/>
          </a:p>
        </p:txBody>
      </p:sp>
      <p:sp>
        <p:nvSpPr>
          <p:cNvPr id="3" name="Content Placeholder 2"/>
          <p:cNvSpPr>
            <a:spLocks noGrp="1"/>
          </p:cNvSpPr>
          <p:nvPr>
            <p:ph idx="1"/>
          </p:nvPr>
        </p:nvSpPr>
        <p:spPr>
          <a:xfrm>
            <a:off x="97790" y="736600"/>
            <a:ext cx="5741670" cy="4526280"/>
          </a:xfrm>
        </p:spPr>
        <p:txBody>
          <a:bodyPr/>
          <a:p>
            <a:r>
              <a:rPr lang="en-US" sz="2000"/>
              <a:t>Correlation matrix to check highly correlated features</a:t>
            </a:r>
            <a:endParaRPr lang="en-US" sz="2000"/>
          </a:p>
          <a:p>
            <a:r>
              <a:rPr lang="en-US" sz="2000"/>
              <a:t>Procedure for </a:t>
            </a:r>
            <a:r>
              <a:rPr lang="en-US" sz="2000" b="1" i="1"/>
              <a:t>removing highly correlated features </a:t>
            </a:r>
            <a:r>
              <a:rPr lang="en-US" sz="2000"/>
              <a:t>(</a:t>
            </a:r>
            <a:r>
              <a:rPr lang="en-US" sz="2000" b="1"/>
              <a:t>threshold = 0.9</a:t>
            </a:r>
            <a:r>
              <a:rPr lang="en-US" sz="2000"/>
              <a:t>)</a:t>
            </a:r>
            <a:endParaRPr lang="en-US" sz="2000"/>
          </a:p>
        </p:txBody>
      </p:sp>
      <p:pic>
        <p:nvPicPr>
          <p:cNvPr id="4" name="Picture 3" descr="8"/>
          <p:cNvPicPr>
            <a:picLocks noChangeAspect="1"/>
          </p:cNvPicPr>
          <p:nvPr/>
        </p:nvPicPr>
        <p:blipFill>
          <a:blip r:embed="rId1"/>
          <a:stretch>
            <a:fillRect/>
          </a:stretch>
        </p:blipFill>
        <p:spPr>
          <a:xfrm>
            <a:off x="5603240" y="-118745"/>
            <a:ext cx="6588760" cy="6858000"/>
          </a:xfrm>
          <a:prstGeom prst="rect">
            <a:avLst/>
          </a:prstGeom>
        </p:spPr>
      </p:pic>
      <p:pic>
        <p:nvPicPr>
          <p:cNvPr id="5" name="Picture 4"/>
          <p:cNvPicPr>
            <a:picLocks noChangeAspect="1"/>
          </p:cNvPicPr>
          <p:nvPr/>
        </p:nvPicPr>
        <p:blipFill>
          <a:blip r:embed="rId2"/>
          <a:stretch>
            <a:fillRect/>
          </a:stretch>
        </p:blipFill>
        <p:spPr>
          <a:xfrm>
            <a:off x="97790" y="6255385"/>
            <a:ext cx="9032875" cy="602615"/>
          </a:xfrm>
          <a:prstGeom prst="rect">
            <a:avLst/>
          </a:prstGeom>
        </p:spPr>
      </p:pic>
      <p:pic>
        <p:nvPicPr>
          <p:cNvPr id="6" name="Picture 5" descr="b551ad29592ae746bf05fe397fbdc56201f483a5"/>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200" y="4318000"/>
            <a:ext cx="5635625" cy="510540"/>
          </a:xfrm>
          <a:prstGeom prst="rect">
            <a:avLst/>
          </a:prstGeom>
        </p:spPr>
      </p:pic>
      <p:sp>
        <p:nvSpPr>
          <p:cNvPr id="8" name="Rectangles 7"/>
          <p:cNvSpPr/>
          <p:nvPr/>
        </p:nvSpPr>
        <p:spPr>
          <a:xfrm>
            <a:off x="73660" y="6259830"/>
            <a:ext cx="9114155" cy="575310"/>
          </a:xfrm>
          <a:prstGeom prst="rect">
            <a:avLst/>
          </a:prstGeom>
          <a:noFill/>
          <a:ln>
            <a:solidFill>
              <a:srgbClr val="C00000"/>
            </a:solidFill>
            <a:headEnd type="none" w="med" len="med"/>
            <a:tailEnd type="none" w="med" len="med"/>
          </a:ln>
          <a:extLst>
            <a:ext uri="{909E8E84-426E-40DD-AFC4-6F175D3DCCD1}">
              <a14:hiddenFill xmlns:a14="http://schemas.microsoft.com/office/drawing/2010/main">
                <a:solidFill>
                  <a:schemeClr val="bg1"/>
                </a:solidFill>
              </a14:hiddenFill>
            </a:ext>
          </a:extLst>
        </p:spPr>
        <p:style>
          <a:lnRef idx="2">
            <a:schemeClr val="accent1"/>
          </a:lnRef>
          <a:fillRef idx="0">
            <a:srgbClr val="FFFFFF"/>
          </a:fillRef>
          <a:effectRef idx="0">
            <a:srgbClr val="FFFFFF"/>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endParaRPr lang="en-US" sz="2000"/>
          </a:p>
          <a:p>
            <a:endParaRPr lang="en-US" sz="2000"/>
          </a:p>
          <a:p>
            <a:r>
              <a:rPr lang="en-US" sz="2000"/>
              <a:t>X = energy_df.drop(['site_eui'],axis=1)</a:t>
            </a:r>
            <a:endParaRPr lang="en-US" sz="2000"/>
          </a:p>
          <a:p>
            <a:r>
              <a:rPr lang="en-US" sz="2000"/>
              <a:t>y = energy_df['site_eui']</a:t>
            </a:r>
            <a:endParaRPr lang="en-US" sz="2000"/>
          </a:p>
          <a:p>
            <a:r>
              <a:rPr lang="en-US" sz="2000"/>
              <a:t>train_test_split</a:t>
            </a:r>
            <a:r>
              <a:rPr lang="en-IN" altLang="en-US" sz="2000"/>
              <a:t> is 80 to </a:t>
            </a:r>
            <a:r>
              <a:rPr lang="en-US" sz="2000"/>
              <a:t>2</a:t>
            </a:r>
            <a:r>
              <a:rPr lang="en-IN" altLang="en-US" sz="2000"/>
              <a:t>0</a:t>
            </a:r>
            <a:endParaRPr lang="en-US" sz="2000"/>
          </a:p>
        </p:txBody>
      </p:sp>
      <p:sp>
        <p:nvSpPr>
          <p:cNvPr id="6" name="Text Box 5"/>
          <p:cNvSpPr txBox="1"/>
          <p:nvPr/>
        </p:nvSpPr>
        <p:spPr>
          <a:xfrm>
            <a:off x="0" y="0"/>
            <a:ext cx="6096000" cy="629920"/>
          </a:xfrm>
          <a:prstGeom prst="rect">
            <a:avLst/>
          </a:prstGeom>
          <a:noFill/>
        </p:spPr>
        <p:txBody>
          <a:bodyPr wrap="square" rtlCol="0" anchor="t">
            <a:spAutoFit/>
          </a:bodyPr>
          <a:p>
            <a:r>
              <a:rPr lang="en-IN" altLang="en-US" sz="3500">
                <a:sym typeface="+mn-ea"/>
              </a:rPr>
              <a:t>Train test split</a:t>
            </a:r>
            <a:endParaRPr lang="en-IN" altLang="en-US" sz="350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8900" y="43815"/>
            <a:ext cx="5857240" cy="736600"/>
          </a:xfrm>
        </p:spPr>
        <p:txBody>
          <a:bodyPr/>
          <a:p>
            <a:r>
              <a:rPr lang="en-US" sz="3000">
                <a:sym typeface="+mn-ea"/>
              </a:rPr>
              <a:t>Decision Tree Model Preparation</a:t>
            </a:r>
            <a:endParaRPr lang="en-US" sz="3000"/>
          </a:p>
        </p:txBody>
      </p:sp>
      <p:sp>
        <p:nvSpPr>
          <p:cNvPr id="3" name="Content Placeholder 2"/>
          <p:cNvSpPr>
            <a:spLocks noGrp="1"/>
          </p:cNvSpPr>
          <p:nvPr>
            <p:ph idx="1"/>
          </p:nvPr>
        </p:nvSpPr>
        <p:spPr>
          <a:xfrm>
            <a:off x="0" y="628015"/>
            <a:ext cx="5654040" cy="6191885"/>
          </a:xfrm>
        </p:spPr>
        <p:txBody>
          <a:bodyPr/>
          <a:p>
            <a:pPr marL="0" indent="0">
              <a:buNone/>
            </a:pPr>
            <a:r>
              <a:rPr lang="en-US" sz="2000"/>
              <a:t>For the decision tree Regressor model:</a:t>
            </a:r>
            <a:endParaRPr lang="en-US" sz="2000"/>
          </a:p>
          <a:p>
            <a:pPr marL="0" indent="0">
              <a:buNone/>
            </a:pPr>
            <a:endParaRPr lang="en-US" sz="2000"/>
          </a:p>
          <a:p>
            <a:r>
              <a:rPr lang="en-IN" altLang="en-US" sz="2000"/>
              <a:t>B</a:t>
            </a:r>
            <a:r>
              <a:rPr lang="en-US" sz="2000"/>
              <a:t>efore fitting the data into the decision tree model</a:t>
            </a:r>
            <a:r>
              <a:rPr lang="en-IN" altLang="en-US" sz="2000"/>
              <a:t> a</a:t>
            </a:r>
            <a:r>
              <a:rPr lang="en-US" sz="2000">
                <a:sym typeface="+mn-ea"/>
              </a:rPr>
              <a:t>pply </a:t>
            </a:r>
            <a:r>
              <a:rPr lang="en-US" sz="2000" b="1">
                <a:sym typeface="+mn-ea"/>
              </a:rPr>
              <a:t>one-hot encoding</a:t>
            </a:r>
            <a:r>
              <a:rPr lang="en-US" sz="2000">
                <a:sym typeface="+mn-ea"/>
              </a:rPr>
              <a:t> to </a:t>
            </a:r>
            <a:r>
              <a:rPr lang="en-US" sz="2000" b="1">
                <a:sym typeface="+mn-ea"/>
              </a:rPr>
              <a:t>categorical </a:t>
            </a:r>
            <a:r>
              <a:rPr lang="en-US" sz="2000">
                <a:sym typeface="+mn-ea"/>
              </a:rPr>
              <a:t>features.</a:t>
            </a:r>
            <a:endParaRPr lang="en-US" sz="2000"/>
          </a:p>
          <a:p>
            <a:r>
              <a:rPr lang="en-US" sz="2000" b="1">
                <a:sym typeface="+mn-ea"/>
              </a:rPr>
              <a:t>No </a:t>
            </a:r>
            <a:r>
              <a:rPr lang="en-US" sz="2000">
                <a:sym typeface="+mn-ea"/>
              </a:rPr>
              <a:t>need to perform </a:t>
            </a:r>
            <a:r>
              <a:rPr lang="en-US" sz="2000" b="1">
                <a:sym typeface="+mn-ea"/>
              </a:rPr>
              <a:t>normalization </a:t>
            </a:r>
            <a:r>
              <a:rPr lang="en-US" sz="2000">
                <a:sym typeface="+mn-ea"/>
              </a:rPr>
              <a:t>on </a:t>
            </a:r>
            <a:r>
              <a:rPr lang="en-US" sz="2000" b="1">
                <a:sym typeface="+mn-ea"/>
              </a:rPr>
              <a:t>numerical </a:t>
            </a:r>
            <a:r>
              <a:rPr lang="en-US" sz="2000">
                <a:sym typeface="+mn-ea"/>
              </a:rPr>
              <a:t>features as they are not sensitive to the scale of numerical features.</a:t>
            </a:r>
            <a:endParaRPr lang="en-US" sz="2000"/>
          </a:p>
          <a:p>
            <a:pPr marL="0" indent="0">
              <a:buNone/>
            </a:pPr>
            <a:endParaRPr lang="en-US" sz="2000"/>
          </a:p>
        </p:txBody>
      </p:sp>
      <p:pic>
        <p:nvPicPr>
          <p:cNvPr id="4" name="Picture 3" descr="2"/>
          <p:cNvPicPr>
            <a:picLocks noChangeAspect="1"/>
          </p:cNvPicPr>
          <p:nvPr/>
        </p:nvPicPr>
        <p:blipFill>
          <a:blip r:embed="rId1"/>
          <a:stretch>
            <a:fillRect/>
          </a:stretch>
        </p:blipFill>
        <p:spPr>
          <a:xfrm>
            <a:off x="3428365" y="-680720"/>
            <a:ext cx="8522335" cy="8305165"/>
          </a:xfrm>
          <a:prstGeom prst="rect">
            <a:avLst/>
          </a:prstGeom>
        </p:spPr>
      </p:pic>
      <p:pic>
        <p:nvPicPr>
          <p:cNvPr id="5" name="Picture 4"/>
          <p:cNvPicPr>
            <a:picLocks noChangeAspect="1"/>
          </p:cNvPicPr>
          <p:nvPr/>
        </p:nvPicPr>
        <p:blipFill>
          <a:blip r:embed="rId2"/>
          <a:stretch>
            <a:fillRect/>
          </a:stretch>
        </p:blipFill>
        <p:spPr>
          <a:xfrm>
            <a:off x="106045" y="3602990"/>
            <a:ext cx="3522980" cy="22847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241935"/>
            <a:ext cx="7979410" cy="1143000"/>
          </a:xfrm>
        </p:spPr>
        <p:txBody>
          <a:bodyPr/>
          <a:p>
            <a:r>
              <a:rPr lang="en-US" sz="3000">
                <a:sym typeface="+mn-ea"/>
              </a:rPr>
              <a:t>PCA (Principal Component Analysis)</a:t>
            </a:r>
            <a:endParaRPr lang="en-US" sz="3000"/>
          </a:p>
        </p:txBody>
      </p:sp>
      <p:sp>
        <p:nvSpPr>
          <p:cNvPr id="3" name="Content Placeholder 2"/>
          <p:cNvSpPr>
            <a:spLocks noGrp="1"/>
          </p:cNvSpPr>
          <p:nvPr>
            <p:ph idx="1"/>
          </p:nvPr>
        </p:nvSpPr>
        <p:spPr>
          <a:xfrm>
            <a:off x="0" y="232410"/>
            <a:ext cx="9937115" cy="5537200"/>
          </a:xfrm>
        </p:spPr>
        <p:txBody>
          <a:bodyPr/>
          <a:p>
            <a:endParaRPr lang="en-US" sz="2000"/>
          </a:p>
          <a:p>
            <a:r>
              <a:rPr lang="en-US" sz="2000"/>
              <a:t>Steps taken for PCA, including </a:t>
            </a:r>
            <a:r>
              <a:rPr lang="en-US" sz="2000" b="1"/>
              <a:t>normalization </a:t>
            </a:r>
            <a:r>
              <a:rPr lang="en-US" sz="2000"/>
              <a:t>and </a:t>
            </a:r>
            <a:r>
              <a:rPr lang="en-US" sz="2000" b="1"/>
              <a:t>handling categorical </a:t>
            </a:r>
            <a:r>
              <a:rPr lang="en-US" sz="2000"/>
              <a:t>features</a:t>
            </a:r>
            <a:endParaRPr lang="en-US" sz="2000"/>
          </a:p>
          <a:p>
            <a:r>
              <a:rPr lang="en-US" sz="2000"/>
              <a:t>Principal Component Analysis (PCA) is a </a:t>
            </a:r>
            <a:r>
              <a:rPr lang="en-US" sz="2000" b="1"/>
              <a:t>dimensionality reduction </a:t>
            </a:r>
            <a:r>
              <a:rPr lang="en-US" sz="2000"/>
              <a:t>technique used to reduce the number of features (variables) while </a:t>
            </a:r>
            <a:r>
              <a:rPr lang="en-US" sz="2000" b="1"/>
              <a:t>retaining the most important information </a:t>
            </a:r>
            <a:r>
              <a:rPr lang="en-US" sz="2000"/>
              <a:t>or patterns present in the original dataset.</a:t>
            </a:r>
            <a:endParaRPr lang="en-US" sz="2000"/>
          </a:p>
          <a:p>
            <a:endParaRPr lang="en-US" sz="2000"/>
          </a:p>
        </p:txBody>
      </p:sp>
      <p:pic>
        <p:nvPicPr>
          <p:cNvPr id="4" name="Picture 3" descr="3"/>
          <p:cNvPicPr>
            <a:picLocks noChangeAspect="1"/>
          </p:cNvPicPr>
          <p:nvPr/>
        </p:nvPicPr>
        <p:blipFill>
          <a:blip r:embed="rId1"/>
          <a:stretch>
            <a:fillRect/>
          </a:stretch>
        </p:blipFill>
        <p:spPr>
          <a:xfrm>
            <a:off x="5709285" y="2713355"/>
            <a:ext cx="6495415" cy="3500755"/>
          </a:xfrm>
          <a:prstGeom prst="rect">
            <a:avLst/>
          </a:prstGeom>
        </p:spPr>
      </p:pic>
      <p:pic>
        <p:nvPicPr>
          <p:cNvPr id="5" name="Picture 4" descr="4"/>
          <p:cNvPicPr>
            <a:picLocks noChangeAspect="1"/>
          </p:cNvPicPr>
          <p:nvPr/>
        </p:nvPicPr>
        <p:blipFill>
          <a:blip r:embed="rId2"/>
          <a:stretch>
            <a:fillRect/>
          </a:stretch>
        </p:blipFill>
        <p:spPr>
          <a:xfrm>
            <a:off x="59055" y="3094355"/>
            <a:ext cx="5637530" cy="3013710"/>
          </a:xfrm>
          <a:prstGeom prst="rect">
            <a:avLst/>
          </a:prstGeom>
        </p:spPr>
      </p:pic>
      <p:pic>
        <p:nvPicPr>
          <p:cNvPr id="7" name="Picture 6"/>
          <p:cNvPicPr>
            <a:picLocks noChangeAspect="1"/>
          </p:cNvPicPr>
          <p:nvPr/>
        </p:nvPicPr>
        <p:blipFill>
          <a:blip r:embed="rId3"/>
          <a:stretch>
            <a:fillRect/>
          </a:stretch>
        </p:blipFill>
        <p:spPr>
          <a:xfrm>
            <a:off x="9619615" y="850900"/>
            <a:ext cx="2572385" cy="1739265"/>
          </a:xfrm>
          <a:prstGeom prst="rect">
            <a:avLst/>
          </a:prstGeom>
        </p:spPr>
      </p:pic>
      <p:pic>
        <p:nvPicPr>
          <p:cNvPr id="8" name="Picture 7"/>
          <p:cNvPicPr>
            <a:picLocks noChangeAspect="1"/>
          </p:cNvPicPr>
          <p:nvPr/>
        </p:nvPicPr>
        <p:blipFill>
          <a:blip r:embed="rId4"/>
          <a:stretch>
            <a:fillRect/>
          </a:stretch>
        </p:blipFill>
        <p:spPr>
          <a:xfrm>
            <a:off x="1341755" y="2097405"/>
            <a:ext cx="4000500" cy="742950"/>
          </a:xfrm>
          <a:prstGeom prst="rect">
            <a:avLst/>
          </a:prstGeom>
        </p:spPr>
      </p:pic>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5649</Words>
  <Application>WPS Presentation</Application>
  <PresentationFormat>Widescreen</PresentationFormat>
  <Paragraphs>154</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Arial</vt:lpstr>
      <vt:lpstr>SimSun</vt:lpstr>
      <vt:lpstr>Wingdings</vt:lpstr>
      <vt:lpstr>Microsoft YaHei</vt:lpstr>
      <vt:lpstr>Arial Unicode MS</vt:lpstr>
      <vt:lpstr>Calibri</vt:lpstr>
      <vt:lpstr>Business Cooperate</vt:lpstr>
      <vt:lpstr>Machine Learning Project 		</vt:lpstr>
      <vt:lpstr>Introduction</vt:lpstr>
      <vt:lpstr>Data set Overview</vt:lpstr>
      <vt:lpstr>Missing Data Analysis</vt:lpstr>
      <vt:lpstr>Outlier Detection and Treatment</vt:lpstr>
      <vt:lpstr>Correlation Analysis</vt:lpstr>
      <vt:lpstr>PowerPoint 演示文稿</vt:lpstr>
      <vt:lpstr>Decision Tree Model Preparation</vt:lpstr>
      <vt:lpstr>PCA (Principal Component Analysis)</vt:lpstr>
      <vt:lpstr>Determining Optimal Number of Principal Components Methods</vt:lpstr>
      <vt:lpstr>PowerPoint 演示文稿</vt:lpstr>
      <vt:lpstr>Scikit-Learn's Pipeline  </vt:lpstr>
      <vt:lpstr>GridSearchCV(pipeline, params, cv=3, n_jobs=-1, scoring='neg_root_mean_squared_error', verbose=3,error_score='raise')</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praba</dc:creator>
  <cp:lastModifiedBy>praba</cp:lastModifiedBy>
  <cp:revision>99</cp:revision>
  <dcterms:created xsi:type="dcterms:W3CDTF">2023-12-17T16:43:00Z</dcterms:created>
  <dcterms:modified xsi:type="dcterms:W3CDTF">2023-12-21T22:05:30Z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677A3841BD594CB8BF1FE09D1D0D51C8_11</vt:lpwstr>
  </property>
  <property fmtid="{D5CDD505-2E9C-101B-9397-08002B2CF9AE}" pid="3" name="KSOProductBuildVer">
    <vt:lpwstr>1033-12.2.0.13359</vt:lpwstr>
  </property>
</Properties>
</file>