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6" r:id="rId4"/>
    <p:sldId id="259" r:id="rId5"/>
    <p:sldId id="267" r:id="rId6"/>
    <p:sldId id="260" r:id="rId7"/>
    <p:sldId id="271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E83D43-08A1-480B-8A7B-1BA204A3AB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9AC766F-D69A-4E67-B806-896AEE33B0F9}">
      <dgm:prSet/>
      <dgm:spPr/>
      <dgm:t>
        <a:bodyPr/>
        <a:lstStyle/>
        <a:p>
          <a:r>
            <a:rPr lang="en-GB" i="0"/>
            <a:t>Increasing availability of Importance of combining multiple data modalities (images and reports) for biomedical data</a:t>
          </a:r>
          <a:endParaRPr lang="en-US"/>
        </a:p>
      </dgm:t>
    </dgm:pt>
    <dgm:pt modelId="{4D35AB94-B1A1-496F-BAA1-A33262080EB2}" type="parTrans" cxnId="{51052B0C-A63E-4CF6-BC5F-D624074169A6}">
      <dgm:prSet/>
      <dgm:spPr/>
      <dgm:t>
        <a:bodyPr/>
        <a:lstStyle/>
        <a:p>
          <a:endParaRPr lang="en-US"/>
        </a:p>
      </dgm:t>
    </dgm:pt>
    <dgm:pt modelId="{57FAE4B2-8161-420E-99BA-5825376EB620}" type="sibTrans" cxnId="{51052B0C-A63E-4CF6-BC5F-D624074169A6}">
      <dgm:prSet/>
      <dgm:spPr/>
      <dgm:t>
        <a:bodyPr/>
        <a:lstStyle/>
        <a:p>
          <a:endParaRPr lang="en-US"/>
        </a:p>
      </dgm:t>
    </dgm:pt>
    <dgm:pt modelId="{91A8C486-274B-48CA-9A76-C928766C25C7}">
      <dgm:prSet/>
      <dgm:spPr/>
      <dgm:t>
        <a:bodyPr/>
        <a:lstStyle/>
        <a:p>
          <a:r>
            <a:rPr lang="en-GB" i="0"/>
            <a:t>Develop a multimodal architecture to link visual content of images with textual content of reports</a:t>
          </a:r>
          <a:endParaRPr lang="en-US"/>
        </a:p>
      </dgm:t>
    </dgm:pt>
    <dgm:pt modelId="{3CAD601E-96E0-4F58-A457-2EC6225062B1}" type="parTrans" cxnId="{EB8B1F34-CB7A-4D44-AD26-FD296F1B164F}">
      <dgm:prSet/>
      <dgm:spPr/>
      <dgm:t>
        <a:bodyPr/>
        <a:lstStyle/>
        <a:p>
          <a:endParaRPr lang="en-US"/>
        </a:p>
      </dgm:t>
    </dgm:pt>
    <dgm:pt modelId="{229DE284-7398-41EE-B957-E04E5BDA2301}" type="sibTrans" cxnId="{EB8B1F34-CB7A-4D44-AD26-FD296F1B164F}">
      <dgm:prSet/>
      <dgm:spPr/>
      <dgm:t>
        <a:bodyPr/>
        <a:lstStyle/>
        <a:p>
          <a:endParaRPr lang="en-US"/>
        </a:p>
      </dgm:t>
    </dgm:pt>
    <dgm:pt modelId="{1CEB5DE8-21F4-4FC4-949D-9F51B8C6915C}">
      <dgm:prSet/>
      <dgm:spPr/>
      <dgm:t>
        <a:bodyPr/>
        <a:lstStyle/>
        <a:p>
          <a:r>
            <a:rPr lang="en-GB"/>
            <a:t>This paper presents a deep learning framework that fuses these two modalities to form a unified representation, thereby enhancing classification, retrieval, and interpretability in computational pathology</a:t>
          </a:r>
          <a:endParaRPr lang="en-US"/>
        </a:p>
      </dgm:t>
    </dgm:pt>
    <dgm:pt modelId="{40C37530-DE66-415C-B6CC-A4EB9D1FF072}" type="parTrans" cxnId="{026C2A4E-61B5-4A14-820D-0CDFB3048645}">
      <dgm:prSet/>
      <dgm:spPr/>
      <dgm:t>
        <a:bodyPr/>
        <a:lstStyle/>
        <a:p>
          <a:endParaRPr lang="en-US"/>
        </a:p>
      </dgm:t>
    </dgm:pt>
    <dgm:pt modelId="{CCB2338B-347C-48CF-98B3-A3431F74081B}" type="sibTrans" cxnId="{026C2A4E-61B5-4A14-820D-0CDFB3048645}">
      <dgm:prSet/>
      <dgm:spPr/>
      <dgm:t>
        <a:bodyPr/>
        <a:lstStyle/>
        <a:p>
          <a:endParaRPr lang="en-US"/>
        </a:p>
      </dgm:t>
    </dgm:pt>
    <dgm:pt modelId="{79B25948-C5B0-42B7-BCAB-B4BE503A5FA2}" type="pres">
      <dgm:prSet presAssocID="{B6E83D43-08A1-480B-8A7B-1BA204A3AB9A}" presName="linear" presStyleCnt="0">
        <dgm:presLayoutVars>
          <dgm:animLvl val="lvl"/>
          <dgm:resizeHandles val="exact"/>
        </dgm:presLayoutVars>
      </dgm:prSet>
      <dgm:spPr/>
    </dgm:pt>
    <dgm:pt modelId="{EECAEEB6-4B10-4724-8F56-E91FB681F9A3}" type="pres">
      <dgm:prSet presAssocID="{C9AC766F-D69A-4E67-B806-896AEE33B0F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45EDAC3-62BA-4F48-8FB6-3D37D0A3E2E7}" type="pres">
      <dgm:prSet presAssocID="{57FAE4B2-8161-420E-99BA-5825376EB620}" presName="spacer" presStyleCnt="0"/>
      <dgm:spPr/>
    </dgm:pt>
    <dgm:pt modelId="{BD7DFCF1-BB63-44CA-86B1-7E16C1A3B4DD}" type="pres">
      <dgm:prSet presAssocID="{91A8C486-274B-48CA-9A76-C928766C25C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250D985-D76D-47DF-9CFB-848BFBA94C91}" type="pres">
      <dgm:prSet presAssocID="{229DE284-7398-41EE-B957-E04E5BDA2301}" presName="spacer" presStyleCnt="0"/>
      <dgm:spPr/>
    </dgm:pt>
    <dgm:pt modelId="{4C5BEFE4-36BB-4101-B3A5-E091A13E91A6}" type="pres">
      <dgm:prSet presAssocID="{1CEB5DE8-21F4-4FC4-949D-9F51B8C6915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1052B0C-A63E-4CF6-BC5F-D624074169A6}" srcId="{B6E83D43-08A1-480B-8A7B-1BA204A3AB9A}" destId="{C9AC766F-D69A-4E67-B806-896AEE33B0F9}" srcOrd="0" destOrd="0" parTransId="{4D35AB94-B1A1-496F-BAA1-A33262080EB2}" sibTransId="{57FAE4B2-8161-420E-99BA-5825376EB620}"/>
    <dgm:cxn modelId="{EB8B1F34-CB7A-4D44-AD26-FD296F1B164F}" srcId="{B6E83D43-08A1-480B-8A7B-1BA204A3AB9A}" destId="{91A8C486-274B-48CA-9A76-C928766C25C7}" srcOrd="1" destOrd="0" parTransId="{3CAD601E-96E0-4F58-A457-2EC6225062B1}" sibTransId="{229DE284-7398-41EE-B957-E04E5BDA2301}"/>
    <dgm:cxn modelId="{99B4045D-EAB2-43BC-A6A2-D88DF52C33D3}" type="presOf" srcId="{B6E83D43-08A1-480B-8A7B-1BA204A3AB9A}" destId="{79B25948-C5B0-42B7-BCAB-B4BE503A5FA2}" srcOrd="0" destOrd="0" presId="urn:microsoft.com/office/officeart/2005/8/layout/vList2"/>
    <dgm:cxn modelId="{72CF6E6C-7CB4-4933-9BE8-A4B3B0AC9170}" type="presOf" srcId="{C9AC766F-D69A-4E67-B806-896AEE33B0F9}" destId="{EECAEEB6-4B10-4724-8F56-E91FB681F9A3}" srcOrd="0" destOrd="0" presId="urn:microsoft.com/office/officeart/2005/8/layout/vList2"/>
    <dgm:cxn modelId="{026C2A4E-61B5-4A14-820D-0CDFB3048645}" srcId="{B6E83D43-08A1-480B-8A7B-1BA204A3AB9A}" destId="{1CEB5DE8-21F4-4FC4-949D-9F51B8C6915C}" srcOrd="2" destOrd="0" parTransId="{40C37530-DE66-415C-B6CC-A4EB9D1FF072}" sibTransId="{CCB2338B-347C-48CF-98B3-A3431F74081B}"/>
    <dgm:cxn modelId="{606E0E74-D0AA-4F13-A482-3C3986B2E10E}" type="presOf" srcId="{1CEB5DE8-21F4-4FC4-949D-9F51B8C6915C}" destId="{4C5BEFE4-36BB-4101-B3A5-E091A13E91A6}" srcOrd="0" destOrd="0" presId="urn:microsoft.com/office/officeart/2005/8/layout/vList2"/>
    <dgm:cxn modelId="{A5FA7094-530F-4E6F-8339-E954B1BF30E1}" type="presOf" srcId="{91A8C486-274B-48CA-9A76-C928766C25C7}" destId="{BD7DFCF1-BB63-44CA-86B1-7E16C1A3B4DD}" srcOrd="0" destOrd="0" presId="urn:microsoft.com/office/officeart/2005/8/layout/vList2"/>
    <dgm:cxn modelId="{33ED1E2B-B6E6-480F-A8B0-773BED60C598}" type="presParOf" srcId="{79B25948-C5B0-42B7-BCAB-B4BE503A5FA2}" destId="{EECAEEB6-4B10-4724-8F56-E91FB681F9A3}" srcOrd="0" destOrd="0" presId="urn:microsoft.com/office/officeart/2005/8/layout/vList2"/>
    <dgm:cxn modelId="{13DE7DDF-0C2A-4329-A5F2-73E77A50FB8C}" type="presParOf" srcId="{79B25948-C5B0-42B7-BCAB-B4BE503A5FA2}" destId="{545EDAC3-62BA-4F48-8FB6-3D37D0A3E2E7}" srcOrd="1" destOrd="0" presId="urn:microsoft.com/office/officeart/2005/8/layout/vList2"/>
    <dgm:cxn modelId="{A931B0D9-47BF-42AC-813A-6107FDF9EED1}" type="presParOf" srcId="{79B25948-C5B0-42B7-BCAB-B4BE503A5FA2}" destId="{BD7DFCF1-BB63-44CA-86B1-7E16C1A3B4DD}" srcOrd="2" destOrd="0" presId="urn:microsoft.com/office/officeart/2005/8/layout/vList2"/>
    <dgm:cxn modelId="{564AFD49-E350-4ED8-B3F8-EF686E0D2EA7}" type="presParOf" srcId="{79B25948-C5B0-42B7-BCAB-B4BE503A5FA2}" destId="{0250D985-D76D-47DF-9CFB-848BFBA94C91}" srcOrd="3" destOrd="0" presId="urn:microsoft.com/office/officeart/2005/8/layout/vList2"/>
    <dgm:cxn modelId="{6CE107E4-0749-43A7-8221-6A7FC7AA1EEA}" type="presParOf" srcId="{79B25948-C5B0-42B7-BCAB-B4BE503A5FA2}" destId="{4C5BEFE4-36BB-4101-B3A5-E091A13E91A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79ECDF-606D-4400-AE21-E8A6F21BED4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0FC9E3B-A3E3-43CD-AEFC-45E2CF144FBA}">
      <dgm:prSet/>
      <dgm:spPr/>
      <dgm:t>
        <a:bodyPr/>
        <a:lstStyle/>
        <a:p>
          <a:r>
            <a:rPr lang="en-GB" b="1" i="0"/>
            <a:t>Previous Approaches:</a:t>
          </a:r>
          <a:endParaRPr lang="en-US"/>
        </a:p>
      </dgm:t>
    </dgm:pt>
    <dgm:pt modelId="{5F8ECC7C-B63F-4C65-A8E1-AF26DC6A3A8F}" type="parTrans" cxnId="{9DE50B57-DDDB-4E6D-AE0B-0DA9D700D4E6}">
      <dgm:prSet/>
      <dgm:spPr/>
      <dgm:t>
        <a:bodyPr/>
        <a:lstStyle/>
        <a:p>
          <a:endParaRPr lang="en-US"/>
        </a:p>
      </dgm:t>
    </dgm:pt>
    <dgm:pt modelId="{9713DD2A-604D-4AB6-9478-DEA26F1A2E45}" type="sibTrans" cxnId="{9DE50B57-DDDB-4E6D-AE0B-0DA9D700D4E6}">
      <dgm:prSet/>
      <dgm:spPr/>
      <dgm:t>
        <a:bodyPr/>
        <a:lstStyle/>
        <a:p>
          <a:endParaRPr lang="en-US"/>
        </a:p>
      </dgm:t>
    </dgm:pt>
    <dgm:pt modelId="{C55D8D4A-8C00-4B5E-80F4-72A5A909A06A}">
      <dgm:prSet/>
      <dgm:spPr/>
      <dgm:t>
        <a:bodyPr/>
        <a:lstStyle/>
        <a:p>
          <a:r>
            <a:rPr lang="en-GB" b="1" i="0">
              <a:solidFill>
                <a:srgbClr val="002060"/>
              </a:solidFill>
            </a:rPr>
            <a:t>Multiple Instance Learning (MIL):</a:t>
          </a:r>
          <a:endParaRPr lang="en-US">
            <a:solidFill>
              <a:srgbClr val="002060"/>
            </a:solidFill>
          </a:endParaRPr>
        </a:p>
      </dgm:t>
    </dgm:pt>
    <dgm:pt modelId="{DDBFD103-E10E-4AE0-A749-E160B141A17C}" type="parTrans" cxnId="{5BD95FA1-666D-41F6-BD6A-32A8FE535522}">
      <dgm:prSet/>
      <dgm:spPr/>
      <dgm:t>
        <a:bodyPr/>
        <a:lstStyle/>
        <a:p>
          <a:endParaRPr lang="en-US"/>
        </a:p>
      </dgm:t>
    </dgm:pt>
    <dgm:pt modelId="{AE4F7A5A-D72C-4C93-A38D-ED2C0C0C4BB1}" type="sibTrans" cxnId="{5BD95FA1-666D-41F6-BD6A-32A8FE535522}">
      <dgm:prSet/>
      <dgm:spPr/>
      <dgm:t>
        <a:bodyPr/>
        <a:lstStyle/>
        <a:p>
          <a:endParaRPr lang="en-US"/>
        </a:p>
      </dgm:t>
    </dgm:pt>
    <dgm:pt modelId="{C8471C91-98CE-4030-BC5D-5AEB07E38B31}">
      <dgm:prSet/>
      <dgm:spPr/>
      <dgm:t>
        <a:bodyPr/>
        <a:lstStyle/>
        <a:p>
          <a:r>
            <a:rPr lang="en-GB" b="0" i="0" dirty="0">
              <a:solidFill>
                <a:srgbClr val="002060"/>
              </a:solidFill>
            </a:rPr>
            <a:t>State-of-the-art framework for weakly-supervised models in computational pathology</a:t>
          </a:r>
          <a:endParaRPr lang="en-US" dirty="0">
            <a:solidFill>
              <a:srgbClr val="002060"/>
            </a:solidFill>
          </a:endParaRPr>
        </a:p>
      </dgm:t>
    </dgm:pt>
    <dgm:pt modelId="{CD453C8C-5B2B-40B9-B09E-16760BB081CE}" type="parTrans" cxnId="{FC5AC759-22E6-46FE-913D-19CE34751740}">
      <dgm:prSet/>
      <dgm:spPr/>
      <dgm:t>
        <a:bodyPr/>
        <a:lstStyle/>
        <a:p>
          <a:endParaRPr lang="en-US"/>
        </a:p>
      </dgm:t>
    </dgm:pt>
    <dgm:pt modelId="{7CA5C2CC-834E-4F47-8257-EF98D0685977}" type="sibTrans" cxnId="{FC5AC759-22E6-46FE-913D-19CE34751740}">
      <dgm:prSet/>
      <dgm:spPr/>
      <dgm:t>
        <a:bodyPr/>
        <a:lstStyle/>
        <a:p>
          <a:endParaRPr lang="en-US"/>
        </a:p>
      </dgm:t>
    </dgm:pt>
    <dgm:pt modelId="{B811B9E7-16EB-4543-888B-DA91C0DCC7BD}">
      <dgm:prSet/>
      <dgm:spPr/>
      <dgm:t>
        <a:bodyPr/>
        <a:lstStyle/>
        <a:p>
          <a:r>
            <a:rPr lang="en-GB" b="0" i="0" dirty="0">
              <a:solidFill>
                <a:srgbClr val="002060"/>
              </a:solidFill>
            </a:rPr>
            <a:t>Examples: ABMIL, ADMIL, CLAM, </a:t>
          </a:r>
          <a:r>
            <a:rPr lang="en-GB" b="0" i="0" dirty="0" err="1">
              <a:solidFill>
                <a:srgbClr val="002060"/>
              </a:solidFill>
            </a:rPr>
            <a:t>TransMIL</a:t>
          </a:r>
          <a:r>
            <a:rPr lang="en-GB" b="0" i="0" dirty="0">
              <a:solidFill>
                <a:srgbClr val="002060"/>
              </a:solidFill>
            </a:rPr>
            <a:t>, DTMIL, MMIL-Transformer</a:t>
          </a:r>
          <a:endParaRPr lang="en-US" dirty="0">
            <a:solidFill>
              <a:srgbClr val="002060"/>
            </a:solidFill>
          </a:endParaRPr>
        </a:p>
      </dgm:t>
    </dgm:pt>
    <dgm:pt modelId="{3F39CEB0-FECE-43B9-B4BA-37053D8D96C3}" type="parTrans" cxnId="{F26AA1D6-0B15-4C74-9772-AF70C5D59087}">
      <dgm:prSet/>
      <dgm:spPr/>
      <dgm:t>
        <a:bodyPr/>
        <a:lstStyle/>
        <a:p>
          <a:endParaRPr lang="en-US"/>
        </a:p>
      </dgm:t>
    </dgm:pt>
    <dgm:pt modelId="{251E7D85-7259-4897-8F63-AD76076D9BDF}" type="sibTrans" cxnId="{F26AA1D6-0B15-4C74-9772-AF70C5D59087}">
      <dgm:prSet/>
      <dgm:spPr/>
      <dgm:t>
        <a:bodyPr/>
        <a:lstStyle/>
        <a:p>
          <a:endParaRPr lang="en-US"/>
        </a:p>
      </dgm:t>
    </dgm:pt>
    <dgm:pt modelId="{129A5892-A720-47F3-9469-FE67F8E7ED08}">
      <dgm:prSet/>
      <dgm:spPr/>
      <dgm:t>
        <a:bodyPr/>
        <a:lstStyle/>
        <a:p>
          <a:r>
            <a:rPr lang="en-GB" b="1" i="0">
              <a:solidFill>
                <a:srgbClr val="002060"/>
              </a:solidFill>
            </a:rPr>
            <a:t>Self-supervised learning (SSL)</a:t>
          </a:r>
          <a:endParaRPr lang="en-US">
            <a:solidFill>
              <a:srgbClr val="002060"/>
            </a:solidFill>
          </a:endParaRPr>
        </a:p>
      </dgm:t>
    </dgm:pt>
    <dgm:pt modelId="{1680853E-B75A-49D1-8DB7-2F933C2C7DBF}" type="parTrans" cxnId="{769776AF-3B85-4516-93EB-89EFBFDF353B}">
      <dgm:prSet/>
      <dgm:spPr/>
      <dgm:t>
        <a:bodyPr/>
        <a:lstStyle/>
        <a:p>
          <a:endParaRPr lang="en-US"/>
        </a:p>
      </dgm:t>
    </dgm:pt>
    <dgm:pt modelId="{D158EDFE-1612-469B-9C22-8716FAC50C55}" type="sibTrans" cxnId="{769776AF-3B85-4516-93EB-89EFBFDF353B}">
      <dgm:prSet/>
      <dgm:spPr/>
      <dgm:t>
        <a:bodyPr/>
        <a:lstStyle/>
        <a:p>
          <a:endParaRPr lang="en-US"/>
        </a:p>
      </dgm:t>
    </dgm:pt>
    <dgm:pt modelId="{BEFD6430-A027-4215-AA57-5FA8910494AF}">
      <dgm:prSet/>
      <dgm:spPr/>
      <dgm:t>
        <a:bodyPr/>
        <a:lstStyle/>
        <a:p>
          <a:r>
            <a:rPr lang="en-GB" b="0" i="0">
              <a:solidFill>
                <a:srgbClr val="002060"/>
              </a:solidFill>
            </a:rPr>
            <a:t>Framework to exploit unlabeled data for learning relevant data representation</a:t>
          </a:r>
          <a:endParaRPr lang="en-US">
            <a:solidFill>
              <a:srgbClr val="002060"/>
            </a:solidFill>
          </a:endParaRPr>
        </a:p>
      </dgm:t>
    </dgm:pt>
    <dgm:pt modelId="{B4A2F82C-A618-44B3-8589-8460B09CFDA4}" type="parTrans" cxnId="{1D1B1DAA-EE83-457C-83D3-BE9EF0BFF406}">
      <dgm:prSet/>
      <dgm:spPr/>
      <dgm:t>
        <a:bodyPr/>
        <a:lstStyle/>
        <a:p>
          <a:endParaRPr lang="en-US"/>
        </a:p>
      </dgm:t>
    </dgm:pt>
    <dgm:pt modelId="{FE400BE2-F2AC-4A83-AFE9-8EDC477B2C37}" type="sibTrans" cxnId="{1D1B1DAA-EE83-457C-83D3-BE9EF0BFF406}">
      <dgm:prSet/>
      <dgm:spPr/>
      <dgm:t>
        <a:bodyPr/>
        <a:lstStyle/>
        <a:p>
          <a:endParaRPr lang="en-US"/>
        </a:p>
      </dgm:t>
    </dgm:pt>
    <dgm:pt modelId="{E83E2BA6-97D1-41F6-991C-847F5952D43D}">
      <dgm:prSet/>
      <dgm:spPr/>
      <dgm:t>
        <a:bodyPr/>
        <a:lstStyle/>
        <a:p>
          <a:r>
            <a:rPr lang="en-GB" b="0" i="0" dirty="0">
              <a:solidFill>
                <a:srgbClr val="002060"/>
              </a:solidFill>
            </a:rPr>
            <a:t>Examples: </a:t>
          </a:r>
          <a:r>
            <a:rPr lang="en-GB" b="0" i="0" dirty="0" err="1">
              <a:solidFill>
                <a:srgbClr val="002060"/>
              </a:solidFill>
            </a:rPr>
            <a:t>MoCO</a:t>
          </a:r>
          <a:r>
            <a:rPr lang="en-GB" b="0" i="0" dirty="0">
              <a:solidFill>
                <a:srgbClr val="002060"/>
              </a:solidFill>
            </a:rPr>
            <a:t>, </a:t>
          </a:r>
          <a:r>
            <a:rPr lang="en-GB" b="0" i="0" dirty="0" err="1">
              <a:solidFill>
                <a:srgbClr val="002060"/>
              </a:solidFill>
            </a:rPr>
            <a:t>simCLR</a:t>
          </a:r>
          <a:r>
            <a:rPr lang="en-GB" b="0" i="0" dirty="0">
              <a:solidFill>
                <a:srgbClr val="002060"/>
              </a:solidFill>
            </a:rPr>
            <a:t>, DINO, REMEDIS, HIPT, SRCL, </a:t>
          </a:r>
          <a:r>
            <a:rPr lang="en-GB" b="0" i="0" dirty="0" err="1">
              <a:solidFill>
                <a:srgbClr val="002060"/>
              </a:solidFill>
            </a:rPr>
            <a:t>iBOT</a:t>
          </a:r>
          <a:r>
            <a:rPr lang="en-GB" b="0" i="0" dirty="0">
              <a:solidFill>
                <a:srgbClr val="002060"/>
              </a:solidFill>
            </a:rPr>
            <a:t>, Virchow</a:t>
          </a:r>
          <a:endParaRPr lang="en-US" dirty="0">
            <a:solidFill>
              <a:srgbClr val="002060"/>
            </a:solidFill>
          </a:endParaRPr>
        </a:p>
      </dgm:t>
    </dgm:pt>
    <dgm:pt modelId="{F870DD13-8728-4838-B7F0-589A65A5CD19}" type="parTrans" cxnId="{63C0911D-CE4D-40D7-A015-259F61E15838}">
      <dgm:prSet/>
      <dgm:spPr/>
      <dgm:t>
        <a:bodyPr/>
        <a:lstStyle/>
        <a:p>
          <a:endParaRPr lang="en-US"/>
        </a:p>
      </dgm:t>
    </dgm:pt>
    <dgm:pt modelId="{BF5490B7-7E94-4A58-9E8F-6466EAB45515}" type="sibTrans" cxnId="{63C0911D-CE4D-40D7-A015-259F61E15838}">
      <dgm:prSet/>
      <dgm:spPr/>
      <dgm:t>
        <a:bodyPr/>
        <a:lstStyle/>
        <a:p>
          <a:endParaRPr lang="en-US"/>
        </a:p>
      </dgm:t>
    </dgm:pt>
    <dgm:pt modelId="{881CF422-6A90-4CCA-AB16-316EBCD4392A}">
      <dgm:prSet/>
      <dgm:spPr/>
      <dgm:t>
        <a:bodyPr/>
        <a:lstStyle/>
        <a:p>
          <a:r>
            <a:rPr lang="en-GB" b="1" i="0" dirty="0">
              <a:solidFill>
                <a:srgbClr val="002060"/>
              </a:solidFill>
            </a:rPr>
            <a:t>Vision-language models (VLM):</a:t>
          </a:r>
          <a:endParaRPr lang="en-US" dirty="0">
            <a:solidFill>
              <a:srgbClr val="002060"/>
            </a:solidFill>
          </a:endParaRPr>
        </a:p>
      </dgm:t>
    </dgm:pt>
    <dgm:pt modelId="{BBF128C8-E378-4E2F-A6A9-E08923B0FC68}" type="parTrans" cxnId="{2EBA9DE4-375C-43FD-A9E7-94F28ACE946A}">
      <dgm:prSet/>
      <dgm:spPr/>
      <dgm:t>
        <a:bodyPr/>
        <a:lstStyle/>
        <a:p>
          <a:endParaRPr lang="en-US"/>
        </a:p>
      </dgm:t>
    </dgm:pt>
    <dgm:pt modelId="{885C1428-3486-480D-8556-45A0025442A8}" type="sibTrans" cxnId="{2EBA9DE4-375C-43FD-A9E7-94F28ACE946A}">
      <dgm:prSet/>
      <dgm:spPr/>
      <dgm:t>
        <a:bodyPr/>
        <a:lstStyle/>
        <a:p>
          <a:endParaRPr lang="en-US"/>
        </a:p>
      </dgm:t>
    </dgm:pt>
    <dgm:pt modelId="{B00C864D-36A2-4D44-B656-B6250DB8DEB5}">
      <dgm:prSet/>
      <dgm:spPr/>
      <dgm:t>
        <a:bodyPr/>
        <a:lstStyle/>
        <a:p>
          <a:r>
            <a:rPr lang="en-GB" b="0" i="0">
              <a:solidFill>
                <a:srgbClr val="002060"/>
              </a:solidFill>
            </a:rPr>
            <a:t>Algorithms to build data representation combining images and texts</a:t>
          </a:r>
          <a:endParaRPr lang="en-US">
            <a:solidFill>
              <a:srgbClr val="002060"/>
            </a:solidFill>
          </a:endParaRPr>
        </a:p>
      </dgm:t>
    </dgm:pt>
    <dgm:pt modelId="{9486EF98-C8B8-4D17-8B41-CA4AE4EF4A13}" type="parTrans" cxnId="{0E5E755C-68CE-4588-A079-368639661367}">
      <dgm:prSet/>
      <dgm:spPr/>
      <dgm:t>
        <a:bodyPr/>
        <a:lstStyle/>
        <a:p>
          <a:endParaRPr lang="en-US"/>
        </a:p>
      </dgm:t>
    </dgm:pt>
    <dgm:pt modelId="{61F40B0E-9531-4DBE-84B3-5FAD000AB0A1}" type="sibTrans" cxnId="{0E5E755C-68CE-4588-A079-368639661367}">
      <dgm:prSet/>
      <dgm:spPr/>
      <dgm:t>
        <a:bodyPr/>
        <a:lstStyle/>
        <a:p>
          <a:endParaRPr lang="en-US"/>
        </a:p>
      </dgm:t>
    </dgm:pt>
    <dgm:pt modelId="{D3941BE2-0624-45F8-937D-E595736C4F18}">
      <dgm:prSet/>
      <dgm:spPr/>
      <dgm:t>
        <a:bodyPr/>
        <a:lstStyle/>
        <a:p>
          <a:r>
            <a:rPr lang="en-GB" b="0" i="0">
              <a:solidFill>
                <a:srgbClr val="002060"/>
              </a:solidFill>
            </a:rPr>
            <a:t>Examples: CLIP, CoCa, ConVIRT, </a:t>
          </a:r>
          <a:endParaRPr lang="en-US">
            <a:solidFill>
              <a:srgbClr val="002060"/>
            </a:solidFill>
          </a:endParaRPr>
        </a:p>
      </dgm:t>
    </dgm:pt>
    <dgm:pt modelId="{9D6F52E4-2F0F-42D8-A747-DFFA149CA73A}" type="parTrans" cxnId="{A3AD6E62-99E3-4516-A397-712227AB8507}">
      <dgm:prSet/>
      <dgm:spPr/>
      <dgm:t>
        <a:bodyPr/>
        <a:lstStyle/>
        <a:p>
          <a:endParaRPr lang="en-US"/>
        </a:p>
      </dgm:t>
    </dgm:pt>
    <dgm:pt modelId="{6CB5903F-CEA5-410C-A69D-9E18A70712E7}" type="sibTrans" cxnId="{A3AD6E62-99E3-4516-A397-712227AB8507}">
      <dgm:prSet/>
      <dgm:spPr/>
      <dgm:t>
        <a:bodyPr/>
        <a:lstStyle/>
        <a:p>
          <a:endParaRPr lang="en-US"/>
        </a:p>
      </dgm:t>
    </dgm:pt>
    <dgm:pt modelId="{19D08029-1409-4A01-81C5-1D0D319C1AB3}">
      <dgm:prSet/>
      <dgm:spPr/>
      <dgm:t>
        <a:bodyPr/>
        <a:lstStyle/>
        <a:p>
          <a:r>
            <a:rPr lang="en-GB" b="1" i="0">
              <a:solidFill>
                <a:srgbClr val="002060"/>
              </a:solidFill>
            </a:rPr>
            <a:t>Multimodal learning in computational pathology:</a:t>
          </a:r>
          <a:endParaRPr lang="en-US">
            <a:solidFill>
              <a:srgbClr val="002060"/>
            </a:solidFill>
          </a:endParaRPr>
        </a:p>
      </dgm:t>
    </dgm:pt>
    <dgm:pt modelId="{A6B06DF7-2716-4F46-97F0-B6F8BEA1CD83}" type="parTrans" cxnId="{5E5C2C12-923C-4670-AD6F-E067544B80A9}">
      <dgm:prSet/>
      <dgm:spPr/>
      <dgm:t>
        <a:bodyPr/>
        <a:lstStyle/>
        <a:p>
          <a:endParaRPr lang="en-US"/>
        </a:p>
      </dgm:t>
    </dgm:pt>
    <dgm:pt modelId="{1DD90E1A-87A4-4A79-9D4D-AF764B71962E}" type="sibTrans" cxnId="{5E5C2C12-923C-4670-AD6F-E067544B80A9}">
      <dgm:prSet/>
      <dgm:spPr/>
      <dgm:t>
        <a:bodyPr/>
        <a:lstStyle/>
        <a:p>
          <a:endParaRPr lang="en-US"/>
        </a:p>
      </dgm:t>
    </dgm:pt>
    <dgm:pt modelId="{6365377A-C939-4267-B6AC-36947E0D3DE5}">
      <dgm:prSet/>
      <dgm:spPr/>
      <dgm:t>
        <a:bodyPr/>
        <a:lstStyle/>
        <a:p>
          <a:r>
            <a:rPr lang="en-GB" b="0" i="0">
              <a:solidFill>
                <a:srgbClr val="002060"/>
              </a:solidFill>
            </a:rPr>
            <a:t>Combining multiple sources of pathology data</a:t>
          </a:r>
          <a:endParaRPr lang="en-US">
            <a:solidFill>
              <a:srgbClr val="002060"/>
            </a:solidFill>
          </a:endParaRPr>
        </a:p>
      </dgm:t>
    </dgm:pt>
    <dgm:pt modelId="{F28D0A42-205B-4152-A971-4E73782BCC22}" type="parTrans" cxnId="{088BD3FD-EFA8-479C-B6BF-EDD35F4FFAAE}">
      <dgm:prSet/>
      <dgm:spPr/>
      <dgm:t>
        <a:bodyPr/>
        <a:lstStyle/>
        <a:p>
          <a:endParaRPr lang="en-US"/>
        </a:p>
      </dgm:t>
    </dgm:pt>
    <dgm:pt modelId="{6ECEA9CA-FA08-42A1-AE87-054DA916EBD2}" type="sibTrans" cxnId="{088BD3FD-EFA8-479C-B6BF-EDD35F4FFAAE}">
      <dgm:prSet/>
      <dgm:spPr/>
      <dgm:t>
        <a:bodyPr/>
        <a:lstStyle/>
        <a:p>
          <a:endParaRPr lang="en-US"/>
        </a:p>
      </dgm:t>
    </dgm:pt>
    <dgm:pt modelId="{3A5F4737-0175-4F47-A6AD-A2722078F5AB}">
      <dgm:prSet/>
      <dgm:spPr/>
      <dgm:t>
        <a:bodyPr/>
        <a:lstStyle/>
        <a:p>
          <a:r>
            <a:rPr lang="en-GB" b="0" i="0" dirty="0">
              <a:solidFill>
                <a:srgbClr val="002060"/>
              </a:solidFill>
            </a:rPr>
            <a:t>Examples: MI-Zero, PLIP, CONCH</a:t>
          </a:r>
          <a:endParaRPr lang="en-US" dirty="0">
            <a:solidFill>
              <a:srgbClr val="002060"/>
            </a:solidFill>
          </a:endParaRPr>
        </a:p>
      </dgm:t>
    </dgm:pt>
    <dgm:pt modelId="{6BF6DF60-A83A-4BA9-A3F6-5ED4AE493535}" type="parTrans" cxnId="{4D1B06E8-B981-4461-9C07-A6FD05C85667}">
      <dgm:prSet/>
      <dgm:spPr/>
      <dgm:t>
        <a:bodyPr/>
        <a:lstStyle/>
        <a:p>
          <a:endParaRPr lang="en-US"/>
        </a:p>
      </dgm:t>
    </dgm:pt>
    <dgm:pt modelId="{88909B14-C9C0-4B48-BB73-923FD4E429D7}" type="sibTrans" cxnId="{4D1B06E8-B981-4461-9C07-A6FD05C85667}">
      <dgm:prSet/>
      <dgm:spPr/>
      <dgm:t>
        <a:bodyPr/>
        <a:lstStyle/>
        <a:p>
          <a:endParaRPr lang="en-US"/>
        </a:p>
      </dgm:t>
    </dgm:pt>
    <dgm:pt modelId="{BAC81813-703E-4BCD-AD1B-6EF44E74B348}">
      <dgm:prSet/>
      <dgm:spPr/>
      <dgm:t>
        <a:bodyPr/>
        <a:lstStyle/>
        <a:p>
          <a:r>
            <a:rPr lang="en-GB" b="1" i="0"/>
            <a:t>Limitations:</a:t>
          </a:r>
          <a:endParaRPr lang="en-US"/>
        </a:p>
      </dgm:t>
    </dgm:pt>
    <dgm:pt modelId="{B9AD11E7-290A-46A8-8843-F43EF25537FF}" type="parTrans" cxnId="{59493C2F-54BB-41ED-B614-EC0191DB3800}">
      <dgm:prSet/>
      <dgm:spPr/>
      <dgm:t>
        <a:bodyPr/>
        <a:lstStyle/>
        <a:p>
          <a:endParaRPr lang="en-US"/>
        </a:p>
      </dgm:t>
    </dgm:pt>
    <dgm:pt modelId="{CAD2B5A9-8469-4708-B60D-2AE75B229B99}" type="sibTrans" cxnId="{59493C2F-54BB-41ED-B614-EC0191DB3800}">
      <dgm:prSet/>
      <dgm:spPr/>
      <dgm:t>
        <a:bodyPr/>
        <a:lstStyle/>
        <a:p>
          <a:endParaRPr lang="en-US"/>
        </a:p>
      </dgm:t>
    </dgm:pt>
    <dgm:pt modelId="{70361FC2-88F1-4BA6-ACDA-E907FE6F4691}">
      <dgm:prSet/>
      <dgm:spPr/>
      <dgm:t>
        <a:bodyPr/>
        <a:lstStyle/>
        <a:p>
          <a:r>
            <a:rPr lang="en-GB" b="0" i="0" dirty="0">
              <a:solidFill>
                <a:srgbClr val="002060"/>
              </a:solidFill>
            </a:rPr>
            <a:t>Need for large annotated datasets</a:t>
          </a:r>
          <a:endParaRPr lang="en-US" dirty="0">
            <a:solidFill>
              <a:srgbClr val="002060"/>
            </a:solidFill>
          </a:endParaRPr>
        </a:p>
      </dgm:t>
    </dgm:pt>
    <dgm:pt modelId="{5DC2920C-3F5C-44F7-9191-AA0D50807132}" type="parTrans" cxnId="{235B19D6-9CA3-4F2A-9EF1-31A00487CA45}">
      <dgm:prSet/>
      <dgm:spPr/>
      <dgm:t>
        <a:bodyPr/>
        <a:lstStyle/>
        <a:p>
          <a:endParaRPr lang="en-US"/>
        </a:p>
      </dgm:t>
    </dgm:pt>
    <dgm:pt modelId="{5C1805D4-DA48-4D02-B9D3-99BF3A71169D}" type="sibTrans" cxnId="{235B19D6-9CA3-4F2A-9EF1-31A00487CA45}">
      <dgm:prSet/>
      <dgm:spPr/>
      <dgm:t>
        <a:bodyPr/>
        <a:lstStyle/>
        <a:p>
          <a:endParaRPr lang="en-US"/>
        </a:p>
      </dgm:t>
    </dgm:pt>
    <dgm:pt modelId="{18F85A87-4489-440D-A1CB-6F7F9D7C1D64}">
      <dgm:prSet/>
      <dgm:spPr/>
      <dgm:t>
        <a:bodyPr/>
        <a:lstStyle/>
        <a:p>
          <a:r>
            <a:rPr lang="en-GB" b="0" i="0" dirty="0">
              <a:solidFill>
                <a:srgbClr val="002060"/>
              </a:solidFill>
            </a:rPr>
            <a:t>Limited generalization capabilities</a:t>
          </a:r>
          <a:endParaRPr lang="en-US" dirty="0">
            <a:solidFill>
              <a:srgbClr val="002060"/>
            </a:solidFill>
          </a:endParaRPr>
        </a:p>
      </dgm:t>
    </dgm:pt>
    <dgm:pt modelId="{F374AEE1-211A-4DB0-A327-93DF3CAAA403}" type="parTrans" cxnId="{A3AA2EB0-D301-4DB9-BBA7-AB093C2BBD44}">
      <dgm:prSet/>
      <dgm:spPr/>
      <dgm:t>
        <a:bodyPr/>
        <a:lstStyle/>
        <a:p>
          <a:endParaRPr lang="en-US"/>
        </a:p>
      </dgm:t>
    </dgm:pt>
    <dgm:pt modelId="{9558F2D3-A880-4634-84E2-441E81221C75}" type="sibTrans" cxnId="{A3AA2EB0-D301-4DB9-BBA7-AB093C2BBD44}">
      <dgm:prSet/>
      <dgm:spPr/>
      <dgm:t>
        <a:bodyPr/>
        <a:lstStyle/>
        <a:p>
          <a:endParaRPr lang="en-US"/>
        </a:p>
      </dgm:t>
    </dgm:pt>
    <dgm:pt modelId="{F7F3F9FD-DD8A-46C7-9DD8-C4275C59F38B}" type="pres">
      <dgm:prSet presAssocID="{BA79ECDF-606D-4400-AE21-E8A6F21BED4B}" presName="linear" presStyleCnt="0">
        <dgm:presLayoutVars>
          <dgm:animLvl val="lvl"/>
          <dgm:resizeHandles val="exact"/>
        </dgm:presLayoutVars>
      </dgm:prSet>
      <dgm:spPr/>
    </dgm:pt>
    <dgm:pt modelId="{11BFF296-753E-4348-BF0A-9FD86D47F287}" type="pres">
      <dgm:prSet presAssocID="{10FC9E3B-A3E3-43CD-AEFC-45E2CF144FB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3B85272-8224-4CF0-8ED3-9B1F6BD33F8D}" type="pres">
      <dgm:prSet presAssocID="{10FC9E3B-A3E3-43CD-AEFC-45E2CF144FBA}" presName="childText" presStyleLbl="revTx" presStyleIdx="0" presStyleCnt="2">
        <dgm:presLayoutVars>
          <dgm:bulletEnabled val="1"/>
        </dgm:presLayoutVars>
      </dgm:prSet>
      <dgm:spPr/>
    </dgm:pt>
    <dgm:pt modelId="{0495ADBC-EC40-4A67-BDB5-2B3D319126DF}" type="pres">
      <dgm:prSet presAssocID="{BAC81813-703E-4BCD-AD1B-6EF44E74B34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4F7C05D-DAEE-4AB3-A229-A3A17F53B98A}" type="pres">
      <dgm:prSet presAssocID="{BAC81813-703E-4BCD-AD1B-6EF44E74B34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E5C2C12-923C-4670-AD6F-E067544B80A9}" srcId="{10FC9E3B-A3E3-43CD-AEFC-45E2CF144FBA}" destId="{19D08029-1409-4A01-81C5-1D0D319C1AB3}" srcOrd="3" destOrd="0" parTransId="{A6B06DF7-2716-4F46-97F0-B6F8BEA1CD83}" sibTransId="{1DD90E1A-87A4-4A79-9D4D-AF764B71962E}"/>
    <dgm:cxn modelId="{BFDB5915-D2FD-40F3-936C-A3DFA62AB112}" type="presOf" srcId="{D3941BE2-0624-45F8-937D-E595736C4F18}" destId="{A3B85272-8224-4CF0-8ED3-9B1F6BD33F8D}" srcOrd="0" destOrd="8" presId="urn:microsoft.com/office/officeart/2005/8/layout/vList2"/>
    <dgm:cxn modelId="{63C0911D-CE4D-40D7-A015-259F61E15838}" srcId="{129A5892-A720-47F3-9469-FE67F8E7ED08}" destId="{E83E2BA6-97D1-41F6-991C-847F5952D43D}" srcOrd="1" destOrd="0" parTransId="{F870DD13-8728-4838-B7F0-589A65A5CD19}" sibTransId="{BF5490B7-7E94-4A58-9E8F-6466EAB45515}"/>
    <dgm:cxn modelId="{28D16F1E-4FAC-4AAF-A731-FC9C8773A77D}" type="presOf" srcId="{10FC9E3B-A3E3-43CD-AEFC-45E2CF144FBA}" destId="{11BFF296-753E-4348-BF0A-9FD86D47F287}" srcOrd="0" destOrd="0" presId="urn:microsoft.com/office/officeart/2005/8/layout/vList2"/>
    <dgm:cxn modelId="{59493C2F-54BB-41ED-B614-EC0191DB3800}" srcId="{BA79ECDF-606D-4400-AE21-E8A6F21BED4B}" destId="{BAC81813-703E-4BCD-AD1B-6EF44E74B348}" srcOrd="1" destOrd="0" parTransId="{B9AD11E7-290A-46A8-8843-F43EF25537FF}" sibTransId="{CAD2B5A9-8469-4708-B60D-2AE75B229B99}"/>
    <dgm:cxn modelId="{0A6B053F-79CD-41CF-9014-955ED3FA9ECA}" type="presOf" srcId="{B00C864D-36A2-4D44-B656-B6250DB8DEB5}" destId="{A3B85272-8224-4CF0-8ED3-9B1F6BD33F8D}" srcOrd="0" destOrd="7" presId="urn:microsoft.com/office/officeart/2005/8/layout/vList2"/>
    <dgm:cxn modelId="{0E5E755C-68CE-4588-A079-368639661367}" srcId="{881CF422-6A90-4CCA-AB16-316EBCD4392A}" destId="{B00C864D-36A2-4D44-B656-B6250DB8DEB5}" srcOrd="0" destOrd="0" parTransId="{9486EF98-C8B8-4D17-8B41-CA4AE4EF4A13}" sibTransId="{61F40B0E-9531-4DBE-84B3-5FAD000AB0A1}"/>
    <dgm:cxn modelId="{A3AD6E62-99E3-4516-A397-712227AB8507}" srcId="{881CF422-6A90-4CCA-AB16-316EBCD4392A}" destId="{D3941BE2-0624-45F8-937D-E595736C4F18}" srcOrd="1" destOrd="0" parTransId="{9D6F52E4-2F0F-42D8-A747-DFFA149CA73A}" sibTransId="{6CB5903F-CEA5-410C-A69D-9E18A70712E7}"/>
    <dgm:cxn modelId="{BEEFD562-6E5E-40A6-B8F5-C7BD7D93B8DB}" type="presOf" srcId="{B811B9E7-16EB-4543-888B-DA91C0DCC7BD}" destId="{A3B85272-8224-4CF0-8ED3-9B1F6BD33F8D}" srcOrd="0" destOrd="2" presId="urn:microsoft.com/office/officeart/2005/8/layout/vList2"/>
    <dgm:cxn modelId="{D32DC552-0BFC-477B-846A-CB24C3623436}" type="presOf" srcId="{BEFD6430-A027-4215-AA57-5FA8910494AF}" destId="{A3B85272-8224-4CF0-8ED3-9B1F6BD33F8D}" srcOrd="0" destOrd="4" presId="urn:microsoft.com/office/officeart/2005/8/layout/vList2"/>
    <dgm:cxn modelId="{9DE50B57-DDDB-4E6D-AE0B-0DA9D700D4E6}" srcId="{BA79ECDF-606D-4400-AE21-E8A6F21BED4B}" destId="{10FC9E3B-A3E3-43CD-AEFC-45E2CF144FBA}" srcOrd="0" destOrd="0" parTransId="{5F8ECC7C-B63F-4C65-A8E1-AF26DC6A3A8F}" sibTransId="{9713DD2A-604D-4AB6-9478-DEA26F1A2E45}"/>
    <dgm:cxn modelId="{FC5AC759-22E6-46FE-913D-19CE34751740}" srcId="{C55D8D4A-8C00-4B5E-80F4-72A5A909A06A}" destId="{C8471C91-98CE-4030-BC5D-5AEB07E38B31}" srcOrd="0" destOrd="0" parTransId="{CD453C8C-5B2B-40B9-B09E-16760BB081CE}" sibTransId="{7CA5C2CC-834E-4F47-8257-EF98D0685977}"/>
    <dgm:cxn modelId="{01DA028B-5013-4AAE-A577-394B9C2D1824}" type="presOf" srcId="{BAC81813-703E-4BCD-AD1B-6EF44E74B348}" destId="{0495ADBC-EC40-4A67-BDB5-2B3D319126DF}" srcOrd="0" destOrd="0" presId="urn:microsoft.com/office/officeart/2005/8/layout/vList2"/>
    <dgm:cxn modelId="{C148CB91-CB8D-4FA2-BAD7-306A2FF6A235}" type="presOf" srcId="{BA79ECDF-606D-4400-AE21-E8A6F21BED4B}" destId="{F7F3F9FD-DD8A-46C7-9DD8-C4275C59F38B}" srcOrd="0" destOrd="0" presId="urn:microsoft.com/office/officeart/2005/8/layout/vList2"/>
    <dgm:cxn modelId="{01126696-72A8-40A7-9EC1-3148DB6E40B9}" type="presOf" srcId="{6365377A-C939-4267-B6AC-36947E0D3DE5}" destId="{A3B85272-8224-4CF0-8ED3-9B1F6BD33F8D}" srcOrd="0" destOrd="10" presId="urn:microsoft.com/office/officeart/2005/8/layout/vList2"/>
    <dgm:cxn modelId="{8842B99E-41F5-478D-8C05-42BB3D0D507F}" type="presOf" srcId="{129A5892-A720-47F3-9469-FE67F8E7ED08}" destId="{A3B85272-8224-4CF0-8ED3-9B1F6BD33F8D}" srcOrd="0" destOrd="3" presId="urn:microsoft.com/office/officeart/2005/8/layout/vList2"/>
    <dgm:cxn modelId="{5BD95FA1-666D-41F6-BD6A-32A8FE535522}" srcId="{10FC9E3B-A3E3-43CD-AEFC-45E2CF144FBA}" destId="{C55D8D4A-8C00-4B5E-80F4-72A5A909A06A}" srcOrd="0" destOrd="0" parTransId="{DDBFD103-E10E-4AE0-A749-E160B141A17C}" sibTransId="{AE4F7A5A-D72C-4C93-A38D-ED2C0C0C4BB1}"/>
    <dgm:cxn modelId="{78C132A7-E567-4C37-A7DB-CBA558E635DE}" type="presOf" srcId="{70361FC2-88F1-4BA6-ACDA-E907FE6F4691}" destId="{A4F7C05D-DAEE-4AB3-A229-A3A17F53B98A}" srcOrd="0" destOrd="0" presId="urn:microsoft.com/office/officeart/2005/8/layout/vList2"/>
    <dgm:cxn modelId="{1D1B1DAA-EE83-457C-83D3-BE9EF0BFF406}" srcId="{129A5892-A720-47F3-9469-FE67F8E7ED08}" destId="{BEFD6430-A027-4215-AA57-5FA8910494AF}" srcOrd="0" destOrd="0" parTransId="{B4A2F82C-A618-44B3-8589-8460B09CFDA4}" sibTransId="{FE400BE2-F2AC-4A83-AFE9-8EDC477B2C37}"/>
    <dgm:cxn modelId="{769776AF-3B85-4516-93EB-89EFBFDF353B}" srcId="{10FC9E3B-A3E3-43CD-AEFC-45E2CF144FBA}" destId="{129A5892-A720-47F3-9469-FE67F8E7ED08}" srcOrd="1" destOrd="0" parTransId="{1680853E-B75A-49D1-8DB7-2F933C2C7DBF}" sibTransId="{D158EDFE-1612-469B-9C22-8716FAC50C55}"/>
    <dgm:cxn modelId="{A3AA2EB0-D301-4DB9-BBA7-AB093C2BBD44}" srcId="{BAC81813-703E-4BCD-AD1B-6EF44E74B348}" destId="{18F85A87-4489-440D-A1CB-6F7F9D7C1D64}" srcOrd="1" destOrd="0" parTransId="{F374AEE1-211A-4DB0-A327-93DF3CAAA403}" sibTransId="{9558F2D3-A880-4634-84E2-441E81221C75}"/>
    <dgm:cxn modelId="{189BD5B7-028E-4EE8-B277-C125A18794ED}" type="presOf" srcId="{C55D8D4A-8C00-4B5E-80F4-72A5A909A06A}" destId="{A3B85272-8224-4CF0-8ED3-9B1F6BD33F8D}" srcOrd="0" destOrd="0" presId="urn:microsoft.com/office/officeart/2005/8/layout/vList2"/>
    <dgm:cxn modelId="{472919B9-715C-4495-A260-6A84F739AD81}" type="presOf" srcId="{3A5F4737-0175-4F47-A6AD-A2722078F5AB}" destId="{A3B85272-8224-4CF0-8ED3-9B1F6BD33F8D}" srcOrd="0" destOrd="11" presId="urn:microsoft.com/office/officeart/2005/8/layout/vList2"/>
    <dgm:cxn modelId="{2CCD76C2-775B-4302-A0FB-D2440C8E96F9}" type="presOf" srcId="{18F85A87-4489-440D-A1CB-6F7F9D7C1D64}" destId="{A4F7C05D-DAEE-4AB3-A229-A3A17F53B98A}" srcOrd="0" destOrd="1" presId="urn:microsoft.com/office/officeart/2005/8/layout/vList2"/>
    <dgm:cxn modelId="{076515CA-4061-4BBE-A18F-686C0156F5C0}" type="presOf" srcId="{881CF422-6A90-4CCA-AB16-316EBCD4392A}" destId="{A3B85272-8224-4CF0-8ED3-9B1F6BD33F8D}" srcOrd="0" destOrd="6" presId="urn:microsoft.com/office/officeart/2005/8/layout/vList2"/>
    <dgm:cxn modelId="{523EB3CE-A06E-40DE-9581-EF0554224965}" type="presOf" srcId="{C8471C91-98CE-4030-BC5D-5AEB07E38B31}" destId="{A3B85272-8224-4CF0-8ED3-9B1F6BD33F8D}" srcOrd="0" destOrd="1" presId="urn:microsoft.com/office/officeart/2005/8/layout/vList2"/>
    <dgm:cxn modelId="{CA681AD4-5DED-4138-87C5-5B30A5BF433B}" type="presOf" srcId="{E83E2BA6-97D1-41F6-991C-847F5952D43D}" destId="{A3B85272-8224-4CF0-8ED3-9B1F6BD33F8D}" srcOrd="0" destOrd="5" presId="urn:microsoft.com/office/officeart/2005/8/layout/vList2"/>
    <dgm:cxn modelId="{235B19D6-9CA3-4F2A-9EF1-31A00487CA45}" srcId="{BAC81813-703E-4BCD-AD1B-6EF44E74B348}" destId="{70361FC2-88F1-4BA6-ACDA-E907FE6F4691}" srcOrd="0" destOrd="0" parTransId="{5DC2920C-3F5C-44F7-9191-AA0D50807132}" sibTransId="{5C1805D4-DA48-4D02-B9D3-99BF3A71169D}"/>
    <dgm:cxn modelId="{F26AA1D6-0B15-4C74-9772-AF70C5D59087}" srcId="{C55D8D4A-8C00-4B5E-80F4-72A5A909A06A}" destId="{B811B9E7-16EB-4543-888B-DA91C0DCC7BD}" srcOrd="1" destOrd="0" parTransId="{3F39CEB0-FECE-43B9-B4BA-37053D8D96C3}" sibTransId="{251E7D85-7259-4897-8F63-AD76076D9BDF}"/>
    <dgm:cxn modelId="{91A4FFDD-68CB-4815-B83C-4B513C4DEF93}" type="presOf" srcId="{19D08029-1409-4A01-81C5-1D0D319C1AB3}" destId="{A3B85272-8224-4CF0-8ED3-9B1F6BD33F8D}" srcOrd="0" destOrd="9" presId="urn:microsoft.com/office/officeart/2005/8/layout/vList2"/>
    <dgm:cxn modelId="{2EBA9DE4-375C-43FD-A9E7-94F28ACE946A}" srcId="{10FC9E3B-A3E3-43CD-AEFC-45E2CF144FBA}" destId="{881CF422-6A90-4CCA-AB16-316EBCD4392A}" srcOrd="2" destOrd="0" parTransId="{BBF128C8-E378-4E2F-A6A9-E08923B0FC68}" sibTransId="{885C1428-3486-480D-8556-45A0025442A8}"/>
    <dgm:cxn modelId="{4D1B06E8-B981-4461-9C07-A6FD05C85667}" srcId="{19D08029-1409-4A01-81C5-1D0D319C1AB3}" destId="{3A5F4737-0175-4F47-A6AD-A2722078F5AB}" srcOrd="1" destOrd="0" parTransId="{6BF6DF60-A83A-4BA9-A3F6-5ED4AE493535}" sibTransId="{88909B14-C9C0-4B48-BB73-923FD4E429D7}"/>
    <dgm:cxn modelId="{088BD3FD-EFA8-479C-B6BF-EDD35F4FFAAE}" srcId="{19D08029-1409-4A01-81C5-1D0D319C1AB3}" destId="{6365377A-C939-4267-B6AC-36947E0D3DE5}" srcOrd="0" destOrd="0" parTransId="{F28D0A42-205B-4152-A971-4E73782BCC22}" sibTransId="{6ECEA9CA-FA08-42A1-AE87-054DA916EBD2}"/>
    <dgm:cxn modelId="{01957EE5-759B-482B-9FF1-1DFB74039042}" type="presParOf" srcId="{F7F3F9FD-DD8A-46C7-9DD8-C4275C59F38B}" destId="{11BFF296-753E-4348-BF0A-9FD86D47F287}" srcOrd="0" destOrd="0" presId="urn:microsoft.com/office/officeart/2005/8/layout/vList2"/>
    <dgm:cxn modelId="{1920EC0C-3FA2-433E-94D9-E30F430C4359}" type="presParOf" srcId="{F7F3F9FD-DD8A-46C7-9DD8-C4275C59F38B}" destId="{A3B85272-8224-4CF0-8ED3-9B1F6BD33F8D}" srcOrd="1" destOrd="0" presId="urn:microsoft.com/office/officeart/2005/8/layout/vList2"/>
    <dgm:cxn modelId="{7A707626-19E7-499D-9B7D-E70E44490630}" type="presParOf" srcId="{F7F3F9FD-DD8A-46C7-9DD8-C4275C59F38B}" destId="{0495ADBC-EC40-4A67-BDB5-2B3D319126DF}" srcOrd="2" destOrd="0" presId="urn:microsoft.com/office/officeart/2005/8/layout/vList2"/>
    <dgm:cxn modelId="{D3422ADC-2FFA-49B8-B157-528FFB8C2054}" type="presParOf" srcId="{F7F3F9FD-DD8A-46C7-9DD8-C4275C59F38B}" destId="{A4F7C05D-DAEE-4AB3-A229-A3A17F53B98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B66B92-7745-434E-9F78-A4CE9497FC1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D69D162-AECE-4A0E-BE8C-CA887EAFB1D5}">
      <dgm:prSet/>
      <dgm:spPr/>
      <dgm:t>
        <a:bodyPr/>
        <a:lstStyle/>
        <a:p>
          <a:pPr>
            <a:defRPr b="1"/>
          </a:pPr>
          <a:r>
            <a:rPr lang="en-GB" b="1" i="0"/>
            <a:t>Datasets</a:t>
          </a:r>
          <a:r>
            <a:rPr lang="en-GB" b="0" i="0"/>
            <a:t>:</a:t>
          </a:r>
          <a:endParaRPr lang="en-US"/>
        </a:p>
      </dgm:t>
    </dgm:pt>
    <dgm:pt modelId="{0E6B2F6C-9525-4E4A-AF83-4DF172FC6B16}" type="parTrans" cxnId="{830A8FEE-7422-4A61-9F56-1E04AA7A796F}">
      <dgm:prSet/>
      <dgm:spPr/>
      <dgm:t>
        <a:bodyPr/>
        <a:lstStyle/>
        <a:p>
          <a:endParaRPr lang="en-US"/>
        </a:p>
      </dgm:t>
    </dgm:pt>
    <dgm:pt modelId="{6EC7972C-3189-491A-9ACC-E06EF3E1C318}" type="sibTrans" cxnId="{830A8FEE-7422-4A61-9F56-1E04AA7A796F}">
      <dgm:prSet/>
      <dgm:spPr/>
      <dgm:t>
        <a:bodyPr/>
        <a:lstStyle/>
        <a:p>
          <a:endParaRPr lang="en-US"/>
        </a:p>
      </dgm:t>
    </dgm:pt>
    <dgm:pt modelId="{915EF24F-C5AF-4213-A617-0C45D4E66ECC}">
      <dgm:prSet/>
      <dgm:spPr/>
      <dgm:t>
        <a:bodyPr/>
        <a:lstStyle/>
        <a:p>
          <a:r>
            <a:rPr lang="en-GB" b="0" i="0"/>
            <a:t>Internal: 6176 WSIs + reports (Catania cohort, Radboudumc).</a:t>
          </a:r>
          <a:endParaRPr lang="en-US"/>
        </a:p>
      </dgm:t>
    </dgm:pt>
    <dgm:pt modelId="{0287972D-9AE9-4AF1-A835-1039FFF77B86}" type="parTrans" cxnId="{5989CFF3-FBA3-4E71-9FAB-491664CFB963}">
      <dgm:prSet/>
      <dgm:spPr/>
      <dgm:t>
        <a:bodyPr/>
        <a:lstStyle/>
        <a:p>
          <a:endParaRPr lang="en-US"/>
        </a:p>
      </dgm:t>
    </dgm:pt>
    <dgm:pt modelId="{FA62D734-DDD5-4156-9D23-B213371797C4}" type="sibTrans" cxnId="{5989CFF3-FBA3-4E71-9FAB-491664CFB963}">
      <dgm:prSet/>
      <dgm:spPr/>
      <dgm:t>
        <a:bodyPr/>
        <a:lstStyle/>
        <a:p>
          <a:endParaRPr lang="en-US"/>
        </a:p>
      </dgm:t>
    </dgm:pt>
    <dgm:pt modelId="{ED415C5E-AFDB-45A2-9DE3-53B74700FFEA}">
      <dgm:prSet/>
      <dgm:spPr/>
      <dgm:t>
        <a:bodyPr/>
        <a:lstStyle/>
        <a:p>
          <a:r>
            <a:rPr lang="en-GB" b="0" i="0"/>
            <a:t>Public: UNITOPatho (4 classes), IMP-CRC (3 classes).</a:t>
          </a:r>
          <a:endParaRPr lang="en-US"/>
        </a:p>
      </dgm:t>
    </dgm:pt>
    <dgm:pt modelId="{BF94D8EA-8342-456E-98AC-74B60B10A14A}" type="parTrans" cxnId="{6CF7B838-4B00-4328-8905-11F6F60D0EC1}">
      <dgm:prSet/>
      <dgm:spPr/>
      <dgm:t>
        <a:bodyPr/>
        <a:lstStyle/>
        <a:p>
          <a:endParaRPr lang="en-US"/>
        </a:p>
      </dgm:t>
    </dgm:pt>
    <dgm:pt modelId="{CE2C7184-FF4C-463C-AC26-89609FE50D0D}" type="sibTrans" cxnId="{6CF7B838-4B00-4328-8905-11F6F60D0EC1}">
      <dgm:prSet/>
      <dgm:spPr/>
      <dgm:t>
        <a:bodyPr/>
        <a:lstStyle/>
        <a:p>
          <a:endParaRPr lang="en-US"/>
        </a:p>
      </dgm:t>
    </dgm:pt>
    <dgm:pt modelId="{0B5CCC02-A0A6-43D7-85C1-92326D39BAC4}">
      <dgm:prSet/>
      <dgm:spPr/>
      <dgm:t>
        <a:bodyPr/>
        <a:lstStyle/>
        <a:p>
          <a:pPr>
            <a:defRPr b="1"/>
          </a:pPr>
          <a:r>
            <a:rPr lang="en-GB" b="1" i="0"/>
            <a:t>Tasks</a:t>
          </a:r>
          <a:r>
            <a:rPr lang="en-GB" b="0" i="0"/>
            <a:t>:</a:t>
          </a:r>
          <a:endParaRPr lang="en-US"/>
        </a:p>
      </dgm:t>
    </dgm:pt>
    <dgm:pt modelId="{9BE7EF65-D8B9-42D6-9655-AD47046EC672}" type="parTrans" cxnId="{BDDD0DCC-7E2C-4FB6-84B5-5B935E67358F}">
      <dgm:prSet/>
      <dgm:spPr/>
      <dgm:t>
        <a:bodyPr/>
        <a:lstStyle/>
        <a:p>
          <a:endParaRPr lang="en-US"/>
        </a:p>
      </dgm:t>
    </dgm:pt>
    <dgm:pt modelId="{047A5066-2312-4E0D-A9C2-9A6DD81973DF}" type="sibTrans" cxnId="{BDDD0DCC-7E2C-4FB6-84B5-5B935E67358F}">
      <dgm:prSet/>
      <dgm:spPr/>
      <dgm:t>
        <a:bodyPr/>
        <a:lstStyle/>
        <a:p>
          <a:endParaRPr lang="en-US"/>
        </a:p>
      </dgm:t>
    </dgm:pt>
    <dgm:pt modelId="{5BBCB3D1-8471-4802-B89C-26454A8A6DAC}">
      <dgm:prSet/>
      <dgm:spPr/>
      <dgm:t>
        <a:bodyPr/>
        <a:lstStyle/>
        <a:p>
          <a:r>
            <a:rPr lang="en-GB" b="0" i="0"/>
            <a:t>WSI classification.</a:t>
          </a:r>
          <a:endParaRPr lang="en-US"/>
        </a:p>
      </dgm:t>
    </dgm:pt>
    <dgm:pt modelId="{09579713-FEBE-4520-B814-688D23033520}" type="parTrans" cxnId="{C1AA4FFB-C0D3-469D-B0F9-8A0D255B57EA}">
      <dgm:prSet/>
      <dgm:spPr/>
      <dgm:t>
        <a:bodyPr/>
        <a:lstStyle/>
        <a:p>
          <a:endParaRPr lang="en-US"/>
        </a:p>
      </dgm:t>
    </dgm:pt>
    <dgm:pt modelId="{74D93407-6985-4CBE-9F59-5039E4D8F8CD}" type="sibTrans" cxnId="{C1AA4FFB-C0D3-469D-B0F9-8A0D255B57EA}">
      <dgm:prSet/>
      <dgm:spPr/>
      <dgm:t>
        <a:bodyPr/>
        <a:lstStyle/>
        <a:p>
          <a:endParaRPr lang="en-US"/>
        </a:p>
      </dgm:t>
    </dgm:pt>
    <dgm:pt modelId="{20206B8A-0FB0-47C4-9482-CF0E9384B363}">
      <dgm:prSet/>
      <dgm:spPr/>
      <dgm:t>
        <a:bodyPr/>
        <a:lstStyle/>
        <a:p>
          <a:r>
            <a:rPr lang="en-GB" b="0" i="0"/>
            <a:t>Multimodal retrieval.</a:t>
          </a:r>
          <a:endParaRPr lang="en-US"/>
        </a:p>
      </dgm:t>
    </dgm:pt>
    <dgm:pt modelId="{A8D35621-A56E-4969-993C-3FF07B15E88C}" type="parTrans" cxnId="{1983AF00-8371-46E6-8311-94D195D4999E}">
      <dgm:prSet/>
      <dgm:spPr/>
      <dgm:t>
        <a:bodyPr/>
        <a:lstStyle/>
        <a:p>
          <a:endParaRPr lang="en-US"/>
        </a:p>
      </dgm:t>
    </dgm:pt>
    <dgm:pt modelId="{D322CCBD-1ABE-4113-A0FB-F00C1A30C501}" type="sibTrans" cxnId="{1983AF00-8371-46E6-8311-94D195D4999E}">
      <dgm:prSet/>
      <dgm:spPr/>
      <dgm:t>
        <a:bodyPr/>
        <a:lstStyle/>
        <a:p>
          <a:endParaRPr lang="en-US"/>
        </a:p>
      </dgm:t>
    </dgm:pt>
    <dgm:pt modelId="{06D881CD-6738-4902-A7D1-D4BCD45A950B}">
      <dgm:prSet/>
      <dgm:spPr/>
      <dgm:t>
        <a:bodyPr/>
        <a:lstStyle/>
        <a:p>
          <a:r>
            <a:rPr lang="en-GB" b="0" i="0"/>
            <a:t>Concept linking for visual ontology creation.</a:t>
          </a:r>
          <a:endParaRPr lang="en-US"/>
        </a:p>
      </dgm:t>
    </dgm:pt>
    <dgm:pt modelId="{DFE632C9-C1AF-4058-9D31-996A82C595F9}" type="parTrans" cxnId="{4BE4FC2E-75DC-47D4-BF0D-2327A58C125A}">
      <dgm:prSet/>
      <dgm:spPr/>
      <dgm:t>
        <a:bodyPr/>
        <a:lstStyle/>
        <a:p>
          <a:endParaRPr lang="en-US"/>
        </a:p>
      </dgm:t>
    </dgm:pt>
    <dgm:pt modelId="{C7A4F7DD-AA12-430E-A3C4-BC334D85D977}" type="sibTrans" cxnId="{4BE4FC2E-75DC-47D4-BF0D-2327A58C125A}">
      <dgm:prSet/>
      <dgm:spPr/>
      <dgm:t>
        <a:bodyPr/>
        <a:lstStyle/>
        <a:p>
          <a:endParaRPr lang="en-US"/>
        </a:p>
      </dgm:t>
    </dgm:pt>
    <dgm:pt modelId="{D30FC58B-E44A-4A91-B58D-E468E7B2C8D6}">
      <dgm:prSet/>
      <dgm:spPr/>
      <dgm:t>
        <a:bodyPr/>
        <a:lstStyle/>
        <a:p>
          <a:pPr>
            <a:defRPr b="1"/>
          </a:pPr>
          <a:r>
            <a:rPr lang="en-GB" b="1" i="0"/>
            <a:t>Metrics</a:t>
          </a:r>
          <a:r>
            <a:rPr lang="en-GB" b="0" i="0"/>
            <a:t>:</a:t>
          </a:r>
          <a:endParaRPr lang="en-US"/>
        </a:p>
      </dgm:t>
    </dgm:pt>
    <dgm:pt modelId="{3CA15A72-0705-4D26-B80C-D0D01BFD3081}" type="parTrans" cxnId="{D4D663E5-7EAB-4D0F-B782-338C008CEFBE}">
      <dgm:prSet/>
      <dgm:spPr/>
      <dgm:t>
        <a:bodyPr/>
        <a:lstStyle/>
        <a:p>
          <a:endParaRPr lang="en-US"/>
        </a:p>
      </dgm:t>
    </dgm:pt>
    <dgm:pt modelId="{CDD9644B-AB74-4C68-9538-AD1B1CA0EF00}" type="sibTrans" cxnId="{D4D663E5-7EAB-4D0F-B782-338C008CEFBE}">
      <dgm:prSet/>
      <dgm:spPr/>
      <dgm:t>
        <a:bodyPr/>
        <a:lstStyle/>
        <a:p>
          <a:endParaRPr lang="en-US"/>
        </a:p>
      </dgm:t>
    </dgm:pt>
    <dgm:pt modelId="{C8383F1C-249B-4CCA-AB72-9F05D56492E6}">
      <dgm:prSet/>
      <dgm:spPr/>
      <dgm:t>
        <a:bodyPr/>
        <a:lstStyle/>
        <a:p>
          <a:r>
            <a:rPr lang="en-GB" b="0" i="0"/>
            <a:t>Weighted macro F1-score,</a:t>
          </a:r>
          <a:endParaRPr lang="en-US"/>
        </a:p>
      </dgm:t>
    </dgm:pt>
    <dgm:pt modelId="{245A7C11-092C-4A29-A6D2-3A8C77A4E127}" type="parTrans" cxnId="{50B0C6E8-455A-4466-A7AD-9A98E757AF5A}">
      <dgm:prSet/>
      <dgm:spPr/>
      <dgm:t>
        <a:bodyPr/>
        <a:lstStyle/>
        <a:p>
          <a:endParaRPr lang="en-US"/>
        </a:p>
      </dgm:t>
    </dgm:pt>
    <dgm:pt modelId="{D71BF2C5-FBE6-43BA-A9CA-DCFBA2B75532}" type="sibTrans" cxnId="{50B0C6E8-455A-4466-A7AD-9A98E757AF5A}">
      <dgm:prSet/>
      <dgm:spPr/>
      <dgm:t>
        <a:bodyPr/>
        <a:lstStyle/>
        <a:p>
          <a:endParaRPr lang="en-US"/>
        </a:p>
      </dgm:t>
    </dgm:pt>
    <dgm:pt modelId="{D7C01A23-3939-4185-A577-BD623F8E5CF4}">
      <dgm:prSet/>
      <dgm:spPr/>
      <dgm:t>
        <a:bodyPr/>
        <a:lstStyle/>
        <a:p>
          <a:r>
            <a:rPr lang="en-GB" b="0" i="0"/>
            <a:t>precision@k, mAP,</a:t>
          </a:r>
          <a:endParaRPr lang="en-US"/>
        </a:p>
      </dgm:t>
    </dgm:pt>
    <dgm:pt modelId="{384B0564-6592-445B-81CF-B7541BD46943}" type="parTrans" cxnId="{BF2666D3-3FAF-479B-BEFB-89303C146D8F}">
      <dgm:prSet/>
      <dgm:spPr/>
      <dgm:t>
        <a:bodyPr/>
        <a:lstStyle/>
        <a:p>
          <a:endParaRPr lang="en-US"/>
        </a:p>
      </dgm:t>
    </dgm:pt>
    <dgm:pt modelId="{33F64AEB-0A13-4589-8D96-A24877AFF432}" type="sibTrans" cxnId="{BF2666D3-3FAF-479B-BEFB-89303C146D8F}">
      <dgm:prSet/>
      <dgm:spPr/>
      <dgm:t>
        <a:bodyPr/>
        <a:lstStyle/>
        <a:p>
          <a:endParaRPr lang="en-US"/>
        </a:p>
      </dgm:t>
    </dgm:pt>
    <dgm:pt modelId="{9643A2D1-EB08-4807-8358-64B2153F0D90}">
      <dgm:prSet/>
      <dgm:spPr/>
      <dgm:t>
        <a:bodyPr/>
        <a:lstStyle/>
        <a:p>
          <a:r>
            <a:rPr lang="en-GB" b="0" i="0"/>
            <a:t>accuracy.</a:t>
          </a:r>
          <a:endParaRPr lang="en-US"/>
        </a:p>
      </dgm:t>
    </dgm:pt>
    <dgm:pt modelId="{DA8F123B-1CF7-4567-8D9A-14911EF78C1C}" type="parTrans" cxnId="{715F29B9-7D65-43CF-9ACD-99CD5C1D1717}">
      <dgm:prSet/>
      <dgm:spPr/>
      <dgm:t>
        <a:bodyPr/>
        <a:lstStyle/>
        <a:p>
          <a:endParaRPr lang="en-US"/>
        </a:p>
      </dgm:t>
    </dgm:pt>
    <dgm:pt modelId="{724CB2BC-39F0-459C-8947-D3F1ED28B153}" type="sibTrans" cxnId="{715F29B9-7D65-43CF-9ACD-99CD5C1D1717}">
      <dgm:prSet/>
      <dgm:spPr/>
      <dgm:t>
        <a:bodyPr/>
        <a:lstStyle/>
        <a:p>
          <a:endParaRPr lang="en-US"/>
        </a:p>
      </dgm:t>
    </dgm:pt>
    <dgm:pt modelId="{22B94229-5592-4EC2-8110-EECD0B510526}" type="pres">
      <dgm:prSet presAssocID="{F7B66B92-7745-434E-9F78-A4CE9497FC1E}" presName="root" presStyleCnt="0">
        <dgm:presLayoutVars>
          <dgm:dir/>
          <dgm:resizeHandles val="exact"/>
        </dgm:presLayoutVars>
      </dgm:prSet>
      <dgm:spPr/>
    </dgm:pt>
    <dgm:pt modelId="{C2EF9334-FFE4-402C-9F7A-8E22E16F09CD}" type="pres">
      <dgm:prSet presAssocID="{4D69D162-AECE-4A0E-BE8C-CA887EAFB1D5}" presName="compNode" presStyleCnt="0"/>
      <dgm:spPr/>
    </dgm:pt>
    <dgm:pt modelId="{7ECC1853-437F-472B-AB36-5DB0E321CB51}" type="pres">
      <dgm:prSet presAssocID="{4D69D162-AECE-4A0E-BE8C-CA887EAFB1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36124F68-09A3-4069-AC83-23E7D4D8A090}" type="pres">
      <dgm:prSet presAssocID="{4D69D162-AECE-4A0E-BE8C-CA887EAFB1D5}" presName="iconSpace" presStyleCnt="0"/>
      <dgm:spPr/>
    </dgm:pt>
    <dgm:pt modelId="{555FE155-2AEF-4B88-97AE-0DCB88CBF992}" type="pres">
      <dgm:prSet presAssocID="{4D69D162-AECE-4A0E-BE8C-CA887EAFB1D5}" presName="parTx" presStyleLbl="revTx" presStyleIdx="0" presStyleCnt="6">
        <dgm:presLayoutVars>
          <dgm:chMax val="0"/>
          <dgm:chPref val="0"/>
        </dgm:presLayoutVars>
      </dgm:prSet>
      <dgm:spPr/>
    </dgm:pt>
    <dgm:pt modelId="{8294851B-D7B6-40AE-93D0-EE7F684CB8F7}" type="pres">
      <dgm:prSet presAssocID="{4D69D162-AECE-4A0E-BE8C-CA887EAFB1D5}" presName="txSpace" presStyleCnt="0"/>
      <dgm:spPr/>
    </dgm:pt>
    <dgm:pt modelId="{D47DF375-EF77-48CE-9EEA-7F9AE5706FA0}" type="pres">
      <dgm:prSet presAssocID="{4D69D162-AECE-4A0E-BE8C-CA887EAFB1D5}" presName="desTx" presStyleLbl="revTx" presStyleIdx="1" presStyleCnt="6">
        <dgm:presLayoutVars/>
      </dgm:prSet>
      <dgm:spPr/>
    </dgm:pt>
    <dgm:pt modelId="{14537472-3C8A-43C8-9985-1F9D588BB1A7}" type="pres">
      <dgm:prSet presAssocID="{6EC7972C-3189-491A-9ACC-E06EF3E1C318}" presName="sibTrans" presStyleCnt="0"/>
      <dgm:spPr/>
    </dgm:pt>
    <dgm:pt modelId="{5405EAAA-2A4A-459E-AD43-7B8D22BC8572}" type="pres">
      <dgm:prSet presAssocID="{0B5CCC02-A0A6-43D7-85C1-92326D39BAC4}" presName="compNode" presStyleCnt="0"/>
      <dgm:spPr/>
    </dgm:pt>
    <dgm:pt modelId="{149686EC-C421-43B8-8E69-2616364A1431}" type="pres">
      <dgm:prSet presAssocID="{0B5CCC02-A0A6-43D7-85C1-92326D39BAC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666B8AF2-6886-4D22-81ED-CB54809F8BDB}" type="pres">
      <dgm:prSet presAssocID="{0B5CCC02-A0A6-43D7-85C1-92326D39BAC4}" presName="iconSpace" presStyleCnt="0"/>
      <dgm:spPr/>
    </dgm:pt>
    <dgm:pt modelId="{0E522D9A-56F1-4E88-9675-CF400DBE5E1F}" type="pres">
      <dgm:prSet presAssocID="{0B5CCC02-A0A6-43D7-85C1-92326D39BAC4}" presName="parTx" presStyleLbl="revTx" presStyleIdx="2" presStyleCnt="6">
        <dgm:presLayoutVars>
          <dgm:chMax val="0"/>
          <dgm:chPref val="0"/>
        </dgm:presLayoutVars>
      </dgm:prSet>
      <dgm:spPr/>
    </dgm:pt>
    <dgm:pt modelId="{F1C83DEF-CF12-440B-991A-0D8F31BE4407}" type="pres">
      <dgm:prSet presAssocID="{0B5CCC02-A0A6-43D7-85C1-92326D39BAC4}" presName="txSpace" presStyleCnt="0"/>
      <dgm:spPr/>
    </dgm:pt>
    <dgm:pt modelId="{A29C3DF4-1C60-4090-A532-456F3F1DDD41}" type="pres">
      <dgm:prSet presAssocID="{0B5CCC02-A0A6-43D7-85C1-92326D39BAC4}" presName="desTx" presStyleLbl="revTx" presStyleIdx="3" presStyleCnt="6">
        <dgm:presLayoutVars/>
      </dgm:prSet>
      <dgm:spPr/>
    </dgm:pt>
    <dgm:pt modelId="{2A9BFD74-A898-43B8-BB63-9D66FD161DB8}" type="pres">
      <dgm:prSet presAssocID="{047A5066-2312-4E0D-A9C2-9A6DD81973DF}" presName="sibTrans" presStyleCnt="0"/>
      <dgm:spPr/>
    </dgm:pt>
    <dgm:pt modelId="{BE0D05C8-5140-4B43-8674-13B3A4C9E93C}" type="pres">
      <dgm:prSet presAssocID="{D30FC58B-E44A-4A91-B58D-E468E7B2C8D6}" presName="compNode" presStyleCnt="0"/>
      <dgm:spPr/>
    </dgm:pt>
    <dgm:pt modelId="{651B7135-8981-4A43-AA45-5B8DE8AC583A}" type="pres">
      <dgm:prSet presAssocID="{D30FC58B-E44A-4A91-B58D-E468E7B2C8D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10347316-1321-4E87-BC52-788AC076C179}" type="pres">
      <dgm:prSet presAssocID="{D30FC58B-E44A-4A91-B58D-E468E7B2C8D6}" presName="iconSpace" presStyleCnt="0"/>
      <dgm:spPr/>
    </dgm:pt>
    <dgm:pt modelId="{F8E1EF11-29BB-4A8E-B518-63B8725D7A36}" type="pres">
      <dgm:prSet presAssocID="{D30FC58B-E44A-4A91-B58D-E468E7B2C8D6}" presName="parTx" presStyleLbl="revTx" presStyleIdx="4" presStyleCnt="6">
        <dgm:presLayoutVars>
          <dgm:chMax val="0"/>
          <dgm:chPref val="0"/>
        </dgm:presLayoutVars>
      </dgm:prSet>
      <dgm:spPr/>
    </dgm:pt>
    <dgm:pt modelId="{E2D440CB-C0E6-4E30-AF15-F22E58CCECAE}" type="pres">
      <dgm:prSet presAssocID="{D30FC58B-E44A-4A91-B58D-E468E7B2C8D6}" presName="txSpace" presStyleCnt="0"/>
      <dgm:spPr/>
    </dgm:pt>
    <dgm:pt modelId="{7895E032-41AF-433E-847B-20083DAA8FBE}" type="pres">
      <dgm:prSet presAssocID="{D30FC58B-E44A-4A91-B58D-E468E7B2C8D6}" presName="desTx" presStyleLbl="revTx" presStyleIdx="5" presStyleCnt="6">
        <dgm:presLayoutVars/>
      </dgm:prSet>
      <dgm:spPr/>
    </dgm:pt>
  </dgm:ptLst>
  <dgm:cxnLst>
    <dgm:cxn modelId="{1983AF00-8371-46E6-8311-94D195D4999E}" srcId="{0B5CCC02-A0A6-43D7-85C1-92326D39BAC4}" destId="{20206B8A-0FB0-47C4-9482-CF0E9384B363}" srcOrd="1" destOrd="0" parTransId="{A8D35621-A56E-4969-993C-3FF07B15E88C}" sibTransId="{D322CCBD-1ABE-4113-A0FB-F00C1A30C501}"/>
    <dgm:cxn modelId="{F372B301-27F9-4D62-86E2-B96DFA6EB308}" type="presOf" srcId="{0B5CCC02-A0A6-43D7-85C1-92326D39BAC4}" destId="{0E522D9A-56F1-4E88-9675-CF400DBE5E1F}" srcOrd="0" destOrd="0" presId="urn:microsoft.com/office/officeart/2018/2/layout/IconLabelDescriptionList"/>
    <dgm:cxn modelId="{A5B67827-1033-4FFD-B6F8-A45424FAF9AF}" type="presOf" srcId="{D7C01A23-3939-4185-A577-BD623F8E5CF4}" destId="{7895E032-41AF-433E-847B-20083DAA8FBE}" srcOrd="0" destOrd="1" presId="urn:microsoft.com/office/officeart/2018/2/layout/IconLabelDescriptionList"/>
    <dgm:cxn modelId="{9464F32B-D4A2-4F70-B79D-95995BAD05E1}" type="presOf" srcId="{ED415C5E-AFDB-45A2-9DE3-53B74700FFEA}" destId="{D47DF375-EF77-48CE-9EEA-7F9AE5706FA0}" srcOrd="0" destOrd="1" presId="urn:microsoft.com/office/officeart/2018/2/layout/IconLabelDescriptionList"/>
    <dgm:cxn modelId="{4BE4FC2E-75DC-47D4-BF0D-2327A58C125A}" srcId="{0B5CCC02-A0A6-43D7-85C1-92326D39BAC4}" destId="{06D881CD-6738-4902-A7D1-D4BCD45A950B}" srcOrd="2" destOrd="0" parTransId="{DFE632C9-C1AF-4058-9D31-996A82C595F9}" sibTransId="{C7A4F7DD-AA12-430E-A3C4-BC334D85D977}"/>
    <dgm:cxn modelId="{6CF7B838-4B00-4328-8905-11F6F60D0EC1}" srcId="{4D69D162-AECE-4A0E-BE8C-CA887EAFB1D5}" destId="{ED415C5E-AFDB-45A2-9DE3-53B74700FFEA}" srcOrd="1" destOrd="0" parTransId="{BF94D8EA-8342-456E-98AC-74B60B10A14A}" sibTransId="{CE2C7184-FF4C-463C-AC26-89609FE50D0D}"/>
    <dgm:cxn modelId="{15861F5F-DDDF-4E43-B36B-B0D0B59E5FBD}" type="presOf" srcId="{F7B66B92-7745-434E-9F78-A4CE9497FC1E}" destId="{22B94229-5592-4EC2-8110-EECD0B510526}" srcOrd="0" destOrd="0" presId="urn:microsoft.com/office/officeart/2018/2/layout/IconLabelDescriptionList"/>
    <dgm:cxn modelId="{5873FF64-B3A5-4D18-8435-4552A1FB4CD4}" type="presOf" srcId="{9643A2D1-EB08-4807-8358-64B2153F0D90}" destId="{7895E032-41AF-433E-847B-20083DAA8FBE}" srcOrd="0" destOrd="2" presId="urn:microsoft.com/office/officeart/2018/2/layout/IconLabelDescriptionList"/>
    <dgm:cxn modelId="{3F911C49-4A04-4DAD-9F78-B12DF4A9052D}" type="presOf" srcId="{4D69D162-AECE-4A0E-BE8C-CA887EAFB1D5}" destId="{555FE155-2AEF-4B88-97AE-0DCB88CBF992}" srcOrd="0" destOrd="0" presId="urn:microsoft.com/office/officeart/2018/2/layout/IconLabelDescriptionList"/>
    <dgm:cxn modelId="{039DF27F-0384-4D0E-BA4A-CB555B3695CB}" type="presOf" srcId="{915EF24F-C5AF-4213-A617-0C45D4E66ECC}" destId="{D47DF375-EF77-48CE-9EEA-7F9AE5706FA0}" srcOrd="0" destOrd="0" presId="urn:microsoft.com/office/officeart/2018/2/layout/IconLabelDescriptionList"/>
    <dgm:cxn modelId="{1517BF84-30DF-420E-AFC8-26030CA407BC}" type="presOf" srcId="{D30FC58B-E44A-4A91-B58D-E468E7B2C8D6}" destId="{F8E1EF11-29BB-4A8E-B518-63B8725D7A36}" srcOrd="0" destOrd="0" presId="urn:microsoft.com/office/officeart/2018/2/layout/IconLabelDescriptionList"/>
    <dgm:cxn modelId="{9DB1D0B5-FA10-402C-A7E1-FB27E840CAD1}" type="presOf" srcId="{06D881CD-6738-4902-A7D1-D4BCD45A950B}" destId="{A29C3DF4-1C60-4090-A532-456F3F1DDD41}" srcOrd="0" destOrd="2" presId="urn:microsoft.com/office/officeart/2018/2/layout/IconLabelDescriptionList"/>
    <dgm:cxn modelId="{715F29B9-7D65-43CF-9ACD-99CD5C1D1717}" srcId="{D30FC58B-E44A-4A91-B58D-E468E7B2C8D6}" destId="{9643A2D1-EB08-4807-8358-64B2153F0D90}" srcOrd="2" destOrd="0" parTransId="{DA8F123B-1CF7-4567-8D9A-14911EF78C1C}" sibTransId="{724CB2BC-39F0-459C-8947-D3F1ED28B153}"/>
    <dgm:cxn modelId="{3705DBBE-19BB-40BB-A3CF-57018763FDC0}" type="presOf" srcId="{5BBCB3D1-8471-4802-B89C-26454A8A6DAC}" destId="{A29C3DF4-1C60-4090-A532-456F3F1DDD41}" srcOrd="0" destOrd="0" presId="urn:microsoft.com/office/officeart/2018/2/layout/IconLabelDescriptionList"/>
    <dgm:cxn modelId="{BDDD0DCC-7E2C-4FB6-84B5-5B935E67358F}" srcId="{F7B66B92-7745-434E-9F78-A4CE9497FC1E}" destId="{0B5CCC02-A0A6-43D7-85C1-92326D39BAC4}" srcOrd="1" destOrd="0" parTransId="{9BE7EF65-D8B9-42D6-9655-AD47046EC672}" sibTransId="{047A5066-2312-4E0D-A9C2-9A6DD81973DF}"/>
    <dgm:cxn modelId="{BF2666D3-3FAF-479B-BEFB-89303C146D8F}" srcId="{D30FC58B-E44A-4A91-B58D-E468E7B2C8D6}" destId="{D7C01A23-3939-4185-A577-BD623F8E5CF4}" srcOrd="1" destOrd="0" parTransId="{384B0564-6592-445B-81CF-B7541BD46943}" sibTransId="{33F64AEB-0A13-4589-8D96-A24877AFF432}"/>
    <dgm:cxn modelId="{D4D663E5-7EAB-4D0F-B782-338C008CEFBE}" srcId="{F7B66B92-7745-434E-9F78-A4CE9497FC1E}" destId="{D30FC58B-E44A-4A91-B58D-E468E7B2C8D6}" srcOrd="2" destOrd="0" parTransId="{3CA15A72-0705-4D26-B80C-D0D01BFD3081}" sibTransId="{CDD9644B-AB74-4C68-9538-AD1B1CA0EF00}"/>
    <dgm:cxn modelId="{AB5981E5-9651-44C8-85E1-2F2FC2BC62CA}" type="presOf" srcId="{C8383F1C-249B-4CCA-AB72-9F05D56492E6}" destId="{7895E032-41AF-433E-847B-20083DAA8FBE}" srcOrd="0" destOrd="0" presId="urn:microsoft.com/office/officeart/2018/2/layout/IconLabelDescriptionList"/>
    <dgm:cxn modelId="{50B0C6E8-455A-4466-A7AD-9A98E757AF5A}" srcId="{D30FC58B-E44A-4A91-B58D-E468E7B2C8D6}" destId="{C8383F1C-249B-4CCA-AB72-9F05D56492E6}" srcOrd="0" destOrd="0" parTransId="{245A7C11-092C-4A29-A6D2-3A8C77A4E127}" sibTransId="{D71BF2C5-FBE6-43BA-A9CA-DCFBA2B75532}"/>
    <dgm:cxn modelId="{830A8FEE-7422-4A61-9F56-1E04AA7A796F}" srcId="{F7B66B92-7745-434E-9F78-A4CE9497FC1E}" destId="{4D69D162-AECE-4A0E-BE8C-CA887EAFB1D5}" srcOrd="0" destOrd="0" parTransId="{0E6B2F6C-9525-4E4A-AF83-4DF172FC6B16}" sibTransId="{6EC7972C-3189-491A-9ACC-E06EF3E1C318}"/>
    <dgm:cxn modelId="{84CF66F2-5368-4124-AFC5-7566C6B0C54E}" type="presOf" srcId="{20206B8A-0FB0-47C4-9482-CF0E9384B363}" destId="{A29C3DF4-1C60-4090-A532-456F3F1DDD41}" srcOrd="0" destOrd="1" presId="urn:microsoft.com/office/officeart/2018/2/layout/IconLabelDescriptionList"/>
    <dgm:cxn modelId="{5989CFF3-FBA3-4E71-9FAB-491664CFB963}" srcId="{4D69D162-AECE-4A0E-BE8C-CA887EAFB1D5}" destId="{915EF24F-C5AF-4213-A617-0C45D4E66ECC}" srcOrd="0" destOrd="0" parTransId="{0287972D-9AE9-4AF1-A835-1039FFF77B86}" sibTransId="{FA62D734-DDD5-4156-9D23-B213371797C4}"/>
    <dgm:cxn modelId="{C1AA4FFB-C0D3-469D-B0F9-8A0D255B57EA}" srcId="{0B5CCC02-A0A6-43D7-85C1-92326D39BAC4}" destId="{5BBCB3D1-8471-4802-B89C-26454A8A6DAC}" srcOrd="0" destOrd="0" parTransId="{09579713-FEBE-4520-B814-688D23033520}" sibTransId="{74D93407-6985-4CBE-9F59-5039E4D8F8CD}"/>
    <dgm:cxn modelId="{97093A4B-F3D8-4703-8DA6-802A1B1426A9}" type="presParOf" srcId="{22B94229-5592-4EC2-8110-EECD0B510526}" destId="{C2EF9334-FFE4-402C-9F7A-8E22E16F09CD}" srcOrd="0" destOrd="0" presId="urn:microsoft.com/office/officeart/2018/2/layout/IconLabelDescriptionList"/>
    <dgm:cxn modelId="{9DB13077-8074-48AF-8B1D-D8819DF90E3A}" type="presParOf" srcId="{C2EF9334-FFE4-402C-9F7A-8E22E16F09CD}" destId="{7ECC1853-437F-472B-AB36-5DB0E321CB51}" srcOrd="0" destOrd="0" presId="urn:microsoft.com/office/officeart/2018/2/layout/IconLabelDescriptionList"/>
    <dgm:cxn modelId="{12504D46-F29E-4696-839F-AC8C7F356A6E}" type="presParOf" srcId="{C2EF9334-FFE4-402C-9F7A-8E22E16F09CD}" destId="{36124F68-09A3-4069-AC83-23E7D4D8A090}" srcOrd="1" destOrd="0" presId="urn:microsoft.com/office/officeart/2018/2/layout/IconLabelDescriptionList"/>
    <dgm:cxn modelId="{1E4EA400-15A3-42B5-8CF1-C2D9E93957DC}" type="presParOf" srcId="{C2EF9334-FFE4-402C-9F7A-8E22E16F09CD}" destId="{555FE155-2AEF-4B88-97AE-0DCB88CBF992}" srcOrd="2" destOrd="0" presId="urn:microsoft.com/office/officeart/2018/2/layout/IconLabelDescriptionList"/>
    <dgm:cxn modelId="{02E1D87E-3365-4A6B-8D24-9CFF0E4A4E74}" type="presParOf" srcId="{C2EF9334-FFE4-402C-9F7A-8E22E16F09CD}" destId="{8294851B-D7B6-40AE-93D0-EE7F684CB8F7}" srcOrd="3" destOrd="0" presId="urn:microsoft.com/office/officeart/2018/2/layout/IconLabelDescriptionList"/>
    <dgm:cxn modelId="{FCB32F97-2F28-4F7D-9823-8554F78AA729}" type="presParOf" srcId="{C2EF9334-FFE4-402C-9F7A-8E22E16F09CD}" destId="{D47DF375-EF77-48CE-9EEA-7F9AE5706FA0}" srcOrd="4" destOrd="0" presId="urn:microsoft.com/office/officeart/2018/2/layout/IconLabelDescriptionList"/>
    <dgm:cxn modelId="{3306CDDE-31D8-4065-BE88-546834A29A65}" type="presParOf" srcId="{22B94229-5592-4EC2-8110-EECD0B510526}" destId="{14537472-3C8A-43C8-9985-1F9D588BB1A7}" srcOrd="1" destOrd="0" presId="urn:microsoft.com/office/officeart/2018/2/layout/IconLabelDescriptionList"/>
    <dgm:cxn modelId="{789E27F1-CFA8-4322-B23D-AF44122D505B}" type="presParOf" srcId="{22B94229-5592-4EC2-8110-EECD0B510526}" destId="{5405EAAA-2A4A-459E-AD43-7B8D22BC8572}" srcOrd="2" destOrd="0" presId="urn:microsoft.com/office/officeart/2018/2/layout/IconLabelDescriptionList"/>
    <dgm:cxn modelId="{C7A52010-5B7F-4045-AF91-74FA7A7491D0}" type="presParOf" srcId="{5405EAAA-2A4A-459E-AD43-7B8D22BC8572}" destId="{149686EC-C421-43B8-8E69-2616364A1431}" srcOrd="0" destOrd="0" presId="urn:microsoft.com/office/officeart/2018/2/layout/IconLabelDescriptionList"/>
    <dgm:cxn modelId="{67C732B2-1A6B-4384-B4C9-B0717020BB60}" type="presParOf" srcId="{5405EAAA-2A4A-459E-AD43-7B8D22BC8572}" destId="{666B8AF2-6886-4D22-81ED-CB54809F8BDB}" srcOrd="1" destOrd="0" presId="urn:microsoft.com/office/officeart/2018/2/layout/IconLabelDescriptionList"/>
    <dgm:cxn modelId="{D6BF44AC-7ED5-4D1D-A045-57FE28B8ABE1}" type="presParOf" srcId="{5405EAAA-2A4A-459E-AD43-7B8D22BC8572}" destId="{0E522D9A-56F1-4E88-9675-CF400DBE5E1F}" srcOrd="2" destOrd="0" presId="urn:microsoft.com/office/officeart/2018/2/layout/IconLabelDescriptionList"/>
    <dgm:cxn modelId="{FDE19A19-0663-47A8-96B4-23E4EBF1C6EA}" type="presParOf" srcId="{5405EAAA-2A4A-459E-AD43-7B8D22BC8572}" destId="{F1C83DEF-CF12-440B-991A-0D8F31BE4407}" srcOrd="3" destOrd="0" presId="urn:microsoft.com/office/officeart/2018/2/layout/IconLabelDescriptionList"/>
    <dgm:cxn modelId="{9BFB0F80-DE5C-4E4F-8A4E-FEC3E2F46AA3}" type="presParOf" srcId="{5405EAAA-2A4A-459E-AD43-7B8D22BC8572}" destId="{A29C3DF4-1C60-4090-A532-456F3F1DDD41}" srcOrd="4" destOrd="0" presId="urn:microsoft.com/office/officeart/2018/2/layout/IconLabelDescriptionList"/>
    <dgm:cxn modelId="{B3FCB1C7-BC97-4FA0-B1FB-7A2C8E24E497}" type="presParOf" srcId="{22B94229-5592-4EC2-8110-EECD0B510526}" destId="{2A9BFD74-A898-43B8-BB63-9D66FD161DB8}" srcOrd="3" destOrd="0" presId="urn:microsoft.com/office/officeart/2018/2/layout/IconLabelDescriptionList"/>
    <dgm:cxn modelId="{86E4C777-4639-446B-A92C-F36D8478DE1A}" type="presParOf" srcId="{22B94229-5592-4EC2-8110-EECD0B510526}" destId="{BE0D05C8-5140-4B43-8674-13B3A4C9E93C}" srcOrd="4" destOrd="0" presId="urn:microsoft.com/office/officeart/2018/2/layout/IconLabelDescriptionList"/>
    <dgm:cxn modelId="{2D955AA2-E395-458A-B743-95435C860A63}" type="presParOf" srcId="{BE0D05C8-5140-4B43-8674-13B3A4C9E93C}" destId="{651B7135-8981-4A43-AA45-5B8DE8AC583A}" srcOrd="0" destOrd="0" presId="urn:microsoft.com/office/officeart/2018/2/layout/IconLabelDescriptionList"/>
    <dgm:cxn modelId="{5016C702-78EC-4E5C-8B4B-0A3361C1D296}" type="presParOf" srcId="{BE0D05C8-5140-4B43-8674-13B3A4C9E93C}" destId="{10347316-1321-4E87-BC52-788AC076C179}" srcOrd="1" destOrd="0" presId="urn:microsoft.com/office/officeart/2018/2/layout/IconLabelDescriptionList"/>
    <dgm:cxn modelId="{3480B3B8-ACFA-4B13-A11B-A602BB05F824}" type="presParOf" srcId="{BE0D05C8-5140-4B43-8674-13B3A4C9E93C}" destId="{F8E1EF11-29BB-4A8E-B518-63B8725D7A36}" srcOrd="2" destOrd="0" presId="urn:microsoft.com/office/officeart/2018/2/layout/IconLabelDescriptionList"/>
    <dgm:cxn modelId="{407B99D2-F5F9-41A4-9ED4-6E4760EF6F91}" type="presParOf" srcId="{BE0D05C8-5140-4B43-8674-13B3A4C9E93C}" destId="{E2D440CB-C0E6-4E30-AF15-F22E58CCECAE}" srcOrd="3" destOrd="0" presId="urn:microsoft.com/office/officeart/2018/2/layout/IconLabelDescriptionList"/>
    <dgm:cxn modelId="{CFD9509A-F056-463A-B39C-9A3EF38B9EF8}" type="presParOf" srcId="{BE0D05C8-5140-4B43-8674-13B3A4C9E93C}" destId="{7895E032-41AF-433E-847B-20083DAA8FB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687D16-CEEF-4DEF-9899-56C177211D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5A64441-46EA-465D-BCA9-0CB24D8D4B22}">
      <dgm:prSet/>
      <dgm:spPr/>
      <dgm:t>
        <a:bodyPr/>
        <a:lstStyle/>
        <a:p>
          <a:r>
            <a:rPr lang="en-GB" b="1" i="0"/>
            <a:t>Data Efficiency</a:t>
          </a:r>
          <a:endParaRPr lang="en-US"/>
        </a:p>
      </dgm:t>
    </dgm:pt>
    <dgm:pt modelId="{580419AA-6C10-4EC3-85B2-0601E5852F37}" type="parTrans" cxnId="{18ADEBD0-C571-4904-BC5C-EEE2F7E195A6}">
      <dgm:prSet/>
      <dgm:spPr/>
      <dgm:t>
        <a:bodyPr/>
        <a:lstStyle/>
        <a:p>
          <a:endParaRPr lang="en-US"/>
        </a:p>
      </dgm:t>
    </dgm:pt>
    <dgm:pt modelId="{945F2684-E573-4DCA-A09B-DC01E0B25E6A}" type="sibTrans" cxnId="{18ADEBD0-C571-4904-BC5C-EEE2F7E195A6}">
      <dgm:prSet/>
      <dgm:spPr/>
      <dgm:t>
        <a:bodyPr/>
        <a:lstStyle/>
        <a:p>
          <a:endParaRPr lang="en-US"/>
        </a:p>
      </dgm:t>
    </dgm:pt>
    <dgm:pt modelId="{9AE50B54-265F-47B8-81F9-72F919180537}">
      <dgm:prSet/>
      <dgm:spPr/>
      <dgm:t>
        <a:bodyPr/>
        <a:lstStyle/>
        <a:p>
          <a:r>
            <a:rPr lang="en-GB" b="0" i="0"/>
            <a:t>Achieves high performance with only </a:t>
          </a:r>
          <a:r>
            <a:rPr lang="en-GB" b="1" i="0"/>
            <a:t>6,000 training samples</a:t>
          </a:r>
          <a:r>
            <a:rPr lang="en-GB" b="0" i="0"/>
            <a:t> (WSIs + reports).</a:t>
          </a:r>
          <a:endParaRPr lang="en-US"/>
        </a:p>
      </dgm:t>
    </dgm:pt>
    <dgm:pt modelId="{D675994D-C889-460B-86C8-460ED7DD1C5D}" type="parTrans" cxnId="{0EF92AD5-6022-4941-806B-A9F0CF9E467E}">
      <dgm:prSet/>
      <dgm:spPr/>
      <dgm:t>
        <a:bodyPr/>
        <a:lstStyle/>
        <a:p>
          <a:endParaRPr lang="en-US"/>
        </a:p>
      </dgm:t>
    </dgm:pt>
    <dgm:pt modelId="{B4C94AE7-9210-4E05-BF1D-73E54825FC96}" type="sibTrans" cxnId="{0EF92AD5-6022-4941-806B-A9F0CF9E467E}">
      <dgm:prSet/>
      <dgm:spPr/>
      <dgm:t>
        <a:bodyPr/>
        <a:lstStyle/>
        <a:p>
          <a:endParaRPr lang="en-US"/>
        </a:p>
      </dgm:t>
    </dgm:pt>
    <dgm:pt modelId="{699640FB-9C9A-41DA-BB70-599899BFCF5F}">
      <dgm:prSet/>
      <dgm:spPr/>
      <dgm:t>
        <a:bodyPr/>
        <a:lstStyle/>
        <a:p>
          <a:r>
            <a:rPr lang="en-GB" b="0" i="0"/>
            <a:t>Reduces reliance on large annotated datasets.</a:t>
          </a:r>
          <a:endParaRPr lang="en-US"/>
        </a:p>
      </dgm:t>
    </dgm:pt>
    <dgm:pt modelId="{FCBC6336-5D16-4226-B6A5-B85455D922BC}" type="parTrans" cxnId="{0166CA5A-7F67-4403-B5E2-33580DA0CEB3}">
      <dgm:prSet/>
      <dgm:spPr/>
      <dgm:t>
        <a:bodyPr/>
        <a:lstStyle/>
        <a:p>
          <a:endParaRPr lang="en-US"/>
        </a:p>
      </dgm:t>
    </dgm:pt>
    <dgm:pt modelId="{0E451CCE-51D2-47FF-B764-F8A0DF94C4EC}" type="sibTrans" cxnId="{0166CA5A-7F67-4403-B5E2-33580DA0CEB3}">
      <dgm:prSet/>
      <dgm:spPr/>
      <dgm:t>
        <a:bodyPr/>
        <a:lstStyle/>
        <a:p>
          <a:endParaRPr lang="en-US"/>
        </a:p>
      </dgm:t>
    </dgm:pt>
    <dgm:pt modelId="{55000F8A-CAC0-4D2E-A011-7A2B090AE281}">
      <dgm:prSet/>
      <dgm:spPr/>
      <dgm:t>
        <a:bodyPr/>
        <a:lstStyle/>
        <a:p>
          <a:r>
            <a:rPr lang="en-GB" b="1" i="0"/>
            <a:t>Multimodal Integration</a:t>
          </a:r>
          <a:endParaRPr lang="en-US"/>
        </a:p>
      </dgm:t>
    </dgm:pt>
    <dgm:pt modelId="{D264EA1F-7353-43F3-A166-A56E200C682D}" type="parTrans" cxnId="{D71E27A5-1CD8-466F-B6EE-319BB084F71E}">
      <dgm:prSet/>
      <dgm:spPr/>
      <dgm:t>
        <a:bodyPr/>
        <a:lstStyle/>
        <a:p>
          <a:endParaRPr lang="en-US"/>
        </a:p>
      </dgm:t>
    </dgm:pt>
    <dgm:pt modelId="{E3A33AE4-6390-4A77-AEB6-AEBDABCA25B1}" type="sibTrans" cxnId="{D71E27A5-1CD8-466F-B6EE-319BB084F71E}">
      <dgm:prSet/>
      <dgm:spPr/>
      <dgm:t>
        <a:bodyPr/>
        <a:lstStyle/>
        <a:p>
          <a:endParaRPr lang="en-US"/>
        </a:p>
      </dgm:t>
    </dgm:pt>
    <dgm:pt modelId="{C67F38C5-9CD7-49A6-8F20-3B41E50A9B31}">
      <dgm:prSet/>
      <dgm:spPr/>
      <dgm:t>
        <a:bodyPr/>
        <a:lstStyle/>
        <a:p>
          <a:r>
            <a:rPr lang="en-GB" b="0" i="0"/>
            <a:t>Combines </a:t>
          </a:r>
          <a:r>
            <a:rPr lang="en-GB" b="1" i="0"/>
            <a:t>visual features</a:t>
          </a:r>
          <a:r>
            <a:rPr lang="en-GB" b="0" i="0"/>
            <a:t> (WSIs) + </a:t>
          </a:r>
          <a:r>
            <a:rPr lang="en-GB" b="1" i="0"/>
            <a:t>semantic context</a:t>
          </a:r>
          <a:r>
            <a:rPr lang="en-GB" b="0" i="0"/>
            <a:t> (reports).</a:t>
          </a:r>
          <a:endParaRPr lang="en-US"/>
        </a:p>
      </dgm:t>
    </dgm:pt>
    <dgm:pt modelId="{08B703E8-51F1-4F85-B6C4-BE3265F54C18}" type="parTrans" cxnId="{BEA769F8-E5C9-45C6-B299-68E7360F48C8}">
      <dgm:prSet/>
      <dgm:spPr/>
      <dgm:t>
        <a:bodyPr/>
        <a:lstStyle/>
        <a:p>
          <a:endParaRPr lang="en-US"/>
        </a:p>
      </dgm:t>
    </dgm:pt>
    <dgm:pt modelId="{6A2C9E7E-FCA5-4135-B035-002ABEED4899}" type="sibTrans" cxnId="{BEA769F8-E5C9-45C6-B299-68E7360F48C8}">
      <dgm:prSet/>
      <dgm:spPr/>
      <dgm:t>
        <a:bodyPr/>
        <a:lstStyle/>
        <a:p>
          <a:endParaRPr lang="en-US"/>
        </a:p>
      </dgm:t>
    </dgm:pt>
    <dgm:pt modelId="{84248FFE-F2BF-4432-814B-DA188DB7912E}">
      <dgm:prSet/>
      <dgm:spPr/>
      <dgm:t>
        <a:bodyPr/>
        <a:lstStyle/>
        <a:p>
          <a:r>
            <a:rPr lang="en-GB" b="0" i="0"/>
            <a:t>Enables cross-modal retrieval and concept linking.</a:t>
          </a:r>
          <a:endParaRPr lang="en-US"/>
        </a:p>
      </dgm:t>
    </dgm:pt>
    <dgm:pt modelId="{8AB3ECA7-5449-4A35-8D6C-18AD171817AC}" type="parTrans" cxnId="{3796CFE2-3E45-4B56-927B-BBD373FF3BD2}">
      <dgm:prSet/>
      <dgm:spPr/>
      <dgm:t>
        <a:bodyPr/>
        <a:lstStyle/>
        <a:p>
          <a:endParaRPr lang="en-US"/>
        </a:p>
      </dgm:t>
    </dgm:pt>
    <dgm:pt modelId="{CB5EB06D-6749-4BCC-937E-3EECC9EEDA85}" type="sibTrans" cxnId="{3796CFE2-3E45-4B56-927B-BBD373FF3BD2}">
      <dgm:prSet/>
      <dgm:spPr/>
      <dgm:t>
        <a:bodyPr/>
        <a:lstStyle/>
        <a:p>
          <a:endParaRPr lang="en-US"/>
        </a:p>
      </dgm:t>
    </dgm:pt>
    <dgm:pt modelId="{D2148C03-2C27-42BB-A8C2-5A988C3FEFDB}">
      <dgm:prSet/>
      <dgm:spPr/>
      <dgm:t>
        <a:bodyPr/>
        <a:lstStyle/>
        <a:p>
          <a:r>
            <a:rPr lang="en-GB" b="1" i="0"/>
            <a:t>Loss Function Design</a:t>
          </a:r>
          <a:endParaRPr lang="en-US"/>
        </a:p>
      </dgm:t>
    </dgm:pt>
    <dgm:pt modelId="{CB464341-47C7-4C84-9E84-ACCC46FC2B37}" type="parTrans" cxnId="{5DC7EAC3-B247-4CCE-A258-B6BCEED1AA5E}">
      <dgm:prSet/>
      <dgm:spPr/>
      <dgm:t>
        <a:bodyPr/>
        <a:lstStyle/>
        <a:p>
          <a:endParaRPr lang="en-US"/>
        </a:p>
      </dgm:t>
    </dgm:pt>
    <dgm:pt modelId="{FD6F47A2-B994-49BB-9DBD-B9CCA64384EC}" type="sibTrans" cxnId="{5DC7EAC3-B247-4CCE-A258-B6BCEED1AA5E}">
      <dgm:prSet/>
      <dgm:spPr/>
      <dgm:t>
        <a:bodyPr/>
        <a:lstStyle/>
        <a:p>
          <a:endParaRPr lang="en-US"/>
        </a:p>
      </dgm:t>
    </dgm:pt>
    <dgm:pt modelId="{D82308B0-F2F8-4751-BA35-BBDFE672ED37}">
      <dgm:prSet/>
      <dgm:spPr/>
      <dgm:t>
        <a:bodyPr/>
        <a:lstStyle/>
        <a:p>
          <a:r>
            <a:rPr lang="en-GB" b="0" i="0"/>
            <a:t>Composite loss (supervised + self-supervised) ensures robust alignment.</a:t>
          </a:r>
          <a:endParaRPr lang="en-US"/>
        </a:p>
      </dgm:t>
    </dgm:pt>
    <dgm:pt modelId="{9F9AF7DA-7E6D-46F9-8EFC-EB60215FDDBD}" type="parTrans" cxnId="{8B94219B-1ED3-4967-A51C-AE9697F3A1D1}">
      <dgm:prSet/>
      <dgm:spPr/>
      <dgm:t>
        <a:bodyPr/>
        <a:lstStyle/>
        <a:p>
          <a:endParaRPr lang="en-US"/>
        </a:p>
      </dgm:t>
    </dgm:pt>
    <dgm:pt modelId="{E2F4337D-4328-4DFD-B383-FD8CF9E83D5D}" type="sibTrans" cxnId="{8B94219B-1ED3-4967-A51C-AE9697F3A1D1}">
      <dgm:prSet/>
      <dgm:spPr/>
      <dgm:t>
        <a:bodyPr/>
        <a:lstStyle/>
        <a:p>
          <a:endParaRPr lang="en-US"/>
        </a:p>
      </dgm:t>
    </dgm:pt>
    <dgm:pt modelId="{EE242A85-A465-45D0-90E2-F6776D98E26F}">
      <dgm:prSet/>
      <dgm:spPr/>
      <dgm:t>
        <a:bodyPr/>
        <a:lstStyle/>
        <a:p>
          <a:r>
            <a:rPr lang="en-GB" b="0" i="0"/>
            <a:t>Components: NT-Xent (contrastive), L1 (magnitude), cosine (direction).</a:t>
          </a:r>
          <a:endParaRPr lang="en-US"/>
        </a:p>
      </dgm:t>
    </dgm:pt>
    <dgm:pt modelId="{080E10C6-D8C1-449F-A5A1-C60050FFE482}" type="parTrans" cxnId="{C51B0D70-967B-47C5-BA1C-7AFDC7A81AD1}">
      <dgm:prSet/>
      <dgm:spPr/>
      <dgm:t>
        <a:bodyPr/>
        <a:lstStyle/>
        <a:p>
          <a:endParaRPr lang="en-US"/>
        </a:p>
      </dgm:t>
    </dgm:pt>
    <dgm:pt modelId="{DF409EEC-4312-494A-A2C1-DCB3D88010AA}" type="sibTrans" cxnId="{C51B0D70-967B-47C5-BA1C-7AFDC7A81AD1}">
      <dgm:prSet/>
      <dgm:spPr/>
      <dgm:t>
        <a:bodyPr/>
        <a:lstStyle/>
        <a:p>
          <a:endParaRPr lang="en-US"/>
        </a:p>
      </dgm:t>
    </dgm:pt>
    <dgm:pt modelId="{6E3A5EC7-C283-49A6-A1C2-75E407CD70B2}" type="pres">
      <dgm:prSet presAssocID="{36687D16-CEEF-4DEF-9899-56C177211D25}" presName="root" presStyleCnt="0">
        <dgm:presLayoutVars>
          <dgm:dir/>
          <dgm:resizeHandles val="exact"/>
        </dgm:presLayoutVars>
      </dgm:prSet>
      <dgm:spPr/>
    </dgm:pt>
    <dgm:pt modelId="{4530BC11-597A-4111-B47C-91ADB74F34A8}" type="pres">
      <dgm:prSet presAssocID="{45A64441-46EA-465D-BCA9-0CB24D8D4B22}" presName="compNode" presStyleCnt="0"/>
      <dgm:spPr/>
    </dgm:pt>
    <dgm:pt modelId="{BAE45792-26B0-4A98-B53C-E615CD50C379}" type="pres">
      <dgm:prSet presAssocID="{45A64441-46EA-465D-BCA9-0CB24D8D4B22}" presName="bgRect" presStyleLbl="bgShp" presStyleIdx="0" presStyleCnt="3"/>
      <dgm:spPr/>
    </dgm:pt>
    <dgm:pt modelId="{B750E575-00D8-4FEB-98DA-DC3E3D7AF32C}" type="pres">
      <dgm:prSet presAssocID="{45A64441-46EA-465D-BCA9-0CB24D8D4B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629D153-B4C8-446F-9D30-DADA46F63613}" type="pres">
      <dgm:prSet presAssocID="{45A64441-46EA-465D-BCA9-0CB24D8D4B22}" presName="spaceRect" presStyleCnt="0"/>
      <dgm:spPr/>
    </dgm:pt>
    <dgm:pt modelId="{4AEC3F68-7161-4C6C-A14C-45B958A4CD98}" type="pres">
      <dgm:prSet presAssocID="{45A64441-46EA-465D-BCA9-0CB24D8D4B22}" presName="parTx" presStyleLbl="revTx" presStyleIdx="0" presStyleCnt="6">
        <dgm:presLayoutVars>
          <dgm:chMax val="0"/>
          <dgm:chPref val="0"/>
        </dgm:presLayoutVars>
      </dgm:prSet>
      <dgm:spPr/>
    </dgm:pt>
    <dgm:pt modelId="{C8A506CA-D0A2-4BD1-83A7-C477E3F4C711}" type="pres">
      <dgm:prSet presAssocID="{45A64441-46EA-465D-BCA9-0CB24D8D4B22}" presName="desTx" presStyleLbl="revTx" presStyleIdx="1" presStyleCnt="6">
        <dgm:presLayoutVars/>
      </dgm:prSet>
      <dgm:spPr/>
    </dgm:pt>
    <dgm:pt modelId="{74985AD5-DFAA-4090-8F73-2A5959D3C420}" type="pres">
      <dgm:prSet presAssocID="{945F2684-E573-4DCA-A09B-DC01E0B25E6A}" presName="sibTrans" presStyleCnt="0"/>
      <dgm:spPr/>
    </dgm:pt>
    <dgm:pt modelId="{82C2F62A-3B0F-4B77-AE04-060D9F93B013}" type="pres">
      <dgm:prSet presAssocID="{55000F8A-CAC0-4D2E-A011-7A2B090AE281}" presName="compNode" presStyleCnt="0"/>
      <dgm:spPr/>
    </dgm:pt>
    <dgm:pt modelId="{CFBCB8E2-6865-4832-BAE0-B171AC171999}" type="pres">
      <dgm:prSet presAssocID="{55000F8A-CAC0-4D2E-A011-7A2B090AE281}" presName="bgRect" presStyleLbl="bgShp" presStyleIdx="1" presStyleCnt="3"/>
      <dgm:spPr/>
    </dgm:pt>
    <dgm:pt modelId="{8A554CA7-7778-497C-9835-C3C82427811A}" type="pres">
      <dgm:prSet presAssocID="{55000F8A-CAC0-4D2E-A011-7A2B090AE28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B929CF38-5F16-4502-B7D2-E6B3C09C62C6}" type="pres">
      <dgm:prSet presAssocID="{55000F8A-CAC0-4D2E-A011-7A2B090AE281}" presName="spaceRect" presStyleCnt="0"/>
      <dgm:spPr/>
    </dgm:pt>
    <dgm:pt modelId="{9875AD8F-0897-450E-B8C4-B51AD891145B}" type="pres">
      <dgm:prSet presAssocID="{55000F8A-CAC0-4D2E-A011-7A2B090AE281}" presName="parTx" presStyleLbl="revTx" presStyleIdx="2" presStyleCnt="6">
        <dgm:presLayoutVars>
          <dgm:chMax val="0"/>
          <dgm:chPref val="0"/>
        </dgm:presLayoutVars>
      </dgm:prSet>
      <dgm:spPr/>
    </dgm:pt>
    <dgm:pt modelId="{7E5F2A6C-F657-481A-A4A1-E2D41DF335FA}" type="pres">
      <dgm:prSet presAssocID="{55000F8A-CAC0-4D2E-A011-7A2B090AE281}" presName="desTx" presStyleLbl="revTx" presStyleIdx="3" presStyleCnt="6">
        <dgm:presLayoutVars/>
      </dgm:prSet>
      <dgm:spPr/>
    </dgm:pt>
    <dgm:pt modelId="{AC520F43-C1CE-4B1C-AE49-0C9E279C5316}" type="pres">
      <dgm:prSet presAssocID="{E3A33AE4-6390-4A77-AEB6-AEBDABCA25B1}" presName="sibTrans" presStyleCnt="0"/>
      <dgm:spPr/>
    </dgm:pt>
    <dgm:pt modelId="{27F2BBA7-D241-4086-9F21-EC867FA44F25}" type="pres">
      <dgm:prSet presAssocID="{D2148C03-2C27-42BB-A8C2-5A988C3FEFDB}" presName="compNode" presStyleCnt="0"/>
      <dgm:spPr/>
    </dgm:pt>
    <dgm:pt modelId="{B6A84F64-7A87-4B81-932E-5BA9691EE625}" type="pres">
      <dgm:prSet presAssocID="{D2148C03-2C27-42BB-A8C2-5A988C3FEFDB}" presName="bgRect" presStyleLbl="bgShp" presStyleIdx="2" presStyleCnt="3"/>
      <dgm:spPr/>
    </dgm:pt>
    <dgm:pt modelId="{8EC4053A-8EF8-476A-87B2-724E12E96EBA}" type="pres">
      <dgm:prSet presAssocID="{D2148C03-2C27-42BB-A8C2-5A988C3FEFD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F9AFD34D-0357-4056-9523-433EF1687350}" type="pres">
      <dgm:prSet presAssocID="{D2148C03-2C27-42BB-A8C2-5A988C3FEFDB}" presName="spaceRect" presStyleCnt="0"/>
      <dgm:spPr/>
    </dgm:pt>
    <dgm:pt modelId="{15A2B7E2-28F6-4BC1-8528-C2A63A7AC787}" type="pres">
      <dgm:prSet presAssocID="{D2148C03-2C27-42BB-A8C2-5A988C3FEFDB}" presName="parTx" presStyleLbl="revTx" presStyleIdx="4" presStyleCnt="6">
        <dgm:presLayoutVars>
          <dgm:chMax val="0"/>
          <dgm:chPref val="0"/>
        </dgm:presLayoutVars>
      </dgm:prSet>
      <dgm:spPr/>
    </dgm:pt>
    <dgm:pt modelId="{9177E56F-7838-4966-B098-0003C5999D7C}" type="pres">
      <dgm:prSet presAssocID="{D2148C03-2C27-42BB-A8C2-5A988C3FEFDB}" presName="desTx" presStyleLbl="revTx" presStyleIdx="5" presStyleCnt="6">
        <dgm:presLayoutVars/>
      </dgm:prSet>
      <dgm:spPr/>
    </dgm:pt>
  </dgm:ptLst>
  <dgm:cxnLst>
    <dgm:cxn modelId="{1F32E00B-4338-4A14-B580-11D167CC4334}" type="presOf" srcId="{45A64441-46EA-465D-BCA9-0CB24D8D4B22}" destId="{4AEC3F68-7161-4C6C-A14C-45B958A4CD98}" srcOrd="0" destOrd="0" presId="urn:microsoft.com/office/officeart/2018/2/layout/IconVerticalSolidList"/>
    <dgm:cxn modelId="{99306A1C-DEF2-454B-9019-7B67E862CF4A}" type="presOf" srcId="{36687D16-CEEF-4DEF-9899-56C177211D25}" destId="{6E3A5EC7-C283-49A6-A1C2-75E407CD70B2}" srcOrd="0" destOrd="0" presId="urn:microsoft.com/office/officeart/2018/2/layout/IconVerticalSolidList"/>
    <dgm:cxn modelId="{0875C549-83EE-4600-B03E-ABAEAAEAF5D0}" type="presOf" srcId="{699640FB-9C9A-41DA-BB70-599899BFCF5F}" destId="{C8A506CA-D0A2-4BD1-83A7-C477E3F4C711}" srcOrd="0" destOrd="1" presId="urn:microsoft.com/office/officeart/2018/2/layout/IconVerticalSolidList"/>
    <dgm:cxn modelId="{8AE5CF4F-6667-4450-B486-DC692015975A}" type="presOf" srcId="{9AE50B54-265F-47B8-81F9-72F919180537}" destId="{C8A506CA-D0A2-4BD1-83A7-C477E3F4C711}" srcOrd="0" destOrd="0" presId="urn:microsoft.com/office/officeart/2018/2/layout/IconVerticalSolidList"/>
    <dgm:cxn modelId="{C51B0D70-967B-47C5-BA1C-7AFDC7A81AD1}" srcId="{D2148C03-2C27-42BB-A8C2-5A988C3FEFDB}" destId="{EE242A85-A465-45D0-90E2-F6776D98E26F}" srcOrd="1" destOrd="0" parTransId="{080E10C6-D8C1-449F-A5A1-C60050FFE482}" sibTransId="{DF409EEC-4312-494A-A2C1-DCB3D88010AA}"/>
    <dgm:cxn modelId="{C5EF5E76-1991-4002-B225-B81CF6022743}" type="presOf" srcId="{D82308B0-F2F8-4751-BA35-BBDFE672ED37}" destId="{9177E56F-7838-4966-B098-0003C5999D7C}" srcOrd="0" destOrd="0" presId="urn:microsoft.com/office/officeart/2018/2/layout/IconVerticalSolidList"/>
    <dgm:cxn modelId="{0166CA5A-7F67-4403-B5E2-33580DA0CEB3}" srcId="{45A64441-46EA-465D-BCA9-0CB24D8D4B22}" destId="{699640FB-9C9A-41DA-BB70-599899BFCF5F}" srcOrd="1" destOrd="0" parTransId="{FCBC6336-5D16-4226-B6A5-B85455D922BC}" sibTransId="{0E451CCE-51D2-47FF-B764-F8A0DF94C4EC}"/>
    <dgm:cxn modelId="{BADCD57D-84E0-4F78-88C2-A1A8FBE67AC3}" type="presOf" srcId="{55000F8A-CAC0-4D2E-A011-7A2B090AE281}" destId="{9875AD8F-0897-450E-B8C4-B51AD891145B}" srcOrd="0" destOrd="0" presId="urn:microsoft.com/office/officeart/2018/2/layout/IconVerticalSolidList"/>
    <dgm:cxn modelId="{70D51089-5C16-4CA1-83E0-D9B4FC50AB38}" type="presOf" srcId="{EE242A85-A465-45D0-90E2-F6776D98E26F}" destId="{9177E56F-7838-4966-B098-0003C5999D7C}" srcOrd="0" destOrd="1" presId="urn:microsoft.com/office/officeart/2018/2/layout/IconVerticalSolidList"/>
    <dgm:cxn modelId="{8B94219B-1ED3-4967-A51C-AE9697F3A1D1}" srcId="{D2148C03-2C27-42BB-A8C2-5A988C3FEFDB}" destId="{D82308B0-F2F8-4751-BA35-BBDFE672ED37}" srcOrd="0" destOrd="0" parTransId="{9F9AF7DA-7E6D-46F9-8EFC-EB60215FDDBD}" sibTransId="{E2F4337D-4328-4DFD-B383-FD8CF9E83D5D}"/>
    <dgm:cxn modelId="{D71E27A5-1CD8-466F-B6EE-319BB084F71E}" srcId="{36687D16-CEEF-4DEF-9899-56C177211D25}" destId="{55000F8A-CAC0-4D2E-A011-7A2B090AE281}" srcOrd="1" destOrd="0" parTransId="{D264EA1F-7353-43F3-A166-A56E200C682D}" sibTransId="{E3A33AE4-6390-4A77-AEB6-AEBDABCA25B1}"/>
    <dgm:cxn modelId="{063427B6-672A-4E22-AD65-99FB10EFE4FB}" type="presOf" srcId="{84248FFE-F2BF-4432-814B-DA188DB7912E}" destId="{7E5F2A6C-F657-481A-A4A1-E2D41DF335FA}" srcOrd="0" destOrd="1" presId="urn:microsoft.com/office/officeart/2018/2/layout/IconVerticalSolidList"/>
    <dgm:cxn modelId="{5DC7EAC3-B247-4CCE-A258-B6BCEED1AA5E}" srcId="{36687D16-CEEF-4DEF-9899-56C177211D25}" destId="{D2148C03-2C27-42BB-A8C2-5A988C3FEFDB}" srcOrd="2" destOrd="0" parTransId="{CB464341-47C7-4C84-9E84-ACCC46FC2B37}" sibTransId="{FD6F47A2-B994-49BB-9DBD-B9CCA64384EC}"/>
    <dgm:cxn modelId="{18ADEBD0-C571-4904-BC5C-EEE2F7E195A6}" srcId="{36687D16-CEEF-4DEF-9899-56C177211D25}" destId="{45A64441-46EA-465D-BCA9-0CB24D8D4B22}" srcOrd="0" destOrd="0" parTransId="{580419AA-6C10-4EC3-85B2-0601E5852F37}" sibTransId="{945F2684-E573-4DCA-A09B-DC01E0B25E6A}"/>
    <dgm:cxn modelId="{0EF92AD5-6022-4941-806B-A9F0CF9E467E}" srcId="{45A64441-46EA-465D-BCA9-0CB24D8D4B22}" destId="{9AE50B54-265F-47B8-81F9-72F919180537}" srcOrd="0" destOrd="0" parTransId="{D675994D-C889-460B-86C8-460ED7DD1C5D}" sibTransId="{B4C94AE7-9210-4E05-BF1D-73E54825FC96}"/>
    <dgm:cxn modelId="{C9D328E0-B65D-4C51-8210-0F01743DB505}" type="presOf" srcId="{C67F38C5-9CD7-49A6-8F20-3B41E50A9B31}" destId="{7E5F2A6C-F657-481A-A4A1-E2D41DF335FA}" srcOrd="0" destOrd="0" presId="urn:microsoft.com/office/officeart/2018/2/layout/IconVerticalSolidList"/>
    <dgm:cxn modelId="{3796CFE2-3E45-4B56-927B-BBD373FF3BD2}" srcId="{55000F8A-CAC0-4D2E-A011-7A2B090AE281}" destId="{84248FFE-F2BF-4432-814B-DA188DB7912E}" srcOrd="1" destOrd="0" parTransId="{8AB3ECA7-5449-4A35-8D6C-18AD171817AC}" sibTransId="{CB5EB06D-6749-4BCC-937E-3EECC9EEDA85}"/>
    <dgm:cxn modelId="{BEA769F8-E5C9-45C6-B299-68E7360F48C8}" srcId="{55000F8A-CAC0-4D2E-A011-7A2B090AE281}" destId="{C67F38C5-9CD7-49A6-8F20-3B41E50A9B31}" srcOrd="0" destOrd="0" parTransId="{08B703E8-51F1-4F85-B6C4-BE3265F54C18}" sibTransId="{6A2C9E7E-FCA5-4135-B035-002ABEED4899}"/>
    <dgm:cxn modelId="{F7CFE0FC-7755-4F84-BC73-540CDBDD42CB}" type="presOf" srcId="{D2148C03-2C27-42BB-A8C2-5A988C3FEFDB}" destId="{15A2B7E2-28F6-4BC1-8528-C2A63A7AC787}" srcOrd="0" destOrd="0" presId="urn:microsoft.com/office/officeart/2018/2/layout/IconVerticalSolidList"/>
    <dgm:cxn modelId="{52FB75CE-D13B-4899-B885-4DC177CD9B3D}" type="presParOf" srcId="{6E3A5EC7-C283-49A6-A1C2-75E407CD70B2}" destId="{4530BC11-597A-4111-B47C-91ADB74F34A8}" srcOrd="0" destOrd="0" presId="urn:microsoft.com/office/officeart/2018/2/layout/IconVerticalSolidList"/>
    <dgm:cxn modelId="{722A7EFC-12A9-4E8F-ABFC-3536B0DF264B}" type="presParOf" srcId="{4530BC11-597A-4111-B47C-91ADB74F34A8}" destId="{BAE45792-26B0-4A98-B53C-E615CD50C379}" srcOrd="0" destOrd="0" presId="urn:microsoft.com/office/officeart/2018/2/layout/IconVerticalSolidList"/>
    <dgm:cxn modelId="{0D7B6A4E-30C3-4108-8124-04170F630B08}" type="presParOf" srcId="{4530BC11-597A-4111-B47C-91ADB74F34A8}" destId="{B750E575-00D8-4FEB-98DA-DC3E3D7AF32C}" srcOrd="1" destOrd="0" presId="urn:microsoft.com/office/officeart/2018/2/layout/IconVerticalSolidList"/>
    <dgm:cxn modelId="{83D4853A-D6B5-4E6E-990C-5C61B876CDA0}" type="presParOf" srcId="{4530BC11-597A-4111-B47C-91ADB74F34A8}" destId="{E629D153-B4C8-446F-9D30-DADA46F63613}" srcOrd="2" destOrd="0" presId="urn:microsoft.com/office/officeart/2018/2/layout/IconVerticalSolidList"/>
    <dgm:cxn modelId="{8F5F777F-698B-44F8-921F-10E8E59ABB60}" type="presParOf" srcId="{4530BC11-597A-4111-B47C-91ADB74F34A8}" destId="{4AEC3F68-7161-4C6C-A14C-45B958A4CD98}" srcOrd="3" destOrd="0" presId="urn:microsoft.com/office/officeart/2018/2/layout/IconVerticalSolidList"/>
    <dgm:cxn modelId="{42E926EC-5C25-4EAB-969F-6595BC08C06B}" type="presParOf" srcId="{4530BC11-597A-4111-B47C-91ADB74F34A8}" destId="{C8A506CA-D0A2-4BD1-83A7-C477E3F4C711}" srcOrd="4" destOrd="0" presId="urn:microsoft.com/office/officeart/2018/2/layout/IconVerticalSolidList"/>
    <dgm:cxn modelId="{EB09396A-21E5-4D14-B552-0716751A33D4}" type="presParOf" srcId="{6E3A5EC7-C283-49A6-A1C2-75E407CD70B2}" destId="{74985AD5-DFAA-4090-8F73-2A5959D3C420}" srcOrd="1" destOrd="0" presId="urn:microsoft.com/office/officeart/2018/2/layout/IconVerticalSolidList"/>
    <dgm:cxn modelId="{8CDC820B-B1FA-496A-A2DB-645057C506DB}" type="presParOf" srcId="{6E3A5EC7-C283-49A6-A1C2-75E407CD70B2}" destId="{82C2F62A-3B0F-4B77-AE04-060D9F93B013}" srcOrd="2" destOrd="0" presId="urn:microsoft.com/office/officeart/2018/2/layout/IconVerticalSolidList"/>
    <dgm:cxn modelId="{4DFB813E-F44F-4A5F-A227-DD54F4D8CC85}" type="presParOf" srcId="{82C2F62A-3B0F-4B77-AE04-060D9F93B013}" destId="{CFBCB8E2-6865-4832-BAE0-B171AC171999}" srcOrd="0" destOrd="0" presId="urn:microsoft.com/office/officeart/2018/2/layout/IconVerticalSolidList"/>
    <dgm:cxn modelId="{5C74090B-73F1-4CC1-9EAF-00024C115F7F}" type="presParOf" srcId="{82C2F62A-3B0F-4B77-AE04-060D9F93B013}" destId="{8A554CA7-7778-497C-9835-C3C82427811A}" srcOrd="1" destOrd="0" presId="urn:microsoft.com/office/officeart/2018/2/layout/IconVerticalSolidList"/>
    <dgm:cxn modelId="{18880260-A159-411D-AC30-A1C4B4D62209}" type="presParOf" srcId="{82C2F62A-3B0F-4B77-AE04-060D9F93B013}" destId="{B929CF38-5F16-4502-B7D2-E6B3C09C62C6}" srcOrd="2" destOrd="0" presId="urn:microsoft.com/office/officeart/2018/2/layout/IconVerticalSolidList"/>
    <dgm:cxn modelId="{1C7154DB-5A7F-4F6B-9C45-BC2FD3D1CEED}" type="presParOf" srcId="{82C2F62A-3B0F-4B77-AE04-060D9F93B013}" destId="{9875AD8F-0897-450E-B8C4-B51AD891145B}" srcOrd="3" destOrd="0" presId="urn:microsoft.com/office/officeart/2018/2/layout/IconVerticalSolidList"/>
    <dgm:cxn modelId="{C258BF34-1665-4468-AEE3-31CD4D04F2B0}" type="presParOf" srcId="{82C2F62A-3B0F-4B77-AE04-060D9F93B013}" destId="{7E5F2A6C-F657-481A-A4A1-E2D41DF335FA}" srcOrd="4" destOrd="0" presId="urn:microsoft.com/office/officeart/2018/2/layout/IconVerticalSolidList"/>
    <dgm:cxn modelId="{08BA9DA7-CE35-4105-AD82-3942F4CB806E}" type="presParOf" srcId="{6E3A5EC7-C283-49A6-A1C2-75E407CD70B2}" destId="{AC520F43-C1CE-4B1C-AE49-0C9E279C5316}" srcOrd="3" destOrd="0" presId="urn:microsoft.com/office/officeart/2018/2/layout/IconVerticalSolidList"/>
    <dgm:cxn modelId="{7FD055AA-3E4E-49F9-9FD4-A45DB0F7EC5F}" type="presParOf" srcId="{6E3A5EC7-C283-49A6-A1C2-75E407CD70B2}" destId="{27F2BBA7-D241-4086-9F21-EC867FA44F25}" srcOrd="4" destOrd="0" presId="urn:microsoft.com/office/officeart/2018/2/layout/IconVerticalSolidList"/>
    <dgm:cxn modelId="{4A38C6FB-766B-4538-8FD3-AAEB6317BAED}" type="presParOf" srcId="{27F2BBA7-D241-4086-9F21-EC867FA44F25}" destId="{B6A84F64-7A87-4B81-932E-5BA9691EE625}" srcOrd="0" destOrd="0" presId="urn:microsoft.com/office/officeart/2018/2/layout/IconVerticalSolidList"/>
    <dgm:cxn modelId="{D005EF44-B260-4C99-9FE3-F0304895B035}" type="presParOf" srcId="{27F2BBA7-D241-4086-9F21-EC867FA44F25}" destId="{8EC4053A-8EF8-476A-87B2-724E12E96EBA}" srcOrd="1" destOrd="0" presId="urn:microsoft.com/office/officeart/2018/2/layout/IconVerticalSolidList"/>
    <dgm:cxn modelId="{90AB0D5A-9E04-416D-A912-10439753ABC2}" type="presParOf" srcId="{27F2BBA7-D241-4086-9F21-EC867FA44F25}" destId="{F9AFD34D-0357-4056-9523-433EF1687350}" srcOrd="2" destOrd="0" presId="urn:microsoft.com/office/officeart/2018/2/layout/IconVerticalSolidList"/>
    <dgm:cxn modelId="{E4C53C2A-A0E9-4436-9C90-2A5DB5DD2623}" type="presParOf" srcId="{27F2BBA7-D241-4086-9F21-EC867FA44F25}" destId="{15A2B7E2-28F6-4BC1-8528-C2A63A7AC787}" srcOrd="3" destOrd="0" presId="urn:microsoft.com/office/officeart/2018/2/layout/IconVerticalSolidList"/>
    <dgm:cxn modelId="{98C084B2-7AF6-4408-9378-2B878D6E18F7}" type="presParOf" srcId="{27F2BBA7-D241-4086-9F21-EC867FA44F25}" destId="{9177E56F-7838-4966-B098-0003C5999D7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41DDE9-FBEB-4259-8691-6DC77B4D9A5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8069E1-529C-4B70-BEF7-7888D3716B3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Adaptive Loss Weighting: Implement dynamic adjustment of loss weights to simplify hyperparameter tuning.</a:t>
          </a:r>
          <a:endParaRPr lang="en-US"/>
        </a:p>
      </dgm:t>
    </dgm:pt>
    <dgm:pt modelId="{5E56BA2D-5BCB-4992-BB36-965FAF9BD618}" type="parTrans" cxnId="{EF3F0538-742E-4A5B-BD27-33490A66BC6B}">
      <dgm:prSet/>
      <dgm:spPr/>
      <dgm:t>
        <a:bodyPr/>
        <a:lstStyle/>
        <a:p>
          <a:endParaRPr lang="en-US"/>
        </a:p>
      </dgm:t>
    </dgm:pt>
    <dgm:pt modelId="{ADE98213-D3EC-4928-A471-FE2308D52065}" type="sibTrans" cxnId="{EF3F0538-742E-4A5B-BD27-33490A66BC6B}">
      <dgm:prSet/>
      <dgm:spPr/>
      <dgm:t>
        <a:bodyPr/>
        <a:lstStyle/>
        <a:p>
          <a:endParaRPr lang="en-US"/>
        </a:p>
      </dgm:t>
    </dgm:pt>
    <dgm:pt modelId="{94B7A5C4-32A1-4AC7-B194-A160EC87BDA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Dual-Projection Architecture</a:t>
          </a:r>
          <a:r>
            <a:rPr lang="en-GB" dirty="0"/>
            <a:t>: Experiment with </a:t>
          </a:r>
          <a:r>
            <a:rPr lang="en-GB" b="1" dirty="0"/>
            <a:t>separate projection heads for each modality</a:t>
          </a:r>
          <a:r>
            <a:rPr lang="en-GB" dirty="0"/>
            <a:t> followed by a fusion layer to capture more complex interactions. </a:t>
          </a:r>
          <a:endParaRPr lang="en-US" dirty="0"/>
        </a:p>
      </dgm:t>
    </dgm:pt>
    <dgm:pt modelId="{32D216F2-03A8-4846-8F25-919898A265D6}" type="parTrans" cxnId="{B8A586A1-49DF-4F8C-9CE0-08C64308A540}">
      <dgm:prSet/>
      <dgm:spPr/>
      <dgm:t>
        <a:bodyPr/>
        <a:lstStyle/>
        <a:p>
          <a:endParaRPr lang="en-US"/>
        </a:p>
      </dgm:t>
    </dgm:pt>
    <dgm:pt modelId="{A91D5901-D79C-4232-A147-526557264A57}" type="sibTrans" cxnId="{B8A586A1-49DF-4F8C-9CE0-08C64308A540}">
      <dgm:prSet/>
      <dgm:spPr/>
      <dgm:t>
        <a:bodyPr/>
        <a:lstStyle/>
        <a:p>
          <a:endParaRPr lang="en-US"/>
        </a:p>
      </dgm:t>
    </dgm:pt>
    <dgm:pt modelId="{D80CE728-DD7D-40C9-9EBE-62864B0176A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Scaling and Domain Adaptation</a:t>
          </a:r>
          <a:r>
            <a:rPr lang="en-GB" dirty="0"/>
            <a:t>: Extend the framework to </a:t>
          </a:r>
          <a:r>
            <a:rPr lang="en-GB" b="1" dirty="0"/>
            <a:t>larger and more diverse datasets</a:t>
          </a:r>
          <a:r>
            <a:rPr lang="en-GB" dirty="0"/>
            <a:t> and incorporate domain adaptation techniques to improve generalization.</a:t>
          </a:r>
          <a:endParaRPr lang="en-US" dirty="0"/>
        </a:p>
      </dgm:t>
    </dgm:pt>
    <dgm:pt modelId="{4237146D-ACB3-4D06-B629-947B0053D369}" type="parTrans" cxnId="{26823C94-5B69-489D-B9C2-68DD1A1AB4FE}">
      <dgm:prSet/>
      <dgm:spPr/>
      <dgm:t>
        <a:bodyPr/>
        <a:lstStyle/>
        <a:p>
          <a:endParaRPr lang="en-US"/>
        </a:p>
      </dgm:t>
    </dgm:pt>
    <dgm:pt modelId="{0EF36ECF-E90F-472B-948B-E0BDC3F0C974}" type="sibTrans" cxnId="{26823C94-5B69-489D-B9C2-68DD1A1AB4FE}">
      <dgm:prSet/>
      <dgm:spPr/>
      <dgm:t>
        <a:bodyPr/>
        <a:lstStyle/>
        <a:p>
          <a:endParaRPr lang="en-US"/>
        </a:p>
      </dgm:t>
    </dgm:pt>
    <dgm:pt modelId="{E678D0E7-0B64-480A-A5C1-7545D9C7001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Enhanced Text Augmentation</a:t>
          </a:r>
          <a:r>
            <a:rPr lang="en-GB"/>
            <a:t>: Utilize state-of-the-art NLP models for paraphrasing and domain specific augmentation to better capture clinical language variability.</a:t>
          </a:r>
          <a:endParaRPr lang="en-US"/>
        </a:p>
      </dgm:t>
    </dgm:pt>
    <dgm:pt modelId="{7A687CDC-FFC5-48E3-BDCD-1E152B642B2B}" type="parTrans" cxnId="{E3E9B931-395D-46D5-9EF3-26B450AAC2AF}">
      <dgm:prSet/>
      <dgm:spPr/>
      <dgm:t>
        <a:bodyPr/>
        <a:lstStyle/>
        <a:p>
          <a:endParaRPr lang="en-US"/>
        </a:p>
      </dgm:t>
    </dgm:pt>
    <dgm:pt modelId="{31CC27CE-5AA9-49CC-BDFF-104821FFAC97}" type="sibTrans" cxnId="{E3E9B931-395D-46D5-9EF3-26B450AAC2AF}">
      <dgm:prSet/>
      <dgm:spPr/>
      <dgm:t>
        <a:bodyPr/>
        <a:lstStyle/>
        <a:p>
          <a:endParaRPr lang="en-US"/>
        </a:p>
      </dgm:t>
    </dgm:pt>
    <dgm:pt modelId="{2887614F-4763-44B3-84C3-4231C13836B3}" type="pres">
      <dgm:prSet presAssocID="{8A41DDE9-FBEB-4259-8691-6DC77B4D9A51}" presName="root" presStyleCnt="0">
        <dgm:presLayoutVars>
          <dgm:dir/>
          <dgm:resizeHandles val="exact"/>
        </dgm:presLayoutVars>
      </dgm:prSet>
      <dgm:spPr/>
    </dgm:pt>
    <dgm:pt modelId="{6D94FCA9-7BD6-4DF7-8F5A-20FC3DD208B6}" type="pres">
      <dgm:prSet presAssocID="{B28069E1-529C-4B70-BEF7-7888D3716B34}" presName="compNode" presStyleCnt="0"/>
      <dgm:spPr/>
    </dgm:pt>
    <dgm:pt modelId="{608219AB-9067-43FA-96CB-11EAA49ADBE4}" type="pres">
      <dgm:prSet presAssocID="{B28069E1-529C-4B70-BEF7-7888D3716B34}" presName="bgRect" presStyleLbl="bgShp" presStyleIdx="0" presStyleCnt="4"/>
      <dgm:spPr/>
    </dgm:pt>
    <dgm:pt modelId="{3D1DCC21-FB77-4475-A812-A53F715DC7B6}" type="pres">
      <dgm:prSet presAssocID="{B28069E1-529C-4B70-BEF7-7888D3716B3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"/>
        </a:ext>
      </dgm:extLst>
    </dgm:pt>
    <dgm:pt modelId="{ECD8E48B-5E95-4A55-8DC4-B65277F3C643}" type="pres">
      <dgm:prSet presAssocID="{B28069E1-529C-4B70-BEF7-7888D3716B34}" presName="spaceRect" presStyleCnt="0"/>
      <dgm:spPr/>
    </dgm:pt>
    <dgm:pt modelId="{938868EF-AEB4-4368-A000-4510ED4AD4F9}" type="pres">
      <dgm:prSet presAssocID="{B28069E1-529C-4B70-BEF7-7888D3716B34}" presName="parTx" presStyleLbl="revTx" presStyleIdx="0" presStyleCnt="4">
        <dgm:presLayoutVars>
          <dgm:chMax val="0"/>
          <dgm:chPref val="0"/>
        </dgm:presLayoutVars>
      </dgm:prSet>
      <dgm:spPr/>
    </dgm:pt>
    <dgm:pt modelId="{AD3CB3E3-0743-4CEC-A5FE-795BB4BA35B7}" type="pres">
      <dgm:prSet presAssocID="{ADE98213-D3EC-4928-A471-FE2308D52065}" presName="sibTrans" presStyleCnt="0"/>
      <dgm:spPr/>
    </dgm:pt>
    <dgm:pt modelId="{ABF21B8E-0FB7-4EDF-B246-72D9030B59A3}" type="pres">
      <dgm:prSet presAssocID="{94B7A5C4-32A1-4AC7-B194-A160EC87BDA7}" presName="compNode" presStyleCnt="0"/>
      <dgm:spPr/>
    </dgm:pt>
    <dgm:pt modelId="{37E604B4-EFE2-46B6-9311-262FE2CDFEF2}" type="pres">
      <dgm:prSet presAssocID="{94B7A5C4-32A1-4AC7-B194-A160EC87BDA7}" presName="bgRect" presStyleLbl="bgShp" presStyleIdx="1" presStyleCnt="4"/>
      <dgm:spPr/>
    </dgm:pt>
    <dgm:pt modelId="{5D54011A-4E9B-4D5E-BBDE-1C1AB1AA689F}" type="pres">
      <dgm:prSet presAssocID="{94B7A5C4-32A1-4AC7-B194-A160EC87BDA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DEF00D22-390E-403A-972A-F8B3E1A27850}" type="pres">
      <dgm:prSet presAssocID="{94B7A5C4-32A1-4AC7-B194-A160EC87BDA7}" presName="spaceRect" presStyleCnt="0"/>
      <dgm:spPr/>
    </dgm:pt>
    <dgm:pt modelId="{CB4E7FF6-B8AE-45A3-9211-6F4237972EF9}" type="pres">
      <dgm:prSet presAssocID="{94B7A5C4-32A1-4AC7-B194-A160EC87BDA7}" presName="parTx" presStyleLbl="revTx" presStyleIdx="1" presStyleCnt="4">
        <dgm:presLayoutVars>
          <dgm:chMax val="0"/>
          <dgm:chPref val="0"/>
        </dgm:presLayoutVars>
      </dgm:prSet>
      <dgm:spPr/>
    </dgm:pt>
    <dgm:pt modelId="{06D6BDEB-F62F-4484-BD76-06AE5418BB44}" type="pres">
      <dgm:prSet presAssocID="{A91D5901-D79C-4232-A147-526557264A57}" presName="sibTrans" presStyleCnt="0"/>
      <dgm:spPr/>
    </dgm:pt>
    <dgm:pt modelId="{3AF9F2B7-339D-4755-8A5B-A047BC3FED30}" type="pres">
      <dgm:prSet presAssocID="{D80CE728-DD7D-40C9-9EBE-62864B0176A0}" presName="compNode" presStyleCnt="0"/>
      <dgm:spPr/>
    </dgm:pt>
    <dgm:pt modelId="{C5054C99-276E-4CD0-B1E2-EA2E75B3CA2D}" type="pres">
      <dgm:prSet presAssocID="{D80CE728-DD7D-40C9-9EBE-62864B0176A0}" presName="bgRect" presStyleLbl="bgShp" presStyleIdx="2" presStyleCnt="4"/>
      <dgm:spPr/>
    </dgm:pt>
    <dgm:pt modelId="{550C1DCC-3DAB-486E-BB85-3484AF58A8AA}" type="pres">
      <dgm:prSet presAssocID="{D80CE728-DD7D-40C9-9EBE-62864B0176A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B22D723-5C61-4BDC-91A2-D3A09CAA7C67}" type="pres">
      <dgm:prSet presAssocID="{D80CE728-DD7D-40C9-9EBE-62864B0176A0}" presName="spaceRect" presStyleCnt="0"/>
      <dgm:spPr/>
    </dgm:pt>
    <dgm:pt modelId="{C015C2DB-AEDD-48FF-8B42-F172FA25F91A}" type="pres">
      <dgm:prSet presAssocID="{D80CE728-DD7D-40C9-9EBE-62864B0176A0}" presName="parTx" presStyleLbl="revTx" presStyleIdx="2" presStyleCnt="4">
        <dgm:presLayoutVars>
          <dgm:chMax val="0"/>
          <dgm:chPref val="0"/>
        </dgm:presLayoutVars>
      </dgm:prSet>
      <dgm:spPr/>
    </dgm:pt>
    <dgm:pt modelId="{87C38571-E0FA-4EE6-89B8-E4521E400E11}" type="pres">
      <dgm:prSet presAssocID="{0EF36ECF-E90F-472B-948B-E0BDC3F0C974}" presName="sibTrans" presStyleCnt="0"/>
      <dgm:spPr/>
    </dgm:pt>
    <dgm:pt modelId="{445A1FA3-ED1C-42EC-A4C9-5D37CBC3D464}" type="pres">
      <dgm:prSet presAssocID="{E678D0E7-0B64-480A-A5C1-7545D9C7001C}" presName="compNode" presStyleCnt="0"/>
      <dgm:spPr/>
    </dgm:pt>
    <dgm:pt modelId="{0B76F191-DFAA-4193-A9B2-498F55A61A43}" type="pres">
      <dgm:prSet presAssocID="{E678D0E7-0B64-480A-A5C1-7545D9C7001C}" presName="bgRect" presStyleLbl="bgShp" presStyleIdx="3" presStyleCnt="4"/>
      <dgm:spPr/>
    </dgm:pt>
    <dgm:pt modelId="{0600717C-02DD-4C35-BAB1-FB6637EF03EF}" type="pres">
      <dgm:prSet presAssocID="{E678D0E7-0B64-480A-A5C1-7545D9C7001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9C4372E3-E84B-4319-82C2-5B855846F5B8}" type="pres">
      <dgm:prSet presAssocID="{E678D0E7-0B64-480A-A5C1-7545D9C7001C}" presName="spaceRect" presStyleCnt="0"/>
      <dgm:spPr/>
    </dgm:pt>
    <dgm:pt modelId="{AEDC3153-259F-48AB-BF57-510CD7C2557F}" type="pres">
      <dgm:prSet presAssocID="{E678D0E7-0B64-480A-A5C1-7545D9C7001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51BD829-AEE5-4E69-9269-B306E74050C8}" type="presOf" srcId="{E678D0E7-0B64-480A-A5C1-7545D9C7001C}" destId="{AEDC3153-259F-48AB-BF57-510CD7C2557F}" srcOrd="0" destOrd="0" presId="urn:microsoft.com/office/officeart/2018/2/layout/IconVerticalSolidList"/>
    <dgm:cxn modelId="{E3E9B931-395D-46D5-9EF3-26B450AAC2AF}" srcId="{8A41DDE9-FBEB-4259-8691-6DC77B4D9A51}" destId="{E678D0E7-0B64-480A-A5C1-7545D9C7001C}" srcOrd="3" destOrd="0" parTransId="{7A687CDC-FFC5-48E3-BDCD-1E152B642B2B}" sibTransId="{31CC27CE-5AA9-49CC-BDFF-104821FFAC97}"/>
    <dgm:cxn modelId="{EF3F0538-742E-4A5B-BD27-33490A66BC6B}" srcId="{8A41DDE9-FBEB-4259-8691-6DC77B4D9A51}" destId="{B28069E1-529C-4B70-BEF7-7888D3716B34}" srcOrd="0" destOrd="0" parTransId="{5E56BA2D-5BCB-4992-BB36-965FAF9BD618}" sibTransId="{ADE98213-D3EC-4928-A471-FE2308D52065}"/>
    <dgm:cxn modelId="{C4454373-EC28-47FC-911A-C94A07CB1F26}" type="presOf" srcId="{94B7A5C4-32A1-4AC7-B194-A160EC87BDA7}" destId="{CB4E7FF6-B8AE-45A3-9211-6F4237972EF9}" srcOrd="0" destOrd="0" presId="urn:microsoft.com/office/officeart/2018/2/layout/IconVerticalSolidList"/>
    <dgm:cxn modelId="{26823C94-5B69-489D-B9C2-68DD1A1AB4FE}" srcId="{8A41DDE9-FBEB-4259-8691-6DC77B4D9A51}" destId="{D80CE728-DD7D-40C9-9EBE-62864B0176A0}" srcOrd="2" destOrd="0" parTransId="{4237146D-ACB3-4D06-B629-947B0053D369}" sibTransId="{0EF36ECF-E90F-472B-948B-E0BDC3F0C974}"/>
    <dgm:cxn modelId="{B8A586A1-49DF-4F8C-9CE0-08C64308A540}" srcId="{8A41DDE9-FBEB-4259-8691-6DC77B4D9A51}" destId="{94B7A5C4-32A1-4AC7-B194-A160EC87BDA7}" srcOrd="1" destOrd="0" parTransId="{32D216F2-03A8-4846-8F25-919898A265D6}" sibTransId="{A91D5901-D79C-4232-A147-526557264A57}"/>
    <dgm:cxn modelId="{1763B5B8-8765-411C-88D9-4653DF0EDF67}" type="presOf" srcId="{B28069E1-529C-4B70-BEF7-7888D3716B34}" destId="{938868EF-AEB4-4368-A000-4510ED4AD4F9}" srcOrd="0" destOrd="0" presId="urn:microsoft.com/office/officeart/2018/2/layout/IconVerticalSolidList"/>
    <dgm:cxn modelId="{91D08ED3-220F-42F6-9F56-CD147681C944}" type="presOf" srcId="{D80CE728-DD7D-40C9-9EBE-62864B0176A0}" destId="{C015C2DB-AEDD-48FF-8B42-F172FA25F91A}" srcOrd="0" destOrd="0" presId="urn:microsoft.com/office/officeart/2018/2/layout/IconVerticalSolidList"/>
    <dgm:cxn modelId="{6EBB9BD5-5551-406F-AC9C-F2CDFC7BD813}" type="presOf" srcId="{8A41DDE9-FBEB-4259-8691-6DC77B4D9A51}" destId="{2887614F-4763-44B3-84C3-4231C13836B3}" srcOrd="0" destOrd="0" presId="urn:microsoft.com/office/officeart/2018/2/layout/IconVerticalSolidList"/>
    <dgm:cxn modelId="{07ED294A-F79F-4BF3-B85E-61D89A7CDAFB}" type="presParOf" srcId="{2887614F-4763-44B3-84C3-4231C13836B3}" destId="{6D94FCA9-7BD6-4DF7-8F5A-20FC3DD208B6}" srcOrd="0" destOrd="0" presId="urn:microsoft.com/office/officeart/2018/2/layout/IconVerticalSolidList"/>
    <dgm:cxn modelId="{90F276DA-31F5-400A-982F-3E4DC8F82271}" type="presParOf" srcId="{6D94FCA9-7BD6-4DF7-8F5A-20FC3DD208B6}" destId="{608219AB-9067-43FA-96CB-11EAA49ADBE4}" srcOrd="0" destOrd="0" presId="urn:microsoft.com/office/officeart/2018/2/layout/IconVerticalSolidList"/>
    <dgm:cxn modelId="{DEAA7A85-1126-4D97-AC39-A314E1389127}" type="presParOf" srcId="{6D94FCA9-7BD6-4DF7-8F5A-20FC3DD208B6}" destId="{3D1DCC21-FB77-4475-A812-A53F715DC7B6}" srcOrd="1" destOrd="0" presId="urn:microsoft.com/office/officeart/2018/2/layout/IconVerticalSolidList"/>
    <dgm:cxn modelId="{26FC0DF5-FDB1-4146-A5FA-E4103946EABD}" type="presParOf" srcId="{6D94FCA9-7BD6-4DF7-8F5A-20FC3DD208B6}" destId="{ECD8E48B-5E95-4A55-8DC4-B65277F3C643}" srcOrd="2" destOrd="0" presId="urn:microsoft.com/office/officeart/2018/2/layout/IconVerticalSolidList"/>
    <dgm:cxn modelId="{C87A644C-8E51-4873-9027-4B3571A1B806}" type="presParOf" srcId="{6D94FCA9-7BD6-4DF7-8F5A-20FC3DD208B6}" destId="{938868EF-AEB4-4368-A000-4510ED4AD4F9}" srcOrd="3" destOrd="0" presId="urn:microsoft.com/office/officeart/2018/2/layout/IconVerticalSolidList"/>
    <dgm:cxn modelId="{EF5772DB-4C0D-483D-879D-D2479FE08B4F}" type="presParOf" srcId="{2887614F-4763-44B3-84C3-4231C13836B3}" destId="{AD3CB3E3-0743-4CEC-A5FE-795BB4BA35B7}" srcOrd="1" destOrd="0" presId="urn:microsoft.com/office/officeart/2018/2/layout/IconVerticalSolidList"/>
    <dgm:cxn modelId="{B930255E-8CF6-4CA8-9984-59DDC936111C}" type="presParOf" srcId="{2887614F-4763-44B3-84C3-4231C13836B3}" destId="{ABF21B8E-0FB7-4EDF-B246-72D9030B59A3}" srcOrd="2" destOrd="0" presId="urn:microsoft.com/office/officeart/2018/2/layout/IconVerticalSolidList"/>
    <dgm:cxn modelId="{01043EA7-5BE9-48B5-AEE5-B31023E830A7}" type="presParOf" srcId="{ABF21B8E-0FB7-4EDF-B246-72D9030B59A3}" destId="{37E604B4-EFE2-46B6-9311-262FE2CDFEF2}" srcOrd="0" destOrd="0" presId="urn:microsoft.com/office/officeart/2018/2/layout/IconVerticalSolidList"/>
    <dgm:cxn modelId="{C2D6FAAB-2739-462D-BCC4-5399B716128F}" type="presParOf" srcId="{ABF21B8E-0FB7-4EDF-B246-72D9030B59A3}" destId="{5D54011A-4E9B-4D5E-BBDE-1C1AB1AA689F}" srcOrd="1" destOrd="0" presId="urn:microsoft.com/office/officeart/2018/2/layout/IconVerticalSolidList"/>
    <dgm:cxn modelId="{0B554BD5-A3A8-47B6-AB9C-4CB09E617281}" type="presParOf" srcId="{ABF21B8E-0FB7-4EDF-B246-72D9030B59A3}" destId="{DEF00D22-390E-403A-972A-F8B3E1A27850}" srcOrd="2" destOrd="0" presId="urn:microsoft.com/office/officeart/2018/2/layout/IconVerticalSolidList"/>
    <dgm:cxn modelId="{7B8E7D81-EE95-4B66-B843-683CDEDA3360}" type="presParOf" srcId="{ABF21B8E-0FB7-4EDF-B246-72D9030B59A3}" destId="{CB4E7FF6-B8AE-45A3-9211-6F4237972EF9}" srcOrd="3" destOrd="0" presId="urn:microsoft.com/office/officeart/2018/2/layout/IconVerticalSolidList"/>
    <dgm:cxn modelId="{9B24D5E2-08AE-4D14-BCDD-BEBEF7706B8C}" type="presParOf" srcId="{2887614F-4763-44B3-84C3-4231C13836B3}" destId="{06D6BDEB-F62F-4484-BD76-06AE5418BB44}" srcOrd="3" destOrd="0" presId="urn:microsoft.com/office/officeart/2018/2/layout/IconVerticalSolidList"/>
    <dgm:cxn modelId="{36767B86-D2EE-42BD-9386-80DA2FB83443}" type="presParOf" srcId="{2887614F-4763-44B3-84C3-4231C13836B3}" destId="{3AF9F2B7-339D-4755-8A5B-A047BC3FED30}" srcOrd="4" destOrd="0" presId="urn:microsoft.com/office/officeart/2018/2/layout/IconVerticalSolidList"/>
    <dgm:cxn modelId="{87637B8F-E5F2-4C5F-B9B6-012C917AB411}" type="presParOf" srcId="{3AF9F2B7-339D-4755-8A5B-A047BC3FED30}" destId="{C5054C99-276E-4CD0-B1E2-EA2E75B3CA2D}" srcOrd="0" destOrd="0" presId="urn:microsoft.com/office/officeart/2018/2/layout/IconVerticalSolidList"/>
    <dgm:cxn modelId="{F48D021E-B0FC-4770-92CA-CEA6A3927304}" type="presParOf" srcId="{3AF9F2B7-339D-4755-8A5B-A047BC3FED30}" destId="{550C1DCC-3DAB-486E-BB85-3484AF58A8AA}" srcOrd="1" destOrd="0" presId="urn:microsoft.com/office/officeart/2018/2/layout/IconVerticalSolidList"/>
    <dgm:cxn modelId="{B9760204-7F70-4DA1-B937-C3F1FA5ECFC6}" type="presParOf" srcId="{3AF9F2B7-339D-4755-8A5B-A047BC3FED30}" destId="{AB22D723-5C61-4BDC-91A2-D3A09CAA7C67}" srcOrd="2" destOrd="0" presId="urn:microsoft.com/office/officeart/2018/2/layout/IconVerticalSolidList"/>
    <dgm:cxn modelId="{44923D2C-8426-48B0-A576-64465AA98E53}" type="presParOf" srcId="{3AF9F2B7-339D-4755-8A5B-A047BC3FED30}" destId="{C015C2DB-AEDD-48FF-8B42-F172FA25F91A}" srcOrd="3" destOrd="0" presId="urn:microsoft.com/office/officeart/2018/2/layout/IconVerticalSolidList"/>
    <dgm:cxn modelId="{329B88AA-2CA5-4B2F-B5CD-579D1A8095DD}" type="presParOf" srcId="{2887614F-4763-44B3-84C3-4231C13836B3}" destId="{87C38571-E0FA-4EE6-89B8-E4521E400E11}" srcOrd="5" destOrd="0" presId="urn:microsoft.com/office/officeart/2018/2/layout/IconVerticalSolidList"/>
    <dgm:cxn modelId="{914A77CD-D459-4F73-83AD-D59ACA885EB5}" type="presParOf" srcId="{2887614F-4763-44B3-84C3-4231C13836B3}" destId="{445A1FA3-ED1C-42EC-A4C9-5D37CBC3D464}" srcOrd="6" destOrd="0" presId="urn:microsoft.com/office/officeart/2018/2/layout/IconVerticalSolidList"/>
    <dgm:cxn modelId="{5A67720C-C436-4EE0-BBFD-7B9C8D9610E4}" type="presParOf" srcId="{445A1FA3-ED1C-42EC-A4C9-5D37CBC3D464}" destId="{0B76F191-DFAA-4193-A9B2-498F55A61A43}" srcOrd="0" destOrd="0" presId="urn:microsoft.com/office/officeart/2018/2/layout/IconVerticalSolidList"/>
    <dgm:cxn modelId="{D3DC078B-9B64-40F5-8AF9-56DB2C907A18}" type="presParOf" srcId="{445A1FA3-ED1C-42EC-A4C9-5D37CBC3D464}" destId="{0600717C-02DD-4C35-BAB1-FB6637EF03EF}" srcOrd="1" destOrd="0" presId="urn:microsoft.com/office/officeart/2018/2/layout/IconVerticalSolidList"/>
    <dgm:cxn modelId="{B99DB006-AA28-4BF4-A417-E4EFABA16A47}" type="presParOf" srcId="{445A1FA3-ED1C-42EC-A4C9-5D37CBC3D464}" destId="{9C4372E3-E84B-4319-82C2-5B855846F5B8}" srcOrd="2" destOrd="0" presId="urn:microsoft.com/office/officeart/2018/2/layout/IconVerticalSolidList"/>
    <dgm:cxn modelId="{B1F005A8-2AE6-4D74-A633-9AB1E7090147}" type="presParOf" srcId="{445A1FA3-ED1C-42EC-A4C9-5D37CBC3D464}" destId="{AEDC3153-259F-48AB-BF57-510CD7C255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AEEB6-4B10-4724-8F56-E91FB681F9A3}">
      <dsp:nvSpPr>
        <dsp:cNvPr id="0" name=""/>
        <dsp:cNvSpPr/>
      </dsp:nvSpPr>
      <dsp:spPr>
        <a:xfrm>
          <a:off x="0" y="5895"/>
          <a:ext cx="10515600" cy="13985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i="0" kern="1200"/>
            <a:t>Increasing availability of Importance of combining multiple data modalities (images and reports) for biomedical data</a:t>
          </a:r>
          <a:endParaRPr lang="en-US" sz="2500" kern="1200"/>
        </a:p>
      </dsp:txBody>
      <dsp:txXfrm>
        <a:off x="68270" y="74165"/>
        <a:ext cx="10379060" cy="1261975"/>
      </dsp:txXfrm>
    </dsp:sp>
    <dsp:sp modelId="{BD7DFCF1-BB63-44CA-86B1-7E16C1A3B4DD}">
      <dsp:nvSpPr>
        <dsp:cNvPr id="0" name=""/>
        <dsp:cNvSpPr/>
      </dsp:nvSpPr>
      <dsp:spPr>
        <a:xfrm>
          <a:off x="0" y="1476411"/>
          <a:ext cx="10515600" cy="13985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i="0" kern="1200"/>
            <a:t>Develop a multimodal architecture to link visual content of images with textual content of reports</a:t>
          </a:r>
          <a:endParaRPr lang="en-US" sz="2500" kern="1200"/>
        </a:p>
      </dsp:txBody>
      <dsp:txXfrm>
        <a:off x="68270" y="1544681"/>
        <a:ext cx="10379060" cy="1261975"/>
      </dsp:txXfrm>
    </dsp:sp>
    <dsp:sp modelId="{4C5BEFE4-36BB-4101-B3A5-E091A13E91A6}">
      <dsp:nvSpPr>
        <dsp:cNvPr id="0" name=""/>
        <dsp:cNvSpPr/>
      </dsp:nvSpPr>
      <dsp:spPr>
        <a:xfrm>
          <a:off x="0" y="2946926"/>
          <a:ext cx="10515600" cy="13985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This paper presents a deep learning framework that fuses these two modalities to form a unified representation, thereby enhancing classification, retrieval, and interpretability in computational pathology</a:t>
          </a:r>
          <a:endParaRPr lang="en-US" sz="2500" kern="1200"/>
        </a:p>
      </dsp:txBody>
      <dsp:txXfrm>
        <a:off x="68270" y="3015196"/>
        <a:ext cx="10379060" cy="12619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BFF296-753E-4348-BF0A-9FD86D47F287}">
      <dsp:nvSpPr>
        <dsp:cNvPr id="0" name=""/>
        <dsp:cNvSpPr/>
      </dsp:nvSpPr>
      <dsp:spPr>
        <a:xfrm>
          <a:off x="0" y="243264"/>
          <a:ext cx="7399749" cy="5405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i="0" kern="1200"/>
            <a:t>Previous Approaches:</a:t>
          </a:r>
          <a:endParaRPr lang="en-US" sz="2200" kern="1200"/>
        </a:p>
      </dsp:txBody>
      <dsp:txXfrm>
        <a:off x="26387" y="269651"/>
        <a:ext cx="7346975" cy="487766"/>
      </dsp:txXfrm>
    </dsp:sp>
    <dsp:sp modelId="{A3B85272-8224-4CF0-8ED3-9B1F6BD33F8D}">
      <dsp:nvSpPr>
        <dsp:cNvPr id="0" name=""/>
        <dsp:cNvSpPr/>
      </dsp:nvSpPr>
      <dsp:spPr>
        <a:xfrm>
          <a:off x="0" y="783804"/>
          <a:ext cx="7399749" cy="4007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94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b="1" i="0" kern="1200">
              <a:solidFill>
                <a:srgbClr val="002060"/>
              </a:solidFill>
            </a:rPr>
            <a:t>Multiple Instance Learning (MIL):</a:t>
          </a:r>
          <a:endParaRPr lang="en-US" sz="1700" kern="1200">
            <a:solidFill>
              <a:srgbClr val="002060"/>
            </a:solidFill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b="0" i="0" kern="1200" dirty="0">
              <a:solidFill>
                <a:srgbClr val="002060"/>
              </a:solidFill>
            </a:rPr>
            <a:t>State-of-the-art framework for weakly-supervised models in computational pathology</a:t>
          </a:r>
          <a:endParaRPr lang="en-US" sz="1700" kern="1200" dirty="0">
            <a:solidFill>
              <a:srgbClr val="002060"/>
            </a:solidFill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b="0" i="0" kern="1200" dirty="0">
              <a:solidFill>
                <a:srgbClr val="002060"/>
              </a:solidFill>
            </a:rPr>
            <a:t>Examples: ABMIL, ADMIL, CLAM, </a:t>
          </a:r>
          <a:r>
            <a:rPr lang="en-GB" sz="1700" b="0" i="0" kern="1200" dirty="0" err="1">
              <a:solidFill>
                <a:srgbClr val="002060"/>
              </a:solidFill>
            </a:rPr>
            <a:t>TransMIL</a:t>
          </a:r>
          <a:r>
            <a:rPr lang="en-GB" sz="1700" b="0" i="0" kern="1200" dirty="0">
              <a:solidFill>
                <a:srgbClr val="002060"/>
              </a:solidFill>
            </a:rPr>
            <a:t>, DTMIL, MMIL-Transformer</a:t>
          </a:r>
          <a:endParaRPr lang="en-US" sz="1700" kern="1200" dirty="0">
            <a:solidFill>
              <a:srgbClr val="002060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b="1" i="0" kern="1200">
              <a:solidFill>
                <a:srgbClr val="002060"/>
              </a:solidFill>
            </a:rPr>
            <a:t>Self-supervised learning (SSL)</a:t>
          </a:r>
          <a:endParaRPr lang="en-US" sz="1700" kern="1200">
            <a:solidFill>
              <a:srgbClr val="002060"/>
            </a:solidFill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b="0" i="0" kern="1200">
              <a:solidFill>
                <a:srgbClr val="002060"/>
              </a:solidFill>
            </a:rPr>
            <a:t>Framework to exploit unlabeled data for learning relevant data representation</a:t>
          </a:r>
          <a:endParaRPr lang="en-US" sz="1700" kern="1200">
            <a:solidFill>
              <a:srgbClr val="002060"/>
            </a:solidFill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b="0" i="0" kern="1200" dirty="0">
              <a:solidFill>
                <a:srgbClr val="002060"/>
              </a:solidFill>
            </a:rPr>
            <a:t>Examples: </a:t>
          </a:r>
          <a:r>
            <a:rPr lang="en-GB" sz="1700" b="0" i="0" kern="1200" dirty="0" err="1">
              <a:solidFill>
                <a:srgbClr val="002060"/>
              </a:solidFill>
            </a:rPr>
            <a:t>MoCO</a:t>
          </a:r>
          <a:r>
            <a:rPr lang="en-GB" sz="1700" b="0" i="0" kern="1200" dirty="0">
              <a:solidFill>
                <a:srgbClr val="002060"/>
              </a:solidFill>
            </a:rPr>
            <a:t>, </a:t>
          </a:r>
          <a:r>
            <a:rPr lang="en-GB" sz="1700" b="0" i="0" kern="1200" dirty="0" err="1">
              <a:solidFill>
                <a:srgbClr val="002060"/>
              </a:solidFill>
            </a:rPr>
            <a:t>simCLR</a:t>
          </a:r>
          <a:r>
            <a:rPr lang="en-GB" sz="1700" b="0" i="0" kern="1200" dirty="0">
              <a:solidFill>
                <a:srgbClr val="002060"/>
              </a:solidFill>
            </a:rPr>
            <a:t>, DINO, REMEDIS, HIPT, SRCL, </a:t>
          </a:r>
          <a:r>
            <a:rPr lang="en-GB" sz="1700" b="0" i="0" kern="1200" dirty="0" err="1">
              <a:solidFill>
                <a:srgbClr val="002060"/>
              </a:solidFill>
            </a:rPr>
            <a:t>iBOT</a:t>
          </a:r>
          <a:r>
            <a:rPr lang="en-GB" sz="1700" b="0" i="0" kern="1200" dirty="0">
              <a:solidFill>
                <a:srgbClr val="002060"/>
              </a:solidFill>
            </a:rPr>
            <a:t>, Virchow</a:t>
          </a:r>
          <a:endParaRPr lang="en-US" sz="1700" kern="1200" dirty="0">
            <a:solidFill>
              <a:srgbClr val="002060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b="1" i="0" kern="1200" dirty="0">
              <a:solidFill>
                <a:srgbClr val="002060"/>
              </a:solidFill>
            </a:rPr>
            <a:t>Vision-language models (VLM):</a:t>
          </a:r>
          <a:endParaRPr lang="en-US" sz="1700" kern="1200" dirty="0">
            <a:solidFill>
              <a:srgbClr val="002060"/>
            </a:solidFill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b="0" i="0" kern="1200">
              <a:solidFill>
                <a:srgbClr val="002060"/>
              </a:solidFill>
            </a:rPr>
            <a:t>Algorithms to build data representation combining images and texts</a:t>
          </a:r>
          <a:endParaRPr lang="en-US" sz="1700" kern="1200">
            <a:solidFill>
              <a:srgbClr val="002060"/>
            </a:solidFill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b="0" i="0" kern="1200">
              <a:solidFill>
                <a:srgbClr val="002060"/>
              </a:solidFill>
            </a:rPr>
            <a:t>Examples: CLIP, CoCa, ConVIRT, </a:t>
          </a:r>
          <a:endParaRPr lang="en-US" sz="1700" kern="1200">
            <a:solidFill>
              <a:srgbClr val="002060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b="1" i="0" kern="1200">
              <a:solidFill>
                <a:srgbClr val="002060"/>
              </a:solidFill>
            </a:rPr>
            <a:t>Multimodal learning in computational pathology:</a:t>
          </a:r>
          <a:endParaRPr lang="en-US" sz="1700" kern="1200">
            <a:solidFill>
              <a:srgbClr val="002060"/>
            </a:solidFill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b="0" i="0" kern="1200">
              <a:solidFill>
                <a:srgbClr val="002060"/>
              </a:solidFill>
            </a:rPr>
            <a:t>Combining multiple sources of pathology data</a:t>
          </a:r>
          <a:endParaRPr lang="en-US" sz="1700" kern="1200">
            <a:solidFill>
              <a:srgbClr val="002060"/>
            </a:solidFill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b="0" i="0" kern="1200" dirty="0">
              <a:solidFill>
                <a:srgbClr val="002060"/>
              </a:solidFill>
            </a:rPr>
            <a:t>Examples: MI-Zero, PLIP, CONCH</a:t>
          </a:r>
          <a:endParaRPr lang="en-US" sz="1700" kern="1200" dirty="0">
            <a:solidFill>
              <a:srgbClr val="002060"/>
            </a:solidFill>
          </a:endParaRPr>
        </a:p>
      </dsp:txBody>
      <dsp:txXfrm>
        <a:off x="0" y="783804"/>
        <a:ext cx="7399749" cy="4007520"/>
      </dsp:txXfrm>
    </dsp:sp>
    <dsp:sp modelId="{0495ADBC-EC40-4A67-BDB5-2B3D319126DF}">
      <dsp:nvSpPr>
        <dsp:cNvPr id="0" name=""/>
        <dsp:cNvSpPr/>
      </dsp:nvSpPr>
      <dsp:spPr>
        <a:xfrm>
          <a:off x="0" y="4791324"/>
          <a:ext cx="7399749" cy="54054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i="0" kern="1200"/>
            <a:t>Limitations:</a:t>
          </a:r>
          <a:endParaRPr lang="en-US" sz="2200" kern="1200"/>
        </a:p>
      </dsp:txBody>
      <dsp:txXfrm>
        <a:off x="26387" y="4817711"/>
        <a:ext cx="7346975" cy="487766"/>
      </dsp:txXfrm>
    </dsp:sp>
    <dsp:sp modelId="{A4F7C05D-DAEE-4AB3-A229-A3A17F53B98A}">
      <dsp:nvSpPr>
        <dsp:cNvPr id="0" name=""/>
        <dsp:cNvSpPr/>
      </dsp:nvSpPr>
      <dsp:spPr>
        <a:xfrm>
          <a:off x="0" y="5331864"/>
          <a:ext cx="7399749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94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b="0" i="0" kern="1200" dirty="0">
              <a:solidFill>
                <a:srgbClr val="002060"/>
              </a:solidFill>
            </a:rPr>
            <a:t>Need for large annotated datasets</a:t>
          </a:r>
          <a:endParaRPr lang="en-US" sz="1700" kern="1200" dirty="0">
            <a:solidFill>
              <a:srgbClr val="002060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b="0" i="0" kern="1200" dirty="0">
              <a:solidFill>
                <a:srgbClr val="002060"/>
              </a:solidFill>
            </a:rPr>
            <a:t>Limited generalization capabilities</a:t>
          </a:r>
          <a:endParaRPr lang="en-US" sz="1700" kern="1200" dirty="0">
            <a:solidFill>
              <a:srgbClr val="002060"/>
            </a:solidFill>
          </a:endParaRPr>
        </a:p>
      </dsp:txBody>
      <dsp:txXfrm>
        <a:off x="0" y="5331864"/>
        <a:ext cx="7399749" cy="5920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C1853-437F-472B-AB36-5DB0E321CB51}">
      <dsp:nvSpPr>
        <dsp:cNvPr id="0" name=""/>
        <dsp:cNvSpPr/>
      </dsp:nvSpPr>
      <dsp:spPr>
        <a:xfrm>
          <a:off x="1582" y="613041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FE155-2AEF-4B88-97AE-0DCB88CBF992}">
      <dsp:nvSpPr>
        <dsp:cNvPr id="0" name=""/>
        <dsp:cNvSpPr/>
      </dsp:nvSpPr>
      <dsp:spPr>
        <a:xfrm>
          <a:off x="1582" y="1881993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400" b="1" i="0" kern="1200"/>
            <a:t>Datasets</a:t>
          </a:r>
          <a:r>
            <a:rPr lang="en-GB" sz="3400" b="0" i="0" kern="1200"/>
            <a:t>:</a:t>
          </a:r>
          <a:endParaRPr lang="en-US" sz="3400" kern="1200"/>
        </a:p>
      </dsp:txBody>
      <dsp:txXfrm>
        <a:off x="1582" y="1881993"/>
        <a:ext cx="3261093" cy="489164"/>
      </dsp:txXfrm>
    </dsp:sp>
    <dsp:sp modelId="{D47DF375-EF77-48CE-9EEA-7F9AE5706FA0}">
      <dsp:nvSpPr>
        <dsp:cNvPr id="0" name=""/>
        <dsp:cNvSpPr/>
      </dsp:nvSpPr>
      <dsp:spPr>
        <a:xfrm>
          <a:off x="1582" y="2430491"/>
          <a:ext cx="3261093" cy="1149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Internal: 6176 WSIs + reports (Catania cohort, Radboudumc).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Public: UNITOPatho (4 classes), IMP-CRC (3 classes).</a:t>
          </a:r>
          <a:endParaRPr lang="en-US" sz="1700" kern="1200"/>
        </a:p>
      </dsp:txBody>
      <dsp:txXfrm>
        <a:off x="1582" y="2430491"/>
        <a:ext cx="3261093" cy="1149271"/>
      </dsp:txXfrm>
    </dsp:sp>
    <dsp:sp modelId="{149686EC-C421-43B8-8E69-2616364A1431}">
      <dsp:nvSpPr>
        <dsp:cNvPr id="0" name=""/>
        <dsp:cNvSpPr/>
      </dsp:nvSpPr>
      <dsp:spPr>
        <a:xfrm>
          <a:off x="3833367" y="613041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522D9A-56F1-4E88-9675-CF400DBE5E1F}">
      <dsp:nvSpPr>
        <dsp:cNvPr id="0" name=""/>
        <dsp:cNvSpPr/>
      </dsp:nvSpPr>
      <dsp:spPr>
        <a:xfrm>
          <a:off x="3833367" y="1881993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400" b="1" i="0" kern="1200"/>
            <a:t>Tasks</a:t>
          </a:r>
          <a:r>
            <a:rPr lang="en-GB" sz="3400" b="0" i="0" kern="1200"/>
            <a:t>:</a:t>
          </a:r>
          <a:endParaRPr lang="en-US" sz="3400" kern="1200"/>
        </a:p>
      </dsp:txBody>
      <dsp:txXfrm>
        <a:off x="3833367" y="1881993"/>
        <a:ext cx="3261093" cy="489164"/>
      </dsp:txXfrm>
    </dsp:sp>
    <dsp:sp modelId="{A29C3DF4-1C60-4090-A532-456F3F1DDD41}">
      <dsp:nvSpPr>
        <dsp:cNvPr id="0" name=""/>
        <dsp:cNvSpPr/>
      </dsp:nvSpPr>
      <dsp:spPr>
        <a:xfrm>
          <a:off x="3833367" y="2430491"/>
          <a:ext cx="3261093" cy="1149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WSI classification.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Multimodal retrieval.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Concept linking for visual ontology creation.</a:t>
          </a:r>
          <a:endParaRPr lang="en-US" sz="1700" kern="1200"/>
        </a:p>
      </dsp:txBody>
      <dsp:txXfrm>
        <a:off x="3833367" y="2430491"/>
        <a:ext cx="3261093" cy="1149271"/>
      </dsp:txXfrm>
    </dsp:sp>
    <dsp:sp modelId="{651B7135-8981-4A43-AA45-5B8DE8AC583A}">
      <dsp:nvSpPr>
        <dsp:cNvPr id="0" name=""/>
        <dsp:cNvSpPr/>
      </dsp:nvSpPr>
      <dsp:spPr>
        <a:xfrm>
          <a:off x="7665152" y="613041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1EF11-29BB-4A8E-B518-63B8725D7A36}">
      <dsp:nvSpPr>
        <dsp:cNvPr id="0" name=""/>
        <dsp:cNvSpPr/>
      </dsp:nvSpPr>
      <dsp:spPr>
        <a:xfrm>
          <a:off x="7665152" y="1881993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400" b="1" i="0" kern="1200"/>
            <a:t>Metrics</a:t>
          </a:r>
          <a:r>
            <a:rPr lang="en-GB" sz="3400" b="0" i="0" kern="1200"/>
            <a:t>:</a:t>
          </a:r>
          <a:endParaRPr lang="en-US" sz="3400" kern="1200"/>
        </a:p>
      </dsp:txBody>
      <dsp:txXfrm>
        <a:off x="7665152" y="1881993"/>
        <a:ext cx="3261093" cy="489164"/>
      </dsp:txXfrm>
    </dsp:sp>
    <dsp:sp modelId="{7895E032-41AF-433E-847B-20083DAA8FBE}">
      <dsp:nvSpPr>
        <dsp:cNvPr id="0" name=""/>
        <dsp:cNvSpPr/>
      </dsp:nvSpPr>
      <dsp:spPr>
        <a:xfrm>
          <a:off x="7665152" y="2430491"/>
          <a:ext cx="3261093" cy="1149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Weighted macro F1-score,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precision@k, mAP,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accuracy.</a:t>
          </a:r>
          <a:endParaRPr lang="en-US" sz="1700" kern="1200"/>
        </a:p>
      </dsp:txBody>
      <dsp:txXfrm>
        <a:off x="7665152" y="2430491"/>
        <a:ext cx="3261093" cy="11492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45792-26B0-4A98-B53C-E615CD50C379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50E575-00D8-4FEB-98DA-DC3E3D7AF32C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C3F68-7161-4C6C-A14C-45B958A4CD98}">
      <dsp:nvSpPr>
        <dsp:cNvPr id="0" name=""/>
        <dsp:cNvSpPr/>
      </dsp:nvSpPr>
      <dsp:spPr>
        <a:xfrm>
          <a:off x="1437631" y="531"/>
          <a:ext cx="4732020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i="0" kern="1200"/>
            <a:t>Data Efficiency</a:t>
          </a:r>
          <a:endParaRPr lang="en-US" sz="2500" kern="1200"/>
        </a:p>
      </dsp:txBody>
      <dsp:txXfrm>
        <a:off x="1437631" y="531"/>
        <a:ext cx="4732020" cy="1244702"/>
      </dsp:txXfrm>
    </dsp:sp>
    <dsp:sp modelId="{C8A506CA-D0A2-4BD1-83A7-C477E3F4C711}">
      <dsp:nvSpPr>
        <dsp:cNvPr id="0" name=""/>
        <dsp:cNvSpPr/>
      </dsp:nvSpPr>
      <dsp:spPr>
        <a:xfrm>
          <a:off x="6169651" y="531"/>
          <a:ext cx="434594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i="0" kern="1200"/>
            <a:t>Achieves high performance with only </a:t>
          </a:r>
          <a:r>
            <a:rPr lang="en-GB" sz="1500" b="1" i="0" kern="1200"/>
            <a:t>6,000 training samples</a:t>
          </a:r>
          <a:r>
            <a:rPr lang="en-GB" sz="1500" b="0" i="0" kern="1200"/>
            <a:t> (WSIs + reports).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i="0" kern="1200"/>
            <a:t>Reduces reliance on large annotated datasets.</a:t>
          </a:r>
          <a:endParaRPr lang="en-US" sz="1500" kern="1200"/>
        </a:p>
      </dsp:txBody>
      <dsp:txXfrm>
        <a:off x="6169651" y="531"/>
        <a:ext cx="4345948" cy="1244702"/>
      </dsp:txXfrm>
    </dsp:sp>
    <dsp:sp modelId="{CFBCB8E2-6865-4832-BAE0-B171AC171999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554CA7-7778-497C-9835-C3C82427811A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5AD8F-0897-450E-B8C4-B51AD891145B}">
      <dsp:nvSpPr>
        <dsp:cNvPr id="0" name=""/>
        <dsp:cNvSpPr/>
      </dsp:nvSpPr>
      <dsp:spPr>
        <a:xfrm>
          <a:off x="1437631" y="1556410"/>
          <a:ext cx="4732020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i="0" kern="1200"/>
            <a:t>Multimodal Integration</a:t>
          </a:r>
          <a:endParaRPr lang="en-US" sz="2500" kern="1200"/>
        </a:p>
      </dsp:txBody>
      <dsp:txXfrm>
        <a:off x="1437631" y="1556410"/>
        <a:ext cx="4732020" cy="1244702"/>
      </dsp:txXfrm>
    </dsp:sp>
    <dsp:sp modelId="{7E5F2A6C-F657-481A-A4A1-E2D41DF335FA}">
      <dsp:nvSpPr>
        <dsp:cNvPr id="0" name=""/>
        <dsp:cNvSpPr/>
      </dsp:nvSpPr>
      <dsp:spPr>
        <a:xfrm>
          <a:off x="6169651" y="1556410"/>
          <a:ext cx="434594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i="0" kern="1200"/>
            <a:t>Combines </a:t>
          </a:r>
          <a:r>
            <a:rPr lang="en-GB" sz="1500" b="1" i="0" kern="1200"/>
            <a:t>visual features</a:t>
          </a:r>
          <a:r>
            <a:rPr lang="en-GB" sz="1500" b="0" i="0" kern="1200"/>
            <a:t> (WSIs) + </a:t>
          </a:r>
          <a:r>
            <a:rPr lang="en-GB" sz="1500" b="1" i="0" kern="1200"/>
            <a:t>semantic context</a:t>
          </a:r>
          <a:r>
            <a:rPr lang="en-GB" sz="1500" b="0" i="0" kern="1200"/>
            <a:t> (reports).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i="0" kern="1200"/>
            <a:t>Enables cross-modal retrieval and concept linking.</a:t>
          </a:r>
          <a:endParaRPr lang="en-US" sz="1500" kern="1200"/>
        </a:p>
      </dsp:txBody>
      <dsp:txXfrm>
        <a:off x="6169651" y="1556410"/>
        <a:ext cx="4345948" cy="1244702"/>
      </dsp:txXfrm>
    </dsp:sp>
    <dsp:sp modelId="{B6A84F64-7A87-4B81-932E-5BA9691EE625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4053A-8EF8-476A-87B2-724E12E96EBA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2B7E2-28F6-4BC1-8528-C2A63A7AC787}">
      <dsp:nvSpPr>
        <dsp:cNvPr id="0" name=""/>
        <dsp:cNvSpPr/>
      </dsp:nvSpPr>
      <dsp:spPr>
        <a:xfrm>
          <a:off x="1437631" y="3112289"/>
          <a:ext cx="4732020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i="0" kern="1200"/>
            <a:t>Loss Function Design</a:t>
          </a:r>
          <a:endParaRPr lang="en-US" sz="2500" kern="1200"/>
        </a:p>
      </dsp:txBody>
      <dsp:txXfrm>
        <a:off x="1437631" y="3112289"/>
        <a:ext cx="4732020" cy="1244702"/>
      </dsp:txXfrm>
    </dsp:sp>
    <dsp:sp modelId="{9177E56F-7838-4966-B098-0003C5999D7C}">
      <dsp:nvSpPr>
        <dsp:cNvPr id="0" name=""/>
        <dsp:cNvSpPr/>
      </dsp:nvSpPr>
      <dsp:spPr>
        <a:xfrm>
          <a:off x="6169651" y="3112289"/>
          <a:ext cx="434594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i="0" kern="1200"/>
            <a:t>Composite loss (supervised + self-supervised) ensures robust alignment.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i="0" kern="1200"/>
            <a:t>Components: NT-Xent (contrastive), L1 (magnitude), cosine (direction).</a:t>
          </a:r>
          <a:endParaRPr lang="en-US" sz="1500" kern="1200"/>
        </a:p>
      </dsp:txBody>
      <dsp:txXfrm>
        <a:off x="6169651" y="3112289"/>
        <a:ext cx="4345948" cy="12447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219AB-9067-43FA-96CB-11EAA49ADBE4}">
      <dsp:nvSpPr>
        <dsp:cNvPr id="0" name=""/>
        <dsp:cNvSpPr/>
      </dsp:nvSpPr>
      <dsp:spPr>
        <a:xfrm>
          <a:off x="0" y="1988"/>
          <a:ext cx="10940845" cy="10077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1DCC21-FB77-4475-A812-A53F715DC7B6}">
      <dsp:nvSpPr>
        <dsp:cNvPr id="0" name=""/>
        <dsp:cNvSpPr/>
      </dsp:nvSpPr>
      <dsp:spPr>
        <a:xfrm>
          <a:off x="304833" y="228723"/>
          <a:ext cx="554242" cy="554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868EF-AEB4-4368-A000-4510ED4AD4F9}">
      <dsp:nvSpPr>
        <dsp:cNvPr id="0" name=""/>
        <dsp:cNvSpPr/>
      </dsp:nvSpPr>
      <dsp:spPr>
        <a:xfrm>
          <a:off x="1163908" y="1988"/>
          <a:ext cx="9776936" cy="1007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50" tIns="106650" rIns="106650" bIns="10665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Adaptive Loss Weighting: Implement dynamic adjustment of loss weights to simplify hyperparameter tuning.</a:t>
          </a:r>
          <a:endParaRPr lang="en-US" sz="2000" kern="1200"/>
        </a:p>
      </dsp:txBody>
      <dsp:txXfrm>
        <a:off x="1163908" y="1988"/>
        <a:ext cx="9776936" cy="1007713"/>
      </dsp:txXfrm>
    </dsp:sp>
    <dsp:sp modelId="{37E604B4-EFE2-46B6-9311-262FE2CDFEF2}">
      <dsp:nvSpPr>
        <dsp:cNvPr id="0" name=""/>
        <dsp:cNvSpPr/>
      </dsp:nvSpPr>
      <dsp:spPr>
        <a:xfrm>
          <a:off x="0" y="1261629"/>
          <a:ext cx="10940845" cy="10077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54011A-4E9B-4D5E-BBDE-1C1AB1AA689F}">
      <dsp:nvSpPr>
        <dsp:cNvPr id="0" name=""/>
        <dsp:cNvSpPr/>
      </dsp:nvSpPr>
      <dsp:spPr>
        <a:xfrm>
          <a:off x="304833" y="1488365"/>
          <a:ext cx="554242" cy="554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E7FF6-B8AE-45A3-9211-6F4237972EF9}">
      <dsp:nvSpPr>
        <dsp:cNvPr id="0" name=""/>
        <dsp:cNvSpPr/>
      </dsp:nvSpPr>
      <dsp:spPr>
        <a:xfrm>
          <a:off x="1163908" y="1261629"/>
          <a:ext cx="9776936" cy="1007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50" tIns="106650" rIns="106650" bIns="10665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Dual-Projection Architecture</a:t>
          </a:r>
          <a:r>
            <a:rPr lang="en-GB" sz="2000" kern="1200" dirty="0"/>
            <a:t>: Experiment with </a:t>
          </a:r>
          <a:r>
            <a:rPr lang="en-GB" sz="2000" b="1" kern="1200" dirty="0"/>
            <a:t>separate projection heads for each modality</a:t>
          </a:r>
          <a:r>
            <a:rPr lang="en-GB" sz="2000" kern="1200" dirty="0"/>
            <a:t> followed by a fusion layer to capture more complex interactions. </a:t>
          </a:r>
          <a:endParaRPr lang="en-US" sz="2000" kern="1200" dirty="0"/>
        </a:p>
      </dsp:txBody>
      <dsp:txXfrm>
        <a:off x="1163908" y="1261629"/>
        <a:ext cx="9776936" cy="1007713"/>
      </dsp:txXfrm>
    </dsp:sp>
    <dsp:sp modelId="{C5054C99-276E-4CD0-B1E2-EA2E75B3CA2D}">
      <dsp:nvSpPr>
        <dsp:cNvPr id="0" name=""/>
        <dsp:cNvSpPr/>
      </dsp:nvSpPr>
      <dsp:spPr>
        <a:xfrm>
          <a:off x="0" y="2521271"/>
          <a:ext cx="10940845" cy="10077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C1DCC-3DAB-486E-BB85-3484AF58A8AA}">
      <dsp:nvSpPr>
        <dsp:cNvPr id="0" name=""/>
        <dsp:cNvSpPr/>
      </dsp:nvSpPr>
      <dsp:spPr>
        <a:xfrm>
          <a:off x="304833" y="2748007"/>
          <a:ext cx="554242" cy="5542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5C2DB-AEDD-48FF-8B42-F172FA25F91A}">
      <dsp:nvSpPr>
        <dsp:cNvPr id="0" name=""/>
        <dsp:cNvSpPr/>
      </dsp:nvSpPr>
      <dsp:spPr>
        <a:xfrm>
          <a:off x="1163908" y="2521271"/>
          <a:ext cx="9776936" cy="1007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50" tIns="106650" rIns="106650" bIns="10665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Scaling and Domain Adaptation</a:t>
          </a:r>
          <a:r>
            <a:rPr lang="en-GB" sz="2000" kern="1200" dirty="0"/>
            <a:t>: Extend the framework to </a:t>
          </a:r>
          <a:r>
            <a:rPr lang="en-GB" sz="2000" b="1" kern="1200" dirty="0"/>
            <a:t>larger and more diverse datasets</a:t>
          </a:r>
          <a:r>
            <a:rPr lang="en-GB" sz="2000" kern="1200" dirty="0"/>
            <a:t> and incorporate domain adaptation techniques to improve generalization.</a:t>
          </a:r>
          <a:endParaRPr lang="en-US" sz="2000" kern="1200" dirty="0"/>
        </a:p>
      </dsp:txBody>
      <dsp:txXfrm>
        <a:off x="1163908" y="2521271"/>
        <a:ext cx="9776936" cy="1007713"/>
      </dsp:txXfrm>
    </dsp:sp>
    <dsp:sp modelId="{0B76F191-DFAA-4193-A9B2-498F55A61A43}">
      <dsp:nvSpPr>
        <dsp:cNvPr id="0" name=""/>
        <dsp:cNvSpPr/>
      </dsp:nvSpPr>
      <dsp:spPr>
        <a:xfrm>
          <a:off x="0" y="3780913"/>
          <a:ext cx="10940845" cy="10077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00717C-02DD-4C35-BAB1-FB6637EF03EF}">
      <dsp:nvSpPr>
        <dsp:cNvPr id="0" name=""/>
        <dsp:cNvSpPr/>
      </dsp:nvSpPr>
      <dsp:spPr>
        <a:xfrm>
          <a:off x="304833" y="4007648"/>
          <a:ext cx="554242" cy="5542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C3153-259F-48AB-BF57-510CD7C2557F}">
      <dsp:nvSpPr>
        <dsp:cNvPr id="0" name=""/>
        <dsp:cNvSpPr/>
      </dsp:nvSpPr>
      <dsp:spPr>
        <a:xfrm>
          <a:off x="1163908" y="3780913"/>
          <a:ext cx="9776936" cy="1007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50" tIns="106650" rIns="106650" bIns="10665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/>
            <a:t>Enhanced Text Augmentation</a:t>
          </a:r>
          <a:r>
            <a:rPr lang="en-GB" sz="2000" kern="1200"/>
            <a:t>: Utilize state-of-the-art NLP models for paraphrasing and domain specific augmentation to better capture clinical language variability.</a:t>
          </a:r>
          <a:endParaRPr lang="en-US" sz="2000" kern="1200"/>
        </a:p>
      </dsp:txBody>
      <dsp:txXfrm>
        <a:off x="1163908" y="3780913"/>
        <a:ext cx="9776936" cy="1007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70A3E-C634-4C8F-9FF7-9050EBD68FBA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F3105-78DB-4148-9998-002A4B5E9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425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D3780-85CC-9AE2-F312-A48B0F2ED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6DA71-7D65-5B23-E38A-7F6349A7F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19F1F-FBBA-EF3B-8D23-330299ED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47C0-0BD1-440E-A34F-D71D8AA635CF}" type="datetime1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93E52-3A57-E6D7-1064-AD4691D7B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Prabal Ghosh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87A19-7066-759F-F4A1-92C317DC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3772-449C-445D-BA16-3509D2503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96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7027-372B-A9F4-01F0-A3C1A613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99923-962E-82D6-D052-57F927C6D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71DDF-62C5-23E0-F405-855E715DE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3B53-96CA-4614-91B4-B73D4E275BA4}" type="datetime1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CA37A-05A9-A861-67EF-FBAFA534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Prabal Ghosh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1AF2E-9982-2C18-659C-A27325B9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3772-449C-445D-BA16-3509D2503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39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443F75-2A03-0EC1-ACAB-90B51892A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530E7-F4FF-BDCB-FBAB-9838D2FC6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E5B70-3B71-6CB9-552C-517ABC44B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6414-F9A5-484A-8BF3-7170949C88CA}" type="datetime1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FCBF4-5F95-DF2A-1B30-D509F17A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Prabal Ghosh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4F823-2C36-F413-F799-BAFA02EC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3772-449C-445D-BA16-3509D2503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15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63C8-642B-969F-0853-D88B74E94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91A1E-B4AD-DF67-F182-F241633CE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90380-FBC2-C21B-A71D-2A5FC6E43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2C0A-4065-44F2-9CB6-FBA39C7A4129}" type="datetime1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E6426-08B6-97C1-1D85-6EB98109E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Prabal Ghosh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0B3DE-8441-36B1-06B4-0122D0F7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3772-449C-445D-BA16-3509D2503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74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0823-A524-51E6-E047-BDEFB747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80CD5-DE57-C763-9090-2AB0795FD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0209A-30B5-C350-17B4-3C40BE6C2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B391-BC14-461E-9029-02EF0BA467D1}" type="datetime1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FE09A-2948-3E8A-1BB9-81A299A1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Prabal Ghosh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81027-50D7-5330-31B6-1BC47875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3772-449C-445D-BA16-3509D2503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48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799D-8725-1F66-A790-AEC0A4A12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854C8-A643-6AAC-5A00-9380FDD75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D35F7-9A05-A4A6-2EC9-67414B02E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85655-66CD-5AB1-5CB8-45C55807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894D-9222-486C-9775-A2A87958AC61}" type="datetime1">
              <a:rPr lang="en-GB" smtClean="0"/>
              <a:t>13/03/2025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126CD-CB17-3D5F-BC8E-6F1B959C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Prabal Ghosh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49FC5-15B4-95CD-DD56-168C77EE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3772-449C-445D-BA16-3509D2503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43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9746-9C82-1CF2-B0DE-CF19B0B9F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483B7-A2F5-95C7-BAE4-8EC436F59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A27C2-1A8F-FB5F-FE30-B772C586E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0AF62-2DAD-A2DD-9C01-9EED6E588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49F05-6B8C-7709-D776-E3312BAD2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68F9AE-3B5F-3E4F-FC56-A055F8EDE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8319-1855-41F8-9E95-3E5792E8EF3C}" type="datetime1">
              <a:rPr lang="en-GB" smtClean="0"/>
              <a:t>13/03/2025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D59024-AFB0-CAB2-845D-65181546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Prabal Ghosh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0ECC4-23FF-882E-ADD1-925A60C3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3772-449C-445D-BA16-3509D2503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54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0158-7DE2-4411-A336-3CA76CCC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0E8E4-F32B-54C8-5212-755E364F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A3FA-937C-49A2-9AEF-E72B1D275B41}" type="datetime1">
              <a:rPr lang="en-GB" smtClean="0"/>
              <a:t>13/03/2025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A2DFD-180C-D15F-757E-DEF3B50D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Prabal Ghosh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7AF5CA-90E5-72CC-F811-564AF777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3772-449C-445D-BA16-3509D2503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38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701270-36FF-00ED-12AF-27D9C638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291D-117E-461A-A686-C143B657CE49}" type="datetime1">
              <a:rPr lang="en-GB" smtClean="0"/>
              <a:t>13/03/2025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579AB-2378-6BA1-BDB7-66DA72EB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Prabal Ghosh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AD7AD-4051-0833-4A5E-95F9947F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3772-449C-445D-BA16-3509D2503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72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7FC72-2719-2E13-8F3A-8303A2D4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7F552-AA89-1D4D-9B09-1AFCED3F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D571B-9412-55BA-D4AF-75CD4ADDD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15A82-3B00-E8C5-9CB7-720F7CCE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1231-DC0B-49A1-9197-808265C99770}" type="datetime1">
              <a:rPr lang="en-GB" smtClean="0"/>
              <a:t>13/03/2025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ACE54-B193-CBCF-2945-C3D9E681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Prabal Ghosh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AC27C-867B-91E5-486B-687A0825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3772-449C-445D-BA16-3509D2503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78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DE5E-23AC-652D-2151-33D4D6936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518C86-48B1-83DB-B42F-59A3951F0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603BD-D784-9E0C-1CC7-C242AECD4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10043-7CD3-749C-2A00-B79FD205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B5B7-F1BE-4D00-BF0A-643D0C5914B1}" type="datetime1">
              <a:rPr lang="en-GB" smtClean="0"/>
              <a:t>13/03/2025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33593-EC40-1338-913C-8715238B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Prabal Ghosh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41730-7346-B6D9-941F-C806BEC6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3772-449C-445D-BA16-3509D2503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72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D7C1F9-AD53-CE2B-005C-923E991B6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3C889-B42C-6EFF-64C5-097C504E2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51530-B0DD-5B3E-03EA-D2954788E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0C0803-EAE9-4258-B582-08FA9ACD45C2}" type="datetime1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461D4-8058-D12D-360F-1D441FA61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Prabal Ghosh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02E14-820C-09E2-4131-844EEC8F3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403772-449C-445D-BA16-3509D2503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39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D595-3731-6642-2299-D5A30CF11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6181" y="99808"/>
            <a:ext cx="9144000" cy="1866644"/>
          </a:xfrm>
        </p:spPr>
        <p:txBody>
          <a:bodyPr>
            <a:normAutofit/>
          </a:bodyPr>
          <a:lstStyle/>
          <a:p>
            <a:r>
              <a:rPr lang="en-GB" sz="3500" b="0" i="0" dirty="0">
                <a:solidFill>
                  <a:srgbClr val="002060"/>
                </a:solidFill>
                <a:effectLst/>
                <a:latin typeface="Inter"/>
              </a:rPr>
              <a:t>Multimodal Representations of Biomedical Knowledge from Limited Training Whole Slide Images and Reports Using Deep Learning</a:t>
            </a:r>
            <a:endParaRPr lang="en-GB" sz="35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8F966-C8A4-285B-22C7-11C65330C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7690" y="242216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>
              <a:spcBef>
                <a:spcPts val="300"/>
              </a:spcBef>
            </a:pPr>
            <a:r>
              <a:rPr lang="en-GB" sz="2500" b="0" i="0" dirty="0">
                <a:solidFill>
                  <a:srgbClr val="002060"/>
                </a:solidFill>
                <a:effectLst/>
                <a:latin typeface="Inter"/>
              </a:rPr>
              <a:t> 		                  Name - Prabal Ghosh</a:t>
            </a:r>
          </a:p>
          <a:p>
            <a:pPr algn="l">
              <a:spcBef>
                <a:spcPts val="300"/>
              </a:spcBef>
            </a:pPr>
            <a:endParaRPr lang="en-GB" sz="2500" b="0" i="0" dirty="0">
              <a:solidFill>
                <a:srgbClr val="002060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</a:pPr>
            <a:r>
              <a:rPr lang="fr-FR" sz="2500" dirty="0">
                <a:solidFill>
                  <a:srgbClr val="002060"/>
                </a:solidFill>
                <a:latin typeface="Inter"/>
              </a:rPr>
              <a:t>			Course- </a:t>
            </a:r>
            <a:r>
              <a:rPr lang="en-GB" sz="25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Medical Image Analysis</a:t>
            </a:r>
          </a:p>
          <a:p>
            <a:pPr algn="l">
              <a:spcBef>
                <a:spcPts val="300"/>
              </a:spcBef>
            </a:pPr>
            <a:r>
              <a:rPr lang="en-GB" sz="2500" b="0" i="0" dirty="0">
                <a:solidFill>
                  <a:srgbClr val="002060"/>
                </a:solidFill>
                <a:effectLst/>
                <a:latin typeface="Inter"/>
              </a:rPr>
              <a:t>                          </a:t>
            </a:r>
            <a:r>
              <a:rPr lang="en-GB" sz="2500" b="0" i="0" dirty="0" err="1">
                <a:solidFill>
                  <a:srgbClr val="002060"/>
                </a:solidFill>
                <a:effectLst/>
                <a:latin typeface="Inter"/>
              </a:rPr>
              <a:t>Msc</a:t>
            </a:r>
            <a:r>
              <a:rPr lang="en-GB" sz="2500" b="0" i="0" dirty="0">
                <a:solidFill>
                  <a:srgbClr val="002060"/>
                </a:solidFill>
                <a:effectLst/>
                <a:latin typeface="Inter"/>
              </a:rPr>
              <a:t> Data Science and Artificial Intelligence (M2)</a:t>
            </a:r>
            <a:endParaRPr lang="fr-FR" sz="2500" b="0" i="0" dirty="0">
              <a:solidFill>
                <a:srgbClr val="002060"/>
              </a:solidFill>
              <a:effectLst/>
              <a:latin typeface="Inter"/>
            </a:endParaRPr>
          </a:p>
          <a:p>
            <a:r>
              <a:rPr lang="fr-FR" sz="2500" b="0" i="0" dirty="0">
                <a:solidFill>
                  <a:srgbClr val="002060"/>
                </a:solidFill>
                <a:effectLst/>
                <a:latin typeface="Inter"/>
              </a:rPr>
              <a:t>          Université Côte d’Azur, Sophia Antipolis, France</a:t>
            </a:r>
          </a:p>
          <a:p>
            <a:endParaRPr lang="fr-FR" sz="2500" dirty="0">
              <a:solidFill>
                <a:srgbClr val="002060"/>
              </a:solidFill>
              <a:latin typeface="Inter"/>
            </a:endParaRPr>
          </a:p>
          <a:p>
            <a:endParaRPr lang="en-GB" sz="2500" dirty="0">
              <a:solidFill>
                <a:srgbClr val="002060"/>
              </a:solidFill>
            </a:endParaRPr>
          </a:p>
        </p:txBody>
      </p:sp>
      <p:pic>
        <p:nvPicPr>
          <p:cNvPr id="5" name="Picture 4" descr="A blue circle with black background&#10;&#10;AI-generated content may be incorrect.">
            <a:extLst>
              <a:ext uri="{FF2B5EF4-FFF2-40B4-BE49-F238E27FC236}">
                <a16:creationId xmlns:a16="http://schemas.microsoft.com/office/drawing/2014/main" id="{4DA64D6C-5DB0-40CB-F6CA-22842798E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183" y="4905971"/>
            <a:ext cx="5541275" cy="1152146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634C5C3-AD78-A737-BB04-93ADBDCC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2A7B-AC22-4EA7-B24B-F6FA0A0262C9}" type="datetime1">
              <a:rPr lang="en-GB" smtClean="0"/>
              <a:t>13/03/2025</a:t>
            </a:fld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21917-7705-E2D1-18E9-D90B2EC3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3772-449C-445D-BA16-3509D2503D37}" type="slidenum">
              <a:rPr lang="en-GB" smtClean="0"/>
              <a:t>1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91982C-4935-4AB0-1142-27CE03C32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87" y="4940588"/>
            <a:ext cx="5140110" cy="11011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D827D6-9E44-D480-5B81-96B38F0A7389}"/>
              </a:ext>
            </a:extLst>
          </p:cNvPr>
          <p:cNvSpPr txBox="1"/>
          <p:nvPr/>
        </p:nvSpPr>
        <p:spPr>
          <a:xfrm>
            <a:off x="139387" y="60143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https://doi.org/10.1016/j.media.2024.103303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400D37B3-F23B-33E7-59BF-9ED714A32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Prabal Ghosh</a:t>
            </a:r>
          </a:p>
        </p:txBody>
      </p:sp>
    </p:spTree>
    <p:extLst>
      <p:ext uri="{BB962C8B-B14F-4D97-AF65-F5344CB8AC3E}">
        <p14:creationId xmlns:p14="http://schemas.microsoft.com/office/powerpoint/2010/main" val="1590771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AC1E4-9553-4378-EA32-CC250E31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7" y="0"/>
            <a:ext cx="5654301" cy="860341"/>
          </a:xfrm>
        </p:spPr>
        <p:txBody>
          <a:bodyPr anchor="b">
            <a:normAutofit/>
          </a:bodyPr>
          <a:lstStyle/>
          <a:p>
            <a:r>
              <a:rPr lang="en-GB" sz="2500" b="1" i="0" dirty="0">
                <a:solidFill>
                  <a:srgbClr val="002060"/>
                </a:solidFill>
                <a:effectLst/>
                <a:latin typeface="Segoe WPC"/>
              </a:rPr>
              <a:t>Results - Multimodal Data Retrieval</a:t>
            </a:r>
            <a:br>
              <a:rPr lang="en-GB" sz="2500" b="1" i="0" dirty="0">
                <a:solidFill>
                  <a:srgbClr val="002060"/>
                </a:solidFill>
                <a:effectLst/>
                <a:latin typeface="Segoe WPC"/>
              </a:rPr>
            </a:br>
            <a:endParaRPr lang="en-GB" sz="2500" dirty="0">
              <a:solidFill>
                <a:srgbClr val="00206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A5B72-C631-BA93-12DE-17EEB277D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7" y="2031101"/>
            <a:ext cx="5408925" cy="3511943"/>
          </a:xfrm>
        </p:spPr>
        <p:txBody>
          <a:bodyPr anchor="ctr">
            <a:normAutofit/>
          </a:bodyPr>
          <a:lstStyle/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sz="2200" b="0" i="0" dirty="0">
                <a:solidFill>
                  <a:srgbClr val="002060"/>
                </a:solidFill>
                <a:effectLst/>
                <a:latin typeface="Inter"/>
              </a:rPr>
              <a:t>High </a:t>
            </a:r>
            <a:r>
              <a:rPr lang="en-GB" sz="2200" b="0" i="0" dirty="0" err="1">
                <a:solidFill>
                  <a:srgbClr val="002060"/>
                </a:solidFill>
                <a:effectLst/>
                <a:latin typeface="Inter"/>
              </a:rPr>
              <a:t>precision@k</a:t>
            </a:r>
            <a:r>
              <a:rPr lang="en-GB" sz="2200" b="0" i="0" dirty="0">
                <a:solidFill>
                  <a:srgbClr val="002060"/>
                </a:solidFill>
                <a:effectLst/>
                <a:latin typeface="Inter"/>
              </a:rPr>
              <a:t> and </a:t>
            </a:r>
            <a:r>
              <a:rPr lang="en-GB" sz="2200" b="0" i="0" dirty="0" err="1">
                <a:solidFill>
                  <a:srgbClr val="002060"/>
                </a:solidFill>
                <a:effectLst/>
                <a:latin typeface="Inter"/>
              </a:rPr>
              <a:t>mAP</a:t>
            </a:r>
            <a:r>
              <a:rPr lang="en-GB" sz="2200" b="0" i="0" dirty="0">
                <a:solidFill>
                  <a:srgbClr val="002060"/>
                </a:solidFill>
                <a:effectLst/>
                <a:latin typeface="Inter"/>
              </a:rPr>
              <a:t>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2200" b="0" i="0" dirty="0">
                <a:solidFill>
                  <a:srgbClr val="002060"/>
                </a:solidFill>
                <a:effectLst/>
                <a:latin typeface="Inter"/>
              </a:rPr>
              <a:t>for </a:t>
            </a:r>
            <a:r>
              <a:rPr lang="en-GB" sz="2200" b="0" i="0" dirty="0" err="1">
                <a:solidFill>
                  <a:srgbClr val="002060"/>
                </a:solidFill>
                <a:effectLst/>
                <a:latin typeface="Inter"/>
              </a:rPr>
              <a:t>image→text</a:t>
            </a:r>
            <a:r>
              <a:rPr lang="en-GB" sz="2200" b="0" i="0" dirty="0">
                <a:solidFill>
                  <a:srgbClr val="002060"/>
                </a:solidFill>
                <a:effectLst/>
                <a:latin typeface="Inter"/>
              </a:rPr>
              <a:t> and </a:t>
            </a:r>
            <a:r>
              <a:rPr lang="en-GB" sz="2200" b="0" i="0" dirty="0" err="1">
                <a:solidFill>
                  <a:srgbClr val="002060"/>
                </a:solidFill>
                <a:effectLst/>
                <a:latin typeface="Inter"/>
              </a:rPr>
              <a:t>text→image</a:t>
            </a:r>
            <a:r>
              <a:rPr lang="en-GB" sz="2200" dirty="0">
                <a:solidFill>
                  <a:srgbClr val="002060"/>
                </a:solidFill>
                <a:latin typeface="Inter"/>
              </a:rPr>
              <a:t> </a:t>
            </a:r>
            <a:r>
              <a:rPr lang="en-GB" sz="2200" b="0" i="0" dirty="0">
                <a:solidFill>
                  <a:srgbClr val="002060"/>
                </a:solidFill>
                <a:effectLst/>
                <a:latin typeface="Inter"/>
              </a:rPr>
              <a:t>retrieval.</a:t>
            </a:r>
          </a:p>
          <a:p>
            <a:pPr marL="0" indent="0">
              <a:spcBef>
                <a:spcPts val="300"/>
              </a:spcBef>
              <a:buNone/>
            </a:pPr>
            <a:endParaRPr lang="en-GB" sz="2200" b="0" i="0" dirty="0">
              <a:solidFill>
                <a:srgbClr val="002060"/>
              </a:solidFill>
              <a:effectLst/>
              <a:latin typeface="Inter"/>
            </a:endParaRP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sz="2200" b="0" i="0" dirty="0">
                <a:solidFill>
                  <a:srgbClr val="002060"/>
                </a:solidFill>
                <a:effectLst/>
                <a:latin typeface="Inter"/>
              </a:rPr>
              <a:t>Retrieval system works without additional architectural design.</a:t>
            </a:r>
          </a:p>
          <a:p>
            <a:endParaRPr lang="en-GB" sz="2200" dirty="0">
              <a:solidFill>
                <a:srgbClr val="00206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table&#10;&#10;AI-generated content may be incorrect.">
            <a:extLst>
              <a:ext uri="{FF2B5EF4-FFF2-40B4-BE49-F238E27FC236}">
                <a16:creationId xmlns:a16="http://schemas.microsoft.com/office/drawing/2014/main" id="{95E006CC-B221-2D86-1D1C-6BA616E0C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757" y="650494"/>
            <a:ext cx="5545980" cy="532414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E6996-C74B-118F-6302-B6B4271F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5064" y="6492240"/>
            <a:ext cx="29363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F6B715-5C13-4953-8362-354356AD4D3D}" type="datetime1">
              <a:rPr lang="en-GB" smtClean="0"/>
              <a:pPr>
                <a:spcAft>
                  <a:spcPts val="600"/>
                </a:spcAft>
              </a:pPr>
              <a:t>13/03/2025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D2AA9A-68B2-26E9-DC7A-D94313C97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Prabal Ghosh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77BD0-09EA-7D70-E897-934C3C664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5403772-449C-445D-BA16-3509D2503D37}" type="slidenum">
              <a:rPr lang="en-GB" smtClean="0"/>
              <a:pPr>
                <a:spcAft>
                  <a:spcPts val="600"/>
                </a:spcAft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9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D018D-4E20-C443-4AFE-8866F8D5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32" y="1"/>
            <a:ext cx="7011487" cy="1396180"/>
          </a:xfrm>
        </p:spPr>
        <p:txBody>
          <a:bodyPr>
            <a:normAutofit/>
          </a:bodyPr>
          <a:lstStyle/>
          <a:p>
            <a:r>
              <a:rPr lang="en-GB" sz="3500" b="1" i="0" dirty="0">
                <a:solidFill>
                  <a:srgbClr val="002060"/>
                </a:solidFill>
                <a:effectLst/>
                <a:latin typeface="Segoe WPC"/>
              </a:rPr>
              <a:t>Results - Linking Visual and Textual Concepts</a:t>
            </a:r>
            <a:endParaRPr lang="en-GB" sz="35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50964-9661-FB63-6DC4-457C8317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02" y="1807947"/>
            <a:ext cx="4995705" cy="3856550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2060"/>
                </a:solidFill>
              </a:rPr>
              <a:t>Linking between visual and textual concepts from the </a:t>
            </a:r>
            <a:r>
              <a:rPr lang="en-GB" sz="2000" b="1" dirty="0" err="1">
                <a:solidFill>
                  <a:srgbClr val="002060"/>
                </a:solidFill>
              </a:rPr>
              <a:t>ExaMode</a:t>
            </a:r>
            <a:r>
              <a:rPr lang="en-GB" sz="2000" dirty="0">
                <a:solidFill>
                  <a:srgbClr val="002060"/>
                </a:solidFill>
              </a:rPr>
              <a:t> ontology</a:t>
            </a:r>
          </a:p>
          <a:p>
            <a:endParaRPr lang="en-GB" sz="2000" dirty="0">
              <a:solidFill>
                <a:srgbClr val="00206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552ED-B70E-706C-0A52-F61DC51F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590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62D644F-64B2-484F-A7F6-42103A50A54E}" type="datetime1">
              <a:rPr lang="en-GB" smtClean="0"/>
              <a:t>13/03/2025</a:t>
            </a:fld>
            <a:endParaRPr lang="en-GB"/>
          </a:p>
        </p:txBody>
      </p:sp>
      <p:pic>
        <p:nvPicPr>
          <p:cNvPr id="7" name="Picture 6" descr="A diagram of a variety of cells&#10;&#10;AI-generated content may be incorrect.">
            <a:extLst>
              <a:ext uri="{FF2B5EF4-FFF2-40B4-BE49-F238E27FC236}">
                <a16:creationId xmlns:a16="http://schemas.microsoft.com/office/drawing/2014/main" id="{7D3B4A8E-352A-7AD9-560E-2E0BE41D3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31" r="-1" b="1791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019D0-7D94-8E48-F68E-B42499CF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5403772-449C-445D-BA16-3509D2503D37}" type="slidenum">
              <a:rPr lang="en-GB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EF012-5E67-6482-F114-D37E7E23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Prabal Ghosh</a:t>
            </a:r>
          </a:p>
        </p:txBody>
      </p:sp>
      <p:pic>
        <p:nvPicPr>
          <p:cNvPr id="10" name="Picture 9" descr="A screenshot of a report&#10;&#10;AI-generated content may be incorrect.">
            <a:extLst>
              <a:ext uri="{FF2B5EF4-FFF2-40B4-BE49-F238E27FC236}">
                <a16:creationId xmlns:a16="http://schemas.microsoft.com/office/drawing/2014/main" id="{27825227-4159-EFFC-A4E3-88CF6D055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7480"/>
            <a:ext cx="6229215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67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101BF-3261-BF8B-4B63-5C38AD51A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sz="3100" b="1" i="0" dirty="0">
                <a:solidFill>
                  <a:srgbClr val="002060"/>
                </a:solidFill>
                <a:effectLst/>
                <a:latin typeface="Inter"/>
              </a:rPr>
              <a:t>Discussion &amp; Critical Analysis (Strengths)</a:t>
            </a:r>
            <a:br>
              <a:rPr lang="en-GB" sz="3100" b="1" i="0" dirty="0">
                <a:solidFill>
                  <a:srgbClr val="002060"/>
                </a:solidFill>
                <a:effectLst/>
                <a:latin typeface="Inter"/>
              </a:rPr>
            </a:br>
            <a:endParaRPr lang="en-GB" sz="3100" dirty="0">
              <a:solidFill>
                <a:srgbClr val="00206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E171C-4651-2296-47D3-9CE9FC06BC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5775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A2AE8E-28C7-4116-99E1-20BDF2E8EF50}" type="datetime1">
              <a:rPr lang="en-GB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13/03/2025</a:t>
            </a:fld>
            <a:endParaRPr lang="en-GB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339C7-B24F-49FA-CAB9-BA7033C3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5403772-449C-445D-BA16-3509D2503D37}" type="slidenum">
              <a:rPr lang="en-GB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GB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B90FB1E-E065-DA4F-2390-92AB62ABCC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49584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E9238-1219-446A-B8CE-0850D9FD4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Prabal Ghosh</a:t>
            </a:r>
          </a:p>
        </p:txBody>
      </p:sp>
    </p:spTree>
    <p:extLst>
      <p:ext uri="{BB962C8B-B14F-4D97-AF65-F5344CB8AC3E}">
        <p14:creationId xmlns:p14="http://schemas.microsoft.com/office/powerpoint/2010/main" val="1117940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A4AD4-7CC4-ADD5-9642-E7E61DFA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i="0" dirty="0">
                <a:solidFill>
                  <a:srgbClr val="002060"/>
                </a:solidFill>
                <a:effectLst/>
                <a:latin typeface="Inter"/>
              </a:rPr>
              <a:t>Discussion &amp; Critical Analysis (Weaknesses)</a:t>
            </a:r>
            <a:br>
              <a:rPr lang="en-GB" b="1" i="0" dirty="0">
                <a:solidFill>
                  <a:srgbClr val="002060"/>
                </a:solidFill>
                <a:effectLst/>
                <a:latin typeface="Inter"/>
              </a:rPr>
            </a:b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4F08881-66C3-E043-B8E2-0A62E87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GB" b="1" i="0" dirty="0">
                <a:solidFill>
                  <a:srgbClr val="002060"/>
                </a:solidFill>
                <a:effectLst/>
                <a:latin typeface="Inter"/>
              </a:rPr>
              <a:t>Hyperparameter Sensitivity</a:t>
            </a:r>
            <a:endParaRPr lang="en-GB" b="0" i="0" dirty="0">
              <a:solidFill>
                <a:srgbClr val="002060"/>
              </a:solidFill>
              <a:effectLst/>
              <a:latin typeface="Inter"/>
            </a:endParaRPr>
          </a:p>
          <a:p>
            <a:pPr lvl="1">
              <a:spcBef>
                <a:spcPts val="300"/>
              </a:spcBef>
            </a:pPr>
            <a:r>
              <a:rPr lang="en-GB" b="0" i="0" dirty="0">
                <a:solidFill>
                  <a:srgbClr val="002060"/>
                </a:solidFill>
                <a:effectLst/>
                <a:latin typeface="Inter"/>
              </a:rPr>
              <a:t>Complex tuning of loss weights (NT-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Inter"/>
              </a:rPr>
              <a:t>Xent</a:t>
            </a:r>
            <a:r>
              <a:rPr lang="en-GB" b="0" i="0" dirty="0">
                <a:solidFill>
                  <a:srgbClr val="002060"/>
                </a:solidFill>
                <a:effectLst/>
                <a:latin typeface="Inter"/>
              </a:rPr>
              <a:t>, L1, cosine).</a:t>
            </a:r>
          </a:p>
          <a:p>
            <a:pPr lvl="1">
              <a:spcBef>
                <a:spcPts val="300"/>
              </a:spcBef>
            </a:pPr>
            <a:r>
              <a:rPr lang="en-GB" b="0" i="0" dirty="0">
                <a:solidFill>
                  <a:srgbClr val="002060"/>
                </a:solidFill>
                <a:effectLst/>
                <a:latin typeface="Inter"/>
              </a:rPr>
              <a:t>Time-consuming and less reproducible.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b="1" i="0" dirty="0">
                <a:solidFill>
                  <a:srgbClr val="002060"/>
                </a:solidFill>
                <a:effectLst/>
                <a:latin typeface="Inter"/>
              </a:rPr>
              <a:t>Scalability</a:t>
            </a:r>
            <a:endParaRPr lang="en-GB" b="0" i="0" dirty="0">
              <a:solidFill>
                <a:srgbClr val="002060"/>
              </a:solidFill>
              <a:effectLst/>
              <a:latin typeface="Inter"/>
            </a:endParaRPr>
          </a:p>
          <a:p>
            <a:pPr lvl="1">
              <a:spcBef>
                <a:spcPts val="300"/>
              </a:spcBef>
            </a:pPr>
            <a:r>
              <a:rPr lang="en-GB" b="0" i="0" dirty="0">
                <a:solidFill>
                  <a:srgbClr val="002060"/>
                </a:solidFill>
                <a:effectLst/>
                <a:latin typeface="Inter"/>
              </a:rPr>
              <a:t>Unclear performance on larger datasets with diverse stains/scanners.</a:t>
            </a:r>
          </a:p>
          <a:p>
            <a:pPr lvl="1">
              <a:spcBef>
                <a:spcPts val="300"/>
              </a:spcBef>
            </a:pPr>
            <a:r>
              <a:rPr lang="en-GB" b="0" i="0" dirty="0">
                <a:solidFill>
                  <a:srgbClr val="002060"/>
                </a:solidFill>
                <a:effectLst/>
                <a:latin typeface="Inter"/>
              </a:rPr>
              <a:t>Limited validation on non-colon pathologies.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b="1" i="0" dirty="0">
                <a:solidFill>
                  <a:srgbClr val="002060"/>
                </a:solidFill>
                <a:effectLst/>
                <a:latin typeface="Inter"/>
              </a:rPr>
              <a:t>Shared Projection Head</a:t>
            </a:r>
            <a:endParaRPr lang="en-GB" b="0" i="0" dirty="0">
              <a:solidFill>
                <a:srgbClr val="002060"/>
              </a:solidFill>
              <a:effectLst/>
              <a:latin typeface="Inter"/>
            </a:endParaRPr>
          </a:p>
          <a:p>
            <a:pPr lvl="1">
              <a:spcBef>
                <a:spcPts val="300"/>
              </a:spcBef>
            </a:pPr>
            <a:r>
              <a:rPr lang="en-GB" b="0" i="0" dirty="0">
                <a:solidFill>
                  <a:srgbClr val="002060"/>
                </a:solidFill>
                <a:effectLst/>
                <a:latin typeface="Inter"/>
              </a:rPr>
              <a:t>Simplified fusion may miss nuanced cross-modal interactions.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b="1" i="0" dirty="0">
                <a:solidFill>
                  <a:srgbClr val="002060"/>
                </a:solidFill>
                <a:effectLst/>
                <a:latin typeface="Inter"/>
              </a:rPr>
              <a:t>Text Augmentation</a:t>
            </a:r>
            <a:endParaRPr lang="en-GB" b="0" i="0" dirty="0">
              <a:solidFill>
                <a:srgbClr val="002060"/>
              </a:solidFill>
              <a:effectLst/>
              <a:latin typeface="Inter"/>
            </a:endParaRPr>
          </a:p>
          <a:p>
            <a:pPr lvl="1">
              <a:spcBef>
                <a:spcPts val="300"/>
              </a:spcBef>
            </a:pPr>
            <a:r>
              <a:rPr lang="en-GB" b="0" i="0" dirty="0">
                <a:solidFill>
                  <a:srgbClr val="002060"/>
                </a:solidFill>
                <a:effectLst/>
                <a:latin typeface="Inter"/>
              </a:rPr>
              <a:t>Struggles with domain-specific jargon and ambiguous phrasing.</a:t>
            </a:r>
          </a:p>
          <a:p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A0A0C-3B74-C2CB-5076-86AB7A17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8E2C0D1-A8DE-4676-B761-8860E3B3093A}" type="datetime1">
              <a:rPr lang="en-GB" smtClean="0"/>
              <a:t>13/03/2025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2C5F96-23AF-E3A4-9B84-3C0123DB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5403772-449C-445D-BA16-3509D2503D37}" type="slidenum">
              <a:rPr lang="en-GB" smtClean="0"/>
              <a:pPr>
                <a:spcAft>
                  <a:spcPts val="600"/>
                </a:spcAft>
              </a:pPr>
              <a:t>13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2C4FE-AD87-0D9E-4DEA-3E193C34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Prabal Ghosh</a:t>
            </a:r>
          </a:p>
        </p:txBody>
      </p:sp>
    </p:spTree>
    <p:extLst>
      <p:ext uri="{BB962C8B-B14F-4D97-AF65-F5344CB8AC3E}">
        <p14:creationId xmlns:p14="http://schemas.microsoft.com/office/powerpoint/2010/main" val="2716328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420C-009C-F471-E82E-5787B0A6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002060"/>
                </a:solidFill>
                <a:effectLst/>
                <a:latin typeface="Inter"/>
              </a:rPr>
              <a:t> Potential Improvements &amp; Implementation</a:t>
            </a:r>
            <a:br>
              <a:rPr lang="en-GB" b="1" i="0" dirty="0">
                <a:solidFill>
                  <a:srgbClr val="002060"/>
                </a:solidFill>
                <a:effectLst/>
                <a:latin typeface="Inter"/>
              </a:rPr>
            </a:br>
            <a:endParaRPr lang="en-GB" dirty="0">
              <a:solidFill>
                <a:srgbClr val="002060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95BF7AD-50D9-1FF0-1233-99074AD8D5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6352"/>
              </p:ext>
            </p:extLst>
          </p:nvPr>
        </p:nvGraphicFramePr>
        <p:xfrm>
          <a:off x="412955" y="1386348"/>
          <a:ext cx="10940845" cy="4790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E6E2E-A443-5AA3-04A5-87028C8A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4CCA-D985-4E8A-A039-3E3C8284F760}" type="datetime1">
              <a:rPr lang="en-GB" smtClean="0"/>
              <a:t>13/03/2025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5F641-178D-C268-5306-CDA4C3F3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3772-449C-445D-BA16-3509D2503D37}" type="slidenum">
              <a:rPr lang="en-GB" smtClean="0"/>
              <a:t>14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FE278-9695-CC86-541D-6C7A8E4C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Prabal Ghosh</a:t>
            </a:r>
          </a:p>
        </p:txBody>
      </p:sp>
    </p:spTree>
    <p:extLst>
      <p:ext uri="{BB962C8B-B14F-4D97-AF65-F5344CB8AC3E}">
        <p14:creationId xmlns:p14="http://schemas.microsoft.com/office/powerpoint/2010/main" val="364239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677D4-F199-FD2B-2CC6-606B81110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5154" y="1943613"/>
            <a:ext cx="6535994" cy="26873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000" b="1" dirty="0">
                <a:solidFill>
                  <a:srgbClr val="002060"/>
                </a:solidFill>
              </a:rPr>
              <a:t>             </a:t>
            </a:r>
            <a:r>
              <a:rPr lang="fr-FR" sz="5000" b="1" dirty="0" err="1">
                <a:solidFill>
                  <a:srgbClr val="002060"/>
                </a:solidFill>
              </a:rPr>
              <a:t>Thank</a:t>
            </a:r>
            <a:r>
              <a:rPr lang="fr-FR" sz="5000" b="1" dirty="0">
                <a:solidFill>
                  <a:srgbClr val="002060"/>
                </a:solidFill>
              </a:rPr>
              <a:t> You</a:t>
            </a:r>
            <a:endParaRPr lang="en-GB" sz="5000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8DFE6-99F6-AC7E-6431-95603B24B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1CA8-1FB4-4E97-9884-0B0A55D33AC0}" type="datetime1">
              <a:rPr lang="en-GB" smtClean="0"/>
              <a:t>13/03/2025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22A83-6020-33B8-0D00-BFBC3920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3772-449C-445D-BA16-3509D2503D37}" type="slidenum">
              <a:rPr lang="en-GB" smtClean="0"/>
              <a:t>15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D0FE4-EBC5-84BD-3871-18B8A18AF602}"/>
              </a:ext>
            </a:extLst>
          </p:cNvPr>
          <p:cNvSpPr txBox="1"/>
          <p:nvPr/>
        </p:nvSpPr>
        <p:spPr>
          <a:xfrm>
            <a:off x="7472517" y="57933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https://doi.org/10.1016/j.media.2024.103303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5DD378-B826-4347-ACEB-7FBEFD9A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Prabal Ghosh</a:t>
            </a:r>
          </a:p>
        </p:txBody>
      </p:sp>
    </p:spTree>
    <p:extLst>
      <p:ext uri="{BB962C8B-B14F-4D97-AF65-F5344CB8AC3E}">
        <p14:creationId xmlns:p14="http://schemas.microsoft.com/office/powerpoint/2010/main" val="157713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6F34-A29C-F2B6-8F47-1C8F4EEEA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275"/>
            <a:ext cx="10515600" cy="1325563"/>
          </a:xfrm>
        </p:spPr>
        <p:txBody>
          <a:bodyPr/>
          <a:lstStyle/>
          <a:p>
            <a:r>
              <a:rPr lang="en-GB" b="1" i="0" dirty="0">
                <a:solidFill>
                  <a:srgbClr val="002060"/>
                </a:solidFill>
                <a:effectLst/>
                <a:latin typeface="Inter"/>
              </a:rPr>
              <a:t>Introduction</a:t>
            </a:r>
            <a:br>
              <a:rPr lang="en-GB" b="1" i="0" dirty="0">
                <a:solidFill>
                  <a:srgbClr val="002060"/>
                </a:solidFill>
                <a:effectLst/>
                <a:latin typeface="Inter"/>
              </a:rPr>
            </a:br>
            <a:endParaRPr lang="en-GB" dirty="0">
              <a:solidFill>
                <a:srgbClr val="002060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36899FD-4450-D184-CA4B-5659CF4696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66251" y="140283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C2B55-4757-1BCF-5151-133B63AB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9C4E-8D54-444B-88E5-EC37C3ABE7E0}" type="datetime1">
              <a:rPr lang="en-GB" smtClean="0"/>
              <a:t>13/03/2025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00DB2-0F29-EC50-383F-E5605C2C7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3772-449C-445D-BA16-3509D2503D37}" type="slidenum">
              <a:rPr lang="en-GB" smtClean="0"/>
              <a:t>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7465E-AE84-DB10-F574-7B6B7F50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Prabal Ghosh</a:t>
            </a:r>
          </a:p>
        </p:txBody>
      </p:sp>
    </p:spTree>
    <p:extLst>
      <p:ext uri="{BB962C8B-B14F-4D97-AF65-F5344CB8AC3E}">
        <p14:creationId xmlns:p14="http://schemas.microsoft.com/office/powerpoint/2010/main" val="339787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3C74B-0419-8B92-CDBF-7BDA9AB3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4000" b="1" i="0">
                <a:solidFill>
                  <a:srgbClr val="FFFFFF"/>
                </a:solidFill>
                <a:effectLst/>
                <a:latin typeface="Inter"/>
              </a:rPr>
              <a:t>Related Work</a:t>
            </a:r>
            <a:br>
              <a:rPr lang="en-GB" sz="4000" b="1" i="0">
                <a:solidFill>
                  <a:srgbClr val="FFFFFF"/>
                </a:solidFill>
                <a:effectLst/>
                <a:latin typeface="Inter"/>
              </a:rPr>
            </a:b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F2949-F210-A550-6773-6DFF77A3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2FB500FC-9751-4C32-8448-EEEC1695364A}" type="datetime1">
              <a:rPr lang="en-GB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13/03/2025</a:t>
            </a:fld>
            <a:endParaRPr lang="en-GB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6BF93-ABFB-FAFE-F0B4-918ADF38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5403772-449C-445D-BA16-3509D2503D37}" type="slidenum">
              <a:rPr lang="en-GB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GB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A590E1D-28FD-9AC9-5C1E-1979B78F8D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285991"/>
              </p:ext>
            </p:extLst>
          </p:nvPr>
        </p:nvGraphicFramePr>
        <p:xfrm>
          <a:off x="4487451" y="37211"/>
          <a:ext cx="7399749" cy="6167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547F8-48AB-FBA6-E661-0097C40D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Prabal Ghosh</a:t>
            </a:r>
          </a:p>
        </p:txBody>
      </p:sp>
    </p:spTree>
    <p:extLst>
      <p:ext uri="{BB962C8B-B14F-4D97-AF65-F5344CB8AC3E}">
        <p14:creationId xmlns:p14="http://schemas.microsoft.com/office/powerpoint/2010/main" val="248675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7E40-63BC-6F53-0E61-EB4947720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3364"/>
            <a:ext cx="5391565" cy="1024932"/>
          </a:xfrm>
        </p:spPr>
        <p:txBody>
          <a:bodyPr anchor="b">
            <a:normAutofit fontScale="90000"/>
          </a:bodyPr>
          <a:lstStyle/>
          <a:p>
            <a:pPr>
              <a:buNone/>
            </a:pPr>
            <a:r>
              <a:rPr lang="en-GB" sz="2700" b="1" i="0" dirty="0">
                <a:solidFill>
                  <a:srgbClr val="002060"/>
                </a:solidFill>
                <a:effectLst/>
                <a:latin typeface="Inter"/>
              </a:rPr>
              <a:t>Methodology - Data Processing</a:t>
            </a:r>
            <a:br>
              <a:rPr lang="en-GB" sz="2700" b="1" i="0" dirty="0">
                <a:solidFill>
                  <a:srgbClr val="002060"/>
                </a:solidFill>
                <a:effectLst/>
                <a:latin typeface="Inter"/>
              </a:rPr>
            </a:br>
            <a:br>
              <a:rPr lang="en-GB" sz="2700" b="0" i="0" dirty="0">
                <a:solidFill>
                  <a:srgbClr val="002060"/>
                </a:solidFill>
                <a:effectLst/>
                <a:latin typeface="Inter"/>
              </a:rPr>
            </a:br>
            <a:endParaRPr lang="en-GB" sz="27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8A96D-2F12-F66A-0E8C-BE2287E0A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60" y="1148296"/>
            <a:ext cx="5756517" cy="4833012"/>
          </a:xfrm>
        </p:spPr>
        <p:txBody>
          <a:bodyPr anchor="t"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002060"/>
                </a:solidFill>
                <a:effectLst/>
                <a:latin typeface="Inter"/>
              </a:rPr>
              <a:t>Image Data (WSIs)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Inter"/>
              </a:rPr>
              <a:t>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02060"/>
                </a:solidFill>
                <a:effectLst/>
                <a:latin typeface="Inter"/>
              </a:rPr>
              <a:t>Split into 224×224 patches at 10× magnification.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02060"/>
                </a:solidFill>
                <a:effectLst/>
                <a:latin typeface="Inter"/>
              </a:rPr>
              <a:t>Tissue segmentation using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Inter"/>
              </a:rPr>
              <a:t>HistoQC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Inter"/>
              </a:rPr>
              <a:t>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02060"/>
                </a:solidFill>
                <a:effectLst/>
                <a:latin typeface="Inter"/>
              </a:rPr>
              <a:t>Augmentation: Random rotations, flipping, and </a:t>
            </a:r>
            <a:r>
              <a:rPr lang="en-GB" sz="2000" b="0" i="0" dirty="0" err="1">
                <a:solidFill>
                  <a:srgbClr val="002060"/>
                </a:solidFill>
                <a:effectLst/>
                <a:latin typeface="Inter"/>
              </a:rPr>
              <a:t>color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Inter"/>
              </a:rPr>
              <a:t> adjustments.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002060"/>
                </a:solidFill>
                <a:effectLst/>
                <a:latin typeface="Inter"/>
              </a:rPr>
              <a:t>Text Data (Reports)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Inter"/>
              </a:rPr>
              <a:t>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02060"/>
                </a:solidFill>
                <a:effectLst/>
                <a:latin typeface="Inter"/>
              </a:rPr>
              <a:t>Translation to English using </a:t>
            </a:r>
            <a:r>
              <a:rPr lang="en-GB" sz="2000" dirty="0">
                <a:solidFill>
                  <a:srgbClr val="002060"/>
                </a:solidFill>
              </a:rPr>
              <a:t>pre-trained </a:t>
            </a:r>
            <a:r>
              <a:rPr lang="en-GB" sz="2000" dirty="0" err="1">
                <a:solidFill>
                  <a:srgbClr val="002060"/>
                </a:solidFill>
              </a:rPr>
              <a:t>MarianMT</a:t>
            </a:r>
            <a:r>
              <a:rPr lang="en-GB" sz="2000" dirty="0">
                <a:solidFill>
                  <a:srgbClr val="002060"/>
                </a:solidFill>
              </a:rPr>
              <a:t> neural machine translation models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Inter"/>
              </a:rPr>
              <a:t>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rgbClr val="002060"/>
                </a:solidFill>
              </a:rPr>
              <a:t>WordPiece</a:t>
            </a:r>
            <a:r>
              <a:rPr lang="en-GB" sz="2000" dirty="0">
                <a:solidFill>
                  <a:srgbClr val="002060"/>
                </a:solidFill>
              </a:rPr>
              <a:t> 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Inter"/>
              </a:rPr>
              <a:t>Tokenization using BERT.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02060"/>
                </a:solidFill>
                <a:effectLst/>
                <a:latin typeface="Inter"/>
              </a:rPr>
              <a:t>Augmentation: Back-to-back translation, insert/rephrase,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GB" sz="2000" dirty="0">
                <a:solidFill>
                  <a:srgbClr val="002060"/>
                </a:solidFill>
                <a:latin typeface="Inter"/>
              </a:rPr>
              <a:t>    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Inter"/>
              </a:rPr>
              <a:t> GPT-3 paraphrasing.</a:t>
            </a:r>
          </a:p>
          <a:p>
            <a:endParaRPr lang="en-GB" sz="2000" dirty="0">
              <a:solidFill>
                <a:srgbClr val="002060"/>
              </a:solidFill>
            </a:endParaRPr>
          </a:p>
        </p:txBody>
      </p:sp>
      <p:pic>
        <p:nvPicPr>
          <p:cNvPr id="7" name="Picture 6" descr="Several images of a human body&#10;&#10;AI-generated content may be incorrect.">
            <a:extLst>
              <a:ext uri="{FF2B5EF4-FFF2-40B4-BE49-F238E27FC236}">
                <a16:creationId xmlns:a16="http://schemas.microsoft.com/office/drawing/2014/main" id="{E0028F71-46B7-F2BF-4FDB-AAF5DE4A0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444792"/>
            <a:ext cx="5319062" cy="38933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C763-AFCF-DB0A-64AE-E98C9ABF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0CA28E8-26F9-4271-8EFA-817E601F187F}" type="datetime1">
              <a:rPr lang="en-GB" smtClean="0"/>
              <a:t>13/03/2025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AB5C3-5BAA-7141-7ABB-6EE34446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5403772-449C-445D-BA16-3509D2503D37}" type="slidenum">
              <a:rPr lang="en-GB" smtClean="0"/>
              <a:pPr>
                <a:spcAft>
                  <a:spcPts val="600"/>
                </a:spcAft>
              </a:pPr>
              <a:t>4</a:t>
            </a:fld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EA500-53DD-7DB8-18B7-956659AD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Prabal Ghosh</a:t>
            </a:r>
          </a:p>
        </p:txBody>
      </p:sp>
    </p:spTree>
    <p:extLst>
      <p:ext uri="{BB962C8B-B14F-4D97-AF65-F5344CB8AC3E}">
        <p14:creationId xmlns:p14="http://schemas.microsoft.com/office/powerpoint/2010/main" val="34225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9764F-9048-DB4B-FA89-BBAF07FC4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19303" cy="933450"/>
          </a:xfrm>
        </p:spPr>
        <p:txBody>
          <a:bodyPr>
            <a:normAutofit/>
          </a:bodyPr>
          <a:lstStyle/>
          <a:p>
            <a:pPr algn="l"/>
            <a:r>
              <a:rPr lang="en-GB" b="1" i="0" dirty="0">
                <a:solidFill>
                  <a:srgbClr val="002060"/>
                </a:solidFill>
                <a:effectLst/>
                <a:latin typeface="Inter"/>
              </a:rPr>
              <a:t>Methodology - Network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64C9-E7B5-2316-0A7B-BC1D960F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3238"/>
            <a:ext cx="10515600" cy="4351338"/>
          </a:xfrm>
        </p:spPr>
        <p:txBody>
          <a:bodyPr/>
          <a:lstStyle/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2060"/>
                </a:solidFill>
                <a:effectLst/>
                <a:latin typeface="Inter"/>
              </a:rPr>
              <a:t>Image Branch</a:t>
            </a:r>
            <a:r>
              <a:rPr lang="en-GB" b="0" i="0" dirty="0">
                <a:solidFill>
                  <a:srgbClr val="002060"/>
                </a:solidFill>
                <a:effectLst/>
                <a:latin typeface="Inter"/>
              </a:rPr>
              <a:t>:</a:t>
            </a:r>
          </a:p>
          <a:p>
            <a:pPr marL="742950" lvl="1" indent="-285750">
              <a:spcBef>
                <a:spcPts val="300"/>
              </a:spcBef>
            </a:pPr>
            <a:r>
              <a:rPr lang="en-GB" b="0" i="0" dirty="0">
                <a:solidFill>
                  <a:srgbClr val="002060"/>
                </a:solidFill>
                <a:effectLst/>
                <a:latin typeface="Inter"/>
              </a:rPr>
              <a:t>CNN (ResNet34)backbone pre-trained with MoCo v2.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2060"/>
                </a:solidFill>
                <a:effectLst/>
                <a:latin typeface="Inter"/>
              </a:rPr>
              <a:t>Attention-based Deep Multiple Instance Learning (ADMIL) for patch aggregation.- </a:t>
            </a:r>
            <a:r>
              <a:rPr lang="en-GB" dirty="0">
                <a:solidFill>
                  <a:srgbClr val="002060"/>
                </a:solidFill>
              </a:rPr>
              <a:t>128-dimensional embedding that represents the entire slide</a:t>
            </a:r>
            <a:endParaRPr lang="en-GB" b="0" i="0" dirty="0">
              <a:solidFill>
                <a:srgbClr val="002060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2060"/>
                </a:solidFill>
                <a:effectLst/>
                <a:latin typeface="Inter"/>
              </a:rPr>
              <a:t>Text Branch</a:t>
            </a:r>
            <a:r>
              <a:rPr lang="en-GB" b="0" i="0" dirty="0">
                <a:solidFill>
                  <a:srgbClr val="00206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002060"/>
                </a:solidFill>
                <a:effectLst/>
                <a:latin typeface="Inter"/>
              </a:rPr>
              <a:t>PubMedBERT</a:t>
            </a:r>
            <a:r>
              <a:rPr lang="en-GB" b="0" i="0" dirty="0">
                <a:solidFill>
                  <a:srgbClr val="002060"/>
                </a:solidFill>
                <a:effectLst/>
                <a:latin typeface="Inter"/>
              </a:rPr>
              <a:t> for domain-specific text encoding.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2060"/>
                </a:solidFill>
                <a:effectLst/>
                <a:latin typeface="Inter"/>
              </a:rPr>
              <a:t>Projection to 128-dimensional embeddings.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2060"/>
                </a:solidFill>
                <a:effectLst/>
                <a:latin typeface="Inter"/>
              </a:rPr>
              <a:t>Shared Projection Head</a:t>
            </a:r>
            <a:r>
              <a:rPr lang="en-GB" b="0" i="0" dirty="0">
                <a:solidFill>
                  <a:srgbClr val="00206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2060"/>
                </a:solidFill>
                <a:effectLst/>
                <a:latin typeface="Inter"/>
              </a:rPr>
              <a:t>Aligns image and text embeddings into a common latent space.</a:t>
            </a:r>
          </a:p>
          <a:p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59975-B8CF-6D0A-BF75-932EC0FB3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617D-288C-4E65-98E9-B53FF52A4AA9}" type="datetime1">
              <a:rPr lang="en-GB" smtClean="0"/>
              <a:t>13/03/2025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5FBDF-A450-41D2-97AF-9FB787BE0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3772-449C-445D-BA16-3509D2503D37}" type="slidenum">
              <a:rPr lang="en-GB" smtClean="0"/>
              <a:t>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CF035-4493-BDC0-9E64-C6E08EE7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Prabal Ghosh</a:t>
            </a:r>
          </a:p>
        </p:txBody>
      </p:sp>
    </p:spTree>
    <p:extLst>
      <p:ext uri="{BB962C8B-B14F-4D97-AF65-F5344CB8AC3E}">
        <p14:creationId xmlns:p14="http://schemas.microsoft.com/office/powerpoint/2010/main" val="364677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1D4F-2DEE-BECA-9C33-05B4861B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b="1" i="0">
                <a:solidFill>
                  <a:srgbClr val="002060"/>
                </a:solidFill>
                <a:effectLst/>
                <a:latin typeface="Inter"/>
              </a:rPr>
              <a:t>Methodology - Loss Functions</a:t>
            </a:r>
            <a:br>
              <a:rPr lang="en-GB" b="1" i="0">
                <a:solidFill>
                  <a:srgbClr val="002060"/>
                </a:solidFill>
                <a:effectLst/>
                <a:latin typeface="Inter"/>
              </a:rPr>
            </a:b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D2227-EB0A-2AA1-133F-0348DE2E3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2781"/>
            <a:ext cx="10791930" cy="4351338"/>
          </a:xfrm>
        </p:spPr>
        <p:txBody>
          <a:bodyPr/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2060"/>
                </a:solidFill>
                <a:effectLst/>
                <a:latin typeface="Inter"/>
              </a:rPr>
              <a:t>Supervised Loss</a:t>
            </a:r>
            <a:r>
              <a:rPr lang="en-GB" b="0" i="0" dirty="0">
                <a:solidFill>
                  <a:srgbClr val="002060"/>
                </a:solidFill>
                <a:effectLst/>
                <a:latin typeface="Inter"/>
              </a:rPr>
              <a:t>: Binary cross-entropy for multilabel classification.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2060"/>
                </a:solidFill>
                <a:effectLst/>
                <a:latin typeface="Inter"/>
              </a:rPr>
              <a:t>Self-Supervised Losses</a:t>
            </a:r>
            <a:r>
              <a:rPr lang="en-GB" b="0" i="0" dirty="0">
                <a:solidFill>
                  <a:srgbClr val="00206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2060"/>
                </a:solidFill>
                <a:effectLst/>
                <a:latin typeface="Inter"/>
              </a:rPr>
              <a:t>NT-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Inter"/>
              </a:rPr>
              <a:t>Xent</a:t>
            </a:r>
            <a:r>
              <a:rPr lang="en-GB" b="0" i="0" dirty="0">
                <a:solidFill>
                  <a:srgbClr val="002060"/>
                </a:solidFill>
                <a:effectLst/>
                <a:latin typeface="Inter"/>
              </a:rPr>
              <a:t> (contrastive loss) for paired image-text alignment.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2060"/>
                </a:solidFill>
                <a:effectLst/>
                <a:latin typeface="Inter"/>
              </a:rPr>
              <a:t>L1-loss for minimizing absolute differences.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2060"/>
                </a:solidFill>
                <a:effectLst/>
                <a:latin typeface="Inter"/>
              </a:rPr>
              <a:t>Cosine similarity loss for directional alignment.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2060"/>
                </a:solidFill>
                <a:effectLst/>
                <a:latin typeface="Inter"/>
              </a:rPr>
              <a:t>Total Loss</a:t>
            </a:r>
            <a:r>
              <a:rPr lang="en-GB" b="0" i="0" dirty="0">
                <a:solidFill>
                  <a:srgbClr val="002060"/>
                </a:solidFill>
                <a:effectLst/>
                <a:latin typeface="Inter"/>
              </a:rPr>
              <a:t>: 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2060"/>
                </a:solidFill>
                <a:effectLst/>
                <a:latin typeface="Inter"/>
              </a:rPr>
              <a:t>Weighted sum of supervised and </a:t>
            </a:r>
          </a:p>
          <a:p>
            <a:pPr marL="0" indent="0" algn="l">
              <a:spcBef>
                <a:spcPts val="300"/>
              </a:spcBef>
              <a:buNone/>
            </a:pPr>
            <a:r>
              <a:rPr lang="en-GB" sz="2400" dirty="0">
                <a:solidFill>
                  <a:srgbClr val="002060"/>
                </a:solidFill>
                <a:latin typeface="Inter"/>
              </a:rPr>
              <a:t>   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Inter"/>
              </a:rPr>
              <a:t>self-supervised components.</a:t>
            </a:r>
          </a:p>
          <a:p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04F78-034C-B3C5-1F58-D89E81E5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8A05-0410-48C3-83A0-2F04646BE3F4}" type="datetime1">
              <a:rPr lang="en-GB" smtClean="0"/>
              <a:t>13/03/2025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C50E5-0E2E-2FCB-EB56-A7D1821B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3772-449C-445D-BA16-3509D2503D37}" type="slidenum">
              <a:rPr lang="en-GB" smtClean="0"/>
              <a:t>6</a:t>
            </a:fld>
            <a:endParaRPr lang="en-GB"/>
          </a:p>
        </p:txBody>
      </p:sp>
      <p:pic>
        <p:nvPicPr>
          <p:cNvPr id="7" name="Picture 6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6C28C0D5-D2EE-C8F5-61B3-9F78CE787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965" y="2667794"/>
            <a:ext cx="6306851" cy="374301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19E66C-CD82-29CB-F875-D0F30E5F8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Prabal Ghosh</a:t>
            </a:r>
          </a:p>
        </p:txBody>
      </p:sp>
    </p:spTree>
    <p:extLst>
      <p:ext uri="{BB962C8B-B14F-4D97-AF65-F5344CB8AC3E}">
        <p14:creationId xmlns:p14="http://schemas.microsoft.com/office/powerpoint/2010/main" val="3173192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326F-F2C5-FD18-714E-195143347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002060"/>
                </a:solidFill>
                <a:effectLst/>
                <a:latin typeface="Segoe WPC"/>
              </a:rPr>
              <a:t>Data Collection</a:t>
            </a:r>
            <a:endParaRPr lang="en-GB" dirty="0">
              <a:solidFill>
                <a:srgbClr val="00206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E185165-29E9-BE78-EA72-2C39F33CE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985" y="550606"/>
            <a:ext cx="8016815" cy="588390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5F18-16F2-9386-B945-FCE61768A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D353-05B1-4C8D-A62F-7D37352C2854}" type="datetime1">
              <a:rPr lang="en-GB" smtClean="0"/>
              <a:t>13/03/2025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4CBE1-FAC3-2641-B759-3916A2D8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3772-449C-445D-BA16-3509D2503D37}" type="slidenum">
              <a:rPr lang="en-GB" smtClean="0"/>
              <a:t>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BE68E3-8D80-4C35-1105-AC55ED04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Prabal Ghosh</a:t>
            </a:r>
          </a:p>
        </p:txBody>
      </p:sp>
    </p:spTree>
    <p:extLst>
      <p:ext uri="{BB962C8B-B14F-4D97-AF65-F5344CB8AC3E}">
        <p14:creationId xmlns:p14="http://schemas.microsoft.com/office/powerpoint/2010/main" val="1774805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678A8-2E12-D10D-4A26-AC5476DB5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2800" b="1" i="0">
                <a:solidFill>
                  <a:srgbClr val="FFFFFF"/>
                </a:solidFill>
                <a:effectLst/>
                <a:latin typeface="Inter"/>
              </a:rPr>
              <a:t>Experimental Setup</a:t>
            </a:r>
            <a:br>
              <a:rPr lang="en-GB" sz="2800" b="1" i="0">
                <a:solidFill>
                  <a:srgbClr val="FFFFFF"/>
                </a:solidFill>
                <a:effectLst/>
                <a:latin typeface="Inter"/>
              </a:rPr>
            </a:br>
            <a:endParaRPr lang="en-GB" sz="280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56195-AE6A-D92B-4CA0-71AE5081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B1D9F939-E1B5-4B32-8518-1F0744642F51}" type="datetime1">
              <a:rPr lang="en-GB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13/03/2025</a:t>
            </a:fld>
            <a:endParaRPr lang="en-GB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D6C26-FECB-5F32-5DC5-29E7CAA8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5403772-449C-445D-BA16-3509D2503D37}" type="slidenum">
              <a:rPr lang="en-GB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GB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8D385F4-23F0-E9D8-9862-31FBBF85A5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79051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6BB34-F412-3606-99C1-172D8480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Prabal Ghosh</a:t>
            </a:r>
          </a:p>
        </p:txBody>
      </p:sp>
    </p:spTree>
    <p:extLst>
      <p:ext uri="{BB962C8B-B14F-4D97-AF65-F5344CB8AC3E}">
        <p14:creationId xmlns:p14="http://schemas.microsoft.com/office/powerpoint/2010/main" val="3455805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85E7E9-AA4A-108A-F3E0-DA2D2C663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39" y="136525"/>
            <a:ext cx="6518787" cy="1164087"/>
          </a:xfrm>
        </p:spPr>
        <p:txBody>
          <a:bodyPr anchor="b">
            <a:normAutofit/>
          </a:bodyPr>
          <a:lstStyle/>
          <a:p>
            <a:r>
              <a:rPr lang="en-GB" sz="3800" b="1" i="0" dirty="0">
                <a:solidFill>
                  <a:srgbClr val="002060"/>
                </a:solidFill>
                <a:effectLst/>
                <a:latin typeface="Segoe WPC"/>
              </a:rPr>
              <a:t>Results – WSI Classification</a:t>
            </a:r>
            <a:br>
              <a:rPr lang="en-GB" sz="3800" b="1" i="0" dirty="0">
                <a:solidFill>
                  <a:srgbClr val="002060"/>
                </a:solidFill>
                <a:effectLst/>
                <a:latin typeface="Segoe WPC"/>
              </a:rPr>
            </a:br>
            <a:endParaRPr lang="en-GB" sz="3800" dirty="0">
              <a:solidFill>
                <a:srgbClr val="002060"/>
              </a:solidFill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0A300-6AB8-D6E5-A22B-8FF4F696A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4031499" cy="341071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200" b="0" i="0" dirty="0">
                <a:solidFill>
                  <a:srgbClr val="002060"/>
                </a:solidFill>
                <a:effectLst/>
                <a:latin typeface="Segoe WPC"/>
              </a:rPr>
              <a:t>Multimodal representation outperforms unimodal representation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0" i="0" dirty="0">
                <a:solidFill>
                  <a:srgbClr val="002060"/>
                </a:solidFill>
                <a:effectLst/>
                <a:latin typeface="Segoe WPC"/>
              </a:rPr>
              <a:t>Higher F1-scpre with fewer </a:t>
            </a:r>
          </a:p>
          <a:p>
            <a:pPr marL="0" indent="0">
              <a:buNone/>
            </a:pPr>
            <a:r>
              <a:rPr lang="en-GB" sz="2200" b="0" i="0" dirty="0">
                <a:solidFill>
                  <a:srgbClr val="002060"/>
                </a:solidFill>
                <a:effectLst/>
                <a:latin typeface="Segoe WPC"/>
              </a:rPr>
              <a:t>   training samples</a:t>
            </a:r>
          </a:p>
        </p:txBody>
      </p:sp>
      <p:pic>
        <p:nvPicPr>
          <p:cNvPr id="7" name="Picture 6" descr="A graph of a number of data&#10;&#10;AI-generated content may be incorrect.">
            <a:extLst>
              <a:ext uri="{FF2B5EF4-FFF2-40B4-BE49-F238E27FC236}">
                <a16:creationId xmlns:a16="http://schemas.microsoft.com/office/drawing/2014/main" id="{1541BE1C-26D7-258B-2F84-B442118B4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280" y="857365"/>
            <a:ext cx="6903720" cy="514327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60451-01D2-D3EB-AC82-F2EEC40B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E9576A-2FE1-4399-B2E0-739CC1625859}" type="datetime1">
              <a:rPr lang="en-GB" smtClean="0"/>
              <a:t>13/03/2025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06A7A-7EF1-1969-6F3C-91D2D2A0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5403772-449C-445D-BA16-3509D2503D37}" type="slidenum">
              <a:rPr lang="en-GB" smtClean="0"/>
              <a:pPr>
                <a:spcAft>
                  <a:spcPts val="600"/>
                </a:spcAft>
              </a:pPr>
              <a:t>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1626D6-C83B-2122-A9BB-BE898A3C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Prabal Ghosh</a:t>
            </a:r>
          </a:p>
        </p:txBody>
      </p:sp>
    </p:spTree>
    <p:extLst>
      <p:ext uri="{BB962C8B-B14F-4D97-AF65-F5344CB8AC3E}">
        <p14:creationId xmlns:p14="http://schemas.microsoft.com/office/powerpoint/2010/main" val="87040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861</Words>
  <Application>Microsoft Office PowerPoint</Application>
  <PresentationFormat>Widescreen</PresentationFormat>
  <Paragraphs>153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Inter</vt:lpstr>
      <vt:lpstr>Segoe WPC</vt:lpstr>
      <vt:lpstr>Times New Roman</vt:lpstr>
      <vt:lpstr>Office Theme</vt:lpstr>
      <vt:lpstr>Multimodal Representations of Biomedical Knowledge from Limited Training Whole Slide Images and Reports Using Deep Learning</vt:lpstr>
      <vt:lpstr>Introduction </vt:lpstr>
      <vt:lpstr>Related Work </vt:lpstr>
      <vt:lpstr>Methodology - Data Processing  </vt:lpstr>
      <vt:lpstr>Methodology - Network Architecture</vt:lpstr>
      <vt:lpstr>Methodology - Loss Functions </vt:lpstr>
      <vt:lpstr>Data Collection</vt:lpstr>
      <vt:lpstr>Experimental Setup </vt:lpstr>
      <vt:lpstr>Results – WSI Classification </vt:lpstr>
      <vt:lpstr>Results - Multimodal Data Retrieval </vt:lpstr>
      <vt:lpstr>Results - Linking Visual and Textual Concepts</vt:lpstr>
      <vt:lpstr>Discussion &amp; Critical Analysis (Strengths) </vt:lpstr>
      <vt:lpstr>Discussion &amp; Critical Analysis (Weaknesses) </vt:lpstr>
      <vt:lpstr> Potential Improvements &amp; Implementation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Prabal Ghosh</dc:creator>
  <cp:lastModifiedBy>Prabal Ghosh</cp:lastModifiedBy>
  <cp:revision>42</cp:revision>
  <dcterms:created xsi:type="dcterms:W3CDTF">2025-03-12T21:43:20Z</dcterms:created>
  <dcterms:modified xsi:type="dcterms:W3CDTF">2025-03-13T00:48:12Z</dcterms:modified>
</cp:coreProperties>
</file>