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66" r:id="rId3"/>
    <p:sldId id="267" r:id="rId4"/>
    <p:sldId id="283" r:id="rId5"/>
    <p:sldId id="298" r:id="rId6"/>
    <p:sldId id="301" r:id="rId7"/>
    <p:sldId id="290" r:id="rId8"/>
    <p:sldId id="294" r:id="rId9"/>
    <p:sldId id="295" r:id="rId10"/>
    <p:sldId id="288" r:id="rId11"/>
    <p:sldId id="297" r:id="rId12"/>
    <p:sldId id="296" r:id="rId13"/>
    <p:sldId id="263" r:id="rId14"/>
    <p:sldId id="268" r:id="rId15"/>
    <p:sldId id="285" r:id="rId16"/>
    <p:sldId id="269" r:id="rId17"/>
    <p:sldId id="278" r:id="rId18"/>
    <p:sldId id="286" r:id="rId19"/>
    <p:sldId id="279" r:id="rId20"/>
    <p:sldId id="280" r:id="rId21"/>
    <p:sldId id="287" r:id="rId22"/>
    <p:sldId id="293" r:id="rId23"/>
    <p:sldId id="281" r:id="rId24"/>
    <p:sldId id="274" r:id="rId25"/>
    <p:sldId id="284" r:id="rId26"/>
    <p:sldId id="291" r:id="rId27"/>
    <p:sldId id="292" r:id="rId28"/>
    <p:sldId id="300" r:id="rId29"/>
    <p:sldId id="265" r:id="rId30"/>
    <p:sldId id="299"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26C9A9-A2A9-4FF6-9FFA-93C3747069B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FB64D0-B2B8-4D06-8231-A36C0FA88F7C}">
      <dgm:prSet/>
      <dgm:spPr/>
      <dgm:t>
        <a:bodyPr/>
        <a:lstStyle/>
        <a:p>
          <a:r>
            <a:rPr lang="en-GB"/>
            <a:t>Key Techniques Used:</a:t>
          </a:r>
          <a:endParaRPr lang="en-US"/>
        </a:p>
      </dgm:t>
    </dgm:pt>
    <dgm:pt modelId="{D1E66A75-77F9-4C75-BC47-02BE82DF5E4A}" type="parTrans" cxnId="{E93A4E50-56C4-4983-A005-CBFDBAC892CD}">
      <dgm:prSet/>
      <dgm:spPr/>
      <dgm:t>
        <a:bodyPr/>
        <a:lstStyle/>
        <a:p>
          <a:endParaRPr lang="en-US"/>
        </a:p>
      </dgm:t>
    </dgm:pt>
    <dgm:pt modelId="{361F2216-E738-4F41-8996-3CDA3CF1E301}" type="sibTrans" cxnId="{E93A4E50-56C4-4983-A005-CBFDBAC892CD}">
      <dgm:prSet/>
      <dgm:spPr/>
      <dgm:t>
        <a:bodyPr/>
        <a:lstStyle/>
        <a:p>
          <a:endParaRPr lang="en-US"/>
        </a:p>
      </dgm:t>
    </dgm:pt>
    <dgm:pt modelId="{B2C4295E-C118-4EFF-B686-A6E08D4749F8}">
      <dgm:prSet/>
      <dgm:spPr/>
      <dgm:t>
        <a:bodyPr/>
        <a:lstStyle/>
        <a:p>
          <a:r>
            <a:rPr lang="en-GB"/>
            <a:t>Inverse Physics-Informed Neural Networks (IPINN)</a:t>
          </a:r>
          <a:endParaRPr lang="en-US"/>
        </a:p>
      </dgm:t>
    </dgm:pt>
    <dgm:pt modelId="{5A8D056D-0E0B-488E-92C1-C7287480B2A7}" type="parTrans" cxnId="{54CC7329-16AC-4A05-9C16-3DB0D8E18BF8}">
      <dgm:prSet/>
      <dgm:spPr/>
      <dgm:t>
        <a:bodyPr/>
        <a:lstStyle/>
        <a:p>
          <a:endParaRPr lang="en-US"/>
        </a:p>
      </dgm:t>
    </dgm:pt>
    <dgm:pt modelId="{FC66601F-940F-435F-8DFA-85CE7DA20D7D}" type="sibTrans" cxnId="{54CC7329-16AC-4A05-9C16-3DB0D8E18BF8}">
      <dgm:prSet/>
      <dgm:spPr/>
      <dgm:t>
        <a:bodyPr/>
        <a:lstStyle/>
        <a:p>
          <a:endParaRPr lang="en-US"/>
        </a:p>
      </dgm:t>
    </dgm:pt>
    <dgm:pt modelId="{384FD5A2-66B2-4F03-A61B-8A10FDC3DB38}">
      <dgm:prSet/>
      <dgm:spPr/>
      <dgm:t>
        <a:bodyPr/>
        <a:lstStyle/>
        <a:p>
          <a:r>
            <a:rPr lang="en-GB"/>
            <a:t>Neural Ordinary Differential Equations (Neural ODEs) (parametric)</a:t>
          </a:r>
          <a:endParaRPr lang="en-US"/>
        </a:p>
      </dgm:t>
    </dgm:pt>
    <dgm:pt modelId="{E97753CA-D2EC-4990-A13F-BC6D3111DAC4}" type="parTrans" cxnId="{E530BC2B-EBF4-493B-A3EE-B65F7D47C8BC}">
      <dgm:prSet/>
      <dgm:spPr/>
      <dgm:t>
        <a:bodyPr/>
        <a:lstStyle/>
        <a:p>
          <a:endParaRPr lang="en-US"/>
        </a:p>
      </dgm:t>
    </dgm:pt>
    <dgm:pt modelId="{75A6A36D-FBD3-440C-B165-2FD70C7DA806}" type="sibTrans" cxnId="{E530BC2B-EBF4-493B-A3EE-B65F7D47C8BC}">
      <dgm:prSet/>
      <dgm:spPr/>
      <dgm:t>
        <a:bodyPr/>
        <a:lstStyle/>
        <a:p>
          <a:endParaRPr lang="en-US"/>
        </a:p>
      </dgm:t>
    </dgm:pt>
    <dgm:pt modelId="{0AA327D6-2BC9-4A8C-8221-4D5967385378}">
      <dgm:prSet/>
      <dgm:spPr/>
      <dgm:t>
        <a:bodyPr/>
        <a:lstStyle/>
        <a:p>
          <a:r>
            <a:rPr lang="en-GB"/>
            <a:t>Hybrid Model (IPINN + Neural ODEs(parametric))</a:t>
          </a:r>
          <a:endParaRPr lang="en-US"/>
        </a:p>
      </dgm:t>
    </dgm:pt>
    <dgm:pt modelId="{EFEEA0D4-F974-4C6E-8B4D-048443D5B8A8}" type="parTrans" cxnId="{7ADAC89F-AF2D-45FB-89F1-53D781BDD9F2}">
      <dgm:prSet/>
      <dgm:spPr/>
      <dgm:t>
        <a:bodyPr/>
        <a:lstStyle/>
        <a:p>
          <a:endParaRPr lang="en-US"/>
        </a:p>
      </dgm:t>
    </dgm:pt>
    <dgm:pt modelId="{43CAD88D-4A79-497E-8E68-6C21542B32E7}" type="sibTrans" cxnId="{7ADAC89F-AF2D-45FB-89F1-53D781BDD9F2}">
      <dgm:prSet/>
      <dgm:spPr/>
      <dgm:t>
        <a:bodyPr/>
        <a:lstStyle/>
        <a:p>
          <a:endParaRPr lang="en-US"/>
        </a:p>
      </dgm:t>
    </dgm:pt>
    <dgm:pt modelId="{97350BED-6403-478D-8072-2782485F85F8}">
      <dgm:prSet/>
      <dgm:spPr/>
      <dgm:t>
        <a:bodyPr/>
        <a:lstStyle/>
        <a:p>
          <a:r>
            <a:rPr lang="en-GB"/>
            <a:t>General Workflow:</a:t>
          </a:r>
          <a:endParaRPr lang="en-US"/>
        </a:p>
      </dgm:t>
    </dgm:pt>
    <dgm:pt modelId="{CA46BDD2-F50D-438F-9D38-2806D15101B0}" type="parTrans" cxnId="{70FAF86B-BB48-4179-98EB-2B51C720C98A}">
      <dgm:prSet/>
      <dgm:spPr/>
      <dgm:t>
        <a:bodyPr/>
        <a:lstStyle/>
        <a:p>
          <a:endParaRPr lang="en-US"/>
        </a:p>
      </dgm:t>
    </dgm:pt>
    <dgm:pt modelId="{38E784A7-9019-48FE-BB45-83BADBC92EE1}" type="sibTrans" cxnId="{70FAF86B-BB48-4179-98EB-2B51C720C98A}">
      <dgm:prSet/>
      <dgm:spPr/>
      <dgm:t>
        <a:bodyPr/>
        <a:lstStyle/>
        <a:p>
          <a:endParaRPr lang="en-US"/>
        </a:p>
      </dgm:t>
    </dgm:pt>
    <dgm:pt modelId="{0C9BF1FB-89AE-4693-94EB-0743C37035E1}">
      <dgm:prSet/>
      <dgm:spPr/>
      <dgm:t>
        <a:bodyPr/>
        <a:lstStyle/>
        <a:p>
          <a:r>
            <a:rPr lang="en-US" i="0" baseline="0" dirty="0"/>
            <a:t>Data Preprocessing → Model Training → Parameter Estimation → Clustering (</a:t>
          </a:r>
          <a:r>
            <a:rPr lang="en-US" i="0" baseline="0" dirty="0" err="1"/>
            <a:t>Kmeans</a:t>
          </a:r>
          <a:r>
            <a:rPr lang="en-US" i="0" baseline="0" dirty="0"/>
            <a:t>) and Analysis (prediction)</a:t>
          </a:r>
          <a:endParaRPr lang="en-US" dirty="0"/>
        </a:p>
      </dgm:t>
    </dgm:pt>
    <dgm:pt modelId="{2440408F-C2E7-421A-93F3-ADCF3E85427A}" type="parTrans" cxnId="{594FD516-2D2F-4512-A61E-67C6147B60E4}">
      <dgm:prSet/>
      <dgm:spPr/>
      <dgm:t>
        <a:bodyPr/>
        <a:lstStyle/>
        <a:p>
          <a:endParaRPr lang="en-US"/>
        </a:p>
      </dgm:t>
    </dgm:pt>
    <dgm:pt modelId="{3C01C26A-C993-4C72-BD0C-70C0FEDE5C27}" type="sibTrans" cxnId="{594FD516-2D2F-4512-A61E-67C6147B60E4}">
      <dgm:prSet/>
      <dgm:spPr/>
      <dgm:t>
        <a:bodyPr/>
        <a:lstStyle/>
        <a:p>
          <a:endParaRPr lang="en-US"/>
        </a:p>
      </dgm:t>
    </dgm:pt>
    <dgm:pt modelId="{DDA72E9C-C0B1-4BD6-A793-635D3B72499E}" type="pres">
      <dgm:prSet presAssocID="{CF26C9A9-A2A9-4FF6-9FFA-93C3747069B4}" presName="linear" presStyleCnt="0">
        <dgm:presLayoutVars>
          <dgm:dir/>
          <dgm:animLvl val="lvl"/>
          <dgm:resizeHandles val="exact"/>
        </dgm:presLayoutVars>
      </dgm:prSet>
      <dgm:spPr/>
    </dgm:pt>
    <dgm:pt modelId="{5A7CB562-3F4A-487E-90FF-D790912E9FD5}" type="pres">
      <dgm:prSet presAssocID="{2DFB64D0-B2B8-4D06-8231-A36C0FA88F7C}" presName="parentLin" presStyleCnt="0"/>
      <dgm:spPr/>
    </dgm:pt>
    <dgm:pt modelId="{4751299B-3CD9-4DA9-A345-51C8F3691A32}" type="pres">
      <dgm:prSet presAssocID="{2DFB64D0-B2B8-4D06-8231-A36C0FA88F7C}" presName="parentLeftMargin" presStyleLbl="node1" presStyleIdx="0" presStyleCnt="2"/>
      <dgm:spPr/>
    </dgm:pt>
    <dgm:pt modelId="{31020963-0BFE-43EB-A982-A55F114E0E2B}" type="pres">
      <dgm:prSet presAssocID="{2DFB64D0-B2B8-4D06-8231-A36C0FA88F7C}" presName="parentText" presStyleLbl="node1" presStyleIdx="0" presStyleCnt="2">
        <dgm:presLayoutVars>
          <dgm:chMax val="0"/>
          <dgm:bulletEnabled val="1"/>
        </dgm:presLayoutVars>
      </dgm:prSet>
      <dgm:spPr/>
    </dgm:pt>
    <dgm:pt modelId="{A4DF414F-D4A2-4EB2-B9E2-7982607C3276}" type="pres">
      <dgm:prSet presAssocID="{2DFB64D0-B2B8-4D06-8231-A36C0FA88F7C}" presName="negativeSpace" presStyleCnt="0"/>
      <dgm:spPr/>
    </dgm:pt>
    <dgm:pt modelId="{7C86679E-8A36-4644-9996-B4609F9563F3}" type="pres">
      <dgm:prSet presAssocID="{2DFB64D0-B2B8-4D06-8231-A36C0FA88F7C}" presName="childText" presStyleLbl="conFgAcc1" presStyleIdx="0" presStyleCnt="2">
        <dgm:presLayoutVars>
          <dgm:bulletEnabled val="1"/>
        </dgm:presLayoutVars>
      </dgm:prSet>
      <dgm:spPr/>
    </dgm:pt>
    <dgm:pt modelId="{9324AE99-38D9-41F3-B5BB-12690C8D6A9D}" type="pres">
      <dgm:prSet presAssocID="{361F2216-E738-4F41-8996-3CDA3CF1E301}" presName="spaceBetweenRectangles" presStyleCnt="0"/>
      <dgm:spPr/>
    </dgm:pt>
    <dgm:pt modelId="{3D797414-9743-44FF-AE6B-C048E1D7C7AC}" type="pres">
      <dgm:prSet presAssocID="{97350BED-6403-478D-8072-2782485F85F8}" presName="parentLin" presStyleCnt="0"/>
      <dgm:spPr/>
    </dgm:pt>
    <dgm:pt modelId="{A9B4989C-6DE1-4D42-AC76-B694CE1BD819}" type="pres">
      <dgm:prSet presAssocID="{97350BED-6403-478D-8072-2782485F85F8}" presName="parentLeftMargin" presStyleLbl="node1" presStyleIdx="0" presStyleCnt="2"/>
      <dgm:spPr/>
    </dgm:pt>
    <dgm:pt modelId="{F9F03A10-EE9E-43F0-B2D7-6F07FC0E6B0B}" type="pres">
      <dgm:prSet presAssocID="{97350BED-6403-478D-8072-2782485F85F8}" presName="parentText" presStyleLbl="node1" presStyleIdx="1" presStyleCnt="2">
        <dgm:presLayoutVars>
          <dgm:chMax val="0"/>
          <dgm:bulletEnabled val="1"/>
        </dgm:presLayoutVars>
      </dgm:prSet>
      <dgm:spPr/>
    </dgm:pt>
    <dgm:pt modelId="{71CBC3C3-E9C3-4D87-9A08-20BB2F215315}" type="pres">
      <dgm:prSet presAssocID="{97350BED-6403-478D-8072-2782485F85F8}" presName="negativeSpace" presStyleCnt="0"/>
      <dgm:spPr/>
    </dgm:pt>
    <dgm:pt modelId="{9029EE21-748D-47B7-8591-A30275E33654}" type="pres">
      <dgm:prSet presAssocID="{97350BED-6403-478D-8072-2782485F85F8}" presName="childText" presStyleLbl="conFgAcc1" presStyleIdx="1" presStyleCnt="2">
        <dgm:presLayoutVars>
          <dgm:bulletEnabled val="1"/>
        </dgm:presLayoutVars>
      </dgm:prSet>
      <dgm:spPr/>
    </dgm:pt>
  </dgm:ptLst>
  <dgm:cxnLst>
    <dgm:cxn modelId="{594FD516-2D2F-4512-A61E-67C6147B60E4}" srcId="{97350BED-6403-478D-8072-2782485F85F8}" destId="{0C9BF1FB-89AE-4693-94EB-0743C37035E1}" srcOrd="0" destOrd="0" parTransId="{2440408F-C2E7-421A-93F3-ADCF3E85427A}" sibTransId="{3C01C26A-C993-4C72-BD0C-70C0FEDE5C27}"/>
    <dgm:cxn modelId="{54CC7329-16AC-4A05-9C16-3DB0D8E18BF8}" srcId="{2DFB64D0-B2B8-4D06-8231-A36C0FA88F7C}" destId="{B2C4295E-C118-4EFF-B686-A6E08D4749F8}" srcOrd="0" destOrd="0" parTransId="{5A8D056D-0E0B-488E-92C1-C7287480B2A7}" sibTransId="{FC66601F-940F-435F-8DFA-85CE7DA20D7D}"/>
    <dgm:cxn modelId="{E530BC2B-EBF4-493B-A3EE-B65F7D47C8BC}" srcId="{2DFB64D0-B2B8-4D06-8231-A36C0FA88F7C}" destId="{384FD5A2-66B2-4F03-A61B-8A10FDC3DB38}" srcOrd="1" destOrd="0" parTransId="{E97753CA-D2EC-4990-A13F-BC6D3111DAC4}" sibTransId="{75A6A36D-FBD3-440C-B165-2FD70C7DA806}"/>
    <dgm:cxn modelId="{3D571237-2A26-45D5-A1E3-54ED40CF57FD}" type="presOf" srcId="{97350BED-6403-478D-8072-2782485F85F8}" destId="{F9F03A10-EE9E-43F0-B2D7-6F07FC0E6B0B}" srcOrd="1" destOrd="0" presId="urn:microsoft.com/office/officeart/2005/8/layout/list1"/>
    <dgm:cxn modelId="{E778703B-F0DA-4EF3-A264-7F689D102743}" type="presOf" srcId="{384FD5A2-66B2-4F03-A61B-8A10FDC3DB38}" destId="{7C86679E-8A36-4644-9996-B4609F9563F3}" srcOrd="0" destOrd="1" presId="urn:microsoft.com/office/officeart/2005/8/layout/list1"/>
    <dgm:cxn modelId="{51E4A649-D235-4BB7-81D7-BA30468AAC00}" type="presOf" srcId="{2DFB64D0-B2B8-4D06-8231-A36C0FA88F7C}" destId="{31020963-0BFE-43EB-A982-A55F114E0E2B}" srcOrd="1" destOrd="0" presId="urn:microsoft.com/office/officeart/2005/8/layout/list1"/>
    <dgm:cxn modelId="{70FAF86B-BB48-4179-98EB-2B51C720C98A}" srcId="{CF26C9A9-A2A9-4FF6-9FFA-93C3747069B4}" destId="{97350BED-6403-478D-8072-2782485F85F8}" srcOrd="1" destOrd="0" parTransId="{CA46BDD2-F50D-438F-9D38-2806D15101B0}" sibTransId="{38E784A7-9019-48FE-BB45-83BADBC92EE1}"/>
    <dgm:cxn modelId="{E93A4E50-56C4-4983-A005-CBFDBAC892CD}" srcId="{CF26C9A9-A2A9-4FF6-9FFA-93C3747069B4}" destId="{2DFB64D0-B2B8-4D06-8231-A36C0FA88F7C}" srcOrd="0" destOrd="0" parTransId="{D1E66A75-77F9-4C75-BC47-02BE82DF5E4A}" sibTransId="{361F2216-E738-4F41-8996-3CDA3CF1E301}"/>
    <dgm:cxn modelId="{A158EE71-0A5B-4F9C-8C51-65BE6CF72F48}" type="presOf" srcId="{0AA327D6-2BC9-4A8C-8221-4D5967385378}" destId="{7C86679E-8A36-4644-9996-B4609F9563F3}" srcOrd="0" destOrd="2" presId="urn:microsoft.com/office/officeart/2005/8/layout/list1"/>
    <dgm:cxn modelId="{DE46A95A-5BBE-4DEC-80C5-01CAE4965D95}" type="presOf" srcId="{B2C4295E-C118-4EFF-B686-A6E08D4749F8}" destId="{7C86679E-8A36-4644-9996-B4609F9563F3}" srcOrd="0" destOrd="0" presId="urn:microsoft.com/office/officeart/2005/8/layout/list1"/>
    <dgm:cxn modelId="{9771728A-89BC-4767-97DC-B7A688289F5D}" type="presOf" srcId="{2DFB64D0-B2B8-4D06-8231-A36C0FA88F7C}" destId="{4751299B-3CD9-4DA9-A345-51C8F3691A32}" srcOrd="0" destOrd="0" presId="urn:microsoft.com/office/officeart/2005/8/layout/list1"/>
    <dgm:cxn modelId="{7ADAC89F-AF2D-45FB-89F1-53D781BDD9F2}" srcId="{2DFB64D0-B2B8-4D06-8231-A36C0FA88F7C}" destId="{0AA327D6-2BC9-4A8C-8221-4D5967385378}" srcOrd="2" destOrd="0" parTransId="{EFEEA0D4-F974-4C6E-8B4D-048443D5B8A8}" sibTransId="{43CAD88D-4A79-497E-8E68-6C21542B32E7}"/>
    <dgm:cxn modelId="{307E98AE-BD34-4C77-90C8-D2DF4A44AD42}" type="presOf" srcId="{CF26C9A9-A2A9-4FF6-9FFA-93C3747069B4}" destId="{DDA72E9C-C0B1-4BD6-A793-635D3B72499E}" srcOrd="0" destOrd="0" presId="urn:microsoft.com/office/officeart/2005/8/layout/list1"/>
    <dgm:cxn modelId="{00DBE2DA-9C41-4BD7-8A0E-2907BF56AE16}" type="presOf" srcId="{97350BED-6403-478D-8072-2782485F85F8}" destId="{A9B4989C-6DE1-4D42-AC76-B694CE1BD819}" srcOrd="0" destOrd="0" presId="urn:microsoft.com/office/officeart/2005/8/layout/list1"/>
    <dgm:cxn modelId="{1570E9DC-5846-4504-A4B6-625022313065}" type="presOf" srcId="{0C9BF1FB-89AE-4693-94EB-0743C37035E1}" destId="{9029EE21-748D-47B7-8591-A30275E33654}" srcOrd="0" destOrd="0" presId="urn:microsoft.com/office/officeart/2005/8/layout/list1"/>
    <dgm:cxn modelId="{773B014C-A984-40E2-94CF-6F1B5FF17304}" type="presParOf" srcId="{DDA72E9C-C0B1-4BD6-A793-635D3B72499E}" destId="{5A7CB562-3F4A-487E-90FF-D790912E9FD5}" srcOrd="0" destOrd="0" presId="urn:microsoft.com/office/officeart/2005/8/layout/list1"/>
    <dgm:cxn modelId="{13BE1FCB-0B77-466C-B983-A68ECEADBCBC}" type="presParOf" srcId="{5A7CB562-3F4A-487E-90FF-D790912E9FD5}" destId="{4751299B-3CD9-4DA9-A345-51C8F3691A32}" srcOrd="0" destOrd="0" presId="urn:microsoft.com/office/officeart/2005/8/layout/list1"/>
    <dgm:cxn modelId="{978BDA68-B046-45D9-A15C-C8263552F168}" type="presParOf" srcId="{5A7CB562-3F4A-487E-90FF-D790912E9FD5}" destId="{31020963-0BFE-43EB-A982-A55F114E0E2B}" srcOrd="1" destOrd="0" presId="urn:microsoft.com/office/officeart/2005/8/layout/list1"/>
    <dgm:cxn modelId="{07A68475-B76D-453B-A159-0AFD30F05014}" type="presParOf" srcId="{DDA72E9C-C0B1-4BD6-A793-635D3B72499E}" destId="{A4DF414F-D4A2-4EB2-B9E2-7982607C3276}" srcOrd="1" destOrd="0" presId="urn:microsoft.com/office/officeart/2005/8/layout/list1"/>
    <dgm:cxn modelId="{D66A1633-005B-49BA-BBF4-AFB4020082C3}" type="presParOf" srcId="{DDA72E9C-C0B1-4BD6-A793-635D3B72499E}" destId="{7C86679E-8A36-4644-9996-B4609F9563F3}" srcOrd="2" destOrd="0" presId="urn:microsoft.com/office/officeart/2005/8/layout/list1"/>
    <dgm:cxn modelId="{6658F062-CB9C-4DD1-A89A-E8F659E6B342}" type="presParOf" srcId="{DDA72E9C-C0B1-4BD6-A793-635D3B72499E}" destId="{9324AE99-38D9-41F3-B5BB-12690C8D6A9D}" srcOrd="3" destOrd="0" presId="urn:microsoft.com/office/officeart/2005/8/layout/list1"/>
    <dgm:cxn modelId="{F39B38E8-EF5F-413A-AC3B-86154F2189F6}" type="presParOf" srcId="{DDA72E9C-C0B1-4BD6-A793-635D3B72499E}" destId="{3D797414-9743-44FF-AE6B-C048E1D7C7AC}" srcOrd="4" destOrd="0" presId="urn:microsoft.com/office/officeart/2005/8/layout/list1"/>
    <dgm:cxn modelId="{D00750DA-E5EA-4D70-B576-9F48CD580118}" type="presParOf" srcId="{3D797414-9743-44FF-AE6B-C048E1D7C7AC}" destId="{A9B4989C-6DE1-4D42-AC76-B694CE1BD819}" srcOrd="0" destOrd="0" presId="urn:microsoft.com/office/officeart/2005/8/layout/list1"/>
    <dgm:cxn modelId="{29A98A0C-C1E0-4FC7-BBFE-2D7DE46B3E58}" type="presParOf" srcId="{3D797414-9743-44FF-AE6B-C048E1D7C7AC}" destId="{F9F03A10-EE9E-43F0-B2D7-6F07FC0E6B0B}" srcOrd="1" destOrd="0" presId="urn:microsoft.com/office/officeart/2005/8/layout/list1"/>
    <dgm:cxn modelId="{8A65732D-047A-4ECE-B644-AB7D44D3CA7B}" type="presParOf" srcId="{DDA72E9C-C0B1-4BD6-A793-635D3B72499E}" destId="{71CBC3C3-E9C3-4D87-9A08-20BB2F215315}" srcOrd="5" destOrd="0" presId="urn:microsoft.com/office/officeart/2005/8/layout/list1"/>
    <dgm:cxn modelId="{9AF1500D-87CF-4872-975E-EC505965BAF4}" type="presParOf" srcId="{DDA72E9C-C0B1-4BD6-A793-635D3B72499E}" destId="{9029EE21-748D-47B7-8591-A30275E3365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6679E-8A36-4644-9996-B4609F9563F3}">
      <dsp:nvSpPr>
        <dsp:cNvPr id="0" name=""/>
        <dsp:cNvSpPr/>
      </dsp:nvSpPr>
      <dsp:spPr>
        <a:xfrm>
          <a:off x="0" y="523268"/>
          <a:ext cx="10515600" cy="1814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99872" rIns="816127"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a:t>Inverse Physics-Informed Neural Networks (IPINN)</a:t>
          </a:r>
          <a:endParaRPr lang="en-US" sz="2400" kern="1200"/>
        </a:p>
        <a:p>
          <a:pPr marL="228600" lvl="1" indent="-228600" algn="l" defTabSz="1066800">
            <a:lnSpc>
              <a:spcPct val="90000"/>
            </a:lnSpc>
            <a:spcBef>
              <a:spcPct val="0"/>
            </a:spcBef>
            <a:spcAft>
              <a:spcPct val="15000"/>
            </a:spcAft>
            <a:buChar char="•"/>
          </a:pPr>
          <a:r>
            <a:rPr lang="en-GB" sz="2400" kern="1200"/>
            <a:t>Neural Ordinary Differential Equations (Neural ODEs) (parametric)</a:t>
          </a:r>
          <a:endParaRPr lang="en-US" sz="2400" kern="1200"/>
        </a:p>
        <a:p>
          <a:pPr marL="228600" lvl="1" indent="-228600" algn="l" defTabSz="1066800">
            <a:lnSpc>
              <a:spcPct val="90000"/>
            </a:lnSpc>
            <a:spcBef>
              <a:spcPct val="0"/>
            </a:spcBef>
            <a:spcAft>
              <a:spcPct val="15000"/>
            </a:spcAft>
            <a:buChar char="•"/>
          </a:pPr>
          <a:r>
            <a:rPr lang="en-GB" sz="2400" kern="1200"/>
            <a:t>Hybrid Model (IPINN + Neural ODEs(parametric))</a:t>
          </a:r>
          <a:endParaRPr lang="en-US" sz="2400" kern="1200"/>
        </a:p>
      </dsp:txBody>
      <dsp:txXfrm>
        <a:off x="0" y="523268"/>
        <a:ext cx="10515600" cy="1814400"/>
      </dsp:txXfrm>
    </dsp:sp>
    <dsp:sp modelId="{31020963-0BFE-43EB-A982-A55F114E0E2B}">
      <dsp:nvSpPr>
        <dsp:cNvPr id="0" name=""/>
        <dsp:cNvSpPr/>
      </dsp:nvSpPr>
      <dsp:spPr>
        <a:xfrm>
          <a:off x="525780" y="169028"/>
          <a:ext cx="7360920"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GB" sz="2400" kern="1200"/>
            <a:t>Key Techniques Used:</a:t>
          </a:r>
          <a:endParaRPr lang="en-US" sz="2400" kern="1200"/>
        </a:p>
      </dsp:txBody>
      <dsp:txXfrm>
        <a:off x="560365" y="203613"/>
        <a:ext cx="7291750" cy="639310"/>
      </dsp:txXfrm>
    </dsp:sp>
    <dsp:sp modelId="{9029EE21-748D-47B7-8591-A30275E33654}">
      <dsp:nvSpPr>
        <dsp:cNvPr id="0" name=""/>
        <dsp:cNvSpPr/>
      </dsp:nvSpPr>
      <dsp:spPr>
        <a:xfrm>
          <a:off x="0" y="2821508"/>
          <a:ext cx="10515600" cy="1360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99872" rIns="816127" bIns="170688" numCol="1" spcCol="1270" anchor="t" anchorCtr="0">
          <a:noAutofit/>
        </a:bodyPr>
        <a:lstStyle/>
        <a:p>
          <a:pPr marL="228600" lvl="1" indent="-228600" algn="l" defTabSz="1066800">
            <a:lnSpc>
              <a:spcPct val="90000"/>
            </a:lnSpc>
            <a:spcBef>
              <a:spcPct val="0"/>
            </a:spcBef>
            <a:spcAft>
              <a:spcPct val="15000"/>
            </a:spcAft>
            <a:buChar char="•"/>
          </a:pPr>
          <a:r>
            <a:rPr lang="en-US" sz="2400" i="0" kern="1200" baseline="0" dirty="0"/>
            <a:t>Data Preprocessing → Model Training → Parameter Estimation → Clustering (</a:t>
          </a:r>
          <a:r>
            <a:rPr lang="en-US" sz="2400" i="0" kern="1200" baseline="0" dirty="0" err="1"/>
            <a:t>Kmeans</a:t>
          </a:r>
          <a:r>
            <a:rPr lang="en-US" sz="2400" i="0" kern="1200" baseline="0" dirty="0"/>
            <a:t>) and Analysis (prediction)</a:t>
          </a:r>
          <a:endParaRPr lang="en-US" sz="2400" kern="1200" dirty="0"/>
        </a:p>
      </dsp:txBody>
      <dsp:txXfrm>
        <a:off x="0" y="2821508"/>
        <a:ext cx="10515600" cy="1360800"/>
      </dsp:txXfrm>
    </dsp:sp>
    <dsp:sp modelId="{F9F03A10-EE9E-43F0-B2D7-6F07FC0E6B0B}">
      <dsp:nvSpPr>
        <dsp:cNvPr id="0" name=""/>
        <dsp:cNvSpPr/>
      </dsp:nvSpPr>
      <dsp:spPr>
        <a:xfrm>
          <a:off x="525780" y="2467268"/>
          <a:ext cx="7360920" cy="708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GB" sz="2400" kern="1200"/>
            <a:t>General Workflow:</a:t>
          </a:r>
          <a:endParaRPr lang="en-US" sz="2400" kern="1200"/>
        </a:p>
      </dsp:txBody>
      <dsp:txXfrm>
        <a:off x="560365" y="2501853"/>
        <a:ext cx="729175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4807A-8EA8-4F9E-A078-E4991AD0DA0F}" type="datetimeFigureOut">
              <a:rPr lang="en-GB" smtClean="0"/>
              <a:t>26/03/2025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0D972-2E5A-4560-829B-283221ED69F7}" type="slidenum">
              <a:rPr lang="en-GB" smtClean="0"/>
              <a:t>‹#›</a:t>
            </a:fld>
            <a:endParaRPr lang="en-GB"/>
          </a:p>
        </p:txBody>
      </p:sp>
    </p:spTree>
    <p:extLst>
      <p:ext uri="{BB962C8B-B14F-4D97-AF65-F5344CB8AC3E}">
        <p14:creationId xmlns:p14="http://schemas.microsoft.com/office/powerpoint/2010/main" val="84195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2B72-B1DB-B038-7A9F-55060DFF2DB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2D8CC5D-39B5-07D4-9456-3939F12FD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944BA0D-1191-9626-4619-C06BF88ED2CF}"/>
              </a:ext>
            </a:extLst>
          </p:cNvPr>
          <p:cNvSpPr>
            <a:spLocks noGrp="1"/>
          </p:cNvSpPr>
          <p:nvPr>
            <p:ph type="dt" sz="half" idx="10"/>
          </p:nvPr>
        </p:nvSpPr>
        <p:spPr/>
        <p:txBody>
          <a:bodyPr/>
          <a:lstStyle/>
          <a:p>
            <a:fld id="{0FB7F2CE-174F-45D4-B532-1A2D24CA4A2D}" type="datetime1">
              <a:rPr lang="en-GB" smtClean="0"/>
              <a:t>27/03/2025</a:t>
            </a:fld>
            <a:endParaRPr lang="en-GB"/>
          </a:p>
        </p:txBody>
      </p:sp>
      <p:sp>
        <p:nvSpPr>
          <p:cNvPr id="5" name="Footer Placeholder 4">
            <a:extLst>
              <a:ext uri="{FF2B5EF4-FFF2-40B4-BE49-F238E27FC236}">
                <a16:creationId xmlns:a16="http://schemas.microsoft.com/office/drawing/2014/main" id="{6570F5F6-3F75-918D-01AF-5EE517A2EBBA}"/>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00CD0BAF-0755-8D68-8F4B-3A995E1C4F81}"/>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46951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3313-4821-ED92-CC1E-996F0F8B3BD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A4941B6-FF73-F29E-7015-3180DBAD21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ABAF451-7FBB-A35A-BF08-10C3B3FFA486}"/>
              </a:ext>
            </a:extLst>
          </p:cNvPr>
          <p:cNvSpPr>
            <a:spLocks noGrp="1"/>
          </p:cNvSpPr>
          <p:nvPr>
            <p:ph type="dt" sz="half" idx="10"/>
          </p:nvPr>
        </p:nvSpPr>
        <p:spPr/>
        <p:txBody>
          <a:bodyPr/>
          <a:lstStyle/>
          <a:p>
            <a:fld id="{D894C5B2-2829-4C2B-BD6C-A8F7D7BDE975}" type="datetime1">
              <a:rPr lang="en-GB" smtClean="0"/>
              <a:t>27/03/2025</a:t>
            </a:fld>
            <a:endParaRPr lang="en-GB"/>
          </a:p>
        </p:txBody>
      </p:sp>
      <p:sp>
        <p:nvSpPr>
          <p:cNvPr id="5" name="Footer Placeholder 4">
            <a:extLst>
              <a:ext uri="{FF2B5EF4-FFF2-40B4-BE49-F238E27FC236}">
                <a16:creationId xmlns:a16="http://schemas.microsoft.com/office/drawing/2014/main" id="{C3C7EC64-D278-09BB-7DAA-8DE62611C77F}"/>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B307E4FB-0358-CC64-5972-638BEACCB705}"/>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183437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ADA5B1-AE88-B4A5-A924-55202E10819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A2D50F2-E7CA-F37A-E6C1-1EFFE84607A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79449D2-7471-1D7B-8E7A-12A07A2E8FF3}"/>
              </a:ext>
            </a:extLst>
          </p:cNvPr>
          <p:cNvSpPr>
            <a:spLocks noGrp="1"/>
          </p:cNvSpPr>
          <p:nvPr>
            <p:ph type="dt" sz="half" idx="10"/>
          </p:nvPr>
        </p:nvSpPr>
        <p:spPr/>
        <p:txBody>
          <a:bodyPr/>
          <a:lstStyle/>
          <a:p>
            <a:fld id="{08DB6938-EE66-4549-98DC-9C4FEEFACD72}" type="datetime1">
              <a:rPr lang="en-GB" smtClean="0"/>
              <a:t>27/03/2025</a:t>
            </a:fld>
            <a:endParaRPr lang="en-GB"/>
          </a:p>
        </p:txBody>
      </p:sp>
      <p:sp>
        <p:nvSpPr>
          <p:cNvPr id="5" name="Footer Placeholder 4">
            <a:extLst>
              <a:ext uri="{FF2B5EF4-FFF2-40B4-BE49-F238E27FC236}">
                <a16:creationId xmlns:a16="http://schemas.microsoft.com/office/drawing/2014/main" id="{1D2AFD33-2E54-A07A-E245-16B7457B31BA}"/>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7B7CC7D0-7357-6B91-BEF6-0500C51D6EC8}"/>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91350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267F-2705-F340-3880-C47FC5CB545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861B5FF-0494-ACB5-B6BF-0F5B623867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80FA8AF-C855-0AF8-81FE-2B9CC77E897C}"/>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1B2F1609-A356-C3D3-03BB-CABE43935784}"/>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2E305F71-7B34-20B1-BBF3-E34385B23470}"/>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286802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A3358-5CF1-367A-DAA6-E8C461E7B21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22BFB04-F2D8-8DCC-8B72-518690B9A8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3300AB8-259E-A212-AEED-B8A8CB781D62}"/>
              </a:ext>
            </a:extLst>
          </p:cNvPr>
          <p:cNvSpPr>
            <a:spLocks noGrp="1"/>
          </p:cNvSpPr>
          <p:nvPr>
            <p:ph type="dt" sz="half" idx="10"/>
          </p:nvPr>
        </p:nvSpPr>
        <p:spPr/>
        <p:txBody>
          <a:bodyPr/>
          <a:lstStyle/>
          <a:p>
            <a:fld id="{E52EF55B-B930-485E-BA5C-90DE22AB5AB9}" type="datetime1">
              <a:rPr lang="en-GB" smtClean="0"/>
              <a:t>27/03/2025</a:t>
            </a:fld>
            <a:endParaRPr lang="en-GB"/>
          </a:p>
        </p:txBody>
      </p:sp>
      <p:sp>
        <p:nvSpPr>
          <p:cNvPr id="5" name="Footer Placeholder 4">
            <a:extLst>
              <a:ext uri="{FF2B5EF4-FFF2-40B4-BE49-F238E27FC236}">
                <a16:creationId xmlns:a16="http://schemas.microsoft.com/office/drawing/2014/main" id="{AD87E9CD-32FE-D1B3-7B3B-49BD0DC589E4}"/>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FEDBAE74-F608-E797-0172-BB869EB1C644}"/>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49030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F8FA-795D-40F8-BE7D-45B558F6328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6B98F7D-63DF-4EF3-C71E-77AA41113B1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95A7A13-D5C1-7CE2-E969-11A1D03B93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4F94754-ABE3-BD54-EB06-3F794A39C6DB}"/>
              </a:ext>
            </a:extLst>
          </p:cNvPr>
          <p:cNvSpPr>
            <a:spLocks noGrp="1"/>
          </p:cNvSpPr>
          <p:nvPr>
            <p:ph type="dt" sz="half" idx="10"/>
          </p:nvPr>
        </p:nvSpPr>
        <p:spPr/>
        <p:txBody>
          <a:bodyPr/>
          <a:lstStyle/>
          <a:p>
            <a:fld id="{F8C4FEEE-8436-4ADF-8C4D-F7264CCD0654}" type="datetime1">
              <a:rPr lang="en-GB" smtClean="0"/>
              <a:t>27/03/2025</a:t>
            </a:fld>
            <a:endParaRPr lang="en-GB"/>
          </a:p>
        </p:txBody>
      </p:sp>
      <p:sp>
        <p:nvSpPr>
          <p:cNvPr id="6" name="Footer Placeholder 5">
            <a:extLst>
              <a:ext uri="{FF2B5EF4-FFF2-40B4-BE49-F238E27FC236}">
                <a16:creationId xmlns:a16="http://schemas.microsoft.com/office/drawing/2014/main" id="{2C0D1A2C-E9DD-4CAD-D6F7-1E14B626F27C}"/>
              </a:ext>
            </a:extLst>
          </p:cNvPr>
          <p:cNvSpPr>
            <a:spLocks noGrp="1"/>
          </p:cNvSpPr>
          <p:nvPr>
            <p:ph type="ftr" sz="quarter" idx="11"/>
          </p:nvPr>
        </p:nvSpPr>
        <p:spPr/>
        <p:txBody>
          <a:bodyPr/>
          <a:lstStyle/>
          <a:p>
            <a:r>
              <a:rPr lang="en-GB"/>
              <a:t>Prabal Ghosh</a:t>
            </a:r>
          </a:p>
        </p:txBody>
      </p:sp>
      <p:sp>
        <p:nvSpPr>
          <p:cNvPr id="7" name="Slide Number Placeholder 6">
            <a:extLst>
              <a:ext uri="{FF2B5EF4-FFF2-40B4-BE49-F238E27FC236}">
                <a16:creationId xmlns:a16="http://schemas.microsoft.com/office/drawing/2014/main" id="{259DE5FC-57DD-5727-F249-C8584FBB9079}"/>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308263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01F33-00F9-86C2-9993-D0762FB6FF9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3428ED1-53A5-D36B-28D2-982E0DEB8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663D119-C427-E813-B032-9F0DBE85C8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D56A262-E408-2720-798B-EB1ABB8E9A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B81AE72-5AAB-567B-EBE8-7F9E28F89A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E923D7E-677C-B073-AAE9-6D9BCF7A8343}"/>
              </a:ext>
            </a:extLst>
          </p:cNvPr>
          <p:cNvSpPr>
            <a:spLocks noGrp="1"/>
          </p:cNvSpPr>
          <p:nvPr>
            <p:ph type="dt" sz="half" idx="10"/>
          </p:nvPr>
        </p:nvSpPr>
        <p:spPr/>
        <p:txBody>
          <a:bodyPr/>
          <a:lstStyle/>
          <a:p>
            <a:fld id="{284D36B7-B667-44C5-A67A-3652187747CF}" type="datetime1">
              <a:rPr lang="en-GB" smtClean="0"/>
              <a:t>27/03/2025</a:t>
            </a:fld>
            <a:endParaRPr lang="en-GB"/>
          </a:p>
        </p:txBody>
      </p:sp>
      <p:sp>
        <p:nvSpPr>
          <p:cNvPr id="8" name="Footer Placeholder 7">
            <a:extLst>
              <a:ext uri="{FF2B5EF4-FFF2-40B4-BE49-F238E27FC236}">
                <a16:creationId xmlns:a16="http://schemas.microsoft.com/office/drawing/2014/main" id="{EC90928F-3E90-D37A-C7ED-46879CBB3124}"/>
              </a:ext>
            </a:extLst>
          </p:cNvPr>
          <p:cNvSpPr>
            <a:spLocks noGrp="1"/>
          </p:cNvSpPr>
          <p:nvPr>
            <p:ph type="ftr" sz="quarter" idx="11"/>
          </p:nvPr>
        </p:nvSpPr>
        <p:spPr/>
        <p:txBody>
          <a:bodyPr/>
          <a:lstStyle/>
          <a:p>
            <a:r>
              <a:rPr lang="en-GB"/>
              <a:t>Prabal Ghosh</a:t>
            </a:r>
          </a:p>
        </p:txBody>
      </p:sp>
      <p:sp>
        <p:nvSpPr>
          <p:cNvPr id="9" name="Slide Number Placeholder 8">
            <a:extLst>
              <a:ext uri="{FF2B5EF4-FFF2-40B4-BE49-F238E27FC236}">
                <a16:creationId xmlns:a16="http://schemas.microsoft.com/office/drawing/2014/main" id="{F720B7CA-1792-14C3-0F13-2EBDAE61A625}"/>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202404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0BB8-5925-150A-1526-DD410FFE8D9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89055F1-4ED2-DC53-C3D7-27F9C1CC1903}"/>
              </a:ext>
            </a:extLst>
          </p:cNvPr>
          <p:cNvSpPr>
            <a:spLocks noGrp="1"/>
          </p:cNvSpPr>
          <p:nvPr>
            <p:ph type="dt" sz="half" idx="10"/>
          </p:nvPr>
        </p:nvSpPr>
        <p:spPr/>
        <p:txBody>
          <a:bodyPr/>
          <a:lstStyle/>
          <a:p>
            <a:fld id="{FCBABE26-A2CF-487F-B044-AD3663EA942A}" type="datetime1">
              <a:rPr lang="en-GB" smtClean="0"/>
              <a:t>27/03/2025</a:t>
            </a:fld>
            <a:endParaRPr lang="en-GB"/>
          </a:p>
        </p:txBody>
      </p:sp>
      <p:sp>
        <p:nvSpPr>
          <p:cNvPr id="4" name="Footer Placeholder 3">
            <a:extLst>
              <a:ext uri="{FF2B5EF4-FFF2-40B4-BE49-F238E27FC236}">
                <a16:creationId xmlns:a16="http://schemas.microsoft.com/office/drawing/2014/main" id="{1D707F2B-4291-4D9F-2DD2-12A859583E3D}"/>
              </a:ext>
            </a:extLst>
          </p:cNvPr>
          <p:cNvSpPr>
            <a:spLocks noGrp="1"/>
          </p:cNvSpPr>
          <p:nvPr>
            <p:ph type="ftr" sz="quarter" idx="11"/>
          </p:nvPr>
        </p:nvSpPr>
        <p:spPr/>
        <p:txBody>
          <a:bodyPr/>
          <a:lstStyle/>
          <a:p>
            <a:r>
              <a:rPr lang="en-GB"/>
              <a:t>Prabal Ghosh</a:t>
            </a:r>
          </a:p>
        </p:txBody>
      </p:sp>
      <p:sp>
        <p:nvSpPr>
          <p:cNvPr id="5" name="Slide Number Placeholder 4">
            <a:extLst>
              <a:ext uri="{FF2B5EF4-FFF2-40B4-BE49-F238E27FC236}">
                <a16:creationId xmlns:a16="http://schemas.microsoft.com/office/drawing/2014/main" id="{094CE179-9CDD-E041-9DE9-2CC7826089E1}"/>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17914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E3323E-8380-16BA-5B67-2ABCFE2FE688}"/>
              </a:ext>
            </a:extLst>
          </p:cNvPr>
          <p:cNvSpPr>
            <a:spLocks noGrp="1"/>
          </p:cNvSpPr>
          <p:nvPr>
            <p:ph type="dt" sz="half" idx="10"/>
          </p:nvPr>
        </p:nvSpPr>
        <p:spPr/>
        <p:txBody>
          <a:bodyPr/>
          <a:lstStyle/>
          <a:p>
            <a:fld id="{0665411C-0F91-4ABB-B5DC-B34DFBB17FF9}" type="datetime1">
              <a:rPr lang="en-GB" smtClean="0"/>
              <a:t>27/03/2025</a:t>
            </a:fld>
            <a:endParaRPr lang="en-GB"/>
          </a:p>
        </p:txBody>
      </p:sp>
      <p:sp>
        <p:nvSpPr>
          <p:cNvPr id="3" name="Footer Placeholder 2">
            <a:extLst>
              <a:ext uri="{FF2B5EF4-FFF2-40B4-BE49-F238E27FC236}">
                <a16:creationId xmlns:a16="http://schemas.microsoft.com/office/drawing/2014/main" id="{C3EF8FC1-FDF1-7692-BEF6-77DDE31C28E1}"/>
              </a:ext>
            </a:extLst>
          </p:cNvPr>
          <p:cNvSpPr>
            <a:spLocks noGrp="1"/>
          </p:cNvSpPr>
          <p:nvPr>
            <p:ph type="ftr" sz="quarter" idx="11"/>
          </p:nvPr>
        </p:nvSpPr>
        <p:spPr/>
        <p:txBody>
          <a:bodyPr/>
          <a:lstStyle/>
          <a:p>
            <a:r>
              <a:rPr lang="en-GB"/>
              <a:t>Prabal Ghosh</a:t>
            </a:r>
          </a:p>
        </p:txBody>
      </p:sp>
      <p:sp>
        <p:nvSpPr>
          <p:cNvPr id="4" name="Slide Number Placeholder 3">
            <a:extLst>
              <a:ext uri="{FF2B5EF4-FFF2-40B4-BE49-F238E27FC236}">
                <a16:creationId xmlns:a16="http://schemas.microsoft.com/office/drawing/2014/main" id="{79621CD4-58DA-660C-6907-3988A960655E}"/>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383057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8DAE-BD37-C1E8-8AE2-63EBA30E88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D30428F-51D4-871A-0C8D-27E0E7419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665D58A-837A-A5EA-A1EF-CEEBE4CED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58F8C1-C3A1-3EE9-A38D-AF6C071F46C2}"/>
              </a:ext>
            </a:extLst>
          </p:cNvPr>
          <p:cNvSpPr>
            <a:spLocks noGrp="1"/>
          </p:cNvSpPr>
          <p:nvPr>
            <p:ph type="dt" sz="half" idx="10"/>
          </p:nvPr>
        </p:nvSpPr>
        <p:spPr/>
        <p:txBody>
          <a:bodyPr/>
          <a:lstStyle/>
          <a:p>
            <a:fld id="{47EBB5E8-7C44-44C1-AC48-2C1CF798289B}" type="datetime1">
              <a:rPr lang="en-GB" smtClean="0"/>
              <a:t>27/03/2025</a:t>
            </a:fld>
            <a:endParaRPr lang="en-GB"/>
          </a:p>
        </p:txBody>
      </p:sp>
      <p:sp>
        <p:nvSpPr>
          <p:cNvPr id="6" name="Footer Placeholder 5">
            <a:extLst>
              <a:ext uri="{FF2B5EF4-FFF2-40B4-BE49-F238E27FC236}">
                <a16:creationId xmlns:a16="http://schemas.microsoft.com/office/drawing/2014/main" id="{1C2AA4F2-D3DA-524B-D4FB-13A0FEA158DA}"/>
              </a:ext>
            </a:extLst>
          </p:cNvPr>
          <p:cNvSpPr>
            <a:spLocks noGrp="1"/>
          </p:cNvSpPr>
          <p:nvPr>
            <p:ph type="ftr" sz="quarter" idx="11"/>
          </p:nvPr>
        </p:nvSpPr>
        <p:spPr/>
        <p:txBody>
          <a:bodyPr/>
          <a:lstStyle/>
          <a:p>
            <a:r>
              <a:rPr lang="en-GB"/>
              <a:t>Prabal Ghosh</a:t>
            </a:r>
          </a:p>
        </p:txBody>
      </p:sp>
      <p:sp>
        <p:nvSpPr>
          <p:cNvPr id="7" name="Slide Number Placeholder 6">
            <a:extLst>
              <a:ext uri="{FF2B5EF4-FFF2-40B4-BE49-F238E27FC236}">
                <a16:creationId xmlns:a16="http://schemas.microsoft.com/office/drawing/2014/main" id="{CC88DC57-3D3C-F142-C8C2-C5949A28B223}"/>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210816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0458-10D7-6B9C-A667-63D55AF036E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CC8867C0-5A73-04D9-D55D-85F658266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A9C00B-518C-8012-B86B-9BA8C634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93E6338-36FF-C102-E540-1586E9A57B22}"/>
              </a:ext>
            </a:extLst>
          </p:cNvPr>
          <p:cNvSpPr>
            <a:spLocks noGrp="1"/>
          </p:cNvSpPr>
          <p:nvPr>
            <p:ph type="dt" sz="half" idx="10"/>
          </p:nvPr>
        </p:nvSpPr>
        <p:spPr/>
        <p:txBody>
          <a:bodyPr/>
          <a:lstStyle/>
          <a:p>
            <a:fld id="{E96C6DAC-9B45-464B-9BEB-7BA3FD497BDC}" type="datetime1">
              <a:rPr lang="en-GB" smtClean="0"/>
              <a:t>27/03/2025</a:t>
            </a:fld>
            <a:endParaRPr lang="en-GB"/>
          </a:p>
        </p:txBody>
      </p:sp>
      <p:sp>
        <p:nvSpPr>
          <p:cNvPr id="6" name="Footer Placeholder 5">
            <a:extLst>
              <a:ext uri="{FF2B5EF4-FFF2-40B4-BE49-F238E27FC236}">
                <a16:creationId xmlns:a16="http://schemas.microsoft.com/office/drawing/2014/main" id="{BBF2EA46-B55F-2470-9134-4C4B9DE7AC2D}"/>
              </a:ext>
            </a:extLst>
          </p:cNvPr>
          <p:cNvSpPr>
            <a:spLocks noGrp="1"/>
          </p:cNvSpPr>
          <p:nvPr>
            <p:ph type="ftr" sz="quarter" idx="11"/>
          </p:nvPr>
        </p:nvSpPr>
        <p:spPr/>
        <p:txBody>
          <a:bodyPr/>
          <a:lstStyle/>
          <a:p>
            <a:r>
              <a:rPr lang="en-GB"/>
              <a:t>Prabal Ghosh</a:t>
            </a:r>
          </a:p>
        </p:txBody>
      </p:sp>
      <p:sp>
        <p:nvSpPr>
          <p:cNvPr id="7" name="Slide Number Placeholder 6">
            <a:extLst>
              <a:ext uri="{FF2B5EF4-FFF2-40B4-BE49-F238E27FC236}">
                <a16:creationId xmlns:a16="http://schemas.microsoft.com/office/drawing/2014/main" id="{186CFEF3-05C4-CF7F-93B3-2985D0720D75}"/>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10122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8D4B-55F4-DFED-9EF8-CB5D027D8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2D577CD-7088-35C7-E34C-7D5E221EA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5F8654-5410-960E-2FA8-C0D981621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66B025-3068-4952-9911-30FA34B8396E}" type="datetime1">
              <a:rPr lang="en-GB" smtClean="0"/>
              <a:t>27/03/2025</a:t>
            </a:fld>
            <a:endParaRPr lang="en-GB"/>
          </a:p>
        </p:txBody>
      </p:sp>
      <p:sp>
        <p:nvSpPr>
          <p:cNvPr id="5" name="Footer Placeholder 4">
            <a:extLst>
              <a:ext uri="{FF2B5EF4-FFF2-40B4-BE49-F238E27FC236}">
                <a16:creationId xmlns:a16="http://schemas.microsoft.com/office/drawing/2014/main" id="{8A6D7BA4-80B2-DBA1-DD0A-40D9DE727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Prabal Ghosh</a:t>
            </a:r>
          </a:p>
        </p:txBody>
      </p:sp>
      <p:sp>
        <p:nvSpPr>
          <p:cNvPr id="6" name="Slide Number Placeholder 5">
            <a:extLst>
              <a:ext uri="{FF2B5EF4-FFF2-40B4-BE49-F238E27FC236}">
                <a16:creationId xmlns:a16="http://schemas.microsoft.com/office/drawing/2014/main" id="{F99ACC88-C8F1-4572-E677-C7430EA43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D1D6A2-ED07-452C-B38E-B0FFAE31C5FA}" type="slidenum">
              <a:rPr lang="en-GB" smtClean="0"/>
              <a:t>‹#›</a:t>
            </a:fld>
            <a:endParaRPr lang="en-GB"/>
          </a:p>
        </p:txBody>
      </p:sp>
    </p:spTree>
    <p:extLst>
      <p:ext uri="{BB962C8B-B14F-4D97-AF65-F5344CB8AC3E}">
        <p14:creationId xmlns:p14="http://schemas.microsoft.com/office/powerpoint/2010/main" val="3560920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D595-3731-6642-2299-D5A30CF115F0}"/>
              </a:ext>
            </a:extLst>
          </p:cNvPr>
          <p:cNvSpPr>
            <a:spLocks noGrp="1"/>
          </p:cNvSpPr>
          <p:nvPr>
            <p:ph type="ctrTitle"/>
          </p:nvPr>
        </p:nvSpPr>
        <p:spPr>
          <a:xfrm>
            <a:off x="1396181" y="99808"/>
            <a:ext cx="9144000" cy="1866644"/>
          </a:xfrm>
        </p:spPr>
        <p:txBody>
          <a:bodyPr>
            <a:normAutofit/>
          </a:bodyPr>
          <a:lstStyle/>
          <a:p>
            <a:r>
              <a:rPr lang="en-GB" sz="3600">
                <a:solidFill>
                  <a:srgbClr val="002060"/>
                </a:solidFill>
              </a:rPr>
              <a:t>Physically-Informed Machine Learning for Modelling the Dynamics of Plant-Pathogens Molecular Interactions</a:t>
            </a:r>
            <a:endParaRPr lang="en-GB" sz="3500" dirty="0">
              <a:solidFill>
                <a:srgbClr val="002060"/>
              </a:solidFill>
            </a:endParaRPr>
          </a:p>
        </p:txBody>
      </p:sp>
      <p:sp>
        <p:nvSpPr>
          <p:cNvPr id="3" name="Subtitle 2">
            <a:extLst>
              <a:ext uri="{FF2B5EF4-FFF2-40B4-BE49-F238E27FC236}">
                <a16:creationId xmlns:a16="http://schemas.microsoft.com/office/drawing/2014/main" id="{5198F966-C8A4-285B-22C7-11C65330C0AC}"/>
              </a:ext>
            </a:extLst>
          </p:cNvPr>
          <p:cNvSpPr>
            <a:spLocks noGrp="1"/>
          </p:cNvSpPr>
          <p:nvPr>
            <p:ph type="subTitle" idx="1"/>
          </p:nvPr>
        </p:nvSpPr>
        <p:spPr>
          <a:xfrm>
            <a:off x="1307690" y="2422166"/>
            <a:ext cx="9144000" cy="1655762"/>
          </a:xfrm>
        </p:spPr>
        <p:txBody>
          <a:bodyPr>
            <a:normAutofit fontScale="92500" lnSpcReduction="20000"/>
          </a:bodyPr>
          <a:lstStyle/>
          <a:p>
            <a:pPr algn="l">
              <a:spcBef>
                <a:spcPts val="300"/>
              </a:spcBef>
            </a:pPr>
            <a:r>
              <a:rPr lang="en-GB" sz="2500" b="0" i="0" dirty="0">
                <a:solidFill>
                  <a:srgbClr val="002060"/>
                </a:solidFill>
                <a:effectLst/>
                <a:latin typeface="Inter"/>
              </a:rPr>
              <a:t> 		                </a:t>
            </a:r>
            <a:r>
              <a:rPr lang="en-GB" sz="2700" b="1" i="0" dirty="0">
                <a:solidFill>
                  <a:srgbClr val="002060"/>
                </a:solidFill>
                <a:effectLst/>
                <a:latin typeface="Inter"/>
              </a:rPr>
              <a:t>  Name - Prabal Ghosh</a:t>
            </a:r>
          </a:p>
          <a:p>
            <a:pPr algn="l">
              <a:spcBef>
                <a:spcPts val="300"/>
              </a:spcBef>
            </a:pPr>
            <a:r>
              <a:rPr lang="en-GB" sz="2500" b="0" i="0" dirty="0">
                <a:solidFill>
                  <a:srgbClr val="002060"/>
                </a:solidFill>
                <a:effectLst/>
                <a:latin typeface="Inter"/>
              </a:rPr>
              <a:t>			    Supervisor - Silvia Bottini</a:t>
            </a:r>
          </a:p>
          <a:p>
            <a:pPr algn="l">
              <a:spcBef>
                <a:spcPts val="300"/>
              </a:spcBef>
            </a:pPr>
            <a:r>
              <a:rPr lang="fr-FR" sz="2500" dirty="0">
                <a:solidFill>
                  <a:srgbClr val="002060"/>
                </a:solidFill>
                <a:latin typeface="Inter"/>
              </a:rPr>
              <a:t>			    Course- </a:t>
            </a:r>
            <a:r>
              <a:rPr lang="en-GB" sz="2500" b="1" i="0" dirty="0">
                <a:solidFill>
                  <a:srgbClr val="002060"/>
                </a:solidFill>
                <a:effectLst/>
                <a:latin typeface="Times New Roman" panose="02020603050405020304" pitchFamily="18" charset="0"/>
              </a:rPr>
              <a:t>Research Project</a:t>
            </a:r>
          </a:p>
          <a:p>
            <a:pPr algn="l">
              <a:spcBef>
                <a:spcPts val="300"/>
              </a:spcBef>
            </a:pPr>
            <a:r>
              <a:rPr lang="en-GB" sz="2500" b="0" i="0" dirty="0">
                <a:solidFill>
                  <a:srgbClr val="002060"/>
                </a:solidFill>
                <a:effectLst/>
                <a:latin typeface="Inter"/>
              </a:rPr>
              <a:t>                          </a:t>
            </a:r>
            <a:r>
              <a:rPr lang="en-GB" sz="2500" b="0" i="0" dirty="0" err="1">
                <a:solidFill>
                  <a:srgbClr val="002060"/>
                </a:solidFill>
                <a:effectLst/>
                <a:latin typeface="Inter"/>
              </a:rPr>
              <a:t>Msc</a:t>
            </a:r>
            <a:r>
              <a:rPr lang="en-GB" sz="2500" b="0" i="0" dirty="0">
                <a:solidFill>
                  <a:srgbClr val="002060"/>
                </a:solidFill>
                <a:effectLst/>
                <a:latin typeface="Inter"/>
              </a:rPr>
              <a:t> Data Science and Artificial Intelligence (M2)</a:t>
            </a:r>
            <a:endParaRPr lang="fr-FR" sz="2500" b="0" i="0" dirty="0">
              <a:solidFill>
                <a:srgbClr val="002060"/>
              </a:solidFill>
              <a:effectLst/>
              <a:latin typeface="Inter"/>
            </a:endParaRPr>
          </a:p>
          <a:p>
            <a:r>
              <a:rPr lang="fr-FR" sz="2500" b="0" i="0" dirty="0">
                <a:solidFill>
                  <a:srgbClr val="002060"/>
                </a:solidFill>
                <a:effectLst/>
                <a:latin typeface="Inter"/>
              </a:rPr>
              <a:t>   Université Côte d’Azur, Sophia Antipolis, France</a:t>
            </a:r>
          </a:p>
          <a:p>
            <a:endParaRPr lang="fr-FR" sz="2500" dirty="0">
              <a:solidFill>
                <a:srgbClr val="002060"/>
              </a:solidFill>
              <a:latin typeface="Inter"/>
            </a:endParaRPr>
          </a:p>
          <a:p>
            <a:endParaRPr lang="en-GB" sz="2500" dirty="0">
              <a:solidFill>
                <a:srgbClr val="002060"/>
              </a:solidFill>
            </a:endParaRPr>
          </a:p>
        </p:txBody>
      </p:sp>
      <p:pic>
        <p:nvPicPr>
          <p:cNvPr id="5" name="Picture 4" descr="A blue circle with black background&#10;&#10;AI-generated content may be incorrect.">
            <a:extLst>
              <a:ext uri="{FF2B5EF4-FFF2-40B4-BE49-F238E27FC236}">
                <a16:creationId xmlns:a16="http://schemas.microsoft.com/office/drawing/2014/main" id="{4DA64D6C-5DB0-40CB-F6CA-22842798E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183" y="4905971"/>
            <a:ext cx="5541275" cy="1152146"/>
          </a:xfrm>
          <a:prstGeom prst="rect">
            <a:avLst/>
          </a:prstGeom>
        </p:spPr>
      </p:pic>
      <p:sp>
        <p:nvSpPr>
          <p:cNvPr id="8" name="Date Placeholder 7">
            <a:extLst>
              <a:ext uri="{FF2B5EF4-FFF2-40B4-BE49-F238E27FC236}">
                <a16:creationId xmlns:a16="http://schemas.microsoft.com/office/drawing/2014/main" id="{B634C5C3-AD78-A737-BB04-93ADBDCCA0BE}"/>
              </a:ext>
            </a:extLst>
          </p:cNvPr>
          <p:cNvSpPr>
            <a:spLocks noGrp="1"/>
          </p:cNvSpPr>
          <p:nvPr>
            <p:ph type="dt" sz="half" idx="10"/>
          </p:nvPr>
        </p:nvSpPr>
        <p:spPr/>
        <p:txBody>
          <a:bodyPr/>
          <a:lstStyle/>
          <a:p>
            <a:fld id="{8E3615EF-45D5-4158-927B-F497D97C9C74}" type="datetime1">
              <a:rPr lang="en-GB" smtClean="0"/>
              <a:t>27/03/2025</a:t>
            </a:fld>
            <a:endParaRPr lang="en-GB"/>
          </a:p>
        </p:txBody>
      </p:sp>
      <p:sp>
        <p:nvSpPr>
          <p:cNvPr id="9" name="Slide Number Placeholder 8">
            <a:extLst>
              <a:ext uri="{FF2B5EF4-FFF2-40B4-BE49-F238E27FC236}">
                <a16:creationId xmlns:a16="http://schemas.microsoft.com/office/drawing/2014/main" id="{A4921917-7705-E2D1-18E9-D90B2EC3C033}"/>
              </a:ext>
            </a:extLst>
          </p:cNvPr>
          <p:cNvSpPr>
            <a:spLocks noGrp="1"/>
          </p:cNvSpPr>
          <p:nvPr>
            <p:ph type="sldNum" sz="quarter" idx="12"/>
          </p:nvPr>
        </p:nvSpPr>
        <p:spPr/>
        <p:txBody>
          <a:bodyPr/>
          <a:lstStyle/>
          <a:p>
            <a:fld id="{05403772-449C-445D-BA16-3509D2503D37}" type="slidenum">
              <a:rPr lang="en-GB" smtClean="0"/>
              <a:t>1</a:t>
            </a:fld>
            <a:endParaRPr lang="en-GB"/>
          </a:p>
        </p:txBody>
      </p:sp>
      <p:sp>
        <p:nvSpPr>
          <p:cNvPr id="14" name="Footer Placeholder 13">
            <a:extLst>
              <a:ext uri="{FF2B5EF4-FFF2-40B4-BE49-F238E27FC236}">
                <a16:creationId xmlns:a16="http://schemas.microsoft.com/office/drawing/2014/main" id="{400D37B3-F23B-33E7-59BF-9ED714A32515}"/>
              </a:ext>
            </a:extLst>
          </p:cNvPr>
          <p:cNvSpPr>
            <a:spLocks noGrp="1"/>
          </p:cNvSpPr>
          <p:nvPr>
            <p:ph type="ftr" sz="quarter" idx="11"/>
          </p:nvPr>
        </p:nvSpPr>
        <p:spPr/>
        <p:txBody>
          <a:bodyPr/>
          <a:lstStyle/>
          <a:p>
            <a:r>
              <a:rPr lang="en-GB"/>
              <a:t>Prabal Ghosh</a:t>
            </a:r>
          </a:p>
        </p:txBody>
      </p:sp>
    </p:spTree>
    <p:extLst>
      <p:ext uri="{BB962C8B-B14F-4D97-AF65-F5344CB8AC3E}">
        <p14:creationId xmlns:p14="http://schemas.microsoft.com/office/powerpoint/2010/main" val="1590771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5CCC-7C2D-29AE-93CB-5508B0F2E65E}"/>
              </a:ext>
            </a:extLst>
          </p:cNvPr>
          <p:cNvSpPr>
            <a:spLocks noGrp="1"/>
          </p:cNvSpPr>
          <p:nvPr>
            <p:ph type="title"/>
          </p:nvPr>
        </p:nvSpPr>
        <p:spPr/>
        <p:txBody>
          <a:bodyPr/>
          <a:lstStyle/>
          <a:p>
            <a:r>
              <a:rPr lang="en-GB" b="1" dirty="0"/>
              <a:t>Neural ODE Framework</a:t>
            </a:r>
            <a:br>
              <a:rPr lang="en-GB" b="1" dirty="0"/>
            </a:br>
            <a:endParaRPr lang="en-GB" dirty="0"/>
          </a:p>
        </p:txBody>
      </p:sp>
      <p:sp>
        <p:nvSpPr>
          <p:cNvPr id="3" name="Content Placeholder 2">
            <a:extLst>
              <a:ext uri="{FF2B5EF4-FFF2-40B4-BE49-F238E27FC236}">
                <a16:creationId xmlns:a16="http://schemas.microsoft.com/office/drawing/2014/main" id="{CDEDE5D9-ECBD-CFD7-4346-CDD1B7F6D723}"/>
              </a:ext>
            </a:extLst>
          </p:cNvPr>
          <p:cNvSpPr>
            <a:spLocks noGrp="1"/>
          </p:cNvSpPr>
          <p:nvPr>
            <p:ph idx="1"/>
          </p:nvPr>
        </p:nvSpPr>
        <p:spPr/>
        <p:txBody>
          <a:bodyPr>
            <a:normAutofit/>
          </a:bodyPr>
          <a:lstStyle/>
          <a:p>
            <a:pPr>
              <a:buFont typeface="Arial" panose="020B0604020202020204" pitchFamily="34" charset="0"/>
              <a:buChar char="•"/>
            </a:pPr>
            <a:r>
              <a:rPr lang="en-GB" b="1" dirty="0"/>
              <a:t>Key Features:</a:t>
            </a:r>
            <a:endParaRPr lang="en-GB" dirty="0"/>
          </a:p>
          <a:p>
            <a:pPr marL="742950" lvl="1" indent="-285750">
              <a:buFont typeface="Arial" panose="020B0604020202020204" pitchFamily="34" charset="0"/>
              <a:buChar char="•"/>
            </a:pPr>
            <a:r>
              <a:rPr lang="en-GB" dirty="0"/>
              <a:t>Neural network models ODE dynamics directly.</a:t>
            </a:r>
          </a:p>
          <a:p>
            <a:pPr marL="742950" lvl="1" indent="-285750">
              <a:buFont typeface="Arial" panose="020B0604020202020204" pitchFamily="34" charset="0"/>
              <a:buChar char="•"/>
            </a:pPr>
            <a:r>
              <a:rPr lang="en-GB" dirty="0"/>
              <a:t>Parameterized Neural ODEs) extend the standard Neural ODE framework by incorporating additional parameters</a:t>
            </a:r>
          </a:p>
          <a:p>
            <a:pPr marL="742950" lvl="1" indent="-285750">
              <a:buFont typeface="Arial" panose="020B0604020202020204" pitchFamily="34" charset="0"/>
              <a:buChar char="•"/>
            </a:pPr>
            <a:r>
              <a:rPr lang="en-GB" dirty="0"/>
              <a:t>Learns parameters by minimizing Mean Squared Error (</a:t>
            </a:r>
            <a:r>
              <a:rPr lang="en-GB" b="1" dirty="0"/>
              <a:t>MSE</a:t>
            </a:r>
            <a:r>
              <a:rPr lang="en-GB" dirty="0"/>
              <a:t>).</a:t>
            </a:r>
          </a:p>
          <a:p>
            <a:pPr>
              <a:buFont typeface="Arial" panose="020B0604020202020204" pitchFamily="34" charset="0"/>
              <a:buChar char="•"/>
            </a:pPr>
            <a:r>
              <a:rPr lang="en-GB" b="1" dirty="0"/>
              <a:t>Architecture:</a:t>
            </a:r>
            <a:endParaRPr lang="en-GB" dirty="0"/>
          </a:p>
          <a:p>
            <a:pPr marL="742950" lvl="1" indent="-285750">
              <a:buFont typeface="Arial" panose="020B0604020202020204" pitchFamily="34" charset="0"/>
              <a:buChar char="•"/>
            </a:pPr>
            <a:r>
              <a:rPr lang="en-GB" dirty="0"/>
              <a:t>2 layers, 16 neurons each, Tanh activation.</a:t>
            </a:r>
          </a:p>
          <a:p>
            <a:pPr marL="742950" lvl="1" indent="-285750">
              <a:buFont typeface="Arial" panose="020B0604020202020204" pitchFamily="34" charset="0"/>
              <a:buChar char="•"/>
            </a:pPr>
            <a:r>
              <a:rPr lang="en-GB" dirty="0"/>
              <a:t>Trained using </a:t>
            </a:r>
            <a:r>
              <a:rPr lang="en-GB" b="1" dirty="0"/>
              <a:t>Adjoint Sensitivity Method</a:t>
            </a:r>
            <a:r>
              <a:rPr lang="en-GB" dirty="0"/>
              <a:t>.</a:t>
            </a:r>
          </a:p>
          <a:p>
            <a:pPr>
              <a:buFont typeface="Arial" panose="020B0604020202020204" pitchFamily="34" charset="0"/>
              <a:buChar char="•"/>
            </a:pPr>
            <a:r>
              <a:rPr lang="en-GB" b="1" dirty="0"/>
              <a:t>Advantages:</a:t>
            </a:r>
            <a:endParaRPr lang="en-GB" dirty="0"/>
          </a:p>
          <a:p>
            <a:pPr marL="742950" lvl="1" indent="-285750">
              <a:buFont typeface="Arial" panose="020B0604020202020204" pitchFamily="34" charset="0"/>
              <a:buChar char="•"/>
            </a:pPr>
            <a:r>
              <a:rPr lang="en-GB" dirty="0"/>
              <a:t>Handles irregular time intervals efficiently.</a:t>
            </a:r>
          </a:p>
          <a:p>
            <a:endParaRPr lang="en-GB" dirty="0"/>
          </a:p>
        </p:txBody>
      </p:sp>
      <p:sp>
        <p:nvSpPr>
          <p:cNvPr id="4" name="Date Placeholder 3">
            <a:extLst>
              <a:ext uri="{FF2B5EF4-FFF2-40B4-BE49-F238E27FC236}">
                <a16:creationId xmlns:a16="http://schemas.microsoft.com/office/drawing/2014/main" id="{286F9DE6-7336-7E6F-FECD-C00F80703267}"/>
              </a:ext>
            </a:extLst>
          </p:cNvPr>
          <p:cNvSpPr>
            <a:spLocks noGrp="1"/>
          </p:cNvSpPr>
          <p:nvPr>
            <p:ph type="dt" sz="half" idx="10"/>
          </p:nvPr>
        </p:nvSpPr>
        <p:spPr/>
        <p:txBody>
          <a:bodyPr/>
          <a:lstStyle/>
          <a:p>
            <a:fld id="{07F7FA65-2EA9-4F5C-8453-754B795D3411}" type="datetime1">
              <a:rPr lang="en-GB" smtClean="0"/>
              <a:t>27/03/2025</a:t>
            </a:fld>
            <a:endParaRPr lang="en-GB"/>
          </a:p>
        </p:txBody>
      </p:sp>
      <p:sp>
        <p:nvSpPr>
          <p:cNvPr id="5" name="Footer Placeholder 4">
            <a:extLst>
              <a:ext uri="{FF2B5EF4-FFF2-40B4-BE49-F238E27FC236}">
                <a16:creationId xmlns:a16="http://schemas.microsoft.com/office/drawing/2014/main" id="{E81D4B7D-BC3F-45FF-9300-8888F69880EF}"/>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41AA91A2-29E0-D35D-19A5-C9BEF23F860E}"/>
              </a:ext>
            </a:extLst>
          </p:cNvPr>
          <p:cNvSpPr>
            <a:spLocks noGrp="1"/>
          </p:cNvSpPr>
          <p:nvPr>
            <p:ph type="sldNum" sz="quarter" idx="12"/>
          </p:nvPr>
        </p:nvSpPr>
        <p:spPr/>
        <p:txBody>
          <a:bodyPr/>
          <a:lstStyle/>
          <a:p>
            <a:fld id="{58D1D6A2-ED07-452C-B38E-B0FFAE31C5FA}" type="slidenum">
              <a:rPr lang="en-GB" smtClean="0"/>
              <a:t>10</a:t>
            </a:fld>
            <a:endParaRPr lang="en-GB"/>
          </a:p>
        </p:txBody>
      </p:sp>
    </p:spTree>
    <p:extLst>
      <p:ext uri="{BB962C8B-B14F-4D97-AF65-F5344CB8AC3E}">
        <p14:creationId xmlns:p14="http://schemas.microsoft.com/office/powerpoint/2010/main" val="79623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EC77-9BCD-67BE-C475-5FA7E65DA6DB}"/>
              </a:ext>
            </a:extLst>
          </p:cNvPr>
          <p:cNvSpPr>
            <a:spLocks noGrp="1"/>
          </p:cNvSpPr>
          <p:nvPr>
            <p:ph type="title"/>
          </p:nvPr>
        </p:nvSpPr>
        <p:spPr>
          <a:xfrm>
            <a:off x="838200" y="365125"/>
            <a:ext cx="11196484" cy="1325563"/>
          </a:xfrm>
        </p:spPr>
        <p:txBody>
          <a:bodyPr>
            <a:normAutofit fontScale="90000"/>
          </a:bodyPr>
          <a:lstStyle/>
          <a:p>
            <a:r>
              <a:rPr lang="en-GB" b="1" dirty="0"/>
              <a:t>Hybrid Model (IPINN + Neural ODEs</a:t>
            </a:r>
            <a:r>
              <a:rPr lang="en-GB" dirty="0"/>
              <a:t> (parametric)</a:t>
            </a:r>
            <a:r>
              <a:rPr lang="en-GB" b="1" dirty="0"/>
              <a:t>)</a:t>
            </a:r>
            <a:br>
              <a:rPr lang="en-GB" b="1" dirty="0"/>
            </a:br>
            <a:endParaRPr lang="en-GB" dirty="0"/>
          </a:p>
        </p:txBody>
      </p:sp>
      <p:sp>
        <p:nvSpPr>
          <p:cNvPr id="3" name="Content Placeholder 2">
            <a:extLst>
              <a:ext uri="{FF2B5EF4-FFF2-40B4-BE49-F238E27FC236}">
                <a16:creationId xmlns:a16="http://schemas.microsoft.com/office/drawing/2014/main" id="{8F779C29-E979-D3E1-6F9C-59F379C66BCC}"/>
              </a:ext>
            </a:extLst>
          </p:cNvPr>
          <p:cNvSpPr>
            <a:spLocks noGrp="1"/>
          </p:cNvSpPr>
          <p:nvPr>
            <p:ph idx="1"/>
          </p:nvPr>
        </p:nvSpPr>
        <p:spPr/>
        <p:txBody>
          <a:bodyPr>
            <a:normAutofit/>
          </a:bodyPr>
          <a:lstStyle/>
          <a:p>
            <a:pPr>
              <a:buFont typeface="Arial" panose="020B0604020202020204" pitchFamily="34" charset="0"/>
              <a:buChar char="•"/>
            </a:pPr>
            <a:r>
              <a:rPr lang="en-GB" b="1" dirty="0"/>
              <a:t>Combines Both Models:</a:t>
            </a:r>
            <a:endParaRPr lang="en-GB" dirty="0"/>
          </a:p>
          <a:p>
            <a:pPr marL="742950" lvl="1" indent="-285750">
              <a:buFont typeface="Arial" panose="020B0604020202020204" pitchFamily="34" charset="0"/>
              <a:buChar char="•"/>
            </a:pPr>
            <a:r>
              <a:rPr lang="en-GB" dirty="0"/>
              <a:t>Data-driven flexibility from Neural ODEs.</a:t>
            </a:r>
          </a:p>
          <a:p>
            <a:pPr marL="742950" lvl="1" indent="-285750">
              <a:buFont typeface="Arial" panose="020B0604020202020204" pitchFamily="34" charset="0"/>
              <a:buChar char="•"/>
            </a:pPr>
            <a:r>
              <a:rPr lang="en-GB" dirty="0"/>
              <a:t>Physics constraints from PINNs.</a:t>
            </a:r>
          </a:p>
          <a:p>
            <a:pPr>
              <a:buFont typeface="Arial" panose="020B0604020202020204" pitchFamily="34" charset="0"/>
              <a:buChar char="•"/>
            </a:pPr>
            <a:r>
              <a:rPr lang="en-GB" b="1" dirty="0"/>
              <a:t>Loss Function:</a:t>
            </a:r>
            <a:endParaRPr lang="en-GB" dirty="0"/>
          </a:p>
          <a:p>
            <a:pPr marL="742950" lvl="1" indent="-285750">
              <a:buFont typeface="Arial" panose="020B0604020202020204" pitchFamily="34" charset="0"/>
              <a:buChar char="•"/>
            </a:pPr>
            <a:r>
              <a:rPr lang="en-GB" dirty="0"/>
              <a:t>Data loss - MSE between numerically solved predicted and observed data.</a:t>
            </a:r>
          </a:p>
          <a:p>
            <a:pPr marL="742950" lvl="1" indent="-285750">
              <a:buFont typeface="Arial" panose="020B0604020202020204" pitchFamily="34" charset="0"/>
              <a:buChar char="•"/>
            </a:pPr>
            <a:r>
              <a:rPr lang="en-GB" dirty="0"/>
              <a:t>Physics Loss: MSE between </a:t>
            </a:r>
            <a:r>
              <a:rPr lang="en-GB" dirty="0" err="1"/>
              <a:t>autograd</a:t>
            </a:r>
            <a:r>
              <a:rPr lang="en-GB" dirty="0"/>
              <a:t>-computed derivatives and the derivatives defined by the learned ODE parameters</a:t>
            </a:r>
          </a:p>
          <a:p>
            <a:pPr>
              <a:buFont typeface="Arial" panose="020B0604020202020204" pitchFamily="34" charset="0"/>
              <a:buChar char="•"/>
            </a:pPr>
            <a:r>
              <a:rPr lang="en-GB" b="1" dirty="0"/>
              <a:t>Architecture:</a:t>
            </a:r>
            <a:endParaRPr lang="en-GB" dirty="0"/>
          </a:p>
          <a:p>
            <a:pPr marL="742950" lvl="1" indent="-285750">
              <a:buFont typeface="Arial" panose="020B0604020202020204" pitchFamily="34" charset="0"/>
              <a:buChar char="•"/>
            </a:pPr>
            <a:r>
              <a:rPr lang="en-GB" dirty="0"/>
              <a:t>Similar to Neural ODE, optimized for both data and physics consistency.</a:t>
            </a:r>
          </a:p>
          <a:p>
            <a:endParaRPr lang="en-GB" dirty="0"/>
          </a:p>
        </p:txBody>
      </p:sp>
      <p:sp>
        <p:nvSpPr>
          <p:cNvPr id="4" name="Date Placeholder 3">
            <a:extLst>
              <a:ext uri="{FF2B5EF4-FFF2-40B4-BE49-F238E27FC236}">
                <a16:creationId xmlns:a16="http://schemas.microsoft.com/office/drawing/2014/main" id="{20427F40-5261-36FE-8C01-CE29580CABA6}"/>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8AF76ECD-6C92-0DD8-9E7D-D645530088E5}"/>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170FAAF4-ADB0-A15E-20FB-60FCB3EDC0A8}"/>
              </a:ext>
            </a:extLst>
          </p:cNvPr>
          <p:cNvSpPr>
            <a:spLocks noGrp="1"/>
          </p:cNvSpPr>
          <p:nvPr>
            <p:ph type="sldNum" sz="quarter" idx="12"/>
          </p:nvPr>
        </p:nvSpPr>
        <p:spPr/>
        <p:txBody>
          <a:bodyPr/>
          <a:lstStyle/>
          <a:p>
            <a:fld id="{58D1D6A2-ED07-452C-B38E-B0FFAE31C5FA}" type="slidenum">
              <a:rPr lang="en-GB" smtClean="0"/>
              <a:t>11</a:t>
            </a:fld>
            <a:endParaRPr lang="en-GB" dirty="0"/>
          </a:p>
        </p:txBody>
      </p:sp>
    </p:spTree>
    <p:extLst>
      <p:ext uri="{BB962C8B-B14F-4D97-AF65-F5344CB8AC3E}">
        <p14:creationId xmlns:p14="http://schemas.microsoft.com/office/powerpoint/2010/main" val="294538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3AE3-6F93-8342-01CB-E1A61C0A31FB}"/>
              </a:ext>
            </a:extLst>
          </p:cNvPr>
          <p:cNvSpPr>
            <a:spLocks noGrp="1"/>
          </p:cNvSpPr>
          <p:nvPr>
            <p:ph type="title"/>
          </p:nvPr>
        </p:nvSpPr>
        <p:spPr/>
        <p:txBody>
          <a:bodyPr/>
          <a:lstStyle/>
          <a:p>
            <a:r>
              <a:rPr lang="en-US" dirty="0">
                <a:solidFill>
                  <a:srgbClr val="002060"/>
                </a:solidFill>
              </a:rPr>
              <a:t>Experimental Setup</a:t>
            </a:r>
            <a:br>
              <a:rPr lang="en-US" dirty="0">
                <a:solidFill>
                  <a:srgbClr val="002060"/>
                </a:solidFill>
              </a:rPr>
            </a:br>
            <a:endParaRPr lang="en-GB" dirty="0"/>
          </a:p>
        </p:txBody>
      </p:sp>
      <p:sp>
        <p:nvSpPr>
          <p:cNvPr id="3" name="Content Placeholder 2">
            <a:extLst>
              <a:ext uri="{FF2B5EF4-FFF2-40B4-BE49-F238E27FC236}">
                <a16:creationId xmlns:a16="http://schemas.microsoft.com/office/drawing/2014/main" id="{511FB481-AA80-FABE-F2B4-17145D92AD4F}"/>
              </a:ext>
            </a:extLst>
          </p:cNvPr>
          <p:cNvSpPr>
            <a:spLocks noGrp="1"/>
          </p:cNvSpPr>
          <p:nvPr>
            <p:ph idx="1"/>
          </p:nvPr>
        </p:nvSpPr>
        <p:spPr/>
        <p:txBody>
          <a:bodyPr/>
          <a:lstStyle/>
          <a:p>
            <a:r>
              <a:rPr lang="fr-FR" dirty="0">
                <a:latin typeface="Abadi" panose="020B0604020104020204" pitchFamily="34" charset="0"/>
                <a:cs typeface="AngsanaUPC" panose="020B0502040204020203" pitchFamily="18" charset="-34"/>
              </a:rPr>
              <a:t>!</a:t>
            </a:r>
            <a:r>
              <a:rPr lang="en-GB" b="0" dirty="0">
                <a:effectLst/>
                <a:latin typeface="Abadi" panose="020B0604020104020204" pitchFamily="34" charset="0"/>
                <a:cs typeface="AngsanaUPC" panose="020B0502040204020203" pitchFamily="18" charset="-34"/>
              </a:rPr>
              <a:t> pip install </a:t>
            </a:r>
            <a:r>
              <a:rPr lang="fr-FR" dirty="0" err="1">
                <a:latin typeface="Abadi" panose="020B0604020104020204" pitchFamily="34" charset="0"/>
                <a:cs typeface="AngsanaUPC" panose="020B0502040204020203" pitchFamily="18" charset="-34"/>
              </a:rPr>
              <a:t>torch</a:t>
            </a:r>
            <a:endParaRPr lang="fr-FR" dirty="0">
              <a:latin typeface="Abadi" panose="020B0604020104020204" pitchFamily="34" charset="0"/>
              <a:cs typeface="AngsanaUPC" panose="020B0502040204020203" pitchFamily="18" charset="-34"/>
            </a:endParaRPr>
          </a:p>
          <a:p>
            <a:r>
              <a:rPr lang="en-GB" b="0" dirty="0">
                <a:effectLst/>
                <a:latin typeface="Abadi" panose="020B0604020104020204" pitchFamily="34" charset="0"/>
                <a:cs typeface="AngsanaUPC" panose="020B0502040204020203" pitchFamily="18" charset="-34"/>
              </a:rPr>
              <a:t>!pip install </a:t>
            </a:r>
            <a:r>
              <a:rPr lang="en-GB" b="0" dirty="0" err="1">
                <a:effectLst/>
                <a:latin typeface="Abadi" panose="020B0604020104020204" pitchFamily="34" charset="0"/>
                <a:cs typeface="AngsanaUPC" panose="020B0502040204020203" pitchFamily="18" charset="-34"/>
              </a:rPr>
              <a:t>torchdiffeq</a:t>
            </a:r>
            <a:endParaRPr lang="en-GB" b="0" dirty="0">
              <a:effectLst/>
              <a:latin typeface="Abadi" panose="020B0604020104020204" pitchFamily="34" charset="0"/>
              <a:cs typeface="AngsanaUPC" panose="020B0502040204020203" pitchFamily="18" charset="-34"/>
            </a:endParaRPr>
          </a:p>
          <a:p>
            <a:endParaRPr lang="en-GB" dirty="0">
              <a:latin typeface="Abadi" panose="020B0604020104020204" pitchFamily="34" charset="0"/>
              <a:cs typeface="AngsanaUPC" panose="020B0502040204020203" pitchFamily="18" charset="-34"/>
            </a:endParaRPr>
          </a:p>
        </p:txBody>
      </p:sp>
      <p:sp>
        <p:nvSpPr>
          <p:cNvPr id="4" name="Date Placeholder 3">
            <a:extLst>
              <a:ext uri="{FF2B5EF4-FFF2-40B4-BE49-F238E27FC236}">
                <a16:creationId xmlns:a16="http://schemas.microsoft.com/office/drawing/2014/main" id="{CC317AFF-EF32-5851-8E91-F397436679FD}"/>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D4100E88-1DCA-53C5-EF96-ADDAC0F9AD0E}"/>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0235B75D-0E99-B39F-0BE1-2FF5A3D4B6A1}"/>
              </a:ext>
            </a:extLst>
          </p:cNvPr>
          <p:cNvSpPr>
            <a:spLocks noGrp="1"/>
          </p:cNvSpPr>
          <p:nvPr>
            <p:ph type="sldNum" sz="quarter" idx="12"/>
          </p:nvPr>
        </p:nvSpPr>
        <p:spPr/>
        <p:txBody>
          <a:bodyPr/>
          <a:lstStyle/>
          <a:p>
            <a:fld id="{58D1D6A2-ED07-452C-B38E-B0FFAE31C5FA}" type="slidenum">
              <a:rPr lang="en-GB" smtClean="0"/>
              <a:t>12</a:t>
            </a:fld>
            <a:endParaRPr lang="en-GB"/>
          </a:p>
        </p:txBody>
      </p:sp>
    </p:spTree>
    <p:extLst>
      <p:ext uri="{BB962C8B-B14F-4D97-AF65-F5344CB8AC3E}">
        <p14:creationId xmlns:p14="http://schemas.microsoft.com/office/powerpoint/2010/main" val="274073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02A0-017F-D9FC-9F0A-2250A773C37E}"/>
              </a:ext>
            </a:extLst>
          </p:cNvPr>
          <p:cNvSpPr>
            <a:spLocks noGrp="1"/>
          </p:cNvSpPr>
          <p:nvPr>
            <p:ph type="title"/>
          </p:nvPr>
        </p:nvSpPr>
        <p:spPr>
          <a:xfrm>
            <a:off x="5024" y="136526"/>
            <a:ext cx="10515600" cy="728714"/>
          </a:xfrm>
        </p:spPr>
        <p:txBody>
          <a:bodyPr/>
          <a:lstStyle/>
          <a:p>
            <a:r>
              <a:rPr lang="fr-FR" dirty="0" err="1"/>
              <a:t>Result</a:t>
            </a:r>
            <a:endParaRPr lang="en-GB" dirty="0"/>
          </a:p>
        </p:txBody>
      </p:sp>
      <p:pic>
        <p:nvPicPr>
          <p:cNvPr id="8" name="Content Placeholder 7" descr="A graph of a function&#10;&#10;AI-generated content may be incorrect.">
            <a:extLst>
              <a:ext uri="{FF2B5EF4-FFF2-40B4-BE49-F238E27FC236}">
                <a16:creationId xmlns:a16="http://schemas.microsoft.com/office/drawing/2014/main" id="{8FEA5362-17DC-C8A4-284D-591507BC76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385" y="2306230"/>
            <a:ext cx="9579239" cy="3947710"/>
          </a:xfrm>
        </p:spPr>
      </p:pic>
      <p:sp>
        <p:nvSpPr>
          <p:cNvPr id="4" name="Date Placeholder 3">
            <a:extLst>
              <a:ext uri="{FF2B5EF4-FFF2-40B4-BE49-F238E27FC236}">
                <a16:creationId xmlns:a16="http://schemas.microsoft.com/office/drawing/2014/main" id="{BA68E127-E200-88CE-A51C-894EB2007BBF}"/>
              </a:ext>
            </a:extLst>
          </p:cNvPr>
          <p:cNvSpPr>
            <a:spLocks noGrp="1"/>
          </p:cNvSpPr>
          <p:nvPr>
            <p:ph type="dt" sz="half" idx="10"/>
          </p:nvPr>
        </p:nvSpPr>
        <p:spPr/>
        <p:txBody>
          <a:bodyPr/>
          <a:lstStyle/>
          <a:p>
            <a:fld id="{7D923842-3E4F-40B3-9E8A-394F44933B47}" type="datetime1">
              <a:rPr lang="en-GB" smtClean="0"/>
              <a:t>27/03/2025</a:t>
            </a:fld>
            <a:endParaRPr lang="en-GB"/>
          </a:p>
        </p:txBody>
      </p:sp>
      <p:sp>
        <p:nvSpPr>
          <p:cNvPr id="5" name="Footer Placeholder 4">
            <a:extLst>
              <a:ext uri="{FF2B5EF4-FFF2-40B4-BE49-F238E27FC236}">
                <a16:creationId xmlns:a16="http://schemas.microsoft.com/office/drawing/2014/main" id="{C9741038-C576-D18C-C5B9-97B476474E8C}"/>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A23154BB-0516-7A69-05D7-AC77E70BDDDC}"/>
              </a:ext>
            </a:extLst>
          </p:cNvPr>
          <p:cNvSpPr>
            <a:spLocks noGrp="1"/>
          </p:cNvSpPr>
          <p:nvPr>
            <p:ph type="sldNum" sz="quarter" idx="12"/>
          </p:nvPr>
        </p:nvSpPr>
        <p:spPr/>
        <p:txBody>
          <a:bodyPr/>
          <a:lstStyle/>
          <a:p>
            <a:fld id="{58D1D6A2-ED07-452C-B38E-B0FFAE31C5FA}" type="slidenum">
              <a:rPr lang="en-GB" smtClean="0"/>
              <a:t>13</a:t>
            </a:fld>
            <a:endParaRPr lang="en-GB"/>
          </a:p>
        </p:txBody>
      </p:sp>
      <p:sp>
        <p:nvSpPr>
          <p:cNvPr id="12" name="TextBox 11">
            <a:extLst>
              <a:ext uri="{FF2B5EF4-FFF2-40B4-BE49-F238E27FC236}">
                <a16:creationId xmlns:a16="http://schemas.microsoft.com/office/drawing/2014/main" id="{F978DD9F-60BD-28AB-DB94-88B44968E797}"/>
              </a:ext>
            </a:extLst>
          </p:cNvPr>
          <p:cNvSpPr txBox="1"/>
          <p:nvPr/>
        </p:nvSpPr>
        <p:spPr>
          <a:xfrm>
            <a:off x="0" y="967650"/>
            <a:ext cx="12192000" cy="646331"/>
          </a:xfrm>
          <a:prstGeom prst="rect">
            <a:avLst/>
          </a:prstGeom>
          <a:noFill/>
        </p:spPr>
        <p:txBody>
          <a:bodyPr wrap="square">
            <a:spAutoFit/>
          </a:bodyPr>
          <a:lstStyle/>
          <a:p>
            <a:pPr marL="285750" indent="-285750">
              <a:buFont typeface="Arial" panose="020B0604020202020204" pitchFamily="34" charset="0"/>
              <a:buChar char="•"/>
            </a:pPr>
            <a:r>
              <a:rPr lang="en-GB" dirty="0"/>
              <a:t>For Gene AT5G40100, the left graph shows the observed data, predicted data, and model predictions, while the right graph displays the training loss curve in the case of IPINN.</a:t>
            </a:r>
          </a:p>
        </p:txBody>
      </p:sp>
    </p:spTree>
    <p:extLst>
      <p:ext uri="{BB962C8B-B14F-4D97-AF65-F5344CB8AC3E}">
        <p14:creationId xmlns:p14="http://schemas.microsoft.com/office/powerpoint/2010/main" val="2342132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9676-02AE-06DF-81E4-48C8893D8DD5}"/>
              </a:ext>
            </a:extLst>
          </p:cNvPr>
          <p:cNvSpPr>
            <a:spLocks noGrp="1"/>
          </p:cNvSpPr>
          <p:nvPr>
            <p:ph type="title"/>
          </p:nvPr>
        </p:nvSpPr>
        <p:spPr>
          <a:xfrm>
            <a:off x="71284" y="52144"/>
            <a:ext cx="10515600" cy="637765"/>
          </a:xfrm>
        </p:spPr>
        <p:txBody>
          <a:bodyPr>
            <a:normAutofit fontScale="90000"/>
          </a:bodyPr>
          <a:lstStyle/>
          <a:p>
            <a:r>
              <a:rPr lang="fr-FR" dirty="0" err="1"/>
              <a:t>Result</a:t>
            </a:r>
            <a:endParaRPr lang="en-GB" dirty="0"/>
          </a:p>
        </p:txBody>
      </p:sp>
      <p:sp>
        <p:nvSpPr>
          <p:cNvPr id="4" name="Date Placeholder 3">
            <a:extLst>
              <a:ext uri="{FF2B5EF4-FFF2-40B4-BE49-F238E27FC236}">
                <a16:creationId xmlns:a16="http://schemas.microsoft.com/office/drawing/2014/main" id="{9B86643E-230C-9E0C-0B44-2A958334141E}"/>
              </a:ext>
            </a:extLst>
          </p:cNvPr>
          <p:cNvSpPr>
            <a:spLocks noGrp="1"/>
          </p:cNvSpPr>
          <p:nvPr>
            <p:ph type="dt" sz="half" idx="10"/>
          </p:nvPr>
        </p:nvSpPr>
        <p:spPr/>
        <p:txBody>
          <a:bodyPr/>
          <a:lstStyle/>
          <a:p>
            <a:fld id="{17335BA0-ED61-4C3D-A53D-6AD7C63F765C}" type="datetime1">
              <a:rPr lang="en-GB" smtClean="0"/>
              <a:t>27/03/2025</a:t>
            </a:fld>
            <a:endParaRPr lang="en-GB"/>
          </a:p>
        </p:txBody>
      </p:sp>
      <p:sp>
        <p:nvSpPr>
          <p:cNvPr id="5" name="Footer Placeholder 4">
            <a:extLst>
              <a:ext uri="{FF2B5EF4-FFF2-40B4-BE49-F238E27FC236}">
                <a16:creationId xmlns:a16="http://schemas.microsoft.com/office/drawing/2014/main" id="{09383E69-C50C-E63F-6C9B-F0FDD4D35210}"/>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6FC81F46-C31A-9ADE-F6EF-E9979866CAB8}"/>
              </a:ext>
            </a:extLst>
          </p:cNvPr>
          <p:cNvSpPr>
            <a:spLocks noGrp="1"/>
          </p:cNvSpPr>
          <p:nvPr>
            <p:ph type="sldNum" sz="quarter" idx="12"/>
          </p:nvPr>
        </p:nvSpPr>
        <p:spPr/>
        <p:txBody>
          <a:bodyPr/>
          <a:lstStyle/>
          <a:p>
            <a:fld id="{58D1D6A2-ED07-452C-B38E-B0FFAE31C5FA}" type="slidenum">
              <a:rPr lang="en-GB" smtClean="0"/>
              <a:t>14</a:t>
            </a:fld>
            <a:endParaRPr lang="en-GB"/>
          </a:p>
        </p:txBody>
      </p:sp>
      <p:pic>
        <p:nvPicPr>
          <p:cNvPr id="10" name="Content Placeholder 9" descr="A graph of a graph of a graph of a graph of a graph of a graph of a graph of a graph of a graph of a graph of a graph of a graph of a graph of&#10;&#10;AI-generated content may be incorrect.">
            <a:extLst>
              <a:ext uri="{FF2B5EF4-FFF2-40B4-BE49-F238E27FC236}">
                <a16:creationId xmlns:a16="http://schemas.microsoft.com/office/drawing/2014/main" id="{CDAB5254-9474-3645-948D-F49A872305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394" y="1854162"/>
            <a:ext cx="10515600" cy="4333594"/>
          </a:xfrm>
          <a:prstGeom prst="rect">
            <a:avLst/>
          </a:prstGeom>
        </p:spPr>
      </p:pic>
      <p:sp>
        <p:nvSpPr>
          <p:cNvPr id="8" name="TextBox 7">
            <a:extLst>
              <a:ext uri="{FF2B5EF4-FFF2-40B4-BE49-F238E27FC236}">
                <a16:creationId xmlns:a16="http://schemas.microsoft.com/office/drawing/2014/main" id="{BC739FCD-0091-AF3B-5B04-FC806CFAAB09}"/>
              </a:ext>
            </a:extLst>
          </p:cNvPr>
          <p:cNvSpPr txBox="1"/>
          <p:nvPr/>
        </p:nvSpPr>
        <p:spPr>
          <a:xfrm>
            <a:off x="71284" y="762238"/>
            <a:ext cx="11953568" cy="646331"/>
          </a:xfrm>
          <a:prstGeom prst="rect">
            <a:avLst/>
          </a:prstGeom>
          <a:noFill/>
        </p:spPr>
        <p:txBody>
          <a:bodyPr wrap="square">
            <a:spAutoFit/>
          </a:bodyPr>
          <a:lstStyle/>
          <a:p>
            <a:pPr marL="285750" indent="-285750">
              <a:buFont typeface="Arial" panose="020B0604020202020204" pitchFamily="34" charset="0"/>
              <a:buChar char="•"/>
            </a:pPr>
            <a:r>
              <a:rPr lang="en-GB" dirty="0"/>
              <a:t>For Gene AT2G38472, the left graph shows the observed data, predicted data, and model predictions, while the right graph displays the training loss curve in the case of IPINN.</a:t>
            </a:r>
          </a:p>
        </p:txBody>
      </p:sp>
    </p:spTree>
    <p:extLst>
      <p:ext uri="{BB962C8B-B14F-4D97-AF65-F5344CB8AC3E}">
        <p14:creationId xmlns:p14="http://schemas.microsoft.com/office/powerpoint/2010/main" val="39448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DBD3-70F2-9937-2701-4E5689C7B309}"/>
              </a:ext>
            </a:extLst>
          </p:cNvPr>
          <p:cNvSpPr>
            <a:spLocks noGrp="1"/>
          </p:cNvSpPr>
          <p:nvPr>
            <p:ph type="title"/>
          </p:nvPr>
        </p:nvSpPr>
        <p:spPr/>
        <p:txBody>
          <a:bodyPr/>
          <a:lstStyle/>
          <a:p>
            <a:r>
              <a:rPr lang="fr-FR" dirty="0" err="1"/>
              <a:t>Result</a:t>
            </a:r>
            <a:endParaRPr lang="en-GB" dirty="0"/>
          </a:p>
        </p:txBody>
      </p:sp>
      <p:pic>
        <p:nvPicPr>
          <p:cNvPr id="8" name="Content Placeholder 7" descr="A screenshot of a computer screen&#10;&#10;AI-generated content may be incorrect.">
            <a:extLst>
              <a:ext uri="{FF2B5EF4-FFF2-40B4-BE49-F238E27FC236}">
                <a16:creationId xmlns:a16="http://schemas.microsoft.com/office/drawing/2014/main" id="{F746C5A0-5503-06B4-C19F-AE2371038F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7233" y="2948634"/>
            <a:ext cx="5077534" cy="2105319"/>
          </a:xfrm>
        </p:spPr>
      </p:pic>
      <p:sp>
        <p:nvSpPr>
          <p:cNvPr id="4" name="Date Placeholder 3">
            <a:extLst>
              <a:ext uri="{FF2B5EF4-FFF2-40B4-BE49-F238E27FC236}">
                <a16:creationId xmlns:a16="http://schemas.microsoft.com/office/drawing/2014/main" id="{74E9EE1E-28FE-4FE5-766C-CC3E0B73CC9A}"/>
              </a:ext>
            </a:extLst>
          </p:cNvPr>
          <p:cNvSpPr>
            <a:spLocks noGrp="1"/>
          </p:cNvSpPr>
          <p:nvPr>
            <p:ph type="dt" sz="half" idx="10"/>
          </p:nvPr>
        </p:nvSpPr>
        <p:spPr/>
        <p:txBody>
          <a:bodyPr/>
          <a:lstStyle/>
          <a:p>
            <a:fld id="{6E5742A8-441D-4DAD-B15F-CD00BDDB97DB}" type="datetime1">
              <a:rPr lang="en-GB" smtClean="0"/>
              <a:t>27/03/2025</a:t>
            </a:fld>
            <a:endParaRPr lang="en-GB"/>
          </a:p>
        </p:txBody>
      </p:sp>
      <p:sp>
        <p:nvSpPr>
          <p:cNvPr id="5" name="Footer Placeholder 4">
            <a:extLst>
              <a:ext uri="{FF2B5EF4-FFF2-40B4-BE49-F238E27FC236}">
                <a16:creationId xmlns:a16="http://schemas.microsoft.com/office/drawing/2014/main" id="{ABF3205F-77B6-96BA-1562-458FD68FDD33}"/>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4F30056F-8393-B568-C97E-51C904233F71}"/>
              </a:ext>
            </a:extLst>
          </p:cNvPr>
          <p:cNvSpPr>
            <a:spLocks noGrp="1"/>
          </p:cNvSpPr>
          <p:nvPr>
            <p:ph type="sldNum" sz="quarter" idx="12"/>
          </p:nvPr>
        </p:nvSpPr>
        <p:spPr/>
        <p:txBody>
          <a:bodyPr/>
          <a:lstStyle/>
          <a:p>
            <a:fld id="{58D1D6A2-ED07-452C-B38E-B0FFAE31C5FA}" type="slidenum">
              <a:rPr lang="en-GB" smtClean="0"/>
              <a:t>15</a:t>
            </a:fld>
            <a:endParaRPr lang="en-GB"/>
          </a:p>
        </p:txBody>
      </p:sp>
      <p:sp>
        <p:nvSpPr>
          <p:cNvPr id="9" name="TextBox 8">
            <a:extLst>
              <a:ext uri="{FF2B5EF4-FFF2-40B4-BE49-F238E27FC236}">
                <a16:creationId xmlns:a16="http://schemas.microsoft.com/office/drawing/2014/main" id="{A24CCA39-6B9C-2507-4CBF-836A3C025CB9}"/>
              </a:ext>
            </a:extLst>
          </p:cNvPr>
          <p:cNvSpPr txBox="1"/>
          <p:nvPr/>
        </p:nvSpPr>
        <p:spPr>
          <a:xfrm>
            <a:off x="324465" y="1646238"/>
            <a:ext cx="10756490" cy="369332"/>
          </a:xfrm>
          <a:prstGeom prst="rect">
            <a:avLst/>
          </a:prstGeom>
          <a:noFill/>
        </p:spPr>
        <p:txBody>
          <a:bodyPr wrap="square">
            <a:spAutoFit/>
          </a:bodyPr>
          <a:lstStyle/>
          <a:p>
            <a:pPr marL="285750" indent="-285750">
              <a:buFont typeface="Arial" panose="020B0604020202020204" pitchFamily="34" charset="0"/>
              <a:buChar char="•"/>
            </a:pPr>
            <a:r>
              <a:rPr lang="en-GB" dirty="0"/>
              <a:t>Parameters and the clusters of the genes in the case of the IPINN</a:t>
            </a:r>
          </a:p>
        </p:txBody>
      </p:sp>
    </p:spTree>
    <p:extLst>
      <p:ext uri="{BB962C8B-B14F-4D97-AF65-F5344CB8AC3E}">
        <p14:creationId xmlns:p14="http://schemas.microsoft.com/office/powerpoint/2010/main" val="1003615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4F7C-449C-CDC5-D9B3-7650B563FD96}"/>
              </a:ext>
            </a:extLst>
          </p:cNvPr>
          <p:cNvSpPr>
            <a:spLocks noGrp="1"/>
          </p:cNvSpPr>
          <p:nvPr>
            <p:ph type="title"/>
          </p:nvPr>
        </p:nvSpPr>
        <p:spPr>
          <a:xfrm>
            <a:off x="71284" y="0"/>
            <a:ext cx="10515600" cy="629265"/>
          </a:xfrm>
        </p:spPr>
        <p:txBody>
          <a:bodyPr>
            <a:normAutofit fontScale="90000"/>
          </a:bodyPr>
          <a:lstStyle/>
          <a:p>
            <a:r>
              <a:rPr lang="fr-FR" dirty="0" err="1"/>
              <a:t>Result</a:t>
            </a:r>
            <a:endParaRPr lang="en-GB" dirty="0"/>
          </a:p>
        </p:txBody>
      </p:sp>
      <p:pic>
        <p:nvPicPr>
          <p:cNvPr id="8" name="Content Placeholder 7" descr="A graph of a graph of a graph&#10;&#10;AI-generated content may be incorrect.">
            <a:extLst>
              <a:ext uri="{FF2B5EF4-FFF2-40B4-BE49-F238E27FC236}">
                <a16:creationId xmlns:a16="http://schemas.microsoft.com/office/drawing/2014/main" id="{5E9C897D-7BBF-0B3E-FE5E-88D594B2F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6490"/>
            <a:ext cx="10515600" cy="3709607"/>
          </a:xfrm>
        </p:spPr>
      </p:pic>
      <p:sp>
        <p:nvSpPr>
          <p:cNvPr id="4" name="Date Placeholder 3">
            <a:extLst>
              <a:ext uri="{FF2B5EF4-FFF2-40B4-BE49-F238E27FC236}">
                <a16:creationId xmlns:a16="http://schemas.microsoft.com/office/drawing/2014/main" id="{71DAED38-9328-714E-B9D3-309CB3F99B71}"/>
              </a:ext>
            </a:extLst>
          </p:cNvPr>
          <p:cNvSpPr>
            <a:spLocks noGrp="1"/>
          </p:cNvSpPr>
          <p:nvPr>
            <p:ph type="dt" sz="half" idx="10"/>
          </p:nvPr>
        </p:nvSpPr>
        <p:spPr/>
        <p:txBody>
          <a:bodyPr/>
          <a:lstStyle/>
          <a:p>
            <a:fld id="{FCE32922-E91E-4CBF-A9D9-03BBDCB76DC7}" type="datetime1">
              <a:rPr lang="en-GB" smtClean="0"/>
              <a:t>27/03/2025</a:t>
            </a:fld>
            <a:endParaRPr lang="en-GB"/>
          </a:p>
        </p:txBody>
      </p:sp>
      <p:sp>
        <p:nvSpPr>
          <p:cNvPr id="5" name="Footer Placeholder 4">
            <a:extLst>
              <a:ext uri="{FF2B5EF4-FFF2-40B4-BE49-F238E27FC236}">
                <a16:creationId xmlns:a16="http://schemas.microsoft.com/office/drawing/2014/main" id="{4D740F5E-9648-7297-8630-03B427D787F9}"/>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A1D3B0D4-F22F-5684-C835-BB303536B70E}"/>
              </a:ext>
            </a:extLst>
          </p:cNvPr>
          <p:cNvSpPr>
            <a:spLocks noGrp="1"/>
          </p:cNvSpPr>
          <p:nvPr>
            <p:ph type="sldNum" sz="quarter" idx="12"/>
          </p:nvPr>
        </p:nvSpPr>
        <p:spPr/>
        <p:txBody>
          <a:bodyPr/>
          <a:lstStyle/>
          <a:p>
            <a:fld id="{58D1D6A2-ED07-452C-B38E-B0FFAE31C5FA}" type="slidenum">
              <a:rPr lang="en-GB" smtClean="0"/>
              <a:t>16</a:t>
            </a:fld>
            <a:endParaRPr lang="en-GB"/>
          </a:p>
        </p:txBody>
      </p:sp>
      <p:sp>
        <p:nvSpPr>
          <p:cNvPr id="10" name="TextBox 9">
            <a:extLst>
              <a:ext uri="{FF2B5EF4-FFF2-40B4-BE49-F238E27FC236}">
                <a16:creationId xmlns:a16="http://schemas.microsoft.com/office/drawing/2014/main" id="{73A81D27-3F69-BB02-BA82-6BBCE0B34022}"/>
              </a:ext>
            </a:extLst>
          </p:cNvPr>
          <p:cNvSpPr txBox="1"/>
          <p:nvPr/>
        </p:nvSpPr>
        <p:spPr>
          <a:xfrm>
            <a:off x="167147" y="787713"/>
            <a:ext cx="11720053" cy="646331"/>
          </a:xfrm>
          <a:prstGeom prst="rect">
            <a:avLst/>
          </a:prstGeom>
          <a:noFill/>
        </p:spPr>
        <p:txBody>
          <a:bodyPr wrap="square">
            <a:spAutoFit/>
          </a:bodyPr>
          <a:lstStyle/>
          <a:p>
            <a:pPr marL="285750" indent="-285750">
              <a:buFont typeface="Arial" panose="020B0604020202020204" pitchFamily="34" charset="0"/>
              <a:buChar char="•"/>
            </a:pPr>
            <a:r>
              <a:rPr lang="en-GB" dirty="0"/>
              <a:t>For Gene AT5G40100, the left graph shows the observed data, predicted data, and model predictions, while the right graph displays the training loss curve in the case of Neural ODE (parametric). </a:t>
            </a:r>
          </a:p>
        </p:txBody>
      </p:sp>
    </p:spTree>
    <p:extLst>
      <p:ext uri="{BB962C8B-B14F-4D97-AF65-F5344CB8AC3E}">
        <p14:creationId xmlns:p14="http://schemas.microsoft.com/office/powerpoint/2010/main" val="3795207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1EF06-8008-787B-4651-C80E7CE16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1F765-C4DE-BDC3-5C24-84ADF9CA4B7D}"/>
              </a:ext>
            </a:extLst>
          </p:cNvPr>
          <p:cNvSpPr>
            <a:spLocks noGrp="1"/>
          </p:cNvSpPr>
          <p:nvPr>
            <p:ph type="title"/>
          </p:nvPr>
        </p:nvSpPr>
        <p:spPr>
          <a:xfrm>
            <a:off x="0" y="0"/>
            <a:ext cx="10515600" cy="646331"/>
          </a:xfrm>
        </p:spPr>
        <p:txBody>
          <a:bodyPr>
            <a:normAutofit fontScale="90000"/>
          </a:bodyPr>
          <a:lstStyle/>
          <a:p>
            <a:r>
              <a:rPr lang="fr-FR" dirty="0" err="1"/>
              <a:t>Result</a:t>
            </a:r>
            <a:endParaRPr lang="en-GB" dirty="0"/>
          </a:p>
        </p:txBody>
      </p:sp>
      <p:pic>
        <p:nvPicPr>
          <p:cNvPr id="8" name="Content Placeholder 7" descr="A graph of a function&#10;&#10;AI-generated content may be incorrect.">
            <a:extLst>
              <a:ext uri="{FF2B5EF4-FFF2-40B4-BE49-F238E27FC236}">
                <a16:creationId xmlns:a16="http://schemas.microsoft.com/office/drawing/2014/main" id="{BFB43BD3-155E-72F0-2EEA-7BA09973B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7825"/>
            <a:ext cx="10515600" cy="3706938"/>
          </a:xfrm>
        </p:spPr>
      </p:pic>
      <p:sp>
        <p:nvSpPr>
          <p:cNvPr id="4" name="Date Placeholder 3">
            <a:extLst>
              <a:ext uri="{FF2B5EF4-FFF2-40B4-BE49-F238E27FC236}">
                <a16:creationId xmlns:a16="http://schemas.microsoft.com/office/drawing/2014/main" id="{CE117F3C-EC86-3DA0-5EC1-171FA3FB694B}"/>
              </a:ext>
            </a:extLst>
          </p:cNvPr>
          <p:cNvSpPr>
            <a:spLocks noGrp="1"/>
          </p:cNvSpPr>
          <p:nvPr>
            <p:ph type="dt" sz="half" idx="10"/>
          </p:nvPr>
        </p:nvSpPr>
        <p:spPr/>
        <p:txBody>
          <a:bodyPr/>
          <a:lstStyle/>
          <a:p>
            <a:fld id="{01D1220D-43F9-4949-86CD-05C1B673B7CC}" type="datetime1">
              <a:rPr lang="en-GB" smtClean="0"/>
              <a:t>27/03/2025</a:t>
            </a:fld>
            <a:endParaRPr lang="en-GB"/>
          </a:p>
        </p:txBody>
      </p:sp>
      <p:sp>
        <p:nvSpPr>
          <p:cNvPr id="5" name="Footer Placeholder 4">
            <a:extLst>
              <a:ext uri="{FF2B5EF4-FFF2-40B4-BE49-F238E27FC236}">
                <a16:creationId xmlns:a16="http://schemas.microsoft.com/office/drawing/2014/main" id="{36E962C9-E558-8754-E8FC-2F55FC4A979E}"/>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057BA2E0-5A9C-80D4-4833-0A1DB8E96341}"/>
              </a:ext>
            </a:extLst>
          </p:cNvPr>
          <p:cNvSpPr>
            <a:spLocks noGrp="1"/>
          </p:cNvSpPr>
          <p:nvPr>
            <p:ph type="sldNum" sz="quarter" idx="12"/>
          </p:nvPr>
        </p:nvSpPr>
        <p:spPr/>
        <p:txBody>
          <a:bodyPr/>
          <a:lstStyle/>
          <a:p>
            <a:fld id="{58D1D6A2-ED07-452C-B38E-B0FFAE31C5FA}" type="slidenum">
              <a:rPr lang="en-GB" smtClean="0"/>
              <a:t>17</a:t>
            </a:fld>
            <a:endParaRPr lang="en-GB"/>
          </a:p>
        </p:txBody>
      </p:sp>
      <p:sp>
        <p:nvSpPr>
          <p:cNvPr id="9" name="TextBox 8">
            <a:extLst>
              <a:ext uri="{FF2B5EF4-FFF2-40B4-BE49-F238E27FC236}">
                <a16:creationId xmlns:a16="http://schemas.microsoft.com/office/drawing/2014/main" id="{6EBA17CD-6859-6A73-A34B-A9CF312562C9}"/>
              </a:ext>
            </a:extLst>
          </p:cNvPr>
          <p:cNvSpPr txBox="1"/>
          <p:nvPr/>
        </p:nvSpPr>
        <p:spPr>
          <a:xfrm>
            <a:off x="235973" y="1250700"/>
            <a:ext cx="11720053" cy="646331"/>
          </a:xfrm>
          <a:prstGeom prst="rect">
            <a:avLst/>
          </a:prstGeom>
          <a:noFill/>
        </p:spPr>
        <p:txBody>
          <a:bodyPr wrap="square">
            <a:spAutoFit/>
          </a:bodyPr>
          <a:lstStyle/>
          <a:p>
            <a:pPr marL="285750" indent="-285750">
              <a:buFont typeface="Arial" panose="020B0604020202020204" pitchFamily="34" charset="0"/>
              <a:buChar char="•"/>
            </a:pPr>
            <a:r>
              <a:rPr lang="en-GB" dirty="0"/>
              <a:t>For Gene AT2G38472, the left graph shows the observed data, predicted data, and model predictions, while the right graph displays the training loss curve in the case of Neural ODE (parametric). </a:t>
            </a:r>
          </a:p>
        </p:txBody>
      </p:sp>
    </p:spTree>
    <p:extLst>
      <p:ext uri="{BB962C8B-B14F-4D97-AF65-F5344CB8AC3E}">
        <p14:creationId xmlns:p14="http://schemas.microsoft.com/office/powerpoint/2010/main" val="192889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8DC1-209A-539A-BBB4-C7123826BB5F}"/>
              </a:ext>
            </a:extLst>
          </p:cNvPr>
          <p:cNvSpPr>
            <a:spLocks noGrp="1"/>
          </p:cNvSpPr>
          <p:nvPr>
            <p:ph type="title"/>
          </p:nvPr>
        </p:nvSpPr>
        <p:spPr/>
        <p:txBody>
          <a:bodyPr/>
          <a:lstStyle/>
          <a:p>
            <a:r>
              <a:rPr lang="fr-FR"/>
              <a:t>Result</a:t>
            </a:r>
            <a:endParaRPr lang="en-GB"/>
          </a:p>
        </p:txBody>
      </p:sp>
      <p:pic>
        <p:nvPicPr>
          <p:cNvPr id="8" name="Content Placeholder 7" descr="A screenshot of a computer program&#10;&#10;AI-generated content may be incorrect.">
            <a:extLst>
              <a:ext uri="{FF2B5EF4-FFF2-40B4-BE49-F238E27FC236}">
                <a16:creationId xmlns:a16="http://schemas.microsoft.com/office/drawing/2014/main" id="{9A10DDCE-FC9F-6D03-AC5E-95B413C138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2970" y="2934345"/>
            <a:ext cx="4906060" cy="2133898"/>
          </a:xfrm>
        </p:spPr>
      </p:pic>
      <p:sp>
        <p:nvSpPr>
          <p:cNvPr id="4" name="Date Placeholder 3">
            <a:extLst>
              <a:ext uri="{FF2B5EF4-FFF2-40B4-BE49-F238E27FC236}">
                <a16:creationId xmlns:a16="http://schemas.microsoft.com/office/drawing/2014/main" id="{47B29F05-2041-83C3-6E4C-5F92A1F36D3B}"/>
              </a:ext>
            </a:extLst>
          </p:cNvPr>
          <p:cNvSpPr>
            <a:spLocks noGrp="1"/>
          </p:cNvSpPr>
          <p:nvPr>
            <p:ph type="dt" sz="half" idx="10"/>
          </p:nvPr>
        </p:nvSpPr>
        <p:spPr/>
        <p:txBody>
          <a:bodyPr/>
          <a:lstStyle/>
          <a:p>
            <a:fld id="{BEAD14DF-2CEF-44B2-86C8-2EC517AE8699}" type="datetime1">
              <a:rPr lang="en-GB" smtClean="0"/>
              <a:t>27/03/2025</a:t>
            </a:fld>
            <a:endParaRPr lang="en-GB"/>
          </a:p>
        </p:txBody>
      </p:sp>
      <p:sp>
        <p:nvSpPr>
          <p:cNvPr id="5" name="Footer Placeholder 4">
            <a:extLst>
              <a:ext uri="{FF2B5EF4-FFF2-40B4-BE49-F238E27FC236}">
                <a16:creationId xmlns:a16="http://schemas.microsoft.com/office/drawing/2014/main" id="{3B8C33DC-EC63-BC67-2D26-80ED0181E23F}"/>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76495CC6-938D-0BA8-45EE-694E6B1E0192}"/>
              </a:ext>
            </a:extLst>
          </p:cNvPr>
          <p:cNvSpPr>
            <a:spLocks noGrp="1"/>
          </p:cNvSpPr>
          <p:nvPr>
            <p:ph type="sldNum" sz="quarter" idx="12"/>
          </p:nvPr>
        </p:nvSpPr>
        <p:spPr/>
        <p:txBody>
          <a:bodyPr/>
          <a:lstStyle/>
          <a:p>
            <a:fld id="{58D1D6A2-ED07-452C-B38E-B0FFAE31C5FA}" type="slidenum">
              <a:rPr lang="en-GB" smtClean="0"/>
              <a:t>18</a:t>
            </a:fld>
            <a:endParaRPr lang="en-GB"/>
          </a:p>
        </p:txBody>
      </p:sp>
      <p:sp>
        <p:nvSpPr>
          <p:cNvPr id="9" name="TextBox 8">
            <a:extLst>
              <a:ext uri="{FF2B5EF4-FFF2-40B4-BE49-F238E27FC236}">
                <a16:creationId xmlns:a16="http://schemas.microsoft.com/office/drawing/2014/main" id="{90F6FDC4-3DC6-E574-ABAD-A9094D84EF3A}"/>
              </a:ext>
            </a:extLst>
          </p:cNvPr>
          <p:cNvSpPr txBox="1"/>
          <p:nvPr/>
        </p:nvSpPr>
        <p:spPr>
          <a:xfrm>
            <a:off x="324465" y="1646238"/>
            <a:ext cx="10756490" cy="369332"/>
          </a:xfrm>
          <a:prstGeom prst="rect">
            <a:avLst/>
          </a:prstGeom>
          <a:noFill/>
        </p:spPr>
        <p:txBody>
          <a:bodyPr wrap="square">
            <a:spAutoFit/>
          </a:bodyPr>
          <a:lstStyle/>
          <a:p>
            <a:pPr marL="285750" indent="-285750">
              <a:buFont typeface="Arial" panose="020B0604020202020204" pitchFamily="34" charset="0"/>
              <a:buChar char="•"/>
            </a:pPr>
            <a:r>
              <a:rPr lang="en-GB" dirty="0"/>
              <a:t>Parameters and the clusters of the genes in the case of Neural ODE (parametric). </a:t>
            </a:r>
          </a:p>
        </p:txBody>
      </p:sp>
    </p:spTree>
    <p:extLst>
      <p:ext uri="{BB962C8B-B14F-4D97-AF65-F5344CB8AC3E}">
        <p14:creationId xmlns:p14="http://schemas.microsoft.com/office/powerpoint/2010/main" val="87551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BEAFF-4AFD-E43A-0FD7-D005A57E58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08D87D-8CE3-BE30-9E1B-EFED6DED2B09}"/>
              </a:ext>
            </a:extLst>
          </p:cNvPr>
          <p:cNvSpPr>
            <a:spLocks noGrp="1"/>
          </p:cNvSpPr>
          <p:nvPr>
            <p:ph type="title"/>
          </p:nvPr>
        </p:nvSpPr>
        <p:spPr>
          <a:xfrm>
            <a:off x="0" y="0"/>
            <a:ext cx="10515600" cy="500114"/>
          </a:xfrm>
        </p:spPr>
        <p:txBody>
          <a:bodyPr>
            <a:normAutofit fontScale="90000"/>
          </a:bodyPr>
          <a:lstStyle/>
          <a:p>
            <a:r>
              <a:rPr lang="fr-FR" dirty="0" err="1"/>
              <a:t>Result</a:t>
            </a:r>
            <a:endParaRPr lang="en-GB" dirty="0"/>
          </a:p>
        </p:txBody>
      </p:sp>
      <p:pic>
        <p:nvPicPr>
          <p:cNvPr id="8" name="Content Placeholder 7" descr="A graph of different colored lines&#10;&#10;AI-generated content may be incorrect.">
            <a:extLst>
              <a:ext uri="{FF2B5EF4-FFF2-40B4-BE49-F238E27FC236}">
                <a16:creationId xmlns:a16="http://schemas.microsoft.com/office/drawing/2014/main" id="{F7825C03-68C4-2855-C2BD-1CC2E1FAB9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6490"/>
            <a:ext cx="10515600" cy="3709607"/>
          </a:xfrm>
        </p:spPr>
      </p:pic>
      <p:sp>
        <p:nvSpPr>
          <p:cNvPr id="4" name="Date Placeholder 3">
            <a:extLst>
              <a:ext uri="{FF2B5EF4-FFF2-40B4-BE49-F238E27FC236}">
                <a16:creationId xmlns:a16="http://schemas.microsoft.com/office/drawing/2014/main" id="{40F61F5C-E0B0-974A-2046-4DDB46D7E4F6}"/>
              </a:ext>
            </a:extLst>
          </p:cNvPr>
          <p:cNvSpPr>
            <a:spLocks noGrp="1"/>
          </p:cNvSpPr>
          <p:nvPr>
            <p:ph type="dt" sz="half" idx="10"/>
          </p:nvPr>
        </p:nvSpPr>
        <p:spPr/>
        <p:txBody>
          <a:bodyPr/>
          <a:lstStyle/>
          <a:p>
            <a:fld id="{917ECE80-F0F7-4E51-827A-5BAEF58D3969}" type="datetime1">
              <a:rPr lang="en-GB" smtClean="0"/>
              <a:t>27/03/2025</a:t>
            </a:fld>
            <a:endParaRPr lang="en-GB"/>
          </a:p>
        </p:txBody>
      </p:sp>
      <p:sp>
        <p:nvSpPr>
          <p:cNvPr id="5" name="Footer Placeholder 4">
            <a:extLst>
              <a:ext uri="{FF2B5EF4-FFF2-40B4-BE49-F238E27FC236}">
                <a16:creationId xmlns:a16="http://schemas.microsoft.com/office/drawing/2014/main" id="{66D3BCCC-F985-DFFB-BEB2-68D1E5C1671B}"/>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76600000-B822-AEE7-2A98-6F8501B52886}"/>
              </a:ext>
            </a:extLst>
          </p:cNvPr>
          <p:cNvSpPr>
            <a:spLocks noGrp="1"/>
          </p:cNvSpPr>
          <p:nvPr>
            <p:ph type="sldNum" sz="quarter" idx="12"/>
          </p:nvPr>
        </p:nvSpPr>
        <p:spPr/>
        <p:txBody>
          <a:bodyPr/>
          <a:lstStyle/>
          <a:p>
            <a:fld id="{58D1D6A2-ED07-452C-B38E-B0FFAE31C5FA}" type="slidenum">
              <a:rPr lang="en-GB" smtClean="0"/>
              <a:t>19</a:t>
            </a:fld>
            <a:endParaRPr lang="en-GB"/>
          </a:p>
        </p:txBody>
      </p:sp>
      <p:sp>
        <p:nvSpPr>
          <p:cNvPr id="10" name="TextBox 9">
            <a:extLst>
              <a:ext uri="{FF2B5EF4-FFF2-40B4-BE49-F238E27FC236}">
                <a16:creationId xmlns:a16="http://schemas.microsoft.com/office/drawing/2014/main" id="{E8009EAA-279E-F2E8-2840-53DFC84E4B7C}"/>
              </a:ext>
            </a:extLst>
          </p:cNvPr>
          <p:cNvSpPr txBox="1"/>
          <p:nvPr/>
        </p:nvSpPr>
        <p:spPr>
          <a:xfrm>
            <a:off x="103238" y="723137"/>
            <a:ext cx="11862619" cy="646331"/>
          </a:xfrm>
          <a:prstGeom prst="rect">
            <a:avLst/>
          </a:prstGeom>
          <a:noFill/>
        </p:spPr>
        <p:txBody>
          <a:bodyPr wrap="square">
            <a:spAutoFit/>
          </a:bodyPr>
          <a:lstStyle/>
          <a:p>
            <a:pPr marL="285750" indent="-285750">
              <a:buFont typeface="Arial" panose="020B0604020202020204" pitchFamily="34" charset="0"/>
              <a:buChar char="•"/>
            </a:pPr>
            <a:r>
              <a:rPr lang="en-GB" dirty="0"/>
              <a:t>For Gene AT5G40100, the left graph shows the observed data, predicted data, and model predictions, while the right graph displays the training loss curve in the case of the hybrid model(</a:t>
            </a:r>
            <a:r>
              <a:rPr lang="en-GB" dirty="0" err="1"/>
              <a:t>IPINN+Neural</a:t>
            </a:r>
            <a:r>
              <a:rPr lang="en-GB" dirty="0"/>
              <a:t> ODE (parametric).).</a:t>
            </a:r>
          </a:p>
        </p:txBody>
      </p:sp>
    </p:spTree>
    <p:extLst>
      <p:ext uri="{BB962C8B-B14F-4D97-AF65-F5344CB8AC3E}">
        <p14:creationId xmlns:p14="http://schemas.microsoft.com/office/powerpoint/2010/main" val="385858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17E5-2A38-4F6B-6A99-6729500D421D}"/>
              </a:ext>
            </a:extLst>
          </p:cNvPr>
          <p:cNvSpPr>
            <a:spLocks noGrp="1"/>
          </p:cNvSpPr>
          <p:nvPr>
            <p:ph type="title"/>
          </p:nvPr>
        </p:nvSpPr>
        <p:spPr/>
        <p:txBody>
          <a:bodyPr/>
          <a:lstStyle/>
          <a:p>
            <a:r>
              <a:rPr lang="en-US" sz="4400" dirty="0">
                <a:solidFill>
                  <a:srgbClr val="002060"/>
                </a:solidFill>
              </a:rPr>
              <a:t>Agenda</a:t>
            </a:r>
            <a:endParaRPr lang="en-GB" dirty="0">
              <a:solidFill>
                <a:srgbClr val="002060"/>
              </a:solidFill>
            </a:endParaRPr>
          </a:p>
        </p:txBody>
      </p:sp>
      <p:sp>
        <p:nvSpPr>
          <p:cNvPr id="3" name="Content Placeholder 2">
            <a:extLst>
              <a:ext uri="{FF2B5EF4-FFF2-40B4-BE49-F238E27FC236}">
                <a16:creationId xmlns:a16="http://schemas.microsoft.com/office/drawing/2014/main" id="{54A2D8AF-D1D0-D6B1-4F86-79F4CBC6F879}"/>
              </a:ext>
            </a:extLst>
          </p:cNvPr>
          <p:cNvSpPr>
            <a:spLocks noGrp="1"/>
          </p:cNvSpPr>
          <p:nvPr>
            <p:ph idx="1"/>
          </p:nvPr>
        </p:nvSpPr>
        <p:spPr>
          <a:xfrm>
            <a:off x="415413" y="1589651"/>
            <a:ext cx="10515600" cy="4351338"/>
          </a:xfrm>
        </p:spPr>
        <p:txBody>
          <a:bodyPr>
            <a:normAutofit lnSpcReduction="10000"/>
          </a:bodyPr>
          <a:lstStyle/>
          <a:p>
            <a:pPr>
              <a:buClr>
                <a:schemeClr val="accent1"/>
              </a:buClr>
            </a:pPr>
            <a:r>
              <a:rPr lang="en-US" dirty="0"/>
              <a:t>Introduction</a:t>
            </a:r>
          </a:p>
          <a:p>
            <a:pPr>
              <a:buClr>
                <a:schemeClr val="accent1"/>
              </a:buClr>
            </a:pPr>
            <a:r>
              <a:rPr lang="en-GB" dirty="0"/>
              <a:t>Research Objectives</a:t>
            </a:r>
            <a:endParaRPr lang="en-US" dirty="0"/>
          </a:p>
          <a:p>
            <a:pPr>
              <a:buClr>
                <a:schemeClr val="accent1"/>
              </a:buClr>
            </a:pPr>
            <a:r>
              <a:rPr lang="en-GB" dirty="0"/>
              <a:t>Dataset</a:t>
            </a:r>
          </a:p>
          <a:p>
            <a:pPr>
              <a:buClr>
                <a:schemeClr val="accent1"/>
              </a:buClr>
            </a:pPr>
            <a:r>
              <a:rPr lang="en-GB" dirty="0"/>
              <a:t>Methodology</a:t>
            </a:r>
          </a:p>
          <a:p>
            <a:pPr>
              <a:buClr>
                <a:schemeClr val="accent1"/>
              </a:buClr>
            </a:pPr>
            <a:r>
              <a:rPr lang="en-US" dirty="0"/>
              <a:t>Experimental Setup</a:t>
            </a:r>
            <a:endParaRPr lang="en-GB" dirty="0"/>
          </a:p>
          <a:p>
            <a:pPr>
              <a:buClr>
                <a:schemeClr val="accent1"/>
              </a:buClr>
            </a:pPr>
            <a:r>
              <a:rPr lang="en-GB" dirty="0"/>
              <a:t>Results and Discussion</a:t>
            </a:r>
          </a:p>
          <a:p>
            <a:pPr>
              <a:buClr>
                <a:schemeClr val="accent1"/>
              </a:buClr>
            </a:pPr>
            <a:r>
              <a:rPr lang="en-GB" dirty="0"/>
              <a:t>Comparison of Models</a:t>
            </a:r>
          </a:p>
          <a:p>
            <a:pPr>
              <a:buClr>
                <a:schemeClr val="accent1"/>
              </a:buClr>
            </a:pPr>
            <a:r>
              <a:rPr lang="en-US" dirty="0"/>
              <a:t>Conclusion</a:t>
            </a:r>
          </a:p>
          <a:p>
            <a:pPr>
              <a:buClr>
                <a:schemeClr val="accent1"/>
              </a:buClr>
            </a:pPr>
            <a:r>
              <a:rPr lang="en-GB" dirty="0"/>
              <a:t>Limitations and Future Work</a:t>
            </a:r>
            <a:endParaRPr lang="en-US" dirty="0"/>
          </a:p>
          <a:p>
            <a:pPr>
              <a:buClr>
                <a:schemeClr val="accent1"/>
              </a:buClr>
            </a:pPr>
            <a:endParaRPr lang="en-US" dirty="0"/>
          </a:p>
          <a:p>
            <a:pPr>
              <a:buClr>
                <a:schemeClr val="accent1"/>
              </a:buClr>
            </a:pPr>
            <a:endParaRPr lang="en-US" dirty="0"/>
          </a:p>
        </p:txBody>
      </p:sp>
      <p:sp>
        <p:nvSpPr>
          <p:cNvPr id="4" name="Date Placeholder 3">
            <a:extLst>
              <a:ext uri="{FF2B5EF4-FFF2-40B4-BE49-F238E27FC236}">
                <a16:creationId xmlns:a16="http://schemas.microsoft.com/office/drawing/2014/main" id="{B46F5B36-7101-0D35-BB8A-E29015DAAC7A}"/>
              </a:ext>
            </a:extLst>
          </p:cNvPr>
          <p:cNvSpPr>
            <a:spLocks noGrp="1"/>
          </p:cNvSpPr>
          <p:nvPr>
            <p:ph type="dt" sz="half" idx="10"/>
          </p:nvPr>
        </p:nvSpPr>
        <p:spPr/>
        <p:txBody>
          <a:bodyPr/>
          <a:lstStyle/>
          <a:p>
            <a:fld id="{C995B7A0-5488-445C-9C94-B4ACB90D20F0}" type="datetime1">
              <a:rPr lang="en-GB" smtClean="0"/>
              <a:t>27/03/2025</a:t>
            </a:fld>
            <a:endParaRPr lang="en-GB"/>
          </a:p>
        </p:txBody>
      </p:sp>
      <p:sp>
        <p:nvSpPr>
          <p:cNvPr id="5" name="Footer Placeholder 4">
            <a:extLst>
              <a:ext uri="{FF2B5EF4-FFF2-40B4-BE49-F238E27FC236}">
                <a16:creationId xmlns:a16="http://schemas.microsoft.com/office/drawing/2014/main" id="{A9109C82-7E6B-5A38-1EA4-1E881F0519B9}"/>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CD3FE2F0-D60E-C469-005F-4500DBFD2481}"/>
              </a:ext>
            </a:extLst>
          </p:cNvPr>
          <p:cNvSpPr>
            <a:spLocks noGrp="1"/>
          </p:cNvSpPr>
          <p:nvPr>
            <p:ph type="sldNum" sz="quarter" idx="12"/>
          </p:nvPr>
        </p:nvSpPr>
        <p:spPr/>
        <p:txBody>
          <a:bodyPr/>
          <a:lstStyle/>
          <a:p>
            <a:fld id="{58D1D6A2-ED07-452C-B38E-B0FFAE31C5FA}" type="slidenum">
              <a:rPr lang="en-GB" smtClean="0"/>
              <a:t>2</a:t>
            </a:fld>
            <a:endParaRPr lang="en-GB"/>
          </a:p>
        </p:txBody>
      </p:sp>
    </p:spTree>
    <p:extLst>
      <p:ext uri="{BB962C8B-B14F-4D97-AF65-F5344CB8AC3E}">
        <p14:creationId xmlns:p14="http://schemas.microsoft.com/office/powerpoint/2010/main" val="3510070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95F16-9E45-5DE0-C1EA-4B63BD9D54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E543B-87EB-42F2-6D19-DC6FF5F791F6}"/>
              </a:ext>
            </a:extLst>
          </p:cNvPr>
          <p:cNvSpPr>
            <a:spLocks noGrp="1"/>
          </p:cNvSpPr>
          <p:nvPr>
            <p:ph type="title"/>
          </p:nvPr>
        </p:nvSpPr>
        <p:spPr>
          <a:xfrm>
            <a:off x="0" y="0"/>
            <a:ext cx="10515600" cy="658761"/>
          </a:xfrm>
        </p:spPr>
        <p:txBody>
          <a:bodyPr>
            <a:normAutofit fontScale="90000"/>
          </a:bodyPr>
          <a:lstStyle/>
          <a:p>
            <a:r>
              <a:rPr lang="fr-FR" dirty="0" err="1"/>
              <a:t>Result</a:t>
            </a:r>
            <a:endParaRPr lang="en-GB" dirty="0"/>
          </a:p>
        </p:txBody>
      </p:sp>
      <p:pic>
        <p:nvPicPr>
          <p:cNvPr id="8" name="Content Placeholder 7" descr="A graph of a function&#10;&#10;AI-generated content may be incorrect.">
            <a:extLst>
              <a:ext uri="{FF2B5EF4-FFF2-40B4-BE49-F238E27FC236}">
                <a16:creationId xmlns:a16="http://schemas.microsoft.com/office/drawing/2014/main" id="{83FD6359-A833-93B4-1FAF-504DCD0BF8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7825"/>
            <a:ext cx="10515600" cy="3706938"/>
          </a:xfrm>
        </p:spPr>
      </p:pic>
      <p:sp>
        <p:nvSpPr>
          <p:cNvPr id="4" name="Date Placeholder 3">
            <a:extLst>
              <a:ext uri="{FF2B5EF4-FFF2-40B4-BE49-F238E27FC236}">
                <a16:creationId xmlns:a16="http://schemas.microsoft.com/office/drawing/2014/main" id="{1A06F302-C323-1F96-A73E-B3E9C068759B}"/>
              </a:ext>
            </a:extLst>
          </p:cNvPr>
          <p:cNvSpPr>
            <a:spLocks noGrp="1"/>
          </p:cNvSpPr>
          <p:nvPr>
            <p:ph type="dt" sz="half" idx="10"/>
          </p:nvPr>
        </p:nvSpPr>
        <p:spPr/>
        <p:txBody>
          <a:bodyPr/>
          <a:lstStyle/>
          <a:p>
            <a:fld id="{4CC9B825-16B8-45CD-ADE6-0F66C0266B01}" type="datetime1">
              <a:rPr lang="en-GB" smtClean="0"/>
              <a:t>27/03/2025</a:t>
            </a:fld>
            <a:endParaRPr lang="en-GB"/>
          </a:p>
        </p:txBody>
      </p:sp>
      <p:sp>
        <p:nvSpPr>
          <p:cNvPr id="5" name="Footer Placeholder 4">
            <a:extLst>
              <a:ext uri="{FF2B5EF4-FFF2-40B4-BE49-F238E27FC236}">
                <a16:creationId xmlns:a16="http://schemas.microsoft.com/office/drawing/2014/main" id="{2FB6F4B9-55F8-3533-E122-F2179E87DF31}"/>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95CD7FFF-A7F5-8814-3341-7B0AAD68E758}"/>
              </a:ext>
            </a:extLst>
          </p:cNvPr>
          <p:cNvSpPr>
            <a:spLocks noGrp="1"/>
          </p:cNvSpPr>
          <p:nvPr>
            <p:ph type="sldNum" sz="quarter" idx="12"/>
          </p:nvPr>
        </p:nvSpPr>
        <p:spPr/>
        <p:txBody>
          <a:bodyPr/>
          <a:lstStyle/>
          <a:p>
            <a:fld id="{58D1D6A2-ED07-452C-B38E-B0FFAE31C5FA}" type="slidenum">
              <a:rPr lang="en-GB" smtClean="0"/>
              <a:t>20</a:t>
            </a:fld>
            <a:endParaRPr lang="en-GB"/>
          </a:p>
        </p:txBody>
      </p:sp>
      <p:sp>
        <p:nvSpPr>
          <p:cNvPr id="9" name="TextBox 8">
            <a:extLst>
              <a:ext uri="{FF2B5EF4-FFF2-40B4-BE49-F238E27FC236}">
                <a16:creationId xmlns:a16="http://schemas.microsoft.com/office/drawing/2014/main" id="{C7C93991-34B6-09F3-E950-1DCB87D0325E}"/>
              </a:ext>
            </a:extLst>
          </p:cNvPr>
          <p:cNvSpPr txBox="1"/>
          <p:nvPr/>
        </p:nvSpPr>
        <p:spPr>
          <a:xfrm>
            <a:off x="103238" y="723137"/>
            <a:ext cx="11862619" cy="646331"/>
          </a:xfrm>
          <a:prstGeom prst="rect">
            <a:avLst/>
          </a:prstGeom>
          <a:noFill/>
        </p:spPr>
        <p:txBody>
          <a:bodyPr wrap="square">
            <a:spAutoFit/>
          </a:bodyPr>
          <a:lstStyle/>
          <a:p>
            <a:pPr marL="285750" indent="-285750">
              <a:buFont typeface="Arial" panose="020B0604020202020204" pitchFamily="34" charset="0"/>
              <a:buChar char="•"/>
            </a:pPr>
            <a:r>
              <a:rPr lang="en-GB" dirty="0"/>
              <a:t>For Gene AT2G38472, the left graph shows the observed data, predicted data, and model predictions, while the right graph displays the training loss curve in the case of the hybrid model(</a:t>
            </a:r>
            <a:r>
              <a:rPr lang="en-GB" dirty="0" err="1"/>
              <a:t>IPINN+Neural</a:t>
            </a:r>
            <a:r>
              <a:rPr lang="en-GB" dirty="0"/>
              <a:t> ODE (parametric)).</a:t>
            </a:r>
          </a:p>
        </p:txBody>
      </p:sp>
    </p:spTree>
    <p:extLst>
      <p:ext uri="{BB962C8B-B14F-4D97-AF65-F5344CB8AC3E}">
        <p14:creationId xmlns:p14="http://schemas.microsoft.com/office/powerpoint/2010/main" val="3574122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FF16-0977-290F-87BE-36CA9D81DC3E}"/>
              </a:ext>
            </a:extLst>
          </p:cNvPr>
          <p:cNvSpPr>
            <a:spLocks noGrp="1"/>
          </p:cNvSpPr>
          <p:nvPr>
            <p:ph type="title"/>
          </p:nvPr>
        </p:nvSpPr>
        <p:spPr/>
        <p:txBody>
          <a:bodyPr/>
          <a:lstStyle/>
          <a:p>
            <a:r>
              <a:rPr lang="fr-FR"/>
              <a:t>Result</a:t>
            </a:r>
            <a:endParaRPr lang="en-GB"/>
          </a:p>
        </p:txBody>
      </p:sp>
      <p:pic>
        <p:nvPicPr>
          <p:cNvPr id="8" name="Content Placeholder 7" descr="A screenshot of a computer code&#10;&#10;AI-generated content may be incorrect.">
            <a:extLst>
              <a:ext uri="{FF2B5EF4-FFF2-40B4-BE49-F238E27FC236}">
                <a16:creationId xmlns:a16="http://schemas.microsoft.com/office/drawing/2014/main" id="{E9F8FE59-D0BF-01D9-5F9D-13BE4F58CE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3944" y="2958161"/>
            <a:ext cx="4744112" cy="2086266"/>
          </a:xfrm>
        </p:spPr>
      </p:pic>
      <p:sp>
        <p:nvSpPr>
          <p:cNvPr id="4" name="Date Placeholder 3">
            <a:extLst>
              <a:ext uri="{FF2B5EF4-FFF2-40B4-BE49-F238E27FC236}">
                <a16:creationId xmlns:a16="http://schemas.microsoft.com/office/drawing/2014/main" id="{185B3EFC-490F-303D-F34B-C11CB25FAAD5}"/>
              </a:ext>
            </a:extLst>
          </p:cNvPr>
          <p:cNvSpPr>
            <a:spLocks noGrp="1"/>
          </p:cNvSpPr>
          <p:nvPr>
            <p:ph type="dt" sz="half" idx="10"/>
          </p:nvPr>
        </p:nvSpPr>
        <p:spPr/>
        <p:txBody>
          <a:bodyPr/>
          <a:lstStyle/>
          <a:p>
            <a:fld id="{33B3A355-ACD3-40FA-B0DD-9FC2D9FA9D2D}" type="datetime1">
              <a:rPr lang="en-GB" smtClean="0"/>
              <a:t>27/03/2025</a:t>
            </a:fld>
            <a:endParaRPr lang="en-GB"/>
          </a:p>
        </p:txBody>
      </p:sp>
      <p:sp>
        <p:nvSpPr>
          <p:cNvPr id="5" name="Footer Placeholder 4">
            <a:extLst>
              <a:ext uri="{FF2B5EF4-FFF2-40B4-BE49-F238E27FC236}">
                <a16:creationId xmlns:a16="http://schemas.microsoft.com/office/drawing/2014/main" id="{62D328DC-9126-CDC2-30C7-B10AE2EDB030}"/>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76519FA6-102D-E70C-344C-5EC36BDD171D}"/>
              </a:ext>
            </a:extLst>
          </p:cNvPr>
          <p:cNvSpPr>
            <a:spLocks noGrp="1"/>
          </p:cNvSpPr>
          <p:nvPr>
            <p:ph type="sldNum" sz="quarter" idx="12"/>
          </p:nvPr>
        </p:nvSpPr>
        <p:spPr/>
        <p:txBody>
          <a:bodyPr/>
          <a:lstStyle/>
          <a:p>
            <a:fld id="{58D1D6A2-ED07-452C-B38E-B0FFAE31C5FA}" type="slidenum">
              <a:rPr lang="en-GB" smtClean="0"/>
              <a:t>21</a:t>
            </a:fld>
            <a:endParaRPr lang="en-GB"/>
          </a:p>
        </p:txBody>
      </p:sp>
      <p:sp>
        <p:nvSpPr>
          <p:cNvPr id="10" name="TextBox 9">
            <a:extLst>
              <a:ext uri="{FF2B5EF4-FFF2-40B4-BE49-F238E27FC236}">
                <a16:creationId xmlns:a16="http://schemas.microsoft.com/office/drawing/2014/main" id="{F76E50A3-1684-BB3D-666A-28253CD2D9AE}"/>
              </a:ext>
            </a:extLst>
          </p:cNvPr>
          <p:cNvSpPr txBox="1"/>
          <p:nvPr/>
        </p:nvSpPr>
        <p:spPr>
          <a:xfrm>
            <a:off x="324464" y="1646238"/>
            <a:ext cx="11493909" cy="369332"/>
          </a:xfrm>
          <a:prstGeom prst="rect">
            <a:avLst/>
          </a:prstGeom>
          <a:noFill/>
        </p:spPr>
        <p:txBody>
          <a:bodyPr wrap="square">
            <a:spAutoFit/>
          </a:bodyPr>
          <a:lstStyle/>
          <a:p>
            <a:pPr marL="285750" indent="-285750">
              <a:buFont typeface="Arial" panose="020B0604020202020204" pitchFamily="34" charset="0"/>
              <a:buChar char="•"/>
            </a:pPr>
            <a:r>
              <a:rPr lang="en-GB" dirty="0"/>
              <a:t>Parameters and the clusters of the genes in the case of the hybrid model(</a:t>
            </a:r>
            <a:r>
              <a:rPr lang="en-GB" dirty="0" err="1"/>
              <a:t>IPINN+Neural</a:t>
            </a:r>
            <a:r>
              <a:rPr lang="en-GB" dirty="0"/>
              <a:t> ODE (parametric))</a:t>
            </a:r>
          </a:p>
        </p:txBody>
      </p:sp>
    </p:spTree>
    <p:extLst>
      <p:ext uri="{BB962C8B-B14F-4D97-AF65-F5344CB8AC3E}">
        <p14:creationId xmlns:p14="http://schemas.microsoft.com/office/powerpoint/2010/main" val="418882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99FF-2B96-255C-AB5A-9D7318313EFE}"/>
              </a:ext>
            </a:extLst>
          </p:cNvPr>
          <p:cNvSpPr>
            <a:spLocks noGrp="1"/>
          </p:cNvSpPr>
          <p:nvPr>
            <p:ph type="title"/>
          </p:nvPr>
        </p:nvSpPr>
        <p:spPr/>
        <p:txBody>
          <a:bodyPr/>
          <a:lstStyle/>
          <a:p>
            <a:r>
              <a:rPr lang="en-GB" b="1" dirty="0"/>
              <a:t>Discussion</a:t>
            </a:r>
            <a:endParaRPr lang="en-GB" dirty="0"/>
          </a:p>
        </p:txBody>
      </p:sp>
      <p:sp>
        <p:nvSpPr>
          <p:cNvPr id="3" name="Content Placeholder 2">
            <a:extLst>
              <a:ext uri="{FF2B5EF4-FFF2-40B4-BE49-F238E27FC236}">
                <a16:creationId xmlns:a16="http://schemas.microsoft.com/office/drawing/2014/main" id="{E2D81F15-E2B1-C3B8-8623-7AC27B1BA329}"/>
              </a:ext>
            </a:extLst>
          </p:cNvPr>
          <p:cNvSpPr>
            <a:spLocks noGrp="1"/>
          </p:cNvSpPr>
          <p:nvPr>
            <p:ph idx="1"/>
          </p:nvPr>
        </p:nvSpPr>
        <p:spPr/>
        <p:txBody>
          <a:bodyPr/>
          <a:lstStyle/>
          <a:p>
            <a:pPr>
              <a:buNone/>
            </a:pPr>
            <a:endParaRPr lang="en-GB" b="1" dirty="0"/>
          </a:p>
          <a:p>
            <a:pPr>
              <a:buFont typeface="Arial" panose="020B0604020202020204" pitchFamily="34" charset="0"/>
              <a:buChar char="•"/>
            </a:pPr>
            <a:r>
              <a:rPr lang="en-GB" b="1" dirty="0"/>
              <a:t>Key Findings:</a:t>
            </a:r>
            <a:endParaRPr lang="en-GB" dirty="0"/>
          </a:p>
          <a:p>
            <a:pPr marL="742950" lvl="1" indent="-285750">
              <a:buFont typeface="Arial" panose="020B0604020202020204" pitchFamily="34" charset="0"/>
              <a:buChar char="•"/>
            </a:pPr>
            <a:r>
              <a:rPr lang="en-GB" dirty="0"/>
              <a:t>PINNs accurately capture underlying gene dynamics.</a:t>
            </a:r>
          </a:p>
          <a:p>
            <a:pPr marL="742950" lvl="1" indent="-285750">
              <a:buFont typeface="Arial" panose="020B0604020202020204" pitchFamily="34" charset="0"/>
              <a:buChar char="•"/>
            </a:pPr>
            <a:r>
              <a:rPr lang="en-GB" dirty="0"/>
              <a:t>Neural ODEs (parametric) effectively model continuous-time </a:t>
            </a:r>
            <a:r>
              <a:rPr lang="en-GB" dirty="0" err="1"/>
              <a:t>behavior</a:t>
            </a:r>
            <a:r>
              <a:rPr lang="en-GB" dirty="0"/>
              <a:t>.</a:t>
            </a:r>
          </a:p>
          <a:p>
            <a:pPr marL="742950" lvl="1" indent="-285750">
              <a:buFont typeface="Arial" panose="020B0604020202020204" pitchFamily="34" charset="0"/>
              <a:buChar char="•"/>
            </a:pPr>
            <a:r>
              <a:rPr lang="en-GB" dirty="0"/>
              <a:t>Hybrid Model performs not good in generalization &amp; parameter estimation.</a:t>
            </a:r>
          </a:p>
          <a:p>
            <a:pPr>
              <a:buFont typeface="Arial" panose="020B0604020202020204" pitchFamily="34" charset="0"/>
              <a:buChar char="•"/>
            </a:pPr>
            <a:r>
              <a:rPr lang="en-GB" b="1" dirty="0"/>
              <a:t>Clustering of Gene Expression:</a:t>
            </a:r>
            <a:endParaRPr lang="en-GB" dirty="0"/>
          </a:p>
          <a:p>
            <a:pPr marL="742950" lvl="1" indent="-285750">
              <a:buFont typeface="Arial" panose="020B0604020202020204" pitchFamily="34" charset="0"/>
              <a:buChar char="•"/>
            </a:pPr>
            <a:r>
              <a:rPr lang="en-GB" dirty="0"/>
              <a:t>Identified 4 distinct gene response groups using </a:t>
            </a:r>
            <a:r>
              <a:rPr lang="en-GB" dirty="0" err="1"/>
              <a:t>kmeans</a:t>
            </a:r>
            <a:r>
              <a:rPr lang="en-GB" dirty="0"/>
              <a:t>.</a:t>
            </a:r>
          </a:p>
          <a:p>
            <a:endParaRPr lang="en-GB" dirty="0"/>
          </a:p>
        </p:txBody>
      </p:sp>
      <p:sp>
        <p:nvSpPr>
          <p:cNvPr id="4" name="Date Placeholder 3">
            <a:extLst>
              <a:ext uri="{FF2B5EF4-FFF2-40B4-BE49-F238E27FC236}">
                <a16:creationId xmlns:a16="http://schemas.microsoft.com/office/drawing/2014/main" id="{A05965CA-E819-5517-9B43-03F5906C9C0A}"/>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FCE78EBB-11BE-6606-4FD2-6B976244BB74}"/>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79FD3AC5-59A1-9BC4-F2CE-FEA9E623EC96}"/>
              </a:ext>
            </a:extLst>
          </p:cNvPr>
          <p:cNvSpPr>
            <a:spLocks noGrp="1"/>
          </p:cNvSpPr>
          <p:nvPr>
            <p:ph type="sldNum" sz="quarter" idx="12"/>
          </p:nvPr>
        </p:nvSpPr>
        <p:spPr/>
        <p:txBody>
          <a:bodyPr/>
          <a:lstStyle/>
          <a:p>
            <a:fld id="{58D1D6A2-ED07-452C-B38E-B0FFAE31C5FA}" type="slidenum">
              <a:rPr lang="en-GB" smtClean="0"/>
              <a:t>22</a:t>
            </a:fld>
            <a:endParaRPr lang="en-GB"/>
          </a:p>
        </p:txBody>
      </p:sp>
    </p:spTree>
    <p:extLst>
      <p:ext uri="{BB962C8B-B14F-4D97-AF65-F5344CB8AC3E}">
        <p14:creationId xmlns:p14="http://schemas.microsoft.com/office/powerpoint/2010/main" val="2351831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ED195-B3D8-695C-CF18-071211D255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6FAA31-7415-81E8-F2C3-06430C077F0E}"/>
              </a:ext>
            </a:extLst>
          </p:cNvPr>
          <p:cNvSpPr>
            <a:spLocks noGrp="1"/>
          </p:cNvSpPr>
          <p:nvPr>
            <p:ph type="title"/>
          </p:nvPr>
        </p:nvSpPr>
        <p:spPr>
          <a:xfrm>
            <a:off x="2457" y="18255"/>
            <a:ext cx="10515600" cy="704652"/>
          </a:xfrm>
        </p:spPr>
        <p:txBody>
          <a:bodyPr/>
          <a:lstStyle/>
          <a:p>
            <a:r>
              <a:rPr lang="fr-FR" dirty="0" err="1">
                <a:solidFill>
                  <a:srgbClr val="002060"/>
                </a:solidFill>
              </a:rPr>
              <a:t>Result</a:t>
            </a:r>
            <a:r>
              <a:rPr lang="fr-FR" dirty="0">
                <a:solidFill>
                  <a:srgbClr val="002060"/>
                </a:solidFill>
              </a:rPr>
              <a:t> (</a:t>
            </a:r>
            <a:r>
              <a:rPr lang="en-GB" dirty="0">
                <a:solidFill>
                  <a:srgbClr val="002060"/>
                </a:solidFill>
              </a:rPr>
              <a:t>Comparison of Models)</a:t>
            </a:r>
            <a:endParaRPr lang="en-GB" dirty="0"/>
          </a:p>
        </p:txBody>
      </p:sp>
      <p:pic>
        <p:nvPicPr>
          <p:cNvPr id="8" name="Content Placeholder 7" descr="A graph with green and blue lines&#10;&#10;AI-generated content may be incorrect.">
            <a:extLst>
              <a:ext uri="{FF2B5EF4-FFF2-40B4-BE49-F238E27FC236}">
                <a16:creationId xmlns:a16="http://schemas.microsoft.com/office/drawing/2014/main" id="{B40B086D-EA8D-B921-8A1F-F965184CC5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6707" y="1825625"/>
            <a:ext cx="6738585" cy="4351338"/>
          </a:xfrm>
        </p:spPr>
      </p:pic>
      <p:sp>
        <p:nvSpPr>
          <p:cNvPr id="4" name="Date Placeholder 3">
            <a:extLst>
              <a:ext uri="{FF2B5EF4-FFF2-40B4-BE49-F238E27FC236}">
                <a16:creationId xmlns:a16="http://schemas.microsoft.com/office/drawing/2014/main" id="{A823B168-FB78-8651-2401-654C13B09C2F}"/>
              </a:ext>
            </a:extLst>
          </p:cNvPr>
          <p:cNvSpPr>
            <a:spLocks noGrp="1"/>
          </p:cNvSpPr>
          <p:nvPr>
            <p:ph type="dt" sz="half" idx="10"/>
          </p:nvPr>
        </p:nvSpPr>
        <p:spPr/>
        <p:txBody>
          <a:bodyPr/>
          <a:lstStyle/>
          <a:p>
            <a:fld id="{48B6E908-CF1A-457F-AE71-73E4CBB4FB6C}" type="datetime1">
              <a:rPr lang="en-GB" smtClean="0"/>
              <a:t>27/03/2025</a:t>
            </a:fld>
            <a:endParaRPr lang="en-GB"/>
          </a:p>
        </p:txBody>
      </p:sp>
      <p:sp>
        <p:nvSpPr>
          <p:cNvPr id="5" name="Footer Placeholder 4">
            <a:extLst>
              <a:ext uri="{FF2B5EF4-FFF2-40B4-BE49-F238E27FC236}">
                <a16:creationId xmlns:a16="http://schemas.microsoft.com/office/drawing/2014/main" id="{07DC52EC-1B78-CE1B-BE33-62224ACB33CE}"/>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4E428CBE-8C0A-DA02-B848-4CDB2702133F}"/>
              </a:ext>
            </a:extLst>
          </p:cNvPr>
          <p:cNvSpPr>
            <a:spLocks noGrp="1"/>
          </p:cNvSpPr>
          <p:nvPr>
            <p:ph type="sldNum" sz="quarter" idx="12"/>
          </p:nvPr>
        </p:nvSpPr>
        <p:spPr/>
        <p:txBody>
          <a:bodyPr/>
          <a:lstStyle/>
          <a:p>
            <a:fld id="{58D1D6A2-ED07-452C-B38E-B0FFAE31C5FA}" type="slidenum">
              <a:rPr lang="en-GB" smtClean="0"/>
              <a:t>23</a:t>
            </a:fld>
            <a:endParaRPr lang="en-GB"/>
          </a:p>
        </p:txBody>
      </p:sp>
      <p:sp>
        <p:nvSpPr>
          <p:cNvPr id="10" name="TextBox 9">
            <a:extLst>
              <a:ext uri="{FF2B5EF4-FFF2-40B4-BE49-F238E27FC236}">
                <a16:creationId xmlns:a16="http://schemas.microsoft.com/office/drawing/2014/main" id="{2DF7BB33-61D7-F173-1F55-110E9FFA3934}"/>
              </a:ext>
            </a:extLst>
          </p:cNvPr>
          <p:cNvSpPr txBox="1"/>
          <p:nvPr/>
        </p:nvSpPr>
        <p:spPr>
          <a:xfrm>
            <a:off x="159773" y="1089600"/>
            <a:ext cx="11402961" cy="369332"/>
          </a:xfrm>
          <a:prstGeom prst="rect">
            <a:avLst/>
          </a:prstGeom>
          <a:noFill/>
        </p:spPr>
        <p:txBody>
          <a:bodyPr wrap="square">
            <a:spAutoFit/>
          </a:bodyPr>
          <a:lstStyle/>
          <a:p>
            <a:pPr marL="285750" indent="-285750">
              <a:buFont typeface="Arial" panose="020B0604020202020204" pitchFamily="34" charset="0"/>
              <a:buChar char="•"/>
            </a:pPr>
            <a:r>
              <a:rPr lang="en-GB" dirty="0"/>
              <a:t>For test data, predicted data in the case of the IPINN. Cluster 2 (α = 0.196849, β = 1.436124, γ = 0.443261)</a:t>
            </a:r>
          </a:p>
        </p:txBody>
      </p:sp>
    </p:spTree>
    <p:extLst>
      <p:ext uri="{BB962C8B-B14F-4D97-AF65-F5344CB8AC3E}">
        <p14:creationId xmlns:p14="http://schemas.microsoft.com/office/powerpoint/2010/main" val="3076866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8D33-416C-B5EE-6CF4-775E4D39A29B}"/>
              </a:ext>
            </a:extLst>
          </p:cNvPr>
          <p:cNvSpPr>
            <a:spLocks noGrp="1"/>
          </p:cNvSpPr>
          <p:nvPr>
            <p:ph type="title"/>
          </p:nvPr>
        </p:nvSpPr>
        <p:spPr>
          <a:xfrm>
            <a:off x="0" y="0"/>
            <a:ext cx="10515600" cy="646331"/>
          </a:xfrm>
        </p:spPr>
        <p:txBody>
          <a:bodyPr>
            <a:normAutofit fontScale="90000"/>
          </a:bodyPr>
          <a:lstStyle/>
          <a:p>
            <a:r>
              <a:rPr lang="fr-FR" dirty="0" err="1">
                <a:solidFill>
                  <a:srgbClr val="002060"/>
                </a:solidFill>
              </a:rPr>
              <a:t>Result</a:t>
            </a:r>
            <a:r>
              <a:rPr lang="fr-FR" dirty="0">
                <a:solidFill>
                  <a:srgbClr val="002060"/>
                </a:solidFill>
              </a:rPr>
              <a:t> (</a:t>
            </a:r>
            <a:r>
              <a:rPr lang="en-GB" dirty="0">
                <a:solidFill>
                  <a:srgbClr val="002060"/>
                </a:solidFill>
              </a:rPr>
              <a:t>Comparison of Models)</a:t>
            </a:r>
          </a:p>
        </p:txBody>
      </p:sp>
      <p:pic>
        <p:nvPicPr>
          <p:cNvPr id="8" name="Content Placeholder 7" descr="A graph with a line and a blue line&#10;&#10;AI-generated content may be incorrect.">
            <a:extLst>
              <a:ext uri="{FF2B5EF4-FFF2-40B4-BE49-F238E27FC236}">
                <a16:creationId xmlns:a16="http://schemas.microsoft.com/office/drawing/2014/main" id="{CC244C04-9A99-ED11-D583-95BCAA7FF7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6707" y="1825625"/>
            <a:ext cx="6738585" cy="4351338"/>
          </a:xfrm>
        </p:spPr>
      </p:pic>
      <p:sp>
        <p:nvSpPr>
          <p:cNvPr id="4" name="Date Placeholder 3">
            <a:extLst>
              <a:ext uri="{FF2B5EF4-FFF2-40B4-BE49-F238E27FC236}">
                <a16:creationId xmlns:a16="http://schemas.microsoft.com/office/drawing/2014/main" id="{29C43971-54D6-8414-610A-FB920DEB58FD}"/>
              </a:ext>
            </a:extLst>
          </p:cNvPr>
          <p:cNvSpPr>
            <a:spLocks noGrp="1"/>
          </p:cNvSpPr>
          <p:nvPr>
            <p:ph type="dt" sz="half" idx="10"/>
          </p:nvPr>
        </p:nvSpPr>
        <p:spPr/>
        <p:txBody>
          <a:bodyPr/>
          <a:lstStyle/>
          <a:p>
            <a:fld id="{E48FE67B-8809-4D84-B347-E5998ECF612D}" type="datetime1">
              <a:rPr lang="en-GB" smtClean="0"/>
              <a:t>27/03/2025</a:t>
            </a:fld>
            <a:endParaRPr lang="en-GB"/>
          </a:p>
        </p:txBody>
      </p:sp>
      <p:sp>
        <p:nvSpPr>
          <p:cNvPr id="5" name="Footer Placeholder 4">
            <a:extLst>
              <a:ext uri="{FF2B5EF4-FFF2-40B4-BE49-F238E27FC236}">
                <a16:creationId xmlns:a16="http://schemas.microsoft.com/office/drawing/2014/main" id="{B9FCE821-5FF1-3DF8-4501-9FC9B44EC136}"/>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31A2D3B0-6D15-CF8C-B85E-50415E081494}"/>
              </a:ext>
            </a:extLst>
          </p:cNvPr>
          <p:cNvSpPr>
            <a:spLocks noGrp="1"/>
          </p:cNvSpPr>
          <p:nvPr>
            <p:ph type="sldNum" sz="quarter" idx="12"/>
          </p:nvPr>
        </p:nvSpPr>
        <p:spPr/>
        <p:txBody>
          <a:bodyPr/>
          <a:lstStyle/>
          <a:p>
            <a:fld id="{58D1D6A2-ED07-452C-B38E-B0FFAE31C5FA}" type="slidenum">
              <a:rPr lang="en-GB" smtClean="0"/>
              <a:t>24</a:t>
            </a:fld>
            <a:endParaRPr lang="en-GB"/>
          </a:p>
        </p:txBody>
      </p:sp>
      <p:sp>
        <p:nvSpPr>
          <p:cNvPr id="10" name="TextBox 9">
            <a:extLst>
              <a:ext uri="{FF2B5EF4-FFF2-40B4-BE49-F238E27FC236}">
                <a16:creationId xmlns:a16="http://schemas.microsoft.com/office/drawing/2014/main" id="{D6967D2B-4F66-0486-2B40-744F3C57D119}"/>
              </a:ext>
            </a:extLst>
          </p:cNvPr>
          <p:cNvSpPr txBox="1"/>
          <p:nvPr/>
        </p:nvSpPr>
        <p:spPr>
          <a:xfrm>
            <a:off x="81116" y="1002397"/>
            <a:ext cx="11806084" cy="369332"/>
          </a:xfrm>
          <a:prstGeom prst="rect">
            <a:avLst/>
          </a:prstGeom>
          <a:noFill/>
        </p:spPr>
        <p:txBody>
          <a:bodyPr wrap="square">
            <a:spAutoFit/>
          </a:bodyPr>
          <a:lstStyle/>
          <a:p>
            <a:pPr marL="285750" indent="-285750">
              <a:buFont typeface="Arial" panose="020B0604020202020204" pitchFamily="34" charset="0"/>
              <a:buChar char="•"/>
            </a:pPr>
            <a:r>
              <a:rPr lang="en-GB" dirty="0"/>
              <a:t>For test data, predicted data in the case of the Neural ODE. Cluster 2 (α = −0.114982, β = 0.456523, γ =−0.180553) </a:t>
            </a:r>
          </a:p>
        </p:txBody>
      </p:sp>
    </p:spTree>
    <p:extLst>
      <p:ext uri="{BB962C8B-B14F-4D97-AF65-F5344CB8AC3E}">
        <p14:creationId xmlns:p14="http://schemas.microsoft.com/office/powerpoint/2010/main" val="2683610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BD0B-7AF9-71ED-529E-79D237E49DEF}"/>
              </a:ext>
            </a:extLst>
          </p:cNvPr>
          <p:cNvSpPr>
            <a:spLocks noGrp="1"/>
          </p:cNvSpPr>
          <p:nvPr>
            <p:ph type="title"/>
          </p:nvPr>
        </p:nvSpPr>
        <p:spPr>
          <a:xfrm>
            <a:off x="0" y="18256"/>
            <a:ext cx="10515600" cy="662782"/>
          </a:xfrm>
        </p:spPr>
        <p:txBody>
          <a:bodyPr>
            <a:normAutofit fontScale="90000"/>
          </a:bodyPr>
          <a:lstStyle/>
          <a:p>
            <a:r>
              <a:rPr lang="fr-FR" dirty="0" err="1">
                <a:solidFill>
                  <a:srgbClr val="002060"/>
                </a:solidFill>
              </a:rPr>
              <a:t>Result</a:t>
            </a:r>
            <a:r>
              <a:rPr lang="fr-FR" dirty="0">
                <a:solidFill>
                  <a:srgbClr val="002060"/>
                </a:solidFill>
              </a:rPr>
              <a:t> (</a:t>
            </a:r>
            <a:r>
              <a:rPr lang="en-GB" dirty="0">
                <a:solidFill>
                  <a:srgbClr val="002060"/>
                </a:solidFill>
              </a:rPr>
              <a:t>Comparison of Models)</a:t>
            </a:r>
          </a:p>
        </p:txBody>
      </p:sp>
      <p:pic>
        <p:nvPicPr>
          <p:cNvPr id="8" name="Content Placeholder 7" descr="A graph with green and blue lines&#10;&#10;AI-generated content may be incorrect.">
            <a:extLst>
              <a:ext uri="{FF2B5EF4-FFF2-40B4-BE49-F238E27FC236}">
                <a16:creationId xmlns:a16="http://schemas.microsoft.com/office/drawing/2014/main" id="{2A9861CD-D4D6-68B8-C5D2-3F7B219B8A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6707" y="1825625"/>
            <a:ext cx="6738585" cy="4351338"/>
          </a:xfrm>
        </p:spPr>
      </p:pic>
      <p:sp>
        <p:nvSpPr>
          <p:cNvPr id="4" name="Date Placeholder 3">
            <a:extLst>
              <a:ext uri="{FF2B5EF4-FFF2-40B4-BE49-F238E27FC236}">
                <a16:creationId xmlns:a16="http://schemas.microsoft.com/office/drawing/2014/main" id="{05434B57-278C-0183-F19F-E8116880AD61}"/>
              </a:ext>
            </a:extLst>
          </p:cNvPr>
          <p:cNvSpPr>
            <a:spLocks noGrp="1"/>
          </p:cNvSpPr>
          <p:nvPr>
            <p:ph type="dt" sz="half" idx="10"/>
          </p:nvPr>
        </p:nvSpPr>
        <p:spPr/>
        <p:txBody>
          <a:bodyPr/>
          <a:lstStyle/>
          <a:p>
            <a:fld id="{8F7D30FA-BE9C-4D0C-996D-E20F9B82894F}" type="datetime1">
              <a:rPr lang="en-GB" smtClean="0"/>
              <a:t>27/03/2025</a:t>
            </a:fld>
            <a:endParaRPr lang="en-GB"/>
          </a:p>
        </p:txBody>
      </p:sp>
      <p:sp>
        <p:nvSpPr>
          <p:cNvPr id="5" name="Footer Placeholder 4">
            <a:extLst>
              <a:ext uri="{FF2B5EF4-FFF2-40B4-BE49-F238E27FC236}">
                <a16:creationId xmlns:a16="http://schemas.microsoft.com/office/drawing/2014/main" id="{EF0C6DC9-3E83-52DC-427C-0F12F391F6CD}"/>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70DBDDD0-3D9E-6226-42CB-24040658C2D4}"/>
              </a:ext>
            </a:extLst>
          </p:cNvPr>
          <p:cNvSpPr>
            <a:spLocks noGrp="1"/>
          </p:cNvSpPr>
          <p:nvPr>
            <p:ph type="sldNum" sz="quarter" idx="12"/>
          </p:nvPr>
        </p:nvSpPr>
        <p:spPr/>
        <p:txBody>
          <a:bodyPr/>
          <a:lstStyle/>
          <a:p>
            <a:fld id="{58D1D6A2-ED07-452C-B38E-B0FFAE31C5FA}" type="slidenum">
              <a:rPr lang="en-GB" smtClean="0"/>
              <a:t>25</a:t>
            </a:fld>
            <a:endParaRPr lang="en-GB"/>
          </a:p>
        </p:txBody>
      </p:sp>
      <p:sp>
        <p:nvSpPr>
          <p:cNvPr id="10" name="TextBox 9">
            <a:extLst>
              <a:ext uri="{FF2B5EF4-FFF2-40B4-BE49-F238E27FC236}">
                <a16:creationId xmlns:a16="http://schemas.microsoft.com/office/drawing/2014/main" id="{E5F7B8B1-CFF4-0DAC-7781-92511B359C7E}"/>
              </a:ext>
            </a:extLst>
          </p:cNvPr>
          <p:cNvSpPr txBox="1"/>
          <p:nvPr/>
        </p:nvSpPr>
        <p:spPr>
          <a:xfrm>
            <a:off x="0" y="766435"/>
            <a:ext cx="12192000" cy="646331"/>
          </a:xfrm>
          <a:prstGeom prst="rect">
            <a:avLst/>
          </a:prstGeom>
          <a:noFill/>
        </p:spPr>
        <p:txBody>
          <a:bodyPr wrap="square">
            <a:spAutoFit/>
          </a:bodyPr>
          <a:lstStyle/>
          <a:p>
            <a:pPr marL="285750" indent="-285750">
              <a:buFont typeface="Arial" panose="020B0604020202020204" pitchFamily="34" charset="0"/>
              <a:buChar char="•"/>
            </a:pPr>
            <a:r>
              <a:rPr lang="en-GB" dirty="0"/>
              <a:t>For test data, predicted data in the case of the (</a:t>
            </a:r>
            <a:r>
              <a:rPr lang="en-GB" dirty="0" err="1"/>
              <a:t>IPINN+Neural</a:t>
            </a:r>
            <a:r>
              <a:rPr lang="en-GB" dirty="0"/>
              <a:t> ODE (parametric)).  Cluster 2 (α = −0.003555, β = 0.364435,  γ=−0.286588)</a:t>
            </a:r>
          </a:p>
        </p:txBody>
      </p:sp>
    </p:spTree>
    <p:extLst>
      <p:ext uri="{BB962C8B-B14F-4D97-AF65-F5344CB8AC3E}">
        <p14:creationId xmlns:p14="http://schemas.microsoft.com/office/powerpoint/2010/main" val="3652650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3725-469E-F63A-4EA0-D3AE4CF5A4C1}"/>
              </a:ext>
            </a:extLst>
          </p:cNvPr>
          <p:cNvSpPr>
            <a:spLocks noGrp="1"/>
          </p:cNvSpPr>
          <p:nvPr>
            <p:ph type="title"/>
          </p:nvPr>
        </p:nvSpPr>
        <p:spPr/>
        <p:txBody>
          <a:bodyPr/>
          <a:lstStyle/>
          <a:p>
            <a:r>
              <a:rPr lang="en-GB" b="1" dirty="0"/>
              <a:t>Conclusion</a:t>
            </a:r>
            <a:br>
              <a:rPr lang="en-GB" b="1" dirty="0"/>
            </a:br>
            <a:endParaRPr lang="en-GB" dirty="0"/>
          </a:p>
        </p:txBody>
      </p:sp>
      <p:sp>
        <p:nvSpPr>
          <p:cNvPr id="3" name="Content Placeholder 2">
            <a:extLst>
              <a:ext uri="{FF2B5EF4-FFF2-40B4-BE49-F238E27FC236}">
                <a16:creationId xmlns:a16="http://schemas.microsoft.com/office/drawing/2014/main" id="{0814DB12-B8FE-FFA4-C176-8FD89944FF58}"/>
              </a:ext>
            </a:extLst>
          </p:cNvPr>
          <p:cNvSpPr>
            <a:spLocks noGrp="1"/>
          </p:cNvSpPr>
          <p:nvPr>
            <p:ph idx="1"/>
          </p:nvPr>
        </p:nvSpPr>
        <p:spPr>
          <a:xfrm>
            <a:off x="334297" y="1111045"/>
            <a:ext cx="11019503" cy="5065918"/>
          </a:xfrm>
        </p:spPr>
        <p:txBody>
          <a:bodyPr>
            <a:normAutofit/>
          </a:bodyPr>
          <a:lstStyle/>
          <a:p>
            <a:pPr>
              <a:buFont typeface="Arial" panose="020B0604020202020204" pitchFamily="34" charset="0"/>
              <a:buChar char="•"/>
            </a:pPr>
            <a:r>
              <a:rPr lang="en-GB" i="0" dirty="0">
                <a:effectLst/>
                <a:latin typeface="Segoe WPC"/>
              </a:rPr>
              <a:t>By integrating physical constraints with data-driven approaches, the framework effectively captures the underlying biological processes governing plant-pathogen interactions.</a:t>
            </a:r>
            <a:endParaRPr lang="en-GB" dirty="0"/>
          </a:p>
          <a:p>
            <a:pPr>
              <a:buFont typeface="Arial" panose="020B0604020202020204" pitchFamily="34" charset="0"/>
              <a:buChar char="•"/>
            </a:pPr>
            <a:r>
              <a:rPr lang="en-GB" dirty="0"/>
              <a:t>PINNs works effectively to capture the underlying physics of plant-pathogen interactions.</a:t>
            </a:r>
          </a:p>
          <a:p>
            <a:pPr>
              <a:buFont typeface="Arial" panose="020B0604020202020204" pitchFamily="34" charset="0"/>
              <a:buChar char="•"/>
            </a:pPr>
            <a:r>
              <a:rPr lang="en-GB" dirty="0"/>
              <a:t>This study highlights the potential of physics-informed machine learning in systems biology, particularly for </a:t>
            </a:r>
            <a:r>
              <a:rPr lang="en-GB" dirty="0" err="1"/>
              <a:t>analyzing</a:t>
            </a:r>
            <a:r>
              <a:rPr lang="en-GB" dirty="0"/>
              <a:t> transcriptomics data.</a:t>
            </a:r>
          </a:p>
          <a:p>
            <a:pPr>
              <a:buFont typeface="Arial" panose="020B0604020202020204" pitchFamily="34" charset="0"/>
              <a:buChar char="•"/>
            </a:pPr>
            <a:r>
              <a:rPr lang="en-GB" dirty="0"/>
              <a:t>This approach improves forecasting capabilities </a:t>
            </a:r>
          </a:p>
        </p:txBody>
      </p:sp>
      <p:sp>
        <p:nvSpPr>
          <p:cNvPr id="4" name="Date Placeholder 3">
            <a:extLst>
              <a:ext uri="{FF2B5EF4-FFF2-40B4-BE49-F238E27FC236}">
                <a16:creationId xmlns:a16="http://schemas.microsoft.com/office/drawing/2014/main" id="{9CB18E5D-B057-655D-8376-E1A708B6F5B8}"/>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9DF92FFE-34B5-1CB2-E4E8-75713B6B87CA}"/>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967CAAF7-F265-31E2-3DA8-C931D52E9FE0}"/>
              </a:ext>
            </a:extLst>
          </p:cNvPr>
          <p:cNvSpPr>
            <a:spLocks noGrp="1"/>
          </p:cNvSpPr>
          <p:nvPr>
            <p:ph type="sldNum" sz="quarter" idx="12"/>
          </p:nvPr>
        </p:nvSpPr>
        <p:spPr/>
        <p:txBody>
          <a:bodyPr/>
          <a:lstStyle/>
          <a:p>
            <a:fld id="{58D1D6A2-ED07-452C-B38E-B0FFAE31C5FA}" type="slidenum">
              <a:rPr lang="en-GB" smtClean="0"/>
              <a:t>26</a:t>
            </a:fld>
            <a:endParaRPr lang="en-GB"/>
          </a:p>
        </p:txBody>
      </p:sp>
    </p:spTree>
    <p:extLst>
      <p:ext uri="{BB962C8B-B14F-4D97-AF65-F5344CB8AC3E}">
        <p14:creationId xmlns:p14="http://schemas.microsoft.com/office/powerpoint/2010/main" val="2398420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92FD-3477-FFBA-F955-272F437472AC}"/>
              </a:ext>
            </a:extLst>
          </p:cNvPr>
          <p:cNvSpPr>
            <a:spLocks noGrp="1"/>
          </p:cNvSpPr>
          <p:nvPr>
            <p:ph type="title"/>
          </p:nvPr>
        </p:nvSpPr>
        <p:spPr>
          <a:xfrm>
            <a:off x="0" y="240512"/>
            <a:ext cx="9602037" cy="528289"/>
          </a:xfrm>
        </p:spPr>
        <p:txBody>
          <a:bodyPr>
            <a:normAutofit fontScale="90000"/>
          </a:bodyPr>
          <a:lstStyle/>
          <a:p>
            <a:r>
              <a:rPr lang="en-GB" dirty="0">
                <a:solidFill>
                  <a:srgbClr val="002060"/>
                </a:solidFill>
              </a:rPr>
              <a:t>Limitations</a:t>
            </a:r>
            <a:endParaRPr lang="en-GB" dirty="0"/>
          </a:p>
        </p:txBody>
      </p:sp>
      <p:sp>
        <p:nvSpPr>
          <p:cNvPr id="3" name="Content Placeholder 2">
            <a:extLst>
              <a:ext uri="{FF2B5EF4-FFF2-40B4-BE49-F238E27FC236}">
                <a16:creationId xmlns:a16="http://schemas.microsoft.com/office/drawing/2014/main" id="{D4E84E5D-AA26-9653-4DC2-5CB0C78F0E1B}"/>
              </a:ext>
            </a:extLst>
          </p:cNvPr>
          <p:cNvSpPr>
            <a:spLocks noGrp="1"/>
          </p:cNvSpPr>
          <p:nvPr>
            <p:ph idx="1"/>
          </p:nvPr>
        </p:nvSpPr>
        <p:spPr>
          <a:xfrm>
            <a:off x="0" y="1253331"/>
            <a:ext cx="10515600" cy="4351338"/>
          </a:xfrm>
        </p:spPr>
        <p:txBody>
          <a:bodyPr>
            <a:normAutofit/>
          </a:bodyPr>
          <a:lstStyle/>
          <a:p>
            <a:pPr marL="742950" lvl="1" indent="-285750">
              <a:buFont typeface="Arial" panose="020B0604020202020204" pitchFamily="34" charset="0"/>
              <a:buChar char="•"/>
            </a:pPr>
            <a:r>
              <a:rPr lang="en-GB" dirty="0"/>
              <a:t>Limited time points in data.</a:t>
            </a:r>
          </a:p>
          <a:p>
            <a:pPr lvl="1">
              <a:spcBef>
                <a:spcPts val="300"/>
              </a:spcBef>
            </a:pPr>
            <a:r>
              <a:rPr lang="en-GB" b="1" i="0" dirty="0">
                <a:effectLst/>
                <a:latin typeface="DeepSeek-CJK-patch"/>
              </a:rPr>
              <a:t>Simplified Dynamics</a:t>
            </a:r>
            <a:r>
              <a:rPr lang="en-GB" b="0" i="0" dirty="0">
                <a:effectLst/>
                <a:latin typeface="DeepSeek-CJK-patch"/>
              </a:rPr>
              <a:t>: Linear ODE ignores gene-gene interactions.</a:t>
            </a:r>
          </a:p>
          <a:p>
            <a:pPr lvl="1">
              <a:spcBef>
                <a:spcPts val="300"/>
              </a:spcBef>
            </a:pPr>
            <a:r>
              <a:rPr lang="en-GB" b="1" i="0" dirty="0">
                <a:effectLst/>
                <a:latin typeface="DeepSeek-CJK-patch"/>
              </a:rPr>
              <a:t>Generalization</a:t>
            </a:r>
            <a:r>
              <a:rPr lang="en-GB" b="0" i="0" dirty="0">
                <a:effectLst/>
                <a:latin typeface="DeepSeek-CJK-patch"/>
              </a:rPr>
              <a:t>: </a:t>
            </a:r>
            <a:r>
              <a:rPr lang="en-GB" dirty="0"/>
              <a:t>Model struggles with unseen parameter spaces </a:t>
            </a:r>
            <a:r>
              <a:rPr lang="fr-FR" dirty="0"/>
              <a:t>(</a:t>
            </a:r>
            <a:r>
              <a:rPr lang="fr-FR" dirty="0" err="1"/>
              <a:t>mostly</a:t>
            </a:r>
            <a:r>
              <a:rPr lang="fr-FR" dirty="0"/>
              <a:t> to </a:t>
            </a:r>
            <a:r>
              <a:rPr lang="fr-FR" dirty="0" err="1"/>
              <a:t>predict</a:t>
            </a:r>
            <a:r>
              <a:rPr lang="fr-FR" dirty="0"/>
              <a:t> the 3rd time point)</a:t>
            </a:r>
            <a:r>
              <a:rPr lang="en-GB" b="0" i="0" dirty="0">
                <a:effectLst/>
                <a:latin typeface="DeepSeek-CJK-patch"/>
              </a:rPr>
              <a:t>.</a:t>
            </a:r>
          </a:p>
          <a:p>
            <a:pPr marL="742950" lvl="1" indent="-285750">
              <a:buFont typeface="Arial" panose="020B0604020202020204" pitchFamily="34" charset="0"/>
              <a:buChar char="•"/>
            </a:pPr>
            <a:endParaRPr lang="en-GB" dirty="0"/>
          </a:p>
        </p:txBody>
      </p:sp>
      <p:sp>
        <p:nvSpPr>
          <p:cNvPr id="4" name="Date Placeholder 3">
            <a:extLst>
              <a:ext uri="{FF2B5EF4-FFF2-40B4-BE49-F238E27FC236}">
                <a16:creationId xmlns:a16="http://schemas.microsoft.com/office/drawing/2014/main" id="{277EF965-6759-1D2B-9C3D-1C6887A8C75D}"/>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E1155E15-22BD-DF8F-B5C0-2A4221588312}"/>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CE0C8871-D812-CC1B-73BD-6698056DB483}"/>
              </a:ext>
            </a:extLst>
          </p:cNvPr>
          <p:cNvSpPr>
            <a:spLocks noGrp="1"/>
          </p:cNvSpPr>
          <p:nvPr>
            <p:ph type="sldNum" sz="quarter" idx="12"/>
          </p:nvPr>
        </p:nvSpPr>
        <p:spPr/>
        <p:txBody>
          <a:bodyPr/>
          <a:lstStyle/>
          <a:p>
            <a:fld id="{58D1D6A2-ED07-452C-B38E-B0FFAE31C5FA}" type="slidenum">
              <a:rPr lang="en-GB" smtClean="0"/>
              <a:t>27</a:t>
            </a:fld>
            <a:endParaRPr lang="en-GB"/>
          </a:p>
        </p:txBody>
      </p:sp>
    </p:spTree>
    <p:extLst>
      <p:ext uri="{BB962C8B-B14F-4D97-AF65-F5344CB8AC3E}">
        <p14:creationId xmlns:p14="http://schemas.microsoft.com/office/powerpoint/2010/main" val="3261554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9586-9DC1-62A0-02A4-8DA28FD80673}"/>
              </a:ext>
            </a:extLst>
          </p:cNvPr>
          <p:cNvSpPr>
            <a:spLocks noGrp="1"/>
          </p:cNvSpPr>
          <p:nvPr>
            <p:ph type="title"/>
          </p:nvPr>
        </p:nvSpPr>
        <p:spPr>
          <a:xfrm>
            <a:off x="0" y="18256"/>
            <a:ext cx="10515600" cy="571680"/>
          </a:xfrm>
        </p:spPr>
        <p:txBody>
          <a:bodyPr>
            <a:normAutofit fontScale="90000"/>
          </a:bodyPr>
          <a:lstStyle/>
          <a:p>
            <a:r>
              <a:rPr lang="en-GB" b="1" i="0" dirty="0">
                <a:solidFill>
                  <a:srgbClr val="002060"/>
                </a:solidFill>
                <a:effectLst/>
                <a:latin typeface="DeepSeek-CJK-patch"/>
              </a:rPr>
              <a:t>Future Work</a:t>
            </a:r>
            <a:endParaRPr lang="en-GB" b="1" dirty="0">
              <a:solidFill>
                <a:srgbClr val="002060"/>
              </a:solidFill>
            </a:endParaRPr>
          </a:p>
        </p:txBody>
      </p:sp>
      <p:sp>
        <p:nvSpPr>
          <p:cNvPr id="3" name="Content Placeholder 2">
            <a:extLst>
              <a:ext uri="{FF2B5EF4-FFF2-40B4-BE49-F238E27FC236}">
                <a16:creationId xmlns:a16="http://schemas.microsoft.com/office/drawing/2014/main" id="{8646FC18-8499-CBE9-F991-58D933F22F76}"/>
              </a:ext>
            </a:extLst>
          </p:cNvPr>
          <p:cNvSpPr>
            <a:spLocks noGrp="1"/>
          </p:cNvSpPr>
          <p:nvPr>
            <p:ph idx="1"/>
          </p:nvPr>
        </p:nvSpPr>
        <p:spPr>
          <a:xfrm>
            <a:off x="41786" y="803070"/>
            <a:ext cx="11983065" cy="4351338"/>
          </a:xfrm>
        </p:spPr>
        <p:txBody>
          <a:bodyPr>
            <a:normAutofit/>
          </a:bodyPr>
          <a:lstStyle/>
          <a:p>
            <a:pPr algn="l">
              <a:buFont typeface="+mj-lt"/>
              <a:buAutoNum type="arabicPeriod"/>
            </a:pPr>
            <a:r>
              <a:rPr lang="en-GB" b="1" i="0" dirty="0">
                <a:effectLst/>
                <a:latin typeface="DeepSeek-CJK-patch"/>
              </a:rPr>
              <a:t>Multi-omics Integration</a:t>
            </a:r>
            <a:r>
              <a:rPr lang="en-GB" b="0" i="0" dirty="0">
                <a:effectLst/>
                <a:latin typeface="DeepSeek-CJK-patch"/>
              </a:rPr>
              <a:t>: Combine transcriptomics with proteomics/metabolomics (</a:t>
            </a:r>
            <a:r>
              <a:rPr lang="en-GB" dirty="0"/>
              <a:t>multi-omics datasets)</a:t>
            </a:r>
            <a:r>
              <a:rPr lang="en-GB" b="0" i="0" dirty="0">
                <a:effectLst/>
                <a:latin typeface="DeepSeek-CJK-patch"/>
              </a:rPr>
              <a:t>.</a:t>
            </a:r>
          </a:p>
          <a:p>
            <a:pPr>
              <a:spcBef>
                <a:spcPts val="300"/>
              </a:spcBef>
              <a:buFont typeface="+mj-lt"/>
              <a:buAutoNum type="arabicPeriod"/>
            </a:pPr>
            <a:r>
              <a:rPr lang="en-GB" b="1" i="0" dirty="0">
                <a:effectLst/>
                <a:latin typeface="DeepSeek-CJK-patch"/>
              </a:rPr>
              <a:t>Coupled ODEs</a:t>
            </a:r>
            <a:r>
              <a:rPr lang="en-GB" b="0" i="0" dirty="0">
                <a:effectLst/>
                <a:latin typeface="DeepSeek-CJK-patch"/>
              </a:rPr>
              <a:t>: </a:t>
            </a:r>
            <a:r>
              <a:rPr lang="en-GB" dirty="0"/>
              <a:t>Exploring coupled ODE models for gene-gene interactions</a:t>
            </a:r>
            <a:r>
              <a:rPr lang="en-GB" b="0" i="0" dirty="0">
                <a:effectLst/>
                <a:latin typeface="DeepSeek-CJK-patch"/>
              </a:rPr>
              <a:t>.</a:t>
            </a:r>
          </a:p>
          <a:p>
            <a:pPr algn="l">
              <a:spcBef>
                <a:spcPts val="300"/>
              </a:spcBef>
              <a:spcAft>
                <a:spcPts val="300"/>
              </a:spcAft>
              <a:buFont typeface="+mj-lt"/>
              <a:buAutoNum type="arabicPeriod"/>
            </a:pPr>
            <a:r>
              <a:rPr lang="en-GB" b="1" i="0" dirty="0">
                <a:effectLst/>
                <a:latin typeface="DeepSeek-CJK-patch"/>
              </a:rPr>
              <a:t>Physics-Informed DVAEs (</a:t>
            </a:r>
            <a:r>
              <a:rPr lang="el-GR" b="1" i="0" dirty="0">
                <a:effectLst/>
                <a:latin typeface="DeepSeek-CJK-patch"/>
              </a:rPr>
              <a:t>φ-</a:t>
            </a:r>
            <a:r>
              <a:rPr lang="en-GB" b="1" i="0" dirty="0">
                <a:effectLst/>
                <a:latin typeface="DeepSeek-CJK-patch"/>
              </a:rPr>
              <a:t>DVAE)</a:t>
            </a:r>
            <a:r>
              <a:rPr lang="en-GB" b="0" i="0" dirty="0">
                <a:effectLst/>
                <a:latin typeface="DeepSeek-CJK-patch"/>
              </a:rPr>
              <a:t>:</a:t>
            </a:r>
          </a:p>
          <a:p>
            <a:pPr marL="742950" lvl="1" indent="-285750" algn="l">
              <a:spcBef>
                <a:spcPts val="300"/>
              </a:spcBef>
              <a:buFont typeface="+mj-lt"/>
              <a:buAutoNum type="arabicPeriod"/>
            </a:pPr>
            <a:r>
              <a:rPr lang="en-GB" b="0" i="0" dirty="0">
                <a:effectLst/>
                <a:latin typeface="DeepSeek-CJK-patch"/>
              </a:rPr>
              <a:t>Latent space modelling with stochasticity.</a:t>
            </a:r>
          </a:p>
          <a:p>
            <a:pPr marL="742950" lvl="1" indent="-285750" algn="l">
              <a:spcBef>
                <a:spcPts val="300"/>
              </a:spcBef>
              <a:buFont typeface="+mj-lt"/>
              <a:buAutoNum type="arabicPeriod"/>
            </a:pPr>
            <a:r>
              <a:rPr lang="en-GB" dirty="0"/>
              <a:t>Incorporating </a:t>
            </a:r>
            <a:r>
              <a:rPr lang="en-GB" b="1" dirty="0"/>
              <a:t>Dynamical Variational Autoencoders (DVAEs</a:t>
            </a:r>
            <a:endParaRPr lang="en-GB" b="0" i="0" dirty="0">
              <a:effectLst/>
              <a:latin typeface="DeepSeek-CJK-patch"/>
            </a:endParaRPr>
          </a:p>
          <a:p>
            <a:pPr marL="742950" lvl="1" indent="-285750" algn="l">
              <a:spcBef>
                <a:spcPts val="300"/>
              </a:spcBef>
              <a:buFont typeface="+mj-lt"/>
              <a:buAutoNum type="arabicPeriod"/>
            </a:pPr>
            <a:r>
              <a:rPr lang="en-GB" b="0" i="0" dirty="0">
                <a:effectLst/>
                <a:latin typeface="DeepSeek-CJK-patch"/>
              </a:rPr>
              <a:t>Architecture under development.</a:t>
            </a:r>
          </a:p>
          <a:p>
            <a:pPr marL="457200" lvl="1" indent="0" algn="l">
              <a:spcBef>
                <a:spcPts val="300"/>
              </a:spcBef>
              <a:buNone/>
            </a:pPr>
            <a:endParaRPr lang="en-GB" b="0" i="0" dirty="0">
              <a:effectLst/>
              <a:latin typeface="DeepSeek-CJK-patch"/>
            </a:endParaRPr>
          </a:p>
          <a:p>
            <a:endParaRPr lang="en-GB" dirty="0"/>
          </a:p>
        </p:txBody>
      </p:sp>
      <p:sp>
        <p:nvSpPr>
          <p:cNvPr id="4" name="Date Placeholder 3">
            <a:extLst>
              <a:ext uri="{FF2B5EF4-FFF2-40B4-BE49-F238E27FC236}">
                <a16:creationId xmlns:a16="http://schemas.microsoft.com/office/drawing/2014/main" id="{236F6C23-AD91-B486-DE68-5D3B02EC2DA6}"/>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0751BB02-F751-8238-26B3-89BD0A8124ED}"/>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E9D3E7DF-A5AF-4B62-C2DE-6EE706D3C850}"/>
              </a:ext>
            </a:extLst>
          </p:cNvPr>
          <p:cNvSpPr>
            <a:spLocks noGrp="1"/>
          </p:cNvSpPr>
          <p:nvPr>
            <p:ph type="sldNum" sz="quarter" idx="12"/>
          </p:nvPr>
        </p:nvSpPr>
        <p:spPr/>
        <p:txBody>
          <a:bodyPr/>
          <a:lstStyle/>
          <a:p>
            <a:fld id="{58D1D6A2-ED07-452C-B38E-B0FFAE31C5FA}" type="slidenum">
              <a:rPr lang="en-GB" smtClean="0"/>
              <a:t>28</a:t>
            </a:fld>
            <a:endParaRPr lang="en-GB"/>
          </a:p>
        </p:txBody>
      </p:sp>
      <p:pic>
        <p:nvPicPr>
          <p:cNvPr id="8" name="Picture 7" descr="A diagram of a diagram of a function&#10;&#10;AI-generated content may be incorrect.">
            <a:extLst>
              <a:ext uri="{FF2B5EF4-FFF2-40B4-BE49-F238E27FC236}">
                <a16:creationId xmlns:a16="http://schemas.microsoft.com/office/drawing/2014/main" id="{291B4B5E-A1F4-A2C4-8C67-C82797F6C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754" y="3680870"/>
            <a:ext cx="5838573" cy="2280478"/>
          </a:xfrm>
          <a:prstGeom prst="rect">
            <a:avLst/>
          </a:prstGeom>
        </p:spPr>
      </p:pic>
    </p:spTree>
    <p:extLst>
      <p:ext uri="{BB962C8B-B14F-4D97-AF65-F5344CB8AC3E}">
        <p14:creationId xmlns:p14="http://schemas.microsoft.com/office/powerpoint/2010/main" val="1985822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95DF-9ADD-2481-00C4-3772ACB9E878}"/>
              </a:ext>
            </a:extLst>
          </p:cNvPr>
          <p:cNvSpPr>
            <a:spLocks noGrp="1"/>
          </p:cNvSpPr>
          <p:nvPr>
            <p:ph type="title"/>
          </p:nvPr>
        </p:nvSpPr>
        <p:spPr/>
        <p:txBody>
          <a:bodyPr/>
          <a:lstStyle/>
          <a:p>
            <a:r>
              <a:rPr lang="en-GB" b="1" dirty="0"/>
              <a:t>Acknowledgments</a:t>
            </a:r>
            <a:br>
              <a:rPr lang="en-GB" b="1" dirty="0"/>
            </a:br>
            <a:endParaRPr lang="en-GB" dirty="0"/>
          </a:p>
        </p:txBody>
      </p:sp>
      <p:sp>
        <p:nvSpPr>
          <p:cNvPr id="3" name="Content Placeholder 2">
            <a:extLst>
              <a:ext uri="{FF2B5EF4-FFF2-40B4-BE49-F238E27FC236}">
                <a16:creationId xmlns:a16="http://schemas.microsoft.com/office/drawing/2014/main" id="{47BDD507-3534-E9DD-4722-F79684AB152C}"/>
              </a:ext>
            </a:extLst>
          </p:cNvPr>
          <p:cNvSpPr>
            <a:spLocks noGrp="1"/>
          </p:cNvSpPr>
          <p:nvPr>
            <p:ph idx="1"/>
          </p:nvPr>
        </p:nvSpPr>
        <p:spPr/>
        <p:txBody>
          <a:bodyPr/>
          <a:lstStyle/>
          <a:p>
            <a:r>
              <a:rPr lang="en-GB" b="1" dirty="0"/>
              <a:t>Mentor:</a:t>
            </a:r>
            <a:r>
              <a:rPr lang="en-GB" dirty="0"/>
              <a:t> Prof. Silvia Bottini</a:t>
            </a:r>
          </a:p>
          <a:p>
            <a:pPr>
              <a:buFont typeface="Arial" panose="020B0604020202020204" pitchFamily="34" charset="0"/>
              <a:buChar char="•"/>
            </a:pPr>
            <a:r>
              <a:rPr lang="en-GB" b="1" dirty="0"/>
              <a:t>Institution:</a:t>
            </a:r>
            <a:r>
              <a:rPr lang="en-GB" dirty="0"/>
              <a:t> </a:t>
            </a:r>
            <a:r>
              <a:rPr lang="en-GB" dirty="0" err="1"/>
              <a:t>INRAe</a:t>
            </a:r>
            <a:r>
              <a:rPr lang="en-GB" dirty="0"/>
              <a:t>/</a:t>
            </a:r>
            <a:r>
              <a:rPr lang="en-GB" dirty="0" err="1"/>
              <a:t>UniCA</a:t>
            </a:r>
            <a:endParaRPr lang="en-GB" dirty="0"/>
          </a:p>
          <a:p>
            <a:pPr marL="0" indent="0">
              <a:buNone/>
            </a:pPr>
            <a:endParaRPr lang="en-GB" dirty="0"/>
          </a:p>
        </p:txBody>
      </p:sp>
      <p:sp>
        <p:nvSpPr>
          <p:cNvPr id="4" name="Date Placeholder 3">
            <a:extLst>
              <a:ext uri="{FF2B5EF4-FFF2-40B4-BE49-F238E27FC236}">
                <a16:creationId xmlns:a16="http://schemas.microsoft.com/office/drawing/2014/main" id="{0F57E945-26BC-9AE8-28F0-1393FBD49ECA}"/>
              </a:ext>
            </a:extLst>
          </p:cNvPr>
          <p:cNvSpPr>
            <a:spLocks noGrp="1"/>
          </p:cNvSpPr>
          <p:nvPr>
            <p:ph type="dt" sz="half" idx="10"/>
          </p:nvPr>
        </p:nvSpPr>
        <p:spPr/>
        <p:txBody>
          <a:bodyPr/>
          <a:lstStyle/>
          <a:p>
            <a:fld id="{706C2539-0D0A-41FF-B748-5F739DE88F21}" type="datetime1">
              <a:rPr lang="en-GB" smtClean="0"/>
              <a:t>27/03/2025</a:t>
            </a:fld>
            <a:endParaRPr lang="en-GB"/>
          </a:p>
        </p:txBody>
      </p:sp>
      <p:sp>
        <p:nvSpPr>
          <p:cNvPr id="5" name="Footer Placeholder 4">
            <a:extLst>
              <a:ext uri="{FF2B5EF4-FFF2-40B4-BE49-F238E27FC236}">
                <a16:creationId xmlns:a16="http://schemas.microsoft.com/office/drawing/2014/main" id="{33C3FEB2-FD02-751B-E712-3737D731A502}"/>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61C6A3D7-ADD1-11B9-6F4F-F2981125EA83}"/>
              </a:ext>
            </a:extLst>
          </p:cNvPr>
          <p:cNvSpPr>
            <a:spLocks noGrp="1"/>
          </p:cNvSpPr>
          <p:nvPr>
            <p:ph type="sldNum" sz="quarter" idx="12"/>
          </p:nvPr>
        </p:nvSpPr>
        <p:spPr/>
        <p:txBody>
          <a:bodyPr/>
          <a:lstStyle/>
          <a:p>
            <a:fld id="{58D1D6A2-ED07-452C-B38E-B0FFAE31C5FA}" type="slidenum">
              <a:rPr lang="en-GB" smtClean="0"/>
              <a:t>29</a:t>
            </a:fld>
            <a:endParaRPr lang="en-GB"/>
          </a:p>
        </p:txBody>
      </p:sp>
    </p:spTree>
    <p:extLst>
      <p:ext uri="{BB962C8B-B14F-4D97-AF65-F5344CB8AC3E}">
        <p14:creationId xmlns:p14="http://schemas.microsoft.com/office/powerpoint/2010/main" val="3482017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47F0-16C6-DB8B-958E-20100780597B}"/>
              </a:ext>
            </a:extLst>
          </p:cNvPr>
          <p:cNvSpPr>
            <a:spLocks noGrp="1"/>
          </p:cNvSpPr>
          <p:nvPr>
            <p:ph type="title"/>
          </p:nvPr>
        </p:nvSpPr>
        <p:spPr/>
        <p:txBody>
          <a:bodyPr/>
          <a:lstStyle/>
          <a:p>
            <a:r>
              <a:rPr lang="en-GB" b="1" dirty="0"/>
              <a:t>Introduction</a:t>
            </a:r>
            <a:br>
              <a:rPr lang="en-GB" b="1" dirty="0"/>
            </a:br>
            <a:endParaRPr lang="en-GB" dirty="0"/>
          </a:p>
        </p:txBody>
      </p:sp>
      <p:sp>
        <p:nvSpPr>
          <p:cNvPr id="3" name="Content Placeholder 2">
            <a:extLst>
              <a:ext uri="{FF2B5EF4-FFF2-40B4-BE49-F238E27FC236}">
                <a16:creationId xmlns:a16="http://schemas.microsoft.com/office/drawing/2014/main" id="{308A0CCD-57A3-3582-71D2-BA6E31A7B687}"/>
              </a:ext>
            </a:extLst>
          </p:cNvPr>
          <p:cNvSpPr>
            <a:spLocks noGrp="1"/>
          </p:cNvSpPr>
          <p:nvPr>
            <p:ph idx="1"/>
          </p:nvPr>
        </p:nvSpPr>
        <p:spPr/>
        <p:txBody>
          <a:bodyPr/>
          <a:lstStyle/>
          <a:p>
            <a:pPr>
              <a:buFont typeface="Arial" panose="020B0604020202020204" pitchFamily="34" charset="0"/>
              <a:buChar char="•"/>
            </a:pPr>
            <a:r>
              <a:rPr lang="en-GB" b="1" dirty="0"/>
              <a:t>Horticulture &amp; Biotic Threats:</a:t>
            </a:r>
            <a:endParaRPr lang="en-GB" dirty="0"/>
          </a:p>
          <a:p>
            <a:pPr marL="742950" lvl="1" indent="-285750">
              <a:buFont typeface="Arial" panose="020B0604020202020204" pitchFamily="34" charset="0"/>
              <a:buChar char="•"/>
            </a:pPr>
            <a:r>
              <a:rPr lang="en-GB" dirty="0"/>
              <a:t>Plants face pathogen attacks, triggering complex immune responses.</a:t>
            </a:r>
          </a:p>
          <a:p>
            <a:pPr marL="742950" lvl="1" indent="-285750">
              <a:buFont typeface="Arial" panose="020B0604020202020204" pitchFamily="34" charset="0"/>
              <a:buChar char="•"/>
            </a:pPr>
            <a:r>
              <a:rPr lang="en-GB" dirty="0"/>
              <a:t>Understanding molecular mechanisms is crucial for disease resistance.</a:t>
            </a:r>
          </a:p>
          <a:p>
            <a:pPr>
              <a:buFont typeface="Arial" panose="020B0604020202020204" pitchFamily="34" charset="0"/>
              <a:buChar char="•"/>
            </a:pPr>
            <a:r>
              <a:rPr lang="en-GB" b="1" dirty="0"/>
              <a:t>Role of Omics Technologies:</a:t>
            </a:r>
            <a:endParaRPr lang="en-GB" dirty="0"/>
          </a:p>
          <a:p>
            <a:pPr marL="742950" lvl="1" indent="-285750">
              <a:buFont typeface="Arial" panose="020B0604020202020204" pitchFamily="34" charset="0"/>
              <a:buChar char="•"/>
            </a:pPr>
            <a:r>
              <a:rPr lang="en-GB" dirty="0"/>
              <a:t>Transcriptomics helps study gene expression changes over time.</a:t>
            </a:r>
          </a:p>
          <a:p>
            <a:pPr>
              <a:buFont typeface="Arial" panose="020B0604020202020204" pitchFamily="34" charset="0"/>
              <a:buChar char="•"/>
            </a:pPr>
            <a:r>
              <a:rPr lang="en-GB" b="1" dirty="0"/>
              <a:t>Challenges:</a:t>
            </a:r>
            <a:endParaRPr lang="en-GB" dirty="0"/>
          </a:p>
          <a:p>
            <a:pPr marL="742950" lvl="1" indent="-285750">
              <a:buFont typeface="Arial" panose="020B0604020202020204" pitchFamily="34" charset="0"/>
              <a:buChar char="•"/>
            </a:pPr>
            <a:r>
              <a:rPr lang="en-GB" dirty="0"/>
              <a:t>Traditional models fail to capture temporal gene expression patterns.</a:t>
            </a:r>
          </a:p>
          <a:p>
            <a:pPr marL="0" indent="0">
              <a:buNone/>
            </a:pPr>
            <a:endParaRPr lang="en-GB" dirty="0"/>
          </a:p>
        </p:txBody>
      </p:sp>
      <p:sp>
        <p:nvSpPr>
          <p:cNvPr id="4" name="Date Placeholder 3">
            <a:extLst>
              <a:ext uri="{FF2B5EF4-FFF2-40B4-BE49-F238E27FC236}">
                <a16:creationId xmlns:a16="http://schemas.microsoft.com/office/drawing/2014/main" id="{247D17F7-11E2-031B-6A30-45F83D158B81}"/>
              </a:ext>
            </a:extLst>
          </p:cNvPr>
          <p:cNvSpPr>
            <a:spLocks noGrp="1"/>
          </p:cNvSpPr>
          <p:nvPr>
            <p:ph type="dt" sz="half" idx="10"/>
          </p:nvPr>
        </p:nvSpPr>
        <p:spPr/>
        <p:txBody>
          <a:bodyPr/>
          <a:lstStyle/>
          <a:p>
            <a:fld id="{DD9D2AAA-1A1A-4B63-BC94-CF590DCBA763}" type="datetime1">
              <a:rPr lang="en-GB" smtClean="0"/>
              <a:t>27/03/2025</a:t>
            </a:fld>
            <a:endParaRPr lang="en-GB"/>
          </a:p>
        </p:txBody>
      </p:sp>
      <p:sp>
        <p:nvSpPr>
          <p:cNvPr id="5" name="Footer Placeholder 4">
            <a:extLst>
              <a:ext uri="{FF2B5EF4-FFF2-40B4-BE49-F238E27FC236}">
                <a16:creationId xmlns:a16="http://schemas.microsoft.com/office/drawing/2014/main" id="{9BB029C1-E4FE-5C51-35C9-5281A2BBE2F0}"/>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111A37E4-93E7-B1C9-C341-353981052523}"/>
              </a:ext>
            </a:extLst>
          </p:cNvPr>
          <p:cNvSpPr>
            <a:spLocks noGrp="1"/>
          </p:cNvSpPr>
          <p:nvPr>
            <p:ph type="sldNum" sz="quarter" idx="12"/>
          </p:nvPr>
        </p:nvSpPr>
        <p:spPr/>
        <p:txBody>
          <a:bodyPr/>
          <a:lstStyle/>
          <a:p>
            <a:fld id="{58D1D6A2-ED07-452C-B38E-B0FFAE31C5FA}" type="slidenum">
              <a:rPr lang="en-GB" smtClean="0"/>
              <a:t>3</a:t>
            </a:fld>
            <a:endParaRPr lang="en-GB"/>
          </a:p>
        </p:txBody>
      </p:sp>
    </p:spTree>
    <p:extLst>
      <p:ext uri="{BB962C8B-B14F-4D97-AF65-F5344CB8AC3E}">
        <p14:creationId xmlns:p14="http://schemas.microsoft.com/office/powerpoint/2010/main" val="3803884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9BAA-D461-FBAA-8A98-E8732786FCB3}"/>
              </a:ext>
            </a:extLst>
          </p:cNvPr>
          <p:cNvSpPr>
            <a:spLocks noGrp="1"/>
          </p:cNvSpPr>
          <p:nvPr>
            <p:ph type="title"/>
          </p:nvPr>
        </p:nvSpPr>
        <p:spPr>
          <a:xfrm>
            <a:off x="90948" y="18256"/>
            <a:ext cx="10515600" cy="437817"/>
          </a:xfrm>
        </p:spPr>
        <p:txBody>
          <a:bodyPr>
            <a:normAutofit fontScale="90000"/>
          </a:bodyPr>
          <a:lstStyle/>
          <a:p>
            <a:r>
              <a:rPr lang="en-GB" dirty="0"/>
              <a:t>References</a:t>
            </a:r>
          </a:p>
        </p:txBody>
      </p:sp>
      <p:sp>
        <p:nvSpPr>
          <p:cNvPr id="3" name="Content Placeholder 2">
            <a:extLst>
              <a:ext uri="{FF2B5EF4-FFF2-40B4-BE49-F238E27FC236}">
                <a16:creationId xmlns:a16="http://schemas.microsoft.com/office/drawing/2014/main" id="{94B9DEDF-1FB3-865C-3640-A91697C00BB1}"/>
              </a:ext>
            </a:extLst>
          </p:cNvPr>
          <p:cNvSpPr>
            <a:spLocks noGrp="1"/>
          </p:cNvSpPr>
          <p:nvPr>
            <p:ph idx="1"/>
          </p:nvPr>
        </p:nvSpPr>
        <p:spPr>
          <a:xfrm>
            <a:off x="0" y="390832"/>
            <a:ext cx="12101053" cy="6076336"/>
          </a:xfrm>
        </p:spPr>
        <p:txBody>
          <a:bodyPr>
            <a:noAutofit/>
          </a:bodyPr>
          <a:lstStyle/>
          <a:p>
            <a:pPr>
              <a:buFont typeface="+mj-lt"/>
              <a:buAutoNum type="arabicPeriod"/>
            </a:pPr>
            <a:r>
              <a:rPr lang="en-GB" sz="1100" dirty="0"/>
              <a:t> S¨ </a:t>
            </a:r>
            <a:r>
              <a:rPr lang="en-GB" sz="1100" dirty="0" err="1"/>
              <a:t>oren</a:t>
            </a:r>
            <a:r>
              <a:rPr lang="en-GB" sz="1100" dirty="0"/>
              <a:t> Becker, Michal Klein, Alexander Neitz, Giambattista Parascandolo, and Niki Kilbertus. Discovering ordinary differ </a:t>
            </a:r>
            <a:r>
              <a:rPr lang="en-GB" sz="1100" dirty="0" err="1"/>
              <a:t>ential</a:t>
            </a:r>
            <a:r>
              <a:rPr lang="en-GB" sz="1100" dirty="0"/>
              <a:t> equations that govern time-series. </a:t>
            </a:r>
            <a:r>
              <a:rPr lang="en-GB" sz="1100" dirty="0" err="1"/>
              <a:t>arXiv</a:t>
            </a:r>
            <a:r>
              <a:rPr lang="en-GB" sz="1100" dirty="0"/>
              <a:t> preprint arXiv:2211.02830, 2022. </a:t>
            </a:r>
          </a:p>
          <a:p>
            <a:pPr>
              <a:buFont typeface="+mj-lt"/>
              <a:buAutoNum type="arabicPeriod"/>
            </a:pPr>
            <a:r>
              <a:rPr lang="en-GB" sz="1100" dirty="0" err="1"/>
              <a:t>YunpengCao,XiaoxuLi</a:t>
            </a:r>
            <a:r>
              <a:rPr lang="en-GB" sz="1100" dirty="0"/>
              <a:t>, Hui Song, </a:t>
            </a:r>
            <a:r>
              <a:rPr lang="en-GB" sz="1100" dirty="0" err="1"/>
              <a:t>MuhammadAbdullah,andMuhammadAamirManzoor</a:t>
            </a:r>
            <a:r>
              <a:rPr lang="en-GB" sz="1100" dirty="0"/>
              <a:t>. Multi-</a:t>
            </a:r>
            <a:r>
              <a:rPr lang="en-GB" sz="1100" dirty="0" err="1"/>
              <a:t>omicsandcomputational</a:t>
            </a:r>
            <a:r>
              <a:rPr lang="en-GB" sz="1100" dirty="0"/>
              <a:t> biology in horticultural plants: from genotype to phenotype, volume ii, 2024. </a:t>
            </a:r>
          </a:p>
          <a:p>
            <a:pPr>
              <a:buFont typeface="+mj-lt"/>
              <a:buAutoNum type="arabicPeriod"/>
            </a:pPr>
            <a:r>
              <a:rPr lang="en-GB" sz="1100" dirty="0"/>
              <a:t>Ricky TQ Chen, Yulia </a:t>
            </a:r>
            <a:r>
              <a:rPr lang="en-GB" sz="1100" dirty="0" err="1"/>
              <a:t>Rubanova</a:t>
            </a:r>
            <a:r>
              <a:rPr lang="en-GB" sz="1100" dirty="0"/>
              <a:t>, Jesse Bettencourt, and David K </a:t>
            </a:r>
            <a:r>
              <a:rPr lang="en-GB" sz="1100" dirty="0" err="1"/>
              <a:t>Duvenaud</a:t>
            </a:r>
            <a:r>
              <a:rPr lang="en-GB" sz="1100" dirty="0"/>
              <a:t>. Neural ordinary differential equations. Advances in neural information processing systems, 31, 2018. </a:t>
            </a:r>
          </a:p>
          <a:p>
            <a:pPr>
              <a:buFont typeface="+mj-lt"/>
              <a:buAutoNum type="arabicPeriod"/>
            </a:pPr>
            <a:r>
              <a:rPr lang="en-GB" sz="1100" dirty="0"/>
              <a:t>Salvatore Cuomo, Vincenzo Schiano Di Cola, Fabio Giampaolo, Gianluigi Rozza, Maziar </a:t>
            </a:r>
            <a:r>
              <a:rPr lang="en-GB" sz="1100" dirty="0" err="1"/>
              <a:t>Raissi</a:t>
            </a:r>
            <a:r>
              <a:rPr lang="en-GB" sz="1100" dirty="0"/>
              <a:t>, and Francesco </a:t>
            </a:r>
            <a:r>
              <a:rPr lang="en-GB" sz="1100" dirty="0" err="1"/>
              <a:t>Piccialli</a:t>
            </a:r>
            <a:r>
              <a:rPr lang="en-GB" sz="1100" dirty="0"/>
              <a:t>. Scientific machine learning through physics–informed neural networks: Where we are and what’s next. Journal of Scientific Computing, 92(3):88, 2022. </a:t>
            </a:r>
            <a:r>
              <a:rPr lang="en-GB" sz="1100" dirty="0" err="1"/>
              <a:t>PIMLfor</a:t>
            </a:r>
            <a:r>
              <a:rPr lang="en-GB" sz="1100" dirty="0"/>
              <a:t> modelling the dynamics of plant-pathogens molecular interactions 13 </a:t>
            </a:r>
          </a:p>
          <a:p>
            <a:pPr>
              <a:buFont typeface="+mj-lt"/>
              <a:buAutoNum type="arabicPeriod"/>
            </a:pPr>
            <a:r>
              <a:rPr lang="en-GB" sz="1100" dirty="0"/>
              <a:t>Rossin Erbe, Genevieve Stein-O’Brien, and Elana J Fertig. Transcriptomic forecasting with neural ordinary differential equations. Patterns, 4(8), 2023. </a:t>
            </a:r>
          </a:p>
          <a:p>
            <a:pPr>
              <a:buFont typeface="+mj-lt"/>
              <a:buAutoNum type="arabicPeriod"/>
            </a:pPr>
            <a:r>
              <a:rPr lang="en-GB" sz="1100" dirty="0"/>
              <a:t>Laurent Girin, Simon </a:t>
            </a:r>
            <a:r>
              <a:rPr lang="en-GB" sz="1100" dirty="0" err="1"/>
              <a:t>Leglaive</a:t>
            </a:r>
            <a:r>
              <a:rPr lang="en-GB" sz="1100" dirty="0"/>
              <a:t>, Xiaoyu Bie, Julien </a:t>
            </a:r>
            <a:r>
              <a:rPr lang="en-GB" sz="1100" dirty="0" err="1"/>
              <a:t>Diard</a:t>
            </a:r>
            <a:r>
              <a:rPr lang="en-GB" sz="1100" dirty="0"/>
              <a:t>, Thomas Hueber, and Xavier Alameda-Pineda. Dynamical varia </a:t>
            </a:r>
            <a:r>
              <a:rPr lang="en-GB" sz="1100" dirty="0" err="1"/>
              <a:t>tional</a:t>
            </a:r>
            <a:r>
              <a:rPr lang="en-GB" sz="1100" dirty="0"/>
              <a:t> autoencoders: A comprehensive review. </a:t>
            </a:r>
            <a:r>
              <a:rPr lang="en-GB" sz="1100" dirty="0" err="1"/>
              <a:t>arXiv</a:t>
            </a:r>
            <a:r>
              <a:rPr lang="en-GB" sz="1100" dirty="0"/>
              <a:t> preprint arXiv:2008.12595, 2020. </a:t>
            </a:r>
          </a:p>
          <a:p>
            <a:pPr>
              <a:buFont typeface="+mj-lt"/>
              <a:buAutoNum type="arabicPeriod"/>
            </a:pPr>
            <a:r>
              <a:rPr lang="en-GB" sz="1100" dirty="0"/>
              <a:t>Alex Glyn-Davies, Connor Duffin, O Deniz Akyildiz, and Mark Girolami. </a:t>
            </a:r>
            <a:r>
              <a:rPr lang="el-GR" sz="1100" dirty="0"/>
              <a:t>ϕ-</a:t>
            </a:r>
            <a:r>
              <a:rPr lang="en-GB" sz="1100" dirty="0" err="1"/>
              <a:t>dvae</a:t>
            </a:r>
            <a:r>
              <a:rPr lang="en-GB" sz="1100" dirty="0"/>
              <a:t>: Physics-informed dynamical variational autoencoders for unstructured data assimilation. Journal of Computational Physics, 515:113293, 2024. </a:t>
            </a:r>
          </a:p>
          <a:p>
            <a:pPr>
              <a:buFont typeface="+mj-lt"/>
              <a:buAutoNum type="arabicPeriod"/>
            </a:pPr>
            <a:r>
              <a:rPr lang="en-GB" sz="1100" dirty="0" err="1"/>
              <a:t>Paguiel</a:t>
            </a:r>
            <a:r>
              <a:rPr lang="en-GB" sz="1100" dirty="0"/>
              <a:t> Javan </a:t>
            </a:r>
            <a:r>
              <a:rPr lang="en-GB" sz="1100" dirty="0" err="1"/>
              <a:t>Hossie</a:t>
            </a:r>
            <a:r>
              <a:rPr lang="en-GB" sz="1100" dirty="0"/>
              <a:t>, </a:t>
            </a:r>
            <a:r>
              <a:rPr lang="en-GB" sz="1100" dirty="0" err="1"/>
              <a:t>B´eatrice</a:t>
            </a:r>
            <a:r>
              <a:rPr lang="en-GB" sz="1100" dirty="0"/>
              <a:t> Laroche, Thibault Malou, Lucas Perrin, Thomas </a:t>
            </a:r>
            <a:r>
              <a:rPr lang="en-GB" sz="1100" dirty="0" err="1"/>
              <a:t>Saigre</a:t>
            </a:r>
            <a:r>
              <a:rPr lang="en-GB" sz="1100" dirty="0"/>
              <a:t>, and Lorenzo Sala. Simulating interactions in microbial communities through physics informed neural networks: towards interaction estimation. 2024. </a:t>
            </a:r>
          </a:p>
          <a:p>
            <a:pPr>
              <a:buFont typeface="+mj-lt"/>
              <a:buAutoNum type="arabicPeriod"/>
            </a:pPr>
            <a:r>
              <a:rPr lang="en-GB" sz="1100" dirty="0"/>
              <a:t>George Em </a:t>
            </a:r>
            <a:r>
              <a:rPr lang="en-GB" sz="1100" dirty="0" err="1"/>
              <a:t>Karniadakis</a:t>
            </a:r>
            <a:r>
              <a:rPr lang="en-GB" sz="1100" dirty="0"/>
              <a:t>, Ioannis G </a:t>
            </a:r>
            <a:r>
              <a:rPr lang="en-GB" sz="1100" dirty="0" err="1"/>
              <a:t>Kevrekidis</a:t>
            </a:r>
            <a:r>
              <a:rPr lang="en-GB" sz="1100" dirty="0"/>
              <a:t>, Lu </a:t>
            </a:r>
            <a:r>
              <a:rPr lang="en-GB" sz="1100" dirty="0" err="1"/>
              <a:t>Lu</a:t>
            </a:r>
            <a:r>
              <a:rPr lang="en-GB" sz="1100" dirty="0"/>
              <a:t>, Paris </a:t>
            </a:r>
            <a:r>
              <a:rPr lang="en-GB" sz="1100" dirty="0" err="1"/>
              <a:t>Perdikaris</a:t>
            </a:r>
            <a:r>
              <a:rPr lang="en-GB" sz="1100" dirty="0"/>
              <a:t>, Sifan Wang, and Liu Yang. Physics-informed machine learning. Nature Reviews Physics, 3(6):422–440, 2021. </a:t>
            </a:r>
          </a:p>
          <a:p>
            <a:pPr>
              <a:buFont typeface="+mj-lt"/>
              <a:buAutoNum type="arabicPeriod"/>
            </a:pPr>
            <a:r>
              <a:rPr lang="en-GB" sz="1100" dirty="0"/>
              <a:t>Diederik P Kingma, Max Welling, et al. An introduction to variational autoencoders. Foundations and Trends® in Machine Learning, 12(4):307–392, 2019. </a:t>
            </a:r>
          </a:p>
          <a:p>
            <a:pPr>
              <a:buFont typeface="+mj-lt"/>
              <a:buAutoNum type="arabicPeriod"/>
            </a:pPr>
            <a:r>
              <a:rPr lang="en-GB" sz="1100" dirty="0"/>
              <a:t>Isaac E </a:t>
            </a:r>
            <a:r>
              <a:rPr lang="en-GB" sz="1100" dirty="0" err="1"/>
              <a:t>Lagaris</a:t>
            </a:r>
            <a:r>
              <a:rPr lang="en-GB" sz="1100" dirty="0"/>
              <a:t>, Aristidis Likas, and Dimitrios I Fotiadis. Artificial neural networks for solving ordinary and partial differential equations. IEEE transactions on neural networks, 9(5):987–1000, 1998. </a:t>
            </a:r>
          </a:p>
          <a:p>
            <a:pPr>
              <a:buFont typeface="+mj-lt"/>
              <a:buAutoNum type="arabicPeriod"/>
            </a:pPr>
            <a:r>
              <a:rPr lang="en-GB" sz="1100" dirty="0"/>
              <a:t>Lu </a:t>
            </a:r>
            <a:r>
              <a:rPr lang="en-GB" sz="1100" dirty="0" err="1"/>
              <a:t>Lu</a:t>
            </a:r>
            <a:r>
              <a:rPr lang="en-GB" sz="1100" dirty="0"/>
              <a:t>, Xuhui Meng, </a:t>
            </a:r>
            <a:r>
              <a:rPr lang="en-GB" sz="1100" dirty="0" err="1"/>
              <a:t>Zhiping</a:t>
            </a:r>
            <a:r>
              <a:rPr lang="en-GB" sz="1100" dirty="0"/>
              <a:t> Mao, and George Em </a:t>
            </a:r>
            <a:r>
              <a:rPr lang="en-GB" sz="1100" dirty="0" err="1"/>
              <a:t>Karniadakis</a:t>
            </a:r>
            <a:r>
              <a:rPr lang="en-GB" sz="1100" dirty="0"/>
              <a:t>. </a:t>
            </a:r>
            <a:r>
              <a:rPr lang="en-GB" sz="1100" dirty="0" err="1"/>
              <a:t>Deepxde</a:t>
            </a:r>
            <a:r>
              <a:rPr lang="en-GB" sz="1100" dirty="0"/>
              <a:t>: A deep learning library for solving differential equations. SIAM review, 63(1):208–228, 2021. </a:t>
            </a:r>
          </a:p>
          <a:p>
            <a:pPr>
              <a:buFont typeface="+mj-lt"/>
              <a:buAutoNum type="arabicPeriod"/>
            </a:pPr>
            <a:r>
              <a:rPr lang="en-GB" sz="1100" dirty="0" err="1"/>
              <a:t>Chuizheng</a:t>
            </a:r>
            <a:r>
              <a:rPr lang="en-GB" sz="1100" dirty="0"/>
              <a:t> Meng, </a:t>
            </a:r>
            <a:r>
              <a:rPr lang="en-GB" sz="1100" dirty="0" err="1"/>
              <a:t>Sungyong</a:t>
            </a:r>
            <a:r>
              <a:rPr lang="en-GB" sz="1100" dirty="0"/>
              <a:t> Seo, </a:t>
            </a:r>
            <a:r>
              <a:rPr lang="en-GB" sz="1100" dirty="0" err="1"/>
              <a:t>Defu</a:t>
            </a:r>
            <a:r>
              <a:rPr lang="en-GB" sz="1100" dirty="0"/>
              <a:t> Cao, Sam Griesemer, and Yan Liu. When physics meets machine learning: A survey of physics-informed machine learning. </a:t>
            </a:r>
            <a:r>
              <a:rPr lang="en-GB" sz="1100" dirty="0" err="1"/>
              <a:t>arXiv</a:t>
            </a:r>
            <a:r>
              <a:rPr lang="en-GB" sz="1100" dirty="0"/>
              <a:t> preprint arXiv:2203.16797, 2022. </a:t>
            </a:r>
          </a:p>
          <a:p>
            <a:pPr>
              <a:buFont typeface="+mj-lt"/>
              <a:buAutoNum type="arabicPeriod"/>
            </a:pPr>
            <a:r>
              <a:rPr lang="en-GB" sz="1100" dirty="0"/>
              <a:t>Maziar </a:t>
            </a:r>
            <a:r>
              <a:rPr lang="en-GB" sz="1100" dirty="0" err="1"/>
              <a:t>Raissi</a:t>
            </a:r>
            <a:r>
              <a:rPr lang="en-GB" sz="1100" dirty="0"/>
              <a:t>, Paris </a:t>
            </a:r>
            <a:r>
              <a:rPr lang="en-GB" sz="1100" dirty="0" err="1"/>
              <a:t>Perdikaris</a:t>
            </a:r>
            <a:r>
              <a:rPr lang="en-GB" sz="1100" dirty="0"/>
              <a:t>, and George E </a:t>
            </a:r>
            <a:r>
              <a:rPr lang="en-GB" sz="1100" dirty="0" err="1"/>
              <a:t>Karniadakis</a:t>
            </a:r>
            <a:r>
              <a:rPr lang="en-GB" sz="1100" dirty="0"/>
              <a:t>. Physics-informed neural networks: A deep learning framework for solving forward and inverse problems involving nonlinear partial differential equations. Journal of Computational physics, 378:686–707, 2019. </a:t>
            </a:r>
          </a:p>
          <a:p>
            <a:pPr>
              <a:buFont typeface="+mj-lt"/>
              <a:buAutoNum type="arabicPeriod"/>
            </a:pPr>
            <a:r>
              <a:rPr lang="en-GB" sz="1100" dirty="0"/>
              <a:t>Yulia </a:t>
            </a:r>
            <a:r>
              <a:rPr lang="en-GB" sz="1100" dirty="0" err="1"/>
              <a:t>Rubanova</a:t>
            </a:r>
            <a:r>
              <a:rPr lang="en-GB" sz="1100" dirty="0"/>
              <a:t>, Ricky TQ Chen, and David K </a:t>
            </a:r>
            <a:r>
              <a:rPr lang="en-GB" sz="1100" dirty="0" err="1"/>
              <a:t>Duvenaud</a:t>
            </a:r>
            <a:r>
              <a:rPr lang="en-GB" sz="1100" dirty="0"/>
              <a:t>. Latent ordinary differential equations for irregularly-sampled time series. Advances in neural information processing systems, 32, 2019. </a:t>
            </a:r>
          </a:p>
          <a:p>
            <a:pPr>
              <a:buFont typeface="+mj-lt"/>
              <a:buAutoNum type="arabicPeriod"/>
            </a:pPr>
            <a:r>
              <a:rPr lang="en-GB" sz="1100" dirty="0"/>
              <a:t>Jeyachandran </a:t>
            </a:r>
            <a:r>
              <a:rPr lang="en-GB" sz="1100" dirty="0" err="1"/>
              <a:t>Sivakamavalli</a:t>
            </a:r>
            <a:r>
              <a:rPr lang="en-GB" sz="1100" dirty="0"/>
              <a:t> and </a:t>
            </a:r>
            <a:r>
              <a:rPr lang="en-GB" sz="1100" dirty="0" err="1"/>
              <a:t>Baskaralingam</a:t>
            </a:r>
            <a:r>
              <a:rPr lang="en-GB" sz="1100" dirty="0"/>
              <a:t> Vaseeharan. An overview of omics approaches: Concept, methods and perspectives. 2020. </a:t>
            </a:r>
          </a:p>
          <a:p>
            <a:pPr>
              <a:buFont typeface="+mj-lt"/>
              <a:buAutoNum type="arabicPeriod"/>
            </a:pPr>
            <a:r>
              <a:rPr lang="en-GB" sz="1100" dirty="0"/>
              <a:t>Xiaoyu Zhang, </a:t>
            </a:r>
            <a:r>
              <a:rPr lang="en-GB" sz="1100" dirty="0" err="1"/>
              <a:t>Jingqing</a:t>
            </a:r>
            <a:r>
              <a:rPr lang="en-GB" sz="1100" dirty="0"/>
              <a:t> Zhang, Kai Sun, Xian Yang, </a:t>
            </a:r>
            <a:r>
              <a:rPr lang="en-GB" sz="1100" dirty="0" err="1"/>
              <a:t>Chengliang</a:t>
            </a:r>
            <a:r>
              <a:rPr lang="en-GB" sz="1100" dirty="0"/>
              <a:t> Dai, and Yike Guo. Integrated multi-omics analysis using variational autoencoders: application to pan-cancer classification. In 2019 IEEE International Conference on Bioinformatics and Biomedicine (BIBM), pages 765–769. IEEE, 2019</a:t>
            </a:r>
          </a:p>
          <a:p>
            <a:pPr>
              <a:buFont typeface="+mj-lt"/>
              <a:buAutoNum type="arabicPeriod"/>
            </a:pPr>
            <a:r>
              <a:rPr lang="en-GB" sz="900" dirty="0" err="1"/>
              <a:t>Kookjin</a:t>
            </a:r>
            <a:r>
              <a:rPr lang="en-GB" sz="900" dirty="0"/>
              <a:t> Lee and Eric J Parish. Parameterized neural ordinary differential equations: Applications to computational physics problems. Proceedings of the Royal Society A, 477(2253):20210162, 2021.</a:t>
            </a:r>
            <a:endParaRPr lang="en-GB" sz="1100" dirty="0"/>
          </a:p>
        </p:txBody>
      </p:sp>
      <p:sp>
        <p:nvSpPr>
          <p:cNvPr id="4" name="Date Placeholder 3">
            <a:extLst>
              <a:ext uri="{FF2B5EF4-FFF2-40B4-BE49-F238E27FC236}">
                <a16:creationId xmlns:a16="http://schemas.microsoft.com/office/drawing/2014/main" id="{ECA83A4C-A2F2-CD0F-B1E6-736CB2FF2027}"/>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8600E973-C044-4EBB-2E1F-683B4F12DEE5}"/>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86777CB4-A6C9-7E42-6DAC-0A4C9F5D524F}"/>
              </a:ext>
            </a:extLst>
          </p:cNvPr>
          <p:cNvSpPr>
            <a:spLocks noGrp="1"/>
          </p:cNvSpPr>
          <p:nvPr>
            <p:ph type="sldNum" sz="quarter" idx="12"/>
          </p:nvPr>
        </p:nvSpPr>
        <p:spPr/>
        <p:txBody>
          <a:bodyPr/>
          <a:lstStyle/>
          <a:p>
            <a:fld id="{58D1D6A2-ED07-452C-B38E-B0FFAE31C5FA}" type="slidenum">
              <a:rPr lang="en-GB" smtClean="0"/>
              <a:t>30</a:t>
            </a:fld>
            <a:endParaRPr lang="en-GB"/>
          </a:p>
        </p:txBody>
      </p:sp>
    </p:spTree>
    <p:extLst>
      <p:ext uri="{BB962C8B-B14F-4D97-AF65-F5344CB8AC3E}">
        <p14:creationId xmlns:p14="http://schemas.microsoft.com/office/powerpoint/2010/main" val="825340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3D8BF-6FEC-4270-BC37-6AB788F2942B}"/>
              </a:ext>
            </a:extLst>
          </p:cNvPr>
          <p:cNvSpPr>
            <a:spLocks noGrp="1"/>
          </p:cNvSpPr>
          <p:nvPr>
            <p:ph idx="1"/>
          </p:nvPr>
        </p:nvSpPr>
        <p:spPr>
          <a:xfrm>
            <a:off x="4299154" y="2503180"/>
            <a:ext cx="4117258" cy="925820"/>
          </a:xfrm>
        </p:spPr>
        <p:txBody>
          <a:bodyPr>
            <a:normAutofit/>
          </a:bodyPr>
          <a:lstStyle/>
          <a:p>
            <a:pPr marL="0" indent="0">
              <a:buNone/>
            </a:pPr>
            <a:r>
              <a:rPr lang="fr-FR" sz="5000" b="1" dirty="0">
                <a:solidFill>
                  <a:srgbClr val="002060"/>
                </a:solidFill>
              </a:rPr>
              <a:t> </a:t>
            </a:r>
            <a:r>
              <a:rPr lang="fr-FR" sz="5000" b="1" dirty="0" err="1">
                <a:solidFill>
                  <a:srgbClr val="002060"/>
                </a:solidFill>
              </a:rPr>
              <a:t>Thank</a:t>
            </a:r>
            <a:r>
              <a:rPr lang="fr-FR" sz="5000" b="1" dirty="0">
                <a:solidFill>
                  <a:srgbClr val="002060"/>
                </a:solidFill>
              </a:rPr>
              <a:t> You</a:t>
            </a:r>
            <a:endParaRPr lang="en-GB" sz="5000" dirty="0"/>
          </a:p>
        </p:txBody>
      </p:sp>
      <p:sp>
        <p:nvSpPr>
          <p:cNvPr id="4" name="Date Placeholder 3">
            <a:extLst>
              <a:ext uri="{FF2B5EF4-FFF2-40B4-BE49-F238E27FC236}">
                <a16:creationId xmlns:a16="http://schemas.microsoft.com/office/drawing/2014/main" id="{BE40BDDA-1A59-DB22-A40E-2A290AB279EA}"/>
              </a:ext>
            </a:extLst>
          </p:cNvPr>
          <p:cNvSpPr>
            <a:spLocks noGrp="1"/>
          </p:cNvSpPr>
          <p:nvPr>
            <p:ph type="dt" sz="half" idx="10"/>
          </p:nvPr>
        </p:nvSpPr>
        <p:spPr/>
        <p:txBody>
          <a:bodyPr/>
          <a:lstStyle/>
          <a:p>
            <a:fld id="{21832FE3-C55C-4C2A-A0F0-0297F7189853}" type="datetime1">
              <a:rPr lang="en-GB" smtClean="0"/>
              <a:t>27/03/2025</a:t>
            </a:fld>
            <a:endParaRPr lang="en-GB"/>
          </a:p>
        </p:txBody>
      </p:sp>
      <p:sp>
        <p:nvSpPr>
          <p:cNvPr id="5" name="Footer Placeholder 4">
            <a:extLst>
              <a:ext uri="{FF2B5EF4-FFF2-40B4-BE49-F238E27FC236}">
                <a16:creationId xmlns:a16="http://schemas.microsoft.com/office/drawing/2014/main" id="{B16928C0-C768-FBB9-1A51-B1A2678D5390}"/>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389C3CBB-D416-B211-2164-DD2611739E82}"/>
              </a:ext>
            </a:extLst>
          </p:cNvPr>
          <p:cNvSpPr>
            <a:spLocks noGrp="1"/>
          </p:cNvSpPr>
          <p:nvPr>
            <p:ph type="sldNum" sz="quarter" idx="12"/>
          </p:nvPr>
        </p:nvSpPr>
        <p:spPr/>
        <p:txBody>
          <a:bodyPr/>
          <a:lstStyle/>
          <a:p>
            <a:fld id="{58D1D6A2-ED07-452C-B38E-B0FFAE31C5FA}" type="slidenum">
              <a:rPr lang="en-GB" smtClean="0"/>
              <a:t>31</a:t>
            </a:fld>
            <a:endParaRPr lang="en-GB"/>
          </a:p>
        </p:txBody>
      </p:sp>
    </p:spTree>
    <p:extLst>
      <p:ext uri="{BB962C8B-B14F-4D97-AF65-F5344CB8AC3E}">
        <p14:creationId xmlns:p14="http://schemas.microsoft.com/office/powerpoint/2010/main" val="183549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6293-BF24-3569-B1FB-C492AF7C3DBC}"/>
              </a:ext>
            </a:extLst>
          </p:cNvPr>
          <p:cNvSpPr>
            <a:spLocks noGrp="1"/>
          </p:cNvSpPr>
          <p:nvPr>
            <p:ph type="title"/>
          </p:nvPr>
        </p:nvSpPr>
        <p:spPr/>
        <p:txBody>
          <a:bodyPr>
            <a:normAutofit fontScale="90000"/>
          </a:bodyPr>
          <a:lstStyle/>
          <a:p>
            <a:r>
              <a:rPr lang="en-GB" b="1" dirty="0"/>
              <a:t>Research Objectives</a:t>
            </a:r>
            <a:br>
              <a:rPr lang="en-GB" b="1" dirty="0"/>
            </a:br>
            <a:br>
              <a:rPr lang="en-US" dirty="0">
                <a:solidFill>
                  <a:srgbClr val="002060"/>
                </a:solidFill>
              </a:rPr>
            </a:br>
            <a:endParaRPr lang="en-GB" dirty="0"/>
          </a:p>
        </p:txBody>
      </p:sp>
      <p:sp>
        <p:nvSpPr>
          <p:cNvPr id="3" name="Content Placeholder 2">
            <a:extLst>
              <a:ext uri="{FF2B5EF4-FFF2-40B4-BE49-F238E27FC236}">
                <a16:creationId xmlns:a16="http://schemas.microsoft.com/office/drawing/2014/main" id="{E0E32FEB-7763-CFC2-EE45-D3D485303F13}"/>
              </a:ext>
            </a:extLst>
          </p:cNvPr>
          <p:cNvSpPr>
            <a:spLocks noGrp="1"/>
          </p:cNvSpPr>
          <p:nvPr>
            <p:ph idx="1"/>
          </p:nvPr>
        </p:nvSpPr>
        <p:spPr/>
        <p:txBody>
          <a:bodyPr/>
          <a:lstStyle/>
          <a:p>
            <a:pPr>
              <a:buFont typeface="Arial" panose="020B0604020202020204" pitchFamily="34" charset="0"/>
              <a:buChar char="•"/>
            </a:pPr>
            <a:r>
              <a:rPr lang="en-GB" dirty="0"/>
              <a:t>Understanding Time-Dependent Transcriptomics Data</a:t>
            </a:r>
          </a:p>
          <a:p>
            <a:pPr>
              <a:buFont typeface="Arial" panose="020B0604020202020204" pitchFamily="34" charset="0"/>
              <a:buChar char="•"/>
            </a:pPr>
            <a:r>
              <a:rPr lang="en-GB" dirty="0"/>
              <a:t>Integrating Physical Constraints with Data-Driven Methods</a:t>
            </a:r>
          </a:p>
          <a:p>
            <a:pPr>
              <a:buFont typeface="Arial" panose="020B0604020202020204" pitchFamily="34" charset="0"/>
              <a:buChar char="•"/>
            </a:pPr>
            <a:r>
              <a:rPr lang="en-GB" dirty="0"/>
              <a:t>Developing Robust Models for Gene Expression Analysis and prediction.</a:t>
            </a:r>
          </a:p>
          <a:p>
            <a:endParaRPr lang="en-GB" dirty="0"/>
          </a:p>
        </p:txBody>
      </p:sp>
      <p:sp>
        <p:nvSpPr>
          <p:cNvPr id="4" name="Date Placeholder 3">
            <a:extLst>
              <a:ext uri="{FF2B5EF4-FFF2-40B4-BE49-F238E27FC236}">
                <a16:creationId xmlns:a16="http://schemas.microsoft.com/office/drawing/2014/main" id="{3E72A0AD-E1A0-1A09-ACE6-218D1B42A229}"/>
              </a:ext>
            </a:extLst>
          </p:cNvPr>
          <p:cNvSpPr>
            <a:spLocks noGrp="1"/>
          </p:cNvSpPr>
          <p:nvPr>
            <p:ph type="dt" sz="half" idx="10"/>
          </p:nvPr>
        </p:nvSpPr>
        <p:spPr/>
        <p:txBody>
          <a:bodyPr/>
          <a:lstStyle/>
          <a:p>
            <a:fld id="{B942D170-DD5E-4345-BBEC-066594AB8BA6}" type="datetime1">
              <a:rPr lang="en-GB" smtClean="0"/>
              <a:t>27/03/2025</a:t>
            </a:fld>
            <a:endParaRPr lang="en-GB"/>
          </a:p>
        </p:txBody>
      </p:sp>
      <p:sp>
        <p:nvSpPr>
          <p:cNvPr id="5" name="Footer Placeholder 4">
            <a:extLst>
              <a:ext uri="{FF2B5EF4-FFF2-40B4-BE49-F238E27FC236}">
                <a16:creationId xmlns:a16="http://schemas.microsoft.com/office/drawing/2014/main" id="{907C60F5-EDC5-4499-4803-5CD469FB8294}"/>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F426272B-19A3-CF85-0D33-3A5A69F82FDE}"/>
              </a:ext>
            </a:extLst>
          </p:cNvPr>
          <p:cNvSpPr>
            <a:spLocks noGrp="1"/>
          </p:cNvSpPr>
          <p:nvPr>
            <p:ph type="sldNum" sz="quarter" idx="12"/>
          </p:nvPr>
        </p:nvSpPr>
        <p:spPr/>
        <p:txBody>
          <a:bodyPr/>
          <a:lstStyle/>
          <a:p>
            <a:fld id="{58D1D6A2-ED07-452C-B38E-B0FFAE31C5FA}" type="slidenum">
              <a:rPr lang="en-GB" smtClean="0"/>
              <a:t>4</a:t>
            </a:fld>
            <a:endParaRPr lang="en-GB"/>
          </a:p>
        </p:txBody>
      </p:sp>
    </p:spTree>
    <p:extLst>
      <p:ext uri="{BB962C8B-B14F-4D97-AF65-F5344CB8AC3E}">
        <p14:creationId xmlns:p14="http://schemas.microsoft.com/office/powerpoint/2010/main" val="150874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6DCD-7CA0-3711-5E08-91573FE72922}"/>
              </a:ext>
            </a:extLst>
          </p:cNvPr>
          <p:cNvSpPr>
            <a:spLocks noGrp="1"/>
          </p:cNvSpPr>
          <p:nvPr>
            <p:ph type="title"/>
          </p:nvPr>
        </p:nvSpPr>
        <p:spPr/>
        <p:txBody>
          <a:bodyPr/>
          <a:lstStyle/>
          <a:p>
            <a:r>
              <a:rPr lang="en-GB" b="1" dirty="0"/>
              <a:t>Dataset</a:t>
            </a:r>
            <a:br>
              <a:rPr lang="en-GB" b="1" dirty="0"/>
            </a:br>
            <a:endParaRPr lang="en-GB" dirty="0"/>
          </a:p>
        </p:txBody>
      </p:sp>
      <p:sp>
        <p:nvSpPr>
          <p:cNvPr id="4" name="Date Placeholder 3">
            <a:extLst>
              <a:ext uri="{FF2B5EF4-FFF2-40B4-BE49-F238E27FC236}">
                <a16:creationId xmlns:a16="http://schemas.microsoft.com/office/drawing/2014/main" id="{8D3B9D58-84D4-B2DC-458C-CB141B3715EE}"/>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8BD002B7-7AF4-DA87-7097-32DF3556A6EB}"/>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CC62A255-C009-3C3B-A684-C68DF1C38932}"/>
              </a:ext>
            </a:extLst>
          </p:cNvPr>
          <p:cNvSpPr>
            <a:spLocks noGrp="1"/>
          </p:cNvSpPr>
          <p:nvPr>
            <p:ph type="sldNum" sz="quarter" idx="12"/>
          </p:nvPr>
        </p:nvSpPr>
        <p:spPr/>
        <p:txBody>
          <a:bodyPr/>
          <a:lstStyle/>
          <a:p>
            <a:fld id="{58D1D6A2-ED07-452C-B38E-B0FFAE31C5FA}" type="slidenum">
              <a:rPr lang="en-GB" smtClean="0"/>
              <a:t>5</a:t>
            </a:fld>
            <a:endParaRPr lang="en-GB"/>
          </a:p>
        </p:txBody>
      </p:sp>
      <p:sp>
        <p:nvSpPr>
          <p:cNvPr id="12" name="Rectangle 4">
            <a:extLst>
              <a:ext uri="{FF2B5EF4-FFF2-40B4-BE49-F238E27FC236}">
                <a16:creationId xmlns:a16="http://schemas.microsoft.com/office/drawing/2014/main" id="{0453169D-BCC9-2395-0CCB-DB396BEEF7CC}"/>
              </a:ext>
            </a:extLst>
          </p:cNvPr>
          <p:cNvSpPr>
            <a:spLocks noGrp="1" noChangeArrowheads="1"/>
          </p:cNvSpPr>
          <p:nvPr>
            <p:ph idx="1"/>
          </p:nvPr>
        </p:nvSpPr>
        <p:spPr bwMode="auto">
          <a:xfrm>
            <a:off x="77908" y="1690687"/>
            <a:ext cx="7646645"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Dataset Description:</a:t>
            </a:r>
            <a:endParaRPr kumimoji="0" lang="en-US" altLang="en-US" sz="25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100" b="0" i="0" u="none" strike="noStrike" cap="none" normalizeH="0" baseline="0" dirty="0">
                <a:ln>
                  <a:noFill/>
                </a:ln>
                <a:solidFill>
                  <a:schemeClr val="tx1"/>
                </a:solidFill>
                <a:effectLst/>
                <a:latin typeface="Arial" panose="020B0604020202020204" pitchFamily="34" charset="0"/>
              </a:rPr>
              <a:t>Tomato plants infected by three distinct pathogens.</a:t>
            </a:r>
          </a:p>
          <a:p>
            <a:pPr marL="457200" lvl="1" indent="0" eaLnBrk="0" fontAlgn="base" hangingPunct="0">
              <a:lnSpc>
                <a:spcPct val="100000"/>
              </a:lnSpc>
              <a:spcBef>
                <a:spcPct val="0"/>
              </a:spcBef>
              <a:spcAft>
                <a:spcPct val="0"/>
              </a:spcAft>
              <a:buFontTx/>
              <a:buChar char="•"/>
            </a:pPr>
            <a:r>
              <a:rPr kumimoji="0" lang="en-US" altLang="en-US" sz="2100" b="0" i="0" u="none" strike="noStrike" cap="none" normalizeH="0" baseline="0" dirty="0">
                <a:ln>
                  <a:noFill/>
                </a:ln>
                <a:solidFill>
                  <a:schemeClr val="tx1"/>
                </a:solidFill>
                <a:effectLst/>
                <a:latin typeface="Arial" panose="020B0604020202020204" pitchFamily="34" charset="0"/>
              </a:rPr>
              <a:t>Data collected from leaves and roots across 3 time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Analytical Challenges:</a:t>
            </a:r>
            <a:endParaRPr kumimoji="0" lang="en-US" altLang="en-US" sz="25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100" b="0" i="0" u="none" strike="noStrike" cap="none" normalizeH="0" baseline="0" dirty="0">
                <a:ln>
                  <a:noFill/>
                </a:ln>
                <a:solidFill>
                  <a:schemeClr val="tx1"/>
                </a:solidFill>
                <a:effectLst/>
                <a:latin typeface="Arial" panose="020B0604020202020204" pitchFamily="34" charset="0"/>
              </a:rPr>
              <a:t>Sparsity: Few time points and limited samples.</a:t>
            </a:r>
          </a:p>
          <a:p>
            <a:pPr marL="457200" lvl="1" indent="0" eaLnBrk="0" fontAlgn="base" hangingPunct="0">
              <a:lnSpc>
                <a:spcPct val="100000"/>
              </a:lnSpc>
              <a:spcBef>
                <a:spcPct val="0"/>
              </a:spcBef>
              <a:spcAft>
                <a:spcPct val="0"/>
              </a:spcAft>
              <a:buFontTx/>
              <a:buChar char="•"/>
            </a:pPr>
            <a:r>
              <a:rPr kumimoji="0" lang="en-US" altLang="en-US" sz="2100" b="0" i="0" u="none" strike="noStrike" cap="none" normalizeH="0" baseline="0" dirty="0">
                <a:ln>
                  <a:noFill/>
                </a:ln>
                <a:solidFill>
                  <a:schemeClr val="tx1"/>
                </a:solidFill>
                <a:effectLst/>
                <a:latin typeface="Arial" panose="020B0604020202020204" pitchFamily="34" charset="0"/>
              </a:rPr>
              <a:t>High noise levels in transcriptomic measurements.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p:txBody>
      </p:sp>
      <p:pic>
        <p:nvPicPr>
          <p:cNvPr id="14" name="Picture 13" descr="A graph with colored dots&#10;&#10;AI-generated content may be incorrect.">
            <a:extLst>
              <a:ext uri="{FF2B5EF4-FFF2-40B4-BE49-F238E27FC236}">
                <a16:creationId xmlns:a16="http://schemas.microsoft.com/office/drawing/2014/main" id="{58651226-ACB6-E910-99DB-83FC5BB76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1855" y="2837731"/>
            <a:ext cx="4930313" cy="3518619"/>
          </a:xfrm>
          <a:prstGeom prst="rect">
            <a:avLst/>
          </a:prstGeom>
        </p:spPr>
      </p:pic>
    </p:spTree>
    <p:extLst>
      <p:ext uri="{BB962C8B-B14F-4D97-AF65-F5344CB8AC3E}">
        <p14:creationId xmlns:p14="http://schemas.microsoft.com/office/powerpoint/2010/main" val="206054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6388-A7B3-2CFE-A17C-558B4C10A7A3}"/>
              </a:ext>
            </a:extLst>
          </p:cNvPr>
          <p:cNvSpPr>
            <a:spLocks noGrp="1"/>
          </p:cNvSpPr>
          <p:nvPr>
            <p:ph type="title"/>
          </p:nvPr>
        </p:nvSpPr>
        <p:spPr/>
        <p:txBody>
          <a:bodyPr/>
          <a:lstStyle/>
          <a:p>
            <a:r>
              <a:rPr lang="en-GB" b="1" dirty="0"/>
              <a:t>Why Physics-Informed Machine Learning?</a:t>
            </a:r>
            <a:br>
              <a:rPr lang="en-GB" dirty="0"/>
            </a:br>
            <a:endParaRPr lang="en-GB" dirty="0"/>
          </a:p>
        </p:txBody>
      </p:sp>
      <p:sp>
        <p:nvSpPr>
          <p:cNvPr id="3" name="Content Placeholder 2">
            <a:extLst>
              <a:ext uri="{FF2B5EF4-FFF2-40B4-BE49-F238E27FC236}">
                <a16:creationId xmlns:a16="http://schemas.microsoft.com/office/drawing/2014/main" id="{7641C7A5-D55F-4E55-87B9-4AA6727C63C5}"/>
              </a:ext>
            </a:extLst>
          </p:cNvPr>
          <p:cNvSpPr>
            <a:spLocks noGrp="1"/>
          </p:cNvSpPr>
          <p:nvPr>
            <p:ph idx="1"/>
          </p:nvPr>
        </p:nvSpPr>
        <p:spPr>
          <a:xfrm>
            <a:off x="267929" y="1491328"/>
            <a:ext cx="10515600" cy="4351338"/>
          </a:xfrm>
        </p:spPr>
        <p:txBody>
          <a:bodyPr/>
          <a:lstStyle/>
          <a:p>
            <a:pPr marL="742950" lvl="1" indent="-285750">
              <a:buFont typeface="Arial" panose="020B0604020202020204" pitchFamily="34" charset="0"/>
              <a:buChar char="•"/>
            </a:pPr>
            <a:r>
              <a:rPr lang="en-GB" dirty="0"/>
              <a:t>Traditional statistical methods do not account for underlying physical principles.</a:t>
            </a:r>
          </a:p>
          <a:p>
            <a:pPr marL="742950" lvl="1" indent="-285750">
              <a:buFont typeface="Arial" panose="020B0604020202020204" pitchFamily="34" charset="0"/>
              <a:buChar char="•"/>
            </a:pPr>
            <a:r>
              <a:rPr lang="en-GB" dirty="0"/>
              <a:t>Physics-informed methods allow for the inclusion of known dynamics.</a:t>
            </a:r>
          </a:p>
          <a:p>
            <a:pPr marL="742950" lvl="1" indent="-285750">
              <a:buFont typeface="Arial" panose="020B0604020202020204" pitchFamily="34" charset="0"/>
              <a:buChar char="•"/>
            </a:pPr>
            <a:r>
              <a:rPr lang="en-GB" dirty="0"/>
              <a:t>Enhanced interpretability by embedding physical laws.</a:t>
            </a:r>
          </a:p>
          <a:p>
            <a:pPr marL="742950" lvl="1" indent="-285750">
              <a:buFont typeface="Arial" panose="020B0604020202020204" pitchFamily="34" charset="0"/>
              <a:buChar char="•"/>
            </a:pPr>
            <a:r>
              <a:rPr lang="en-GB" dirty="0"/>
              <a:t>Improved prediction accuracy in sparse, noisy datasets.</a:t>
            </a:r>
          </a:p>
          <a:p>
            <a:endParaRPr lang="en-GB" dirty="0"/>
          </a:p>
        </p:txBody>
      </p:sp>
      <p:sp>
        <p:nvSpPr>
          <p:cNvPr id="4" name="Date Placeholder 3">
            <a:extLst>
              <a:ext uri="{FF2B5EF4-FFF2-40B4-BE49-F238E27FC236}">
                <a16:creationId xmlns:a16="http://schemas.microsoft.com/office/drawing/2014/main" id="{6A7774C6-9263-215F-762D-143F9E41855E}"/>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850C0F1D-9F87-6C6B-80EB-4938A03C626D}"/>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8F37EB72-D9FE-D7F0-F79B-D9BACDE924CF}"/>
              </a:ext>
            </a:extLst>
          </p:cNvPr>
          <p:cNvSpPr>
            <a:spLocks noGrp="1"/>
          </p:cNvSpPr>
          <p:nvPr>
            <p:ph type="sldNum" sz="quarter" idx="12"/>
          </p:nvPr>
        </p:nvSpPr>
        <p:spPr/>
        <p:txBody>
          <a:bodyPr/>
          <a:lstStyle/>
          <a:p>
            <a:fld id="{58D1D6A2-ED07-452C-B38E-B0FFAE31C5FA}" type="slidenum">
              <a:rPr lang="en-GB" smtClean="0"/>
              <a:t>6</a:t>
            </a:fld>
            <a:endParaRPr lang="en-GB"/>
          </a:p>
        </p:txBody>
      </p:sp>
    </p:spTree>
    <p:extLst>
      <p:ext uri="{BB962C8B-B14F-4D97-AF65-F5344CB8AC3E}">
        <p14:creationId xmlns:p14="http://schemas.microsoft.com/office/powerpoint/2010/main" val="269515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8AE0-07D3-C15C-0660-4A451C2CD818}"/>
              </a:ext>
            </a:extLst>
          </p:cNvPr>
          <p:cNvSpPr>
            <a:spLocks noGrp="1"/>
          </p:cNvSpPr>
          <p:nvPr>
            <p:ph type="title"/>
          </p:nvPr>
        </p:nvSpPr>
        <p:spPr/>
        <p:txBody>
          <a:bodyPr/>
          <a:lstStyle/>
          <a:p>
            <a:r>
              <a:rPr lang="en-GB" dirty="0">
                <a:solidFill>
                  <a:srgbClr val="002060"/>
                </a:solidFill>
              </a:rPr>
              <a:t>Methodology</a:t>
            </a:r>
            <a:br>
              <a:rPr lang="en-GB" dirty="0">
                <a:solidFill>
                  <a:srgbClr val="002060"/>
                </a:solidFill>
              </a:rPr>
            </a:br>
            <a:endParaRPr lang="en-GB" dirty="0"/>
          </a:p>
        </p:txBody>
      </p:sp>
      <p:graphicFrame>
        <p:nvGraphicFramePr>
          <p:cNvPr id="8" name="Content Placeholder 2">
            <a:extLst>
              <a:ext uri="{FF2B5EF4-FFF2-40B4-BE49-F238E27FC236}">
                <a16:creationId xmlns:a16="http://schemas.microsoft.com/office/drawing/2014/main" id="{B7C8843E-6F87-BF53-B659-6418F832300E}"/>
              </a:ext>
            </a:extLst>
          </p:cNvPr>
          <p:cNvGraphicFramePr>
            <a:graphicFrameLocks noGrp="1"/>
          </p:cNvGraphicFramePr>
          <p:nvPr>
            <p:ph idx="1"/>
            <p:extLst>
              <p:ext uri="{D42A27DB-BD31-4B8C-83A1-F6EECF244321}">
                <p14:modId xmlns:p14="http://schemas.microsoft.com/office/powerpoint/2010/main" val="33438151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A8D6F6F0-7E72-4F48-47C6-E1D8D299D9F4}"/>
              </a:ext>
            </a:extLst>
          </p:cNvPr>
          <p:cNvSpPr>
            <a:spLocks noGrp="1"/>
          </p:cNvSpPr>
          <p:nvPr>
            <p:ph type="dt" sz="half" idx="10"/>
          </p:nvPr>
        </p:nvSpPr>
        <p:spPr/>
        <p:txBody>
          <a:bodyPr/>
          <a:lstStyle/>
          <a:p>
            <a:fld id="{2A76F9BC-C79B-4BA8-8FA2-871F57FA0580}" type="datetime1">
              <a:rPr lang="en-GB" smtClean="0"/>
              <a:t>27/03/2025</a:t>
            </a:fld>
            <a:endParaRPr lang="en-GB"/>
          </a:p>
        </p:txBody>
      </p:sp>
      <p:sp>
        <p:nvSpPr>
          <p:cNvPr id="5" name="Footer Placeholder 4">
            <a:extLst>
              <a:ext uri="{FF2B5EF4-FFF2-40B4-BE49-F238E27FC236}">
                <a16:creationId xmlns:a16="http://schemas.microsoft.com/office/drawing/2014/main" id="{E1D2FBA6-E68B-AC55-302B-C2712FB6392C}"/>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D946D954-E521-C15E-2A05-F7B1C1074048}"/>
              </a:ext>
            </a:extLst>
          </p:cNvPr>
          <p:cNvSpPr>
            <a:spLocks noGrp="1"/>
          </p:cNvSpPr>
          <p:nvPr>
            <p:ph type="sldNum" sz="quarter" idx="12"/>
          </p:nvPr>
        </p:nvSpPr>
        <p:spPr/>
        <p:txBody>
          <a:bodyPr/>
          <a:lstStyle/>
          <a:p>
            <a:fld id="{58D1D6A2-ED07-452C-B38E-B0FFAE31C5FA}" type="slidenum">
              <a:rPr lang="en-GB" smtClean="0"/>
              <a:t>7</a:t>
            </a:fld>
            <a:endParaRPr lang="en-GB"/>
          </a:p>
        </p:txBody>
      </p:sp>
    </p:spTree>
    <p:extLst>
      <p:ext uri="{BB962C8B-B14F-4D97-AF65-F5344CB8AC3E}">
        <p14:creationId xmlns:p14="http://schemas.microsoft.com/office/powerpoint/2010/main" val="2742323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C3FF-FB5A-1C11-DBF8-3D85109E5929}"/>
              </a:ext>
            </a:extLst>
          </p:cNvPr>
          <p:cNvSpPr>
            <a:spLocks noGrp="1"/>
          </p:cNvSpPr>
          <p:nvPr>
            <p:ph type="title"/>
          </p:nvPr>
        </p:nvSpPr>
        <p:spPr/>
        <p:txBody>
          <a:bodyPr/>
          <a:lstStyle/>
          <a:p>
            <a:r>
              <a:rPr lang="en-GB" b="1" dirty="0"/>
              <a:t>Ordinary Differential Equation Model</a:t>
            </a:r>
            <a:br>
              <a:rPr lang="en-GB" b="1" dirty="0"/>
            </a:br>
            <a:endParaRPr lang="en-GB" dirty="0"/>
          </a:p>
        </p:txBody>
      </p:sp>
      <p:sp>
        <p:nvSpPr>
          <p:cNvPr id="3" name="Content Placeholder 2">
            <a:extLst>
              <a:ext uri="{FF2B5EF4-FFF2-40B4-BE49-F238E27FC236}">
                <a16:creationId xmlns:a16="http://schemas.microsoft.com/office/drawing/2014/main" id="{CF59A445-299F-513B-30B4-1B6CD817F0ED}"/>
              </a:ext>
            </a:extLst>
          </p:cNvPr>
          <p:cNvSpPr>
            <a:spLocks noGrp="1"/>
          </p:cNvSpPr>
          <p:nvPr>
            <p:ph idx="1"/>
          </p:nvPr>
        </p:nvSpPr>
        <p:spPr/>
        <p:txBody>
          <a:bodyPr/>
          <a:lstStyle/>
          <a:p>
            <a:pPr>
              <a:buFont typeface="Arial" panose="020B0604020202020204" pitchFamily="34" charset="0"/>
              <a:buChar char="•"/>
            </a:pPr>
            <a:r>
              <a:rPr lang="en-GB" sz="2200" b="1" dirty="0"/>
              <a:t>First-Order Linear ODE Model:</a:t>
            </a:r>
            <a:r>
              <a:rPr lang="en-GB" sz="2200" dirty="0"/>
              <a:t> </a:t>
            </a:r>
          </a:p>
          <a:p>
            <a:pPr>
              <a:buFont typeface="Arial" panose="020B0604020202020204" pitchFamily="34" charset="0"/>
              <a:buChar char="•"/>
            </a:pPr>
            <a:endParaRPr lang="en-GB" sz="2200" b="1" dirty="0"/>
          </a:p>
          <a:p>
            <a:pPr>
              <a:buFont typeface="Arial" panose="020B0604020202020204" pitchFamily="34" charset="0"/>
              <a:buChar char="•"/>
            </a:pPr>
            <a:endParaRPr lang="en-GB" sz="2200" b="1" dirty="0"/>
          </a:p>
          <a:p>
            <a:pPr marL="0" indent="0">
              <a:buNone/>
            </a:pPr>
            <a:endParaRPr lang="en-GB" sz="2200" b="1" dirty="0"/>
          </a:p>
          <a:p>
            <a:pPr marL="457200" lvl="1" indent="0" eaLnBrk="0" fontAlgn="base" hangingPunct="0">
              <a:lnSpc>
                <a:spcPct val="100000"/>
              </a:lnSpc>
              <a:spcBef>
                <a:spcPct val="0"/>
              </a:spcBef>
              <a:spcAft>
                <a:spcPct val="0"/>
              </a:spcAft>
              <a:buFontTx/>
              <a:buChar char="•"/>
            </a:pPr>
            <a:r>
              <a:rPr kumimoji="0" lang="en-US" altLang="en-US" sz="2200" b="1" i="0" u="none" strike="noStrike" cap="none" normalizeH="0" baseline="0" dirty="0">
                <a:ln>
                  <a:noFill/>
                </a:ln>
                <a:effectLst/>
                <a:latin typeface="Arial" panose="020B0604020202020204" pitchFamily="34" charset="0"/>
              </a:rPr>
              <a:t>α (Basal Rate):</a:t>
            </a:r>
            <a:r>
              <a:rPr kumimoji="0" lang="en-US" altLang="en-US" sz="2200" b="0" i="0" u="none" strike="noStrike" cap="none" normalizeH="0" baseline="0" dirty="0">
                <a:ln>
                  <a:noFill/>
                </a:ln>
                <a:effectLst/>
                <a:latin typeface="Arial" panose="020B0604020202020204" pitchFamily="34" charset="0"/>
              </a:rPr>
              <a:t> </a:t>
            </a:r>
            <a:r>
              <a:rPr lang="en-GB" sz="2200" dirty="0"/>
              <a:t>Represents the </a:t>
            </a:r>
            <a:r>
              <a:rPr lang="en-GB" sz="2200" b="1" dirty="0"/>
              <a:t>constant</a:t>
            </a:r>
            <a:r>
              <a:rPr lang="en-GB" sz="2200" dirty="0"/>
              <a:t> rate of change in gene expression</a:t>
            </a:r>
            <a:r>
              <a:rPr kumimoji="0" lang="en-US" altLang="en-US" sz="2200" b="0" i="0" u="none" strike="noStrike" cap="none" normalizeH="0" baseline="0" dirty="0">
                <a:ln>
                  <a:noFill/>
                </a:ln>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200" b="1" i="0" u="none" strike="noStrike" cap="none" normalizeH="0" baseline="0" dirty="0">
                <a:ln>
                  <a:noFill/>
                </a:ln>
                <a:effectLst/>
                <a:latin typeface="Arial" panose="020B0604020202020204" pitchFamily="34" charset="0"/>
              </a:rPr>
              <a:t>β (Feedback Effect):</a:t>
            </a:r>
            <a:r>
              <a:rPr kumimoji="0" lang="en-US" altLang="en-US" sz="2200" b="0" i="0" u="none" strike="noStrike" cap="none" normalizeH="0" baseline="0" dirty="0">
                <a:ln>
                  <a:noFill/>
                </a:ln>
                <a:effectLst/>
                <a:latin typeface="Arial" panose="020B0604020202020204" pitchFamily="34" charset="0"/>
              </a:rPr>
              <a:t> Determines whether genes are self-activating or inhibiting.</a:t>
            </a:r>
          </a:p>
          <a:p>
            <a:pPr lvl="1">
              <a:spcBef>
                <a:spcPts val="300"/>
              </a:spcBef>
            </a:pPr>
            <a:r>
              <a:rPr lang="en-GB" sz="2200" b="1" i="0" dirty="0">
                <a:effectLst/>
                <a:latin typeface="DeepSeek-CJK-patch"/>
              </a:rPr>
              <a:t>γ</a:t>
            </a:r>
            <a:r>
              <a:rPr lang="en-GB" sz="2200" b="0" i="0" dirty="0">
                <a:effectLst/>
                <a:latin typeface="DeepSeek-CJK-patch"/>
              </a:rPr>
              <a:t>: Time-dependent external factors.</a:t>
            </a:r>
          </a:p>
          <a:p>
            <a:pPr lvl="1">
              <a:spcBef>
                <a:spcPts val="300"/>
              </a:spcBef>
            </a:pPr>
            <a:endParaRPr lang="en-GB" b="0" i="0" dirty="0">
              <a:effectLst/>
              <a:latin typeface="DeepSeek-CJK-patch"/>
            </a:endParaRPr>
          </a:p>
          <a:p>
            <a:pPr lvl="1">
              <a:spcBef>
                <a:spcPts val="300"/>
              </a:spcBef>
            </a:pPr>
            <a:endParaRPr lang="en-GB" b="0" i="0" dirty="0">
              <a:effectLst/>
              <a:latin typeface="DeepSeek-CJK-patch"/>
            </a:endParaRPr>
          </a:p>
          <a:p>
            <a:pPr marL="742950" lvl="1" indent="-285750">
              <a:buFont typeface="Arial" panose="020B0604020202020204" pitchFamily="34" charset="0"/>
              <a:buChar char="•"/>
            </a:pPr>
            <a:endParaRPr lang="en-GB" dirty="0"/>
          </a:p>
          <a:p>
            <a:endParaRPr lang="en-GB" dirty="0"/>
          </a:p>
        </p:txBody>
      </p:sp>
      <p:sp>
        <p:nvSpPr>
          <p:cNvPr id="4" name="Date Placeholder 3">
            <a:extLst>
              <a:ext uri="{FF2B5EF4-FFF2-40B4-BE49-F238E27FC236}">
                <a16:creationId xmlns:a16="http://schemas.microsoft.com/office/drawing/2014/main" id="{0A5D7ECF-7D97-E6BC-A389-796A159893BB}"/>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ABC04077-2F03-B0E0-E098-9F5E89FB3A01}"/>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04A455AC-892C-A332-E6AA-CCC68F21049A}"/>
              </a:ext>
            </a:extLst>
          </p:cNvPr>
          <p:cNvSpPr>
            <a:spLocks noGrp="1"/>
          </p:cNvSpPr>
          <p:nvPr>
            <p:ph type="sldNum" sz="quarter" idx="12"/>
          </p:nvPr>
        </p:nvSpPr>
        <p:spPr/>
        <p:txBody>
          <a:bodyPr/>
          <a:lstStyle/>
          <a:p>
            <a:fld id="{58D1D6A2-ED07-452C-B38E-B0FFAE31C5FA}" type="slidenum">
              <a:rPr lang="en-GB" smtClean="0"/>
              <a:t>8</a:t>
            </a:fld>
            <a:endParaRPr lang="en-GB"/>
          </a:p>
        </p:txBody>
      </p:sp>
      <p:pic>
        <p:nvPicPr>
          <p:cNvPr id="8" name="Picture 7">
            <a:extLst>
              <a:ext uri="{FF2B5EF4-FFF2-40B4-BE49-F238E27FC236}">
                <a16:creationId xmlns:a16="http://schemas.microsoft.com/office/drawing/2014/main" id="{BFB978A2-073A-4130-CD84-E5D5C475C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348" y="2620970"/>
            <a:ext cx="10157427" cy="548406"/>
          </a:xfrm>
          <a:prstGeom prst="rect">
            <a:avLst/>
          </a:prstGeom>
        </p:spPr>
      </p:pic>
      <p:pic>
        <p:nvPicPr>
          <p:cNvPr id="10" name="Picture 9" descr="A black text with a plus and y&#10;&#10;AI-generated content may be incorrect.">
            <a:extLst>
              <a:ext uri="{FF2B5EF4-FFF2-40B4-BE49-F238E27FC236}">
                <a16:creationId xmlns:a16="http://schemas.microsoft.com/office/drawing/2014/main" id="{2BD2406A-BB4E-277A-439E-083DDB05A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317" y="1362209"/>
            <a:ext cx="4525006" cy="1324160"/>
          </a:xfrm>
          <a:prstGeom prst="rect">
            <a:avLst/>
          </a:prstGeom>
        </p:spPr>
      </p:pic>
    </p:spTree>
    <p:extLst>
      <p:ext uri="{BB962C8B-B14F-4D97-AF65-F5344CB8AC3E}">
        <p14:creationId xmlns:p14="http://schemas.microsoft.com/office/powerpoint/2010/main" val="2710380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5E29-1F4A-7403-A6A2-50FAC48370CE}"/>
              </a:ext>
            </a:extLst>
          </p:cNvPr>
          <p:cNvSpPr>
            <a:spLocks noGrp="1"/>
          </p:cNvSpPr>
          <p:nvPr>
            <p:ph type="title"/>
          </p:nvPr>
        </p:nvSpPr>
        <p:spPr>
          <a:xfrm>
            <a:off x="88490" y="136525"/>
            <a:ext cx="11641394" cy="777875"/>
          </a:xfrm>
        </p:spPr>
        <p:txBody>
          <a:bodyPr>
            <a:normAutofit fontScale="90000"/>
          </a:bodyPr>
          <a:lstStyle/>
          <a:p>
            <a:r>
              <a:rPr lang="en-GB" b="1" dirty="0"/>
              <a:t>Inverse Physics-Informed Neural Networks (IPINN)</a:t>
            </a:r>
            <a:br>
              <a:rPr lang="en-GB" b="1" dirty="0"/>
            </a:br>
            <a:endParaRPr lang="en-GB" dirty="0"/>
          </a:p>
        </p:txBody>
      </p:sp>
      <p:sp>
        <p:nvSpPr>
          <p:cNvPr id="3" name="Content Placeholder 2">
            <a:extLst>
              <a:ext uri="{FF2B5EF4-FFF2-40B4-BE49-F238E27FC236}">
                <a16:creationId xmlns:a16="http://schemas.microsoft.com/office/drawing/2014/main" id="{5D703F30-D871-AB76-1731-876E6F37564B}"/>
              </a:ext>
            </a:extLst>
          </p:cNvPr>
          <p:cNvSpPr>
            <a:spLocks noGrp="1"/>
          </p:cNvSpPr>
          <p:nvPr>
            <p:ph idx="1"/>
          </p:nvPr>
        </p:nvSpPr>
        <p:spPr>
          <a:xfrm>
            <a:off x="88490" y="747251"/>
            <a:ext cx="12015020" cy="5974223"/>
          </a:xfrm>
        </p:spPr>
        <p:txBody>
          <a:bodyPr>
            <a:normAutofit lnSpcReduction="10000"/>
          </a:bodyPr>
          <a:lstStyle/>
          <a:p>
            <a:pPr marL="285750" indent="-285750"/>
            <a:r>
              <a:rPr lang="en-GB" b="1" dirty="0"/>
              <a:t>Inverse problem:	</a:t>
            </a:r>
          </a:p>
          <a:p>
            <a:pPr marL="742950" lvl="1" indent="-285750">
              <a:buFont typeface="Arial" panose="020B0604020202020204" pitchFamily="34" charset="0"/>
              <a:buChar char="•"/>
            </a:pPr>
            <a:r>
              <a:rPr lang="en-GB" dirty="0"/>
              <a:t>The governing equations (ODEs/PDEs) are known, but some parameters are unknown.</a:t>
            </a:r>
          </a:p>
          <a:p>
            <a:pPr marL="742950" lvl="1" indent="-285750">
              <a:buFont typeface="Arial" panose="020B0604020202020204" pitchFamily="34" charset="0"/>
              <a:buChar char="•"/>
            </a:pPr>
            <a:r>
              <a:rPr lang="en-GB" dirty="0"/>
              <a:t>Neural network is trained to approximate both the solution y(t) and the unknown ODE parameters.</a:t>
            </a:r>
          </a:p>
          <a:p>
            <a:pPr>
              <a:lnSpc>
                <a:spcPts val="1425"/>
              </a:lnSpc>
              <a:buNone/>
            </a:pPr>
            <a:r>
              <a:rPr lang="en-GB" b="1" dirty="0">
                <a:solidFill>
                  <a:srgbClr val="D4D4D4"/>
                </a:solidFill>
                <a:effectLst/>
                <a:latin typeface="Consolas" panose="020B0609020204030204" pitchFamily="49" charset="0"/>
              </a:rPr>
              <a:t>    </a:t>
            </a:r>
            <a:r>
              <a:rPr lang="en-GB" sz="1900" b="1" dirty="0">
                <a:effectLst/>
                <a:latin typeface="Consolas" panose="020B0609020204030204" pitchFamily="49" charset="0"/>
              </a:rPr>
              <a:t>Data Loss= </a:t>
            </a:r>
            <a:r>
              <a:rPr lang="en-GB" sz="2000" dirty="0"/>
              <a:t>MSE between predicted and observed data.</a:t>
            </a:r>
            <a:endParaRPr lang="en-GB" sz="2000" b="1" dirty="0">
              <a:effectLst/>
              <a:latin typeface="Consolas" panose="020B0609020204030204" pitchFamily="49" charset="0"/>
            </a:endParaRPr>
          </a:p>
          <a:p>
            <a:pPr>
              <a:lnSpc>
                <a:spcPts val="1425"/>
              </a:lnSpc>
              <a:buNone/>
            </a:pPr>
            <a:br>
              <a:rPr lang="en-GB" sz="1900" b="1" dirty="0">
                <a:effectLst/>
                <a:latin typeface="Consolas" panose="020B0609020204030204" pitchFamily="49" charset="0"/>
              </a:rPr>
            </a:br>
            <a:r>
              <a:rPr lang="en-GB" sz="1900" b="1" dirty="0">
                <a:effectLst/>
                <a:latin typeface="Consolas" panose="020B0609020204030204" pitchFamily="49" charset="0"/>
              </a:rPr>
              <a:t>    </a:t>
            </a:r>
            <a:r>
              <a:rPr lang="en-GB" sz="1900" b="1" dirty="0" err="1">
                <a:latin typeface="Consolas" panose="020B0609020204030204" pitchFamily="49" charset="0"/>
              </a:rPr>
              <a:t>P</a:t>
            </a:r>
            <a:r>
              <a:rPr lang="en-GB" sz="1900" b="1" dirty="0" err="1">
                <a:effectLst/>
                <a:latin typeface="Consolas" panose="020B0609020204030204" pitchFamily="49" charset="0"/>
              </a:rPr>
              <a:t>hysics_loss</a:t>
            </a:r>
            <a:r>
              <a:rPr lang="en-GB" sz="1900" b="1" dirty="0">
                <a:effectLst/>
                <a:latin typeface="Consolas" panose="020B0609020204030204" pitchFamily="49" charset="0"/>
              </a:rPr>
              <a:t> = </a:t>
            </a:r>
            <a:r>
              <a:rPr lang="en-GB" sz="2000" dirty="0"/>
              <a:t>MSE between the learned network's derivatives and the governing ODE.</a:t>
            </a:r>
          </a:p>
          <a:p>
            <a:pPr>
              <a:lnSpc>
                <a:spcPts val="1425"/>
              </a:lnSpc>
              <a:buNone/>
            </a:pPr>
            <a:r>
              <a:rPr lang="en-GB" sz="1900" b="1" dirty="0">
                <a:effectLst/>
                <a:latin typeface="Consolas" panose="020B0609020204030204" pitchFamily="49" charset="0"/>
              </a:rPr>
              <a:t>      </a:t>
            </a:r>
            <a:r>
              <a:rPr lang="en-GB" sz="1900" b="1" dirty="0" err="1">
                <a:latin typeface="Consolas" panose="020B0609020204030204" pitchFamily="49" charset="0"/>
              </a:rPr>
              <a:t>I</a:t>
            </a:r>
            <a:r>
              <a:rPr lang="en-GB" sz="1900" b="1" dirty="0" err="1">
                <a:effectLst/>
                <a:latin typeface="Consolas" panose="020B0609020204030204" pitchFamily="49" charset="0"/>
              </a:rPr>
              <a:t>nitial_condition_loss</a:t>
            </a:r>
            <a:r>
              <a:rPr lang="en-GB" sz="1900" b="1" dirty="0">
                <a:effectLst/>
                <a:latin typeface="Consolas" panose="020B0609020204030204" pitchFamily="49" charset="0"/>
              </a:rPr>
              <a:t> = (</a:t>
            </a:r>
            <a:r>
              <a:rPr lang="en-GB" sz="1900" b="1" dirty="0" err="1">
                <a:effectLst/>
                <a:latin typeface="Consolas" panose="020B0609020204030204" pitchFamily="49" charset="0"/>
              </a:rPr>
              <a:t>y_pred</a:t>
            </a:r>
            <a:r>
              <a:rPr lang="en-GB" sz="1900" b="1" dirty="0">
                <a:effectLst/>
                <a:latin typeface="Consolas" panose="020B0609020204030204" pitchFamily="49" charset="0"/>
              </a:rPr>
              <a:t>[0] - </a:t>
            </a:r>
            <a:r>
              <a:rPr lang="en-GB" sz="1900" b="1" dirty="0" err="1">
                <a:effectLst/>
                <a:latin typeface="Consolas" panose="020B0609020204030204" pitchFamily="49" charset="0"/>
              </a:rPr>
              <a:t>y_data</a:t>
            </a:r>
            <a:r>
              <a:rPr lang="en-GB" sz="1900" b="1" dirty="0">
                <a:effectLst/>
                <a:latin typeface="Consolas" panose="020B0609020204030204" pitchFamily="49" charset="0"/>
              </a:rPr>
              <a:t>[0])**2</a:t>
            </a:r>
          </a:p>
          <a:p>
            <a:pPr>
              <a:lnSpc>
                <a:spcPts val="1425"/>
              </a:lnSpc>
              <a:buNone/>
            </a:pPr>
            <a:endParaRPr lang="en-GB" sz="1900" b="1" dirty="0">
              <a:effectLst/>
              <a:latin typeface="Consolas" panose="020B0609020204030204" pitchFamily="49" charset="0"/>
            </a:endParaRPr>
          </a:p>
          <a:p>
            <a:pPr lvl="1">
              <a:lnSpc>
                <a:spcPts val="1425"/>
              </a:lnSpc>
            </a:pPr>
            <a:r>
              <a:rPr lang="en-GB" sz="1500" b="1" dirty="0">
                <a:effectLst/>
                <a:latin typeface="Consolas" panose="020B0609020204030204" pitchFamily="49" charset="0"/>
              </a:rPr>
              <a:t>	</a:t>
            </a:r>
            <a:r>
              <a:rPr lang="en-GB" sz="1800" b="1" dirty="0" err="1">
                <a:effectLst/>
                <a:latin typeface="Consolas" panose="020B0609020204030204" pitchFamily="49" charset="0"/>
              </a:rPr>
              <a:t>total_loss</a:t>
            </a:r>
            <a:r>
              <a:rPr lang="en-GB" sz="1800" b="1" dirty="0">
                <a:effectLst/>
                <a:latin typeface="Consolas" panose="020B0609020204030204" pitchFamily="49" charset="0"/>
              </a:rPr>
              <a:t> = </a:t>
            </a:r>
            <a:r>
              <a:rPr lang="en-GB" sz="1800" b="1" dirty="0" err="1">
                <a:effectLst/>
                <a:latin typeface="Consolas" panose="020B0609020204030204" pitchFamily="49" charset="0"/>
              </a:rPr>
              <a:t>data_loss</a:t>
            </a:r>
            <a:r>
              <a:rPr lang="en-GB" sz="1800" b="1" dirty="0">
                <a:effectLst/>
                <a:latin typeface="Consolas" panose="020B0609020204030204" pitchFamily="49" charset="0"/>
              </a:rPr>
              <a:t> + </a:t>
            </a:r>
            <a:r>
              <a:rPr lang="en-GB" sz="1800" b="1" dirty="0" err="1">
                <a:effectLst/>
                <a:latin typeface="Consolas" panose="020B0609020204030204" pitchFamily="49" charset="0"/>
              </a:rPr>
              <a:t>physics_loss</a:t>
            </a:r>
            <a:r>
              <a:rPr lang="en-GB" sz="1800" b="1" dirty="0">
                <a:effectLst/>
                <a:latin typeface="Consolas" panose="020B0609020204030204" pitchFamily="49" charset="0"/>
              </a:rPr>
              <a:t> + </a:t>
            </a:r>
            <a:r>
              <a:rPr lang="en-GB" sz="1800" b="1" dirty="0" err="1">
                <a:effectLst/>
                <a:latin typeface="Consolas" panose="020B0609020204030204" pitchFamily="49" charset="0"/>
              </a:rPr>
              <a:t>initial_condition_loss</a:t>
            </a:r>
            <a:endParaRPr lang="en-GB" sz="1800" b="1" dirty="0">
              <a:effectLst/>
              <a:latin typeface="Consolas" panose="020B0609020204030204" pitchFamily="49" charset="0"/>
            </a:endParaRPr>
          </a:p>
          <a:p>
            <a:pPr marL="742950" lvl="1" indent="-285750">
              <a:buFont typeface="Arial" panose="020B0604020202020204" pitchFamily="34" charset="0"/>
              <a:buChar char="•"/>
            </a:pPr>
            <a:endParaRPr lang="en-GB" sz="1900" dirty="0"/>
          </a:p>
          <a:p>
            <a:pPr>
              <a:buFont typeface="Arial" panose="020B0604020202020204" pitchFamily="34" charset="0"/>
              <a:buChar char="•"/>
            </a:pPr>
            <a:r>
              <a:rPr lang="en-GB" b="1" dirty="0"/>
              <a:t>Architecture:</a:t>
            </a:r>
            <a:endParaRPr lang="en-GB" dirty="0"/>
          </a:p>
          <a:p>
            <a:pPr marL="742950" lvl="1" indent="-285750">
              <a:buFont typeface="Arial" panose="020B0604020202020204" pitchFamily="34" charset="0"/>
              <a:buChar char="•"/>
            </a:pPr>
            <a:r>
              <a:rPr lang="en-GB" dirty="0"/>
              <a:t>3 layers, 50 neurons per hidden layer, Tanh activation.</a:t>
            </a:r>
          </a:p>
          <a:p>
            <a:pPr>
              <a:buFont typeface="Arial" panose="020B0604020202020204" pitchFamily="34" charset="0"/>
              <a:buChar char="•"/>
            </a:pPr>
            <a:r>
              <a:rPr lang="en-GB" b="1" dirty="0"/>
              <a:t>Advantages:</a:t>
            </a:r>
            <a:endParaRPr lang="en-GB" dirty="0"/>
          </a:p>
          <a:p>
            <a:pPr marL="742950" lvl="1" indent="-285750">
              <a:buFont typeface="Arial" panose="020B0604020202020204" pitchFamily="34" charset="0"/>
              <a:buChar char="•"/>
            </a:pPr>
            <a:r>
              <a:rPr lang="en-GB" dirty="0"/>
              <a:t>Ensures physics-consistent predictions.</a:t>
            </a:r>
          </a:p>
          <a:p>
            <a:pPr marL="742950" lvl="1" indent="-285750">
              <a:buFont typeface="Arial" panose="020B0604020202020204" pitchFamily="34" charset="0"/>
              <a:buChar char="•"/>
            </a:pPr>
            <a:r>
              <a:rPr lang="en-GB" dirty="0"/>
              <a:t>Works well with limited data.</a:t>
            </a:r>
          </a:p>
          <a:p>
            <a:endParaRPr lang="en-GB" dirty="0"/>
          </a:p>
        </p:txBody>
      </p:sp>
      <p:sp>
        <p:nvSpPr>
          <p:cNvPr id="4" name="Date Placeholder 3">
            <a:extLst>
              <a:ext uri="{FF2B5EF4-FFF2-40B4-BE49-F238E27FC236}">
                <a16:creationId xmlns:a16="http://schemas.microsoft.com/office/drawing/2014/main" id="{96A4B501-FA20-648E-DFF2-51CE2B741A62}"/>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0DA49223-4815-0886-5117-95FDEF49BAB2}"/>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A0CCC2F9-9D41-EEB4-146A-FD94F596669E}"/>
              </a:ext>
            </a:extLst>
          </p:cNvPr>
          <p:cNvSpPr>
            <a:spLocks noGrp="1"/>
          </p:cNvSpPr>
          <p:nvPr>
            <p:ph type="sldNum" sz="quarter" idx="12"/>
          </p:nvPr>
        </p:nvSpPr>
        <p:spPr/>
        <p:txBody>
          <a:bodyPr/>
          <a:lstStyle/>
          <a:p>
            <a:fld id="{58D1D6A2-ED07-452C-B38E-B0FFAE31C5FA}" type="slidenum">
              <a:rPr lang="en-GB" smtClean="0"/>
              <a:t>9</a:t>
            </a:fld>
            <a:endParaRPr lang="en-GB"/>
          </a:p>
        </p:txBody>
      </p:sp>
      <p:pic>
        <p:nvPicPr>
          <p:cNvPr id="10" name="Picture 9" descr="A diagram of mathematical equations&#10;&#10;AI-generated content may be incorrect.">
            <a:extLst>
              <a:ext uri="{FF2B5EF4-FFF2-40B4-BE49-F238E27FC236}">
                <a16:creationId xmlns:a16="http://schemas.microsoft.com/office/drawing/2014/main" id="{C2056011-9802-643A-C249-C5115A5CF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7391" y="5364310"/>
            <a:ext cx="4808970" cy="1492877"/>
          </a:xfrm>
          <a:prstGeom prst="rect">
            <a:avLst/>
          </a:prstGeom>
        </p:spPr>
      </p:pic>
    </p:spTree>
    <p:extLst>
      <p:ext uri="{BB962C8B-B14F-4D97-AF65-F5344CB8AC3E}">
        <p14:creationId xmlns:p14="http://schemas.microsoft.com/office/powerpoint/2010/main" val="2218259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1025</TotalTime>
  <Words>1981</Words>
  <Application>Microsoft Office PowerPoint</Application>
  <PresentationFormat>Widescreen</PresentationFormat>
  <Paragraphs>258</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Abadi</vt:lpstr>
      <vt:lpstr>Aptos</vt:lpstr>
      <vt:lpstr>Aptos Display</vt:lpstr>
      <vt:lpstr>Arial</vt:lpstr>
      <vt:lpstr>Consolas</vt:lpstr>
      <vt:lpstr>DeepSeek-CJK-patch</vt:lpstr>
      <vt:lpstr>Inter</vt:lpstr>
      <vt:lpstr>Segoe WPC</vt:lpstr>
      <vt:lpstr>Times New Roman</vt:lpstr>
      <vt:lpstr>Office Theme</vt:lpstr>
      <vt:lpstr>Physically-Informed Machine Learning for Modelling the Dynamics of Plant-Pathogens Molecular Interactions</vt:lpstr>
      <vt:lpstr>Agenda</vt:lpstr>
      <vt:lpstr>Introduction </vt:lpstr>
      <vt:lpstr>Research Objectives  </vt:lpstr>
      <vt:lpstr>Dataset </vt:lpstr>
      <vt:lpstr>Why Physics-Informed Machine Learning? </vt:lpstr>
      <vt:lpstr>Methodology </vt:lpstr>
      <vt:lpstr>Ordinary Differential Equation Model </vt:lpstr>
      <vt:lpstr>Inverse Physics-Informed Neural Networks (IPINN) </vt:lpstr>
      <vt:lpstr>Neural ODE Framework </vt:lpstr>
      <vt:lpstr>Hybrid Model (IPINN + Neural ODEs (parametric)) </vt:lpstr>
      <vt:lpstr>Experimental Setup </vt:lpstr>
      <vt:lpstr>Result</vt:lpstr>
      <vt:lpstr>Result</vt:lpstr>
      <vt:lpstr>Result</vt:lpstr>
      <vt:lpstr>Result</vt:lpstr>
      <vt:lpstr>Result</vt:lpstr>
      <vt:lpstr>Result</vt:lpstr>
      <vt:lpstr>Result</vt:lpstr>
      <vt:lpstr>Result</vt:lpstr>
      <vt:lpstr>Result</vt:lpstr>
      <vt:lpstr>Discussion</vt:lpstr>
      <vt:lpstr>Result (Comparison of Models)</vt:lpstr>
      <vt:lpstr>Result (Comparison of Models)</vt:lpstr>
      <vt:lpstr>Result (Comparison of Models)</vt:lpstr>
      <vt:lpstr>Conclusion </vt:lpstr>
      <vt:lpstr>Limitations</vt:lpstr>
      <vt:lpstr>Future Work</vt:lpstr>
      <vt:lpstr>Acknowledgments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Prabal Ghosh</dc:creator>
  <cp:lastModifiedBy>Prabal Ghosh</cp:lastModifiedBy>
  <cp:revision>106</cp:revision>
  <dcterms:created xsi:type="dcterms:W3CDTF">2025-03-26T18:39:38Z</dcterms:created>
  <dcterms:modified xsi:type="dcterms:W3CDTF">2025-03-27T11:45:32Z</dcterms:modified>
</cp:coreProperties>
</file>