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6"/>
  </p:notesMasterIdLst>
  <p:sldIdLst>
    <p:sldId id="257" r:id="rId2"/>
    <p:sldId id="366" r:id="rId3"/>
    <p:sldId id="367" r:id="rId4"/>
    <p:sldId id="382" r:id="rId5"/>
    <p:sldId id="368" r:id="rId6"/>
    <p:sldId id="369" r:id="rId7"/>
    <p:sldId id="370" r:id="rId8"/>
    <p:sldId id="371" r:id="rId9"/>
    <p:sldId id="372" r:id="rId10"/>
    <p:sldId id="373" r:id="rId11"/>
    <p:sldId id="374" r:id="rId12"/>
    <p:sldId id="375" r:id="rId13"/>
    <p:sldId id="377" r:id="rId14"/>
    <p:sldId id="342" r:id="rId15"/>
    <p:sldId id="383" r:id="rId16"/>
    <p:sldId id="259" r:id="rId17"/>
    <p:sldId id="314" r:id="rId18"/>
    <p:sldId id="331" r:id="rId19"/>
    <p:sldId id="357" r:id="rId20"/>
    <p:sldId id="332" r:id="rId21"/>
    <p:sldId id="333" r:id="rId22"/>
    <p:sldId id="334" r:id="rId23"/>
    <p:sldId id="315" r:id="rId24"/>
    <p:sldId id="358" r:id="rId25"/>
    <p:sldId id="316" r:id="rId26"/>
    <p:sldId id="317" r:id="rId27"/>
    <p:sldId id="318" r:id="rId28"/>
    <p:sldId id="319" r:id="rId29"/>
    <p:sldId id="320" r:id="rId30"/>
    <p:sldId id="321" r:id="rId31"/>
    <p:sldId id="322" r:id="rId32"/>
    <p:sldId id="323" r:id="rId33"/>
    <p:sldId id="324" r:id="rId34"/>
    <p:sldId id="328" r:id="rId35"/>
    <p:sldId id="329" r:id="rId36"/>
    <p:sldId id="330" r:id="rId37"/>
    <p:sldId id="335" r:id="rId38"/>
    <p:sldId id="336" r:id="rId39"/>
    <p:sldId id="337" r:id="rId40"/>
    <p:sldId id="338" r:id="rId41"/>
    <p:sldId id="325" r:id="rId42"/>
    <p:sldId id="326" r:id="rId43"/>
    <p:sldId id="327" r:id="rId44"/>
    <p:sldId id="33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351" r:id="rId65"/>
    <p:sldId id="352" r:id="rId66"/>
    <p:sldId id="353" r:id="rId67"/>
    <p:sldId id="354" r:id="rId68"/>
    <p:sldId id="279" r:id="rId69"/>
    <p:sldId id="258" r:id="rId70"/>
    <p:sldId id="286" r:id="rId71"/>
    <p:sldId id="393" r:id="rId72"/>
    <p:sldId id="295" r:id="rId73"/>
    <p:sldId id="296" r:id="rId74"/>
    <p:sldId id="343" r:id="rId75"/>
    <p:sldId id="344" r:id="rId76"/>
    <p:sldId id="345" r:id="rId77"/>
    <p:sldId id="346" r:id="rId78"/>
    <p:sldId id="347" r:id="rId79"/>
    <p:sldId id="348" r:id="rId80"/>
    <p:sldId id="349" r:id="rId81"/>
    <p:sldId id="384" r:id="rId82"/>
    <p:sldId id="385" r:id="rId83"/>
    <p:sldId id="386" r:id="rId84"/>
    <p:sldId id="350" r:id="rId85"/>
    <p:sldId id="389" r:id="rId86"/>
    <p:sldId id="387" r:id="rId87"/>
    <p:sldId id="388" r:id="rId88"/>
    <p:sldId id="280" r:id="rId89"/>
    <p:sldId id="391" r:id="rId90"/>
    <p:sldId id="392" r:id="rId91"/>
    <p:sldId id="359" r:id="rId92"/>
    <p:sldId id="360" r:id="rId93"/>
    <p:sldId id="361" r:id="rId94"/>
    <p:sldId id="362" r:id="rId95"/>
    <p:sldId id="363" r:id="rId96"/>
    <p:sldId id="364" r:id="rId97"/>
    <p:sldId id="365" r:id="rId98"/>
    <p:sldId id="376" r:id="rId99"/>
    <p:sldId id="380" r:id="rId100"/>
    <p:sldId id="381" r:id="rId101"/>
    <p:sldId id="341" r:id="rId102"/>
    <p:sldId id="396" r:id="rId103"/>
    <p:sldId id="306" r:id="rId104"/>
    <p:sldId id="378" r:id="rId105"/>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60"/>
    <p:restoredTop sz="94422"/>
  </p:normalViewPr>
  <p:slideViewPr>
    <p:cSldViewPr snapToGrid="0" snapToObjects="1">
      <p:cViewPr varScale="1">
        <p:scale>
          <a:sx n="117" d="100"/>
          <a:sy n="117" d="100"/>
        </p:scale>
        <p:origin x="17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4968E-7A01-6C4E-9FD4-7607CFCFA4D1}" type="datetimeFigureOut">
              <a:rPr lang="en-GB" smtClean="0"/>
              <a:t>12/10/2023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85851-715A-DE4F-BF50-E97B78DB43A5}" type="slidenum">
              <a:rPr lang="en-GB" smtClean="0"/>
              <a:t>‹N°›</a:t>
            </a:fld>
            <a:endParaRPr lang="en-GB"/>
          </a:p>
        </p:txBody>
      </p:sp>
    </p:spTree>
    <p:extLst>
      <p:ext uri="{BB962C8B-B14F-4D97-AF65-F5344CB8AC3E}">
        <p14:creationId xmlns:p14="http://schemas.microsoft.com/office/powerpoint/2010/main" val="29990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b="1">
                <a:solidFill>
                  <a:srgbClr val="333333"/>
                </a:solidFill>
                <a:latin typeface="Helvetica Neue" panose="02000503000000020004" pitchFamily="2" charset="0"/>
              </a:rPr>
              <a:t>Nested = imbriqué</a:t>
            </a:r>
            <a:endParaRPr lang="fr-FR" dirty="0"/>
          </a:p>
        </p:txBody>
      </p:sp>
      <p:sp>
        <p:nvSpPr>
          <p:cNvPr id="4" name="Espace réservé du numéro de diapositive 3"/>
          <p:cNvSpPr>
            <a:spLocks noGrp="1"/>
          </p:cNvSpPr>
          <p:nvPr>
            <p:ph type="sldNum" sz="quarter" idx="5"/>
          </p:nvPr>
        </p:nvSpPr>
        <p:spPr/>
        <p:txBody>
          <a:bodyPr/>
          <a:lstStyle/>
          <a:p>
            <a:fld id="{CB185851-715A-DE4F-BF50-E97B78DB43A5}" type="slidenum">
              <a:rPr lang="en-GB" smtClean="0"/>
              <a:t>3</a:t>
            </a:fld>
            <a:endParaRPr lang="en-GB"/>
          </a:p>
        </p:txBody>
      </p:sp>
    </p:spTree>
    <p:extLst>
      <p:ext uri="{BB962C8B-B14F-4D97-AF65-F5344CB8AC3E}">
        <p14:creationId xmlns:p14="http://schemas.microsoft.com/office/powerpoint/2010/main" val="213852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7</a:t>
            </a:fld>
            <a:endParaRPr lang="en-GB"/>
          </a:p>
        </p:txBody>
      </p:sp>
    </p:spTree>
    <p:extLst>
      <p:ext uri="{BB962C8B-B14F-4D97-AF65-F5344CB8AC3E}">
        <p14:creationId xmlns:p14="http://schemas.microsoft.com/office/powerpoint/2010/main" val="574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B185851-715A-DE4F-BF50-E97B78DB43A5}" type="slidenum">
              <a:rPr lang="en-GB" smtClean="0"/>
              <a:t>18</a:t>
            </a:fld>
            <a:endParaRPr lang="en-GB"/>
          </a:p>
        </p:txBody>
      </p:sp>
    </p:spTree>
    <p:extLst>
      <p:ext uri="{BB962C8B-B14F-4D97-AF65-F5344CB8AC3E}">
        <p14:creationId xmlns:p14="http://schemas.microsoft.com/office/powerpoint/2010/main" val="199223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brackets</a:t>
            </a:r>
            <a:r>
              <a:rPr lang="fr-FR" dirty="0"/>
              <a:t>, </a:t>
            </a:r>
            <a:r>
              <a:rPr lang="fr-FR" dirty="0" err="1"/>
              <a:t>parentheses</a:t>
            </a:r>
            <a:r>
              <a:rPr lang="fr-FR" dirty="0"/>
              <a:t> and </a:t>
            </a:r>
            <a:r>
              <a:rPr lang="fr-FR" dirty="0" err="1"/>
              <a:t>braces</a:t>
            </a:r>
            <a:endParaRPr lang="fr-FR" dirty="0"/>
          </a:p>
        </p:txBody>
      </p:sp>
      <p:sp>
        <p:nvSpPr>
          <p:cNvPr id="4" name="Espace réservé du numéro de diapositive 3"/>
          <p:cNvSpPr>
            <a:spLocks noGrp="1"/>
          </p:cNvSpPr>
          <p:nvPr>
            <p:ph type="sldNum" sz="quarter" idx="5"/>
          </p:nvPr>
        </p:nvSpPr>
        <p:spPr/>
        <p:txBody>
          <a:bodyPr/>
          <a:lstStyle/>
          <a:p>
            <a:fld id="{CB185851-715A-DE4F-BF50-E97B78DB43A5}" type="slidenum">
              <a:rPr lang="en-GB" smtClean="0"/>
              <a:t>69</a:t>
            </a:fld>
            <a:endParaRPr lang="en-GB"/>
          </a:p>
        </p:txBody>
      </p:sp>
    </p:spTree>
    <p:extLst>
      <p:ext uri="{BB962C8B-B14F-4D97-AF65-F5344CB8AC3E}">
        <p14:creationId xmlns:p14="http://schemas.microsoft.com/office/powerpoint/2010/main" val="299639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5B8047-4DBE-4D08-925D-E49847F6EC2C}" type="slidenum">
              <a:rPr lang="en-GB" smtClean="0"/>
              <a:t>70</a:t>
            </a:fld>
            <a:endParaRPr lang="en-GB"/>
          </a:p>
        </p:txBody>
      </p:sp>
    </p:spTree>
    <p:extLst>
      <p:ext uri="{BB962C8B-B14F-4D97-AF65-F5344CB8AC3E}">
        <p14:creationId xmlns:p14="http://schemas.microsoft.com/office/powerpoint/2010/main" val="1377386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5B8047-4DBE-4D08-925D-E49847F6EC2C}" type="slidenum">
              <a:rPr lang="en-GB" smtClean="0"/>
              <a:t>71</a:t>
            </a:fld>
            <a:endParaRPr lang="en-GB"/>
          </a:p>
        </p:txBody>
      </p:sp>
    </p:spTree>
    <p:extLst>
      <p:ext uri="{BB962C8B-B14F-4D97-AF65-F5344CB8AC3E}">
        <p14:creationId xmlns:p14="http://schemas.microsoft.com/office/powerpoint/2010/main" val="748170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5B8047-4DBE-4D08-925D-E49847F6EC2C}" type="slidenum">
              <a:rPr lang="en-GB" smtClean="0"/>
              <a:t>85</a:t>
            </a:fld>
            <a:endParaRPr lang="en-GB"/>
          </a:p>
        </p:txBody>
      </p:sp>
    </p:spTree>
    <p:extLst>
      <p:ext uri="{BB962C8B-B14F-4D97-AF65-F5344CB8AC3E}">
        <p14:creationId xmlns:p14="http://schemas.microsoft.com/office/powerpoint/2010/main" val="237481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transform all of the values</a:t>
            </a:r>
          </a:p>
          <a:p>
            <a:r>
              <a:rPr lang="en-GB" dirty="0"/>
              <a:t>Pivot longer</a:t>
            </a:r>
          </a:p>
          <a:p>
            <a:pPr lvl="1"/>
            <a:r>
              <a:rPr lang="en-GB" dirty="0"/>
              <a:t>Which columns are we pivoting?</a:t>
            </a:r>
          </a:p>
          <a:p>
            <a:pPr lvl="1"/>
            <a:r>
              <a:rPr lang="en-GB" dirty="0"/>
              <a:t>What do we want to call the new column of names?</a:t>
            </a:r>
          </a:p>
          <a:p>
            <a:pPr lvl="1"/>
            <a:r>
              <a:rPr lang="en-GB" dirty="0"/>
              <a:t>What do we want to call the new column of values?</a:t>
            </a:r>
          </a:p>
          <a:p>
            <a:endParaRPr lang="fr-FR" dirty="0"/>
          </a:p>
        </p:txBody>
      </p:sp>
      <p:sp>
        <p:nvSpPr>
          <p:cNvPr id="4" name="Slide Number Placeholder 3"/>
          <p:cNvSpPr>
            <a:spLocks noGrp="1"/>
          </p:cNvSpPr>
          <p:nvPr>
            <p:ph type="sldNum" sz="quarter" idx="5"/>
          </p:nvPr>
        </p:nvSpPr>
        <p:spPr/>
        <p:txBody>
          <a:bodyPr/>
          <a:lstStyle/>
          <a:p>
            <a:fld id="{CB185851-715A-DE4F-BF50-E97B78DB43A5}" type="slidenum">
              <a:rPr lang="en-GB" smtClean="0"/>
              <a:t>89</a:t>
            </a:fld>
            <a:endParaRPr lang="en-GB"/>
          </a:p>
        </p:txBody>
      </p:sp>
    </p:spTree>
    <p:extLst>
      <p:ext uri="{BB962C8B-B14F-4D97-AF65-F5344CB8AC3E}">
        <p14:creationId xmlns:p14="http://schemas.microsoft.com/office/powerpoint/2010/main" val="182226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Plot WT vs KO</a:t>
            </a:r>
          </a:p>
          <a:p>
            <a:r>
              <a:rPr lang="en-GB" dirty="0"/>
              <a:t>Pivot wider</a:t>
            </a:r>
          </a:p>
          <a:p>
            <a:pPr lvl="1"/>
            <a:r>
              <a:rPr lang="en-GB" dirty="0"/>
              <a:t>Which column of names?</a:t>
            </a:r>
          </a:p>
          <a:p>
            <a:pPr lvl="1"/>
            <a:r>
              <a:rPr lang="en-GB" dirty="0"/>
              <a:t>Which column of values?</a:t>
            </a:r>
          </a:p>
          <a:p>
            <a:endParaRPr lang="fr-FR" dirty="0"/>
          </a:p>
        </p:txBody>
      </p:sp>
      <p:sp>
        <p:nvSpPr>
          <p:cNvPr id="4" name="Slide Number Placeholder 3"/>
          <p:cNvSpPr>
            <a:spLocks noGrp="1"/>
          </p:cNvSpPr>
          <p:nvPr>
            <p:ph type="sldNum" sz="quarter" idx="5"/>
          </p:nvPr>
        </p:nvSpPr>
        <p:spPr/>
        <p:txBody>
          <a:bodyPr/>
          <a:lstStyle/>
          <a:p>
            <a:fld id="{CB185851-715A-DE4F-BF50-E97B78DB43A5}" type="slidenum">
              <a:rPr lang="en-GB" smtClean="0"/>
              <a:t>90</a:t>
            </a:fld>
            <a:endParaRPr lang="en-GB"/>
          </a:p>
        </p:txBody>
      </p:sp>
    </p:spTree>
    <p:extLst>
      <p:ext uri="{BB962C8B-B14F-4D97-AF65-F5344CB8AC3E}">
        <p14:creationId xmlns:p14="http://schemas.microsoft.com/office/powerpoint/2010/main" val="344316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FF8-4108-514A-BD54-E3B644C8C3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0AD5-DF3D-D34A-AD76-F1F3C8564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50608D9-3A78-0B4F-83D4-090E65471ABA}"/>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2F8F9B86-7147-B346-952A-7A75517CDF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4C3ED-4007-0C4A-8A57-973D6081725E}"/>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126062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0386-4F4E-5E48-84BE-CD9BE4CFB9F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3974BBC-5787-1145-BD1D-54485CAF47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5D728F-8926-D543-9C53-6C0958C331C8}"/>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C9BD8077-F200-8D4A-A847-38C952C3ED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95974-854E-7C4C-B0E6-2F09BE89B06C}"/>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165350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4F08C-3142-794F-986F-2DD526841AD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9D8FBE2-6C00-0C40-AFC6-F12E798E024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F58E98-9FCB-E743-819D-40CF238EF97A}"/>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471DE7F2-E9B4-9442-8CD8-712C75929D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4F66D9-327E-2846-B865-26BC957DB79D}"/>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152346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974F-1E5C-6A40-BC56-00261221671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F71617A-0F57-0F4E-AE34-0A1D4BE6C4B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4D39D8-BC45-434F-B1FF-A5CFBB5B39E0}"/>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49960BD9-2D45-BC4A-9BA0-A2CA4134A2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390F2-AF96-6D45-A507-A5367D2C1C6D}"/>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115272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40FE-C0E6-3443-8964-A1B02DDC7C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0CA41F0-4A59-674F-88AF-9A4FDB536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220D86-B642-D748-87BD-93EA519B7DFC}"/>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21D120FB-E6CE-5A41-917C-F857DE6A4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6ADC61-3B8D-E446-A5AD-DB34D7FF8BDE}"/>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226131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25F-7D95-404D-B674-139F508DAD5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7B943D0-FB00-3C4A-B3E0-C8A61BD0372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919D00F-1238-8B48-866E-7127D48427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92698F-2614-C946-A69F-A30D16EEFB9A}"/>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6" name="Footer Placeholder 5">
            <a:extLst>
              <a:ext uri="{FF2B5EF4-FFF2-40B4-BE49-F238E27FC236}">
                <a16:creationId xmlns:a16="http://schemas.microsoft.com/office/drawing/2014/main" id="{CF8F0971-5A91-6343-AD01-3277D3AB3E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A75FA7-DF00-FA43-B84E-4D361177F0F8}"/>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220926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E1FB-A062-0A41-9DC7-0191AE290A9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C64F1DB-91E2-FF41-BE32-2206BA87F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10CBBC-7E9F-0240-8B7A-9D415EBEDC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360BC1B-079E-2545-B18E-20E2C72A0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7B660A-9CA2-6A4A-A506-75FA1A6D47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3E954F7-3520-FC48-9823-35337EF53A8C}"/>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8" name="Footer Placeholder 7">
            <a:extLst>
              <a:ext uri="{FF2B5EF4-FFF2-40B4-BE49-F238E27FC236}">
                <a16:creationId xmlns:a16="http://schemas.microsoft.com/office/drawing/2014/main" id="{25A19F8A-D71C-8246-8B07-B75138DCC9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7D20C8-9EF7-674C-9588-72A6ECACBFF3}"/>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130116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5EC6-B099-7644-83EE-2B80D1B07DB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86DF365-EE0D-534B-87F6-B95348F9D7DD}"/>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4" name="Footer Placeholder 3">
            <a:extLst>
              <a:ext uri="{FF2B5EF4-FFF2-40B4-BE49-F238E27FC236}">
                <a16:creationId xmlns:a16="http://schemas.microsoft.com/office/drawing/2014/main" id="{B1BD7AB3-252A-7D4C-ABC3-0E5F0BD0F6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FE62D4-D7AC-B647-AAFE-8DA18BE5E02B}"/>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320832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5A538-74C7-874D-B8A4-555AAA9E43EC}"/>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3" name="Footer Placeholder 2">
            <a:extLst>
              <a:ext uri="{FF2B5EF4-FFF2-40B4-BE49-F238E27FC236}">
                <a16:creationId xmlns:a16="http://schemas.microsoft.com/office/drawing/2014/main" id="{98F0337C-CB4C-E549-86E3-6426B1DFE5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47D5D62-7761-C045-82AF-04887C5999FD}"/>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217349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B8B3-AD27-3442-AA0A-CEA2EB1F66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6DA0136-D9B4-9541-AD94-04660F240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E85490B8-CAE2-0846-85BB-C19E95EB8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2DE11F-3498-5848-854A-0058E45BCF55}"/>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6" name="Footer Placeholder 5">
            <a:extLst>
              <a:ext uri="{FF2B5EF4-FFF2-40B4-BE49-F238E27FC236}">
                <a16:creationId xmlns:a16="http://schemas.microsoft.com/office/drawing/2014/main" id="{3F5C1D39-9510-2D47-8981-2AA2660FC3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D91445-AFD2-5743-9F6B-6B16598E95EF}"/>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401269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ED7B-CA5A-B842-99CE-680FF0A264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C157B48-577D-7441-9A71-20BB7FA01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9990A69-3933-F946-A007-A7D77F43B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F9A474-07DD-2749-8DEF-DF5078530281}"/>
              </a:ext>
            </a:extLst>
          </p:cNvPr>
          <p:cNvSpPr>
            <a:spLocks noGrp="1"/>
          </p:cNvSpPr>
          <p:nvPr>
            <p:ph type="dt" sz="half" idx="10"/>
          </p:nvPr>
        </p:nvSpPr>
        <p:spPr/>
        <p:txBody>
          <a:bodyPr/>
          <a:lstStyle/>
          <a:p>
            <a:fld id="{53B956AA-8414-3442-8FA7-5503F1F5ABF9}" type="datetimeFigureOut">
              <a:rPr lang="en-GB" smtClean="0"/>
              <a:t>12/10/2023</a:t>
            </a:fld>
            <a:endParaRPr lang="en-GB"/>
          </a:p>
        </p:txBody>
      </p:sp>
      <p:sp>
        <p:nvSpPr>
          <p:cNvPr id="6" name="Footer Placeholder 5">
            <a:extLst>
              <a:ext uri="{FF2B5EF4-FFF2-40B4-BE49-F238E27FC236}">
                <a16:creationId xmlns:a16="http://schemas.microsoft.com/office/drawing/2014/main" id="{1C2162B0-E46C-0D47-AB72-C73F28BE08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65796B-3C2D-8E4D-8928-5F7160173E3D}"/>
              </a:ext>
            </a:extLst>
          </p:cNvPr>
          <p:cNvSpPr>
            <a:spLocks noGrp="1"/>
          </p:cNvSpPr>
          <p:nvPr>
            <p:ph type="sldNum" sz="quarter" idx="12"/>
          </p:nvPr>
        </p:nvSpPr>
        <p:spPr/>
        <p:txBody>
          <a:bodyPr/>
          <a:lstStyle/>
          <a:p>
            <a:fld id="{19FC6858-6F53-7C4C-B40C-0F7AD4AC7472}" type="slidenum">
              <a:rPr lang="en-GB" smtClean="0"/>
              <a:t>‹N°›</a:t>
            </a:fld>
            <a:endParaRPr lang="en-GB"/>
          </a:p>
        </p:txBody>
      </p:sp>
    </p:spTree>
    <p:extLst>
      <p:ext uri="{BB962C8B-B14F-4D97-AF65-F5344CB8AC3E}">
        <p14:creationId xmlns:p14="http://schemas.microsoft.com/office/powerpoint/2010/main" val="61751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1E1FE-AB25-6645-805B-68AF8C3D8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4519492-434B-AA40-B339-ED9435179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F83422-C485-004E-BE1B-AE351B4FA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956AA-8414-3442-8FA7-5503F1F5ABF9}" type="datetimeFigureOut">
              <a:rPr lang="en-GB" smtClean="0"/>
              <a:t>12/10/2023</a:t>
            </a:fld>
            <a:endParaRPr lang="en-GB"/>
          </a:p>
        </p:txBody>
      </p:sp>
      <p:sp>
        <p:nvSpPr>
          <p:cNvPr id="5" name="Footer Placeholder 4">
            <a:extLst>
              <a:ext uri="{FF2B5EF4-FFF2-40B4-BE49-F238E27FC236}">
                <a16:creationId xmlns:a16="http://schemas.microsoft.com/office/drawing/2014/main" id="{CA607654-6C24-444D-945F-A285AB2F5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63658C-6031-044A-9D82-6050008FC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C6858-6F53-7C4C-B40C-0F7AD4AC7472}" type="slidenum">
              <a:rPr lang="en-GB" smtClean="0"/>
              <a:t>‹N°›</a:t>
            </a:fld>
            <a:endParaRPr lang="en-GB"/>
          </a:p>
        </p:txBody>
      </p:sp>
    </p:spTree>
    <p:extLst>
      <p:ext uri="{BB962C8B-B14F-4D97-AF65-F5344CB8AC3E}">
        <p14:creationId xmlns:p14="http://schemas.microsoft.com/office/powerpoint/2010/main" val="344954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www.jstatsoft.org/v59/i10/paper"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www.biostat.jhsph.edu/~rpeng/leanpub/rprog/chicago_data.zip"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hyperlink" Target="https://anaconda.org/r/r-tidyr"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fr-FR" altLang="fr-FR" dirty="0"/>
              <a:t>Handling massive data</a:t>
            </a:r>
            <a:endParaRPr lang="en-GB" dirty="0"/>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a:bodyPr>
          <a:lstStyle/>
          <a:p>
            <a:endParaRPr lang="en-GB" dirty="0"/>
          </a:p>
          <a:p>
            <a:endParaRPr lang="en-GB" dirty="0"/>
          </a:p>
        </p:txBody>
      </p:sp>
    </p:spTree>
    <p:extLst>
      <p:ext uri="{BB962C8B-B14F-4D97-AF65-F5344CB8AC3E}">
        <p14:creationId xmlns:p14="http://schemas.microsoft.com/office/powerpoint/2010/main" val="369305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177-7757-214B-BA01-D9EA2DCEC8E6}"/>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387F800E-9A95-0840-BF25-4F440FA9E2BB}"/>
              </a:ext>
            </a:extLst>
          </p:cNvPr>
          <p:cNvSpPr/>
          <p:nvPr/>
        </p:nvSpPr>
        <p:spPr>
          <a:xfrm>
            <a:off x="391063" y="1500368"/>
            <a:ext cx="11392619" cy="646331"/>
          </a:xfrm>
          <a:prstGeom prst="rect">
            <a:avLst/>
          </a:prstGeom>
        </p:spPr>
        <p:txBody>
          <a:bodyPr wrap="square">
            <a:spAutoFit/>
          </a:bodyPr>
          <a:lstStyle/>
          <a:p>
            <a:r>
              <a:rPr lang="en-GB" dirty="0">
                <a:solidFill>
                  <a:srgbClr val="333333"/>
                </a:solidFill>
                <a:latin typeface="Helvetica Neue" panose="02000503000000020004" pitchFamily="2" charset="0"/>
              </a:rPr>
              <a:t>Arguments to functions are evaluated </a:t>
            </a:r>
            <a:r>
              <a:rPr lang="en-GB" i="1" dirty="0">
                <a:solidFill>
                  <a:srgbClr val="333333"/>
                </a:solidFill>
                <a:latin typeface="Helvetica Neue" panose="02000503000000020004" pitchFamily="2" charset="0"/>
              </a:rPr>
              <a:t>lazily</a:t>
            </a:r>
            <a:r>
              <a:rPr lang="en-GB" dirty="0">
                <a:solidFill>
                  <a:srgbClr val="333333"/>
                </a:solidFill>
                <a:latin typeface="Helvetica Neue" panose="02000503000000020004" pitchFamily="2" charset="0"/>
              </a:rPr>
              <a:t>, so they are evaluated only as needed in the body of the function.</a:t>
            </a:r>
          </a:p>
          <a:p>
            <a:r>
              <a:rPr lang="en-GB" dirty="0">
                <a:solidFill>
                  <a:srgbClr val="333333"/>
                </a:solidFill>
                <a:latin typeface="Helvetica Neue" panose="02000503000000020004" pitchFamily="2" charset="0"/>
              </a:rPr>
              <a:t>In this example, the function f() has two arguments: a and b.</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56C1C44A-9990-DD40-8911-12FD502B8BA8}"/>
              </a:ext>
            </a:extLst>
          </p:cNvPr>
          <p:cNvSpPr/>
          <p:nvPr/>
        </p:nvSpPr>
        <p:spPr>
          <a:xfrm>
            <a:off x="598098" y="2146699"/>
            <a:ext cx="6096000" cy="1477328"/>
          </a:xfrm>
          <a:prstGeom prst="rect">
            <a:avLst/>
          </a:prstGeom>
          <a:solidFill>
            <a:schemeClr val="bg2"/>
          </a:solidFill>
        </p:spPr>
        <p:txBody>
          <a:bodyPr>
            <a:spAutoFit/>
          </a:bodyPr>
          <a:lstStyle/>
          <a:p>
            <a:r>
              <a:rPr lang="en-GB" dirty="0"/>
              <a:t>&gt; f &lt;- function(a, b) {</a:t>
            </a:r>
          </a:p>
          <a:p>
            <a:r>
              <a:rPr lang="en-GB" dirty="0"/>
              <a:t>+         a^2</a:t>
            </a:r>
          </a:p>
          <a:p>
            <a:r>
              <a:rPr lang="en-GB" dirty="0"/>
              <a:t>+ } </a:t>
            </a:r>
          </a:p>
          <a:p>
            <a:r>
              <a:rPr lang="en-GB" dirty="0"/>
              <a:t>&gt; f(2)</a:t>
            </a:r>
          </a:p>
          <a:p>
            <a:r>
              <a:rPr lang="en-GB" dirty="0"/>
              <a:t>[1] 4</a:t>
            </a:r>
          </a:p>
        </p:txBody>
      </p:sp>
      <p:sp>
        <p:nvSpPr>
          <p:cNvPr id="5" name="Rectangle 4">
            <a:extLst>
              <a:ext uri="{FF2B5EF4-FFF2-40B4-BE49-F238E27FC236}">
                <a16:creationId xmlns:a16="http://schemas.microsoft.com/office/drawing/2014/main" id="{A6FE1DF3-88F8-9441-89FB-A6D3577654FE}"/>
              </a:ext>
            </a:extLst>
          </p:cNvPr>
          <p:cNvSpPr/>
          <p:nvPr/>
        </p:nvSpPr>
        <p:spPr>
          <a:xfrm>
            <a:off x="391062" y="4019936"/>
            <a:ext cx="10962737" cy="923330"/>
          </a:xfrm>
          <a:prstGeom prst="rect">
            <a:avLst/>
          </a:prstGeom>
        </p:spPr>
        <p:txBody>
          <a:bodyPr wrap="square">
            <a:spAutoFit/>
          </a:bodyPr>
          <a:lstStyle/>
          <a:p>
            <a:r>
              <a:rPr lang="en-GB" dirty="0">
                <a:solidFill>
                  <a:srgbClr val="333333"/>
                </a:solidFill>
                <a:latin typeface="Helvetica Neue" panose="02000503000000020004" pitchFamily="2" charset="0"/>
              </a:rPr>
              <a:t>This function never actually uses the argument </a:t>
            </a:r>
            <a:r>
              <a:rPr lang="en-GB" dirty="0"/>
              <a:t>b</a:t>
            </a:r>
            <a:r>
              <a:rPr lang="en-GB" dirty="0">
                <a:solidFill>
                  <a:srgbClr val="333333"/>
                </a:solidFill>
                <a:latin typeface="Helvetica Neue" panose="02000503000000020004" pitchFamily="2" charset="0"/>
              </a:rPr>
              <a:t>, so calling </a:t>
            </a:r>
            <a:r>
              <a:rPr lang="en-GB" dirty="0"/>
              <a:t>f(2)</a:t>
            </a:r>
            <a:r>
              <a:rPr lang="en-GB" dirty="0">
                <a:solidFill>
                  <a:srgbClr val="333333"/>
                </a:solidFill>
                <a:latin typeface="Helvetica Neue" panose="02000503000000020004" pitchFamily="2" charset="0"/>
              </a:rPr>
              <a:t> will not produce an error because the 2 gets positionally matched to </a:t>
            </a:r>
            <a:r>
              <a:rPr lang="en-GB" dirty="0"/>
              <a:t>a</a:t>
            </a:r>
            <a:r>
              <a:rPr lang="en-GB" dirty="0">
                <a:solidFill>
                  <a:srgbClr val="333333"/>
                </a:solidFill>
                <a:latin typeface="Helvetica Neue" panose="02000503000000020004" pitchFamily="2" charset="0"/>
              </a:rPr>
              <a:t>. This </a:t>
            </a:r>
            <a:r>
              <a:rPr lang="en-GB" dirty="0" err="1">
                <a:solidFill>
                  <a:srgbClr val="333333"/>
                </a:solidFill>
                <a:latin typeface="Helvetica Neue" panose="02000503000000020004" pitchFamily="2" charset="0"/>
              </a:rPr>
              <a:t>behavior</a:t>
            </a:r>
            <a:r>
              <a:rPr lang="en-GB" dirty="0">
                <a:solidFill>
                  <a:srgbClr val="333333"/>
                </a:solidFill>
                <a:latin typeface="Helvetica Neue" panose="02000503000000020004" pitchFamily="2" charset="0"/>
              </a:rPr>
              <a:t> can be good or bad. It’s common to write a function that doesn’t use an argument and not notice it simply because R never throws an error.</a:t>
            </a:r>
            <a:endParaRPr lang="en-GB" dirty="0"/>
          </a:p>
        </p:txBody>
      </p:sp>
    </p:spTree>
    <p:extLst>
      <p:ext uri="{BB962C8B-B14F-4D97-AF65-F5344CB8AC3E}">
        <p14:creationId xmlns:p14="http://schemas.microsoft.com/office/powerpoint/2010/main" val="40999065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0854-F6B2-1F4B-AF31-4C097086B0A4}"/>
              </a:ext>
            </a:extLst>
          </p:cNvPr>
          <p:cNvSpPr>
            <a:spLocks noGrp="1"/>
          </p:cNvSpPr>
          <p:nvPr>
            <p:ph type="title"/>
          </p:nvPr>
        </p:nvSpPr>
        <p:spPr/>
        <p:txBody>
          <a:bodyPr/>
          <a:lstStyle/>
          <a:p>
            <a:r>
              <a:rPr lang="en-GB" dirty="0"/>
              <a:t>Exercise 3: Program to Find GCD</a:t>
            </a:r>
            <a:endParaRPr lang="fr-FR" dirty="0"/>
          </a:p>
        </p:txBody>
      </p:sp>
      <p:sp>
        <p:nvSpPr>
          <p:cNvPr id="4" name="TextBox 3">
            <a:extLst>
              <a:ext uri="{FF2B5EF4-FFF2-40B4-BE49-F238E27FC236}">
                <a16:creationId xmlns:a16="http://schemas.microsoft.com/office/drawing/2014/main" id="{D1DBDE74-41BD-C34F-865D-366B51ACE9DB}"/>
              </a:ext>
            </a:extLst>
          </p:cNvPr>
          <p:cNvSpPr txBox="1"/>
          <p:nvPr/>
        </p:nvSpPr>
        <p:spPr>
          <a:xfrm>
            <a:off x="336665" y="1469705"/>
            <a:ext cx="11517283" cy="923330"/>
          </a:xfrm>
          <a:prstGeom prst="rect">
            <a:avLst/>
          </a:prstGeom>
          <a:noFill/>
        </p:spPr>
        <p:txBody>
          <a:bodyPr wrap="square">
            <a:spAutoFit/>
          </a:bodyPr>
          <a:lstStyle/>
          <a:p>
            <a:pPr algn="l"/>
            <a:r>
              <a:rPr lang="en-GB" b="0" i="0" dirty="0">
                <a:solidFill>
                  <a:srgbClr val="252830"/>
                </a:solidFill>
                <a:effectLst/>
                <a:latin typeface="Nunito" pitchFamily="2" charset="77"/>
              </a:rPr>
              <a:t>The highest common factor (H.C.F) or greatest common divisor (G.C.D) of two numbers is the largest positive integer that perfectly divides the two given numbers.</a:t>
            </a:r>
          </a:p>
          <a:p>
            <a:pPr algn="l"/>
            <a:r>
              <a:rPr lang="en-GB" b="0" i="0" dirty="0">
                <a:solidFill>
                  <a:srgbClr val="252830"/>
                </a:solidFill>
                <a:effectLst/>
                <a:latin typeface="Nunito" pitchFamily="2" charset="77"/>
              </a:rPr>
              <a:t>For example, the H.C.F of 12 and 14 is 2.</a:t>
            </a:r>
          </a:p>
        </p:txBody>
      </p:sp>
      <p:sp>
        <p:nvSpPr>
          <p:cNvPr id="6" name="TextBox 5">
            <a:extLst>
              <a:ext uri="{FF2B5EF4-FFF2-40B4-BE49-F238E27FC236}">
                <a16:creationId xmlns:a16="http://schemas.microsoft.com/office/drawing/2014/main" id="{024ADEB9-E7FE-534F-A9C3-2209DE3CD408}"/>
              </a:ext>
            </a:extLst>
          </p:cNvPr>
          <p:cNvSpPr txBox="1"/>
          <p:nvPr/>
        </p:nvSpPr>
        <p:spPr>
          <a:xfrm>
            <a:off x="1101437" y="3160282"/>
            <a:ext cx="6093228" cy="3416320"/>
          </a:xfrm>
          <a:prstGeom prst="rect">
            <a:avLst/>
          </a:prstGeom>
          <a:noFill/>
        </p:spPr>
        <p:txBody>
          <a:bodyPr wrap="square">
            <a:spAutoFit/>
          </a:bodyPr>
          <a:lstStyle/>
          <a:p>
            <a:pPr algn="l"/>
            <a:r>
              <a:rPr lang="en-GB" b="0" i="0" dirty="0">
                <a:solidFill>
                  <a:srgbClr val="252830"/>
                </a:solidFill>
                <a:effectLst/>
                <a:latin typeface="Nunito" pitchFamily="2" charset="77"/>
              </a:rPr>
              <a:t>Hints:</a:t>
            </a:r>
          </a:p>
          <a:p>
            <a:pPr algn="l"/>
            <a:r>
              <a:rPr lang="en-GB" b="0" i="0" dirty="0">
                <a:solidFill>
                  <a:srgbClr val="252830"/>
                </a:solidFill>
                <a:effectLst/>
                <a:latin typeface="Nunito" pitchFamily="2" charset="77"/>
              </a:rPr>
              <a:t>This program asks for two integers and passes them to a function which returns the H.C.F.</a:t>
            </a:r>
          </a:p>
          <a:p>
            <a:pPr algn="l"/>
            <a:r>
              <a:rPr lang="en-GB" b="0" i="0" dirty="0">
                <a:solidFill>
                  <a:srgbClr val="252830"/>
                </a:solidFill>
                <a:effectLst/>
                <a:latin typeface="Nunito" pitchFamily="2" charset="77"/>
              </a:rPr>
              <a:t>In the function, we first determine the smaller of the two number since the H.C.F can only be less than or equal to the smallest number.</a:t>
            </a:r>
          </a:p>
          <a:p>
            <a:pPr algn="l"/>
            <a:r>
              <a:rPr lang="en-GB" b="0" i="0" dirty="0">
                <a:solidFill>
                  <a:srgbClr val="252830"/>
                </a:solidFill>
                <a:effectLst/>
                <a:latin typeface="Nunito" pitchFamily="2" charset="77"/>
              </a:rPr>
              <a:t>We then use a for loop to go from 1 to that number.</a:t>
            </a:r>
          </a:p>
          <a:p>
            <a:pPr algn="l"/>
            <a:r>
              <a:rPr lang="en-GB" b="0" i="0" dirty="0">
                <a:solidFill>
                  <a:srgbClr val="252830"/>
                </a:solidFill>
                <a:effectLst/>
                <a:latin typeface="Nunito" pitchFamily="2" charset="77"/>
              </a:rPr>
              <a:t>In each iteration we check if our number perfectly divides both the input numbers.</a:t>
            </a:r>
          </a:p>
          <a:p>
            <a:pPr algn="l"/>
            <a:r>
              <a:rPr lang="en-GB" b="0" i="0" dirty="0">
                <a:solidFill>
                  <a:srgbClr val="252830"/>
                </a:solidFill>
                <a:effectLst/>
                <a:latin typeface="Nunito" pitchFamily="2" charset="77"/>
              </a:rPr>
              <a:t>If so, we store the number as H.C.F. At the completion of the loop we end up with the largest number that perfectly divides both the numbers.</a:t>
            </a:r>
          </a:p>
        </p:txBody>
      </p:sp>
    </p:spTree>
    <p:extLst>
      <p:ext uri="{BB962C8B-B14F-4D97-AF65-F5344CB8AC3E}">
        <p14:creationId xmlns:p14="http://schemas.microsoft.com/office/powerpoint/2010/main" val="18569774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97DB-6779-6745-A7D5-C9BE194EE92C}"/>
              </a:ext>
            </a:extLst>
          </p:cNvPr>
          <p:cNvSpPr>
            <a:spLocks noGrp="1"/>
          </p:cNvSpPr>
          <p:nvPr>
            <p:ph type="title"/>
          </p:nvPr>
        </p:nvSpPr>
        <p:spPr/>
        <p:txBody>
          <a:bodyPr>
            <a:normAutofit/>
          </a:bodyPr>
          <a:lstStyle/>
          <a:p>
            <a:r>
              <a:rPr lang="en-GB" dirty="0"/>
              <a:t>Exercise 4: </a:t>
            </a:r>
            <a:r>
              <a:rPr lang="fr-FR" dirty="0" err="1"/>
              <a:t>mean</a:t>
            </a:r>
            <a:r>
              <a:rPr lang="fr-FR" dirty="0"/>
              <a:t> and standard </a:t>
            </a:r>
            <a:r>
              <a:rPr lang="fr-FR" dirty="0" err="1"/>
              <a:t>deviation</a:t>
            </a:r>
            <a:r>
              <a:rPr lang="fr-FR" dirty="0"/>
              <a:t> over the </a:t>
            </a:r>
            <a:r>
              <a:rPr lang="fr-FR" dirty="0" err="1"/>
              <a:t>columns</a:t>
            </a:r>
            <a:endParaRPr lang="en-GB" dirty="0"/>
          </a:p>
        </p:txBody>
      </p:sp>
      <p:sp>
        <p:nvSpPr>
          <p:cNvPr id="3" name="Espace réservé du contenu 1">
            <a:extLst>
              <a:ext uri="{FF2B5EF4-FFF2-40B4-BE49-F238E27FC236}">
                <a16:creationId xmlns:a16="http://schemas.microsoft.com/office/drawing/2014/main" id="{F01FB123-1CA1-8B46-89BE-D513103662E0}"/>
              </a:ext>
            </a:extLst>
          </p:cNvPr>
          <p:cNvSpPr txBox="1">
            <a:spLocks/>
          </p:cNvSpPr>
          <p:nvPr/>
        </p:nvSpPr>
        <p:spPr bwMode="auto">
          <a:xfrm>
            <a:off x="537152" y="1940214"/>
            <a:ext cx="4832350" cy="2409825"/>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endParaRPr lang="fr-FR" sz="1800" dirty="0"/>
          </a:p>
          <a:p>
            <a:pPr marL="914400" lvl="1" indent="-457200" eaLnBrk="1" hangingPunct="1">
              <a:buFont typeface="+mj-lt"/>
              <a:buAutoNum type="arabicPeriod"/>
              <a:defRPr/>
            </a:pPr>
            <a:r>
              <a:rPr lang="fr-FR" sz="2000" dirty="0" err="1"/>
              <a:t>Compute</a:t>
            </a:r>
            <a:r>
              <a:rPr lang="fr-FR" sz="2000" dirty="0"/>
              <a:t> the </a:t>
            </a:r>
            <a:r>
              <a:rPr lang="fr-FR" sz="2000" dirty="0" err="1"/>
              <a:t>mean</a:t>
            </a:r>
            <a:r>
              <a:rPr lang="fr-FR" sz="2000" dirty="0"/>
              <a:t> of all </a:t>
            </a:r>
            <a:r>
              <a:rPr lang="fr-FR" sz="2000" dirty="0" err="1"/>
              <a:t>columns</a:t>
            </a:r>
            <a:r>
              <a:rPr lang="fr-FR" sz="2000" dirty="0"/>
              <a:t> of iris </a:t>
            </a:r>
            <a:r>
              <a:rPr lang="fr-FR" sz="2000" dirty="0" err="1"/>
              <a:t>dataset</a:t>
            </a:r>
            <a:endParaRPr lang="fr-FR" sz="2000" dirty="0"/>
          </a:p>
          <a:p>
            <a:pPr marL="914400" lvl="1" indent="-457200" eaLnBrk="1" hangingPunct="1">
              <a:buFont typeface="+mj-lt"/>
              <a:buAutoNum type="arabicPeriod"/>
              <a:defRPr/>
            </a:pPr>
            <a:r>
              <a:rPr lang="fr-FR" sz="2000" dirty="0" err="1"/>
              <a:t>Compute</a:t>
            </a:r>
            <a:r>
              <a:rPr lang="fr-FR" sz="2000" dirty="0"/>
              <a:t> </a:t>
            </a:r>
            <a:r>
              <a:rPr lang="fr-FR" sz="2000" dirty="0" err="1"/>
              <a:t>their</a:t>
            </a:r>
            <a:r>
              <a:rPr lang="fr-FR" sz="2000" dirty="0"/>
              <a:t> standard </a:t>
            </a:r>
            <a:r>
              <a:rPr lang="fr-FR" sz="2000" dirty="0" err="1"/>
              <a:t>deviation</a:t>
            </a:r>
            <a:endParaRPr lang="fr-FR" sz="2000" dirty="0"/>
          </a:p>
          <a:p>
            <a:pPr eaLnBrk="1" hangingPunct="1">
              <a:defRPr/>
            </a:pPr>
            <a:endParaRPr lang="fr-FR" dirty="0"/>
          </a:p>
        </p:txBody>
      </p:sp>
    </p:spTree>
    <p:extLst>
      <p:ext uri="{BB962C8B-B14F-4D97-AF65-F5344CB8AC3E}">
        <p14:creationId xmlns:p14="http://schemas.microsoft.com/office/powerpoint/2010/main" val="36813937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0B7F9-C78C-8648-8F88-376E2005F408}"/>
              </a:ext>
            </a:extLst>
          </p:cNvPr>
          <p:cNvSpPr txBox="1"/>
          <p:nvPr/>
        </p:nvSpPr>
        <p:spPr>
          <a:xfrm>
            <a:off x="472965" y="1785851"/>
            <a:ext cx="11866179" cy="4616648"/>
          </a:xfrm>
          <a:prstGeom prst="rect">
            <a:avLst/>
          </a:prstGeom>
          <a:noFill/>
        </p:spPr>
        <p:txBody>
          <a:bodyPr wrap="square">
            <a:spAutoFit/>
          </a:bodyPr>
          <a:lstStyle/>
          <a:p>
            <a:pPr algn="l"/>
            <a:r>
              <a:rPr lang="en-GB" sz="1400" b="1" i="0" dirty="0">
                <a:solidFill>
                  <a:srgbClr val="333333"/>
                </a:solidFill>
                <a:effectLst/>
                <a:latin typeface="Lato" panose="020F0502020204030203" pitchFamily="34" charset="0"/>
              </a:rPr>
              <a:t>Exercise 1</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the first three columns of the iris dataset using their column names.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select().</a:t>
            </a:r>
          </a:p>
          <a:p>
            <a:pPr algn="l"/>
            <a:r>
              <a:rPr lang="en-GB" sz="1400" b="1" i="0" dirty="0">
                <a:solidFill>
                  <a:srgbClr val="333333"/>
                </a:solidFill>
                <a:effectLst/>
                <a:latin typeface="Lato" panose="020F0502020204030203" pitchFamily="34" charset="0"/>
              </a:rPr>
              <a:t>Exercise 2</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all the columns of the iris dataset except “Petal Width”.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a:t>
            </a:r>
          </a:p>
          <a:p>
            <a:pPr algn="l"/>
            <a:r>
              <a:rPr lang="en-GB" sz="1400" b="1" i="0" dirty="0">
                <a:solidFill>
                  <a:srgbClr val="333333"/>
                </a:solidFill>
                <a:effectLst/>
                <a:latin typeface="Lato" panose="020F0502020204030203" pitchFamily="34" charset="0"/>
              </a:rPr>
              <a:t>Exercise 3</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Select all columns of the iris dataset that start with the character string “P”.</a:t>
            </a:r>
          </a:p>
          <a:p>
            <a:pPr algn="l"/>
            <a:r>
              <a:rPr lang="en-GB" sz="1400" b="1" i="0" dirty="0">
                <a:solidFill>
                  <a:srgbClr val="333333"/>
                </a:solidFill>
                <a:effectLst/>
                <a:latin typeface="Lato" panose="020F0502020204030203" pitchFamily="34" charset="0"/>
              </a:rPr>
              <a:t>Exercise 4</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Filter the rows of the iris dataset for </a:t>
            </a:r>
            <a:r>
              <a:rPr lang="en-GB" sz="1400" b="0" i="0" dirty="0" err="1">
                <a:solidFill>
                  <a:srgbClr val="333333"/>
                </a:solidFill>
                <a:effectLst/>
                <a:latin typeface="Lato" panose="020F0502020204030203" pitchFamily="34" charset="0"/>
              </a:rPr>
              <a:t>Sepal.Length</a:t>
            </a:r>
            <a:r>
              <a:rPr lang="en-GB" sz="1400" b="0" i="0" dirty="0">
                <a:solidFill>
                  <a:srgbClr val="333333"/>
                </a:solidFill>
                <a:effectLst/>
                <a:latin typeface="Lato" panose="020F0502020204030203" pitchFamily="34" charset="0"/>
              </a:rPr>
              <a:t> &gt;= 4.6 and </a:t>
            </a:r>
            <a:r>
              <a:rPr lang="en-GB" sz="1400" b="0" i="0" dirty="0" err="1">
                <a:solidFill>
                  <a:srgbClr val="333333"/>
                </a:solidFill>
                <a:effectLst/>
                <a:latin typeface="Lato" panose="020F0502020204030203" pitchFamily="34" charset="0"/>
              </a:rPr>
              <a:t>Petal.Width</a:t>
            </a:r>
            <a:r>
              <a:rPr lang="en-GB" sz="1400" b="0" i="0" dirty="0">
                <a:solidFill>
                  <a:srgbClr val="333333"/>
                </a:solidFill>
                <a:effectLst/>
                <a:latin typeface="Lato" panose="020F0502020204030203" pitchFamily="34" charset="0"/>
              </a:rPr>
              <a:t> &gt;= 0.5.</a:t>
            </a:r>
          </a:p>
          <a:p>
            <a:pPr algn="l"/>
            <a:r>
              <a:rPr lang="en-GB" sz="1400" b="1" i="0" dirty="0">
                <a:solidFill>
                  <a:srgbClr val="333333"/>
                </a:solidFill>
                <a:effectLst/>
                <a:latin typeface="Lato" panose="020F0502020204030203" pitchFamily="34" charset="0"/>
              </a:rPr>
              <a:t>Exercise 5</a:t>
            </a:r>
            <a:endParaRPr lang="en-GB" sz="1400" b="0" i="0" dirty="0">
              <a:solidFill>
                <a:srgbClr val="333333"/>
              </a:solidFill>
              <a:effectLst/>
              <a:latin typeface="Lato" panose="020F0502020204030203" pitchFamily="34" charset="0"/>
            </a:endParaRPr>
          </a:p>
          <a:p>
            <a:pPr algn="l"/>
            <a:r>
              <a:rPr lang="en-GB" sz="1400" b="0" i="0" dirty="0">
                <a:solidFill>
                  <a:srgbClr val="333333"/>
                </a:solidFill>
                <a:effectLst/>
                <a:latin typeface="Lato" panose="020F0502020204030203" pitchFamily="34" charset="0"/>
              </a:rPr>
              <a:t>Pipe the iris data frame to the function that will select two columns (</a:t>
            </a:r>
            <a:r>
              <a:rPr lang="en-GB" sz="1400" b="0" i="0" dirty="0" err="1">
                <a:solidFill>
                  <a:srgbClr val="333333"/>
                </a:solidFill>
                <a:effectLst/>
                <a:latin typeface="Lato" panose="020F0502020204030203" pitchFamily="34" charset="0"/>
              </a:rPr>
              <a:t>Sepal.Width</a:t>
            </a:r>
            <a:r>
              <a:rPr lang="en-GB" sz="1400" b="0" i="0" dirty="0">
                <a:solidFill>
                  <a:srgbClr val="333333"/>
                </a:solidFill>
                <a:effectLst/>
                <a:latin typeface="Lato" panose="020F0502020204030203" pitchFamily="34" charset="0"/>
              </a:rPr>
              <a:t> and </a:t>
            </a:r>
            <a:r>
              <a:rPr lang="en-GB" sz="1400" b="0" i="0" dirty="0" err="1">
                <a:solidFill>
                  <a:srgbClr val="333333"/>
                </a:solidFill>
                <a:effectLst/>
                <a:latin typeface="Lato" panose="020F0502020204030203" pitchFamily="34" charset="0"/>
              </a:rPr>
              <a:t>Sepal.Length</a:t>
            </a:r>
            <a:r>
              <a:rPr lang="en-GB" sz="1400" b="0" i="0" dirty="0">
                <a:solidFill>
                  <a:srgbClr val="333333"/>
                </a:solidFill>
                <a:effectLst/>
                <a:latin typeface="Lato" panose="020F0502020204030203" pitchFamily="34" charset="0"/>
              </a:rPr>
              <a:t>). </a:t>
            </a:r>
            <a:r>
              <a:rPr lang="en-GB" sz="1400" b="1" i="0" dirty="0">
                <a:solidFill>
                  <a:srgbClr val="333333"/>
                </a:solidFill>
                <a:effectLst/>
                <a:latin typeface="Lato" panose="020F0502020204030203" pitchFamily="34" charset="0"/>
              </a:rPr>
              <a:t>HINT</a:t>
            </a:r>
            <a:r>
              <a:rPr lang="en-GB" sz="1400" b="0" i="0" dirty="0">
                <a:solidFill>
                  <a:srgbClr val="333333"/>
                </a:solidFill>
                <a:effectLst/>
                <a:latin typeface="Lato" panose="020F0502020204030203" pitchFamily="34" charset="0"/>
              </a:rPr>
              <a:t>: Use pipe operator.</a:t>
            </a:r>
          </a:p>
          <a:p>
            <a:r>
              <a:rPr lang="en-GB" sz="1400" b="1" dirty="0"/>
              <a:t>Exercise 6</a:t>
            </a:r>
            <a:endParaRPr lang="en-GB" sz="1400" dirty="0"/>
          </a:p>
          <a:p>
            <a:r>
              <a:rPr lang="en-GB" sz="1400" dirty="0"/>
              <a:t>Arrange rows by a particular column, such as the </a:t>
            </a:r>
            <a:r>
              <a:rPr lang="en-GB" sz="1400" dirty="0" err="1"/>
              <a:t>Sepal.Width</a:t>
            </a:r>
            <a:r>
              <a:rPr lang="en-GB" sz="1400" dirty="0"/>
              <a:t>. </a:t>
            </a:r>
            <a:r>
              <a:rPr lang="en-GB" sz="1400" b="1" dirty="0"/>
              <a:t>HINT</a:t>
            </a:r>
            <a:r>
              <a:rPr lang="en-GB" sz="1400" dirty="0"/>
              <a:t>: Use arrange().</a:t>
            </a:r>
          </a:p>
          <a:p>
            <a:r>
              <a:rPr lang="en-GB" sz="1400" b="1" dirty="0"/>
              <a:t>Exercise 7</a:t>
            </a:r>
            <a:endParaRPr lang="en-GB" sz="1400" dirty="0"/>
          </a:p>
          <a:p>
            <a:r>
              <a:rPr lang="en-GB" sz="1400" dirty="0"/>
              <a:t>Select three columns from iris, arrange the rows by </a:t>
            </a:r>
            <a:r>
              <a:rPr lang="en-GB" sz="1400" dirty="0" err="1"/>
              <a:t>Sepal.Length</a:t>
            </a:r>
            <a:r>
              <a:rPr lang="en-GB" sz="1400" dirty="0"/>
              <a:t>, then arrange the rows by </a:t>
            </a:r>
            <a:r>
              <a:rPr lang="en-GB" sz="1400" dirty="0" err="1"/>
              <a:t>Sepal.Width</a:t>
            </a:r>
            <a:r>
              <a:rPr lang="en-GB" sz="1400" dirty="0"/>
              <a:t>.</a:t>
            </a:r>
          </a:p>
          <a:p>
            <a:r>
              <a:rPr lang="en-GB" sz="1400" b="1" dirty="0"/>
              <a:t>Exercise 8</a:t>
            </a:r>
            <a:endParaRPr lang="en-GB" sz="1400" dirty="0"/>
          </a:p>
          <a:p>
            <a:r>
              <a:rPr lang="en-GB" sz="1400" dirty="0"/>
              <a:t>Create a new column called proportion, which is the ratio of </a:t>
            </a:r>
            <a:r>
              <a:rPr lang="en-GB" sz="1400" dirty="0" err="1"/>
              <a:t>Sepal.Length</a:t>
            </a:r>
            <a:r>
              <a:rPr lang="en-GB" sz="1400" dirty="0"/>
              <a:t> to </a:t>
            </a:r>
            <a:r>
              <a:rPr lang="en-GB" sz="1400" dirty="0" err="1"/>
              <a:t>Sepal.Width</a:t>
            </a:r>
            <a:r>
              <a:rPr lang="en-GB" sz="1400" dirty="0"/>
              <a:t>. </a:t>
            </a:r>
            <a:r>
              <a:rPr lang="en-GB" sz="1400" b="1" dirty="0"/>
              <a:t>HINT</a:t>
            </a:r>
            <a:r>
              <a:rPr lang="en-GB" sz="1400" dirty="0"/>
              <a:t>: Use mutate().</a:t>
            </a:r>
          </a:p>
          <a:p>
            <a:r>
              <a:rPr lang="en-GB" sz="1400" b="1" dirty="0"/>
              <a:t>Exercise 9</a:t>
            </a:r>
            <a:endParaRPr lang="en-GB" sz="1400" dirty="0"/>
          </a:p>
          <a:p>
            <a:r>
              <a:rPr lang="en-GB" sz="1400" dirty="0"/>
              <a:t>Compute the average number of </a:t>
            </a:r>
            <a:r>
              <a:rPr lang="en-GB" sz="1400" dirty="0" err="1"/>
              <a:t>Sepal.Length</a:t>
            </a:r>
            <a:r>
              <a:rPr lang="en-GB" sz="1400" dirty="0"/>
              <a:t>, apply the mean() function to the column </a:t>
            </a:r>
            <a:r>
              <a:rPr lang="en-GB" sz="1400" dirty="0" err="1"/>
              <a:t>Sepal.Length</a:t>
            </a:r>
            <a:r>
              <a:rPr lang="en-GB" sz="1400" dirty="0"/>
              <a:t>, and call the summary value “</a:t>
            </a:r>
            <a:r>
              <a:rPr lang="en-GB" sz="1400" dirty="0" err="1"/>
              <a:t>avg_slength</a:t>
            </a:r>
            <a:r>
              <a:rPr lang="en-GB" sz="1400" dirty="0"/>
              <a:t>”. </a:t>
            </a:r>
            <a:r>
              <a:rPr lang="en-GB" sz="1400" b="1" dirty="0"/>
              <a:t>HINT</a:t>
            </a:r>
            <a:r>
              <a:rPr lang="en-GB" sz="1400" dirty="0"/>
              <a:t>: Use summarize().</a:t>
            </a:r>
          </a:p>
          <a:p>
            <a:br>
              <a:rPr lang="en-GB" sz="1400" dirty="0"/>
            </a:br>
            <a:endParaRPr lang="fr-FR" sz="1400" dirty="0"/>
          </a:p>
        </p:txBody>
      </p:sp>
      <p:sp>
        <p:nvSpPr>
          <p:cNvPr id="11" name="Title 10">
            <a:extLst>
              <a:ext uri="{FF2B5EF4-FFF2-40B4-BE49-F238E27FC236}">
                <a16:creationId xmlns:a16="http://schemas.microsoft.com/office/drawing/2014/main" id="{342D37ED-DB6F-0D4F-BF07-C59E6ED552AF}"/>
              </a:ext>
            </a:extLst>
          </p:cNvPr>
          <p:cNvSpPr>
            <a:spLocks noGrp="1"/>
          </p:cNvSpPr>
          <p:nvPr>
            <p:ph type="title"/>
          </p:nvPr>
        </p:nvSpPr>
        <p:spPr/>
        <p:txBody>
          <a:bodyPr/>
          <a:lstStyle/>
          <a:p>
            <a:r>
              <a:rPr lang="fr-FR" dirty="0" err="1"/>
              <a:t>Exercise</a:t>
            </a:r>
            <a:r>
              <a:rPr lang="fr-FR" dirty="0"/>
              <a:t> 5</a:t>
            </a:r>
          </a:p>
        </p:txBody>
      </p:sp>
    </p:spTree>
    <p:extLst>
      <p:ext uri="{BB962C8B-B14F-4D97-AF65-F5344CB8AC3E}">
        <p14:creationId xmlns:p14="http://schemas.microsoft.com/office/powerpoint/2010/main" val="2023193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171BF2-A344-CF43-A88F-8FE82E7D8981}"/>
              </a:ext>
            </a:extLst>
          </p:cNvPr>
          <p:cNvSpPr txBox="1"/>
          <p:nvPr/>
        </p:nvSpPr>
        <p:spPr>
          <a:xfrm>
            <a:off x="0" y="307391"/>
            <a:ext cx="11820697" cy="4698209"/>
          </a:xfrm>
          <a:prstGeom prst="rect">
            <a:avLst/>
          </a:prstGeom>
          <a:noFill/>
        </p:spPr>
        <p:txBody>
          <a:bodyPr wrap="square">
            <a:spAutoFit/>
          </a:bodyPr>
          <a:lstStyle/>
          <a:p>
            <a:pPr algn="just">
              <a:lnSpc>
                <a:spcPct val="120000"/>
              </a:lnSpc>
              <a:spcBef>
                <a:spcPts val="1200"/>
              </a:spcBef>
              <a:spcAft>
                <a:spcPts val="300"/>
              </a:spcAft>
            </a:pPr>
            <a:r>
              <a:rPr lang="en-US" sz="1400" b="1" i="1" dirty="0">
                <a:solidFill>
                  <a:srgbClr val="1F497D"/>
                </a:solidFill>
                <a:effectLst/>
                <a:latin typeface="Arial" panose="020B0604020202020204" pitchFamily="34" charset="0"/>
                <a:cs typeface="Times New Roman" panose="02020603050405020304" pitchFamily="18" charset="0"/>
              </a:rPr>
              <a:t>Exercise 6: Restructuring data into ‘tidy’ format</a:t>
            </a:r>
            <a:endParaRPr lang="en-FR" sz="1400" b="1" i="1" dirty="0">
              <a:solidFill>
                <a:srgbClr val="1F497D"/>
              </a:solidFill>
              <a:effectLst/>
              <a:latin typeface="Arial" panose="020B0604020202020204" pitchFamily="34"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You have been provided with three CSV data files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tidy_data1.csv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tidy_data2.csv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rgbClr val="7F0055"/>
                </a:solidFill>
                <a:effectLst/>
                <a:latin typeface="Courier New" panose="02070309020205020404" pitchFamily="49" charset="0"/>
                <a:ea typeface="Times New Roman" panose="02020603050405020304" pitchFamily="18" charset="0"/>
                <a:cs typeface="Courier New" panose="02070309020205020404" pitchFamily="49" charset="0"/>
              </a:rPr>
              <a:t>tidy_data3.csv</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Load each of these and put them into tidy format.  After loading each of the data files think about the following.</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Which of the columns are annotations and which are measurements</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How many different types of measurement are there?</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Are all of the measurements of the same type in a single column?</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Do any annotation columns contain multiple pieces of information which have been concatenated together and would benefit from being split apart?</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Are any of the columns purely for annotation and might benefit from being split into another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tibble</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to avoid duplication?</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20000"/>
              </a:lnSpc>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20000"/>
              </a:lnSpc>
              <a:buFont typeface="Symbol" pitchFamily="2" charset="2"/>
              <a:buChar char=""/>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After tidying are there any NA values which should be removed?</a:t>
            </a: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br>
              <a:rPr lang="en-US" sz="1400" dirty="0">
                <a:effectLst/>
                <a:latin typeface="Arial" panose="020B0604020202020204" pitchFamily="34" charset="0"/>
                <a:ea typeface="Times New Roman" panose="02020603050405020304" pitchFamily="18" charset="0"/>
                <a:cs typeface="Times New Roman" panose="02020603050405020304" pitchFamily="18" charset="0"/>
              </a:rPr>
            </a:br>
            <a:endParaRPr lang="en-FR"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1811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CA3-F645-0D45-8F85-4D61EFF15CDF}"/>
              </a:ext>
            </a:extLst>
          </p:cNvPr>
          <p:cNvSpPr>
            <a:spLocks noGrp="1"/>
          </p:cNvSpPr>
          <p:nvPr>
            <p:ph type="title"/>
          </p:nvPr>
        </p:nvSpPr>
        <p:spPr/>
        <p:txBody>
          <a:bodyPr/>
          <a:lstStyle/>
          <a:p>
            <a:endParaRPr lang="fr-FR"/>
          </a:p>
        </p:txBody>
      </p:sp>
      <p:sp>
        <p:nvSpPr>
          <p:cNvPr id="3" name="Espace réservé du contenu 1">
            <a:extLst>
              <a:ext uri="{FF2B5EF4-FFF2-40B4-BE49-F238E27FC236}">
                <a16:creationId xmlns:a16="http://schemas.microsoft.com/office/drawing/2014/main" id="{298C60F9-31DE-C046-9A69-45E2FB866063}"/>
              </a:ext>
            </a:extLst>
          </p:cNvPr>
          <p:cNvSpPr txBox="1">
            <a:spLocks/>
          </p:cNvSpPr>
          <p:nvPr/>
        </p:nvSpPr>
        <p:spPr bwMode="auto">
          <a:xfrm>
            <a:off x="688080" y="2334405"/>
            <a:ext cx="8672051" cy="3656301"/>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dirty="0" err="1"/>
              <a:t>Exercise</a:t>
            </a:r>
            <a:r>
              <a:rPr lang="fr-FR" dirty="0"/>
              <a:t> 7: </a:t>
            </a:r>
            <a:r>
              <a:rPr lang="fr-FR" dirty="0" err="1"/>
              <a:t>treating</a:t>
            </a:r>
            <a:r>
              <a:rPr lang="fr-FR" dirty="0"/>
              <a:t> </a:t>
            </a:r>
            <a:r>
              <a:rPr lang="fr-FR" dirty="0" err="1"/>
              <a:t>missing</a:t>
            </a:r>
            <a:r>
              <a:rPr lang="fr-FR" dirty="0"/>
              <a:t> values</a:t>
            </a:r>
          </a:p>
          <a:p>
            <a:pPr marL="0" indent="0" eaLnBrk="1" hangingPunct="1">
              <a:buFont typeface="Arial" panose="020B0604020202020204" pitchFamily="34" charset="0"/>
              <a:buNone/>
              <a:defRPr/>
            </a:pPr>
            <a:endParaRPr lang="fr-FR" sz="1800" dirty="0"/>
          </a:p>
          <a:p>
            <a:pPr marL="914400" lvl="1" indent="-457200">
              <a:buFont typeface="+mj-lt"/>
              <a:buAutoNum type="arabicPeriod"/>
              <a:defRPr/>
            </a:pPr>
            <a:r>
              <a:rPr lang="fr-FR" sz="2000" dirty="0"/>
              <a:t>Use the </a:t>
            </a:r>
            <a:r>
              <a:rPr lang="fr-FR" sz="2000" dirty="0" err="1"/>
              <a:t>airquality</a:t>
            </a:r>
            <a:r>
              <a:rPr lang="fr-FR" sz="2000" dirty="0"/>
              <a:t> </a:t>
            </a:r>
            <a:r>
              <a:rPr lang="fr-FR" sz="2000" dirty="0" err="1"/>
              <a:t>dataset</a:t>
            </a:r>
            <a:r>
              <a:rPr lang="fr-FR" sz="2000" dirty="0"/>
              <a:t> </a:t>
            </a:r>
            <a:r>
              <a:rPr lang="fr-FR" sz="2000" dirty="0" err="1"/>
              <a:t>from</a:t>
            </a:r>
            <a:r>
              <a:rPr lang="fr-FR" sz="2000" dirty="0"/>
              <a:t> base</a:t>
            </a:r>
          </a:p>
          <a:p>
            <a:pPr marL="914400" lvl="1" indent="-457200" eaLnBrk="1" hangingPunct="1">
              <a:buFont typeface="+mj-lt"/>
              <a:buAutoNum type="arabicPeriod"/>
              <a:defRPr/>
            </a:pPr>
            <a:r>
              <a:rPr lang="fr-FR" sz="2000" dirty="0" err="1"/>
              <a:t>Compute</a:t>
            </a:r>
            <a:r>
              <a:rPr lang="fr-FR" sz="2000" dirty="0"/>
              <a:t> the </a:t>
            </a:r>
            <a:r>
              <a:rPr lang="fr-FR" sz="2000" dirty="0" err="1"/>
              <a:t>percentage</a:t>
            </a:r>
            <a:r>
              <a:rPr lang="fr-FR" sz="2000" dirty="0"/>
              <a:t> </a:t>
            </a:r>
            <a:r>
              <a:rPr lang="fr-FR" sz="2000" dirty="0" err="1"/>
              <a:t>p_na</a:t>
            </a:r>
            <a:r>
              <a:rPr lang="fr-FR" sz="2000" dirty="0"/>
              <a:t> of </a:t>
            </a:r>
            <a:r>
              <a:rPr lang="fr-FR" sz="2000" dirty="0" err="1"/>
              <a:t>missing</a:t>
            </a:r>
            <a:r>
              <a:rPr lang="fr-FR" sz="2000" dirty="0"/>
              <a:t> values in a </a:t>
            </a:r>
            <a:r>
              <a:rPr lang="fr-FR" sz="2000" dirty="0" err="1"/>
              <a:t>column</a:t>
            </a:r>
            <a:endParaRPr lang="fr-FR" sz="2000" dirty="0"/>
          </a:p>
          <a:p>
            <a:pPr marL="914400" lvl="1" indent="-457200" eaLnBrk="1" hangingPunct="1">
              <a:buFont typeface="+mj-lt"/>
              <a:buAutoNum type="arabicPeriod"/>
              <a:defRPr/>
            </a:pPr>
            <a:r>
              <a:rPr lang="fr-FR" sz="2000" dirty="0"/>
              <a:t>If </a:t>
            </a:r>
            <a:r>
              <a:rPr lang="fr-FR" sz="2000" dirty="0" err="1"/>
              <a:t>p_na</a:t>
            </a:r>
            <a:r>
              <a:rPr lang="fr-FR" sz="2000" dirty="0"/>
              <a:t> &gt; 0,5 </a:t>
            </a:r>
            <a:r>
              <a:rPr lang="fr-FR" sz="2000" dirty="0">
                <a:sym typeface="Wingdings" panose="05000000000000000000" pitchFamily="2" charset="2"/>
              </a:rPr>
              <a:t> </a:t>
            </a:r>
            <a:r>
              <a:rPr lang="fr-FR" sz="2000" dirty="0" err="1">
                <a:sym typeface="Wingdings" panose="05000000000000000000" pitchFamily="2" charset="2"/>
              </a:rPr>
              <a:t>delete</a:t>
            </a:r>
            <a:r>
              <a:rPr lang="fr-FR" sz="2000" dirty="0">
                <a:sym typeface="Wingdings" panose="05000000000000000000" pitchFamily="2" charset="2"/>
              </a:rPr>
              <a:t> the </a:t>
            </a:r>
            <a:r>
              <a:rPr lang="fr-FR" sz="2000" dirty="0" err="1">
                <a:sym typeface="Wingdings" panose="05000000000000000000" pitchFamily="2" charset="2"/>
              </a:rPr>
              <a:t>column</a:t>
            </a:r>
            <a:endParaRPr lang="fr-FR" sz="2000" dirty="0">
              <a:sym typeface="Wingdings" panose="05000000000000000000" pitchFamily="2" charset="2"/>
            </a:endParaRPr>
          </a:p>
          <a:p>
            <a:pPr marL="914400" lvl="1" indent="-457200" eaLnBrk="1" hangingPunct="1">
              <a:buFont typeface="+mj-lt"/>
              <a:buAutoNum type="arabicPeriod"/>
              <a:defRPr/>
            </a:pPr>
            <a:r>
              <a:rPr lang="fr-FR" sz="2000" dirty="0">
                <a:sym typeface="Wingdings" panose="05000000000000000000" pitchFamily="2" charset="2"/>
              </a:rPr>
              <a:t>If </a:t>
            </a:r>
            <a:r>
              <a:rPr lang="fr-FR" sz="2000" dirty="0" err="1">
                <a:sym typeface="Wingdings" panose="05000000000000000000" pitchFamily="2" charset="2"/>
              </a:rPr>
              <a:t>p_na</a:t>
            </a:r>
            <a:r>
              <a:rPr lang="fr-FR" sz="2000" dirty="0">
                <a:sym typeface="Wingdings" panose="05000000000000000000" pitchFamily="2" charset="2"/>
              </a:rPr>
              <a:t> &lt;= 0,5  replace the </a:t>
            </a:r>
            <a:r>
              <a:rPr lang="fr-FR" sz="2000" dirty="0" err="1">
                <a:sym typeface="Wingdings" panose="05000000000000000000" pitchFamily="2" charset="2"/>
              </a:rPr>
              <a:t>missing</a:t>
            </a:r>
            <a:r>
              <a:rPr lang="fr-FR" sz="2000" dirty="0">
                <a:sym typeface="Wingdings" panose="05000000000000000000" pitchFamily="2" charset="2"/>
              </a:rPr>
              <a:t> values by 0 or by the </a:t>
            </a:r>
            <a:r>
              <a:rPr lang="fr-FR" sz="2000" dirty="0" err="1">
                <a:sym typeface="Wingdings" panose="05000000000000000000" pitchFamily="2" charset="2"/>
              </a:rPr>
              <a:t>mean</a:t>
            </a:r>
            <a:r>
              <a:rPr lang="fr-FR" sz="2000" dirty="0">
                <a:sym typeface="Wingdings" panose="05000000000000000000" pitchFamily="2" charset="2"/>
              </a:rPr>
              <a:t> of the </a:t>
            </a:r>
            <a:r>
              <a:rPr lang="fr-FR" sz="2000" dirty="0" err="1">
                <a:sym typeface="Wingdings" panose="05000000000000000000" pitchFamily="2" charset="2"/>
              </a:rPr>
              <a:t>column</a:t>
            </a:r>
            <a:r>
              <a:rPr lang="fr-FR" sz="2000" dirty="0">
                <a:sym typeface="Wingdings" panose="05000000000000000000" pitchFamily="2" charset="2"/>
              </a:rPr>
              <a:t>, </a:t>
            </a:r>
            <a:r>
              <a:rPr lang="fr-FR" sz="2000" dirty="0" err="1">
                <a:sym typeface="Wingdings" panose="05000000000000000000" pitchFamily="2" charset="2"/>
              </a:rPr>
              <a:t>depending</a:t>
            </a:r>
            <a:r>
              <a:rPr lang="fr-FR" sz="2000" dirty="0">
                <a:sym typeface="Wingdings" panose="05000000000000000000" pitchFamily="2" charset="2"/>
              </a:rPr>
              <a:t> on a variable "</a:t>
            </a:r>
            <a:r>
              <a:rPr lang="fr-FR" sz="2000" dirty="0" err="1">
                <a:sym typeface="Wingdings" panose="05000000000000000000" pitchFamily="2" charset="2"/>
              </a:rPr>
              <a:t>type_na</a:t>
            </a:r>
            <a:r>
              <a:rPr lang="fr-FR" sz="2000" dirty="0">
                <a:sym typeface="Wingdings" panose="05000000000000000000" pitchFamily="2" charset="2"/>
              </a:rPr>
              <a:t>"</a:t>
            </a:r>
          </a:p>
          <a:p>
            <a:pPr marL="914400" lvl="1" indent="-457200" eaLnBrk="1" hangingPunct="1">
              <a:buFont typeface="+mj-lt"/>
              <a:buAutoNum type="arabicPeriod"/>
              <a:defRPr/>
            </a:pPr>
            <a:endParaRPr lang="fr-FR" sz="2000" dirty="0"/>
          </a:p>
          <a:p>
            <a:pPr eaLnBrk="1" hangingPunct="1">
              <a:defRPr/>
            </a:pPr>
            <a:endParaRPr lang="fr-FR" dirty="0"/>
          </a:p>
        </p:txBody>
      </p:sp>
    </p:spTree>
    <p:extLst>
      <p:ext uri="{BB962C8B-B14F-4D97-AF65-F5344CB8AC3E}">
        <p14:creationId xmlns:p14="http://schemas.microsoft.com/office/powerpoint/2010/main" val="98959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0F46-AA36-4F49-86F1-9803F9C1D5FA}"/>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6F4EBD62-54A4-5345-86D5-C7BEBFCDCA52}"/>
              </a:ext>
            </a:extLst>
          </p:cNvPr>
          <p:cNvSpPr/>
          <p:nvPr/>
        </p:nvSpPr>
        <p:spPr>
          <a:xfrm>
            <a:off x="391064" y="2001654"/>
            <a:ext cx="9908876" cy="369332"/>
          </a:xfrm>
          <a:prstGeom prst="rect">
            <a:avLst/>
          </a:prstGeom>
        </p:spPr>
        <p:txBody>
          <a:bodyPr wrap="square">
            <a:spAutoFit/>
          </a:bodyPr>
          <a:lstStyle/>
          <a:p>
            <a:r>
              <a:rPr lang="en-GB" dirty="0">
                <a:solidFill>
                  <a:srgbClr val="333333"/>
                </a:solidFill>
                <a:latin typeface="Helvetica Neue" panose="02000503000000020004" pitchFamily="2" charset="0"/>
              </a:rPr>
              <a:t>This example also shows lazy evaluation at work, but does eventually result in an error.</a:t>
            </a:r>
            <a:endParaRPr lang="en-GB" dirty="0"/>
          </a:p>
        </p:txBody>
      </p:sp>
      <p:sp>
        <p:nvSpPr>
          <p:cNvPr id="4" name="Rectangle 3">
            <a:extLst>
              <a:ext uri="{FF2B5EF4-FFF2-40B4-BE49-F238E27FC236}">
                <a16:creationId xmlns:a16="http://schemas.microsoft.com/office/drawing/2014/main" id="{FD8D92A3-1829-3F4C-9C0A-E9402C597383}"/>
              </a:ext>
            </a:extLst>
          </p:cNvPr>
          <p:cNvSpPr/>
          <p:nvPr/>
        </p:nvSpPr>
        <p:spPr>
          <a:xfrm>
            <a:off x="838200" y="2474222"/>
            <a:ext cx="6096000" cy="2031325"/>
          </a:xfrm>
          <a:prstGeom prst="rect">
            <a:avLst/>
          </a:prstGeom>
          <a:solidFill>
            <a:schemeClr val="bg2"/>
          </a:solidFill>
        </p:spPr>
        <p:txBody>
          <a:bodyPr>
            <a:spAutoFit/>
          </a:bodyPr>
          <a:lstStyle/>
          <a:p>
            <a:r>
              <a:rPr lang="en-GB" dirty="0"/>
              <a:t>&gt; f &lt;- function(a, b) {</a:t>
            </a:r>
          </a:p>
          <a:p>
            <a:r>
              <a:rPr lang="en-GB" dirty="0"/>
              <a:t>+         print(a)</a:t>
            </a:r>
          </a:p>
          <a:p>
            <a:r>
              <a:rPr lang="en-GB" dirty="0"/>
              <a:t>+         print(b)</a:t>
            </a:r>
          </a:p>
          <a:p>
            <a:r>
              <a:rPr lang="en-GB" dirty="0"/>
              <a:t>+ }</a:t>
            </a:r>
          </a:p>
          <a:p>
            <a:r>
              <a:rPr lang="en-GB" dirty="0"/>
              <a:t>&gt; f(45)</a:t>
            </a:r>
          </a:p>
          <a:p>
            <a:r>
              <a:rPr lang="en-GB" dirty="0"/>
              <a:t>[1] 45</a:t>
            </a:r>
          </a:p>
          <a:p>
            <a:r>
              <a:rPr lang="en-GB" dirty="0"/>
              <a:t>Error in print(b): argument "b" is missing, with no default</a:t>
            </a:r>
          </a:p>
        </p:txBody>
      </p:sp>
      <p:sp>
        <p:nvSpPr>
          <p:cNvPr id="5" name="Rectangle 4">
            <a:extLst>
              <a:ext uri="{FF2B5EF4-FFF2-40B4-BE49-F238E27FC236}">
                <a16:creationId xmlns:a16="http://schemas.microsoft.com/office/drawing/2014/main" id="{34A3AFBB-6CA8-4444-9931-CC2ADAD8CBBF}"/>
              </a:ext>
            </a:extLst>
          </p:cNvPr>
          <p:cNvSpPr/>
          <p:nvPr/>
        </p:nvSpPr>
        <p:spPr>
          <a:xfrm>
            <a:off x="391064" y="4830164"/>
            <a:ext cx="10962736" cy="646331"/>
          </a:xfrm>
          <a:prstGeom prst="rect">
            <a:avLst/>
          </a:prstGeom>
        </p:spPr>
        <p:txBody>
          <a:bodyPr wrap="square">
            <a:spAutoFit/>
          </a:bodyPr>
          <a:lstStyle/>
          <a:p>
            <a:r>
              <a:rPr lang="en-GB" dirty="0">
                <a:solidFill>
                  <a:srgbClr val="333333"/>
                </a:solidFill>
                <a:latin typeface="Helvetica Neue" panose="02000503000000020004" pitchFamily="2" charset="0"/>
              </a:rPr>
              <a:t>Notice that “45” got printed first before the error was triggered. This is because </a:t>
            </a:r>
            <a:r>
              <a:rPr lang="en-GB" dirty="0"/>
              <a:t>b</a:t>
            </a:r>
            <a:r>
              <a:rPr lang="en-GB" dirty="0">
                <a:solidFill>
                  <a:srgbClr val="333333"/>
                </a:solidFill>
                <a:latin typeface="Helvetica Neue" panose="02000503000000020004" pitchFamily="2" charset="0"/>
              </a:rPr>
              <a:t> did not have to be evaluated until after </a:t>
            </a:r>
            <a:r>
              <a:rPr lang="en-GB" dirty="0"/>
              <a:t>print(a)</a:t>
            </a:r>
            <a:r>
              <a:rPr lang="en-GB" dirty="0">
                <a:solidFill>
                  <a:srgbClr val="333333"/>
                </a:solidFill>
                <a:latin typeface="Helvetica Neue" panose="02000503000000020004" pitchFamily="2" charset="0"/>
              </a:rPr>
              <a:t>. Once the function tried to evaluate </a:t>
            </a:r>
            <a:r>
              <a:rPr lang="en-GB" dirty="0"/>
              <a:t>print(b)</a:t>
            </a:r>
            <a:r>
              <a:rPr lang="en-GB" dirty="0">
                <a:solidFill>
                  <a:srgbClr val="333333"/>
                </a:solidFill>
                <a:latin typeface="Helvetica Neue" panose="02000503000000020004" pitchFamily="2" charset="0"/>
              </a:rPr>
              <a:t> the function had to throw an error.</a:t>
            </a:r>
            <a:endParaRPr lang="en-GB" dirty="0"/>
          </a:p>
        </p:txBody>
      </p:sp>
    </p:spTree>
    <p:extLst>
      <p:ext uri="{BB962C8B-B14F-4D97-AF65-F5344CB8AC3E}">
        <p14:creationId xmlns:p14="http://schemas.microsoft.com/office/powerpoint/2010/main" val="368586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FFB-6557-D64C-8386-A5BA2954931B}"/>
              </a:ext>
            </a:extLst>
          </p:cNvPr>
          <p:cNvSpPr>
            <a:spLocks noGrp="1"/>
          </p:cNvSpPr>
          <p:nvPr>
            <p:ph type="title"/>
          </p:nvPr>
        </p:nvSpPr>
        <p:spPr/>
        <p:txBody>
          <a:bodyPr/>
          <a:lstStyle/>
          <a:p>
            <a:r>
              <a:rPr lang="en-GB" b="1" dirty="0"/>
              <a:t>The ... Argument</a:t>
            </a:r>
            <a:endParaRPr lang="en-GB" dirty="0"/>
          </a:p>
        </p:txBody>
      </p:sp>
      <p:sp>
        <p:nvSpPr>
          <p:cNvPr id="3" name="Rectangle 2">
            <a:extLst>
              <a:ext uri="{FF2B5EF4-FFF2-40B4-BE49-F238E27FC236}">
                <a16:creationId xmlns:a16="http://schemas.microsoft.com/office/drawing/2014/main" id="{D2805306-9F76-EE4E-AF6D-77FD96514E71}"/>
              </a:ext>
            </a:extLst>
          </p:cNvPr>
          <p:cNvSpPr/>
          <p:nvPr/>
        </p:nvSpPr>
        <p:spPr>
          <a:xfrm>
            <a:off x="218535" y="1462525"/>
            <a:ext cx="11685917" cy="1754326"/>
          </a:xfrm>
          <a:prstGeom prst="rect">
            <a:avLst/>
          </a:prstGeom>
        </p:spPr>
        <p:txBody>
          <a:bodyPr wrap="square">
            <a:spAutoFit/>
          </a:bodyPr>
          <a:lstStyle/>
          <a:p>
            <a:r>
              <a:rPr lang="en-GB" dirty="0">
                <a:solidFill>
                  <a:srgbClr val="333333"/>
                </a:solidFill>
                <a:latin typeface="Helvetica Neue" panose="02000503000000020004" pitchFamily="2" charset="0"/>
              </a:rPr>
              <a:t>There is a special argument in R known as the ... argument, which indicate a variable number of arguments that are usually passed on to other functions. The ... argument is often used when extending another function and you don’t want to copy the entire argument list of the original function</a:t>
            </a:r>
          </a:p>
          <a:p>
            <a:r>
              <a:rPr lang="en-GB" dirty="0">
                <a:solidFill>
                  <a:srgbClr val="333333"/>
                </a:solidFill>
                <a:latin typeface="Helvetica Neue" panose="02000503000000020004" pitchFamily="2" charset="0"/>
              </a:rPr>
              <a:t>For example, a custom plotting function may want to make use of the default plot() function along with its entire argument list. The function below changes the default for the type argument to the value type = "l" (the original default was type = "p").</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2406864F-001D-1741-AC22-872CF8A86FE0}"/>
              </a:ext>
            </a:extLst>
          </p:cNvPr>
          <p:cNvSpPr/>
          <p:nvPr/>
        </p:nvSpPr>
        <p:spPr>
          <a:xfrm>
            <a:off x="684362" y="3216851"/>
            <a:ext cx="6096000" cy="923330"/>
          </a:xfrm>
          <a:prstGeom prst="rect">
            <a:avLst/>
          </a:prstGeom>
          <a:solidFill>
            <a:schemeClr val="bg2"/>
          </a:solidFill>
        </p:spPr>
        <p:txBody>
          <a:bodyPr>
            <a:spAutoFit/>
          </a:bodyPr>
          <a:lstStyle/>
          <a:p>
            <a:r>
              <a:rPr lang="en-GB" dirty="0" err="1"/>
              <a:t>myplot</a:t>
            </a:r>
            <a:r>
              <a:rPr lang="en-GB" dirty="0"/>
              <a:t> &lt;- function(x, y, type = "l", ...) {</a:t>
            </a:r>
          </a:p>
          <a:p>
            <a:r>
              <a:rPr lang="en-GB" dirty="0"/>
              <a:t>        plot(x, y, type = type, ...)         ## Pass '...' to 'plot' function</a:t>
            </a:r>
          </a:p>
          <a:p>
            <a:r>
              <a:rPr lang="en-GB" dirty="0"/>
              <a:t>}</a:t>
            </a:r>
          </a:p>
        </p:txBody>
      </p:sp>
      <p:sp>
        <p:nvSpPr>
          <p:cNvPr id="5" name="Rectangle 4">
            <a:extLst>
              <a:ext uri="{FF2B5EF4-FFF2-40B4-BE49-F238E27FC236}">
                <a16:creationId xmlns:a16="http://schemas.microsoft.com/office/drawing/2014/main" id="{08AC3B8C-7F18-BA44-B5E2-AD0E7A04505B}"/>
              </a:ext>
            </a:extLst>
          </p:cNvPr>
          <p:cNvSpPr/>
          <p:nvPr/>
        </p:nvSpPr>
        <p:spPr>
          <a:xfrm>
            <a:off x="235787" y="4300661"/>
            <a:ext cx="8304363" cy="369332"/>
          </a:xfrm>
          <a:prstGeom prst="rect">
            <a:avLst/>
          </a:prstGeom>
        </p:spPr>
        <p:txBody>
          <a:bodyPr wrap="square">
            <a:spAutoFit/>
          </a:bodyPr>
          <a:lstStyle/>
          <a:p>
            <a:r>
              <a:rPr lang="en-GB" dirty="0">
                <a:solidFill>
                  <a:srgbClr val="333333"/>
                </a:solidFill>
                <a:latin typeface="Helvetica Neue" panose="02000503000000020004" pitchFamily="2" charset="0"/>
              </a:rPr>
              <a:t>Generic functions use </a:t>
            </a:r>
            <a:r>
              <a:rPr lang="en-GB" dirty="0"/>
              <a:t>...</a:t>
            </a:r>
            <a:r>
              <a:rPr lang="en-GB" dirty="0">
                <a:solidFill>
                  <a:srgbClr val="333333"/>
                </a:solidFill>
                <a:latin typeface="Helvetica Neue" panose="02000503000000020004" pitchFamily="2" charset="0"/>
              </a:rPr>
              <a:t> so that extra arguments can be passed to methods.</a:t>
            </a:r>
            <a:endParaRPr lang="en-GB" dirty="0"/>
          </a:p>
        </p:txBody>
      </p:sp>
      <p:sp>
        <p:nvSpPr>
          <p:cNvPr id="6" name="Rectangle 5">
            <a:extLst>
              <a:ext uri="{FF2B5EF4-FFF2-40B4-BE49-F238E27FC236}">
                <a16:creationId xmlns:a16="http://schemas.microsoft.com/office/drawing/2014/main" id="{854B0D3F-33C7-8C41-8A54-2ABAC3FCD279}"/>
              </a:ext>
            </a:extLst>
          </p:cNvPr>
          <p:cNvSpPr/>
          <p:nvPr/>
        </p:nvSpPr>
        <p:spPr>
          <a:xfrm>
            <a:off x="684362" y="4743711"/>
            <a:ext cx="6096000" cy="1477328"/>
          </a:xfrm>
          <a:prstGeom prst="rect">
            <a:avLst/>
          </a:prstGeom>
          <a:solidFill>
            <a:schemeClr val="bg2"/>
          </a:solidFill>
        </p:spPr>
        <p:txBody>
          <a:bodyPr>
            <a:spAutoFit/>
          </a:bodyPr>
          <a:lstStyle/>
          <a:p>
            <a:r>
              <a:rPr lang="en-GB" dirty="0"/>
              <a:t>&gt; mean</a:t>
            </a:r>
          </a:p>
          <a:p>
            <a:r>
              <a:rPr lang="en-GB" dirty="0"/>
              <a:t>function (x, ...) </a:t>
            </a:r>
          </a:p>
          <a:p>
            <a:r>
              <a:rPr lang="en-GB" dirty="0" err="1"/>
              <a:t>UseMethod</a:t>
            </a:r>
            <a:r>
              <a:rPr lang="en-GB" dirty="0"/>
              <a:t>("mean")</a:t>
            </a:r>
          </a:p>
          <a:p>
            <a:r>
              <a:rPr lang="en-GB" dirty="0"/>
              <a:t>&lt;bytecode: 0x7fe2e9aead40&gt;</a:t>
            </a:r>
          </a:p>
          <a:p>
            <a:r>
              <a:rPr lang="en-GB" dirty="0"/>
              <a:t>&lt;environment: </a:t>
            </a:r>
            <a:r>
              <a:rPr lang="en-GB" dirty="0" err="1"/>
              <a:t>namespace:base</a:t>
            </a:r>
            <a:r>
              <a:rPr lang="en-GB" dirty="0"/>
              <a:t>&gt;</a:t>
            </a:r>
          </a:p>
        </p:txBody>
      </p:sp>
    </p:spTree>
    <p:extLst>
      <p:ext uri="{BB962C8B-B14F-4D97-AF65-F5344CB8AC3E}">
        <p14:creationId xmlns:p14="http://schemas.microsoft.com/office/powerpoint/2010/main" val="369765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178C-832B-894B-902E-F1E59045448A}"/>
              </a:ext>
            </a:extLst>
          </p:cNvPr>
          <p:cNvSpPr>
            <a:spLocks noGrp="1"/>
          </p:cNvSpPr>
          <p:nvPr>
            <p:ph type="title"/>
          </p:nvPr>
        </p:nvSpPr>
        <p:spPr/>
        <p:txBody>
          <a:bodyPr/>
          <a:lstStyle/>
          <a:p>
            <a:r>
              <a:rPr lang="en-GB" dirty="0"/>
              <a:t>Summary</a:t>
            </a:r>
          </a:p>
        </p:txBody>
      </p:sp>
      <p:sp>
        <p:nvSpPr>
          <p:cNvPr id="3" name="Rectangle 2">
            <a:extLst>
              <a:ext uri="{FF2B5EF4-FFF2-40B4-BE49-F238E27FC236}">
                <a16:creationId xmlns:a16="http://schemas.microsoft.com/office/drawing/2014/main" id="{AC4E403E-F878-8C40-8138-A193C46E730B}"/>
              </a:ext>
            </a:extLst>
          </p:cNvPr>
          <p:cNvSpPr/>
          <p:nvPr/>
        </p:nvSpPr>
        <p:spPr>
          <a:xfrm>
            <a:off x="425570" y="1690688"/>
            <a:ext cx="11220090" cy="2862322"/>
          </a:xfrm>
          <a:prstGeom prst="rect">
            <a:avLst/>
          </a:prstGeom>
        </p:spPr>
        <p:txBody>
          <a:bodyPr wrap="square">
            <a:spAutoFit/>
          </a:bodyPr>
          <a:lstStyle/>
          <a:p>
            <a:pPr>
              <a:buFont typeface="Arial" panose="020B0604020202020204" pitchFamily="34" charset="0"/>
              <a:buChar char="•"/>
            </a:pPr>
            <a:r>
              <a:rPr lang="en-GB" dirty="0">
                <a:solidFill>
                  <a:srgbClr val="333333"/>
                </a:solidFill>
                <a:latin typeface="Helvetica Neue" panose="02000503000000020004" pitchFamily="2" charset="0"/>
              </a:rPr>
              <a:t>Functions can be defined using the function() directive and are assigned to R objects just like any other R object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can be defined with named arguments; these function arguments can have default values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arguments can be specified by name or by position in the argument list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always return the last expression evaluated in the function body</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A variable number of arguments can be specified using the special ... argument in a function definition.</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83421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F1BA-30ED-CF47-AFD8-9D9172079AA3}"/>
              </a:ext>
            </a:extLst>
          </p:cNvPr>
          <p:cNvSpPr>
            <a:spLocks noGrp="1"/>
          </p:cNvSpPr>
          <p:nvPr>
            <p:ph type="title"/>
          </p:nvPr>
        </p:nvSpPr>
        <p:spPr/>
        <p:txBody>
          <a:bodyPr/>
          <a:lstStyle/>
          <a:p>
            <a:r>
              <a:rPr lang="en-GB" b="1" dirty="0"/>
              <a:t>Introduction to Data Analysis</a:t>
            </a:r>
            <a:endParaRPr lang="fr-FR" dirty="0"/>
          </a:p>
        </p:txBody>
      </p:sp>
      <p:sp>
        <p:nvSpPr>
          <p:cNvPr id="3" name="Rectangle 2">
            <a:extLst>
              <a:ext uri="{FF2B5EF4-FFF2-40B4-BE49-F238E27FC236}">
                <a16:creationId xmlns:a16="http://schemas.microsoft.com/office/drawing/2014/main" id="{77A53AD5-FFAF-C946-A334-6E145181D942}"/>
              </a:ext>
            </a:extLst>
          </p:cNvPr>
          <p:cNvSpPr/>
          <p:nvPr/>
        </p:nvSpPr>
        <p:spPr>
          <a:xfrm>
            <a:off x="612913" y="1897151"/>
            <a:ext cx="4906894" cy="4801314"/>
          </a:xfrm>
          <a:prstGeom prst="rect">
            <a:avLst/>
          </a:prstGeom>
        </p:spPr>
        <p:txBody>
          <a:bodyPr wrap="square">
            <a:spAutoFit/>
          </a:bodyPr>
          <a:lstStyle/>
          <a:p>
            <a:r>
              <a:rPr lang="en-GB" dirty="0">
                <a:solidFill>
                  <a:srgbClr val="222222"/>
                </a:solidFill>
                <a:latin typeface="Source Sans Pro" panose="020B0503030403020204" pitchFamily="34" charset="0"/>
              </a:rPr>
              <a:t>Data analysis can be divided into three parts:</a:t>
            </a:r>
          </a:p>
          <a:p>
            <a:pPr>
              <a:buFont typeface="Arial" panose="020B0604020202020204" pitchFamily="34" charset="0"/>
              <a:buChar char="•"/>
            </a:pPr>
            <a:r>
              <a:rPr lang="en-GB" b="1" dirty="0">
                <a:solidFill>
                  <a:srgbClr val="222222"/>
                </a:solidFill>
                <a:latin typeface="Source Sans Pro" panose="020B0503030403020204" pitchFamily="34" charset="0"/>
              </a:rPr>
              <a:t>Extraction</a:t>
            </a:r>
            <a:r>
              <a:rPr lang="en-GB" dirty="0">
                <a:solidFill>
                  <a:srgbClr val="222222"/>
                </a:solidFill>
                <a:latin typeface="Source Sans Pro" panose="020B0503030403020204" pitchFamily="34" charset="0"/>
              </a:rPr>
              <a:t>: First, we need to collect the data from many sources and combine them.</a:t>
            </a:r>
          </a:p>
          <a:p>
            <a:pPr>
              <a:buFont typeface="Arial" panose="020B0604020202020204" pitchFamily="34" charset="0"/>
              <a:buChar char="•"/>
            </a:pPr>
            <a:r>
              <a:rPr lang="en-GB" b="1" dirty="0">
                <a:solidFill>
                  <a:srgbClr val="222222"/>
                </a:solidFill>
                <a:latin typeface="Source Sans Pro" panose="020B0503030403020204" pitchFamily="34" charset="0"/>
              </a:rPr>
              <a:t>Transform</a:t>
            </a:r>
            <a:r>
              <a:rPr lang="en-GB" dirty="0">
                <a:solidFill>
                  <a:srgbClr val="222222"/>
                </a:solidFill>
                <a:latin typeface="Source Sans Pro" panose="020B0503030403020204" pitchFamily="34" charset="0"/>
              </a:rPr>
              <a:t>: This step involves the data manipulation. Once we have consolidated all the sources of data, we can begin to clean the data.</a:t>
            </a:r>
          </a:p>
          <a:p>
            <a:pPr>
              <a:buFont typeface="Arial" panose="020B0604020202020204" pitchFamily="34" charset="0"/>
              <a:buChar char="•"/>
            </a:pPr>
            <a:r>
              <a:rPr lang="en-GB" b="1" dirty="0">
                <a:solidFill>
                  <a:srgbClr val="222222"/>
                </a:solidFill>
                <a:latin typeface="Source Sans Pro" panose="020B0503030403020204" pitchFamily="34" charset="0"/>
              </a:rPr>
              <a:t>Visualize</a:t>
            </a:r>
            <a:r>
              <a:rPr lang="en-GB" dirty="0">
                <a:solidFill>
                  <a:srgbClr val="222222"/>
                </a:solidFill>
                <a:latin typeface="Source Sans Pro" panose="020B0503030403020204" pitchFamily="34" charset="0"/>
              </a:rPr>
              <a:t>: The last move is to visualize our data to check irregularity.</a:t>
            </a:r>
          </a:p>
          <a:p>
            <a:pPr>
              <a:buFont typeface="Arial" panose="020B0604020202020204" pitchFamily="34" charset="0"/>
              <a:buChar char="•"/>
            </a:pPr>
            <a:endParaRPr lang="en-GB" b="0" i="0" dirty="0">
              <a:solidFill>
                <a:srgbClr val="222222"/>
              </a:solidFill>
              <a:effectLst/>
              <a:latin typeface="Source Sans Pro" panose="020B0503030403020204" pitchFamily="34" charset="0"/>
            </a:endParaRPr>
          </a:p>
          <a:p>
            <a:r>
              <a:rPr lang="en-GB" dirty="0"/>
              <a:t>One of the most significant challenges faced by data scientists is the data manipulation. Data is never available in the desired format. Data scientists need to spend at least half of their time, cleaning and manipulating the data. That is one of the most critical assignments in the job. If the data manipulation process is not complete, precise and rigorous, the model will not perform correctly.</a:t>
            </a:r>
            <a:endParaRPr lang="en-GB" b="0" i="0" dirty="0">
              <a:solidFill>
                <a:srgbClr val="222222"/>
              </a:solidFill>
              <a:effectLst/>
              <a:latin typeface="Source Sans Pro" panose="020B0503030403020204" pitchFamily="34" charset="0"/>
            </a:endParaRPr>
          </a:p>
        </p:txBody>
      </p:sp>
      <p:pic>
        <p:nvPicPr>
          <p:cNvPr id="1026" name="Picture 2" descr="Data Analysis Process">
            <a:extLst>
              <a:ext uri="{FF2B5EF4-FFF2-40B4-BE49-F238E27FC236}">
                <a16:creationId xmlns:a16="http://schemas.microsoft.com/office/drawing/2014/main" id="{7689563B-68CB-D84D-AE79-D968C9D6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807" y="1897151"/>
            <a:ext cx="6178550" cy="429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70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Tidyverse</a:t>
            </a:r>
            <a:r>
              <a:rPr lang="en-GB" dirty="0"/>
              <a:t> Packages</a:t>
            </a:r>
          </a:p>
        </p:txBody>
      </p:sp>
      <p:sp>
        <p:nvSpPr>
          <p:cNvPr id="9" name="Content Placeholder 8"/>
          <p:cNvSpPr>
            <a:spLocks noGrp="1"/>
          </p:cNvSpPr>
          <p:nvPr>
            <p:ph idx="1"/>
          </p:nvPr>
        </p:nvSpPr>
        <p:spPr>
          <a:xfrm>
            <a:off x="2089366" y="1690688"/>
            <a:ext cx="7148716" cy="5298443"/>
          </a:xfrm>
        </p:spPr>
        <p:txBody>
          <a:bodyPr>
            <a:normAutofit/>
          </a:bodyPr>
          <a:lstStyle/>
          <a:p>
            <a:r>
              <a:rPr lang="en-GB" dirty="0"/>
              <a:t>Tibble - data storage</a:t>
            </a:r>
          </a:p>
          <a:p>
            <a:endParaRPr lang="en-GB" dirty="0"/>
          </a:p>
          <a:p>
            <a:r>
              <a:rPr lang="en-GB" dirty="0" err="1"/>
              <a:t>ReadR</a:t>
            </a:r>
            <a:r>
              <a:rPr lang="en-GB" dirty="0"/>
              <a:t> - reading data from files</a:t>
            </a:r>
          </a:p>
          <a:p>
            <a:endParaRPr lang="en-GB" dirty="0"/>
          </a:p>
          <a:p>
            <a:r>
              <a:rPr lang="en-GB" dirty="0" err="1"/>
              <a:t>TidyR</a:t>
            </a:r>
            <a:r>
              <a:rPr lang="en-GB" dirty="0"/>
              <a:t> - Model data correctly</a:t>
            </a:r>
          </a:p>
          <a:p>
            <a:endParaRPr lang="en-GB" dirty="0"/>
          </a:p>
          <a:p>
            <a:r>
              <a:rPr lang="en-GB" dirty="0" err="1"/>
              <a:t>DplyR</a:t>
            </a:r>
            <a:r>
              <a:rPr lang="en-GB" dirty="0"/>
              <a:t> - Manipulate and filter data</a:t>
            </a:r>
          </a:p>
          <a:p>
            <a:endParaRPr lang="en-GB" dirty="0"/>
          </a:p>
          <a:p>
            <a:r>
              <a:rPr lang="en-GB" dirty="0"/>
              <a:t>Ggplot2 - Draw figures and graphs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4600508"/>
            <a:ext cx="960702" cy="1113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268761"/>
            <a:ext cx="960702" cy="11128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32" y="2374272"/>
            <a:ext cx="960702" cy="11128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432" y="3487085"/>
            <a:ext cx="960702" cy="111342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5866" y="5713930"/>
            <a:ext cx="960703" cy="1113423"/>
          </a:xfrm>
          <a:prstGeom prst="rect">
            <a:avLst/>
          </a:prstGeom>
        </p:spPr>
      </p:pic>
    </p:spTree>
    <p:extLst>
      <p:ext uri="{BB962C8B-B14F-4D97-AF65-F5344CB8AC3E}">
        <p14:creationId xmlns:p14="http://schemas.microsoft.com/office/powerpoint/2010/main" val="100590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9BB3-EE5D-E745-BE61-F1AD478CF6D8}"/>
              </a:ext>
            </a:extLst>
          </p:cNvPr>
          <p:cNvSpPr>
            <a:spLocks noGrp="1"/>
          </p:cNvSpPr>
          <p:nvPr>
            <p:ph type="title"/>
          </p:nvPr>
        </p:nvSpPr>
        <p:spPr/>
        <p:txBody>
          <a:bodyPr/>
          <a:lstStyle/>
          <a:p>
            <a:r>
              <a:rPr lang="en-GB" b="1" dirty="0"/>
              <a:t>The </a:t>
            </a:r>
            <a:r>
              <a:rPr lang="en-GB" b="1" dirty="0" err="1"/>
              <a:t>dplyr</a:t>
            </a:r>
            <a:r>
              <a:rPr lang="en-GB" b="1" dirty="0"/>
              <a:t> Package</a:t>
            </a:r>
            <a:endParaRPr lang="en-GB" dirty="0"/>
          </a:p>
        </p:txBody>
      </p:sp>
      <p:sp>
        <p:nvSpPr>
          <p:cNvPr id="3" name="Rectangle 2">
            <a:extLst>
              <a:ext uri="{FF2B5EF4-FFF2-40B4-BE49-F238E27FC236}">
                <a16:creationId xmlns:a16="http://schemas.microsoft.com/office/drawing/2014/main" id="{C9AF15F5-B14B-2A48-AD9F-2320BDAFCC4B}"/>
              </a:ext>
            </a:extLst>
          </p:cNvPr>
          <p:cNvSpPr/>
          <p:nvPr/>
        </p:nvSpPr>
        <p:spPr>
          <a:xfrm>
            <a:off x="440723" y="1690688"/>
            <a:ext cx="11372335" cy="2862322"/>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was developed by Hadley Wickham of RStudio and is an optimized and distilled version of his </a:t>
            </a:r>
            <a:r>
              <a:rPr lang="en-GB" b="0" i="0" dirty="0" err="1">
                <a:solidFill>
                  <a:srgbClr val="333333"/>
                </a:solidFill>
                <a:effectLst/>
                <a:latin typeface="Helvetica Neue" panose="02000503000000020004" pitchFamily="2" charset="0"/>
              </a:rPr>
              <a:t>plyr</a:t>
            </a:r>
            <a:r>
              <a:rPr lang="en-GB" b="0" i="0" dirty="0">
                <a:solidFill>
                  <a:srgbClr val="333333"/>
                </a:solidFill>
                <a:effectLst/>
                <a:latin typeface="Helvetica Neue" panose="02000503000000020004" pitchFamily="2" charset="0"/>
              </a:rPr>
              <a:t> package. </a:t>
            </a:r>
            <a:r>
              <a:rPr lang="en-GB" b="1" i="0" dirty="0">
                <a:solidFill>
                  <a:srgbClr val="333333"/>
                </a:solidFill>
                <a:effectLst/>
                <a:latin typeface="Helvetica Neue" panose="02000503000000020004" pitchFamily="2" charset="0"/>
              </a:rPr>
              <a:t>The </a:t>
            </a:r>
            <a:r>
              <a:rPr lang="en-GB" b="1" i="0" dirty="0" err="1">
                <a:solidFill>
                  <a:srgbClr val="333333"/>
                </a:solidFill>
                <a:effectLst/>
                <a:latin typeface="Helvetica Neue" panose="02000503000000020004" pitchFamily="2" charset="0"/>
              </a:rPr>
              <a:t>dplyr</a:t>
            </a:r>
            <a:r>
              <a:rPr lang="en-GB" b="1" i="0" dirty="0">
                <a:solidFill>
                  <a:srgbClr val="333333"/>
                </a:solidFill>
                <a:effectLst/>
                <a:latin typeface="Helvetica Neue" panose="02000503000000020004" pitchFamily="2" charset="0"/>
              </a:rPr>
              <a:t> package does not provide any “new” functionality to R </a:t>
            </a:r>
            <a:r>
              <a:rPr lang="en-GB" b="0" i="0" dirty="0">
                <a:solidFill>
                  <a:srgbClr val="333333"/>
                </a:solidFill>
                <a:effectLst/>
                <a:latin typeface="Helvetica Neue" panose="02000503000000020004" pitchFamily="2" charset="0"/>
              </a:rPr>
              <a:t>per se, in the sense that everything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does could already be done with base R, but it </a:t>
            </a:r>
            <a:r>
              <a:rPr lang="en-GB" b="1" i="1" dirty="0">
                <a:solidFill>
                  <a:srgbClr val="333333"/>
                </a:solidFill>
                <a:effectLst/>
                <a:latin typeface="Helvetica Neue" panose="02000503000000020004" pitchFamily="2" charset="0"/>
              </a:rPr>
              <a:t>greatly</a:t>
            </a:r>
            <a:r>
              <a:rPr lang="en-GB" b="1" i="0" dirty="0">
                <a:solidFill>
                  <a:srgbClr val="333333"/>
                </a:solidFill>
                <a:effectLst/>
                <a:latin typeface="Helvetica Neue" panose="02000503000000020004" pitchFamily="2" charset="0"/>
              </a:rPr>
              <a:t> simplifies existing functionality</a:t>
            </a:r>
            <a:r>
              <a:rPr lang="en-GB" b="0" i="0" dirty="0">
                <a:solidFill>
                  <a:srgbClr val="333333"/>
                </a:solidFill>
                <a:effectLst/>
                <a:latin typeface="Helvetica Neue" panose="02000503000000020004" pitchFamily="2" charset="0"/>
              </a:rPr>
              <a:t> in R.</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One important contribution of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that it provides a </a:t>
            </a:r>
            <a:r>
              <a:rPr lang="en-GB" b="1" i="0" dirty="0">
                <a:solidFill>
                  <a:srgbClr val="333333"/>
                </a:solidFill>
                <a:effectLst/>
                <a:latin typeface="Helvetica Neue" panose="02000503000000020004" pitchFamily="2" charset="0"/>
              </a:rPr>
              <a:t>“grammar” </a:t>
            </a:r>
            <a:r>
              <a:rPr lang="en-GB" b="0" i="0" dirty="0">
                <a:solidFill>
                  <a:srgbClr val="333333"/>
                </a:solidFill>
                <a:effectLst/>
                <a:latin typeface="Helvetica Neue" panose="02000503000000020004" pitchFamily="2" charset="0"/>
              </a:rPr>
              <a:t>(in particular, verbs) for data manipulation and for operating on data frames. With this grammar, you can sensibly communicate what it is that you are doing to a data frame that other people can understand (assuming they also know the grammar). This is useful because it provides an abstraction for data manipulation that previously did not exist. Another useful contribution is that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functions are </a:t>
            </a:r>
            <a:r>
              <a:rPr lang="en-GB" b="1" i="0" dirty="0">
                <a:solidFill>
                  <a:srgbClr val="333333"/>
                </a:solidFill>
                <a:effectLst/>
                <a:latin typeface="Helvetica Neue" panose="02000503000000020004" pitchFamily="2" charset="0"/>
              </a:rPr>
              <a:t>very</a:t>
            </a:r>
            <a:r>
              <a:rPr lang="en-GB" b="0" i="0" dirty="0">
                <a:solidFill>
                  <a:srgbClr val="333333"/>
                </a:solidFill>
                <a:effectLst/>
                <a:latin typeface="Helvetica Neue" panose="02000503000000020004" pitchFamily="2" charset="0"/>
              </a:rPr>
              <a:t> </a:t>
            </a:r>
            <a:r>
              <a:rPr lang="en-GB" b="1" i="0" dirty="0">
                <a:solidFill>
                  <a:srgbClr val="333333"/>
                </a:solidFill>
                <a:effectLst/>
                <a:latin typeface="Helvetica Neue" panose="02000503000000020004" pitchFamily="2" charset="0"/>
              </a:rPr>
              <a:t>fast</a:t>
            </a:r>
            <a:r>
              <a:rPr lang="en-GB" b="0" i="0" dirty="0">
                <a:solidFill>
                  <a:srgbClr val="333333"/>
                </a:solidFill>
                <a:effectLst/>
                <a:latin typeface="Helvetica Neue" panose="02000503000000020004" pitchFamily="2" charset="0"/>
              </a:rPr>
              <a:t>, as many key operations are coded in C++.</a:t>
            </a:r>
          </a:p>
        </p:txBody>
      </p:sp>
    </p:spTree>
    <p:extLst>
      <p:ext uri="{BB962C8B-B14F-4D97-AF65-F5344CB8AC3E}">
        <p14:creationId xmlns:p14="http://schemas.microsoft.com/office/powerpoint/2010/main" val="429035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F4F4-1D2A-9F42-8FA1-D9F75FC864B9}"/>
              </a:ext>
            </a:extLst>
          </p:cNvPr>
          <p:cNvSpPr>
            <a:spLocks noGrp="1"/>
          </p:cNvSpPr>
          <p:nvPr>
            <p:ph type="title"/>
          </p:nvPr>
        </p:nvSpPr>
        <p:spPr/>
        <p:txBody>
          <a:bodyPr/>
          <a:lstStyle/>
          <a:p>
            <a:r>
              <a:rPr lang="en-GB" b="1" dirty="0"/>
              <a:t>Loop Functions</a:t>
            </a:r>
            <a:endParaRPr lang="en-GB" dirty="0"/>
          </a:p>
        </p:txBody>
      </p:sp>
      <p:sp>
        <p:nvSpPr>
          <p:cNvPr id="3" name="TextBox 2">
            <a:extLst>
              <a:ext uri="{FF2B5EF4-FFF2-40B4-BE49-F238E27FC236}">
                <a16:creationId xmlns:a16="http://schemas.microsoft.com/office/drawing/2014/main" id="{340A28FD-9438-0C47-8088-39C1CF5CC33E}"/>
              </a:ext>
            </a:extLst>
          </p:cNvPr>
          <p:cNvSpPr txBox="1"/>
          <p:nvPr/>
        </p:nvSpPr>
        <p:spPr>
          <a:xfrm>
            <a:off x="330200" y="1501338"/>
            <a:ext cx="11531600" cy="4524315"/>
          </a:xfrm>
          <a:prstGeom prst="rect">
            <a:avLst/>
          </a:prstGeom>
          <a:noFill/>
        </p:spPr>
        <p:txBody>
          <a:bodyPr wrap="square" rtlCol="0">
            <a:spAutoFit/>
          </a:bodyPr>
          <a:lstStyle/>
          <a:p>
            <a:r>
              <a:rPr lang="en-GB" dirty="0"/>
              <a:t>Writing for and while loops is useful when programming but not particularly easy when working interactively on the command line. Multi-line expressions with curly braces are just not that easy to sort through when working on the command line. R has some functions which implement looping in a compact form to make your life easier.</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lapply</a:t>
            </a:r>
            <a:r>
              <a:rPr lang="en-GB" b="1" dirty="0"/>
              <a:t>(): Loop over a list and evaluate a function on each element</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sapply</a:t>
            </a:r>
            <a:r>
              <a:rPr lang="en-GB" b="1" dirty="0"/>
              <a:t>(): Same as </a:t>
            </a:r>
            <a:r>
              <a:rPr lang="en-GB" b="1" dirty="0" err="1"/>
              <a:t>lapply</a:t>
            </a:r>
            <a:r>
              <a:rPr lang="en-GB" b="1" dirty="0"/>
              <a:t> but try to simplify the result</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a:t>apply(): Apply a function over the margins of an array</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tapply</a:t>
            </a:r>
            <a:r>
              <a:rPr lang="en-GB" b="1" dirty="0"/>
              <a:t>(): Apply a function over subsets of a vector</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err="1"/>
              <a:t>mapply</a:t>
            </a:r>
            <a:r>
              <a:rPr lang="en-GB" b="1" dirty="0"/>
              <a:t>(): Multivariate version of </a:t>
            </a:r>
            <a:r>
              <a:rPr lang="en-GB" b="1" dirty="0" err="1"/>
              <a:t>lapply</a:t>
            </a:r>
            <a:endParaRPr lang="en-GB" b="1" dirty="0"/>
          </a:p>
          <a:p>
            <a:endParaRPr lang="en-GB" dirty="0"/>
          </a:p>
          <a:p>
            <a:r>
              <a:rPr lang="en-GB" dirty="0"/>
              <a:t>An auxiliary function split is also useful, particularly in conjunction with </a:t>
            </a:r>
            <a:r>
              <a:rPr lang="en-GB" dirty="0" err="1"/>
              <a:t>lapply</a:t>
            </a:r>
            <a:r>
              <a:rPr lang="en-GB" dirty="0"/>
              <a:t>.</a:t>
            </a:r>
          </a:p>
          <a:p>
            <a:endParaRPr lang="en-GB" dirty="0"/>
          </a:p>
        </p:txBody>
      </p:sp>
    </p:spTree>
    <p:extLst>
      <p:ext uri="{BB962C8B-B14F-4D97-AF65-F5344CB8AC3E}">
        <p14:creationId xmlns:p14="http://schemas.microsoft.com/office/powerpoint/2010/main" val="390779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E9A1-B80F-724E-9C4D-20145A780FB9}"/>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236A1D86-F709-2D46-824B-94674B498A40}"/>
              </a:ext>
            </a:extLst>
          </p:cNvPr>
          <p:cNvSpPr/>
          <p:nvPr/>
        </p:nvSpPr>
        <p:spPr>
          <a:xfrm>
            <a:off x="139700" y="1309638"/>
            <a:ext cx="117856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a:t>apply()</a:t>
            </a:r>
            <a:r>
              <a:rPr lang="en-GB" b="0" i="0" dirty="0">
                <a:solidFill>
                  <a:srgbClr val="333333"/>
                </a:solidFill>
                <a:effectLst/>
                <a:latin typeface="Helvetica Neue" panose="02000503000000020004" pitchFamily="2" charset="0"/>
              </a:rPr>
              <a:t> function is used to a evaluate a function (often an anonymous one) over the margins of an array. It is most often used to apply a function to the rows or columns of a matrix (which is just a 2-dimensional array). However, it can be used with general arrays, for example, to take the average of an array of matrices. Using </a:t>
            </a:r>
            <a:r>
              <a:rPr lang="en-GB" dirty="0"/>
              <a:t>apply()</a:t>
            </a:r>
            <a:r>
              <a:rPr lang="en-GB" b="0" i="0" dirty="0">
                <a:solidFill>
                  <a:srgbClr val="333333"/>
                </a:solidFill>
                <a:effectLst/>
                <a:latin typeface="Helvetica Neue" panose="02000503000000020004" pitchFamily="2" charset="0"/>
              </a:rPr>
              <a:t> is not really faster than writing a loop, but it works in one line and is highly compact.</a:t>
            </a:r>
            <a:endParaRPr lang="en-GB" dirty="0"/>
          </a:p>
        </p:txBody>
      </p:sp>
      <p:sp>
        <p:nvSpPr>
          <p:cNvPr id="4" name="Rectangle 3">
            <a:extLst>
              <a:ext uri="{FF2B5EF4-FFF2-40B4-BE49-F238E27FC236}">
                <a16:creationId xmlns:a16="http://schemas.microsoft.com/office/drawing/2014/main" id="{A6688A5B-E316-3D48-86C4-A9A8F00284E5}"/>
              </a:ext>
            </a:extLst>
          </p:cNvPr>
          <p:cNvSpPr/>
          <p:nvPr/>
        </p:nvSpPr>
        <p:spPr>
          <a:xfrm>
            <a:off x="431800" y="2635201"/>
            <a:ext cx="6096000" cy="646331"/>
          </a:xfrm>
          <a:prstGeom prst="rect">
            <a:avLst/>
          </a:prstGeom>
          <a:solidFill>
            <a:schemeClr val="bg2"/>
          </a:solidFill>
        </p:spPr>
        <p:txBody>
          <a:bodyPr>
            <a:spAutoFit/>
          </a:bodyPr>
          <a:lstStyle/>
          <a:p>
            <a:r>
              <a:rPr lang="en-GB" dirty="0"/>
              <a:t>&gt; str(apply)</a:t>
            </a:r>
          </a:p>
          <a:p>
            <a:r>
              <a:rPr lang="en-GB" dirty="0"/>
              <a:t>function (X, MARGIN, FUN, ...) </a:t>
            </a:r>
          </a:p>
        </p:txBody>
      </p:sp>
      <p:sp>
        <p:nvSpPr>
          <p:cNvPr id="5" name="Rectangle 4">
            <a:extLst>
              <a:ext uri="{FF2B5EF4-FFF2-40B4-BE49-F238E27FC236}">
                <a16:creationId xmlns:a16="http://schemas.microsoft.com/office/drawing/2014/main" id="{3943CE71-3D54-6E42-BA55-5BF68E2DBB68}"/>
              </a:ext>
            </a:extLst>
          </p:cNvPr>
          <p:cNvSpPr/>
          <p:nvPr/>
        </p:nvSpPr>
        <p:spPr>
          <a:xfrm>
            <a:off x="139700" y="3398700"/>
            <a:ext cx="6096000" cy="1754326"/>
          </a:xfrm>
          <a:prstGeom prst="rect">
            <a:avLst/>
          </a:prstGeom>
        </p:spPr>
        <p:txBody>
          <a:bodyPr>
            <a:spAutoFit/>
          </a:bodyPr>
          <a:lstStyle/>
          <a:p>
            <a:r>
              <a:rPr lang="en-GB" b="0" i="0" dirty="0">
                <a:solidFill>
                  <a:srgbClr val="333333"/>
                </a:solidFill>
                <a:effectLst/>
                <a:latin typeface="Helvetica Neue" panose="02000503000000020004" pitchFamily="2" charset="0"/>
              </a:rPr>
              <a:t>The arguments to apply() are</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an array</a:t>
            </a:r>
          </a:p>
          <a:p>
            <a:pPr>
              <a:buFont typeface="Arial" panose="020B0604020202020204" pitchFamily="34" charset="0"/>
              <a:buChar char="•"/>
            </a:pPr>
            <a:r>
              <a:rPr lang="en-GB" b="0" i="0" dirty="0">
                <a:solidFill>
                  <a:srgbClr val="333333"/>
                </a:solidFill>
                <a:effectLst/>
                <a:latin typeface="Helvetica Neue" panose="02000503000000020004" pitchFamily="2" charset="0"/>
              </a:rPr>
              <a:t>MARGIN is an integer vector indicating which margins should be “retained”.</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be applied</a:t>
            </a:r>
          </a:p>
          <a:p>
            <a:pPr>
              <a:buFont typeface="Arial" panose="020B0604020202020204" pitchFamily="34" charset="0"/>
              <a:buChar char="•"/>
            </a:pPr>
            <a:r>
              <a:rPr lang="en-GB" b="0" i="0" dirty="0">
                <a:solidFill>
                  <a:srgbClr val="333333"/>
                </a:solidFill>
                <a:effectLst/>
                <a:latin typeface="Helvetica Neue" panose="02000503000000020004" pitchFamily="2" charset="0"/>
              </a:rPr>
              <a:t>... is for other arguments to be passed to FUN</a:t>
            </a:r>
          </a:p>
        </p:txBody>
      </p:sp>
    </p:spTree>
    <p:extLst>
      <p:ext uri="{BB962C8B-B14F-4D97-AF65-F5344CB8AC3E}">
        <p14:creationId xmlns:p14="http://schemas.microsoft.com/office/powerpoint/2010/main" val="202003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58C4-AFA2-A046-8852-6D9DBB42ECF6}"/>
              </a:ext>
            </a:extLst>
          </p:cNvPr>
          <p:cNvSpPr>
            <a:spLocks noGrp="1"/>
          </p:cNvSpPr>
          <p:nvPr>
            <p:ph type="title"/>
          </p:nvPr>
        </p:nvSpPr>
        <p:spPr/>
        <p:txBody>
          <a:bodyPr/>
          <a:lstStyle/>
          <a:p>
            <a:r>
              <a:rPr lang="en-GB" b="1" dirty="0"/>
              <a:t>apply()</a:t>
            </a:r>
            <a:endParaRPr lang="fr-FR" dirty="0"/>
          </a:p>
        </p:txBody>
      </p:sp>
      <p:sp>
        <p:nvSpPr>
          <p:cNvPr id="3" name="Rectangle 2">
            <a:extLst>
              <a:ext uri="{FF2B5EF4-FFF2-40B4-BE49-F238E27FC236}">
                <a16:creationId xmlns:a16="http://schemas.microsoft.com/office/drawing/2014/main" id="{09F78D43-5E86-F146-811A-941BE0DAA286}"/>
              </a:ext>
            </a:extLst>
          </p:cNvPr>
          <p:cNvSpPr/>
          <p:nvPr/>
        </p:nvSpPr>
        <p:spPr>
          <a:xfrm>
            <a:off x="235225" y="1905144"/>
            <a:ext cx="11840817" cy="646331"/>
          </a:xfrm>
          <a:prstGeom prst="rect">
            <a:avLst/>
          </a:prstGeom>
        </p:spPr>
        <p:txBody>
          <a:bodyPr wrap="square">
            <a:spAutoFit/>
          </a:bodyPr>
          <a:lstStyle/>
          <a:p>
            <a:r>
              <a:rPr lang="en-GB" dirty="0">
                <a:solidFill>
                  <a:srgbClr val="222222"/>
                </a:solidFill>
                <a:latin typeface="Source Sans Pro" panose="020B0503030403020204" pitchFamily="34" charset="0"/>
              </a:rPr>
              <a:t>The simplest example is to sum a </a:t>
            </a:r>
            <a:r>
              <a:rPr lang="en-GB" dirty="0" err="1">
                <a:solidFill>
                  <a:srgbClr val="222222"/>
                </a:solidFill>
                <a:latin typeface="Source Sans Pro" panose="020B0503030403020204" pitchFamily="34" charset="0"/>
              </a:rPr>
              <a:t>matrice</a:t>
            </a:r>
            <a:r>
              <a:rPr lang="en-GB" dirty="0">
                <a:solidFill>
                  <a:srgbClr val="222222"/>
                </a:solidFill>
                <a:latin typeface="Source Sans Pro" panose="020B0503030403020204" pitchFamily="34" charset="0"/>
              </a:rPr>
              <a:t> over all the columns. The code apply(m1, 2, sum) will apply the sum function to the matrix 5×6 and return the sum of each column accessible in the dataset.</a:t>
            </a:r>
            <a:endParaRPr lang="fr-FR" dirty="0"/>
          </a:p>
        </p:txBody>
      </p:sp>
      <p:sp>
        <p:nvSpPr>
          <p:cNvPr id="4" name="Rectangle 3">
            <a:extLst>
              <a:ext uri="{FF2B5EF4-FFF2-40B4-BE49-F238E27FC236}">
                <a16:creationId xmlns:a16="http://schemas.microsoft.com/office/drawing/2014/main" id="{0FD29D34-AEA7-4047-B4A7-0FE1BAF8854D}"/>
              </a:ext>
            </a:extLst>
          </p:cNvPr>
          <p:cNvSpPr/>
          <p:nvPr/>
        </p:nvSpPr>
        <p:spPr>
          <a:xfrm>
            <a:off x="394252" y="2668513"/>
            <a:ext cx="4545496" cy="1200329"/>
          </a:xfrm>
          <a:prstGeom prst="rect">
            <a:avLst/>
          </a:prstGeom>
          <a:solidFill>
            <a:schemeClr val="bg2"/>
          </a:solidFill>
        </p:spPr>
        <p:txBody>
          <a:bodyPr wrap="square">
            <a:spAutoFit/>
          </a:bodyPr>
          <a:lstStyle/>
          <a:p>
            <a:r>
              <a:rPr lang="en-GB" dirty="0"/>
              <a:t>m1 &lt;- matrix(C&lt;-(1:10),</a:t>
            </a:r>
            <a:r>
              <a:rPr lang="en-GB" dirty="0" err="1"/>
              <a:t>nrow</a:t>
            </a:r>
            <a:r>
              <a:rPr lang="en-GB" dirty="0"/>
              <a:t>=5, </a:t>
            </a:r>
            <a:r>
              <a:rPr lang="en-GB" dirty="0" err="1"/>
              <a:t>ncol</a:t>
            </a:r>
            <a:r>
              <a:rPr lang="en-GB" dirty="0"/>
              <a:t>=6) </a:t>
            </a:r>
          </a:p>
          <a:p>
            <a:r>
              <a:rPr lang="en-GB" dirty="0"/>
              <a:t>m1 </a:t>
            </a:r>
          </a:p>
          <a:p>
            <a:r>
              <a:rPr lang="en-GB" dirty="0"/>
              <a:t>a_m1 &lt;- apply(m1, 2, sum) </a:t>
            </a:r>
          </a:p>
          <a:p>
            <a:r>
              <a:rPr lang="en-GB" dirty="0"/>
              <a:t>a_m1</a:t>
            </a:r>
            <a:endParaRPr lang="fr-FR" dirty="0"/>
          </a:p>
        </p:txBody>
      </p:sp>
      <p:pic>
        <p:nvPicPr>
          <p:cNvPr id="15362" name="Picture 2" descr="apply() function example in R">
            <a:extLst>
              <a:ext uri="{FF2B5EF4-FFF2-40B4-BE49-F238E27FC236}">
                <a16:creationId xmlns:a16="http://schemas.microsoft.com/office/drawing/2014/main" id="{6554C213-CA5F-F243-AD26-CB9D24B96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870" y="4121860"/>
            <a:ext cx="4165600" cy="2247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4D9FF9-4719-274F-9E09-2B4F05EB309B}"/>
              </a:ext>
            </a:extLst>
          </p:cNvPr>
          <p:cNvSpPr/>
          <p:nvPr/>
        </p:nvSpPr>
        <p:spPr>
          <a:xfrm>
            <a:off x="407504" y="3937194"/>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fr-FR" dirty="0"/>
          </a:p>
        </p:txBody>
      </p:sp>
      <p:sp>
        <p:nvSpPr>
          <p:cNvPr id="6" name="Rectangle 5">
            <a:extLst>
              <a:ext uri="{FF2B5EF4-FFF2-40B4-BE49-F238E27FC236}">
                <a16:creationId xmlns:a16="http://schemas.microsoft.com/office/drawing/2014/main" id="{8952395F-B8A7-6841-B831-8D3B8EE9F378}"/>
              </a:ext>
            </a:extLst>
          </p:cNvPr>
          <p:cNvSpPr/>
          <p:nvPr/>
        </p:nvSpPr>
        <p:spPr>
          <a:xfrm>
            <a:off x="5661992" y="5976447"/>
            <a:ext cx="6096000" cy="646331"/>
          </a:xfrm>
          <a:prstGeom prst="rect">
            <a:avLst/>
          </a:prstGeom>
        </p:spPr>
        <p:txBody>
          <a:bodyPr>
            <a:spAutoFit/>
          </a:bodyPr>
          <a:lstStyle/>
          <a:p>
            <a:r>
              <a:rPr lang="en-GB" dirty="0">
                <a:solidFill>
                  <a:srgbClr val="222222"/>
                </a:solidFill>
                <a:latin typeface="Source Sans Pro" panose="020B0503030403020204" pitchFamily="34" charset="0"/>
              </a:rPr>
              <a:t>Best practice: Store the values before printing it to the console.</a:t>
            </a:r>
            <a:endParaRPr lang="fr-FR" dirty="0"/>
          </a:p>
        </p:txBody>
      </p:sp>
    </p:spTree>
    <p:extLst>
      <p:ext uri="{BB962C8B-B14F-4D97-AF65-F5344CB8AC3E}">
        <p14:creationId xmlns:p14="http://schemas.microsoft.com/office/powerpoint/2010/main" val="19270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2DE9-E207-ED4C-A554-322C0A46FE27}"/>
              </a:ext>
            </a:extLst>
          </p:cNvPr>
          <p:cNvSpPr>
            <a:spLocks noGrp="1"/>
          </p:cNvSpPr>
          <p:nvPr>
            <p:ph type="title"/>
          </p:nvPr>
        </p:nvSpPr>
        <p:spPr/>
        <p:txBody>
          <a:bodyPr/>
          <a:lstStyle/>
          <a:p>
            <a:r>
              <a:rPr lang="en-GB" b="1" dirty="0"/>
              <a:t>Functions</a:t>
            </a:r>
            <a:endParaRPr lang="en-GB" dirty="0"/>
          </a:p>
        </p:txBody>
      </p:sp>
      <p:sp>
        <p:nvSpPr>
          <p:cNvPr id="3" name="Rectangle 2">
            <a:extLst>
              <a:ext uri="{FF2B5EF4-FFF2-40B4-BE49-F238E27FC236}">
                <a16:creationId xmlns:a16="http://schemas.microsoft.com/office/drawing/2014/main" id="{C561855D-1277-B94F-B120-2D7942E09F99}"/>
              </a:ext>
            </a:extLst>
          </p:cNvPr>
          <p:cNvSpPr/>
          <p:nvPr/>
        </p:nvSpPr>
        <p:spPr>
          <a:xfrm>
            <a:off x="425570" y="1690688"/>
            <a:ext cx="10928230" cy="2585323"/>
          </a:xfrm>
          <a:prstGeom prst="rect">
            <a:avLst/>
          </a:prstGeom>
        </p:spPr>
        <p:txBody>
          <a:bodyPr wrap="square">
            <a:spAutoFit/>
          </a:bodyPr>
          <a:lstStyle/>
          <a:p>
            <a:r>
              <a:rPr lang="en-GB" dirty="0">
                <a:solidFill>
                  <a:srgbClr val="333333"/>
                </a:solidFill>
                <a:latin typeface="Helvetica Neue" panose="02000503000000020004" pitchFamily="2" charset="0"/>
              </a:rPr>
              <a:t>Writing functions is a core activity of an R programmer. It represents the key step of the transition from a mere “user” to a developer who creates new functionality for R. Functions are often used to encapsulate a sequence of expressions that need to be executed numerous times, perhaps under slightly different conditions. Functions are also often written when code must be shared with others or the public.</a:t>
            </a:r>
          </a:p>
          <a:p>
            <a:r>
              <a:rPr lang="en-GB" dirty="0">
                <a:solidFill>
                  <a:srgbClr val="333333"/>
                </a:solidFill>
                <a:latin typeface="Helvetica Neue" panose="02000503000000020004" pitchFamily="2" charset="0"/>
              </a:rPr>
              <a:t>The writing of a function allows a developer to create an interface to the code, that is explicitly specified with a set of parameters. This interface provides an abstraction of the code to potential users. This abstraction simplifies the users’ lives because it relieves them from having to know every detail of how the code operates. In addition, the creation of an interface allows the developer to communicate to the user the aspects of the code that are important or are most relevant.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2099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513D-4E6E-DB4C-A11A-71012B6AEFAE}"/>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116131EC-D714-E842-9669-E48BFD0CAC5C}"/>
              </a:ext>
            </a:extLst>
          </p:cNvPr>
          <p:cNvSpPr/>
          <p:nvPr/>
        </p:nvSpPr>
        <p:spPr>
          <a:xfrm>
            <a:off x="203200" y="1797735"/>
            <a:ext cx="113284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I create a 20 by 10 matrix of Normal random numbers. I then compute the mean of each column.</a:t>
            </a:r>
            <a:endParaRPr lang="en-GB" dirty="0"/>
          </a:p>
        </p:txBody>
      </p:sp>
      <p:sp>
        <p:nvSpPr>
          <p:cNvPr id="4" name="Rectangle 3">
            <a:extLst>
              <a:ext uri="{FF2B5EF4-FFF2-40B4-BE49-F238E27FC236}">
                <a16:creationId xmlns:a16="http://schemas.microsoft.com/office/drawing/2014/main" id="{7FF998E2-CD38-C343-A2BC-710C240BAD2E}"/>
              </a:ext>
            </a:extLst>
          </p:cNvPr>
          <p:cNvSpPr/>
          <p:nvPr/>
        </p:nvSpPr>
        <p:spPr>
          <a:xfrm>
            <a:off x="484909" y="2167067"/>
            <a:ext cx="6096000" cy="1477328"/>
          </a:xfrm>
          <a:prstGeom prst="rect">
            <a:avLst/>
          </a:prstGeom>
          <a:solidFill>
            <a:schemeClr val="bg2"/>
          </a:solidFill>
        </p:spPr>
        <p:txBody>
          <a:bodyPr>
            <a:spAutoFit/>
          </a:bodyPr>
          <a:lstStyle/>
          <a:p>
            <a:r>
              <a:rPr lang="en-GB" dirty="0"/>
              <a:t>&gt; x &lt;- matrix(</a:t>
            </a:r>
            <a:r>
              <a:rPr lang="en-GB" dirty="0" err="1"/>
              <a:t>rnorm</a:t>
            </a:r>
            <a:r>
              <a:rPr lang="en-GB" dirty="0"/>
              <a:t>(200), 20, 10)</a:t>
            </a:r>
          </a:p>
          <a:p>
            <a:r>
              <a:rPr lang="en-GB" dirty="0"/>
              <a:t>&gt; apply(x, 2, mean)  ## Take the mean of each column</a:t>
            </a:r>
          </a:p>
          <a:p>
            <a:r>
              <a:rPr lang="en-GB" dirty="0"/>
              <a:t> [1]  0.02218266 -0.15932850  0.09021391  0.14723035 -0.22431309 -0.49657847</a:t>
            </a:r>
          </a:p>
          <a:p>
            <a:r>
              <a:rPr lang="en-GB" dirty="0"/>
              <a:t> [7]  0.30095015  0.07703985 -0.20818099  0.06809774</a:t>
            </a:r>
          </a:p>
        </p:txBody>
      </p:sp>
      <p:sp>
        <p:nvSpPr>
          <p:cNvPr id="5" name="Rectangle 4">
            <a:extLst>
              <a:ext uri="{FF2B5EF4-FFF2-40B4-BE49-F238E27FC236}">
                <a16:creationId xmlns:a16="http://schemas.microsoft.com/office/drawing/2014/main" id="{07766AF0-EA82-AB4A-9E26-08CCE1280B80}"/>
              </a:ext>
            </a:extLst>
          </p:cNvPr>
          <p:cNvSpPr/>
          <p:nvPr/>
        </p:nvSpPr>
        <p:spPr>
          <a:xfrm>
            <a:off x="203200" y="3686608"/>
            <a:ext cx="4366067"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I can also compute the sum of each row.</a:t>
            </a:r>
            <a:endParaRPr lang="en-GB" dirty="0"/>
          </a:p>
        </p:txBody>
      </p:sp>
      <p:sp>
        <p:nvSpPr>
          <p:cNvPr id="6" name="Rectangle 5">
            <a:extLst>
              <a:ext uri="{FF2B5EF4-FFF2-40B4-BE49-F238E27FC236}">
                <a16:creationId xmlns:a16="http://schemas.microsoft.com/office/drawing/2014/main" id="{67C81F35-3326-D546-8FF2-AB4C0F1AC259}"/>
              </a:ext>
            </a:extLst>
          </p:cNvPr>
          <p:cNvSpPr/>
          <p:nvPr/>
        </p:nvSpPr>
        <p:spPr>
          <a:xfrm>
            <a:off x="484909" y="4184551"/>
            <a:ext cx="6096000" cy="2308324"/>
          </a:xfrm>
          <a:prstGeom prst="rect">
            <a:avLst/>
          </a:prstGeom>
          <a:solidFill>
            <a:schemeClr val="bg2"/>
          </a:solidFill>
        </p:spPr>
        <p:txBody>
          <a:bodyPr>
            <a:spAutoFit/>
          </a:bodyPr>
          <a:lstStyle/>
          <a:p>
            <a:r>
              <a:rPr lang="en-GB" dirty="0"/>
              <a:t>&gt; apply(x, 1, sum)   ## Take the mean of each row</a:t>
            </a:r>
          </a:p>
          <a:p>
            <a:r>
              <a:rPr lang="en-GB" dirty="0"/>
              <a:t> [1] -0.48483448  5.33222301 -3.33862932 -1.39998450  2.37859098  0.01082604</a:t>
            </a:r>
          </a:p>
          <a:p>
            <a:r>
              <a:rPr lang="en-GB" dirty="0"/>
              <a:t> [7] -6.29457190 -0.26287700  0.71133578 -3.38125293 -4.67522818  3.01900232</a:t>
            </a:r>
          </a:p>
          <a:p>
            <a:r>
              <a:rPr lang="en-GB" dirty="0"/>
              <a:t>[13] -2.39466347 -2.16004389  5.33063755 -2.92024635  3.52026401 -1.84880901</a:t>
            </a:r>
          </a:p>
          <a:p>
            <a:r>
              <a:rPr lang="en-GB" dirty="0"/>
              <a:t>[19] -4.10213912  5.30667310</a:t>
            </a:r>
          </a:p>
        </p:txBody>
      </p:sp>
      <p:sp>
        <p:nvSpPr>
          <p:cNvPr id="7" name="Rectangle 6">
            <a:extLst>
              <a:ext uri="{FF2B5EF4-FFF2-40B4-BE49-F238E27FC236}">
                <a16:creationId xmlns:a16="http://schemas.microsoft.com/office/drawing/2014/main" id="{C61FB74C-F1A8-804B-8D04-93FB69B6D5FB}"/>
              </a:ext>
            </a:extLst>
          </p:cNvPr>
          <p:cNvSpPr/>
          <p:nvPr/>
        </p:nvSpPr>
        <p:spPr>
          <a:xfrm>
            <a:off x="7439890" y="3433570"/>
            <a:ext cx="4091709" cy="646331"/>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Note that in both calls to </a:t>
            </a:r>
            <a:r>
              <a:rPr lang="en-GB" dirty="0"/>
              <a:t>apply()</a:t>
            </a:r>
            <a:r>
              <a:rPr lang="en-GB" b="0" i="0" dirty="0">
                <a:solidFill>
                  <a:srgbClr val="333333"/>
                </a:solidFill>
                <a:effectLst/>
                <a:latin typeface="Helvetica Neue" panose="02000503000000020004" pitchFamily="2" charset="0"/>
              </a:rPr>
              <a:t>, the return value was a vector of numbers.</a:t>
            </a:r>
            <a:endParaRPr lang="en-GB" dirty="0"/>
          </a:p>
        </p:txBody>
      </p:sp>
    </p:spTree>
    <p:extLst>
      <p:ext uri="{BB962C8B-B14F-4D97-AF65-F5344CB8AC3E}">
        <p14:creationId xmlns:p14="http://schemas.microsoft.com/office/powerpoint/2010/main" val="323861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B40E-196D-BA4E-AAB2-DCE3BA9B58BA}"/>
              </a:ext>
            </a:extLst>
          </p:cNvPr>
          <p:cNvSpPr>
            <a:spLocks noGrp="1"/>
          </p:cNvSpPr>
          <p:nvPr>
            <p:ph type="title"/>
          </p:nvPr>
        </p:nvSpPr>
        <p:spPr/>
        <p:txBody>
          <a:bodyPr/>
          <a:lstStyle/>
          <a:p>
            <a:r>
              <a:rPr lang="en-GB" b="1" dirty="0"/>
              <a:t>apply()</a:t>
            </a:r>
            <a:endParaRPr lang="en-GB" dirty="0"/>
          </a:p>
        </p:txBody>
      </p:sp>
      <p:sp>
        <p:nvSpPr>
          <p:cNvPr id="3" name="Rectangle 2">
            <a:extLst>
              <a:ext uri="{FF2B5EF4-FFF2-40B4-BE49-F238E27FC236}">
                <a16:creationId xmlns:a16="http://schemas.microsoft.com/office/drawing/2014/main" id="{8646B08B-5880-0142-B9AF-34C4F6FBC277}"/>
              </a:ext>
            </a:extLst>
          </p:cNvPr>
          <p:cNvSpPr/>
          <p:nvPr/>
        </p:nvSpPr>
        <p:spPr>
          <a:xfrm>
            <a:off x="180108" y="1817638"/>
            <a:ext cx="11901055"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You’ve probably noticed that the second argument is either a 1 or a 2, depending on whether we want row statistics or column statistics. What exactly </a:t>
            </a:r>
            <a:r>
              <a:rPr lang="en-GB" b="0" i="1" dirty="0">
                <a:solidFill>
                  <a:srgbClr val="333333"/>
                </a:solidFill>
                <a:effectLst/>
                <a:latin typeface="Helvetica Neue" panose="02000503000000020004" pitchFamily="2" charset="0"/>
              </a:rPr>
              <a:t>is</a:t>
            </a:r>
            <a:r>
              <a:rPr lang="en-GB" b="0" i="0" dirty="0">
                <a:solidFill>
                  <a:srgbClr val="333333"/>
                </a:solidFill>
                <a:effectLst/>
                <a:latin typeface="Helvetica Neue" panose="02000503000000020004" pitchFamily="2" charset="0"/>
              </a:rPr>
              <a:t> the second argument to apply()?</a:t>
            </a:r>
          </a:p>
          <a:p>
            <a:r>
              <a:rPr lang="en-GB" b="0" i="0" dirty="0">
                <a:solidFill>
                  <a:srgbClr val="333333"/>
                </a:solidFill>
                <a:effectLst/>
                <a:latin typeface="Helvetica Neue" panose="02000503000000020004" pitchFamily="2" charset="0"/>
              </a:rPr>
              <a:t>The MARGIN argument essentially indicates to apply() which dimension of the array you want to preserve or retain. So when taking the mean of each column, I specify</a:t>
            </a:r>
          </a:p>
        </p:txBody>
      </p:sp>
      <p:sp>
        <p:nvSpPr>
          <p:cNvPr id="4" name="Rectangle 3">
            <a:extLst>
              <a:ext uri="{FF2B5EF4-FFF2-40B4-BE49-F238E27FC236}">
                <a16:creationId xmlns:a16="http://schemas.microsoft.com/office/drawing/2014/main" id="{10F7D033-5757-394E-B23D-450A8024A000}"/>
              </a:ext>
            </a:extLst>
          </p:cNvPr>
          <p:cNvSpPr/>
          <p:nvPr/>
        </p:nvSpPr>
        <p:spPr>
          <a:xfrm>
            <a:off x="550244" y="3017967"/>
            <a:ext cx="1975221" cy="369332"/>
          </a:xfrm>
          <a:prstGeom prst="rect">
            <a:avLst/>
          </a:prstGeom>
          <a:solidFill>
            <a:schemeClr val="bg2"/>
          </a:solidFill>
        </p:spPr>
        <p:txBody>
          <a:bodyPr wrap="none">
            <a:spAutoFit/>
          </a:bodyPr>
          <a:lstStyle/>
          <a:p>
            <a:r>
              <a:rPr lang="en-GB" dirty="0"/>
              <a:t>&gt; apply(x, 2, mean)</a:t>
            </a:r>
          </a:p>
        </p:txBody>
      </p:sp>
      <p:sp>
        <p:nvSpPr>
          <p:cNvPr id="5" name="Rectangle 4">
            <a:extLst>
              <a:ext uri="{FF2B5EF4-FFF2-40B4-BE49-F238E27FC236}">
                <a16:creationId xmlns:a16="http://schemas.microsoft.com/office/drawing/2014/main" id="{FBD2EDCB-A351-3B45-9ED7-44184F7B6EAD}"/>
              </a:ext>
            </a:extLst>
          </p:cNvPr>
          <p:cNvSpPr/>
          <p:nvPr/>
        </p:nvSpPr>
        <p:spPr>
          <a:xfrm>
            <a:off x="180107" y="3652768"/>
            <a:ext cx="11901055"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because I want to collapse the first dimension (the rows) by taking the mean and I want to preserve the number of columns. Similarly, when I want the row sums, I run</a:t>
            </a:r>
            <a:endParaRPr lang="en-GB" dirty="0"/>
          </a:p>
        </p:txBody>
      </p:sp>
      <p:sp>
        <p:nvSpPr>
          <p:cNvPr id="6" name="Rectangle 5">
            <a:extLst>
              <a:ext uri="{FF2B5EF4-FFF2-40B4-BE49-F238E27FC236}">
                <a16:creationId xmlns:a16="http://schemas.microsoft.com/office/drawing/2014/main" id="{B55FBD60-5EB3-9944-9949-C6332183E5A0}"/>
              </a:ext>
            </a:extLst>
          </p:cNvPr>
          <p:cNvSpPr/>
          <p:nvPr/>
        </p:nvSpPr>
        <p:spPr>
          <a:xfrm>
            <a:off x="550243" y="4299099"/>
            <a:ext cx="1838965" cy="369332"/>
          </a:xfrm>
          <a:prstGeom prst="rect">
            <a:avLst/>
          </a:prstGeom>
          <a:solidFill>
            <a:schemeClr val="bg2"/>
          </a:solidFill>
        </p:spPr>
        <p:txBody>
          <a:bodyPr wrap="none">
            <a:spAutoFit/>
          </a:bodyPr>
          <a:lstStyle/>
          <a:p>
            <a:r>
              <a:rPr lang="en-GB" dirty="0"/>
              <a:t>&gt; apply(x, 1, sum)</a:t>
            </a:r>
          </a:p>
        </p:txBody>
      </p:sp>
      <p:sp>
        <p:nvSpPr>
          <p:cNvPr id="7" name="Rectangle 6">
            <a:extLst>
              <a:ext uri="{FF2B5EF4-FFF2-40B4-BE49-F238E27FC236}">
                <a16:creationId xmlns:a16="http://schemas.microsoft.com/office/drawing/2014/main" id="{A325D05A-0DCB-7344-80FA-A5CA1406F50E}"/>
              </a:ext>
            </a:extLst>
          </p:cNvPr>
          <p:cNvSpPr/>
          <p:nvPr/>
        </p:nvSpPr>
        <p:spPr>
          <a:xfrm>
            <a:off x="180107" y="4909186"/>
            <a:ext cx="11076711"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because I want to collapse the columns (the second dimension) and preserve the number of rows (the first dimension).</a:t>
            </a:r>
            <a:endParaRPr lang="en-GB" dirty="0"/>
          </a:p>
        </p:txBody>
      </p:sp>
    </p:spTree>
    <p:extLst>
      <p:ext uri="{BB962C8B-B14F-4D97-AF65-F5344CB8AC3E}">
        <p14:creationId xmlns:p14="http://schemas.microsoft.com/office/powerpoint/2010/main" val="376505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F98B-4B9B-FC49-80C7-7B682EC8D50B}"/>
              </a:ext>
            </a:extLst>
          </p:cNvPr>
          <p:cNvSpPr>
            <a:spLocks noGrp="1"/>
          </p:cNvSpPr>
          <p:nvPr>
            <p:ph type="title"/>
          </p:nvPr>
        </p:nvSpPr>
        <p:spPr/>
        <p:txBody>
          <a:bodyPr/>
          <a:lstStyle/>
          <a:p>
            <a:r>
              <a:rPr lang="en-GB" b="1" dirty="0"/>
              <a:t>Col/Row Sums and Means</a:t>
            </a:r>
            <a:endParaRPr lang="en-GB" dirty="0"/>
          </a:p>
        </p:txBody>
      </p:sp>
      <p:sp>
        <p:nvSpPr>
          <p:cNvPr id="3" name="Rectangle 2">
            <a:extLst>
              <a:ext uri="{FF2B5EF4-FFF2-40B4-BE49-F238E27FC236}">
                <a16:creationId xmlns:a16="http://schemas.microsoft.com/office/drawing/2014/main" id="{6A4F8AD2-7F1D-DA46-9BB2-A8023B5FD734}"/>
              </a:ext>
            </a:extLst>
          </p:cNvPr>
          <p:cNvSpPr/>
          <p:nvPr/>
        </p:nvSpPr>
        <p:spPr>
          <a:xfrm>
            <a:off x="360218" y="1582340"/>
            <a:ext cx="11637818"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For the special case of column/row sums and column/row means of matrices, we have some useful shortcuts.</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rowSums</a:t>
            </a:r>
            <a:r>
              <a:rPr lang="en-GB" b="0" i="0" dirty="0">
                <a:solidFill>
                  <a:srgbClr val="333333"/>
                </a:solidFill>
                <a:effectLst/>
                <a:latin typeface="Helvetica Neue" panose="02000503000000020004" pitchFamily="2" charset="0"/>
              </a:rPr>
              <a:t> = apply(x, 1, sum)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rowMeans</a:t>
            </a:r>
            <a:r>
              <a:rPr lang="en-GB" b="0" i="0" dirty="0">
                <a:solidFill>
                  <a:srgbClr val="333333"/>
                </a:solidFill>
                <a:effectLst/>
                <a:latin typeface="Helvetica Neue" panose="02000503000000020004" pitchFamily="2" charset="0"/>
              </a:rPr>
              <a:t> = apply(x, 1, mean)</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colSums</a:t>
            </a:r>
            <a:r>
              <a:rPr lang="en-GB" b="0" i="0" dirty="0">
                <a:solidFill>
                  <a:srgbClr val="333333"/>
                </a:solidFill>
                <a:effectLst/>
                <a:latin typeface="Helvetica Neue" panose="02000503000000020004" pitchFamily="2" charset="0"/>
              </a:rPr>
              <a:t> = apply(x, 2, sum)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colMeans</a:t>
            </a:r>
            <a:r>
              <a:rPr lang="en-GB" b="0" i="0" dirty="0">
                <a:solidFill>
                  <a:srgbClr val="333333"/>
                </a:solidFill>
                <a:effectLst/>
                <a:latin typeface="Helvetica Neue" panose="02000503000000020004" pitchFamily="2" charset="0"/>
              </a:rPr>
              <a:t> = apply(x, 2, mean)</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shortcut functions are heavily optimized and hence are </a:t>
            </a:r>
            <a:r>
              <a:rPr lang="en-GB" b="0" i="1" dirty="0">
                <a:solidFill>
                  <a:srgbClr val="333333"/>
                </a:solidFill>
                <a:effectLst/>
                <a:latin typeface="Helvetica Neue" panose="02000503000000020004" pitchFamily="2" charset="0"/>
              </a:rPr>
              <a:t>much</a:t>
            </a:r>
            <a:r>
              <a:rPr lang="en-GB" b="0" i="0" dirty="0">
                <a:solidFill>
                  <a:srgbClr val="333333"/>
                </a:solidFill>
                <a:effectLst/>
                <a:latin typeface="Helvetica Neue" panose="02000503000000020004" pitchFamily="2" charset="0"/>
              </a:rPr>
              <a:t> faster, but you probably won’t notice unless you’re using a large matrix. Another nice aspect of these functions is that they are a bit more descriptive. It’s arguably more clear to write </a:t>
            </a:r>
            <a:r>
              <a:rPr lang="en-GB" b="0" i="0" dirty="0" err="1">
                <a:solidFill>
                  <a:srgbClr val="333333"/>
                </a:solidFill>
                <a:effectLst/>
                <a:latin typeface="Helvetica Neue" panose="02000503000000020004" pitchFamily="2" charset="0"/>
              </a:rPr>
              <a:t>colMeans</a:t>
            </a:r>
            <a:r>
              <a:rPr lang="en-GB" b="0" i="0" dirty="0">
                <a:solidFill>
                  <a:srgbClr val="333333"/>
                </a:solidFill>
                <a:effectLst/>
                <a:latin typeface="Helvetica Neue" panose="02000503000000020004" pitchFamily="2" charset="0"/>
              </a:rPr>
              <a:t>(x) in your code than apply(x, 2, mean).</a:t>
            </a:r>
          </a:p>
        </p:txBody>
      </p:sp>
    </p:spTree>
    <p:extLst>
      <p:ext uri="{BB962C8B-B14F-4D97-AF65-F5344CB8AC3E}">
        <p14:creationId xmlns:p14="http://schemas.microsoft.com/office/powerpoint/2010/main" val="38683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A353-C92D-8D47-84EE-C2D020EDD56B}"/>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DDEF04D7-35EA-A84D-83E8-6C9E82A7DC10}"/>
              </a:ext>
            </a:extLst>
          </p:cNvPr>
          <p:cNvSpPr/>
          <p:nvPr/>
        </p:nvSpPr>
        <p:spPr>
          <a:xfrm>
            <a:off x="304800" y="1428740"/>
            <a:ext cx="11696700" cy="2031325"/>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does the following simple series of operations:</a:t>
            </a:r>
          </a:p>
          <a:p>
            <a:pPr>
              <a:buFont typeface="+mj-lt"/>
              <a:buAutoNum type="arabicPeriod"/>
            </a:pPr>
            <a:r>
              <a:rPr lang="en-GB" b="0" i="0" dirty="0">
                <a:solidFill>
                  <a:srgbClr val="333333"/>
                </a:solidFill>
                <a:effectLst/>
                <a:latin typeface="Helvetica Neue" panose="02000503000000020004" pitchFamily="2" charset="0"/>
              </a:rPr>
              <a:t>it loops over a list, iterating over each element in that list</a:t>
            </a:r>
          </a:p>
          <a:p>
            <a:pPr>
              <a:buFont typeface="+mj-lt"/>
              <a:buAutoNum type="arabicPeriod"/>
            </a:pPr>
            <a:r>
              <a:rPr lang="en-GB" b="0" i="0" dirty="0">
                <a:solidFill>
                  <a:srgbClr val="333333"/>
                </a:solidFill>
                <a:effectLst/>
                <a:latin typeface="Helvetica Neue" panose="02000503000000020004" pitchFamily="2" charset="0"/>
              </a:rPr>
              <a:t>it applies a </a:t>
            </a:r>
            <a:r>
              <a:rPr lang="en-GB" b="0" i="1" dirty="0">
                <a:solidFill>
                  <a:srgbClr val="333333"/>
                </a:solidFill>
                <a:effectLst/>
                <a:latin typeface="Helvetica Neue" panose="02000503000000020004" pitchFamily="2" charset="0"/>
              </a:rPr>
              <a:t>function</a:t>
            </a:r>
            <a:r>
              <a:rPr lang="en-GB" b="0" i="0" dirty="0">
                <a:solidFill>
                  <a:srgbClr val="333333"/>
                </a:solidFill>
                <a:effectLst/>
                <a:latin typeface="Helvetica Neue" panose="02000503000000020004" pitchFamily="2" charset="0"/>
              </a:rPr>
              <a:t> to each element of the list (a function that you specify)</a:t>
            </a:r>
          </a:p>
          <a:p>
            <a:pPr>
              <a:buFont typeface="+mj-lt"/>
              <a:buAutoNum type="arabicPeriod"/>
            </a:pPr>
            <a:r>
              <a:rPr lang="en-GB" b="0" i="0" dirty="0">
                <a:solidFill>
                  <a:srgbClr val="333333"/>
                </a:solidFill>
                <a:effectLst/>
                <a:latin typeface="Helvetica Neue" panose="02000503000000020004" pitchFamily="2" charset="0"/>
              </a:rPr>
              <a:t>and returns a list (the l is for “list”).</a:t>
            </a:r>
          </a:p>
          <a:p>
            <a:r>
              <a:rPr lang="en-GB" b="0" i="0" dirty="0">
                <a:solidFill>
                  <a:srgbClr val="333333"/>
                </a:solidFill>
                <a:effectLst/>
                <a:latin typeface="Helvetica Neue" panose="02000503000000020004" pitchFamily="2" charset="0"/>
              </a:rPr>
              <a:t>This function takes three arguments: (1) a list X; (2) a function (or the name of a function) FUN; (3) other arguments via its ... argument. If X is not a list, it will be coerced to a list using </a:t>
            </a:r>
            <a:r>
              <a:rPr lang="en-GB" b="0" i="0" dirty="0" err="1">
                <a:solidFill>
                  <a:srgbClr val="333333"/>
                </a:solidFill>
                <a:effectLst/>
                <a:latin typeface="Helvetica Neue" panose="02000503000000020004" pitchFamily="2" charset="0"/>
              </a:rPr>
              <a:t>as.list</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The body of 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can be seen here.</a:t>
            </a:r>
          </a:p>
        </p:txBody>
      </p:sp>
      <p:sp>
        <p:nvSpPr>
          <p:cNvPr id="4" name="Rectangle 3">
            <a:extLst>
              <a:ext uri="{FF2B5EF4-FFF2-40B4-BE49-F238E27FC236}">
                <a16:creationId xmlns:a16="http://schemas.microsoft.com/office/drawing/2014/main" id="{2B684F1D-28EE-F048-9583-80627846084E}"/>
              </a:ext>
            </a:extLst>
          </p:cNvPr>
          <p:cNvSpPr/>
          <p:nvPr/>
        </p:nvSpPr>
        <p:spPr>
          <a:xfrm>
            <a:off x="635000" y="3630553"/>
            <a:ext cx="6096000" cy="2862322"/>
          </a:xfrm>
          <a:prstGeom prst="rect">
            <a:avLst/>
          </a:prstGeom>
          <a:solidFill>
            <a:schemeClr val="bg2"/>
          </a:solidFill>
        </p:spPr>
        <p:txBody>
          <a:bodyPr>
            <a:spAutoFit/>
          </a:bodyPr>
          <a:lstStyle/>
          <a:p>
            <a:r>
              <a:rPr lang="en-GB" dirty="0"/>
              <a:t>&gt; </a:t>
            </a:r>
            <a:r>
              <a:rPr lang="en-GB" dirty="0" err="1"/>
              <a:t>lapply</a:t>
            </a:r>
            <a:endParaRPr lang="en-GB" dirty="0"/>
          </a:p>
          <a:p>
            <a:r>
              <a:rPr lang="en-GB" dirty="0"/>
              <a:t>function (X, FUN, ...) </a:t>
            </a:r>
          </a:p>
          <a:p>
            <a:r>
              <a:rPr lang="en-GB" dirty="0"/>
              <a:t>{</a:t>
            </a:r>
          </a:p>
          <a:p>
            <a:r>
              <a:rPr lang="en-GB" dirty="0"/>
              <a:t>    FUN &lt;- </a:t>
            </a:r>
            <a:r>
              <a:rPr lang="en-GB" dirty="0" err="1"/>
              <a:t>match.fun</a:t>
            </a:r>
            <a:r>
              <a:rPr lang="en-GB" dirty="0"/>
              <a:t>(FUN)</a:t>
            </a:r>
          </a:p>
          <a:p>
            <a:r>
              <a:rPr lang="en-GB" dirty="0"/>
              <a:t>    if (!</a:t>
            </a:r>
            <a:r>
              <a:rPr lang="en-GB" dirty="0" err="1"/>
              <a:t>is.vector</a:t>
            </a:r>
            <a:r>
              <a:rPr lang="en-GB" dirty="0"/>
              <a:t>(X) || </a:t>
            </a:r>
            <a:r>
              <a:rPr lang="en-GB" dirty="0" err="1"/>
              <a:t>is.object</a:t>
            </a:r>
            <a:r>
              <a:rPr lang="en-GB" dirty="0"/>
              <a:t>(X)) </a:t>
            </a:r>
          </a:p>
          <a:p>
            <a:r>
              <a:rPr lang="en-GB" dirty="0"/>
              <a:t>        X &lt;- </a:t>
            </a:r>
            <a:r>
              <a:rPr lang="en-GB" dirty="0" err="1"/>
              <a:t>as.list</a:t>
            </a:r>
            <a:r>
              <a:rPr lang="en-GB" dirty="0"/>
              <a:t>(X)</a:t>
            </a:r>
          </a:p>
          <a:p>
            <a:r>
              <a:rPr lang="en-GB" dirty="0"/>
              <a:t>    .Internal(</a:t>
            </a:r>
            <a:r>
              <a:rPr lang="en-GB" dirty="0" err="1"/>
              <a:t>lapply</a:t>
            </a:r>
            <a:r>
              <a:rPr lang="en-GB" dirty="0"/>
              <a:t>(X, FUN))</a:t>
            </a:r>
          </a:p>
          <a:p>
            <a:r>
              <a:rPr lang="en-GB" dirty="0"/>
              <a:t>}</a:t>
            </a:r>
          </a:p>
          <a:p>
            <a:r>
              <a:rPr lang="en-GB" dirty="0"/>
              <a:t>&lt;bytecode: 0x7ff2f68331c0&gt;</a:t>
            </a:r>
          </a:p>
          <a:p>
            <a:r>
              <a:rPr lang="en-GB" dirty="0"/>
              <a:t>&lt;environment: </a:t>
            </a:r>
            <a:r>
              <a:rPr lang="en-GB" dirty="0" err="1"/>
              <a:t>namespace:base</a:t>
            </a:r>
            <a:r>
              <a:rPr lang="en-GB" dirty="0"/>
              <a:t>&gt;</a:t>
            </a:r>
          </a:p>
        </p:txBody>
      </p:sp>
      <p:sp>
        <p:nvSpPr>
          <p:cNvPr id="5" name="Rectangle 4">
            <a:extLst>
              <a:ext uri="{FF2B5EF4-FFF2-40B4-BE49-F238E27FC236}">
                <a16:creationId xmlns:a16="http://schemas.microsoft.com/office/drawing/2014/main" id="{136B1FC2-4EE4-C94B-B323-6366C4890AD1}"/>
              </a:ext>
            </a:extLst>
          </p:cNvPr>
          <p:cNvSpPr/>
          <p:nvPr/>
        </p:nvSpPr>
        <p:spPr>
          <a:xfrm>
            <a:off x="7391400" y="4086136"/>
            <a:ext cx="4267200" cy="1754326"/>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Note that the actual looping is done internally in C code for efficiency reasons.</a:t>
            </a:r>
          </a:p>
          <a:p>
            <a:r>
              <a:rPr lang="en-GB" b="0" i="0" dirty="0">
                <a:solidFill>
                  <a:srgbClr val="333333"/>
                </a:solidFill>
                <a:effectLst/>
                <a:latin typeface="Helvetica Neue" panose="02000503000000020004" pitchFamily="2" charset="0"/>
              </a:rPr>
              <a:t>It’s important to remember that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always returns a list, regardless of the class of the input.</a:t>
            </a:r>
          </a:p>
        </p:txBody>
      </p:sp>
    </p:spTree>
    <p:extLst>
      <p:ext uri="{BB962C8B-B14F-4D97-AF65-F5344CB8AC3E}">
        <p14:creationId xmlns:p14="http://schemas.microsoft.com/office/powerpoint/2010/main" val="189480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645-7331-B949-A022-5417409B501B}"/>
              </a:ext>
            </a:extLst>
          </p:cNvPr>
          <p:cNvSpPr>
            <a:spLocks noGrp="1"/>
          </p:cNvSpPr>
          <p:nvPr>
            <p:ph type="title"/>
          </p:nvPr>
        </p:nvSpPr>
        <p:spPr/>
        <p:txBody>
          <a:bodyPr/>
          <a:lstStyle/>
          <a:p>
            <a:r>
              <a:rPr lang="en-GB" b="1" dirty="0" err="1"/>
              <a:t>lapply</a:t>
            </a:r>
            <a:r>
              <a:rPr lang="en-GB" b="1" dirty="0"/>
              <a:t>()</a:t>
            </a:r>
            <a:endParaRPr lang="fr-FR" dirty="0"/>
          </a:p>
        </p:txBody>
      </p:sp>
      <p:sp>
        <p:nvSpPr>
          <p:cNvPr id="3" name="Rectangle 2">
            <a:extLst>
              <a:ext uri="{FF2B5EF4-FFF2-40B4-BE49-F238E27FC236}">
                <a16:creationId xmlns:a16="http://schemas.microsoft.com/office/drawing/2014/main" id="{6C003D2C-C36F-F547-A45F-BCB143052BE3}"/>
              </a:ext>
            </a:extLst>
          </p:cNvPr>
          <p:cNvSpPr/>
          <p:nvPr/>
        </p:nvSpPr>
        <p:spPr>
          <a:xfrm>
            <a:off x="483704" y="1367784"/>
            <a:ext cx="11174895" cy="646331"/>
          </a:xfrm>
          <a:prstGeom prst="rect">
            <a:avLst/>
          </a:prstGeom>
        </p:spPr>
        <p:txBody>
          <a:bodyPr wrap="square">
            <a:spAutoFit/>
          </a:bodyPr>
          <a:lstStyle/>
          <a:p>
            <a:r>
              <a:rPr lang="en-GB" dirty="0">
                <a:solidFill>
                  <a:srgbClr val="222222"/>
                </a:solidFill>
                <a:latin typeface="Source Sans Pro" panose="020B0503030403020204" pitchFamily="34" charset="0"/>
              </a:rPr>
              <a:t>A very easy example can be to change the string value of a matrix to lower case with to lower function. We construct a matrix with the name of the famous movies. The name is in upper case format.</a:t>
            </a:r>
            <a:endParaRPr lang="fr-FR" dirty="0"/>
          </a:p>
        </p:txBody>
      </p:sp>
      <p:sp>
        <p:nvSpPr>
          <p:cNvPr id="4" name="Rectangle 3">
            <a:extLst>
              <a:ext uri="{FF2B5EF4-FFF2-40B4-BE49-F238E27FC236}">
                <a16:creationId xmlns:a16="http://schemas.microsoft.com/office/drawing/2014/main" id="{BAF4F242-6D71-2143-86C9-FFAA620133BB}"/>
              </a:ext>
            </a:extLst>
          </p:cNvPr>
          <p:cNvSpPr/>
          <p:nvPr/>
        </p:nvSpPr>
        <p:spPr>
          <a:xfrm>
            <a:off x="483704" y="2370181"/>
            <a:ext cx="6662530" cy="923330"/>
          </a:xfrm>
          <a:prstGeom prst="rect">
            <a:avLst/>
          </a:prstGeom>
          <a:solidFill>
            <a:schemeClr val="bg2"/>
          </a:solidFill>
        </p:spPr>
        <p:txBody>
          <a:bodyPr wrap="square">
            <a:spAutoFit/>
          </a:bodyPr>
          <a:lstStyle/>
          <a:p>
            <a:r>
              <a:rPr lang="en-GB" dirty="0"/>
              <a:t>movies &lt;- c("SPYDERMAN","BATMAN","VERTIGO","CHINATOWN") </a:t>
            </a:r>
          </a:p>
          <a:p>
            <a:r>
              <a:rPr lang="en-GB" dirty="0" err="1"/>
              <a:t>movies_lower</a:t>
            </a:r>
            <a:r>
              <a:rPr lang="en-GB" dirty="0"/>
              <a:t> &lt;-</a:t>
            </a:r>
            <a:r>
              <a:rPr lang="en-GB" dirty="0" err="1"/>
              <a:t>lapply</a:t>
            </a:r>
            <a:r>
              <a:rPr lang="en-GB" dirty="0"/>
              <a:t>(movies, </a:t>
            </a:r>
            <a:r>
              <a:rPr lang="en-GB" dirty="0" err="1"/>
              <a:t>tolower</a:t>
            </a:r>
            <a:r>
              <a:rPr lang="en-GB" dirty="0"/>
              <a:t>) </a:t>
            </a:r>
          </a:p>
          <a:p>
            <a:r>
              <a:rPr lang="en-GB" dirty="0"/>
              <a:t>str(</a:t>
            </a:r>
            <a:r>
              <a:rPr lang="en-GB" dirty="0" err="1"/>
              <a:t>movies_lower</a:t>
            </a:r>
            <a:r>
              <a:rPr lang="en-GB" dirty="0"/>
              <a:t>)</a:t>
            </a:r>
            <a:endParaRPr lang="fr-FR" dirty="0"/>
          </a:p>
        </p:txBody>
      </p:sp>
      <p:sp>
        <p:nvSpPr>
          <p:cNvPr id="5" name="Rectangle 4">
            <a:extLst>
              <a:ext uri="{FF2B5EF4-FFF2-40B4-BE49-F238E27FC236}">
                <a16:creationId xmlns:a16="http://schemas.microsoft.com/office/drawing/2014/main" id="{55053FDA-6324-2649-A0A6-EDF5600CEA6F}"/>
              </a:ext>
            </a:extLst>
          </p:cNvPr>
          <p:cNvSpPr/>
          <p:nvPr/>
        </p:nvSpPr>
        <p:spPr>
          <a:xfrm>
            <a:off x="483704" y="3798332"/>
            <a:ext cx="6096000" cy="646331"/>
          </a:xfrm>
          <a:prstGeom prst="rect">
            <a:avLst/>
          </a:prstGeom>
          <a:solidFill>
            <a:schemeClr val="bg2"/>
          </a:solidFill>
        </p:spPr>
        <p:txBody>
          <a:bodyPr>
            <a:spAutoFit/>
          </a:bodyPr>
          <a:lstStyle/>
          <a:p>
            <a:r>
              <a:rPr lang="en-GB" dirty="0" err="1"/>
              <a:t>movies_lower</a:t>
            </a:r>
            <a:r>
              <a:rPr lang="en-GB" dirty="0"/>
              <a:t> &lt;-</a:t>
            </a:r>
            <a:r>
              <a:rPr lang="en-GB" dirty="0" err="1"/>
              <a:t>unlist</a:t>
            </a:r>
            <a:r>
              <a:rPr lang="en-GB" dirty="0"/>
              <a:t>(</a:t>
            </a:r>
            <a:r>
              <a:rPr lang="en-GB" dirty="0" err="1"/>
              <a:t>lapply</a:t>
            </a:r>
            <a:r>
              <a:rPr lang="en-GB" dirty="0"/>
              <a:t>(</a:t>
            </a:r>
            <a:r>
              <a:rPr lang="en-GB" dirty="0" err="1"/>
              <a:t>movies,tolower</a:t>
            </a:r>
            <a:r>
              <a:rPr lang="en-GB" dirty="0"/>
              <a:t>)) str(</a:t>
            </a:r>
            <a:r>
              <a:rPr lang="en-GB" dirty="0" err="1"/>
              <a:t>movies_lower</a:t>
            </a:r>
            <a:r>
              <a:rPr lang="en-GB" dirty="0"/>
              <a:t>)</a:t>
            </a:r>
            <a:endParaRPr lang="fr-FR" dirty="0"/>
          </a:p>
        </p:txBody>
      </p:sp>
      <p:sp>
        <p:nvSpPr>
          <p:cNvPr id="6" name="Rectangle 5">
            <a:extLst>
              <a:ext uri="{FF2B5EF4-FFF2-40B4-BE49-F238E27FC236}">
                <a16:creationId xmlns:a16="http://schemas.microsoft.com/office/drawing/2014/main" id="{BBE929E9-A076-C649-9668-C986223DC81F}"/>
              </a:ext>
            </a:extLst>
          </p:cNvPr>
          <p:cNvSpPr/>
          <p:nvPr/>
        </p:nvSpPr>
        <p:spPr>
          <a:xfrm>
            <a:off x="483704" y="3429000"/>
            <a:ext cx="5032147" cy="369332"/>
          </a:xfrm>
          <a:prstGeom prst="rect">
            <a:avLst/>
          </a:prstGeom>
        </p:spPr>
        <p:txBody>
          <a:bodyPr wrap="none">
            <a:spAutoFit/>
          </a:bodyPr>
          <a:lstStyle/>
          <a:p>
            <a:r>
              <a:rPr lang="en-GB" dirty="0">
                <a:solidFill>
                  <a:srgbClr val="222222"/>
                </a:solidFill>
                <a:latin typeface="Source Sans Pro" panose="020B0503030403020204" pitchFamily="34" charset="0"/>
              </a:rPr>
              <a:t>We can use </a:t>
            </a:r>
            <a:r>
              <a:rPr lang="en-GB" dirty="0" err="1">
                <a:solidFill>
                  <a:srgbClr val="222222"/>
                </a:solidFill>
                <a:latin typeface="Source Sans Pro" panose="020B0503030403020204" pitchFamily="34" charset="0"/>
              </a:rPr>
              <a:t>unlist</a:t>
            </a:r>
            <a:r>
              <a:rPr lang="en-GB" dirty="0">
                <a:solidFill>
                  <a:srgbClr val="222222"/>
                </a:solidFill>
                <a:latin typeface="Source Sans Pro" panose="020B0503030403020204" pitchFamily="34" charset="0"/>
              </a:rPr>
              <a:t>() to convert the list into a vector.</a:t>
            </a:r>
            <a:endParaRPr lang="fr-FR" dirty="0"/>
          </a:p>
        </p:txBody>
      </p:sp>
      <p:sp>
        <p:nvSpPr>
          <p:cNvPr id="7" name="Rectangle 6">
            <a:extLst>
              <a:ext uri="{FF2B5EF4-FFF2-40B4-BE49-F238E27FC236}">
                <a16:creationId xmlns:a16="http://schemas.microsoft.com/office/drawing/2014/main" id="{B73EAD84-1418-A844-B4A9-4793009DFB2B}"/>
              </a:ext>
            </a:extLst>
          </p:cNvPr>
          <p:cNvSpPr/>
          <p:nvPr/>
        </p:nvSpPr>
        <p:spPr>
          <a:xfrm>
            <a:off x="483704" y="5054322"/>
            <a:ext cx="5626220" cy="369332"/>
          </a:xfrm>
          <a:prstGeom prst="rect">
            <a:avLst/>
          </a:prstGeom>
          <a:solidFill>
            <a:schemeClr val="bg2"/>
          </a:solidFill>
        </p:spPr>
        <p:txBody>
          <a:bodyPr wrap="none">
            <a:spAutoFit/>
          </a:bodyPr>
          <a:lstStyle/>
          <a:p>
            <a:r>
              <a:rPr lang="en-GB" dirty="0"/>
              <a:t>## </a:t>
            </a:r>
            <a:r>
              <a:rPr lang="en-GB" dirty="0" err="1"/>
              <a:t>chr</a:t>
            </a:r>
            <a:r>
              <a:rPr lang="en-GB" dirty="0"/>
              <a:t> [1:4] "</a:t>
            </a:r>
            <a:r>
              <a:rPr lang="en-GB" dirty="0" err="1"/>
              <a:t>spyderman</a:t>
            </a:r>
            <a:r>
              <a:rPr lang="en-GB" dirty="0"/>
              <a:t>" "batman" "vertigo" "</a:t>
            </a:r>
            <a:r>
              <a:rPr lang="en-GB" dirty="0" err="1"/>
              <a:t>chinatown</a:t>
            </a:r>
            <a:r>
              <a:rPr lang="en-GB" dirty="0"/>
              <a:t>"</a:t>
            </a:r>
            <a:endParaRPr lang="fr-FR" dirty="0"/>
          </a:p>
        </p:txBody>
      </p:sp>
      <p:sp>
        <p:nvSpPr>
          <p:cNvPr id="8" name="Rectangle 7">
            <a:extLst>
              <a:ext uri="{FF2B5EF4-FFF2-40B4-BE49-F238E27FC236}">
                <a16:creationId xmlns:a16="http://schemas.microsoft.com/office/drawing/2014/main" id="{65C632F8-91ED-254E-8DB2-C32AC9BE662C}"/>
              </a:ext>
            </a:extLst>
          </p:cNvPr>
          <p:cNvSpPr/>
          <p:nvPr/>
        </p:nvSpPr>
        <p:spPr>
          <a:xfrm>
            <a:off x="483704" y="4684990"/>
            <a:ext cx="931665" cy="369332"/>
          </a:xfrm>
          <a:prstGeom prst="rect">
            <a:avLst/>
          </a:prstGeom>
        </p:spPr>
        <p:txBody>
          <a:bodyPr wrap="none">
            <a:spAutoFit/>
          </a:bodyPr>
          <a:lstStyle/>
          <a:p>
            <a:r>
              <a:rPr lang="en-GB" dirty="0">
                <a:solidFill>
                  <a:srgbClr val="222222"/>
                </a:solidFill>
                <a:latin typeface="Source Sans Pro" panose="020B0503030403020204" pitchFamily="34" charset="0"/>
              </a:rPr>
              <a:t>Output:</a:t>
            </a:r>
            <a:endParaRPr lang="fr-FR" dirty="0"/>
          </a:p>
        </p:txBody>
      </p:sp>
    </p:spTree>
    <p:extLst>
      <p:ext uri="{BB962C8B-B14F-4D97-AF65-F5344CB8AC3E}">
        <p14:creationId xmlns:p14="http://schemas.microsoft.com/office/powerpoint/2010/main" val="413353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2159-6480-5A41-AF19-6D259E2913F8}"/>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E5AB3963-CC0C-3143-B22B-C94E932B4E32}"/>
              </a:ext>
            </a:extLst>
          </p:cNvPr>
          <p:cNvSpPr/>
          <p:nvPr/>
        </p:nvSpPr>
        <p:spPr>
          <a:xfrm>
            <a:off x="304800" y="1519535"/>
            <a:ext cx="114173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 example of applying the </a:t>
            </a:r>
            <a:r>
              <a:rPr lang="en-GB" dirty="0"/>
              <a:t>mean()</a:t>
            </a:r>
            <a:r>
              <a:rPr lang="en-GB" b="0" i="0" dirty="0">
                <a:solidFill>
                  <a:srgbClr val="333333"/>
                </a:solidFill>
                <a:effectLst/>
                <a:latin typeface="Helvetica Neue" panose="02000503000000020004" pitchFamily="2" charset="0"/>
              </a:rPr>
              <a:t> function to all elements of a list. If the original list has names, the names will be preserved in the output.</a:t>
            </a:r>
            <a:endParaRPr lang="en-GB" dirty="0"/>
          </a:p>
        </p:txBody>
      </p:sp>
      <p:sp>
        <p:nvSpPr>
          <p:cNvPr id="4" name="Rectangle 3">
            <a:extLst>
              <a:ext uri="{FF2B5EF4-FFF2-40B4-BE49-F238E27FC236}">
                <a16:creationId xmlns:a16="http://schemas.microsoft.com/office/drawing/2014/main" id="{FA5780AB-CF79-504F-ADF2-524151B67D5C}"/>
              </a:ext>
            </a:extLst>
          </p:cNvPr>
          <p:cNvSpPr/>
          <p:nvPr/>
        </p:nvSpPr>
        <p:spPr>
          <a:xfrm>
            <a:off x="622300" y="2304613"/>
            <a:ext cx="6096000" cy="2031325"/>
          </a:xfrm>
          <a:prstGeom prst="rect">
            <a:avLst/>
          </a:prstGeom>
          <a:solidFill>
            <a:schemeClr val="bg2"/>
          </a:solidFill>
        </p:spPr>
        <p:txBody>
          <a:bodyPr>
            <a:spAutoFit/>
          </a:bodyPr>
          <a:lstStyle/>
          <a:p>
            <a:r>
              <a:rPr lang="en-GB" dirty="0"/>
              <a:t>&gt; x &lt;- list(a = 1:5, b = </a:t>
            </a:r>
            <a:r>
              <a:rPr lang="en-GB" dirty="0" err="1"/>
              <a:t>rnorm</a:t>
            </a:r>
            <a:r>
              <a:rPr lang="en-GB" dirty="0"/>
              <a:t>(10))</a:t>
            </a:r>
          </a:p>
          <a:p>
            <a:r>
              <a:rPr lang="en-GB" dirty="0"/>
              <a:t>&gt; </a:t>
            </a:r>
            <a:r>
              <a:rPr lang="en-GB" dirty="0" err="1"/>
              <a:t>lapply</a:t>
            </a:r>
            <a:r>
              <a:rPr lang="en-GB" dirty="0"/>
              <a:t>(x, mean)</a:t>
            </a:r>
          </a:p>
          <a:p>
            <a:r>
              <a:rPr lang="en-GB" dirty="0"/>
              <a:t>$a</a:t>
            </a:r>
          </a:p>
          <a:p>
            <a:r>
              <a:rPr lang="en-GB" dirty="0"/>
              <a:t>[1] 3</a:t>
            </a:r>
          </a:p>
          <a:p>
            <a:endParaRPr lang="en-GB" dirty="0"/>
          </a:p>
          <a:p>
            <a:r>
              <a:rPr lang="en-GB" dirty="0"/>
              <a:t>$b</a:t>
            </a:r>
          </a:p>
          <a:p>
            <a:r>
              <a:rPr lang="en-GB" dirty="0"/>
              <a:t>[1] 0.1322028</a:t>
            </a:r>
          </a:p>
        </p:txBody>
      </p:sp>
      <p:sp>
        <p:nvSpPr>
          <p:cNvPr id="5" name="Rectangle 4">
            <a:extLst>
              <a:ext uri="{FF2B5EF4-FFF2-40B4-BE49-F238E27FC236}">
                <a16:creationId xmlns:a16="http://schemas.microsoft.com/office/drawing/2014/main" id="{19AC2C0E-8CC8-A943-837A-A7C003AEE2EC}"/>
              </a:ext>
            </a:extLst>
          </p:cNvPr>
          <p:cNvSpPr/>
          <p:nvPr/>
        </p:nvSpPr>
        <p:spPr>
          <a:xfrm>
            <a:off x="304800" y="4633873"/>
            <a:ext cx="114173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Notice that here we are passing the </a:t>
            </a:r>
            <a:r>
              <a:rPr lang="en-GB" dirty="0"/>
              <a:t>mean()</a:t>
            </a:r>
            <a:r>
              <a:rPr lang="en-GB" b="0" i="0" dirty="0">
                <a:solidFill>
                  <a:srgbClr val="333333"/>
                </a:solidFill>
                <a:effectLst/>
                <a:latin typeface="Helvetica Neue" panose="02000503000000020004" pitchFamily="2" charset="0"/>
              </a:rPr>
              <a:t> function as an argument to the </a:t>
            </a:r>
            <a:r>
              <a:rPr lang="en-GB" dirty="0" err="1"/>
              <a:t>lapply</a:t>
            </a:r>
            <a:r>
              <a:rPr lang="en-GB" dirty="0"/>
              <a:t>()</a:t>
            </a:r>
            <a:r>
              <a:rPr lang="en-GB" b="0" i="0" dirty="0">
                <a:solidFill>
                  <a:srgbClr val="333333"/>
                </a:solidFill>
                <a:effectLst/>
                <a:latin typeface="Helvetica Neue" panose="02000503000000020004" pitchFamily="2" charset="0"/>
              </a:rPr>
              <a:t> function. Functions in R can be used this way and can be passed back and forth as arguments just like any other object. When you pass a function to another function, you do not need to include the open and closed parentheses </a:t>
            </a:r>
            <a:r>
              <a:rPr lang="en-GB" dirty="0"/>
              <a:t>()</a:t>
            </a:r>
            <a:r>
              <a:rPr lang="en-GB" b="0" i="0" dirty="0">
                <a:solidFill>
                  <a:srgbClr val="333333"/>
                </a:solidFill>
                <a:effectLst/>
                <a:latin typeface="Helvetica Neue" panose="02000503000000020004" pitchFamily="2" charset="0"/>
              </a:rPr>
              <a:t> like you do when you are </a:t>
            </a:r>
            <a:r>
              <a:rPr lang="en-GB" b="0" i="1" dirty="0">
                <a:solidFill>
                  <a:srgbClr val="333333"/>
                </a:solidFill>
                <a:effectLst/>
                <a:latin typeface="Helvetica Neue" panose="02000503000000020004" pitchFamily="2" charset="0"/>
              </a:rPr>
              <a:t>calling</a:t>
            </a:r>
            <a:r>
              <a:rPr lang="en-GB" b="0" i="0" dirty="0">
                <a:solidFill>
                  <a:srgbClr val="333333"/>
                </a:solidFill>
                <a:effectLst/>
                <a:latin typeface="Helvetica Neue" panose="02000503000000020004" pitchFamily="2" charset="0"/>
              </a:rPr>
              <a:t> a function.</a:t>
            </a:r>
            <a:endParaRPr lang="en-GB" dirty="0"/>
          </a:p>
        </p:txBody>
      </p:sp>
    </p:spTree>
    <p:extLst>
      <p:ext uri="{BB962C8B-B14F-4D97-AF65-F5344CB8AC3E}">
        <p14:creationId xmlns:p14="http://schemas.microsoft.com/office/powerpoint/2010/main" val="398594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7095-1C29-6643-B9D2-251C2558108E}"/>
              </a:ext>
            </a:extLst>
          </p:cNvPr>
          <p:cNvSpPr>
            <a:spLocks noGrp="1"/>
          </p:cNvSpPr>
          <p:nvPr>
            <p:ph type="title"/>
          </p:nvPr>
        </p:nvSpPr>
        <p:spPr/>
        <p:txBody>
          <a:bodyPr/>
          <a:lstStyle/>
          <a:p>
            <a:r>
              <a:rPr lang="en-GB" b="1" dirty="0" err="1"/>
              <a:t>lapply</a:t>
            </a:r>
            <a:r>
              <a:rPr lang="en-GB" b="1" dirty="0"/>
              <a:t>()</a:t>
            </a:r>
            <a:endParaRPr lang="en-GB" dirty="0"/>
          </a:p>
        </p:txBody>
      </p:sp>
      <p:sp>
        <p:nvSpPr>
          <p:cNvPr id="3" name="TextBox 2">
            <a:extLst>
              <a:ext uri="{FF2B5EF4-FFF2-40B4-BE49-F238E27FC236}">
                <a16:creationId xmlns:a16="http://schemas.microsoft.com/office/drawing/2014/main" id="{A0081F1E-009A-FC4D-A550-FBAADDAC42AD}"/>
              </a:ext>
            </a:extLst>
          </p:cNvPr>
          <p:cNvSpPr txBox="1"/>
          <p:nvPr/>
        </p:nvSpPr>
        <p:spPr>
          <a:xfrm>
            <a:off x="254000" y="1506022"/>
            <a:ext cx="4088555" cy="369332"/>
          </a:xfrm>
          <a:prstGeom prst="rect">
            <a:avLst/>
          </a:prstGeom>
          <a:noFill/>
        </p:spPr>
        <p:txBody>
          <a:bodyPr wrap="none" rtlCol="0">
            <a:spAutoFit/>
          </a:bodyPr>
          <a:lstStyle/>
          <a:p>
            <a:r>
              <a:rPr lang="en-GB" dirty="0"/>
              <a:t>Here is another example of using </a:t>
            </a:r>
            <a:r>
              <a:rPr lang="en-GB" dirty="0" err="1"/>
              <a:t>lapply</a:t>
            </a:r>
            <a:r>
              <a:rPr lang="en-GB" dirty="0"/>
              <a:t>().</a:t>
            </a:r>
          </a:p>
        </p:txBody>
      </p:sp>
      <p:sp>
        <p:nvSpPr>
          <p:cNvPr id="4" name="Rectangle 3">
            <a:extLst>
              <a:ext uri="{FF2B5EF4-FFF2-40B4-BE49-F238E27FC236}">
                <a16:creationId xmlns:a16="http://schemas.microsoft.com/office/drawing/2014/main" id="{5265B3AF-739A-BE45-BB70-E3E11337C63A}"/>
              </a:ext>
            </a:extLst>
          </p:cNvPr>
          <p:cNvSpPr/>
          <p:nvPr/>
        </p:nvSpPr>
        <p:spPr>
          <a:xfrm>
            <a:off x="482600" y="1946276"/>
            <a:ext cx="6096000" cy="3970318"/>
          </a:xfrm>
          <a:prstGeom prst="rect">
            <a:avLst/>
          </a:prstGeom>
          <a:solidFill>
            <a:schemeClr val="bg2"/>
          </a:solidFill>
        </p:spPr>
        <p:txBody>
          <a:bodyPr>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0.248845</a:t>
            </a:r>
          </a:p>
          <a:p>
            <a:endParaRPr lang="en-GB" dirty="0"/>
          </a:p>
          <a:p>
            <a:r>
              <a:rPr lang="en-GB" dirty="0"/>
              <a:t>$c</a:t>
            </a:r>
          </a:p>
          <a:p>
            <a:r>
              <a:rPr lang="en-GB" dirty="0"/>
              <a:t>[1] 0.9935285</a:t>
            </a:r>
          </a:p>
          <a:p>
            <a:endParaRPr lang="en-GB" dirty="0"/>
          </a:p>
          <a:p>
            <a:r>
              <a:rPr lang="en-GB" dirty="0"/>
              <a:t>$d</a:t>
            </a:r>
          </a:p>
          <a:p>
            <a:r>
              <a:rPr lang="en-GB" dirty="0"/>
              <a:t>[1] 5.051388</a:t>
            </a:r>
          </a:p>
        </p:txBody>
      </p:sp>
      <p:sp>
        <p:nvSpPr>
          <p:cNvPr id="5" name="Rectangle 4">
            <a:extLst>
              <a:ext uri="{FF2B5EF4-FFF2-40B4-BE49-F238E27FC236}">
                <a16:creationId xmlns:a16="http://schemas.microsoft.com/office/drawing/2014/main" id="{89E45645-A599-6445-B880-15A75FEE185D}"/>
              </a:ext>
            </a:extLst>
          </p:cNvPr>
          <p:cNvSpPr/>
          <p:nvPr/>
        </p:nvSpPr>
        <p:spPr>
          <a:xfrm>
            <a:off x="6642100" y="3295134"/>
            <a:ext cx="47117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use </a:t>
            </a:r>
            <a:r>
              <a:rPr lang="en-GB" dirty="0" err="1"/>
              <a:t>lapply</a:t>
            </a:r>
            <a:r>
              <a:rPr lang="en-GB" dirty="0"/>
              <a:t>()</a:t>
            </a:r>
            <a:r>
              <a:rPr lang="en-GB" b="0" i="0" dirty="0">
                <a:solidFill>
                  <a:srgbClr val="333333"/>
                </a:solidFill>
                <a:effectLst/>
                <a:latin typeface="Helvetica Neue" panose="02000503000000020004" pitchFamily="2" charset="0"/>
              </a:rPr>
              <a:t> to evaluate a function multiple times each with a different argument. </a:t>
            </a:r>
            <a:endParaRPr lang="en-GB" dirty="0"/>
          </a:p>
        </p:txBody>
      </p:sp>
    </p:spTree>
    <p:extLst>
      <p:ext uri="{BB962C8B-B14F-4D97-AF65-F5344CB8AC3E}">
        <p14:creationId xmlns:p14="http://schemas.microsoft.com/office/powerpoint/2010/main" val="665821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D471-EE95-3A4B-AE4C-C1B0C917DC4D}"/>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D9F25FA8-36B2-E246-897F-46028B44EA01}"/>
              </a:ext>
            </a:extLst>
          </p:cNvPr>
          <p:cNvSpPr/>
          <p:nvPr/>
        </p:nvSpPr>
        <p:spPr>
          <a:xfrm>
            <a:off x="508000" y="1690688"/>
            <a:ext cx="11226800" cy="646331"/>
          </a:xfrm>
          <a:prstGeom prst="rect">
            <a:avLst/>
          </a:prstGeom>
        </p:spPr>
        <p:txBody>
          <a:bodyPr wrap="square">
            <a:spAutoFit/>
          </a:bodyPr>
          <a:lstStyle/>
          <a:p>
            <a:r>
              <a:rPr lang="en-GB" dirty="0">
                <a:solidFill>
                  <a:srgbClr val="333333"/>
                </a:solidFill>
                <a:latin typeface="Helvetica Neue" panose="02000503000000020004" pitchFamily="2" charset="0"/>
              </a:rPr>
              <a:t>Below</a:t>
            </a:r>
            <a:r>
              <a:rPr lang="en-GB" b="0" i="0" dirty="0">
                <a:solidFill>
                  <a:srgbClr val="333333"/>
                </a:solidFill>
                <a:effectLst/>
                <a:latin typeface="Helvetica Neue" panose="02000503000000020004" pitchFamily="2" charset="0"/>
              </a:rPr>
              <a:t>, is an example where I call the </a:t>
            </a:r>
            <a:r>
              <a:rPr lang="en-GB" dirty="0" err="1"/>
              <a:t>runif</a:t>
            </a:r>
            <a:r>
              <a:rPr lang="en-GB" dirty="0"/>
              <a:t>()</a:t>
            </a:r>
            <a:r>
              <a:rPr lang="en-GB" b="0" i="0" dirty="0">
                <a:solidFill>
                  <a:srgbClr val="333333"/>
                </a:solidFill>
                <a:effectLst/>
                <a:latin typeface="Helvetica Neue" panose="02000503000000020004" pitchFamily="2" charset="0"/>
              </a:rPr>
              <a:t> function (to generate uniformly distributed random variables) four times, each time generating a different number of random numbers.</a:t>
            </a:r>
            <a:endParaRPr lang="en-GB" dirty="0"/>
          </a:p>
        </p:txBody>
      </p:sp>
      <p:sp>
        <p:nvSpPr>
          <p:cNvPr id="4" name="Rectangle 3">
            <a:extLst>
              <a:ext uri="{FF2B5EF4-FFF2-40B4-BE49-F238E27FC236}">
                <a16:creationId xmlns:a16="http://schemas.microsoft.com/office/drawing/2014/main" id="{D1AD713A-AA54-874E-BE63-DCEFFB5F8EC9}"/>
              </a:ext>
            </a:extLst>
          </p:cNvPr>
          <p:cNvSpPr/>
          <p:nvPr/>
        </p:nvSpPr>
        <p:spPr>
          <a:xfrm>
            <a:off x="711200" y="2471341"/>
            <a:ext cx="6096000" cy="3693319"/>
          </a:xfrm>
          <a:prstGeom prst="rect">
            <a:avLst/>
          </a:prstGeom>
          <a:solidFill>
            <a:schemeClr val="bg2"/>
          </a:solidFill>
        </p:spPr>
        <p:txBody>
          <a:bodyPr>
            <a:spAutoFit/>
          </a:bodyPr>
          <a:lstStyle/>
          <a:p>
            <a:r>
              <a:rPr lang="en-GB" dirty="0"/>
              <a:t>&gt; x &lt;- 1:4</a:t>
            </a:r>
          </a:p>
          <a:p>
            <a:r>
              <a:rPr lang="en-GB" dirty="0"/>
              <a:t>&gt; </a:t>
            </a:r>
            <a:r>
              <a:rPr lang="en-GB" dirty="0" err="1"/>
              <a:t>lapply</a:t>
            </a:r>
            <a:r>
              <a:rPr lang="en-GB" dirty="0"/>
              <a:t>(x, </a:t>
            </a:r>
            <a:r>
              <a:rPr lang="en-GB" dirty="0" err="1"/>
              <a:t>runif</a:t>
            </a:r>
            <a:r>
              <a:rPr lang="en-GB" dirty="0"/>
              <a:t>)</a:t>
            </a:r>
          </a:p>
          <a:p>
            <a:r>
              <a:rPr lang="en-GB" dirty="0"/>
              <a:t>[[1]]</a:t>
            </a:r>
          </a:p>
          <a:p>
            <a:r>
              <a:rPr lang="en-GB" dirty="0"/>
              <a:t>[1] 0.02778712</a:t>
            </a:r>
          </a:p>
          <a:p>
            <a:endParaRPr lang="en-GB" dirty="0"/>
          </a:p>
          <a:p>
            <a:r>
              <a:rPr lang="en-GB" dirty="0"/>
              <a:t>[[2]]</a:t>
            </a:r>
          </a:p>
          <a:p>
            <a:r>
              <a:rPr lang="en-GB" dirty="0"/>
              <a:t>[1] 0.5273108 0.8803191</a:t>
            </a:r>
          </a:p>
          <a:p>
            <a:endParaRPr lang="en-GB" dirty="0"/>
          </a:p>
          <a:p>
            <a:r>
              <a:rPr lang="en-GB" dirty="0"/>
              <a:t>[[3]]</a:t>
            </a:r>
          </a:p>
          <a:p>
            <a:r>
              <a:rPr lang="en-GB" dirty="0"/>
              <a:t>[1] 0.37306337 0.04795913 0.13862825</a:t>
            </a:r>
          </a:p>
          <a:p>
            <a:endParaRPr lang="en-GB" dirty="0"/>
          </a:p>
          <a:p>
            <a:r>
              <a:rPr lang="en-GB" dirty="0"/>
              <a:t>[[4]]</a:t>
            </a:r>
          </a:p>
          <a:p>
            <a:r>
              <a:rPr lang="en-GB" dirty="0"/>
              <a:t>[1] 0.3214921 0.1548316 0.1322282 0.2213059</a:t>
            </a:r>
          </a:p>
        </p:txBody>
      </p:sp>
    </p:spTree>
    <p:extLst>
      <p:ext uri="{BB962C8B-B14F-4D97-AF65-F5344CB8AC3E}">
        <p14:creationId xmlns:p14="http://schemas.microsoft.com/office/powerpoint/2010/main" val="2267399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D8C1-EC68-174E-A317-E20C7920F1A5}"/>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C6CECA32-0264-B04F-BE3A-5353B9630AB9}"/>
              </a:ext>
            </a:extLst>
          </p:cNvPr>
          <p:cNvSpPr/>
          <p:nvPr/>
        </p:nvSpPr>
        <p:spPr>
          <a:xfrm>
            <a:off x="317500" y="1588344"/>
            <a:ext cx="6311900" cy="4801314"/>
          </a:xfrm>
          <a:prstGeom prst="rect">
            <a:avLst/>
          </a:prstGeom>
        </p:spPr>
        <p:txBody>
          <a:bodyPr wrap="square">
            <a:spAutoFit/>
          </a:bodyPr>
          <a:lstStyle/>
          <a:p>
            <a:r>
              <a:rPr lang="en-GB" b="0" i="0" dirty="0">
                <a:solidFill>
                  <a:srgbClr val="333333"/>
                </a:solidFill>
                <a:effectLst/>
                <a:latin typeface="Helvetica Neue" panose="02000503000000020004" pitchFamily="2" charset="0"/>
              </a:rPr>
              <a:t>When you pass a function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takes elements of the list and passes them as the </a:t>
            </a:r>
            <a:r>
              <a:rPr lang="en-GB" b="0" i="1" dirty="0">
                <a:solidFill>
                  <a:srgbClr val="333333"/>
                </a:solidFill>
                <a:effectLst/>
                <a:latin typeface="Helvetica Neue" panose="02000503000000020004" pitchFamily="2" charset="0"/>
              </a:rPr>
              <a:t>first argument</a:t>
            </a:r>
            <a:r>
              <a:rPr lang="en-GB" b="0" i="0" dirty="0">
                <a:solidFill>
                  <a:srgbClr val="333333"/>
                </a:solidFill>
                <a:effectLst/>
                <a:latin typeface="Helvetica Neue" panose="02000503000000020004" pitchFamily="2" charset="0"/>
              </a:rPr>
              <a:t> of the function you are applying. In the above example, the first argument of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is n, and so the elements of the sequence 1:4 all got passed to the n argument of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Functions that you pass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may have other arguments. For example, the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function has a min and max argument too. In the example above I used the default values for min and max. How would you be able to specify different values for that in the context of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Here is where the ... argument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comes into play. Any arguments that you place in the ... argument will get passed down to the function being applied to the elements of the list.</a:t>
            </a:r>
          </a:p>
          <a:p>
            <a:r>
              <a:rPr lang="en-GB" b="0" i="0" dirty="0">
                <a:solidFill>
                  <a:srgbClr val="333333"/>
                </a:solidFill>
                <a:effectLst/>
                <a:latin typeface="Helvetica Neue" panose="02000503000000020004" pitchFamily="2" charset="0"/>
              </a:rPr>
              <a:t>Here, the min = 0 and max = 10 arguments are passed down to </a:t>
            </a:r>
            <a:r>
              <a:rPr lang="en-GB" b="0" i="0" dirty="0" err="1">
                <a:solidFill>
                  <a:srgbClr val="333333"/>
                </a:solidFill>
                <a:effectLst/>
                <a:latin typeface="Helvetica Neue" panose="02000503000000020004" pitchFamily="2" charset="0"/>
              </a:rPr>
              <a:t>runif</a:t>
            </a:r>
            <a:r>
              <a:rPr lang="en-GB" b="0" i="0" dirty="0">
                <a:solidFill>
                  <a:srgbClr val="333333"/>
                </a:solidFill>
                <a:effectLst/>
                <a:latin typeface="Helvetica Neue" panose="02000503000000020004" pitchFamily="2" charset="0"/>
              </a:rPr>
              <a:t>() every time it gets called.</a:t>
            </a:r>
          </a:p>
        </p:txBody>
      </p:sp>
      <p:sp>
        <p:nvSpPr>
          <p:cNvPr id="4" name="Rectangle 3">
            <a:extLst>
              <a:ext uri="{FF2B5EF4-FFF2-40B4-BE49-F238E27FC236}">
                <a16:creationId xmlns:a16="http://schemas.microsoft.com/office/drawing/2014/main" id="{BE20D19A-E9E3-C54D-9D63-F26B6E7A202D}"/>
              </a:ext>
            </a:extLst>
          </p:cNvPr>
          <p:cNvSpPr/>
          <p:nvPr/>
        </p:nvSpPr>
        <p:spPr>
          <a:xfrm>
            <a:off x="7086600" y="2142341"/>
            <a:ext cx="4787900" cy="3693319"/>
          </a:xfrm>
          <a:prstGeom prst="rect">
            <a:avLst/>
          </a:prstGeom>
          <a:solidFill>
            <a:schemeClr val="bg2"/>
          </a:solidFill>
        </p:spPr>
        <p:txBody>
          <a:bodyPr wrap="square">
            <a:spAutoFit/>
          </a:bodyPr>
          <a:lstStyle/>
          <a:p>
            <a:r>
              <a:rPr lang="en-GB" dirty="0"/>
              <a:t>&gt; x &lt;- 1:4</a:t>
            </a:r>
          </a:p>
          <a:p>
            <a:r>
              <a:rPr lang="en-GB" dirty="0"/>
              <a:t>&gt; </a:t>
            </a:r>
            <a:r>
              <a:rPr lang="en-GB" dirty="0" err="1"/>
              <a:t>lapply</a:t>
            </a:r>
            <a:r>
              <a:rPr lang="en-GB" dirty="0"/>
              <a:t>(x, </a:t>
            </a:r>
            <a:r>
              <a:rPr lang="en-GB" dirty="0" err="1"/>
              <a:t>runif</a:t>
            </a:r>
            <a:r>
              <a:rPr lang="en-GB" dirty="0"/>
              <a:t>, min = 0, max = 10)</a:t>
            </a:r>
          </a:p>
          <a:p>
            <a:r>
              <a:rPr lang="en-GB" dirty="0"/>
              <a:t>[[1]]</a:t>
            </a:r>
          </a:p>
          <a:p>
            <a:r>
              <a:rPr lang="en-GB" dirty="0"/>
              <a:t>[1] 2.263808</a:t>
            </a:r>
          </a:p>
          <a:p>
            <a:endParaRPr lang="en-GB" dirty="0"/>
          </a:p>
          <a:p>
            <a:r>
              <a:rPr lang="en-GB" dirty="0"/>
              <a:t>[[2]]</a:t>
            </a:r>
          </a:p>
          <a:p>
            <a:r>
              <a:rPr lang="en-GB" dirty="0"/>
              <a:t>[1] 1.314165 9.815635</a:t>
            </a:r>
          </a:p>
          <a:p>
            <a:endParaRPr lang="en-GB" dirty="0"/>
          </a:p>
          <a:p>
            <a:r>
              <a:rPr lang="en-GB" dirty="0"/>
              <a:t>[[3]]</a:t>
            </a:r>
          </a:p>
          <a:p>
            <a:r>
              <a:rPr lang="en-GB" dirty="0"/>
              <a:t>[1] 3.270137 5.069395 6.814425</a:t>
            </a:r>
          </a:p>
          <a:p>
            <a:endParaRPr lang="en-GB" dirty="0"/>
          </a:p>
          <a:p>
            <a:r>
              <a:rPr lang="en-GB" dirty="0"/>
              <a:t>[[4]]</a:t>
            </a:r>
          </a:p>
          <a:p>
            <a:r>
              <a:rPr lang="en-GB" dirty="0"/>
              <a:t>[1] 0.9916910 1.1890256 0.5043966 9.2925392</a:t>
            </a:r>
          </a:p>
        </p:txBody>
      </p:sp>
    </p:spTree>
    <p:extLst>
      <p:ext uri="{BB962C8B-B14F-4D97-AF65-F5344CB8AC3E}">
        <p14:creationId xmlns:p14="http://schemas.microsoft.com/office/powerpoint/2010/main" val="1604101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C4DE-E135-8646-9CA8-2F3AF0EBF39A}"/>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067DC226-1A44-EA48-8955-03DFBA974BBE}"/>
              </a:ext>
            </a:extLst>
          </p:cNvPr>
          <p:cNvSpPr/>
          <p:nvPr/>
        </p:nvSpPr>
        <p:spPr>
          <a:xfrm>
            <a:off x="139700" y="1893838"/>
            <a:ext cx="117856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function and its friends make heavy use of </a:t>
            </a:r>
            <a:r>
              <a:rPr lang="en-GB" b="0" i="1" dirty="0">
                <a:solidFill>
                  <a:srgbClr val="333333"/>
                </a:solidFill>
                <a:effectLst/>
                <a:latin typeface="Helvetica Neue" panose="02000503000000020004" pitchFamily="2" charset="0"/>
              </a:rPr>
              <a:t>anonymous</a:t>
            </a:r>
            <a:r>
              <a:rPr lang="en-GB" b="0" i="0" dirty="0">
                <a:solidFill>
                  <a:srgbClr val="333333"/>
                </a:solidFill>
                <a:effectLst/>
                <a:latin typeface="Helvetica Neue" panose="02000503000000020004" pitchFamily="2" charset="0"/>
              </a:rPr>
              <a:t> functions. Anonymous functions have no names. These are functions are generated “on the fly” as you are using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Once the call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is finished, the function disappears and does not appear in the workspace.</a:t>
            </a:r>
          </a:p>
          <a:p>
            <a:r>
              <a:rPr lang="en-GB" b="0" i="0" dirty="0">
                <a:solidFill>
                  <a:srgbClr val="333333"/>
                </a:solidFill>
                <a:effectLst/>
                <a:latin typeface="Helvetica Neue" panose="02000503000000020004" pitchFamily="2" charset="0"/>
              </a:rPr>
              <a:t>Here I am creating a list that contains two matrices.</a:t>
            </a:r>
          </a:p>
        </p:txBody>
      </p:sp>
      <p:sp>
        <p:nvSpPr>
          <p:cNvPr id="4" name="Rectangle 3">
            <a:extLst>
              <a:ext uri="{FF2B5EF4-FFF2-40B4-BE49-F238E27FC236}">
                <a16:creationId xmlns:a16="http://schemas.microsoft.com/office/drawing/2014/main" id="{5EFD6831-AE4B-0B49-9907-D5B64335B6D8}"/>
              </a:ext>
            </a:extLst>
          </p:cNvPr>
          <p:cNvSpPr/>
          <p:nvPr/>
        </p:nvSpPr>
        <p:spPr>
          <a:xfrm>
            <a:off x="406400" y="3094167"/>
            <a:ext cx="6096000" cy="3416320"/>
          </a:xfrm>
          <a:prstGeom prst="rect">
            <a:avLst/>
          </a:prstGeom>
          <a:solidFill>
            <a:schemeClr val="bg2"/>
          </a:solidFill>
        </p:spPr>
        <p:txBody>
          <a:bodyPr>
            <a:spAutoFit/>
          </a:bodyPr>
          <a:lstStyle/>
          <a:p>
            <a:r>
              <a:rPr lang="en-GB" dirty="0"/>
              <a:t>&gt; x &lt;- list(a = matrix(1:4, 2, 2), b = matrix(1:6, 3, 2)) </a:t>
            </a:r>
          </a:p>
          <a:p>
            <a:r>
              <a:rPr lang="en-GB" dirty="0"/>
              <a:t>&gt; x</a:t>
            </a:r>
          </a:p>
          <a:p>
            <a:r>
              <a:rPr lang="en-GB" dirty="0"/>
              <a:t>$a</a:t>
            </a:r>
          </a:p>
          <a:p>
            <a:r>
              <a:rPr lang="en-GB" dirty="0"/>
              <a:t>     [,1] [,2]</a:t>
            </a:r>
          </a:p>
          <a:p>
            <a:r>
              <a:rPr lang="en-GB" dirty="0"/>
              <a:t>[1,]    1    3</a:t>
            </a:r>
          </a:p>
          <a:p>
            <a:r>
              <a:rPr lang="en-GB" dirty="0"/>
              <a:t>[2,]    2    4</a:t>
            </a:r>
          </a:p>
          <a:p>
            <a:endParaRPr lang="en-GB" dirty="0"/>
          </a:p>
          <a:p>
            <a:r>
              <a:rPr lang="en-GB" dirty="0"/>
              <a:t>$b</a:t>
            </a:r>
          </a:p>
          <a:p>
            <a:r>
              <a:rPr lang="en-GB" dirty="0"/>
              <a:t>     [,1] [,2]</a:t>
            </a:r>
          </a:p>
          <a:p>
            <a:r>
              <a:rPr lang="en-GB" dirty="0"/>
              <a:t>[1,]    1    4</a:t>
            </a:r>
          </a:p>
          <a:p>
            <a:r>
              <a:rPr lang="en-GB" dirty="0"/>
              <a:t>[2,]    2    5</a:t>
            </a:r>
          </a:p>
          <a:p>
            <a:r>
              <a:rPr lang="en-GB" dirty="0"/>
              <a:t>[3,]    3    6</a:t>
            </a:r>
          </a:p>
        </p:txBody>
      </p:sp>
    </p:spTree>
    <p:extLst>
      <p:ext uri="{BB962C8B-B14F-4D97-AF65-F5344CB8AC3E}">
        <p14:creationId xmlns:p14="http://schemas.microsoft.com/office/powerpoint/2010/main" val="132990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380-153F-3D44-9919-33B774C4FDD1}"/>
              </a:ext>
            </a:extLst>
          </p:cNvPr>
          <p:cNvSpPr>
            <a:spLocks noGrp="1"/>
          </p:cNvSpPr>
          <p:nvPr>
            <p:ph type="title"/>
          </p:nvPr>
        </p:nvSpPr>
        <p:spPr/>
        <p:txBody>
          <a:bodyPr/>
          <a:lstStyle/>
          <a:p>
            <a:r>
              <a:rPr lang="en-GB" b="1" dirty="0"/>
              <a:t>Functions in R</a:t>
            </a:r>
            <a:endParaRPr lang="en-GB" dirty="0"/>
          </a:p>
        </p:txBody>
      </p:sp>
      <p:sp>
        <p:nvSpPr>
          <p:cNvPr id="3" name="Rectangle 2">
            <a:extLst>
              <a:ext uri="{FF2B5EF4-FFF2-40B4-BE49-F238E27FC236}">
                <a16:creationId xmlns:a16="http://schemas.microsoft.com/office/drawing/2014/main" id="{BEC9F903-81B0-4747-A867-6EEC61FD1E72}"/>
              </a:ext>
            </a:extLst>
          </p:cNvPr>
          <p:cNvSpPr/>
          <p:nvPr/>
        </p:nvSpPr>
        <p:spPr>
          <a:xfrm>
            <a:off x="339305" y="1479778"/>
            <a:ext cx="11358113" cy="2031325"/>
          </a:xfrm>
          <a:prstGeom prst="rect">
            <a:avLst/>
          </a:prstGeom>
        </p:spPr>
        <p:txBody>
          <a:bodyPr wrap="square">
            <a:spAutoFit/>
          </a:bodyPr>
          <a:lstStyle/>
          <a:p>
            <a:r>
              <a:rPr lang="en-GB" dirty="0">
                <a:solidFill>
                  <a:srgbClr val="333333"/>
                </a:solidFill>
                <a:latin typeface="Helvetica Neue" panose="02000503000000020004" pitchFamily="2" charset="0"/>
              </a:rPr>
              <a:t>Functions in R are “first class objects”, which means that they can be treated much like any other R object.</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Importantly,</a:t>
            </a:r>
          </a:p>
          <a:p>
            <a:endParaRPr lang="en-GB"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passed as arguments to other functions. </a:t>
            </a:r>
          </a:p>
          <a:p>
            <a:pPr>
              <a:buFont typeface="Arial" panose="020B0604020202020204" pitchFamily="34" charset="0"/>
              <a:buChar char="•"/>
            </a:pPr>
            <a:r>
              <a:rPr lang="en-GB" b="1" dirty="0">
                <a:solidFill>
                  <a:srgbClr val="333333"/>
                </a:solidFill>
                <a:latin typeface="Helvetica Neue" panose="02000503000000020004" pitchFamily="2" charset="0"/>
              </a:rPr>
              <a:t>Functions can be nested, so that you can define a function inside of another function</a:t>
            </a:r>
          </a:p>
          <a:p>
            <a:pPr>
              <a:buFont typeface="Arial" panose="020B0604020202020204" pitchFamily="34" charset="0"/>
              <a:buChar char="•"/>
            </a:pPr>
            <a:endParaRPr lang="en-GB" dirty="0">
              <a:solidFill>
                <a:srgbClr val="333333"/>
              </a:solidFill>
              <a:latin typeface="Helvetica Neue" panose="02000503000000020004" pitchFamily="2" charset="0"/>
            </a:endParaRPr>
          </a:p>
        </p:txBody>
      </p:sp>
    </p:spTree>
    <p:extLst>
      <p:ext uri="{BB962C8B-B14F-4D97-AF65-F5344CB8AC3E}">
        <p14:creationId xmlns:p14="http://schemas.microsoft.com/office/powerpoint/2010/main" val="3683390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36B2-110F-5546-8540-E9055DE67F0A}"/>
              </a:ext>
            </a:extLst>
          </p:cNvPr>
          <p:cNvSpPr>
            <a:spLocks noGrp="1"/>
          </p:cNvSpPr>
          <p:nvPr>
            <p:ph type="title"/>
          </p:nvPr>
        </p:nvSpPr>
        <p:spPr/>
        <p:txBody>
          <a:bodyPr/>
          <a:lstStyle/>
          <a:p>
            <a:r>
              <a:rPr lang="en-GB" b="1" dirty="0" err="1"/>
              <a:t>lapply</a:t>
            </a:r>
            <a:r>
              <a:rPr lang="en-GB" b="1" dirty="0"/>
              <a:t>()</a:t>
            </a:r>
            <a:endParaRPr lang="en-GB" dirty="0"/>
          </a:p>
        </p:txBody>
      </p:sp>
      <p:sp>
        <p:nvSpPr>
          <p:cNvPr id="3" name="Rectangle 2">
            <a:extLst>
              <a:ext uri="{FF2B5EF4-FFF2-40B4-BE49-F238E27FC236}">
                <a16:creationId xmlns:a16="http://schemas.microsoft.com/office/drawing/2014/main" id="{1E47AA34-5D7D-E242-A20D-79687DB9F7B7}"/>
              </a:ext>
            </a:extLst>
          </p:cNvPr>
          <p:cNvSpPr/>
          <p:nvPr/>
        </p:nvSpPr>
        <p:spPr>
          <a:xfrm>
            <a:off x="127000" y="1303635"/>
            <a:ext cx="114808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Suppose I wanted to extract the first column of each matrix in the list. I could write an anonymous function for extracting the first column of each matrix.</a:t>
            </a:r>
            <a:endParaRPr lang="en-GB" dirty="0"/>
          </a:p>
        </p:txBody>
      </p:sp>
      <p:sp>
        <p:nvSpPr>
          <p:cNvPr id="4" name="Rectangle 3">
            <a:extLst>
              <a:ext uri="{FF2B5EF4-FFF2-40B4-BE49-F238E27FC236}">
                <a16:creationId xmlns:a16="http://schemas.microsoft.com/office/drawing/2014/main" id="{9740B204-FF9C-1F42-B2E8-FBB605E6C961}"/>
              </a:ext>
            </a:extLst>
          </p:cNvPr>
          <p:cNvSpPr/>
          <p:nvPr/>
        </p:nvSpPr>
        <p:spPr>
          <a:xfrm>
            <a:off x="406400" y="1949966"/>
            <a:ext cx="6096000" cy="1477328"/>
          </a:xfrm>
          <a:prstGeom prst="rect">
            <a:avLst/>
          </a:prstGeom>
          <a:solidFill>
            <a:schemeClr val="bg2"/>
          </a:solidFill>
        </p:spPr>
        <p:txBody>
          <a:bodyPr>
            <a:spAutoFit/>
          </a:bodyPr>
          <a:lstStyle/>
          <a:p>
            <a:r>
              <a:rPr lang="en-GB" dirty="0"/>
              <a:t>&gt; </a:t>
            </a:r>
            <a:r>
              <a:rPr lang="en-GB" dirty="0" err="1"/>
              <a:t>lapply</a:t>
            </a:r>
            <a:r>
              <a:rPr lang="en-GB" dirty="0"/>
              <a:t>(x, function(</a:t>
            </a:r>
            <a:r>
              <a:rPr lang="en-GB" dirty="0" err="1"/>
              <a:t>elt</a:t>
            </a:r>
            <a:r>
              <a:rPr lang="en-GB" dirty="0"/>
              <a:t>) { </a:t>
            </a:r>
            <a:r>
              <a:rPr lang="en-GB" dirty="0" err="1"/>
              <a:t>elt</a:t>
            </a:r>
            <a:r>
              <a:rPr lang="en-GB" dirty="0"/>
              <a:t>[,1] })</a:t>
            </a:r>
          </a:p>
          <a:p>
            <a:r>
              <a:rPr lang="en-GB" dirty="0"/>
              <a:t>$a</a:t>
            </a:r>
          </a:p>
          <a:p>
            <a:r>
              <a:rPr lang="en-GB" dirty="0"/>
              <a:t>[1] 1 2</a:t>
            </a:r>
          </a:p>
          <a:p>
            <a:r>
              <a:rPr lang="en-GB" dirty="0"/>
              <a:t>$b</a:t>
            </a:r>
          </a:p>
          <a:p>
            <a:r>
              <a:rPr lang="en-GB" dirty="0"/>
              <a:t>[1] 1 2 3</a:t>
            </a:r>
          </a:p>
        </p:txBody>
      </p:sp>
      <p:sp>
        <p:nvSpPr>
          <p:cNvPr id="5" name="Rectangle 4">
            <a:extLst>
              <a:ext uri="{FF2B5EF4-FFF2-40B4-BE49-F238E27FC236}">
                <a16:creationId xmlns:a16="http://schemas.microsoft.com/office/drawing/2014/main" id="{430C62F8-1CCC-E24D-946B-E7B559E569B8}"/>
              </a:ext>
            </a:extLst>
          </p:cNvPr>
          <p:cNvSpPr/>
          <p:nvPr/>
        </p:nvSpPr>
        <p:spPr>
          <a:xfrm>
            <a:off x="127000" y="3427294"/>
            <a:ext cx="117475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Notice that I put the function() definition right in the call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This is perfectly legal and acceptable. You can put an arbitrarily complicated function definition inside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but if it’s going to be more complicated, it’s probably a better idea to define the function separately.</a:t>
            </a:r>
          </a:p>
          <a:p>
            <a:r>
              <a:rPr lang="en-GB" b="0" i="0" dirty="0">
                <a:solidFill>
                  <a:srgbClr val="333333"/>
                </a:solidFill>
                <a:effectLst/>
                <a:latin typeface="Helvetica Neue" panose="02000503000000020004" pitchFamily="2" charset="0"/>
              </a:rPr>
              <a:t>For example, I could have done the following.</a:t>
            </a:r>
          </a:p>
        </p:txBody>
      </p:sp>
      <p:sp>
        <p:nvSpPr>
          <p:cNvPr id="6" name="Rectangle 5">
            <a:extLst>
              <a:ext uri="{FF2B5EF4-FFF2-40B4-BE49-F238E27FC236}">
                <a16:creationId xmlns:a16="http://schemas.microsoft.com/office/drawing/2014/main" id="{2E2DB7B1-E267-B941-83F5-49FA9964F57B}"/>
              </a:ext>
            </a:extLst>
          </p:cNvPr>
          <p:cNvSpPr/>
          <p:nvPr/>
        </p:nvSpPr>
        <p:spPr>
          <a:xfrm>
            <a:off x="406400" y="4549676"/>
            <a:ext cx="6096000" cy="2308324"/>
          </a:xfrm>
          <a:prstGeom prst="rect">
            <a:avLst/>
          </a:prstGeom>
          <a:solidFill>
            <a:schemeClr val="bg2"/>
          </a:solidFill>
        </p:spPr>
        <p:txBody>
          <a:bodyPr>
            <a:spAutoFit/>
          </a:bodyPr>
          <a:lstStyle/>
          <a:p>
            <a:r>
              <a:rPr lang="en-GB" dirty="0"/>
              <a:t>&gt; f &lt;- function(</a:t>
            </a:r>
            <a:r>
              <a:rPr lang="en-GB" dirty="0" err="1"/>
              <a:t>elt</a:t>
            </a:r>
            <a:r>
              <a:rPr lang="en-GB" dirty="0"/>
              <a:t>) {</a:t>
            </a:r>
          </a:p>
          <a:p>
            <a:r>
              <a:rPr lang="en-GB" dirty="0"/>
              <a:t>+         </a:t>
            </a:r>
            <a:r>
              <a:rPr lang="en-GB" dirty="0" err="1"/>
              <a:t>elt</a:t>
            </a:r>
            <a:r>
              <a:rPr lang="en-GB" dirty="0"/>
              <a:t>[, 1]</a:t>
            </a:r>
          </a:p>
          <a:p>
            <a:r>
              <a:rPr lang="en-GB" dirty="0"/>
              <a:t>+ }</a:t>
            </a:r>
          </a:p>
          <a:p>
            <a:r>
              <a:rPr lang="en-GB" dirty="0"/>
              <a:t>&gt; </a:t>
            </a:r>
            <a:r>
              <a:rPr lang="en-GB" dirty="0" err="1"/>
              <a:t>lapply</a:t>
            </a:r>
            <a:r>
              <a:rPr lang="en-GB" dirty="0"/>
              <a:t>(x, f)</a:t>
            </a:r>
          </a:p>
          <a:p>
            <a:r>
              <a:rPr lang="en-GB" dirty="0"/>
              <a:t>$a</a:t>
            </a:r>
          </a:p>
          <a:p>
            <a:r>
              <a:rPr lang="en-GB" dirty="0"/>
              <a:t>[1] 1 2</a:t>
            </a:r>
          </a:p>
          <a:p>
            <a:r>
              <a:rPr lang="en-GB" dirty="0"/>
              <a:t>$b</a:t>
            </a:r>
          </a:p>
          <a:p>
            <a:r>
              <a:rPr lang="en-GB" dirty="0"/>
              <a:t>[1] 1 2 3</a:t>
            </a:r>
          </a:p>
        </p:txBody>
      </p:sp>
      <p:sp>
        <p:nvSpPr>
          <p:cNvPr id="7" name="Rectangle 6">
            <a:extLst>
              <a:ext uri="{FF2B5EF4-FFF2-40B4-BE49-F238E27FC236}">
                <a16:creationId xmlns:a16="http://schemas.microsoft.com/office/drawing/2014/main" id="{32F9A898-B29D-4E49-BB5F-E5E36293A243}"/>
              </a:ext>
            </a:extLst>
          </p:cNvPr>
          <p:cNvSpPr/>
          <p:nvPr/>
        </p:nvSpPr>
        <p:spPr>
          <a:xfrm>
            <a:off x="3568700" y="5015547"/>
            <a:ext cx="8458200" cy="1477328"/>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Now the function is no longer anonymous; it’s name is </a:t>
            </a:r>
            <a:r>
              <a:rPr lang="en-GB" dirty="0"/>
              <a:t>f</a:t>
            </a:r>
            <a:r>
              <a:rPr lang="en-GB" b="0" i="0" dirty="0">
                <a:solidFill>
                  <a:srgbClr val="333333"/>
                </a:solidFill>
                <a:effectLst/>
                <a:latin typeface="Helvetica Neue" panose="02000503000000020004" pitchFamily="2" charset="0"/>
              </a:rPr>
              <a:t>. Whether you use an anonymous function or you define a function first depends on your context. If you think the function </a:t>
            </a:r>
            <a:r>
              <a:rPr lang="en-GB" dirty="0"/>
              <a:t>f</a:t>
            </a:r>
            <a:r>
              <a:rPr lang="en-GB" b="0" i="0" dirty="0">
                <a:solidFill>
                  <a:srgbClr val="333333"/>
                </a:solidFill>
                <a:effectLst/>
                <a:latin typeface="Helvetica Neue" panose="02000503000000020004" pitchFamily="2" charset="0"/>
              </a:rPr>
              <a:t> is something you’re going to need a lot in other parts of your code, you might want to define it separately. But if you’re just going to use it for this call to </a:t>
            </a:r>
            <a:r>
              <a:rPr lang="en-GB" dirty="0" err="1"/>
              <a:t>lapply</a:t>
            </a:r>
            <a:r>
              <a:rPr lang="en-GB" dirty="0"/>
              <a:t>()</a:t>
            </a:r>
            <a:r>
              <a:rPr lang="en-GB" b="0" i="0" dirty="0">
                <a:solidFill>
                  <a:srgbClr val="333333"/>
                </a:solidFill>
                <a:effectLst/>
                <a:latin typeface="Helvetica Neue" panose="02000503000000020004" pitchFamily="2" charset="0"/>
              </a:rPr>
              <a:t>, then it’s probably simpler to use an anonymous function.</a:t>
            </a:r>
            <a:endParaRPr lang="en-GB" dirty="0"/>
          </a:p>
        </p:txBody>
      </p:sp>
    </p:spTree>
    <p:extLst>
      <p:ext uri="{BB962C8B-B14F-4D97-AF65-F5344CB8AC3E}">
        <p14:creationId xmlns:p14="http://schemas.microsoft.com/office/powerpoint/2010/main" val="1058136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8DA4-4F70-8947-BFD8-641657C499AD}"/>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445279FE-E6AA-1549-B33C-783B6119A475}"/>
              </a:ext>
            </a:extLst>
          </p:cNvPr>
          <p:cNvSpPr/>
          <p:nvPr/>
        </p:nvSpPr>
        <p:spPr>
          <a:xfrm>
            <a:off x="190500" y="1566039"/>
            <a:ext cx="11899900"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function behaves similarly to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the only real difference is in the return value.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will try to simplify the result of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if possible. Essentially,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calls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on its input and then applies the following algorithm:</a:t>
            </a:r>
          </a:p>
          <a:p>
            <a:pPr>
              <a:buFont typeface="Arial" panose="020B0604020202020204" pitchFamily="34" charset="0"/>
              <a:buChar char="•"/>
            </a:pPr>
            <a:r>
              <a:rPr lang="en-GB" b="0" i="0" dirty="0">
                <a:solidFill>
                  <a:srgbClr val="333333"/>
                </a:solidFill>
                <a:effectLst/>
                <a:latin typeface="Helvetica Neue" panose="02000503000000020004" pitchFamily="2" charset="0"/>
              </a:rPr>
              <a:t>If the result is a list where every element is length 1, then a vector is returned</a:t>
            </a:r>
          </a:p>
          <a:p>
            <a:pPr>
              <a:buFont typeface="Arial" panose="020B0604020202020204" pitchFamily="34" charset="0"/>
              <a:buChar char="•"/>
            </a:pPr>
            <a:r>
              <a:rPr lang="en-GB" b="0" i="0" dirty="0">
                <a:solidFill>
                  <a:srgbClr val="333333"/>
                </a:solidFill>
                <a:effectLst/>
                <a:latin typeface="Helvetica Neue" panose="02000503000000020004" pitchFamily="2" charset="0"/>
              </a:rPr>
              <a:t>If the result is a list where every element is a vector of the same length (&gt; 1), a matrix is returned.</a:t>
            </a:r>
          </a:p>
          <a:p>
            <a:pPr>
              <a:buFont typeface="Arial" panose="020B0604020202020204" pitchFamily="34" charset="0"/>
              <a:buChar char="•"/>
            </a:pPr>
            <a:r>
              <a:rPr lang="en-GB" b="0" i="0" dirty="0">
                <a:solidFill>
                  <a:srgbClr val="333333"/>
                </a:solidFill>
                <a:effectLst/>
                <a:latin typeface="Helvetica Neue" panose="02000503000000020004" pitchFamily="2" charset="0"/>
              </a:rPr>
              <a:t>If it can’t figure things out, a list is returned</a:t>
            </a:r>
          </a:p>
        </p:txBody>
      </p:sp>
    </p:spTree>
    <p:extLst>
      <p:ext uri="{BB962C8B-B14F-4D97-AF65-F5344CB8AC3E}">
        <p14:creationId xmlns:p14="http://schemas.microsoft.com/office/powerpoint/2010/main" val="1232765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C78B-3B32-BC44-95E8-1F67B27AC120}"/>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E4D9012A-1761-3F41-9955-A32CAAFEE5C5}"/>
              </a:ext>
            </a:extLst>
          </p:cNvPr>
          <p:cNvSpPr/>
          <p:nvPr/>
        </p:nvSpPr>
        <p:spPr>
          <a:xfrm>
            <a:off x="112430" y="1898134"/>
            <a:ext cx="3610540"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Here’s the result of calling </a:t>
            </a:r>
            <a:r>
              <a:rPr lang="en-GB" dirty="0" err="1"/>
              <a:t>lapply</a:t>
            </a:r>
            <a:r>
              <a:rPr lang="en-GB" dirty="0"/>
              <a:t>()</a:t>
            </a:r>
          </a:p>
        </p:txBody>
      </p:sp>
      <p:sp>
        <p:nvSpPr>
          <p:cNvPr id="5" name="Rectangle 4">
            <a:extLst>
              <a:ext uri="{FF2B5EF4-FFF2-40B4-BE49-F238E27FC236}">
                <a16:creationId xmlns:a16="http://schemas.microsoft.com/office/drawing/2014/main" id="{C94CA805-1000-F84B-B411-F1D69A9C66CB}"/>
              </a:ext>
            </a:extLst>
          </p:cNvPr>
          <p:cNvSpPr/>
          <p:nvPr/>
        </p:nvSpPr>
        <p:spPr>
          <a:xfrm>
            <a:off x="419100" y="2474912"/>
            <a:ext cx="5130800" cy="3970318"/>
          </a:xfrm>
          <a:prstGeom prst="rect">
            <a:avLst/>
          </a:prstGeom>
          <a:solidFill>
            <a:schemeClr val="bg2"/>
          </a:solidFill>
        </p:spPr>
        <p:txBody>
          <a:bodyPr wrap="square">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-0.251483</a:t>
            </a:r>
          </a:p>
          <a:p>
            <a:endParaRPr lang="en-GB" dirty="0"/>
          </a:p>
          <a:p>
            <a:r>
              <a:rPr lang="en-GB" dirty="0"/>
              <a:t>$c</a:t>
            </a:r>
          </a:p>
          <a:p>
            <a:r>
              <a:rPr lang="en-GB" dirty="0"/>
              <a:t>[1] 1.481246</a:t>
            </a:r>
          </a:p>
          <a:p>
            <a:endParaRPr lang="en-GB" dirty="0"/>
          </a:p>
          <a:p>
            <a:r>
              <a:rPr lang="en-GB" dirty="0"/>
              <a:t>$d</a:t>
            </a:r>
          </a:p>
          <a:p>
            <a:r>
              <a:rPr lang="en-GB" dirty="0"/>
              <a:t>[1] 4.968715</a:t>
            </a:r>
          </a:p>
        </p:txBody>
      </p:sp>
    </p:spTree>
    <p:extLst>
      <p:ext uri="{BB962C8B-B14F-4D97-AF65-F5344CB8AC3E}">
        <p14:creationId xmlns:p14="http://schemas.microsoft.com/office/powerpoint/2010/main" val="255240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C78B-3B32-BC44-95E8-1F67B27AC120}"/>
              </a:ext>
            </a:extLst>
          </p:cNvPr>
          <p:cNvSpPr>
            <a:spLocks noGrp="1"/>
          </p:cNvSpPr>
          <p:nvPr>
            <p:ph type="title"/>
          </p:nvPr>
        </p:nvSpPr>
        <p:spPr/>
        <p:txBody>
          <a:bodyPr/>
          <a:lstStyle/>
          <a:p>
            <a:r>
              <a:rPr lang="en-GB" b="1" dirty="0" err="1"/>
              <a:t>sapply</a:t>
            </a:r>
            <a:r>
              <a:rPr lang="en-GB" b="1" dirty="0"/>
              <a:t>()</a:t>
            </a:r>
            <a:endParaRPr lang="en-GB" dirty="0"/>
          </a:p>
        </p:txBody>
      </p:sp>
      <p:sp>
        <p:nvSpPr>
          <p:cNvPr id="3" name="Rectangle 2">
            <a:extLst>
              <a:ext uri="{FF2B5EF4-FFF2-40B4-BE49-F238E27FC236}">
                <a16:creationId xmlns:a16="http://schemas.microsoft.com/office/drawing/2014/main" id="{E4D9012A-1761-3F41-9955-A32CAAFEE5C5}"/>
              </a:ext>
            </a:extLst>
          </p:cNvPr>
          <p:cNvSpPr/>
          <p:nvPr/>
        </p:nvSpPr>
        <p:spPr>
          <a:xfrm>
            <a:off x="112430" y="1898134"/>
            <a:ext cx="3610540"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Here’s the result of calling </a:t>
            </a:r>
            <a:r>
              <a:rPr lang="en-GB" dirty="0" err="1"/>
              <a:t>lapply</a:t>
            </a:r>
            <a:r>
              <a:rPr lang="en-GB" dirty="0"/>
              <a:t>()</a:t>
            </a:r>
          </a:p>
        </p:txBody>
      </p:sp>
      <p:sp>
        <p:nvSpPr>
          <p:cNvPr id="5" name="Rectangle 4">
            <a:extLst>
              <a:ext uri="{FF2B5EF4-FFF2-40B4-BE49-F238E27FC236}">
                <a16:creationId xmlns:a16="http://schemas.microsoft.com/office/drawing/2014/main" id="{C94CA805-1000-F84B-B411-F1D69A9C66CB}"/>
              </a:ext>
            </a:extLst>
          </p:cNvPr>
          <p:cNvSpPr/>
          <p:nvPr/>
        </p:nvSpPr>
        <p:spPr>
          <a:xfrm>
            <a:off x="419100" y="2474912"/>
            <a:ext cx="5130800" cy="3970318"/>
          </a:xfrm>
          <a:prstGeom prst="rect">
            <a:avLst/>
          </a:prstGeom>
          <a:solidFill>
            <a:schemeClr val="bg2"/>
          </a:solidFill>
        </p:spPr>
        <p:txBody>
          <a:bodyPr wrap="square">
            <a:spAutoFit/>
          </a:bodyPr>
          <a:lstStyle/>
          <a:p>
            <a:r>
              <a:rPr lang="en-GB" dirty="0"/>
              <a:t>&gt; x &lt;- list(a = 1:4, b = </a:t>
            </a:r>
            <a:r>
              <a:rPr lang="en-GB" dirty="0" err="1"/>
              <a:t>rnorm</a:t>
            </a:r>
            <a:r>
              <a:rPr lang="en-GB" dirty="0"/>
              <a:t>(10), c = </a:t>
            </a:r>
            <a:r>
              <a:rPr lang="en-GB" dirty="0" err="1"/>
              <a:t>rnorm</a:t>
            </a:r>
            <a:r>
              <a:rPr lang="en-GB" dirty="0"/>
              <a:t>(20, 1), d = </a:t>
            </a:r>
            <a:r>
              <a:rPr lang="en-GB" dirty="0" err="1"/>
              <a:t>rnorm</a:t>
            </a:r>
            <a:r>
              <a:rPr lang="en-GB" dirty="0"/>
              <a:t>(100, 5))</a:t>
            </a:r>
          </a:p>
          <a:p>
            <a:r>
              <a:rPr lang="en-GB" dirty="0"/>
              <a:t>&gt; </a:t>
            </a:r>
            <a:r>
              <a:rPr lang="en-GB" dirty="0" err="1"/>
              <a:t>lapply</a:t>
            </a:r>
            <a:r>
              <a:rPr lang="en-GB" dirty="0"/>
              <a:t>(x, mean)</a:t>
            </a:r>
          </a:p>
          <a:p>
            <a:r>
              <a:rPr lang="en-GB" dirty="0"/>
              <a:t>$a</a:t>
            </a:r>
          </a:p>
          <a:p>
            <a:r>
              <a:rPr lang="en-GB" dirty="0"/>
              <a:t>[1] 2.5</a:t>
            </a:r>
          </a:p>
          <a:p>
            <a:endParaRPr lang="en-GB" dirty="0"/>
          </a:p>
          <a:p>
            <a:r>
              <a:rPr lang="en-GB" dirty="0"/>
              <a:t>$b</a:t>
            </a:r>
          </a:p>
          <a:p>
            <a:r>
              <a:rPr lang="en-GB" dirty="0"/>
              <a:t>[1] -0.251483</a:t>
            </a:r>
          </a:p>
          <a:p>
            <a:endParaRPr lang="en-GB" dirty="0"/>
          </a:p>
          <a:p>
            <a:r>
              <a:rPr lang="en-GB" dirty="0"/>
              <a:t>$c</a:t>
            </a:r>
          </a:p>
          <a:p>
            <a:r>
              <a:rPr lang="en-GB" dirty="0"/>
              <a:t>[1] 1.481246</a:t>
            </a:r>
          </a:p>
          <a:p>
            <a:endParaRPr lang="en-GB" dirty="0"/>
          </a:p>
          <a:p>
            <a:r>
              <a:rPr lang="en-GB" dirty="0"/>
              <a:t>$d</a:t>
            </a:r>
          </a:p>
          <a:p>
            <a:r>
              <a:rPr lang="en-GB" dirty="0"/>
              <a:t>[1] 4.968715</a:t>
            </a:r>
          </a:p>
        </p:txBody>
      </p:sp>
      <p:sp>
        <p:nvSpPr>
          <p:cNvPr id="4" name="Rectangle 3">
            <a:extLst>
              <a:ext uri="{FF2B5EF4-FFF2-40B4-BE49-F238E27FC236}">
                <a16:creationId xmlns:a16="http://schemas.microsoft.com/office/drawing/2014/main" id="{3B808CB7-9E60-A549-B08A-B94D7A13AB7A}"/>
              </a:ext>
            </a:extLst>
          </p:cNvPr>
          <p:cNvSpPr/>
          <p:nvPr/>
        </p:nvSpPr>
        <p:spPr>
          <a:xfrm>
            <a:off x="6140458" y="1759634"/>
            <a:ext cx="4657148"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the result of calling </a:t>
            </a:r>
            <a:r>
              <a:rPr lang="en-GB" dirty="0" err="1"/>
              <a:t>sapply</a:t>
            </a:r>
            <a:r>
              <a:rPr lang="en-GB" dirty="0"/>
              <a:t>()</a:t>
            </a:r>
            <a:r>
              <a:rPr lang="en-GB" b="0" i="0" dirty="0">
                <a:solidFill>
                  <a:srgbClr val="333333"/>
                </a:solidFill>
                <a:effectLst/>
                <a:latin typeface="Helvetica Neue" panose="02000503000000020004" pitchFamily="2" charset="0"/>
              </a:rPr>
              <a:t> on the same list.</a:t>
            </a:r>
            <a:endParaRPr lang="en-GB" dirty="0"/>
          </a:p>
        </p:txBody>
      </p:sp>
      <p:sp>
        <p:nvSpPr>
          <p:cNvPr id="6" name="Rectangle 5">
            <a:extLst>
              <a:ext uri="{FF2B5EF4-FFF2-40B4-BE49-F238E27FC236}">
                <a16:creationId xmlns:a16="http://schemas.microsoft.com/office/drawing/2014/main" id="{6C6560BD-7BE8-C448-B560-0626BE1CD47F}"/>
              </a:ext>
            </a:extLst>
          </p:cNvPr>
          <p:cNvSpPr/>
          <p:nvPr/>
        </p:nvSpPr>
        <p:spPr>
          <a:xfrm>
            <a:off x="6273800" y="2474911"/>
            <a:ext cx="4940300" cy="923330"/>
          </a:xfrm>
          <a:prstGeom prst="rect">
            <a:avLst/>
          </a:prstGeom>
          <a:solidFill>
            <a:schemeClr val="bg2"/>
          </a:solidFill>
        </p:spPr>
        <p:txBody>
          <a:bodyPr wrap="square">
            <a:spAutoFit/>
          </a:bodyPr>
          <a:lstStyle/>
          <a:p>
            <a:r>
              <a:rPr lang="en-GB" dirty="0"/>
              <a:t>&gt; </a:t>
            </a:r>
            <a:r>
              <a:rPr lang="en-GB" dirty="0" err="1"/>
              <a:t>sapply</a:t>
            </a:r>
            <a:r>
              <a:rPr lang="en-GB" dirty="0"/>
              <a:t>(x, mean) </a:t>
            </a:r>
          </a:p>
          <a:p>
            <a:r>
              <a:rPr lang="en-GB" dirty="0"/>
              <a:t>        a         b         c         d </a:t>
            </a:r>
          </a:p>
          <a:p>
            <a:r>
              <a:rPr lang="en-GB" dirty="0"/>
              <a:t> 2.500000 -0.251483  1.481246  4.968715 </a:t>
            </a:r>
          </a:p>
        </p:txBody>
      </p:sp>
      <p:sp>
        <p:nvSpPr>
          <p:cNvPr id="7" name="Rectangle 6">
            <a:extLst>
              <a:ext uri="{FF2B5EF4-FFF2-40B4-BE49-F238E27FC236}">
                <a16:creationId xmlns:a16="http://schemas.microsoft.com/office/drawing/2014/main" id="{D4FF5284-329D-2C4B-A6D6-C54C18CE0985}"/>
              </a:ext>
            </a:extLst>
          </p:cNvPr>
          <p:cNvSpPr/>
          <p:nvPr/>
        </p:nvSpPr>
        <p:spPr>
          <a:xfrm>
            <a:off x="5695950" y="4452036"/>
            <a:ext cx="6096000" cy="923330"/>
          </a:xfrm>
          <a:prstGeom prst="rect">
            <a:avLst/>
          </a:prstGeom>
        </p:spPr>
        <p:txBody>
          <a:bodyPr>
            <a:spAutoFit/>
          </a:bodyPr>
          <a:lstStyle/>
          <a:p>
            <a:r>
              <a:rPr lang="en-GB" b="0" i="0" dirty="0">
                <a:solidFill>
                  <a:srgbClr val="333333"/>
                </a:solidFill>
                <a:effectLst/>
                <a:latin typeface="Helvetica Neue" panose="02000503000000020004" pitchFamily="2" charset="0"/>
              </a:rPr>
              <a:t>Because the result of </a:t>
            </a:r>
            <a:r>
              <a:rPr lang="en-GB" dirty="0" err="1"/>
              <a:t>lapply</a:t>
            </a:r>
            <a:r>
              <a:rPr lang="en-GB" dirty="0"/>
              <a:t>()</a:t>
            </a:r>
            <a:r>
              <a:rPr lang="en-GB" b="0" i="0" dirty="0">
                <a:solidFill>
                  <a:srgbClr val="333333"/>
                </a:solidFill>
                <a:effectLst/>
                <a:latin typeface="Helvetica Neue" panose="02000503000000020004" pitchFamily="2" charset="0"/>
              </a:rPr>
              <a:t> was a list where each element had length 1, </a:t>
            </a:r>
            <a:r>
              <a:rPr lang="en-GB" dirty="0" err="1"/>
              <a:t>sapply</a:t>
            </a:r>
            <a:r>
              <a:rPr lang="en-GB" dirty="0"/>
              <a:t>()</a:t>
            </a:r>
            <a:r>
              <a:rPr lang="en-GB" b="0" i="0" dirty="0">
                <a:solidFill>
                  <a:srgbClr val="333333"/>
                </a:solidFill>
                <a:effectLst/>
                <a:latin typeface="Helvetica Neue" panose="02000503000000020004" pitchFamily="2" charset="0"/>
              </a:rPr>
              <a:t> collapsed the output into a numeric vector, which is often more useful than a list.</a:t>
            </a:r>
            <a:endParaRPr lang="en-GB" dirty="0"/>
          </a:p>
        </p:txBody>
      </p:sp>
    </p:spTree>
    <p:extLst>
      <p:ext uri="{BB962C8B-B14F-4D97-AF65-F5344CB8AC3E}">
        <p14:creationId xmlns:p14="http://schemas.microsoft.com/office/powerpoint/2010/main" val="87895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212-8FE7-A549-940F-B917E0E51334}"/>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3AB463DB-39DB-0E41-BB59-57DEBCFA85F8}"/>
              </a:ext>
            </a:extLst>
          </p:cNvPr>
          <p:cNvSpPr/>
          <p:nvPr/>
        </p:nvSpPr>
        <p:spPr>
          <a:xfrm>
            <a:off x="317500" y="1482636"/>
            <a:ext cx="11391900" cy="646331"/>
          </a:xfrm>
          <a:prstGeom prst="rect">
            <a:avLst/>
          </a:prstGeom>
        </p:spPr>
        <p:txBody>
          <a:bodyPr wrap="square">
            <a:spAutoFit/>
          </a:bodyPr>
          <a:lstStyle/>
          <a:p>
            <a:r>
              <a:rPr lang="en-GB" dirty="0" err="1"/>
              <a:t>tapply</a:t>
            </a:r>
            <a:r>
              <a:rPr lang="en-GB" dirty="0"/>
              <a:t>()</a:t>
            </a:r>
            <a:r>
              <a:rPr lang="en-GB" b="0" i="0" dirty="0">
                <a:solidFill>
                  <a:srgbClr val="333333"/>
                </a:solidFill>
                <a:effectLst/>
                <a:latin typeface="Helvetica Neue" panose="02000503000000020004" pitchFamily="2" charset="0"/>
              </a:rPr>
              <a:t> is used to apply a function over subsets of a vector. It can be thought of as a combination of </a:t>
            </a:r>
            <a:r>
              <a:rPr lang="en-GB" dirty="0"/>
              <a:t>split()</a:t>
            </a:r>
            <a:r>
              <a:rPr lang="en-GB" b="0" i="0" dirty="0">
                <a:solidFill>
                  <a:srgbClr val="333333"/>
                </a:solidFill>
                <a:effectLst/>
                <a:latin typeface="Helvetica Neue" panose="02000503000000020004" pitchFamily="2" charset="0"/>
              </a:rPr>
              <a:t> and </a:t>
            </a:r>
            <a:r>
              <a:rPr lang="en-GB" dirty="0" err="1"/>
              <a:t>sapply</a:t>
            </a:r>
            <a:r>
              <a:rPr lang="en-GB" dirty="0"/>
              <a:t>()</a:t>
            </a:r>
            <a:r>
              <a:rPr lang="en-GB" b="0" i="0" dirty="0">
                <a:solidFill>
                  <a:srgbClr val="333333"/>
                </a:solidFill>
                <a:effectLst/>
                <a:latin typeface="Helvetica Neue" panose="02000503000000020004" pitchFamily="2" charset="0"/>
              </a:rPr>
              <a:t> for vectors only. </a:t>
            </a:r>
            <a:endParaRPr lang="en-GB" dirty="0"/>
          </a:p>
        </p:txBody>
      </p:sp>
      <p:sp>
        <p:nvSpPr>
          <p:cNvPr id="4" name="Rectangle 3">
            <a:extLst>
              <a:ext uri="{FF2B5EF4-FFF2-40B4-BE49-F238E27FC236}">
                <a16:creationId xmlns:a16="http://schemas.microsoft.com/office/drawing/2014/main" id="{A7CF77D9-62D3-A64C-9546-D24F89EA4AC1}"/>
              </a:ext>
            </a:extLst>
          </p:cNvPr>
          <p:cNvSpPr/>
          <p:nvPr/>
        </p:nvSpPr>
        <p:spPr>
          <a:xfrm>
            <a:off x="495300" y="2767260"/>
            <a:ext cx="8394700" cy="646331"/>
          </a:xfrm>
          <a:prstGeom prst="rect">
            <a:avLst/>
          </a:prstGeom>
          <a:solidFill>
            <a:schemeClr val="bg2"/>
          </a:solidFill>
        </p:spPr>
        <p:txBody>
          <a:bodyPr wrap="square">
            <a:spAutoFit/>
          </a:bodyPr>
          <a:lstStyle/>
          <a:p>
            <a:r>
              <a:rPr lang="en-GB" dirty="0"/>
              <a:t>&gt; str(</a:t>
            </a:r>
            <a:r>
              <a:rPr lang="en-GB" dirty="0" err="1"/>
              <a:t>tapply</a:t>
            </a:r>
            <a:r>
              <a:rPr lang="en-GB" dirty="0"/>
              <a:t>)</a:t>
            </a:r>
          </a:p>
          <a:p>
            <a:r>
              <a:rPr lang="en-GB" dirty="0"/>
              <a:t>function (X, INDEX, FUN = NULL, ..., default = NA, simplify = TRUE) </a:t>
            </a:r>
          </a:p>
        </p:txBody>
      </p:sp>
      <p:sp>
        <p:nvSpPr>
          <p:cNvPr id="5" name="Rectangle 4">
            <a:extLst>
              <a:ext uri="{FF2B5EF4-FFF2-40B4-BE49-F238E27FC236}">
                <a16:creationId xmlns:a16="http://schemas.microsoft.com/office/drawing/2014/main" id="{08C32C9B-49B6-8D48-B703-797D3554C842}"/>
              </a:ext>
            </a:extLst>
          </p:cNvPr>
          <p:cNvSpPr/>
          <p:nvPr/>
        </p:nvSpPr>
        <p:spPr>
          <a:xfrm>
            <a:off x="317500" y="3805704"/>
            <a:ext cx="6096000" cy="2031325"/>
          </a:xfrm>
          <a:prstGeom prst="rect">
            <a:avLst/>
          </a:prstGeom>
        </p:spPr>
        <p:txBody>
          <a:bodyPr>
            <a:spAutoFit/>
          </a:bodyPr>
          <a:lstStyle/>
          <a:p>
            <a:r>
              <a:rPr lang="en-GB" b="0" i="0" dirty="0">
                <a:solidFill>
                  <a:srgbClr val="333333"/>
                </a:solidFill>
                <a:effectLst/>
                <a:latin typeface="Helvetica Neue" panose="02000503000000020004" pitchFamily="2" charset="0"/>
              </a:rPr>
              <a:t>the arguments to </a:t>
            </a:r>
            <a:r>
              <a:rPr lang="en-GB" b="0" i="0" dirty="0" err="1">
                <a:solidFill>
                  <a:srgbClr val="333333"/>
                </a:solidFill>
                <a:effectLst/>
                <a:latin typeface="Helvetica Neue" panose="02000503000000020004" pitchFamily="2" charset="0"/>
              </a:rPr>
              <a:t>tapply</a:t>
            </a:r>
            <a:r>
              <a:rPr lang="en-GB" b="0" i="0" dirty="0">
                <a:solidFill>
                  <a:srgbClr val="333333"/>
                </a:solidFill>
                <a:effectLst/>
                <a:latin typeface="Helvetica Neue" panose="02000503000000020004" pitchFamily="2" charset="0"/>
              </a:rPr>
              <a:t>() are as follows:</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 vector</a:t>
            </a:r>
          </a:p>
          <a:p>
            <a:pPr>
              <a:buFont typeface="Arial" panose="020B0604020202020204" pitchFamily="34" charset="0"/>
              <a:buChar char="•"/>
            </a:pPr>
            <a:r>
              <a:rPr lang="en-GB" b="0" i="0" dirty="0">
                <a:solidFill>
                  <a:srgbClr val="333333"/>
                </a:solidFill>
                <a:effectLst/>
                <a:latin typeface="Helvetica Neue" panose="02000503000000020004" pitchFamily="2" charset="0"/>
              </a:rPr>
              <a:t>INDEX is a factor or a list of factors (or else they are coerced to factors)</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be applied</a:t>
            </a:r>
          </a:p>
          <a:p>
            <a:pPr>
              <a:buFont typeface="Arial" panose="020B0604020202020204" pitchFamily="34" charset="0"/>
              <a:buChar char="•"/>
            </a:pPr>
            <a:r>
              <a:rPr lang="en-GB" b="0" i="0" dirty="0">
                <a:solidFill>
                  <a:srgbClr val="333333"/>
                </a:solidFill>
                <a:effectLst/>
                <a:latin typeface="Helvetica Neue" panose="02000503000000020004" pitchFamily="2" charset="0"/>
              </a:rPr>
              <a:t>… contains other arguments to be passed FUN</a:t>
            </a:r>
          </a:p>
          <a:p>
            <a:pPr>
              <a:buFont typeface="Arial" panose="020B0604020202020204" pitchFamily="34" charset="0"/>
              <a:buChar char="•"/>
            </a:pPr>
            <a:r>
              <a:rPr lang="en-GB" b="0" i="0" dirty="0">
                <a:solidFill>
                  <a:srgbClr val="333333"/>
                </a:solidFill>
                <a:effectLst/>
                <a:latin typeface="Helvetica Neue" panose="02000503000000020004" pitchFamily="2" charset="0"/>
              </a:rPr>
              <a:t>simplify, should we simplify the result?</a:t>
            </a:r>
          </a:p>
        </p:txBody>
      </p:sp>
    </p:spTree>
    <p:extLst>
      <p:ext uri="{BB962C8B-B14F-4D97-AF65-F5344CB8AC3E}">
        <p14:creationId xmlns:p14="http://schemas.microsoft.com/office/powerpoint/2010/main" val="3187417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F897-A128-994C-B7D5-137D5BFE50F9}"/>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B5769F01-6666-BC48-AFF9-9DD39A47161D}"/>
              </a:ext>
            </a:extLst>
          </p:cNvPr>
          <p:cNvSpPr/>
          <p:nvPr/>
        </p:nvSpPr>
        <p:spPr>
          <a:xfrm>
            <a:off x="304800" y="1492613"/>
            <a:ext cx="110490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Given a vector of numbers, one simple operation is to take group means.</a:t>
            </a:r>
            <a:endParaRPr lang="en-GB" dirty="0"/>
          </a:p>
        </p:txBody>
      </p:sp>
      <p:sp>
        <p:nvSpPr>
          <p:cNvPr id="4" name="Rectangle 3">
            <a:extLst>
              <a:ext uri="{FF2B5EF4-FFF2-40B4-BE49-F238E27FC236}">
                <a16:creationId xmlns:a16="http://schemas.microsoft.com/office/drawing/2014/main" id="{9B37D9CC-5039-7E49-BAC0-E3E7BDFC1477}"/>
              </a:ext>
            </a:extLst>
          </p:cNvPr>
          <p:cNvSpPr/>
          <p:nvPr/>
        </p:nvSpPr>
        <p:spPr>
          <a:xfrm>
            <a:off x="622300" y="2033201"/>
            <a:ext cx="6096000" cy="2862322"/>
          </a:xfrm>
          <a:prstGeom prst="rect">
            <a:avLst/>
          </a:prstGeom>
          <a:solidFill>
            <a:schemeClr val="bg2"/>
          </a:solidFill>
        </p:spPr>
        <p:txBody>
          <a:bodyPr>
            <a:spAutoFit/>
          </a:bodyPr>
          <a:lstStyle/>
          <a:p>
            <a:r>
              <a:rPr lang="en-GB" dirty="0"/>
              <a:t>&gt; ## Simulate some data</a:t>
            </a:r>
          </a:p>
          <a:p>
            <a:r>
              <a:rPr lang="en-GB" dirty="0"/>
              <a:t>&gt; x &lt;- c(</a:t>
            </a:r>
            <a:r>
              <a:rPr lang="en-GB" dirty="0" err="1"/>
              <a:t>rnorm</a:t>
            </a:r>
            <a:r>
              <a:rPr lang="en-GB" dirty="0"/>
              <a:t>(10), </a:t>
            </a:r>
            <a:r>
              <a:rPr lang="en-GB" dirty="0" err="1"/>
              <a:t>runif</a:t>
            </a:r>
            <a:r>
              <a:rPr lang="en-GB" dirty="0"/>
              <a:t>(10), </a:t>
            </a:r>
            <a:r>
              <a:rPr lang="en-GB" dirty="0" err="1"/>
              <a:t>rnorm</a:t>
            </a:r>
            <a:r>
              <a:rPr lang="en-GB" dirty="0"/>
              <a:t>(10, 1))</a:t>
            </a:r>
          </a:p>
          <a:p>
            <a:r>
              <a:rPr lang="en-GB" dirty="0"/>
              <a:t>&gt; ## Define some groups with a factor variable</a:t>
            </a:r>
          </a:p>
          <a:p>
            <a:r>
              <a:rPr lang="en-GB" dirty="0"/>
              <a:t>&gt; f &lt;- </a:t>
            </a:r>
            <a:r>
              <a:rPr lang="en-GB" dirty="0" err="1"/>
              <a:t>gl</a:t>
            </a:r>
            <a:r>
              <a:rPr lang="en-GB" dirty="0"/>
              <a:t>(3, 10)   </a:t>
            </a:r>
          </a:p>
          <a:p>
            <a:r>
              <a:rPr lang="en-GB" dirty="0"/>
              <a:t>&gt; f</a:t>
            </a:r>
          </a:p>
          <a:p>
            <a:r>
              <a:rPr lang="en-GB" dirty="0"/>
              <a:t> [1] 1 1 1 1 1 1 1 1 1 1 2 2 2 2 2 2 2 2 2 2 3 3 3 3 3 3 3 3 3 3</a:t>
            </a:r>
          </a:p>
          <a:p>
            <a:r>
              <a:rPr lang="en-GB" dirty="0"/>
              <a:t>Levels: 1 2 3</a:t>
            </a:r>
          </a:p>
          <a:p>
            <a:r>
              <a:rPr lang="en-GB" dirty="0"/>
              <a:t>&gt; </a:t>
            </a:r>
            <a:r>
              <a:rPr lang="en-GB" dirty="0" err="1"/>
              <a:t>tapply</a:t>
            </a:r>
            <a:r>
              <a:rPr lang="en-GB" dirty="0"/>
              <a:t>(x, f, mean)</a:t>
            </a:r>
          </a:p>
          <a:p>
            <a:r>
              <a:rPr lang="en-GB" dirty="0"/>
              <a:t>        1         2         3 </a:t>
            </a:r>
          </a:p>
          <a:p>
            <a:r>
              <a:rPr lang="en-GB" dirty="0"/>
              <a:t>0.1896235 0.5336667 0.9568236 </a:t>
            </a:r>
          </a:p>
        </p:txBody>
      </p:sp>
    </p:spTree>
    <p:extLst>
      <p:ext uri="{BB962C8B-B14F-4D97-AF65-F5344CB8AC3E}">
        <p14:creationId xmlns:p14="http://schemas.microsoft.com/office/powerpoint/2010/main" val="2328729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7751-060B-FE41-977A-838663B7F36E}"/>
              </a:ext>
            </a:extLst>
          </p:cNvPr>
          <p:cNvSpPr>
            <a:spLocks noGrp="1"/>
          </p:cNvSpPr>
          <p:nvPr>
            <p:ph type="title"/>
          </p:nvPr>
        </p:nvSpPr>
        <p:spPr/>
        <p:txBody>
          <a:bodyPr/>
          <a:lstStyle/>
          <a:p>
            <a:r>
              <a:rPr lang="en-GB" b="1" dirty="0" err="1"/>
              <a:t>tapply</a:t>
            </a:r>
            <a:endParaRPr lang="en-GB" dirty="0"/>
          </a:p>
        </p:txBody>
      </p:sp>
      <p:sp>
        <p:nvSpPr>
          <p:cNvPr id="3" name="Rectangle 2">
            <a:extLst>
              <a:ext uri="{FF2B5EF4-FFF2-40B4-BE49-F238E27FC236}">
                <a16:creationId xmlns:a16="http://schemas.microsoft.com/office/drawing/2014/main" id="{4E7E0B53-1877-AC43-B81A-0E3B5C6A40FA}"/>
              </a:ext>
            </a:extLst>
          </p:cNvPr>
          <p:cNvSpPr/>
          <p:nvPr/>
        </p:nvSpPr>
        <p:spPr>
          <a:xfrm>
            <a:off x="57150" y="1349375"/>
            <a:ext cx="114554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also take the group means without simplifying the result, which will give us a list. For functions that return a single value, usually, this is not what we want, but it can be done.</a:t>
            </a:r>
            <a:endParaRPr lang="en-GB" dirty="0"/>
          </a:p>
        </p:txBody>
      </p:sp>
      <p:sp>
        <p:nvSpPr>
          <p:cNvPr id="4" name="Rectangle 3">
            <a:extLst>
              <a:ext uri="{FF2B5EF4-FFF2-40B4-BE49-F238E27FC236}">
                <a16:creationId xmlns:a16="http://schemas.microsoft.com/office/drawing/2014/main" id="{F24A624D-55E7-F840-9B82-99797B9E9763}"/>
              </a:ext>
            </a:extLst>
          </p:cNvPr>
          <p:cNvSpPr/>
          <p:nvPr/>
        </p:nvSpPr>
        <p:spPr>
          <a:xfrm>
            <a:off x="571500" y="2013853"/>
            <a:ext cx="6096000" cy="2031325"/>
          </a:xfrm>
          <a:prstGeom prst="rect">
            <a:avLst/>
          </a:prstGeom>
          <a:solidFill>
            <a:schemeClr val="bg2"/>
          </a:solidFill>
        </p:spPr>
        <p:txBody>
          <a:bodyPr>
            <a:spAutoFit/>
          </a:bodyPr>
          <a:lstStyle/>
          <a:p>
            <a:r>
              <a:rPr lang="en-GB" dirty="0"/>
              <a:t>&gt; </a:t>
            </a:r>
            <a:r>
              <a:rPr lang="en-GB" dirty="0" err="1"/>
              <a:t>tapply</a:t>
            </a:r>
            <a:r>
              <a:rPr lang="en-GB" dirty="0"/>
              <a:t>(x, f, mean, simplify = FALSE)</a:t>
            </a:r>
          </a:p>
          <a:p>
            <a:r>
              <a:rPr lang="en-GB" dirty="0"/>
              <a:t>$`1`</a:t>
            </a:r>
          </a:p>
          <a:p>
            <a:r>
              <a:rPr lang="en-GB" dirty="0"/>
              <a:t>[1] 0.1896235</a:t>
            </a:r>
          </a:p>
          <a:p>
            <a:r>
              <a:rPr lang="en-GB" dirty="0"/>
              <a:t>$`2`</a:t>
            </a:r>
          </a:p>
          <a:p>
            <a:r>
              <a:rPr lang="en-GB" dirty="0"/>
              <a:t>[1] 0.5336667</a:t>
            </a:r>
          </a:p>
          <a:p>
            <a:r>
              <a:rPr lang="en-GB" dirty="0"/>
              <a:t>$`3`</a:t>
            </a:r>
          </a:p>
          <a:p>
            <a:r>
              <a:rPr lang="en-GB" dirty="0"/>
              <a:t>[1] 0.9568236</a:t>
            </a:r>
          </a:p>
        </p:txBody>
      </p:sp>
      <p:sp>
        <p:nvSpPr>
          <p:cNvPr id="5" name="Rectangle 4">
            <a:extLst>
              <a:ext uri="{FF2B5EF4-FFF2-40B4-BE49-F238E27FC236}">
                <a16:creationId xmlns:a16="http://schemas.microsoft.com/office/drawing/2014/main" id="{CC40170C-5383-AD4E-A249-0B5189D3CF8A}"/>
              </a:ext>
            </a:extLst>
          </p:cNvPr>
          <p:cNvSpPr/>
          <p:nvPr/>
        </p:nvSpPr>
        <p:spPr>
          <a:xfrm>
            <a:off x="57150" y="4045178"/>
            <a:ext cx="1188085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also apply functions that return more than a single value. In this case, </a:t>
            </a:r>
            <a:r>
              <a:rPr lang="en-GB" dirty="0" err="1"/>
              <a:t>tapply</a:t>
            </a:r>
            <a:r>
              <a:rPr lang="en-GB" dirty="0"/>
              <a:t>()</a:t>
            </a:r>
            <a:r>
              <a:rPr lang="en-GB" b="0" i="0" dirty="0">
                <a:solidFill>
                  <a:srgbClr val="333333"/>
                </a:solidFill>
                <a:effectLst/>
                <a:latin typeface="Helvetica Neue" panose="02000503000000020004" pitchFamily="2" charset="0"/>
              </a:rPr>
              <a:t> will not simplify the result and will return a list. Here’s an example of finding the range of each sub-group.</a:t>
            </a:r>
            <a:endParaRPr lang="en-GB" dirty="0"/>
          </a:p>
        </p:txBody>
      </p:sp>
      <p:sp>
        <p:nvSpPr>
          <p:cNvPr id="6" name="Rectangle 5">
            <a:extLst>
              <a:ext uri="{FF2B5EF4-FFF2-40B4-BE49-F238E27FC236}">
                <a16:creationId xmlns:a16="http://schemas.microsoft.com/office/drawing/2014/main" id="{80AD3606-DC76-4B40-9B30-F30CF7CF72E6}"/>
              </a:ext>
            </a:extLst>
          </p:cNvPr>
          <p:cNvSpPr/>
          <p:nvPr/>
        </p:nvSpPr>
        <p:spPr>
          <a:xfrm>
            <a:off x="571500" y="4709656"/>
            <a:ext cx="6096000" cy="2031325"/>
          </a:xfrm>
          <a:prstGeom prst="rect">
            <a:avLst/>
          </a:prstGeom>
          <a:solidFill>
            <a:schemeClr val="bg2"/>
          </a:solidFill>
        </p:spPr>
        <p:txBody>
          <a:bodyPr>
            <a:spAutoFit/>
          </a:bodyPr>
          <a:lstStyle/>
          <a:p>
            <a:r>
              <a:rPr lang="en-GB" dirty="0"/>
              <a:t>&gt; </a:t>
            </a:r>
            <a:r>
              <a:rPr lang="en-GB" dirty="0" err="1"/>
              <a:t>tapply</a:t>
            </a:r>
            <a:r>
              <a:rPr lang="en-GB" dirty="0"/>
              <a:t>(x, f, range)</a:t>
            </a:r>
          </a:p>
          <a:p>
            <a:r>
              <a:rPr lang="en-GB" dirty="0"/>
              <a:t>$`1`</a:t>
            </a:r>
          </a:p>
          <a:p>
            <a:r>
              <a:rPr lang="en-GB" dirty="0"/>
              <a:t>[1] -1.869789  1.497041</a:t>
            </a:r>
          </a:p>
          <a:p>
            <a:r>
              <a:rPr lang="en-GB" dirty="0"/>
              <a:t>$`2`</a:t>
            </a:r>
          </a:p>
          <a:p>
            <a:r>
              <a:rPr lang="en-GB" dirty="0"/>
              <a:t>[1] 0.09515213 0.86723879</a:t>
            </a:r>
          </a:p>
          <a:p>
            <a:r>
              <a:rPr lang="en-GB" dirty="0"/>
              <a:t>$`3`</a:t>
            </a:r>
          </a:p>
          <a:p>
            <a:r>
              <a:rPr lang="en-GB" dirty="0"/>
              <a:t>[1] -0.5690822  2.3644349</a:t>
            </a:r>
          </a:p>
        </p:txBody>
      </p:sp>
    </p:spTree>
    <p:extLst>
      <p:ext uri="{BB962C8B-B14F-4D97-AF65-F5344CB8AC3E}">
        <p14:creationId xmlns:p14="http://schemas.microsoft.com/office/powerpoint/2010/main" val="306060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F46B-8838-0641-9339-4A726C44EC6E}"/>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B4482708-70B9-EA42-BDE7-990395F5AC71}"/>
              </a:ext>
            </a:extLst>
          </p:cNvPr>
          <p:cNvSpPr/>
          <p:nvPr/>
        </p:nvSpPr>
        <p:spPr>
          <a:xfrm>
            <a:off x="263236" y="1415717"/>
            <a:ext cx="11582399"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err="1"/>
              <a:t>mapply</a:t>
            </a:r>
            <a:r>
              <a:rPr lang="en-GB" dirty="0"/>
              <a:t>()</a:t>
            </a:r>
            <a:r>
              <a:rPr lang="en-GB" b="0" i="0" dirty="0">
                <a:solidFill>
                  <a:srgbClr val="333333"/>
                </a:solidFill>
                <a:effectLst/>
                <a:latin typeface="Helvetica Neue" panose="02000503000000020004" pitchFamily="2" charset="0"/>
              </a:rPr>
              <a:t> function is a multivariate apply of sorts which applies a function in parallel over a set of arguments. Recall that </a:t>
            </a:r>
            <a:r>
              <a:rPr lang="en-GB" dirty="0" err="1"/>
              <a:t>lapply</a:t>
            </a:r>
            <a:r>
              <a:rPr lang="en-GB" dirty="0"/>
              <a:t>()</a:t>
            </a:r>
            <a:r>
              <a:rPr lang="en-GB" b="0" i="0" dirty="0">
                <a:solidFill>
                  <a:srgbClr val="333333"/>
                </a:solidFill>
                <a:effectLst/>
                <a:latin typeface="Helvetica Neue" panose="02000503000000020004" pitchFamily="2" charset="0"/>
              </a:rPr>
              <a:t> and friends only iterate over a single R object. What if you want to iterate over multiple R objects in parallel? This is what </a:t>
            </a:r>
            <a:r>
              <a:rPr lang="en-GB" dirty="0" err="1"/>
              <a:t>mapply</a:t>
            </a:r>
            <a:r>
              <a:rPr lang="en-GB" dirty="0"/>
              <a:t>()</a:t>
            </a:r>
            <a:r>
              <a:rPr lang="en-GB" b="0" i="0" dirty="0">
                <a:solidFill>
                  <a:srgbClr val="333333"/>
                </a:solidFill>
                <a:effectLst/>
                <a:latin typeface="Helvetica Neue" panose="02000503000000020004" pitchFamily="2" charset="0"/>
              </a:rPr>
              <a:t> is for.</a:t>
            </a:r>
            <a:endParaRPr lang="en-GB" dirty="0"/>
          </a:p>
        </p:txBody>
      </p:sp>
      <p:sp>
        <p:nvSpPr>
          <p:cNvPr id="4" name="Rectangle 3">
            <a:extLst>
              <a:ext uri="{FF2B5EF4-FFF2-40B4-BE49-F238E27FC236}">
                <a16:creationId xmlns:a16="http://schemas.microsoft.com/office/drawing/2014/main" id="{12297A7A-B2B5-7642-B54F-6B8A0B55FA08}"/>
              </a:ext>
            </a:extLst>
          </p:cNvPr>
          <p:cNvSpPr/>
          <p:nvPr/>
        </p:nvSpPr>
        <p:spPr>
          <a:xfrm>
            <a:off x="540327" y="2364294"/>
            <a:ext cx="8742218" cy="646331"/>
          </a:xfrm>
          <a:prstGeom prst="rect">
            <a:avLst/>
          </a:prstGeom>
          <a:solidFill>
            <a:schemeClr val="bg2"/>
          </a:solidFill>
        </p:spPr>
        <p:txBody>
          <a:bodyPr wrap="square">
            <a:spAutoFit/>
          </a:bodyPr>
          <a:lstStyle/>
          <a:p>
            <a:r>
              <a:rPr lang="en-GB" dirty="0"/>
              <a:t>&gt; str(</a:t>
            </a:r>
            <a:r>
              <a:rPr lang="en-GB" dirty="0" err="1"/>
              <a:t>mapply</a:t>
            </a:r>
            <a:r>
              <a:rPr lang="en-GB" dirty="0"/>
              <a:t>)</a:t>
            </a:r>
          </a:p>
          <a:p>
            <a:r>
              <a:rPr lang="en-GB" dirty="0"/>
              <a:t>function (FUN, ..., </a:t>
            </a:r>
            <a:r>
              <a:rPr lang="en-GB" dirty="0" err="1"/>
              <a:t>MoreArgs</a:t>
            </a:r>
            <a:r>
              <a:rPr lang="en-GB" dirty="0"/>
              <a:t> = NULL, SIMPLIFY = TRUE, USE.NAMES = TRUE) </a:t>
            </a:r>
          </a:p>
        </p:txBody>
      </p:sp>
      <p:sp>
        <p:nvSpPr>
          <p:cNvPr id="5" name="Rectangle 4">
            <a:extLst>
              <a:ext uri="{FF2B5EF4-FFF2-40B4-BE49-F238E27FC236}">
                <a16:creationId xmlns:a16="http://schemas.microsoft.com/office/drawing/2014/main" id="{994C99DC-EEB7-5144-8E1C-9AFAA11A96B6}"/>
              </a:ext>
            </a:extLst>
          </p:cNvPr>
          <p:cNvSpPr/>
          <p:nvPr/>
        </p:nvSpPr>
        <p:spPr>
          <a:xfrm>
            <a:off x="263235" y="3079808"/>
            <a:ext cx="11457709" cy="2308324"/>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arguments to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are</a:t>
            </a:r>
          </a:p>
          <a:p>
            <a:pPr>
              <a:buFont typeface="Arial" panose="020B0604020202020204" pitchFamily="34" charset="0"/>
              <a:buChar char="•"/>
            </a:pPr>
            <a:r>
              <a:rPr lang="en-GB" b="0" i="0" dirty="0">
                <a:solidFill>
                  <a:srgbClr val="333333"/>
                </a:solidFill>
                <a:effectLst/>
                <a:latin typeface="Helvetica Neue" panose="02000503000000020004" pitchFamily="2" charset="0"/>
              </a:rPr>
              <a:t>FUN is a function to apply</a:t>
            </a:r>
          </a:p>
          <a:p>
            <a:pPr>
              <a:buFont typeface="Arial" panose="020B0604020202020204" pitchFamily="34" charset="0"/>
              <a:buChar char="•"/>
            </a:pPr>
            <a:r>
              <a:rPr lang="en-GB" b="0" i="0" dirty="0">
                <a:solidFill>
                  <a:srgbClr val="333333"/>
                </a:solidFill>
                <a:effectLst/>
                <a:latin typeface="Helvetica Neue" panose="02000503000000020004" pitchFamily="2" charset="0"/>
              </a:rPr>
              <a:t>... contains R objects to apply over</a:t>
            </a:r>
          </a:p>
          <a:p>
            <a:pPr>
              <a:buFont typeface="Arial" panose="020B0604020202020204" pitchFamily="34" charset="0"/>
              <a:buChar char="•"/>
            </a:pPr>
            <a:r>
              <a:rPr lang="en-GB" b="0" i="0" dirty="0" err="1">
                <a:solidFill>
                  <a:srgbClr val="333333"/>
                </a:solidFill>
                <a:effectLst/>
                <a:latin typeface="Helvetica Neue" panose="02000503000000020004" pitchFamily="2" charset="0"/>
              </a:rPr>
              <a:t>MoreArgs</a:t>
            </a:r>
            <a:r>
              <a:rPr lang="en-GB" b="0" i="0" dirty="0">
                <a:solidFill>
                  <a:srgbClr val="333333"/>
                </a:solidFill>
                <a:effectLst/>
                <a:latin typeface="Helvetica Neue" panose="02000503000000020004" pitchFamily="2" charset="0"/>
              </a:rPr>
              <a:t> is a list of other arguments to FUN.</a:t>
            </a:r>
          </a:p>
          <a:p>
            <a:pPr>
              <a:buFont typeface="Arial" panose="020B0604020202020204" pitchFamily="34" charset="0"/>
              <a:buChar char="•"/>
            </a:pPr>
            <a:r>
              <a:rPr lang="en-GB" b="0" i="0" dirty="0">
                <a:solidFill>
                  <a:srgbClr val="333333"/>
                </a:solidFill>
                <a:effectLst/>
                <a:latin typeface="Helvetica Neue" panose="02000503000000020004" pitchFamily="2" charset="0"/>
              </a:rPr>
              <a:t>SIMPLIFY indicates whether the result should be simplified</a:t>
            </a: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function has a different argument order from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because the function to apply comes first rather than the object to iterate over. The R objects over which we apply the function are given in the ... argument because we can apply over an arbitrary number of R objects.</a:t>
            </a:r>
          </a:p>
        </p:txBody>
      </p:sp>
    </p:spTree>
    <p:extLst>
      <p:ext uri="{BB962C8B-B14F-4D97-AF65-F5344CB8AC3E}">
        <p14:creationId xmlns:p14="http://schemas.microsoft.com/office/powerpoint/2010/main" val="2030735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C111-3D33-B147-BCDA-C2387845D20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04337C9B-778F-5140-B348-6B78F1CAB624}"/>
              </a:ext>
            </a:extLst>
          </p:cNvPr>
          <p:cNvSpPr/>
          <p:nvPr/>
        </p:nvSpPr>
        <p:spPr>
          <a:xfrm>
            <a:off x="568035" y="2895166"/>
            <a:ext cx="6096000" cy="3416320"/>
          </a:xfrm>
          <a:prstGeom prst="rect">
            <a:avLst/>
          </a:prstGeom>
          <a:solidFill>
            <a:schemeClr val="bg2"/>
          </a:solidFill>
        </p:spPr>
        <p:txBody>
          <a:bodyPr>
            <a:spAutoFit/>
          </a:bodyPr>
          <a:lstStyle/>
          <a:p>
            <a:r>
              <a:rPr lang="en-GB" dirty="0"/>
              <a:t>&gt;  </a:t>
            </a:r>
            <a:r>
              <a:rPr lang="en-GB" dirty="0" err="1"/>
              <a:t>mapply</a:t>
            </a:r>
            <a:r>
              <a:rPr lang="en-GB" dirty="0"/>
              <a:t>(rep, 1:4, 4:1)</a:t>
            </a:r>
          </a:p>
          <a:p>
            <a:r>
              <a:rPr lang="en-GB" dirty="0"/>
              <a:t>[[1]]</a:t>
            </a:r>
          </a:p>
          <a:p>
            <a:r>
              <a:rPr lang="en-GB" dirty="0"/>
              <a:t>[1] 1 1 1 1</a:t>
            </a:r>
          </a:p>
          <a:p>
            <a:endParaRPr lang="en-GB" dirty="0"/>
          </a:p>
          <a:p>
            <a:r>
              <a:rPr lang="en-GB" dirty="0"/>
              <a:t>[[2]]</a:t>
            </a:r>
          </a:p>
          <a:p>
            <a:r>
              <a:rPr lang="en-GB" dirty="0"/>
              <a:t>[1] 2 2 2</a:t>
            </a:r>
          </a:p>
          <a:p>
            <a:endParaRPr lang="en-GB" dirty="0"/>
          </a:p>
          <a:p>
            <a:r>
              <a:rPr lang="en-GB" dirty="0"/>
              <a:t>[[3]]</a:t>
            </a:r>
          </a:p>
          <a:p>
            <a:r>
              <a:rPr lang="en-GB" dirty="0"/>
              <a:t>[1] 3 3</a:t>
            </a:r>
          </a:p>
          <a:p>
            <a:endParaRPr lang="en-GB" dirty="0"/>
          </a:p>
          <a:p>
            <a:r>
              <a:rPr lang="en-GB" dirty="0"/>
              <a:t>[[4]]</a:t>
            </a:r>
          </a:p>
          <a:p>
            <a:r>
              <a:rPr lang="en-GB" dirty="0"/>
              <a:t>[1] 4</a:t>
            </a:r>
          </a:p>
        </p:txBody>
      </p:sp>
      <p:sp>
        <p:nvSpPr>
          <p:cNvPr id="4" name="Rectangle 3">
            <a:extLst>
              <a:ext uri="{FF2B5EF4-FFF2-40B4-BE49-F238E27FC236}">
                <a16:creationId xmlns:a16="http://schemas.microsoft.com/office/drawing/2014/main" id="{5121E3DD-8991-1B4E-B563-470BDC1ED05F}"/>
              </a:ext>
            </a:extLst>
          </p:cNvPr>
          <p:cNvSpPr/>
          <p:nvPr/>
        </p:nvSpPr>
        <p:spPr>
          <a:xfrm>
            <a:off x="374072" y="1831262"/>
            <a:ext cx="6096000" cy="923330"/>
          </a:xfrm>
          <a:prstGeom prst="rect">
            <a:avLst/>
          </a:prstGeom>
        </p:spPr>
        <p:txBody>
          <a:bodyPr>
            <a:spAutoFit/>
          </a:bodyPr>
          <a:lstStyle/>
          <a:p>
            <a:r>
              <a:rPr lang="en-GB" b="0" i="0" dirty="0">
                <a:solidFill>
                  <a:srgbClr val="333333"/>
                </a:solidFill>
                <a:effectLst/>
                <a:latin typeface="Helvetica Neue" panose="02000503000000020004" pitchFamily="2" charset="0"/>
              </a:rPr>
              <a:t>For example, the following is tedious to type</a:t>
            </a:r>
          </a:p>
          <a:p>
            <a:r>
              <a:rPr lang="en-GB" b="0" i="0" dirty="0">
                <a:solidFill>
                  <a:srgbClr val="333333"/>
                </a:solidFill>
                <a:effectLst/>
                <a:latin typeface="Helvetica Neue" panose="02000503000000020004" pitchFamily="2" charset="0"/>
              </a:rPr>
              <a:t>list(rep(1, 4), rep(2, 3), rep(3, 2), rep(4, 1))</a:t>
            </a:r>
          </a:p>
          <a:p>
            <a:r>
              <a:rPr lang="en-GB" b="0" i="0" dirty="0">
                <a:solidFill>
                  <a:srgbClr val="333333"/>
                </a:solidFill>
                <a:effectLst/>
                <a:latin typeface="Helvetica Neue" panose="02000503000000020004" pitchFamily="2" charset="0"/>
              </a:rPr>
              <a:t>With </a:t>
            </a:r>
            <a:r>
              <a:rPr lang="en-GB" b="0" i="0" dirty="0" err="1">
                <a:solidFill>
                  <a:srgbClr val="333333"/>
                </a:solidFill>
                <a:effectLst/>
                <a:latin typeface="Helvetica Neue" panose="02000503000000020004" pitchFamily="2" charset="0"/>
              </a:rPr>
              <a:t>mapply</a:t>
            </a:r>
            <a:r>
              <a:rPr lang="en-GB" b="0" i="0" dirty="0">
                <a:solidFill>
                  <a:srgbClr val="333333"/>
                </a:solidFill>
                <a:effectLst/>
                <a:latin typeface="Helvetica Neue" panose="02000503000000020004" pitchFamily="2" charset="0"/>
              </a:rPr>
              <a:t>(), instead we can do</a:t>
            </a:r>
          </a:p>
        </p:txBody>
      </p:sp>
      <p:sp>
        <p:nvSpPr>
          <p:cNvPr id="5" name="Rectangle 4">
            <a:extLst>
              <a:ext uri="{FF2B5EF4-FFF2-40B4-BE49-F238E27FC236}">
                <a16:creationId xmlns:a16="http://schemas.microsoft.com/office/drawing/2014/main" id="{149B3894-7C6C-5742-AEFE-CF5304413B5E}"/>
              </a:ext>
            </a:extLst>
          </p:cNvPr>
          <p:cNvSpPr/>
          <p:nvPr/>
        </p:nvSpPr>
        <p:spPr>
          <a:xfrm>
            <a:off x="7135091" y="4003161"/>
            <a:ext cx="4488874" cy="923330"/>
          </a:xfrm>
          <a:prstGeom prst="rect">
            <a:avLst/>
          </a:prstGeom>
          <a:ln>
            <a:solidFill>
              <a:schemeClr val="accent1"/>
            </a:solidFill>
          </a:ln>
        </p:spPr>
        <p:txBody>
          <a:bodyPr wrap="square">
            <a:spAutoFit/>
          </a:bodyPr>
          <a:lstStyle/>
          <a:p>
            <a:r>
              <a:rPr lang="en-GB" b="0" i="0" dirty="0">
                <a:solidFill>
                  <a:srgbClr val="333333"/>
                </a:solidFill>
                <a:effectLst/>
                <a:latin typeface="Helvetica Neue" panose="02000503000000020004" pitchFamily="2" charset="0"/>
              </a:rPr>
              <a:t>This passes the sequence 1:4 to the first argument of rep() and the sequence 4:1 to the second argument.</a:t>
            </a:r>
          </a:p>
        </p:txBody>
      </p:sp>
      <p:sp>
        <p:nvSpPr>
          <p:cNvPr id="6" name="Rectangle 5">
            <a:extLst>
              <a:ext uri="{FF2B5EF4-FFF2-40B4-BE49-F238E27FC236}">
                <a16:creationId xmlns:a16="http://schemas.microsoft.com/office/drawing/2014/main" id="{F9D4F237-0551-0741-9B88-3878226991F6}"/>
              </a:ext>
            </a:extLst>
          </p:cNvPr>
          <p:cNvSpPr/>
          <p:nvPr/>
        </p:nvSpPr>
        <p:spPr>
          <a:xfrm>
            <a:off x="6258340" y="2108261"/>
            <a:ext cx="4488874" cy="369332"/>
          </a:xfrm>
          <a:prstGeom prst="rect">
            <a:avLst/>
          </a:prstGeom>
          <a:ln>
            <a:solidFill>
              <a:schemeClr val="tx1"/>
            </a:solidFill>
          </a:ln>
        </p:spPr>
        <p:txBody>
          <a:bodyPr wrap="square">
            <a:spAutoFit/>
          </a:bodyPr>
          <a:lstStyle/>
          <a:p>
            <a:r>
              <a:rPr lang="en-GB" b="1" dirty="0">
                <a:solidFill>
                  <a:srgbClr val="111827"/>
                </a:solidFill>
              </a:rPr>
              <a:t>rep: Replicate Elements of Vectors and Lists</a:t>
            </a:r>
          </a:p>
        </p:txBody>
      </p:sp>
    </p:spTree>
    <p:extLst>
      <p:ext uri="{BB962C8B-B14F-4D97-AF65-F5344CB8AC3E}">
        <p14:creationId xmlns:p14="http://schemas.microsoft.com/office/powerpoint/2010/main" val="182563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B064-F6CF-5A46-8E02-91B01F6CD4D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E874E436-AC74-1847-AA80-268DE8E9DE78}"/>
              </a:ext>
            </a:extLst>
          </p:cNvPr>
          <p:cNvSpPr/>
          <p:nvPr/>
        </p:nvSpPr>
        <p:spPr>
          <a:xfrm>
            <a:off x="332509" y="1367522"/>
            <a:ext cx="5167746"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another example for simulating random Normal variables.</a:t>
            </a:r>
          </a:p>
        </p:txBody>
      </p:sp>
      <p:sp>
        <p:nvSpPr>
          <p:cNvPr id="5" name="Rectangle 4">
            <a:extLst>
              <a:ext uri="{FF2B5EF4-FFF2-40B4-BE49-F238E27FC236}">
                <a16:creationId xmlns:a16="http://schemas.microsoft.com/office/drawing/2014/main" id="{C862C0BC-7BF3-064E-A017-67DD8A667E16}"/>
              </a:ext>
            </a:extLst>
          </p:cNvPr>
          <p:cNvSpPr/>
          <p:nvPr/>
        </p:nvSpPr>
        <p:spPr>
          <a:xfrm>
            <a:off x="332509" y="2351157"/>
            <a:ext cx="5458691" cy="3139321"/>
          </a:xfrm>
          <a:prstGeom prst="rect">
            <a:avLst/>
          </a:prstGeom>
          <a:solidFill>
            <a:schemeClr val="bg2"/>
          </a:solidFill>
        </p:spPr>
        <p:txBody>
          <a:bodyPr wrap="square">
            <a:spAutoFit/>
          </a:bodyPr>
          <a:lstStyle/>
          <a:p>
            <a:r>
              <a:rPr lang="en-GB" dirty="0"/>
              <a:t>&gt; noise &lt;- function(n, mean, </a:t>
            </a:r>
            <a:r>
              <a:rPr lang="en-GB" dirty="0" err="1"/>
              <a:t>sd</a:t>
            </a:r>
            <a:r>
              <a:rPr lang="en-GB" dirty="0"/>
              <a:t>) {</a:t>
            </a:r>
          </a:p>
          <a:p>
            <a:r>
              <a:rPr lang="en-GB" dirty="0"/>
              <a:t>+       </a:t>
            </a:r>
            <a:r>
              <a:rPr lang="en-GB" dirty="0" err="1"/>
              <a:t>rnorm</a:t>
            </a:r>
            <a:r>
              <a:rPr lang="en-GB" dirty="0"/>
              <a:t>(n, mean, </a:t>
            </a:r>
            <a:r>
              <a:rPr lang="en-GB" dirty="0" err="1"/>
              <a:t>sd</a:t>
            </a:r>
            <a:r>
              <a:rPr lang="en-GB" dirty="0"/>
              <a:t>)</a:t>
            </a:r>
          </a:p>
          <a:p>
            <a:r>
              <a:rPr lang="en-GB" dirty="0"/>
              <a:t>+ }</a:t>
            </a:r>
          </a:p>
          <a:p>
            <a:r>
              <a:rPr lang="en-GB" dirty="0"/>
              <a:t>&gt; ## Simulate 5 random numbers</a:t>
            </a:r>
          </a:p>
          <a:p>
            <a:r>
              <a:rPr lang="en-GB" dirty="0"/>
              <a:t>&gt; noise(5, 1, 2)        </a:t>
            </a:r>
          </a:p>
          <a:p>
            <a:r>
              <a:rPr lang="en-GB" dirty="0"/>
              <a:t>[1] -0.5196913  3.2979182 -0.6849525  1.7828267  2.7827545</a:t>
            </a:r>
          </a:p>
          <a:p>
            <a:r>
              <a:rPr lang="en-GB" dirty="0"/>
              <a:t>&gt; </a:t>
            </a:r>
          </a:p>
          <a:p>
            <a:r>
              <a:rPr lang="en-GB" dirty="0"/>
              <a:t>&gt; ## This only simulates 1 set of numbers, not 5</a:t>
            </a:r>
          </a:p>
          <a:p>
            <a:r>
              <a:rPr lang="en-GB" dirty="0"/>
              <a:t>&gt; noise(1:5, 1:5, 2)    </a:t>
            </a:r>
          </a:p>
          <a:p>
            <a:r>
              <a:rPr lang="en-GB" dirty="0"/>
              <a:t>[1] -1.670517  2.796247  2.776826  5.351488  3.422804</a:t>
            </a:r>
          </a:p>
        </p:txBody>
      </p:sp>
    </p:spTree>
    <p:extLst>
      <p:ext uri="{BB962C8B-B14F-4D97-AF65-F5344CB8AC3E}">
        <p14:creationId xmlns:p14="http://schemas.microsoft.com/office/powerpoint/2010/main" val="307455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675612" y="3356992"/>
            <a:ext cx="4694659" cy="1486937"/>
            <a:chOff x="2675612" y="3356992"/>
            <a:chExt cx="4694659" cy="1486937"/>
          </a:xfrm>
        </p:grpSpPr>
        <p:sp>
          <p:nvSpPr>
            <p:cNvPr id="9" name="TextBox 8"/>
            <p:cNvSpPr txBox="1"/>
            <p:nvPr/>
          </p:nvSpPr>
          <p:spPr>
            <a:xfrm>
              <a:off x="5863127" y="4443819"/>
              <a:ext cx="1507144" cy="400110"/>
            </a:xfrm>
            <a:prstGeom prst="rect">
              <a:avLst/>
            </a:prstGeom>
            <a:noFill/>
          </p:spPr>
          <p:txBody>
            <a:bodyPr wrap="none" rtlCol="0">
              <a:spAutoFit/>
            </a:bodyPr>
            <a:lstStyle/>
            <a:p>
              <a:r>
                <a:rPr lang="en-GB" sz="2000" dirty="0"/>
                <a:t>Return value</a:t>
              </a:r>
            </a:p>
          </p:txBody>
        </p:sp>
        <p:sp>
          <p:nvSpPr>
            <p:cNvPr id="19" name="Oval 18"/>
            <p:cNvSpPr/>
            <p:nvPr/>
          </p:nvSpPr>
          <p:spPr>
            <a:xfrm>
              <a:off x="2675612" y="3356992"/>
              <a:ext cx="4500508" cy="8440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p:cNvCxnSpPr>
              <a:stCxn id="19" idx="5"/>
              <a:endCxn id="9" idx="0"/>
            </p:cNvCxnSpPr>
            <p:nvPr/>
          </p:nvCxnSpPr>
          <p:spPr>
            <a:xfrm>
              <a:off x="6517036" y="4077410"/>
              <a:ext cx="99663" cy="366409"/>
            </a:xfrm>
            <a:prstGeom prst="line">
              <a:avLst/>
            </a:prstGeom>
            <a:ln w="889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473907" y="1412458"/>
            <a:ext cx="4936254" cy="1424747"/>
            <a:chOff x="5473907" y="1412458"/>
            <a:chExt cx="4936254" cy="1424747"/>
          </a:xfrm>
        </p:grpSpPr>
        <p:sp>
          <p:nvSpPr>
            <p:cNvPr id="8" name="TextBox 7"/>
            <p:cNvSpPr txBox="1"/>
            <p:nvPr/>
          </p:nvSpPr>
          <p:spPr>
            <a:xfrm>
              <a:off x="8112224" y="1412458"/>
              <a:ext cx="2297937" cy="400110"/>
            </a:xfrm>
            <a:prstGeom prst="rect">
              <a:avLst/>
            </a:prstGeom>
            <a:noFill/>
          </p:spPr>
          <p:txBody>
            <a:bodyPr wrap="none" rtlCol="0">
              <a:spAutoFit/>
            </a:bodyPr>
            <a:lstStyle/>
            <a:p>
              <a:r>
                <a:rPr lang="en-GB" sz="2000" dirty="0"/>
                <a:t>Function Arguments</a:t>
              </a:r>
            </a:p>
          </p:txBody>
        </p:sp>
        <p:sp>
          <p:nvSpPr>
            <p:cNvPr id="16" name="Oval 15"/>
            <p:cNvSpPr/>
            <p:nvPr/>
          </p:nvSpPr>
          <p:spPr>
            <a:xfrm>
              <a:off x="5473907" y="2115040"/>
              <a:ext cx="3358397" cy="7221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16" idx="7"/>
              <a:endCxn id="8" idx="2"/>
            </p:cNvCxnSpPr>
            <p:nvPr/>
          </p:nvCxnSpPr>
          <p:spPr>
            <a:xfrm flipV="1">
              <a:off x="8340478" y="1812568"/>
              <a:ext cx="920715" cy="408231"/>
            </a:xfrm>
            <a:prstGeom prst="line">
              <a:avLst/>
            </a:prstGeom>
            <a:ln w="889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46448" y="1342905"/>
            <a:ext cx="2853208" cy="1366015"/>
            <a:chOff x="146448" y="1342905"/>
            <a:chExt cx="2853208" cy="1366015"/>
          </a:xfrm>
        </p:grpSpPr>
        <p:sp>
          <p:nvSpPr>
            <p:cNvPr id="3" name="TextBox 2"/>
            <p:cNvSpPr txBox="1"/>
            <p:nvPr/>
          </p:nvSpPr>
          <p:spPr>
            <a:xfrm>
              <a:off x="146448" y="1342905"/>
              <a:ext cx="1745991" cy="400110"/>
            </a:xfrm>
            <a:prstGeom prst="rect">
              <a:avLst/>
            </a:prstGeom>
            <a:noFill/>
          </p:spPr>
          <p:txBody>
            <a:bodyPr wrap="none" rtlCol="0">
              <a:spAutoFit/>
            </a:bodyPr>
            <a:lstStyle/>
            <a:p>
              <a:r>
                <a:rPr lang="en-GB" sz="2000" dirty="0"/>
                <a:t>Function name</a:t>
              </a:r>
            </a:p>
          </p:txBody>
        </p:sp>
        <p:grpSp>
          <p:nvGrpSpPr>
            <p:cNvPr id="14" name="Group 13"/>
            <p:cNvGrpSpPr/>
            <p:nvPr/>
          </p:nvGrpSpPr>
          <p:grpSpPr>
            <a:xfrm>
              <a:off x="1019444" y="1743015"/>
              <a:ext cx="1980212" cy="965905"/>
              <a:chOff x="1019444" y="1743015"/>
              <a:chExt cx="1980212" cy="965905"/>
            </a:xfrm>
          </p:grpSpPr>
          <p:sp>
            <p:nvSpPr>
              <p:cNvPr id="5" name="Oval 4"/>
              <p:cNvSpPr/>
              <p:nvPr/>
            </p:nvSpPr>
            <p:spPr>
              <a:xfrm>
                <a:off x="2135560" y="2204864"/>
                <a:ext cx="864096" cy="5040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a:stCxn id="5" idx="1"/>
                <a:endCxn id="3" idx="2"/>
              </p:cNvCxnSpPr>
              <p:nvPr/>
            </p:nvCxnSpPr>
            <p:spPr>
              <a:xfrm flipH="1" flipV="1">
                <a:off x="1019444" y="1743015"/>
                <a:ext cx="1242660" cy="535666"/>
              </a:xfrm>
              <a:prstGeom prst="line">
                <a:avLst/>
              </a:prstGeom>
              <a:ln w="889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GB" dirty="0"/>
              <a:t>Custom Functions</a:t>
            </a:r>
          </a:p>
        </p:txBody>
      </p:sp>
      <p:sp>
        <p:nvSpPr>
          <p:cNvPr id="4" name="Rectangle 3"/>
          <p:cNvSpPr/>
          <p:nvPr/>
        </p:nvSpPr>
        <p:spPr>
          <a:xfrm>
            <a:off x="2135560" y="2204864"/>
            <a:ext cx="7920880" cy="2246769"/>
          </a:xfrm>
          <a:prstGeom prst="rect">
            <a:avLst/>
          </a:prstGeom>
        </p:spPr>
        <p:txBody>
          <a:bodyPr wrap="square">
            <a:spAutoFit/>
          </a:bodyPr>
          <a:lstStyle/>
          <a:p>
            <a:r>
              <a:rPr lang="en-GB" sz="2800" dirty="0" err="1">
                <a:latin typeface="Lucida Console" panose="020B0609040504020204" pitchFamily="49" charset="0"/>
              </a:rPr>
              <a:t>bmi</a:t>
            </a:r>
            <a:r>
              <a:rPr lang="en-GB" sz="2800" dirty="0">
                <a:latin typeface="Lucida Console" panose="020B0609040504020204" pitchFamily="49" charset="0"/>
              </a:rPr>
              <a:t> &lt;- function(weight, height) {</a:t>
            </a:r>
          </a:p>
          <a:p>
            <a:r>
              <a:rPr lang="en-GB" sz="2800" dirty="0">
                <a:latin typeface="Lucida Console" panose="020B0609040504020204" pitchFamily="49" charset="0"/>
              </a:rPr>
              <a:t>  height/100 -&gt; height</a:t>
            </a:r>
          </a:p>
          <a:p>
            <a:r>
              <a:rPr lang="en-GB" sz="2800" dirty="0">
                <a:latin typeface="Lucida Console" panose="020B0609040504020204" pitchFamily="49" charset="0"/>
              </a:rPr>
              <a:t>  height^2 -&gt; height</a:t>
            </a:r>
          </a:p>
          <a:p>
            <a:r>
              <a:rPr lang="en-GB" sz="2800" dirty="0">
                <a:latin typeface="Lucida Console" panose="020B0609040504020204" pitchFamily="49" charset="0"/>
              </a:rPr>
              <a:t>  return(weight/height)</a:t>
            </a:r>
          </a:p>
          <a:p>
            <a:r>
              <a:rPr lang="en-GB" sz="2800" dirty="0">
                <a:latin typeface="Lucida Console" panose="020B0609040504020204" pitchFamily="49" charset="0"/>
              </a:rPr>
              <a:t>}</a:t>
            </a:r>
          </a:p>
        </p:txBody>
      </p:sp>
      <p:sp>
        <p:nvSpPr>
          <p:cNvPr id="6" name="Rectangle 5"/>
          <p:cNvSpPr/>
          <p:nvPr/>
        </p:nvSpPr>
        <p:spPr>
          <a:xfrm>
            <a:off x="119336" y="5636335"/>
            <a:ext cx="3672408" cy="954107"/>
          </a:xfrm>
          <a:prstGeom prst="rect">
            <a:avLst/>
          </a:prstGeom>
        </p:spPr>
        <p:txBody>
          <a:bodyPr wrap="square">
            <a:spAutoFit/>
          </a:bodyPr>
          <a:lstStyle/>
          <a:p>
            <a:r>
              <a:rPr lang="en-GB" sz="2800" dirty="0">
                <a:latin typeface="Lucida Console" panose="020B0609040504020204" pitchFamily="49" charset="0"/>
              </a:rPr>
              <a:t>&gt; </a:t>
            </a:r>
            <a:r>
              <a:rPr lang="en-GB" sz="2800" dirty="0" err="1">
                <a:latin typeface="Lucida Console" panose="020B0609040504020204" pitchFamily="49" charset="0"/>
              </a:rPr>
              <a:t>bmi</a:t>
            </a:r>
            <a:r>
              <a:rPr lang="en-GB" sz="2800" dirty="0">
                <a:latin typeface="Lucida Console" panose="020B0609040504020204" pitchFamily="49" charset="0"/>
              </a:rPr>
              <a:t>(90,175)</a:t>
            </a:r>
          </a:p>
          <a:p>
            <a:r>
              <a:rPr lang="en-GB" sz="2800" dirty="0">
                <a:latin typeface="Lucida Console" panose="020B0609040504020204" pitchFamily="49" charset="0"/>
              </a:rPr>
              <a:t>[1] 29.38776</a:t>
            </a:r>
          </a:p>
        </p:txBody>
      </p:sp>
      <p:sp>
        <p:nvSpPr>
          <p:cNvPr id="7" name="Rectangle 6"/>
          <p:cNvSpPr/>
          <p:nvPr/>
        </p:nvSpPr>
        <p:spPr>
          <a:xfrm>
            <a:off x="5473907" y="5636335"/>
            <a:ext cx="6598757" cy="954107"/>
          </a:xfrm>
          <a:prstGeom prst="rect">
            <a:avLst/>
          </a:prstGeom>
        </p:spPr>
        <p:txBody>
          <a:bodyPr wrap="square">
            <a:spAutoFit/>
          </a:bodyPr>
          <a:lstStyle/>
          <a:p>
            <a:r>
              <a:rPr lang="pl-PL" sz="2800" dirty="0">
                <a:latin typeface="Lucida Console" panose="020B0609040504020204" pitchFamily="49" charset="0"/>
              </a:rPr>
              <a:t>&gt; bmi(c(90,102), c(175,183))</a:t>
            </a:r>
          </a:p>
          <a:p>
            <a:r>
              <a:rPr lang="pl-PL" sz="2800" dirty="0">
                <a:latin typeface="Lucida Console" panose="020B0609040504020204" pitchFamily="49" charset="0"/>
              </a:rPr>
              <a:t>[1] 29.38776 30.45776</a:t>
            </a:r>
            <a:endParaRPr lang="en-GB" sz="2800" dirty="0">
              <a:latin typeface="Lucida Console" panose="020B0609040504020204" pitchFamily="49" charset="0"/>
            </a:endParaRPr>
          </a:p>
        </p:txBody>
      </p:sp>
      <p:grpSp>
        <p:nvGrpSpPr>
          <p:cNvPr id="32" name="Group 31"/>
          <p:cNvGrpSpPr/>
          <p:nvPr/>
        </p:nvGrpSpPr>
        <p:grpSpPr>
          <a:xfrm>
            <a:off x="9506354" y="2318103"/>
            <a:ext cx="1669684" cy="1830978"/>
            <a:chOff x="9506354" y="2318103"/>
            <a:chExt cx="1669684" cy="1830978"/>
          </a:xfrm>
        </p:grpSpPr>
        <p:sp>
          <p:nvSpPr>
            <p:cNvPr id="10" name="TextBox 9"/>
            <p:cNvSpPr txBox="1"/>
            <p:nvPr/>
          </p:nvSpPr>
          <p:spPr>
            <a:xfrm>
              <a:off x="9840416" y="2997270"/>
              <a:ext cx="1335622" cy="400110"/>
            </a:xfrm>
            <a:prstGeom prst="rect">
              <a:avLst/>
            </a:prstGeom>
            <a:noFill/>
          </p:spPr>
          <p:txBody>
            <a:bodyPr wrap="none" rtlCol="0">
              <a:spAutoFit/>
            </a:bodyPr>
            <a:lstStyle/>
            <a:p>
              <a:r>
                <a:rPr lang="en-GB" sz="2000" dirty="0"/>
                <a:t>Code Block</a:t>
              </a:r>
            </a:p>
          </p:txBody>
        </p:sp>
        <p:sp>
          <p:nvSpPr>
            <p:cNvPr id="31" name="Rectangle 30"/>
            <p:cNvSpPr/>
            <p:nvPr/>
          </p:nvSpPr>
          <p:spPr>
            <a:xfrm>
              <a:off x="9506354" y="2318103"/>
              <a:ext cx="334062" cy="18309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899039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B064-F6CF-5A46-8E02-91B01F6CD4D8}"/>
              </a:ext>
            </a:extLst>
          </p:cNvPr>
          <p:cNvSpPr>
            <a:spLocks noGrp="1"/>
          </p:cNvSpPr>
          <p:nvPr>
            <p:ph type="title"/>
          </p:nvPr>
        </p:nvSpPr>
        <p:spPr/>
        <p:txBody>
          <a:bodyPr/>
          <a:lstStyle/>
          <a:p>
            <a:r>
              <a:rPr lang="en-GB" b="1" dirty="0" err="1"/>
              <a:t>mapply</a:t>
            </a:r>
            <a:r>
              <a:rPr lang="en-GB" b="1" dirty="0"/>
              <a:t>()</a:t>
            </a:r>
            <a:endParaRPr lang="en-GB" dirty="0"/>
          </a:p>
        </p:txBody>
      </p:sp>
      <p:sp>
        <p:nvSpPr>
          <p:cNvPr id="3" name="Rectangle 2">
            <a:extLst>
              <a:ext uri="{FF2B5EF4-FFF2-40B4-BE49-F238E27FC236}">
                <a16:creationId xmlns:a16="http://schemas.microsoft.com/office/drawing/2014/main" id="{E874E436-AC74-1847-AA80-268DE8E9DE78}"/>
              </a:ext>
            </a:extLst>
          </p:cNvPr>
          <p:cNvSpPr/>
          <p:nvPr/>
        </p:nvSpPr>
        <p:spPr>
          <a:xfrm>
            <a:off x="332509" y="1367522"/>
            <a:ext cx="5167746"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Here’s another example for simulating random Normal variables.</a:t>
            </a:r>
          </a:p>
        </p:txBody>
      </p:sp>
      <p:sp>
        <p:nvSpPr>
          <p:cNvPr id="4" name="Rectangle 3">
            <a:extLst>
              <a:ext uri="{FF2B5EF4-FFF2-40B4-BE49-F238E27FC236}">
                <a16:creationId xmlns:a16="http://schemas.microsoft.com/office/drawing/2014/main" id="{A0029425-025F-2A4F-95E8-556E3B4BDDBD}"/>
              </a:ext>
            </a:extLst>
          </p:cNvPr>
          <p:cNvSpPr/>
          <p:nvPr/>
        </p:nvSpPr>
        <p:spPr>
          <a:xfrm>
            <a:off x="5874327" y="1367522"/>
            <a:ext cx="6359238"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use </a:t>
            </a:r>
            <a:r>
              <a:rPr lang="en-GB" dirty="0" err="1"/>
              <a:t>mapply</a:t>
            </a:r>
            <a:r>
              <a:rPr lang="en-GB" dirty="0"/>
              <a:t>()</a:t>
            </a:r>
            <a:r>
              <a:rPr lang="en-GB" b="0" i="0" dirty="0">
                <a:solidFill>
                  <a:srgbClr val="333333"/>
                </a:solidFill>
                <a:effectLst/>
                <a:latin typeface="Helvetica Neue" panose="02000503000000020004" pitchFamily="2" charset="0"/>
              </a:rPr>
              <a:t> to pass the sequence </a:t>
            </a:r>
            <a:r>
              <a:rPr lang="en-GB" dirty="0"/>
              <a:t>1:5</a:t>
            </a:r>
            <a:r>
              <a:rPr lang="en-GB" b="0" i="0" dirty="0">
                <a:solidFill>
                  <a:srgbClr val="333333"/>
                </a:solidFill>
                <a:effectLst/>
                <a:latin typeface="Helvetica Neue" panose="02000503000000020004" pitchFamily="2" charset="0"/>
              </a:rPr>
              <a:t> separately to the </a:t>
            </a:r>
            <a:r>
              <a:rPr lang="en-GB" dirty="0"/>
              <a:t>noise()</a:t>
            </a:r>
            <a:r>
              <a:rPr lang="en-GB" b="0" i="0" dirty="0">
                <a:solidFill>
                  <a:srgbClr val="333333"/>
                </a:solidFill>
                <a:effectLst/>
                <a:latin typeface="Helvetica Neue" panose="02000503000000020004" pitchFamily="2" charset="0"/>
              </a:rPr>
              <a:t> function so that we can get 5 sets of random numbers, each with a different length and mean.</a:t>
            </a:r>
            <a:endParaRPr lang="en-GB" dirty="0"/>
          </a:p>
        </p:txBody>
      </p:sp>
      <p:sp>
        <p:nvSpPr>
          <p:cNvPr id="5" name="Rectangle 4">
            <a:extLst>
              <a:ext uri="{FF2B5EF4-FFF2-40B4-BE49-F238E27FC236}">
                <a16:creationId xmlns:a16="http://schemas.microsoft.com/office/drawing/2014/main" id="{C862C0BC-7BF3-064E-A017-67DD8A667E16}"/>
              </a:ext>
            </a:extLst>
          </p:cNvPr>
          <p:cNvSpPr/>
          <p:nvPr/>
        </p:nvSpPr>
        <p:spPr>
          <a:xfrm>
            <a:off x="332509" y="2351157"/>
            <a:ext cx="5458691" cy="3139321"/>
          </a:xfrm>
          <a:prstGeom prst="rect">
            <a:avLst/>
          </a:prstGeom>
          <a:solidFill>
            <a:schemeClr val="bg2"/>
          </a:solidFill>
        </p:spPr>
        <p:txBody>
          <a:bodyPr wrap="square">
            <a:spAutoFit/>
          </a:bodyPr>
          <a:lstStyle/>
          <a:p>
            <a:r>
              <a:rPr lang="en-GB" dirty="0"/>
              <a:t>&gt; noise &lt;- function(n, mean, </a:t>
            </a:r>
            <a:r>
              <a:rPr lang="en-GB" dirty="0" err="1"/>
              <a:t>sd</a:t>
            </a:r>
            <a:r>
              <a:rPr lang="en-GB" dirty="0"/>
              <a:t>) {</a:t>
            </a:r>
          </a:p>
          <a:p>
            <a:r>
              <a:rPr lang="en-GB" dirty="0"/>
              <a:t>+       </a:t>
            </a:r>
            <a:r>
              <a:rPr lang="en-GB" dirty="0" err="1"/>
              <a:t>rnorm</a:t>
            </a:r>
            <a:r>
              <a:rPr lang="en-GB" dirty="0"/>
              <a:t>(n, mean, </a:t>
            </a:r>
            <a:r>
              <a:rPr lang="en-GB" dirty="0" err="1"/>
              <a:t>sd</a:t>
            </a:r>
            <a:r>
              <a:rPr lang="en-GB" dirty="0"/>
              <a:t>)</a:t>
            </a:r>
          </a:p>
          <a:p>
            <a:r>
              <a:rPr lang="en-GB" dirty="0"/>
              <a:t>+ }</a:t>
            </a:r>
          </a:p>
          <a:p>
            <a:r>
              <a:rPr lang="en-GB" dirty="0"/>
              <a:t>&gt; ## Simulate 5 </a:t>
            </a:r>
            <a:r>
              <a:rPr lang="en-GB" dirty="0" err="1"/>
              <a:t>randon</a:t>
            </a:r>
            <a:r>
              <a:rPr lang="en-GB" dirty="0"/>
              <a:t> numbers</a:t>
            </a:r>
          </a:p>
          <a:p>
            <a:r>
              <a:rPr lang="en-GB" dirty="0"/>
              <a:t>&gt; noise(5, 1, 2)        </a:t>
            </a:r>
          </a:p>
          <a:p>
            <a:r>
              <a:rPr lang="en-GB" dirty="0"/>
              <a:t>[1] -0.5196913  3.2979182 -0.6849525  1.7828267  2.7827545</a:t>
            </a:r>
          </a:p>
          <a:p>
            <a:r>
              <a:rPr lang="en-GB" dirty="0"/>
              <a:t>&gt; </a:t>
            </a:r>
          </a:p>
          <a:p>
            <a:r>
              <a:rPr lang="en-GB" dirty="0"/>
              <a:t>&gt; ## This only simulates 1 set of numbers, not 5</a:t>
            </a:r>
          </a:p>
          <a:p>
            <a:r>
              <a:rPr lang="en-GB" dirty="0"/>
              <a:t>&gt; noise(1:5, 1:5, 2)    </a:t>
            </a:r>
          </a:p>
          <a:p>
            <a:r>
              <a:rPr lang="en-GB" dirty="0"/>
              <a:t>[1] -1.670517  2.796247  2.776826  5.351488  3.422804</a:t>
            </a:r>
          </a:p>
        </p:txBody>
      </p:sp>
      <p:sp>
        <p:nvSpPr>
          <p:cNvPr id="6" name="Rectangle 5">
            <a:extLst>
              <a:ext uri="{FF2B5EF4-FFF2-40B4-BE49-F238E27FC236}">
                <a16:creationId xmlns:a16="http://schemas.microsoft.com/office/drawing/2014/main" id="{7B0C7B72-F0EB-694C-81A0-1FB6B9E1FFAB}"/>
              </a:ext>
            </a:extLst>
          </p:cNvPr>
          <p:cNvSpPr/>
          <p:nvPr/>
        </p:nvSpPr>
        <p:spPr>
          <a:xfrm>
            <a:off x="6255327" y="2351157"/>
            <a:ext cx="5098473" cy="4247317"/>
          </a:xfrm>
          <a:prstGeom prst="rect">
            <a:avLst/>
          </a:prstGeom>
          <a:solidFill>
            <a:schemeClr val="bg2"/>
          </a:solidFill>
        </p:spPr>
        <p:txBody>
          <a:bodyPr wrap="square">
            <a:spAutoFit/>
          </a:bodyPr>
          <a:lstStyle/>
          <a:p>
            <a:r>
              <a:rPr lang="en-GB" dirty="0"/>
              <a:t>&gt; </a:t>
            </a:r>
            <a:r>
              <a:rPr lang="en-GB" dirty="0" err="1"/>
              <a:t>mapply</a:t>
            </a:r>
            <a:r>
              <a:rPr lang="en-GB" dirty="0"/>
              <a:t>(noise, 1:5, 1:5, 2)</a:t>
            </a:r>
          </a:p>
          <a:p>
            <a:r>
              <a:rPr lang="en-GB" dirty="0"/>
              <a:t>[[1]]</a:t>
            </a:r>
          </a:p>
          <a:p>
            <a:r>
              <a:rPr lang="en-GB" dirty="0"/>
              <a:t>[1] 0.8260273</a:t>
            </a:r>
          </a:p>
          <a:p>
            <a:endParaRPr lang="en-GB" dirty="0"/>
          </a:p>
          <a:p>
            <a:r>
              <a:rPr lang="en-GB" dirty="0"/>
              <a:t>[[2]]</a:t>
            </a:r>
          </a:p>
          <a:p>
            <a:r>
              <a:rPr lang="en-GB" dirty="0"/>
              <a:t>[1] 4.764568 2.336980</a:t>
            </a:r>
          </a:p>
          <a:p>
            <a:endParaRPr lang="en-GB" dirty="0"/>
          </a:p>
          <a:p>
            <a:r>
              <a:rPr lang="en-GB" dirty="0"/>
              <a:t>[[3]]</a:t>
            </a:r>
          </a:p>
          <a:p>
            <a:r>
              <a:rPr lang="en-GB" dirty="0"/>
              <a:t>[1] 4.6463819 2.5582108 0.9412167</a:t>
            </a:r>
          </a:p>
          <a:p>
            <a:endParaRPr lang="en-GB" dirty="0"/>
          </a:p>
          <a:p>
            <a:r>
              <a:rPr lang="en-GB" dirty="0"/>
              <a:t>[[4]]</a:t>
            </a:r>
          </a:p>
          <a:p>
            <a:r>
              <a:rPr lang="en-GB" dirty="0"/>
              <a:t>[1]  3.978149  1.550018 -1.192223  6.338245</a:t>
            </a:r>
          </a:p>
          <a:p>
            <a:endParaRPr lang="en-GB" dirty="0"/>
          </a:p>
          <a:p>
            <a:r>
              <a:rPr lang="en-GB" dirty="0"/>
              <a:t>[[5]]</a:t>
            </a:r>
          </a:p>
          <a:p>
            <a:r>
              <a:rPr lang="en-GB" dirty="0"/>
              <a:t>[1] 2.826182 1.347834 6.990564 4.976276 3.800743</a:t>
            </a:r>
          </a:p>
        </p:txBody>
      </p:sp>
    </p:spTree>
    <p:extLst>
      <p:ext uri="{BB962C8B-B14F-4D97-AF65-F5344CB8AC3E}">
        <p14:creationId xmlns:p14="http://schemas.microsoft.com/office/powerpoint/2010/main" val="3119079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1E55-0729-A44B-8F35-15A60919481B}"/>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108877DB-7689-A843-8E46-AA5A6563413A}"/>
              </a:ext>
            </a:extLst>
          </p:cNvPr>
          <p:cNvSpPr/>
          <p:nvPr/>
        </p:nvSpPr>
        <p:spPr>
          <a:xfrm>
            <a:off x="368300" y="1457236"/>
            <a:ext cx="115570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split() function takes a vector or other objects and splits it into groups determined by a factor or list of factors.</a:t>
            </a:r>
          </a:p>
          <a:p>
            <a:r>
              <a:rPr lang="en-GB" b="0" i="0" dirty="0">
                <a:solidFill>
                  <a:srgbClr val="333333"/>
                </a:solidFill>
                <a:effectLst/>
                <a:latin typeface="Helvetica Neue" panose="02000503000000020004" pitchFamily="2" charset="0"/>
              </a:rPr>
              <a:t>The arguments to split() are</a:t>
            </a:r>
          </a:p>
        </p:txBody>
      </p:sp>
      <p:sp>
        <p:nvSpPr>
          <p:cNvPr id="4" name="Rectangle 3">
            <a:extLst>
              <a:ext uri="{FF2B5EF4-FFF2-40B4-BE49-F238E27FC236}">
                <a16:creationId xmlns:a16="http://schemas.microsoft.com/office/drawing/2014/main" id="{B51ECF4B-C47B-6842-9FD6-05A322DB12B6}"/>
              </a:ext>
            </a:extLst>
          </p:cNvPr>
          <p:cNvSpPr/>
          <p:nvPr/>
        </p:nvSpPr>
        <p:spPr>
          <a:xfrm>
            <a:off x="2959100" y="2603456"/>
            <a:ext cx="6096000" cy="646331"/>
          </a:xfrm>
          <a:prstGeom prst="rect">
            <a:avLst/>
          </a:prstGeom>
          <a:solidFill>
            <a:schemeClr val="bg2"/>
          </a:solidFill>
        </p:spPr>
        <p:txBody>
          <a:bodyPr>
            <a:spAutoFit/>
          </a:bodyPr>
          <a:lstStyle/>
          <a:p>
            <a:r>
              <a:rPr lang="en-GB" dirty="0"/>
              <a:t>&gt; str(split)</a:t>
            </a:r>
          </a:p>
          <a:p>
            <a:r>
              <a:rPr lang="en-GB" dirty="0"/>
              <a:t>function (x, f, drop = FALSE, ...) </a:t>
            </a:r>
          </a:p>
        </p:txBody>
      </p:sp>
      <p:sp>
        <p:nvSpPr>
          <p:cNvPr id="5" name="Rectangle 4">
            <a:extLst>
              <a:ext uri="{FF2B5EF4-FFF2-40B4-BE49-F238E27FC236}">
                <a16:creationId xmlns:a16="http://schemas.microsoft.com/office/drawing/2014/main" id="{95CC89F4-0ACE-7344-BC73-CE41BA754B0A}"/>
              </a:ext>
            </a:extLst>
          </p:cNvPr>
          <p:cNvSpPr/>
          <p:nvPr/>
        </p:nvSpPr>
        <p:spPr>
          <a:xfrm>
            <a:off x="368300" y="3472677"/>
            <a:ext cx="10020300" cy="2585323"/>
          </a:xfrm>
          <a:prstGeom prst="rect">
            <a:avLst/>
          </a:prstGeom>
        </p:spPr>
        <p:txBody>
          <a:bodyPr wrap="square">
            <a:spAutoFit/>
          </a:bodyPr>
          <a:lstStyle/>
          <a:p>
            <a:r>
              <a:rPr lang="en-GB" b="0" i="0" dirty="0">
                <a:solidFill>
                  <a:srgbClr val="333333"/>
                </a:solidFill>
                <a:effectLst/>
                <a:latin typeface="Helvetica Neue" panose="02000503000000020004" pitchFamily="2" charset="0"/>
              </a:rPr>
              <a:t>where</a:t>
            </a:r>
          </a:p>
          <a:p>
            <a:pPr>
              <a:buFont typeface="Arial" panose="020B0604020202020204" pitchFamily="34" charset="0"/>
              <a:buChar char="•"/>
            </a:pPr>
            <a:r>
              <a:rPr lang="en-GB" b="0" i="0" dirty="0">
                <a:solidFill>
                  <a:srgbClr val="333333"/>
                </a:solidFill>
                <a:effectLst/>
                <a:latin typeface="Helvetica Neue" panose="02000503000000020004" pitchFamily="2" charset="0"/>
              </a:rPr>
              <a:t>x is a vector (or list) or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f is a factor (or coerced to one) or a list of factors</a:t>
            </a:r>
          </a:p>
          <a:p>
            <a:pPr>
              <a:buFont typeface="Arial" panose="020B0604020202020204" pitchFamily="34" charset="0"/>
              <a:buChar char="•"/>
            </a:pPr>
            <a:r>
              <a:rPr lang="en-GB" b="0" i="0" dirty="0">
                <a:solidFill>
                  <a:srgbClr val="333333"/>
                </a:solidFill>
                <a:effectLst/>
                <a:latin typeface="Helvetica Neue" panose="02000503000000020004" pitchFamily="2" charset="0"/>
              </a:rPr>
              <a:t>drop indicates whether empty factors levels should be dropped</a:t>
            </a:r>
          </a:p>
          <a:p>
            <a:r>
              <a:rPr lang="en-GB" b="0" i="0" dirty="0">
                <a:solidFill>
                  <a:srgbClr val="333333"/>
                </a:solidFill>
                <a:effectLst/>
                <a:latin typeface="Helvetica Neue" panose="02000503000000020004" pitchFamily="2" charset="0"/>
              </a:rPr>
              <a:t>The combination of split() and a function like </a:t>
            </a:r>
            <a:r>
              <a:rPr lang="en-GB" b="0" i="0" dirty="0" err="1">
                <a:solidFill>
                  <a:srgbClr val="333333"/>
                </a:solidFill>
                <a:effectLst/>
                <a:latin typeface="Helvetica Neue" panose="02000503000000020004" pitchFamily="2" charset="0"/>
              </a:rPr>
              <a:t>lapply</a:t>
            </a:r>
            <a:r>
              <a:rPr lang="en-GB" b="0" i="0" dirty="0">
                <a:solidFill>
                  <a:srgbClr val="333333"/>
                </a:solidFill>
                <a:effectLst/>
                <a:latin typeface="Helvetica Neue" panose="02000503000000020004" pitchFamily="2" charset="0"/>
              </a:rPr>
              <a:t>() or </a:t>
            </a:r>
            <a:r>
              <a:rPr lang="en-GB" b="0" i="0" dirty="0" err="1">
                <a:solidFill>
                  <a:srgbClr val="333333"/>
                </a:solidFill>
                <a:effectLst/>
                <a:latin typeface="Helvetica Neue" panose="02000503000000020004" pitchFamily="2" charset="0"/>
              </a:rPr>
              <a:t>sapply</a:t>
            </a:r>
            <a:r>
              <a:rPr lang="en-GB" b="0" i="0" dirty="0">
                <a:solidFill>
                  <a:srgbClr val="333333"/>
                </a:solidFill>
                <a:effectLst/>
                <a:latin typeface="Helvetica Neue" panose="02000503000000020004" pitchFamily="2" charset="0"/>
              </a:rPr>
              <a:t>() is a common paradigm in R. The basic idea is that you can take a data structure, split it into subsets defined by another variable, and apply a function over those subsets. The results of applying that function over the subsets are then collated and returned as an object. This sequence of operations is sometimes referred to as “map-reduce” in other contexts.</a:t>
            </a:r>
          </a:p>
        </p:txBody>
      </p:sp>
    </p:spTree>
    <p:extLst>
      <p:ext uri="{BB962C8B-B14F-4D97-AF65-F5344CB8AC3E}">
        <p14:creationId xmlns:p14="http://schemas.microsoft.com/office/powerpoint/2010/main" val="296743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9B72-7D61-264A-8307-3E71DB7570F1}"/>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4C8C9272-25E7-DA46-94A8-A7EB8848C218}"/>
              </a:ext>
            </a:extLst>
          </p:cNvPr>
          <p:cNvSpPr/>
          <p:nvPr/>
        </p:nvSpPr>
        <p:spPr>
          <a:xfrm>
            <a:off x="241300" y="1379835"/>
            <a:ext cx="117475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we simulate some data and split it according to a factor variable. Note that we use the </a:t>
            </a:r>
            <a:r>
              <a:rPr lang="en-GB" dirty="0" err="1"/>
              <a:t>gl</a:t>
            </a:r>
            <a:r>
              <a:rPr lang="en-GB" dirty="0"/>
              <a:t>()</a:t>
            </a:r>
            <a:r>
              <a:rPr lang="en-GB" b="0" i="0" dirty="0">
                <a:solidFill>
                  <a:srgbClr val="333333"/>
                </a:solidFill>
                <a:effectLst/>
                <a:latin typeface="Helvetica Neue" panose="02000503000000020004" pitchFamily="2" charset="0"/>
              </a:rPr>
              <a:t> function to “generate levels” in a factor variable.</a:t>
            </a:r>
            <a:endParaRPr lang="en-GB" dirty="0"/>
          </a:p>
        </p:txBody>
      </p:sp>
      <p:sp>
        <p:nvSpPr>
          <p:cNvPr id="4" name="Rectangle 3">
            <a:extLst>
              <a:ext uri="{FF2B5EF4-FFF2-40B4-BE49-F238E27FC236}">
                <a16:creationId xmlns:a16="http://schemas.microsoft.com/office/drawing/2014/main" id="{6934ABDB-5E0C-8F46-8AE0-C24D24189470}"/>
              </a:ext>
            </a:extLst>
          </p:cNvPr>
          <p:cNvSpPr/>
          <p:nvPr/>
        </p:nvSpPr>
        <p:spPr>
          <a:xfrm>
            <a:off x="673100" y="2158643"/>
            <a:ext cx="7747000" cy="3970318"/>
          </a:xfrm>
          <a:prstGeom prst="rect">
            <a:avLst/>
          </a:prstGeom>
          <a:solidFill>
            <a:schemeClr val="bg2"/>
          </a:solidFill>
        </p:spPr>
        <p:txBody>
          <a:bodyPr wrap="square">
            <a:spAutoFit/>
          </a:bodyPr>
          <a:lstStyle/>
          <a:p>
            <a:r>
              <a:rPr lang="en-GB" dirty="0"/>
              <a:t>&gt; x &lt;- c(</a:t>
            </a:r>
            <a:r>
              <a:rPr lang="en-GB" dirty="0" err="1"/>
              <a:t>rnorm</a:t>
            </a:r>
            <a:r>
              <a:rPr lang="en-GB" dirty="0"/>
              <a:t>(10), </a:t>
            </a:r>
            <a:r>
              <a:rPr lang="en-GB" dirty="0" err="1"/>
              <a:t>runif</a:t>
            </a:r>
            <a:r>
              <a:rPr lang="en-GB" dirty="0"/>
              <a:t>(10), </a:t>
            </a:r>
            <a:r>
              <a:rPr lang="en-GB" dirty="0" err="1"/>
              <a:t>rnorm</a:t>
            </a:r>
            <a:r>
              <a:rPr lang="en-GB" dirty="0"/>
              <a:t>(10, 1))</a:t>
            </a:r>
          </a:p>
          <a:p>
            <a:r>
              <a:rPr lang="en-GB" dirty="0"/>
              <a:t>&gt; f &lt;- </a:t>
            </a:r>
            <a:r>
              <a:rPr lang="en-GB" dirty="0" err="1"/>
              <a:t>gl</a:t>
            </a:r>
            <a:r>
              <a:rPr lang="en-GB" dirty="0"/>
              <a:t>(3, 10)</a:t>
            </a:r>
          </a:p>
          <a:p>
            <a:r>
              <a:rPr lang="en-GB" dirty="0"/>
              <a:t>&gt; split(x, f)</a:t>
            </a:r>
          </a:p>
          <a:p>
            <a:r>
              <a:rPr lang="en-GB" dirty="0"/>
              <a:t>$`1`</a:t>
            </a:r>
          </a:p>
          <a:p>
            <a:r>
              <a:rPr lang="en-GB" dirty="0"/>
              <a:t> [1]  0.3981302 -0.4075286  1.3242586 -0.7012317 -0.5806143 -1.0010722</a:t>
            </a:r>
          </a:p>
          <a:p>
            <a:r>
              <a:rPr lang="en-GB" dirty="0"/>
              <a:t> [7] -0.6681786  0.9451850  0.4337021  1.0051592</a:t>
            </a:r>
          </a:p>
          <a:p>
            <a:endParaRPr lang="en-GB" dirty="0"/>
          </a:p>
          <a:p>
            <a:r>
              <a:rPr lang="en-GB" dirty="0"/>
              <a:t>$`2`</a:t>
            </a:r>
          </a:p>
          <a:p>
            <a:r>
              <a:rPr lang="en-GB" dirty="0"/>
              <a:t> [1] 0.34822440 0.94893818 0.64667919 0.03527777 0.59644846 0.41531800</a:t>
            </a:r>
          </a:p>
          <a:p>
            <a:r>
              <a:rPr lang="en-GB" dirty="0"/>
              <a:t> [7] 0.07689704 0.52804888 0.96233331 0.70874005</a:t>
            </a:r>
          </a:p>
          <a:p>
            <a:endParaRPr lang="en-GB" dirty="0"/>
          </a:p>
          <a:p>
            <a:r>
              <a:rPr lang="en-GB" dirty="0"/>
              <a:t>$`3`</a:t>
            </a:r>
          </a:p>
          <a:p>
            <a:r>
              <a:rPr lang="en-GB" dirty="0"/>
              <a:t> [1]  1.13444766  1.76559900  1.95513668  0.94943430  0.69418458  1.89367370</a:t>
            </a:r>
          </a:p>
          <a:p>
            <a:r>
              <a:rPr lang="en-GB" dirty="0"/>
              <a:t> [7] -0.04729815  2.97133739  0.61636789  2.65414530</a:t>
            </a:r>
          </a:p>
        </p:txBody>
      </p:sp>
    </p:spTree>
    <p:extLst>
      <p:ext uri="{BB962C8B-B14F-4D97-AF65-F5344CB8AC3E}">
        <p14:creationId xmlns:p14="http://schemas.microsoft.com/office/powerpoint/2010/main" val="569600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DA8B-900F-0344-A2B5-758F6D85340D}"/>
              </a:ext>
            </a:extLst>
          </p:cNvPr>
          <p:cNvSpPr>
            <a:spLocks noGrp="1"/>
          </p:cNvSpPr>
          <p:nvPr>
            <p:ph type="title"/>
          </p:nvPr>
        </p:nvSpPr>
        <p:spPr/>
        <p:txBody>
          <a:bodyPr/>
          <a:lstStyle/>
          <a:p>
            <a:r>
              <a:rPr lang="en-GB" b="1" dirty="0"/>
              <a:t>split()</a:t>
            </a:r>
            <a:endParaRPr lang="en-GB" dirty="0"/>
          </a:p>
        </p:txBody>
      </p:sp>
      <p:sp>
        <p:nvSpPr>
          <p:cNvPr id="3" name="Rectangle 2">
            <a:extLst>
              <a:ext uri="{FF2B5EF4-FFF2-40B4-BE49-F238E27FC236}">
                <a16:creationId xmlns:a16="http://schemas.microsoft.com/office/drawing/2014/main" id="{7860D8C2-185E-5346-9EBA-DFAB243AD867}"/>
              </a:ext>
            </a:extLst>
          </p:cNvPr>
          <p:cNvSpPr/>
          <p:nvPr/>
        </p:nvSpPr>
        <p:spPr>
          <a:xfrm>
            <a:off x="334957" y="1898134"/>
            <a:ext cx="4892686"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A common idiom is </a:t>
            </a:r>
            <a:r>
              <a:rPr lang="en-GB" dirty="0"/>
              <a:t>split</a:t>
            </a:r>
            <a:r>
              <a:rPr lang="en-GB" b="0" i="0" dirty="0">
                <a:solidFill>
                  <a:srgbClr val="333333"/>
                </a:solidFill>
                <a:effectLst/>
                <a:latin typeface="Helvetica Neue" panose="02000503000000020004" pitchFamily="2" charset="0"/>
              </a:rPr>
              <a:t> followed by an </a:t>
            </a:r>
            <a:r>
              <a:rPr lang="en-GB" dirty="0" err="1"/>
              <a:t>lapply</a:t>
            </a:r>
            <a:r>
              <a:rPr lang="en-GB"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40456C91-5D73-904B-92AA-19C81AA204D0}"/>
              </a:ext>
            </a:extLst>
          </p:cNvPr>
          <p:cNvSpPr/>
          <p:nvPr/>
        </p:nvSpPr>
        <p:spPr>
          <a:xfrm>
            <a:off x="673100" y="2417247"/>
            <a:ext cx="6096000" cy="2585323"/>
          </a:xfrm>
          <a:prstGeom prst="rect">
            <a:avLst/>
          </a:prstGeom>
          <a:solidFill>
            <a:schemeClr val="bg2"/>
          </a:solidFill>
        </p:spPr>
        <p:txBody>
          <a:bodyPr>
            <a:spAutoFit/>
          </a:bodyPr>
          <a:lstStyle/>
          <a:p>
            <a:r>
              <a:rPr lang="en-GB" dirty="0"/>
              <a:t>&gt; </a:t>
            </a:r>
            <a:r>
              <a:rPr lang="en-GB" dirty="0" err="1"/>
              <a:t>lapply</a:t>
            </a:r>
            <a:r>
              <a:rPr lang="en-GB" dirty="0"/>
              <a:t>(split(x, f), mean)</a:t>
            </a:r>
          </a:p>
          <a:p>
            <a:r>
              <a:rPr lang="en-GB" dirty="0"/>
              <a:t>$`1`</a:t>
            </a:r>
          </a:p>
          <a:p>
            <a:r>
              <a:rPr lang="en-GB" dirty="0"/>
              <a:t>[1] 0.07478098</a:t>
            </a:r>
          </a:p>
          <a:p>
            <a:endParaRPr lang="en-GB" dirty="0"/>
          </a:p>
          <a:p>
            <a:r>
              <a:rPr lang="en-GB" dirty="0"/>
              <a:t>$`2`</a:t>
            </a:r>
          </a:p>
          <a:p>
            <a:r>
              <a:rPr lang="en-GB" dirty="0"/>
              <a:t>[1] 0.5266905</a:t>
            </a:r>
          </a:p>
          <a:p>
            <a:endParaRPr lang="en-GB" dirty="0"/>
          </a:p>
          <a:p>
            <a:r>
              <a:rPr lang="en-GB" dirty="0"/>
              <a:t>$`3`</a:t>
            </a:r>
          </a:p>
          <a:p>
            <a:r>
              <a:rPr lang="en-GB" dirty="0"/>
              <a:t>[1] 1.458703</a:t>
            </a:r>
          </a:p>
        </p:txBody>
      </p:sp>
    </p:spTree>
    <p:extLst>
      <p:ext uri="{BB962C8B-B14F-4D97-AF65-F5344CB8AC3E}">
        <p14:creationId xmlns:p14="http://schemas.microsoft.com/office/powerpoint/2010/main" val="1159700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25B5-C81C-F14F-A13C-BE44C7A60670}"/>
              </a:ext>
            </a:extLst>
          </p:cNvPr>
          <p:cNvSpPr>
            <a:spLocks noGrp="1"/>
          </p:cNvSpPr>
          <p:nvPr>
            <p:ph type="title"/>
          </p:nvPr>
        </p:nvSpPr>
        <p:spPr/>
        <p:txBody>
          <a:bodyPr/>
          <a:lstStyle/>
          <a:p>
            <a:r>
              <a:rPr lang="en-GB" dirty="0"/>
              <a:t>Summary </a:t>
            </a:r>
          </a:p>
        </p:txBody>
      </p:sp>
      <p:sp>
        <p:nvSpPr>
          <p:cNvPr id="3" name="Rectangle 2">
            <a:extLst>
              <a:ext uri="{FF2B5EF4-FFF2-40B4-BE49-F238E27FC236}">
                <a16:creationId xmlns:a16="http://schemas.microsoft.com/office/drawing/2014/main" id="{41C75F9A-7D94-D940-A1F3-FBADD9115975}"/>
              </a:ext>
            </a:extLst>
          </p:cNvPr>
          <p:cNvSpPr/>
          <p:nvPr/>
        </p:nvSpPr>
        <p:spPr>
          <a:xfrm>
            <a:off x="838199" y="1582340"/>
            <a:ext cx="10924309" cy="3416320"/>
          </a:xfrm>
          <a:prstGeom prst="rect">
            <a:avLst/>
          </a:prstGeom>
        </p:spPr>
        <p:txBody>
          <a:bodyPr wrap="square">
            <a:spAutoFit/>
          </a:bodyPr>
          <a:lstStyle/>
          <a:p>
            <a:pPr>
              <a:buFont typeface="Arial" panose="020B0604020202020204" pitchFamily="34" charset="0"/>
              <a:buChar char="•"/>
            </a:pPr>
            <a:r>
              <a:rPr lang="en-GB" b="0" i="0" dirty="0">
                <a:solidFill>
                  <a:srgbClr val="333333"/>
                </a:solidFill>
                <a:effectLst/>
                <a:latin typeface="Helvetica Neue" panose="02000503000000020004" pitchFamily="2" charset="0"/>
              </a:rPr>
              <a:t>The loop functions in R are very powerful because they allow you to conduct a series of operations on data using a compact form</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The operation of a loop function involves iterating over an R object (e.g. a list or vector or matrix), applying a function to each element of the object, and the collating the results and returning the collated results.</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Loop functions make heavy use of anonymous functions, which exist for the life of the loop function but are not stored anywhere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The split() function can be used to divide an R object in to subsets determined by another variable which can subsequently be looped over using loop functions.</a:t>
            </a:r>
          </a:p>
        </p:txBody>
      </p:sp>
    </p:spTree>
    <p:extLst>
      <p:ext uri="{BB962C8B-B14F-4D97-AF65-F5344CB8AC3E}">
        <p14:creationId xmlns:p14="http://schemas.microsoft.com/office/powerpoint/2010/main" val="4249700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2ABE-E124-AE40-9D37-D76242770348}"/>
              </a:ext>
            </a:extLst>
          </p:cNvPr>
          <p:cNvSpPr>
            <a:spLocks noGrp="1"/>
          </p:cNvSpPr>
          <p:nvPr>
            <p:ph type="title"/>
          </p:nvPr>
        </p:nvSpPr>
        <p:spPr/>
        <p:txBody>
          <a:bodyPr/>
          <a:lstStyle/>
          <a:p>
            <a:r>
              <a:rPr lang="en-GB" b="1" dirty="0" err="1"/>
              <a:t>dplyr</a:t>
            </a:r>
            <a:r>
              <a:rPr lang="en-GB" b="1" dirty="0"/>
              <a:t> Grammar</a:t>
            </a:r>
            <a:endParaRPr lang="en-GB" dirty="0"/>
          </a:p>
        </p:txBody>
      </p:sp>
      <p:sp>
        <p:nvSpPr>
          <p:cNvPr id="3" name="Rectangle 2">
            <a:extLst>
              <a:ext uri="{FF2B5EF4-FFF2-40B4-BE49-F238E27FC236}">
                <a16:creationId xmlns:a16="http://schemas.microsoft.com/office/drawing/2014/main" id="{C13E4178-1A72-1548-8DE8-0968F319A633}"/>
              </a:ext>
            </a:extLst>
          </p:cNvPr>
          <p:cNvSpPr/>
          <p:nvPr/>
        </p:nvSpPr>
        <p:spPr>
          <a:xfrm>
            <a:off x="518984" y="1690688"/>
            <a:ext cx="11306432" cy="3970318"/>
          </a:xfrm>
          <a:prstGeom prst="rect">
            <a:avLst/>
          </a:prstGeom>
        </p:spPr>
        <p:txBody>
          <a:bodyPr wrap="square">
            <a:spAutoFit/>
          </a:bodyPr>
          <a:lstStyle/>
          <a:p>
            <a:r>
              <a:rPr lang="en-GB" b="0" i="0" dirty="0">
                <a:solidFill>
                  <a:srgbClr val="333333"/>
                </a:solidFill>
                <a:effectLst/>
                <a:latin typeface="Helvetica Neue" panose="02000503000000020004" pitchFamily="2" charset="0"/>
              </a:rPr>
              <a:t>Some of the key “verbs” provided by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are</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a:solidFill>
                  <a:srgbClr val="333333"/>
                </a:solidFill>
                <a:effectLst/>
                <a:latin typeface="Helvetica Neue" panose="02000503000000020004" pitchFamily="2" charset="0"/>
              </a:rPr>
              <a:t>select: return a subset of the columns of a data frame, using a flexible notation</a:t>
            </a:r>
          </a:p>
          <a:p>
            <a:pPr>
              <a:buFont typeface="Arial" panose="020B0604020202020204" pitchFamily="34" charset="0"/>
              <a:buChar char="•"/>
            </a:pPr>
            <a:r>
              <a:rPr lang="en-GB" b="0" i="0" dirty="0">
                <a:solidFill>
                  <a:srgbClr val="333333"/>
                </a:solidFill>
                <a:effectLst/>
                <a:latin typeface="Helvetica Neue" panose="02000503000000020004" pitchFamily="2" charset="0"/>
              </a:rPr>
              <a:t>filter: extract a subset of rows from a data frame based on logical conditions</a:t>
            </a:r>
          </a:p>
          <a:p>
            <a:pPr>
              <a:buFont typeface="Arial" panose="020B0604020202020204" pitchFamily="34" charset="0"/>
              <a:buChar char="•"/>
            </a:pPr>
            <a:r>
              <a:rPr lang="en-GB" b="0" i="0" dirty="0">
                <a:solidFill>
                  <a:srgbClr val="333333"/>
                </a:solidFill>
                <a:effectLst/>
                <a:latin typeface="Helvetica Neue" panose="02000503000000020004" pitchFamily="2" charset="0"/>
              </a:rPr>
              <a:t>arrange: reorder rows of a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rename: rename variables in a data frame</a:t>
            </a:r>
          </a:p>
          <a:p>
            <a:pPr>
              <a:buFont typeface="Arial" panose="020B0604020202020204" pitchFamily="34" charset="0"/>
              <a:buChar char="•"/>
            </a:pPr>
            <a:r>
              <a:rPr lang="en-GB" b="0" i="0" dirty="0">
                <a:solidFill>
                  <a:srgbClr val="333333"/>
                </a:solidFill>
                <a:effectLst/>
                <a:latin typeface="Helvetica Neue" panose="02000503000000020004" pitchFamily="2" charset="0"/>
              </a:rPr>
              <a:t>mutate: add new variables/columns or transform existing variables</a:t>
            </a:r>
          </a:p>
          <a:p>
            <a:pPr>
              <a:buFont typeface="Arial" panose="020B0604020202020204" pitchFamily="34" charset="0"/>
              <a:buChar char="•"/>
            </a:pPr>
            <a:r>
              <a:rPr lang="en-GB" b="0" i="0" dirty="0">
                <a:solidFill>
                  <a:srgbClr val="333333"/>
                </a:solidFill>
                <a:effectLst/>
                <a:latin typeface="Helvetica Neue" panose="02000503000000020004" pitchFamily="2" charset="0"/>
              </a:rPr>
              <a:t>summarise / summarize: generate summary statistics of different variables in the data frame, possibly within strata</a:t>
            </a:r>
          </a:p>
          <a:p>
            <a:pPr>
              <a:buFont typeface="Arial" panose="020B0604020202020204" pitchFamily="34" charset="0"/>
              <a:buChar char="•"/>
            </a:pPr>
            <a:r>
              <a:rPr lang="en-GB" b="0" i="0" dirty="0">
                <a:solidFill>
                  <a:srgbClr val="333333"/>
                </a:solidFill>
                <a:effectLst/>
                <a:latin typeface="Helvetica Neue" panose="02000503000000020004" pitchFamily="2" charset="0"/>
              </a:rPr>
              <a:t>%&gt;%: the “pipe” operator is used to connect multiple verb actions together into a pipeline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has a number of its own data types that it takes advantage of. For example, there is a handy print method that prevents you from printing a lot of data to the console. Most of the time, these additional data types are transparent to the user and do not need to be worried about.</a:t>
            </a:r>
          </a:p>
        </p:txBody>
      </p:sp>
    </p:spTree>
    <p:extLst>
      <p:ext uri="{BB962C8B-B14F-4D97-AF65-F5344CB8AC3E}">
        <p14:creationId xmlns:p14="http://schemas.microsoft.com/office/powerpoint/2010/main" val="273032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0828-F6EA-3A40-B0F8-D3439DABAB54}"/>
              </a:ext>
            </a:extLst>
          </p:cNvPr>
          <p:cNvSpPr>
            <a:spLocks noGrp="1"/>
          </p:cNvSpPr>
          <p:nvPr>
            <p:ph type="title"/>
          </p:nvPr>
        </p:nvSpPr>
        <p:spPr/>
        <p:txBody>
          <a:bodyPr/>
          <a:lstStyle/>
          <a:p>
            <a:r>
              <a:rPr lang="en-GB" b="1" dirty="0"/>
              <a:t>Common </a:t>
            </a:r>
            <a:r>
              <a:rPr lang="en-GB" b="1" dirty="0" err="1"/>
              <a:t>dplyr</a:t>
            </a:r>
            <a:r>
              <a:rPr lang="en-GB" b="1" dirty="0"/>
              <a:t> Function Properties</a:t>
            </a:r>
            <a:endParaRPr lang="en-GB" dirty="0"/>
          </a:p>
        </p:txBody>
      </p:sp>
      <p:sp>
        <p:nvSpPr>
          <p:cNvPr id="3" name="Rectangle 2">
            <a:extLst>
              <a:ext uri="{FF2B5EF4-FFF2-40B4-BE49-F238E27FC236}">
                <a16:creationId xmlns:a16="http://schemas.microsoft.com/office/drawing/2014/main" id="{899DE7A4-915A-B643-8719-CFEABDB4679F}"/>
              </a:ext>
            </a:extLst>
          </p:cNvPr>
          <p:cNvSpPr/>
          <p:nvPr/>
        </p:nvSpPr>
        <p:spPr>
          <a:xfrm>
            <a:off x="576647" y="1690688"/>
            <a:ext cx="11063417"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All of the functions that we will discuss will have a few common characteristics. In particular,</a:t>
            </a:r>
          </a:p>
          <a:p>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first argument is a data frame.</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subsequent arguments describe what to do with the data frame specified in the first argument, and you can refer to columns in the data frame directly without using the $ operator (just use the column names).</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The return result of a function is a new data frame</a:t>
            </a:r>
          </a:p>
          <a:p>
            <a:pPr>
              <a:buFont typeface="+mj-lt"/>
              <a:buAutoNum type="arabicPeriod"/>
            </a:pPr>
            <a:endParaRPr lang="en-GB" b="0" i="0" dirty="0">
              <a:solidFill>
                <a:srgbClr val="333333"/>
              </a:solidFill>
              <a:effectLst/>
              <a:latin typeface="Helvetica Neue" panose="02000503000000020004" pitchFamily="2" charset="0"/>
            </a:endParaRPr>
          </a:p>
          <a:p>
            <a:pPr>
              <a:buFont typeface="+mj-lt"/>
              <a:buAutoNum type="arabicPeriod"/>
            </a:pPr>
            <a:r>
              <a:rPr lang="en-GB" b="0" i="0" dirty="0">
                <a:solidFill>
                  <a:srgbClr val="333333"/>
                </a:solidFill>
                <a:effectLst/>
                <a:latin typeface="Helvetica Neue" panose="02000503000000020004" pitchFamily="2" charset="0"/>
              </a:rPr>
              <a:t>Data frames must be properly formatted and annotated for this to all be useful. In particular, the data must be </a:t>
            </a:r>
            <a:r>
              <a:rPr lang="en-GB" b="0" i="0" u="none" strike="noStrike" dirty="0">
                <a:solidFill>
                  <a:srgbClr val="4183C4"/>
                </a:solidFill>
                <a:effectLst/>
                <a:latin typeface="Helvetica Neue" panose="02000503000000020004" pitchFamily="2" charset="0"/>
                <a:hlinkClick r:id="rId2"/>
              </a:rPr>
              <a:t>tidy</a:t>
            </a:r>
            <a:r>
              <a:rPr lang="en-GB" b="0" i="0" dirty="0">
                <a:solidFill>
                  <a:srgbClr val="333333"/>
                </a:solidFill>
                <a:effectLst/>
                <a:latin typeface="Helvetica Neue" panose="02000503000000020004" pitchFamily="2" charset="0"/>
              </a:rPr>
              <a:t>. In short, there should be one observation per row, and each column should represent a feature or characteristic of that observation.</a:t>
            </a:r>
          </a:p>
        </p:txBody>
      </p:sp>
      <p:sp>
        <p:nvSpPr>
          <p:cNvPr id="4" name="Rectangle 3">
            <a:extLst>
              <a:ext uri="{FF2B5EF4-FFF2-40B4-BE49-F238E27FC236}">
                <a16:creationId xmlns:a16="http://schemas.microsoft.com/office/drawing/2014/main" id="{E860B8BA-5150-064C-B16B-EA6F7B95CBEE}"/>
              </a:ext>
            </a:extLst>
          </p:cNvPr>
          <p:cNvSpPr/>
          <p:nvPr/>
        </p:nvSpPr>
        <p:spPr>
          <a:xfrm>
            <a:off x="576647" y="5530334"/>
            <a:ext cx="2624373" cy="646331"/>
          </a:xfrm>
          <a:prstGeom prst="rect">
            <a:avLst/>
          </a:prstGeom>
          <a:solidFill>
            <a:schemeClr val="bg2"/>
          </a:solidFill>
        </p:spPr>
        <p:txBody>
          <a:bodyPr wrap="none">
            <a:spAutoFit/>
          </a:bodyPr>
          <a:lstStyle/>
          <a:p>
            <a:r>
              <a:rPr lang="en-GB" dirty="0"/>
              <a:t>&gt; </a:t>
            </a:r>
            <a:r>
              <a:rPr lang="en-GB" dirty="0" err="1"/>
              <a:t>install.packages</a:t>
            </a:r>
            <a:r>
              <a:rPr lang="en-GB" dirty="0"/>
              <a:t>("</a:t>
            </a:r>
            <a:r>
              <a:rPr lang="en-GB" dirty="0" err="1"/>
              <a:t>dplyr</a:t>
            </a:r>
            <a:r>
              <a:rPr lang="en-GB" dirty="0"/>
              <a:t>")</a:t>
            </a:r>
          </a:p>
          <a:p>
            <a:endParaRPr lang="en-GB" dirty="0"/>
          </a:p>
        </p:txBody>
      </p:sp>
      <p:sp>
        <p:nvSpPr>
          <p:cNvPr id="6" name="Rectangle 5">
            <a:extLst>
              <a:ext uri="{FF2B5EF4-FFF2-40B4-BE49-F238E27FC236}">
                <a16:creationId xmlns:a16="http://schemas.microsoft.com/office/drawing/2014/main" id="{21F0D7FA-8134-D849-BA54-9F99D2B3D979}"/>
              </a:ext>
            </a:extLst>
          </p:cNvPr>
          <p:cNvSpPr/>
          <p:nvPr/>
        </p:nvSpPr>
        <p:spPr>
          <a:xfrm>
            <a:off x="576647" y="5807333"/>
            <a:ext cx="1574085" cy="369332"/>
          </a:xfrm>
          <a:prstGeom prst="rect">
            <a:avLst/>
          </a:prstGeom>
        </p:spPr>
        <p:txBody>
          <a:bodyPr wrap="none">
            <a:spAutoFit/>
          </a:bodyPr>
          <a:lstStyle/>
          <a:p>
            <a:r>
              <a:rPr lang="en-GB" dirty="0"/>
              <a:t>&gt; library(</a:t>
            </a:r>
            <a:r>
              <a:rPr lang="en-GB" dirty="0" err="1"/>
              <a:t>dplyr</a:t>
            </a:r>
            <a:r>
              <a:rPr lang="en-GB" dirty="0"/>
              <a:t>)</a:t>
            </a:r>
          </a:p>
        </p:txBody>
      </p:sp>
    </p:spTree>
    <p:extLst>
      <p:ext uri="{BB962C8B-B14F-4D97-AF65-F5344CB8AC3E}">
        <p14:creationId xmlns:p14="http://schemas.microsoft.com/office/powerpoint/2010/main" val="1687107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5DEE-9CF0-6042-8897-7BE31EB307A3}"/>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9039BDFB-53E7-654A-9F19-92DEBB3A1B3B}"/>
              </a:ext>
            </a:extLst>
          </p:cNvPr>
          <p:cNvSpPr/>
          <p:nvPr/>
        </p:nvSpPr>
        <p:spPr>
          <a:xfrm>
            <a:off x="443948" y="1674674"/>
            <a:ext cx="11423374"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For the examples we will be using a dataset containing air pollution and temperature data for the </a:t>
            </a:r>
            <a:r>
              <a:rPr lang="en-GB" b="0" i="0" u="none" strike="noStrike" dirty="0">
                <a:solidFill>
                  <a:srgbClr val="4183C4"/>
                </a:solidFill>
                <a:effectLst/>
                <a:latin typeface="Helvetica Neue" panose="02000503000000020004" pitchFamily="2" charset="0"/>
                <a:hlinkClick r:id="rId2"/>
              </a:rPr>
              <a:t>city of Chicago</a:t>
            </a:r>
            <a:r>
              <a:rPr lang="en-GB" b="0" i="0" dirty="0">
                <a:solidFill>
                  <a:srgbClr val="333333"/>
                </a:solidFill>
                <a:effectLst/>
                <a:latin typeface="Helvetica Neue" panose="02000503000000020004" pitchFamily="2" charset="0"/>
              </a:rPr>
              <a:t> in the U.S. </a:t>
            </a:r>
          </a:p>
        </p:txBody>
      </p:sp>
      <p:sp>
        <p:nvSpPr>
          <p:cNvPr id="4" name="Rectangle 3">
            <a:extLst>
              <a:ext uri="{FF2B5EF4-FFF2-40B4-BE49-F238E27FC236}">
                <a16:creationId xmlns:a16="http://schemas.microsoft.com/office/drawing/2014/main" id="{9EB97CE7-9253-7D4E-8C98-A9A60D265E98}"/>
              </a:ext>
            </a:extLst>
          </p:cNvPr>
          <p:cNvSpPr/>
          <p:nvPr/>
        </p:nvSpPr>
        <p:spPr>
          <a:xfrm>
            <a:off x="443948" y="2815571"/>
            <a:ext cx="6096000" cy="369332"/>
          </a:xfrm>
          <a:prstGeom prst="rect">
            <a:avLst/>
          </a:prstGeom>
          <a:solidFill>
            <a:schemeClr val="bg2"/>
          </a:solidFill>
        </p:spPr>
        <p:txBody>
          <a:bodyPr wrap="square">
            <a:spAutoFit/>
          </a:bodyPr>
          <a:lstStyle/>
          <a:p>
            <a:r>
              <a:rPr lang="en-GB" dirty="0"/>
              <a:t>&gt; </a:t>
            </a:r>
            <a:r>
              <a:rPr lang="en-GB" dirty="0" err="1"/>
              <a:t>chicago</a:t>
            </a:r>
            <a:r>
              <a:rPr lang="en-GB" dirty="0"/>
              <a:t> </a:t>
            </a:r>
            <a:r>
              <a:rPr lang="en-GB"/>
              <a:t>&lt;- read _csv("</a:t>
            </a:r>
            <a:r>
              <a:rPr lang="en-GB" dirty="0" err="1"/>
              <a:t>chicago.rds</a:t>
            </a:r>
            <a:r>
              <a:rPr lang="en-GB" dirty="0"/>
              <a:t>")</a:t>
            </a:r>
          </a:p>
        </p:txBody>
      </p:sp>
      <p:sp>
        <p:nvSpPr>
          <p:cNvPr id="5" name="Rectangle 4">
            <a:extLst>
              <a:ext uri="{FF2B5EF4-FFF2-40B4-BE49-F238E27FC236}">
                <a16:creationId xmlns:a16="http://schemas.microsoft.com/office/drawing/2014/main" id="{E9296FC5-8705-A64F-8413-D1211F1D127B}"/>
              </a:ext>
            </a:extLst>
          </p:cNvPr>
          <p:cNvSpPr/>
          <p:nvPr/>
        </p:nvSpPr>
        <p:spPr>
          <a:xfrm>
            <a:off x="7305259" y="4015900"/>
            <a:ext cx="2047461"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see some basic characteristics of the dataset with the </a:t>
            </a:r>
            <a:r>
              <a:rPr lang="en-GB" dirty="0"/>
              <a:t>dim()</a:t>
            </a:r>
            <a:r>
              <a:rPr lang="en-GB" b="0" i="0" dirty="0">
                <a:solidFill>
                  <a:srgbClr val="333333"/>
                </a:solidFill>
                <a:effectLst/>
                <a:latin typeface="Helvetica Neue" panose="02000503000000020004" pitchFamily="2" charset="0"/>
              </a:rPr>
              <a:t> and </a:t>
            </a:r>
            <a:r>
              <a:rPr lang="en-GB" dirty="0"/>
              <a:t>str()</a:t>
            </a:r>
            <a:r>
              <a:rPr lang="en-GB" b="0" i="0" dirty="0">
                <a:solidFill>
                  <a:srgbClr val="333333"/>
                </a:solidFill>
                <a:effectLst/>
                <a:latin typeface="Helvetica Neue" panose="02000503000000020004" pitchFamily="2" charset="0"/>
              </a:rPr>
              <a:t> functions.</a:t>
            </a:r>
            <a:endParaRPr lang="en-GB" dirty="0"/>
          </a:p>
        </p:txBody>
      </p:sp>
      <p:sp>
        <p:nvSpPr>
          <p:cNvPr id="6" name="Rectangle 5">
            <a:extLst>
              <a:ext uri="{FF2B5EF4-FFF2-40B4-BE49-F238E27FC236}">
                <a16:creationId xmlns:a16="http://schemas.microsoft.com/office/drawing/2014/main" id="{6C8BBE7B-208E-144D-BBB4-D53AF7273AAE}"/>
              </a:ext>
            </a:extLst>
          </p:cNvPr>
          <p:cNvSpPr/>
          <p:nvPr/>
        </p:nvSpPr>
        <p:spPr>
          <a:xfrm>
            <a:off x="443948" y="3184903"/>
            <a:ext cx="6096000" cy="3416320"/>
          </a:xfrm>
          <a:prstGeom prst="rect">
            <a:avLst/>
          </a:prstGeom>
          <a:solidFill>
            <a:schemeClr val="bg2"/>
          </a:solidFill>
        </p:spPr>
        <p:txBody>
          <a:bodyPr>
            <a:spAutoFit/>
          </a:bodyPr>
          <a:lstStyle/>
          <a:p>
            <a:r>
              <a:rPr lang="en-GB" dirty="0"/>
              <a:t>&gt; dim(</a:t>
            </a:r>
            <a:r>
              <a:rPr lang="en-GB" dirty="0" err="1"/>
              <a:t>chicago</a:t>
            </a:r>
            <a:r>
              <a:rPr lang="en-GB" dirty="0"/>
              <a:t>)</a:t>
            </a:r>
          </a:p>
          <a:p>
            <a:r>
              <a:rPr lang="en-GB" dirty="0"/>
              <a:t>[1] 6940    8</a:t>
            </a:r>
          </a:p>
          <a:p>
            <a:r>
              <a:rPr lang="en-GB" dirty="0"/>
              <a:t>&gt; str(</a:t>
            </a:r>
            <a:r>
              <a:rPr lang="en-GB" dirty="0" err="1"/>
              <a:t>chicago</a:t>
            </a:r>
            <a:r>
              <a:rPr lang="en-GB" dirty="0"/>
              <a:t>)</a:t>
            </a:r>
          </a:p>
          <a:p>
            <a:r>
              <a:rPr lang="en-GB" dirty="0"/>
              <a:t>'</a:t>
            </a:r>
            <a:r>
              <a:rPr lang="en-GB" dirty="0" err="1"/>
              <a:t>data.frame</a:t>
            </a:r>
            <a:r>
              <a:rPr lang="en-GB" dirty="0"/>
              <a:t>':	6940 obs. of  8 variables:</a:t>
            </a:r>
          </a:p>
          <a:p>
            <a:r>
              <a:rPr lang="en-GB" dirty="0"/>
              <a:t> $ city      : </a:t>
            </a:r>
            <a:r>
              <a:rPr lang="en-GB" dirty="0" err="1"/>
              <a:t>chr</a:t>
            </a:r>
            <a:r>
              <a:rPr lang="en-GB" dirty="0"/>
              <a:t>  "chic" "chic" "chic" "chic" ...</a:t>
            </a:r>
          </a:p>
          <a:p>
            <a:r>
              <a:rPr lang="en-GB" dirty="0"/>
              <a:t> $ </a:t>
            </a:r>
            <a:r>
              <a:rPr lang="en-GB" dirty="0" err="1"/>
              <a:t>tmpd</a:t>
            </a:r>
            <a:r>
              <a:rPr lang="en-GB" dirty="0"/>
              <a:t>      : </a:t>
            </a:r>
            <a:r>
              <a:rPr lang="en-GB" dirty="0" err="1"/>
              <a:t>num</a:t>
            </a:r>
            <a:r>
              <a:rPr lang="en-GB" dirty="0"/>
              <a:t>  31.5 33 33 29 32 40 34.5 29 26.5 32.5 ...</a:t>
            </a:r>
          </a:p>
          <a:p>
            <a:r>
              <a:rPr lang="en-GB" dirty="0"/>
              <a:t> $ </a:t>
            </a:r>
            <a:r>
              <a:rPr lang="en-GB" dirty="0" err="1"/>
              <a:t>dptp</a:t>
            </a:r>
            <a:r>
              <a:rPr lang="en-GB" dirty="0"/>
              <a:t>      : </a:t>
            </a:r>
            <a:r>
              <a:rPr lang="en-GB" dirty="0" err="1"/>
              <a:t>num</a:t>
            </a:r>
            <a:r>
              <a:rPr lang="en-GB" dirty="0"/>
              <a:t>  31.5 29.9 27.4 28.6 28.9 ...</a:t>
            </a:r>
          </a:p>
          <a:p>
            <a:r>
              <a:rPr lang="en-GB" dirty="0"/>
              <a:t> $ date      : Date, format: "1987-01-01" "1987-01-02" ...</a:t>
            </a:r>
          </a:p>
          <a:p>
            <a:r>
              <a:rPr lang="en-GB" dirty="0"/>
              <a:t> $ pm25tmean2: </a:t>
            </a:r>
            <a:r>
              <a:rPr lang="en-GB" dirty="0" err="1"/>
              <a:t>num</a:t>
            </a:r>
            <a:r>
              <a:rPr lang="en-GB" dirty="0"/>
              <a:t>  NA NA NA NA NA NA NA NA NA NA ...</a:t>
            </a:r>
          </a:p>
          <a:p>
            <a:r>
              <a:rPr lang="en-GB" dirty="0"/>
              <a:t> $ pm10tmean2: </a:t>
            </a:r>
            <a:r>
              <a:rPr lang="en-GB" dirty="0" err="1"/>
              <a:t>num</a:t>
            </a:r>
            <a:r>
              <a:rPr lang="en-GB" dirty="0"/>
              <a:t>  34 NA 34.2 47 NA ...</a:t>
            </a:r>
          </a:p>
          <a:p>
            <a:r>
              <a:rPr lang="en-GB" dirty="0"/>
              <a:t> $ o3tmean2  : </a:t>
            </a:r>
            <a:r>
              <a:rPr lang="en-GB" dirty="0" err="1"/>
              <a:t>num</a:t>
            </a:r>
            <a:r>
              <a:rPr lang="en-GB" dirty="0"/>
              <a:t>  4.25 3.3 3.33 4.38 4.75 ...</a:t>
            </a:r>
          </a:p>
          <a:p>
            <a:r>
              <a:rPr lang="en-GB" dirty="0"/>
              <a:t> $ no2tmean2 : </a:t>
            </a:r>
            <a:r>
              <a:rPr lang="en-GB" dirty="0" err="1"/>
              <a:t>num</a:t>
            </a:r>
            <a:r>
              <a:rPr lang="en-GB" dirty="0"/>
              <a:t>  20 23.2 23.8 30.4 30.3 ...</a:t>
            </a:r>
          </a:p>
        </p:txBody>
      </p:sp>
    </p:spTree>
    <p:extLst>
      <p:ext uri="{BB962C8B-B14F-4D97-AF65-F5344CB8AC3E}">
        <p14:creationId xmlns:p14="http://schemas.microsoft.com/office/powerpoint/2010/main" val="522088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DC10-0AE0-0641-9E25-1DE10AE580A2}"/>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F4EB35EC-4723-4E4E-9017-E61084D0BE04}"/>
              </a:ext>
            </a:extLst>
          </p:cNvPr>
          <p:cNvSpPr/>
          <p:nvPr/>
        </p:nvSpPr>
        <p:spPr>
          <a:xfrm>
            <a:off x="327991" y="1570456"/>
            <a:ext cx="11340547"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select() function can be used to select columns of a data frame that you want to focus on. Often you’ll have a large data frame containing “all” of the data, but any </a:t>
            </a:r>
            <a:r>
              <a:rPr lang="en-GB" b="0" i="1" dirty="0">
                <a:solidFill>
                  <a:srgbClr val="333333"/>
                </a:solidFill>
                <a:effectLst/>
                <a:latin typeface="Helvetica Neue" panose="02000503000000020004" pitchFamily="2" charset="0"/>
              </a:rPr>
              <a:t>given</a:t>
            </a:r>
            <a:r>
              <a:rPr lang="en-GB" b="0" i="0" dirty="0">
                <a:solidFill>
                  <a:srgbClr val="333333"/>
                </a:solidFill>
                <a:effectLst/>
                <a:latin typeface="Helvetica Neue" panose="02000503000000020004" pitchFamily="2" charset="0"/>
              </a:rPr>
              <a:t> analysis might only use a subset of variables or observations. The select() function allows you to get the few columns you might need.</a:t>
            </a:r>
          </a:p>
          <a:p>
            <a:r>
              <a:rPr lang="en-GB" b="0" i="0" dirty="0">
                <a:solidFill>
                  <a:srgbClr val="333333"/>
                </a:solidFill>
                <a:effectLst/>
                <a:latin typeface="Helvetica Neue" panose="02000503000000020004" pitchFamily="2" charset="0"/>
              </a:rPr>
              <a:t>Suppose we wanted to take the first 3 columns only. There are a few ways to do this. We could for example use numerical indices. But we can also use the names directly.</a:t>
            </a:r>
          </a:p>
        </p:txBody>
      </p:sp>
      <p:sp>
        <p:nvSpPr>
          <p:cNvPr id="4" name="Rectangle 3">
            <a:extLst>
              <a:ext uri="{FF2B5EF4-FFF2-40B4-BE49-F238E27FC236}">
                <a16:creationId xmlns:a16="http://schemas.microsoft.com/office/drawing/2014/main" id="{5C69170E-8E33-5348-BB84-D89DA7F973E3}"/>
              </a:ext>
            </a:extLst>
          </p:cNvPr>
          <p:cNvSpPr/>
          <p:nvPr/>
        </p:nvSpPr>
        <p:spPr>
          <a:xfrm>
            <a:off x="443948" y="3047784"/>
            <a:ext cx="6096000" cy="3139321"/>
          </a:xfrm>
          <a:prstGeom prst="rect">
            <a:avLst/>
          </a:prstGeom>
          <a:solidFill>
            <a:schemeClr val="bg2"/>
          </a:solidFill>
        </p:spPr>
        <p:txBody>
          <a:bodyPr>
            <a:spAutoFit/>
          </a:bodyPr>
          <a:lstStyle/>
          <a:p>
            <a:r>
              <a:rPr lang="en-GB" dirty="0"/>
              <a:t>&gt; names(</a:t>
            </a:r>
            <a:r>
              <a:rPr lang="en-GB" dirty="0" err="1"/>
              <a:t>chicago</a:t>
            </a:r>
            <a:r>
              <a:rPr lang="en-GB" dirty="0"/>
              <a:t>)[1:3]</a:t>
            </a:r>
          </a:p>
          <a:p>
            <a:r>
              <a:rPr lang="en-GB" dirty="0"/>
              <a:t>[1] "city" "</a:t>
            </a:r>
            <a:r>
              <a:rPr lang="en-GB" dirty="0" err="1"/>
              <a:t>tmpd</a:t>
            </a:r>
            <a:r>
              <a:rPr lang="en-GB" dirty="0"/>
              <a:t>" "</a:t>
            </a:r>
            <a:r>
              <a:rPr lang="en-GB" dirty="0" err="1"/>
              <a:t>dptp</a:t>
            </a:r>
            <a:r>
              <a:rPr lang="en-GB" dirty="0"/>
              <a:t>"</a:t>
            </a:r>
          </a:p>
          <a:p>
            <a:r>
              <a:rPr lang="en-GB" dirty="0"/>
              <a:t>&gt; subset &lt;- select(</a:t>
            </a:r>
            <a:r>
              <a:rPr lang="en-GB" dirty="0" err="1"/>
              <a:t>chicago</a:t>
            </a:r>
            <a:r>
              <a:rPr lang="en-GB" dirty="0"/>
              <a:t>, </a:t>
            </a:r>
            <a:r>
              <a:rPr lang="en-GB" dirty="0" err="1"/>
              <a:t>city:dptp</a:t>
            </a:r>
            <a:r>
              <a:rPr lang="en-GB" dirty="0"/>
              <a:t>)</a:t>
            </a:r>
          </a:p>
          <a:p>
            <a:r>
              <a:rPr lang="en-GB" dirty="0"/>
              <a:t>&gt; head(subset)</a:t>
            </a:r>
          </a:p>
          <a:p>
            <a:r>
              <a:rPr lang="en-GB" dirty="0"/>
              <a:t>  city </a:t>
            </a:r>
            <a:r>
              <a:rPr lang="en-GB" dirty="0" err="1"/>
              <a:t>tmpd</a:t>
            </a:r>
            <a:r>
              <a:rPr lang="en-GB" dirty="0"/>
              <a:t>   </a:t>
            </a:r>
            <a:r>
              <a:rPr lang="en-GB" dirty="0" err="1"/>
              <a:t>dptp</a:t>
            </a:r>
            <a:endParaRPr lang="en-GB" dirty="0"/>
          </a:p>
          <a:p>
            <a:r>
              <a:rPr lang="en-GB" dirty="0"/>
              <a:t>1 chic 31.5 31.500</a:t>
            </a:r>
          </a:p>
          <a:p>
            <a:r>
              <a:rPr lang="en-GB" dirty="0"/>
              <a:t>2 chic 33.0 29.875</a:t>
            </a:r>
          </a:p>
          <a:p>
            <a:r>
              <a:rPr lang="en-GB" dirty="0"/>
              <a:t>3 chic 33.0 27.375</a:t>
            </a:r>
          </a:p>
          <a:p>
            <a:r>
              <a:rPr lang="en-GB" dirty="0"/>
              <a:t>4 chic 29.0 28.625</a:t>
            </a:r>
          </a:p>
          <a:p>
            <a:r>
              <a:rPr lang="en-GB" dirty="0"/>
              <a:t>5 chic 32.0 28.875</a:t>
            </a:r>
          </a:p>
          <a:p>
            <a:r>
              <a:rPr lang="en-GB" dirty="0"/>
              <a:t>6 chic 40.0 35.125</a:t>
            </a:r>
          </a:p>
        </p:txBody>
      </p:sp>
      <p:sp>
        <p:nvSpPr>
          <p:cNvPr id="5" name="Rectangle 4">
            <a:extLst>
              <a:ext uri="{FF2B5EF4-FFF2-40B4-BE49-F238E27FC236}">
                <a16:creationId xmlns:a16="http://schemas.microsoft.com/office/drawing/2014/main" id="{3158ED10-0338-204E-91E0-9DC2F3E40920}"/>
              </a:ext>
            </a:extLst>
          </p:cNvPr>
          <p:cNvSpPr/>
          <p:nvPr/>
        </p:nvSpPr>
        <p:spPr>
          <a:xfrm>
            <a:off x="7136296" y="4253115"/>
            <a:ext cx="4412974"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Note that the </a:t>
            </a:r>
            <a:r>
              <a:rPr lang="en-GB" dirty="0"/>
              <a:t>:</a:t>
            </a:r>
            <a:r>
              <a:rPr lang="en-GB" b="0" i="0" dirty="0">
                <a:solidFill>
                  <a:srgbClr val="333333"/>
                </a:solidFill>
                <a:effectLst/>
                <a:latin typeface="Helvetica Neue" panose="02000503000000020004" pitchFamily="2" charset="0"/>
              </a:rPr>
              <a:t> normally cannot be used with names or strings, but inside the </a:t>
            </a:r>
            <a:r>
              <a:rPr lang="en-GB" dirty="0"/>
              <a:t>select()</a:t>
            </a:r>
            <a:r>
              <a:rPr lang="en-GB" b="0" i="0" dirty="0">
                <a:solidFill>
                  <a:srgbClr val="333333"/>
                </a:solidFill>
                <a:effectLst/>
                <a:latin typeface="Helvetica Neue" panose="02000503000000020004" pitchFamily="2" charset="0"/>
              </a:rPr>
              <a:t> function you can use it to specify a range of variable names.</a:t>
            </a:r>
            <a:endParaRPr lang="en-GB" dirty="0"/>
          </a:p>
        </p:txBody>
      </p:sp>
    </p:spTree>
    <p:extLst>
      <p:ext uri="{BB962C8B-B14F-4D97-AF65-F5344CB8AC3E}">
        <p14:creationId xmlns:p14="http://schemas.microsoft.com/office/powerpoint/2010/main" val="3263852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AEF8-AA48-D249-8989-15C3101A1B7F}"/>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19DCE24D-3052-E14D-9B93-CC01A555A1D0}"/>
              </a:ext>
            </a:extLst>
          </p:cNvPr>
          <p:cNvSpPr/>
          <p:nvPr/>
        </p:nvSpPr>
        <p:spPr>
          <a:xfrm>
            <a:off x="314738" y="1555331"/>
            <a:ext cx="11164957"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also </a:t>
            </a:r>
            <a:r>
              <a:rPr lang="en-GB" b="0" i="1" dirty="0">
                <a:solidFill>
                  <a:srgbClr val="333333"/>
                </a:solidFill>
                <a:effectLst/>
                <a:latin typeface="Helvetica Neue" panose="02000503000000020004" pitchFamily="2" charset="0"/>
              </a:rPr>
              <a:t>omit</a:t>
            </a:r>
            <a:r>
              <a:rPr lang="en-GB" b="0" i="0" dirty="0">
                <a:solidFill>
                  <a:srgbClr val="333333"/>
                </a:solidFill>
                <a:effectLst/>
                <a:latin typeface="Helvetica Neue" panose="02000503000000020004" pitchFamily="2" charset="0"/>
              </a:rPr>
              <a:t> variables using the </a:t>
            </a:r>
            <a:r>
              <a:rPr lang="en-GB" dirty="0"/>
              <a:t>select()</a:t>
            </a:r>
            <a:r>
              <a:rPr lang="en-GB" b="0" i="0" dirty="0">
                <a:solidFill>
                  <a:srgbClr val="333333"/>
                </a:solidFill>
                <a:effectLst/>
                <a:latin typeface="Helvetica Neue" panose="02000503000000020004" pitchFamily="2" charset="0"/>
              </a:rPr>
              <a:t> function by using the negative sign. With </a:t>
            </a:r>
            <a:r>
              <a:rPr lang="en-GB" dirty="0"/>
              <a:t>select()</a:t>
            </a:r>
            <a:r>
              <a:rPr lang="en-GB" b="0" i="0" dirty="0">
                <a:solidFill>
                  <a:srgbClr val="333333"/>
                </a:solidFill>
                <a:effectLst/>
                <a:latin typeface="Helvetica Neue" panose="02000503000000020004" pitchFamily="2" charset="0"/>
              </a:rPr>
              <a:t> you can do</a:t>
            </a:r>
            <a:endParaRPr lang="en-GB" dirty="0"/>
          </a:p>
        </p:txBody>
      </p:sp>
      <p:sp>
        <p:nvSpPr>
          <p:cNvPr id="4" name="Rectangle 3">
            <a:extLst>
              <a:ext uri="{FF2B5EF4-FFF2-40B4-BE49-F238E27FC236}">
                <a16:creationId xmlns:a16="http://schemas.microsoft.com/office/drawing/2014/main" id="{6EF26BD2-8E4A-5841-818C-381AE4A87307}"/>
              </a:ext>
            </a:extLst>
          </p:cNvPr>
          <p:cNvSpPr/>
          <p:nvPr/>
        </p:nvSpPr>
        <p:spPr>
          <a:xfrm>
            <a:off x="652936" y="2213520"/>
            <a:ext cx="2904257" cy="369332"/>
          </a:xfrm>
          <a:prstGeom prst="rect">
            <a:avLst/>
          </a:prstGeom>
          <a:solidFill>
            <a:schemeClr val="bg2"/>
          </a:solidFill>
        </p:spPr>
        <p:txBody>
          <a:bodyPr wrap="none">
            <a:spAutoFit/>
          </a:bodyPr>
          <a:lstStyle/>
          <a:p>
            <a:r>
              <a:rPr lang="en-GB" dirty="0"/>
              <a:t>&gt; select(</a:t>
            </a:r>
            <a:r>
              <a:rPr lang="en-GB" dirty="0" err="1"/>
              <a:t>chicago</a:t>
            </a:r>
            <a:r>
              <a:rPr lang="en-GB" dirty="0"/>
              <a:t>, -(</a:t>
            </a:r>
            <a:r>
              <a:rPr lang="en-GB" dirty="0" err="1"/>
              <a:t>city:dptp</a:t>
            </a:r>
            <a:r>
              <a:rPr lang="en-GB" dirty="0"/>
              <a:t>))</a:t>
            </a:r>
          </a:p>
        </p:txBody>
      </p:sp>
      <p:sp>
        <p:nvSpPr>
          <p:cNvPr id="5" name="Rectangle 4">
            <a:extLst>
              <a:ext uri="{FF2B5EF4-FFF2-40B4-BE49-F238E27FC236}">
                <a16:creationId xmlns:a16="http://schemas.microsoft.com/office/drawing/2014/main" id="{8EA55671-5407-6C4F-B34E-99C3CDB3E8ED}"/>
              </a:ext>
            </a:extLst>
          </p:cNvPr>
          <p:cNvSpPr/>
          <p:nvPr/>
        </p:nvSpPr>
        <p:spPr>
          <a:xfrm>
            <a:off x="225285" y="2880894"/>
            <a:ext cx="1125441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which indicates that we should include every variable </a:t>
            </a:r>
            <a:r>
              <a:rPr lang="en-GB" b="0" i="1" dirty="0">
                <a:solidFill>
                  <a:srgbClr val="333333"/>
                </a:solidFill>
                <a:effectLst/>
                <a:latin typeface="Helvetica Neue" panose="02000503000000020004" pitchFamily="2" charset="0"/>
              </a:rPr>
              <a:t>except</a:t>
            </a:r>
            <a:r>
              <a:rPr lang="en-GB" b="0" i="0" dirty="0">
                <a:solidFill>
                  <a:srgbClr val="333333"/>
                </a:solidFill>
                <a:effectLst/>
                <a:latin typeface="Helvetica Neue" panose="02000503000000020004" pitchFamily="2" charset="0"/>
              </a:rPr>
              <a:t> the variables </a:t>
            </a:r>
            <a:r>
              <a:rPr lang="en-GB" dirty="0"/>
              <a:t>city</a:t>
            </a:r>
            <a:r>
              <a:rPr lang="en-GB" b="0" i="0" dirty="0">
                <a:solidFill>
                  <a:srgbClr val="333333"/>
                </a:solidFill>
                <a:effectLst/>
                <a:latin typeface="Helvetica Neue" panose="02000503000000020004" pitchFamily="2" charset="0"/>
              </a:rPr>
              <a:t> through </a:t>
            </a:r>
            <a:r>
              <a:rPr lang="en-GB" dirty="0" err="1"/>
              <a:t>dptp</a:t>
            </a:r>
            <a:r>
              <a:rPr lang="en-GB" b="0" i="0" dirty="0">
                <a:solidFill>
                  <a:srgbClr val="333333"/>
                </a:solidFill>
                <a:effectLst/>
                <a:latin typeface="Helvetica Neue" panose="02000503000000020004" pitchFamily="2" charset="0"/>
              </a:rPr>
              <a:t>. The equivalent code in base R would be</a:t>
            </a:r>
            <a:endParaRPr lang="en-GB" dirty="0"/>
          </a:p>
        </p:txBody>
      </p:sp>
      <p:sp>
        <p:nvSpPr>
          <p:cNvPr id="6" name="Rectangle 5">
            <a:extLst>
              <a:ext uri="{FF2B5EF4-FFF2-40B4-BE49-F238E27FC236}">
                <a16:creationId xmlns:a16="http://schemas.microsoft.com/office/drawing/2014/main" id="{BD42AF9D-09E5-0042-9200-11A597512CBF}"/>
              </a:ext>
            </a:extLst>
          </p:cNvPr>
          <p:cNvSpPr/>
          <p:nvPr/>
        </p:nvSpPr>
        <p:spPr>
          <a:xfrm>
            <a:off x="509193" y="3929878"/>
            <a:ext cx="6096000" cy="923330"/>
          </a:xfrm>
          <a:prstGeom prst="rect">
            <a:avLst/>
          </a:prstGeom>
          <a:solidFill>
            <a:schemeClr val="bg2"/>
          </a:solidFill>
        </p:spPr>
        <p:txBody>
          <a:bodyPr>
            <a:spAutoFit/>
          </a:bodyPr>
          <a:lstStyle/>
          <a:p>
            <a:r>
              <a:rPr lang="en-GB" dirty="0"/>
              <a:t>&gt; </a:t>
            </a:r>
            <a:r>
              <a:rPr lang="en-GB" dirty="0" err="1"/>
              <a:t>i</a:t>
            </a:r>
            <a:r>
              <a:rPr lang="en-GB" dirty="0"/>
              <a:t> &lt;- match("city", names(</a:t>
            </a:r>
            <a:r>
              <a:rPr lang="en-GB" dirty="0" err="1"/>
              <a:t>chicago</a:t>
            </a:r>
            <a:r>
              <a:rPr lang="en-GB" dirty="0"/>
              <a:t>))</a:t>
            </a:r>
          </a:p>
          <a:p>
            <a:r>
              <a:rPr lang="en-GB" dirty="0"/>
              <a:t>&gt; j &lt;- match("</a:t>
            </a:r>
            <a:r>
              <a:rPr lang="en-GB" dirty="0" err="1"/>
              <a:t>dptp</a:t>
            </a:r>
            <a:r>
              <a:rPr lang="en-GB" dirty="0"/>
              <a:t>", names(</a:t>
            </a:r>
            <a:r>
              <a:rPr lang="en-GB" dirty="0" err="1"/>
              <a:t>chicago</a:t>
            </a:r>
            <a:r>
              <a:rPr lang="en-GB" dirty="0"/>
              <a:t>))</a:t>
            </a:r>
          </a:p>
          <a:p>
            <a:r>
              <a:rPr lang="en-GB" dirty="0"/>
              <a:t>&gt; head(</a:t>
            </a:r>
            <a:r>
              <a:rPr lang="en-GB" dirty="0" err="1"/>
              <a:t>chicago</a:t>
            </a:r>
            <a:r>
              <a:rPr lang="en-GB" dirty="0"/>
              <a:t>[, -(</a:t>
            </a:r>
            <a:r>
              <a:rPr lang="en-GB" dirty="0" err="1"/>
              <a:t>i:j</a:t>
            </a:r>
            <a:r>
              <a:rPr lang="en-GB" dirty="0"/>
              <a:t>)])</a:t>
            </a:r>
          </a:p>
        </p:txBody>
      </p:sp>
      <p:sp>
        <p:nvSpPr>
          <p:cNvPr id="7" name="Rectangle 6">
            <a:extLst>
              <a:ext uri="{FF2B5EF4-FFF2-40B4-BE49-F238E27FC236}">
                <a16:creationId xmlns:a16="http://schemas.microsoft.com/office/drawing/2014/main" id="{87B890AB-F03A-4047-9C0C-DC6E948491E4}"/>
              </a:ext>
            </a:extLst>
          </p:cNvPr>
          <p:cNvSpPr/>
          <p:nvPr/>
        </p:nvSpPr>
        <p:spPr>
          <a:xfrm>
            <a:off x="314738" y="5490577"/>
            <a:ext cx="2776722"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Not super intuitive, right?</a:t>
            </a:r>
            <a:endParaRPr lang="en-GB" dirty="0"/>
          </a:p>
        </p:txBody>
      </p:sp>
    </p:spTree>
    <p:extLst>
      <p:ext uri="{BB962C8B-B14F-4D97-AF65-F5344CB8AC3E}">
        <p14:creationId xmlns:p14="http://schemas.microsoft.com/office/powerpoint/2010/main" val="290710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C5F-611E-0D48-AD7E-FC0963E80ACE}"/>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E3F2A3C7-E5E1-1D45-A05F-05DACDCB8AC1}"/>
              </a:ext>
            </a:extLst>
          </p:cNvPr>
          <p:cNvSpPr/>
          <p:nvPr/>
        </p:nvSpPr>
        <p:spPr>
          <a:xfrm>
            <a:off x="218536" y="1690688"/>
            <a:ext cx="11754928" cy="646331"/>
          </a:xfrm>
          <a:prstGeom prst="rect">
            <a:avLst/>
          </a:prstGeom>
        </p:spPr>
        <p:txBody>
          <a:bodyPr wrap="square">
            <a:spAutoFit/>
          </a:bodyPr>
          <a:lstStyle/>
          <a:p>
            <a:r>
              <a:rPr lang="en-GB" dirty="0">
                <a:solidFill>
                  <a:srgbClr val="333333"/>
                </a:solidFill>
                <a:latin typeface="Helvetica Neue" panose="02000503000000020004" pitchFamily="2" charset="0"/>
              </a:rPr>
              <a:t>Functions are defined using the function() directive and are stored as R objects just like anything else. In particular, they are R objects of class “function”.</a:t>
            </a:r>
          </a:p>
        </p:txBody>
      </p:sp>
      <p:sp>
        <p:nvSpPr>
          <p:cNvPr id="4" name="Rectangle 3">
            <a:extLst>
              <a:ext uri="{FF2B5EF4-FFF2-40B4-BE49-F238E27FC236}">
                <a16:creationId xmlns:a16="http://schemas.microsoft.com/office/drawing/2014/main" id="{E867D142-D0AA-CE4C-9F8A-DD9F09A7110F}"/>
              </a:ext>
            </a:extLst>
          </p:cNvPr>
          <p:cNvSpPr/>
          <p:nvPr/>
        </p:nvSpPr>
        <p:spPr>
          <a:xfrm>
            <a:off x="442823" y="3429000"/>
            <a:ext cx="5181599" cy="2585323"/>
          </a:xfrm>
          <a:prstGeom prst="rect">
            <a:avLst/>
          </a:prstGeom>
          <a:solidFill>
            <a:schemeClr val="bg2"/>
          </a:solidFill>
        </p:spPr>
        <p:txBody>
          <a:bodyPr wrap="square">
            <a:spAutoFit/>
          </a:bodyPr>
          <a:lstStyle/>
          <a:p>
            <a:r>
              <a:rPr lang="en-GB" dirty="0"/>
              <a:t>&gt; f &lt;- function() {</a:t>
            </a:r>
          </a:p>
          <a:p>
            <a:r>
              <a:rPr lang="en-GB" dirty="0"/>
              <a:t>+         ## This is an empty function</a:t>
            </a:r>
          </a:p>
          <a:p>
            <a:r>
              <a:rPr lang="en-GB" dirty="0"/>
              <a:t>+ }</a:t>
            </a:r>
          </a:p>
          <a:p>
            <a:r>
              <a:rPr lang="en-GB" dirty="0"/>
              <a:t>&gt; ## Functions have their own class</a:t>
            </a:r>
          </a:p>
          <a:p>
            <a:r>
              <a:rPr lang="en-GB" dirty="0"/>
              <a:t>&gt; class(f)  </a:t>
            </a:r>
          </a:p>
          <a:p>
            <a:r>
              <a:rPr lang="en-GB" dirty="0"/>
              <a:t>[1] "function"</a:t>
            </a:r>
          </a:p>
          <a:p>
            <a:r>
              <a:rPr lang="en-GB" dirty="0"/>
              <a:t>&gt; ## Execute this function</a:t>
            </a:r>
          </a:p>
          <a:p>
            <a:r>
              <a:rPr lang="en-GB" dirty="0"/>
              <a:t>&gt; f()       </a:t>
            </a:r>
          </a:p>
          <a:p>
            <a:r>
              <a:rPr lang="en-GB" dirty="0"/>
              <a:t>NULL</a:t>
            </a:r>
          </a:p>
        </p:txBody>
      </p:sp>
      <p:sp>
        <p:nvSpPr>
          <p:cNvPr id="5" name="Rectangle 4">
            <a:extLst>
              <a:ext uri="{FF2B5EF4-FFF2-40B4-BE49-F238E27FC236}">
                <a16:creationId xmlns:a16="http://schemas.microsoft.com/office/drawing/2014/main" id="{E57314CC-4588-A54C-8A86-73DEC06FB4EA}"/>
              </a:ext>
            </a:extLst>
          </p:cNvPr>
          <p:cNvSpPr/>
          <p:nvPr/>
        </p:nvSpPr>
        <p:spPr>
          <a:xfrm>
            <a:off x="6314536" y="2561087"/>
            <a:ext cx="5658928" cy="646331"/>
          </a:xfrm>
          <a:prstGeom prst="rect">
            <a:avLst/>
          </a:prstGeom>
        </p:spPr>
        <p:txBody>
          <a:bodyPr wrap="square">
            <a:spAutoFit/>
          </a:bodyPr>
          <a:lstStyle/>
          <a:p>
            <a:r>
              <a:rPr lang="en-GB" dirty="0">
                <a:solidFill>
                  <a:srgbClr val="333333"/>
                </a:solidFill>
                <a:latin typeface="Helvetica Neue" panose="02000503000000020004" pitchFamily="2" charset="0"/>
              </a:rPr>
              <a:t>Here we create a function that actually has a non-trivial </a:t>
            </a:r>
            <a:r>
              <a:rPr lang="en-GB" i="1" dirty="0">
                <a:solidFill>
                  <a:srgbClr val="333333"/>
                </a:solidFill>
                <a:latin typeface="Helvetica Neue" panose="02000503000000020004" pitchFamily="2" charset="0"/>
              </a:rPr>
              <a:t>function body</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0ED29FF3-0252-5C4D-B564-3B36743BC4B7}"/>
              </a:ext>
            </a:extLst>
          </p:cNvPr>
          <p:cNvSpPr/>
          <p:nvPr/>
        </p:nvSpPr>
        <p:spPr>
          <a:xfrm>
            <a:off x="218536" y="2567242"/>
            <a:ext cx="6096000" cy="646331"/>
          </a:xfrm>
          <a:prstGeom prst="rect">
            <a:avLst/>
          </a:prstGeom>
        </p:spPr>
        <p:txBody>
          <a:bodyPr>
            <a:spAutoFit/>
          </a:bodyPr>
          <a:lstStyle/>
          <a:p>
            <a:r>
              <a:rPr lang="en-GB" dirty="0">
                <a:solidFill>
                  <a:srgbClr val="333333"/>
                </a:solidFill>
                <a:latin typeface="Helvetica Neue" panose="02000503000000020004" pitchFamily="2" charset="0"/>
              </a:rPr>
              <a:t>Here’s a simple function that takes no arguments and does nothing.</a:t>
            </a:r>
          </a:p>
        </p:txBody>
      </p:sp>
      <p:sp>
        <p:nvSpPr>
          <p:cNvPr id="7" name="Rectangle 6">
            <a:extLst>
              <a:ext uri="{FF2B5EF4-FFF2-40B4-BE49-F238E27FC236}">
                <a16:creationId xmlns:a16="http://schemas.microsoft.com/office/drawing/2014/main" id="{A4880755-50B8-DD49-A90D-F00D3E75A4A6}"/>
              </a:ext>
            </a:extLst>
          </p:cNvPr>
          <p:cNvSpPr/>
          <p:nvPr/>
        </p:nvSpPr>
        <p:spPr>
          <a:xfrm>
            <a:off x="6567580" y="3644428"/>
            <a:ext cx="4786220" cy="1477328"/>
          </a:xfrm>
          <a:prstGeom prst="rect">
            <a:avLst/>
          </a:prstGeom>
          <a:solidFill>
            <a:schemeClr val="bg2"/>
          </a:solidFill>
        </p:spPr>
        <p:txBody>
          <a:bodyPr wrap="square">
            <a:spAutoFit/>
          </a:bodyPr>
          <a:lstStyle/>
          <a:p>
            <a:r>
              <a:rPr lang="en-GB" dirty="0"/>
              <a:t>&gt; f &lt;- function() {</a:t>
            </a:r>
          </a:p>
          <a:p>
            <a:r>
              <a:rPr lang="en-GB" dirty="0"/>
              <a:t>+         cat("Hello, world!\n")</a:t>
            </a:r>
          </a:p>
          <a:p>
            <a:r>
              <a:rPr lang="en-GB" dirty="0"/>
              <a:t>+ }</a:t>
            </a:r>
          </a:p>
          <a:p>
            <a:r>
              <a:rPr lang="en-GB" dirty="0"/>
              <a:t>&gt; f()</a:t>
            </a:r>
          </a:p>
          <a:p>
            <a:r>
              <a:rPr lang="en-GB" dirty="0"/>
              <a:t>Hello, world!</a:t>
            </a:r>
          </a:p>
        </p:txBody>
      </p:sp>
    </p:spTree>
    <p:extLst>
      <p:ext uri="{BB962C8B-B14F-4D97-AF65-F5344CB8AC3E}">
        <p14:creationId xmlns:p14="http://schemas.microsoft.com/office/powerpoint/2010/main" val="990345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DAB6-9FE9-024D-9A78-E87AE153C459}"/>
              </a:ext>
            </a:extLst>
          </p:cNvPr>
          <p:cNvSpPr>
            <a:spLocks noGrp="1"/>
          </p:cNvSpPr>
          <p:nvPr>
            <p:ph type="title"/>
          </p:nvPr>
        </p:nvSpPr>
        <p:spPr/>
        <p:txBody>
          <a:bodyPr/>
          <a:lstStyle/>
          <a:p>
            <a:r>
              <a:rPr lang="en-GB" b="1" dirty="0"/>
              <a:t>select()</a:t>
            </a:r>
            <a:endParaRPr lang="en-GB" dirty="0"/>
          </a:p>
        </p:txBody>
      </p:sp>
      <p:sp>
        <p:nvSpPr>
          <p:cNvPr id="3" name="Rectangle 2">
            <a:extLst>
              <a:ext uri="{FF2B5EF4-FFF2-40B4-BE49-F238E27FC236}">
                <a16:creationId xmlns:a16="http://schemas.microsoft.com/office/drawing/2014/main" id="{BACFAE0D-BDE1-6643-BACC-0DD18EE758F0}"/>
              </a:ext>
            </a:extLst>
          </p:cNvPr>
          <p:cNvSpPr/>
          <p:nvPr/>
        </p:nvSpPr>
        <p:spPr>
          <a:xfrm>
            <a:off x="274983" y="1596384"/>
            <a:ext cx="11671852"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a:t>select()</a:t>
            </a:r>
            <a:r>
              <a:rPr lang="en-GB" b="0" i="0" dirty="0">
                <a:solidFill>
                  <a:srgbClr val="333333"/>
                </a:solidFill>
                <a:effectLst/>
                <a:latin typeface="Helvetica Neue" panose="02000503000000020004" pitchFamily="2" charset="0"/>
              </a:rPr>
              <a:t> function also allows a special syntax that allows you to specify variable names based on patterns. So, for example, if you wanted to keep every variable that ends with a “2”, we could do</a:t>
            </a:r>
            <a:endParaRPr lang="en-GB" dirty="0"/>
          </a:p>
        </p:txBody>
      </p:sp>
      <p:sp>
        <p:nvSpPr>
          <p:cNvPr id="4" name="Rectangle 3">
            <a:extLst>
              <a:ext uri="{FF2B5EF4-FFF2-40B4-BE49-F238E27FC236}">
                <a16:creationId xmlns:a16="http://schemas.microsoft.com/office/drawing/2014/main" id="{C3C418C3-0689-9D41-A2FC-E7D030053541}"/>
              </a:ext>
            </a:extLst>
          </p:cNvPr>
          <p:cNvSpPr/>
          <p:nvPr/>
        </p:nvSpPr>
        <p:spPr>
          <a:xfrm>
            <a:off x="453887" y="2242715"/>
            <a:ext cx="6096000" cy="2031325"/>
          </a:xfrm>
          <a:prstGeom prst="rect">
            <a:avLst/>
          </a:prstGeom>
          <a:solidFill>
            <a:schemeClr val="bg2"/>
          </a:solidFill>
        </p:spPr>
        <p:txBody>
          <a:bodyPr>
            <a:spAutoFit/>
          </a:bodyPr>
          <a:lstStyle/>
          <a:p>
            <a:r>
              <a:rPr lang="en-GB" dirty="0"/>
              <a:t>&gt; subset &lt;- select(</a:t>
            </a:r>
            <a:r>
              <a:rPr lang="en-GB" dirty="0" err="1"/>
              <a:t>chicago</a:t>
            </a:r>
            <a:r>
              <a:rPr lang="en-GB" dirty="0"/>
              <a:t>, </a:t>
            </a:r>
            <a:r>
              <a:rPr lang="en-GB" dirty="0" err="1"/>
              <a:t>ends_with</a:t>
            </a:r>
            <a:r>
              <a:rPr lang="en-GB" dirty="0"/>
              <a:t>("2"))</a:t>
            </a:r>
          </a:p>
          <a:p>
            <a:r>
              <a:rPr lang="en-GB" dirty="0"/>
              <a:t>&gt; str(subset)</a:t>
            </a:r>
          </a:p>
          <a:p>
            <a:r>
              <a:rPr lang="en-GB" dirty="0"/>
              <a:t>'</a:t>
            </a:r>
            <a:r>
              <a:rPr lang="en-GB" dirty="0" err="1"/>
              <a:t>data.frame</a:t>
            </a:r>
            <a:r>
              <a:rPr lang="en-GB" dirty="0"/>
              <a:t>':	6940 obs. of  4 variables:</a:t>
            </a:r>
          </a:p>
          <a:p>
            <a:r>
              <a:rPr lang="en-GB" dirty="0"/>
              <a:t> $ pm25tmean2: </a:t>
            </a:r>
            <a:r>
              <a:rPr lang="en-GB" dirty="0" err="1"/>
              <a:t>num</a:t>
            </a:r>
            <a:r>
              <a:rPr lang="en-GB" dirty="0"/>
              <a:t>  NA NA NA NA NA NA NA NA NA NA ...</a:t>
            </a:r>
          </a:p>
          <a:p>
            <a:r>
              <a:rPr lang="en-GB" dirty="0"/>
              <a:t> $ pm10tmean2: </a:t>
            </a:r>
            <a:r>
              <a:rPr lang="en-GB" dirty="0" err="1"/>
              <a:t>num</a:t>
            </a:r>
            <a:r>
              <a:rPr lang="en-GB" dirty="0"/>
              <a:t>  34 NA 34.2 47 NA ...</a:t>
            </a:r>
          </a:p>
          <a:p>
            <a:r>
              <a:rPr lang="en-GB" dirty="0"/>
              <a:t> $ o3tmean2  : </a:t>
            </a:r>
            <a:r>
              <a:rPr lang="en-GB" dirty="0" err="1"/>
              <a:t>num</a:t>
            </a:r>
            <a:r>
              <a:rPr lang="en-GB" dirty="0"/>
              <a:t>  4.25 3.3 3.33 4.38 4.75 ...</a:t>
            </a:r>
          </a:p>
          <a:p>
            <a:r>
              <a:rPr lang="en-GB" dirty="0"/>
              <a:t> $ no2tmean2 : </a:t>
            </a:r>
            <a:r>
              <a:rPr lang="en-GB" dirty="0" err="1"/>
              <a:t>num</a:t>
            </a:r>
            <a:r>
              <a:rPr lang="en-GB" dirty="0"/>
              <a:t>  20 23.2 23.8 30.4 30.3 ...</a:t>
            </a:r>
          </a:p>
        </p:txBody>
      </p:sp>
      <p:sp>
        <p:nvSpPr>
          <p:cNvPr id="5" name="Rectangle 4">
            <a:extLst>
              <a:ext uri="{FF2B5EF4-FFF2-40B4-BE49-F238E27FC236}">
                <a16:creationId xmlns:a16="http://schemas.microsoft.com/office/drawing/2014/main" id="{0C1AB0B3-B129-B140-9280-9B479124D0D5}"/>
              </a:ext>
            </a:extLst>
          </p:cNvPr>
          <p:cNvSpPr/>
          <p:nvPr/>
        </p:nvSpPr>
        <p:spPr>
          <a:xfrm>
            <a:off x="274983" y="4417800"/>
            <a:ext cx="1021080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Or if we wanted to keep every variable that starts with a “d”, we could do</a:t>
            </a:r>
            <a:endParaRPr lang="en-GB" dirty="0"/>
          </a:p>
        </p:txBody>
      </p:sp>
      <p:sp>
        <p:nvSpPr>
          <p:cNvPr id="6" name="Rectangle 5">
            <a:extLst>
              <a:ext uri="{FF2B5EF4-FFF2-40B4-BE49-F238E27FC236}">
                <a16:creationId xmlns:a16="http://schemas.microsoft.com/office/drawing/2014/main" id="{9FB4CC06-6AFF-3D48-918E-159803A68E46}"/>
              </a:ext>
            </a:extLst>
          </p:cNvPr>
          <p:cNvSpPr/>
          <p:nvPr/>
        </p:nvSpPr>
        <p:spPr>
          <a:xfrm>
            <a:off x="453887" y="4787132"/>
            <a:ext cx="6096000" cy="1477328"/>
          </a:xfrm>
          <a:prstGeom prst="rect">
            <a:avLst/>
          </a:prstGeom>
          <a:solidFill>
            <a:schemeClr val="bg2"/>
          </a:solidFill>
        </p:spPr>
        <p:txBody>
          <a:bodyPr>
            <a:spAutoFit/>
          </a:bodyPr>
          <a:lstStyle/>
          <a:p>
            <a:r>
              <a:rPr lang="en-GB" dirty="0"/>
              <a:t>&gt; subset &lt;- select(</a:t>
            </a:r>
            <a:r>
              <a:rPr lang="en-GB" dirty="0" err="1"/>
              <a:t>chicago</a:t>
            </a:r>
            <a:r>
              <a:rPr lang="en-GB" dirty="0"/>
              <a:t>, </a:t>
            </a:r>
            <a:r>
              <a:rPr lang="en-GB" dirty="0" err="1"/>
              <a:t>starts_with</a:t>
            </a:r>
            <a:r>
              <a:rPr lang="en-GB" dirty="0"/>
              <a:t>("d"))</a:t>
            </a:r>
          </a:p>
          <a:p>
            <a:r>
              <a:rPr lang="en-GB" dirty="0"/>
              <a:t>&gt; str(subset)</a:t>
            </a:r>
          </a:p>
          <a:p>
            <a:r>
              <a:rPr lang="en-GB" dirty="0"/>
              <a:t>'</a:t>
            </a:r>
            <a:r>
              <a:rPr lang="en-GB" dirty="0" err="1"/>
              <a:t>data.frame</a:t>
            </a:r>
            <a:r>
              <a:rPr lang="en-GB" dirty="0"/>
              <a:t>':	6940 obs. of  2 variables:</a:t>
            </a:r>
          </a:p>
          <a:p>
            <a:r>
              <a:rPr lang="en-GB" dirty="0"/>
              <a:t> $ </a:t>
            </a:r>
            <a:r>
              <a:rPr lang="en-GB" dirty="0" err="1"/>
              <a:t>dptp</a:t>
            </a:r>
            <a:r>
              <a:rPr lang="en-GB" dirty="0"/>
              <a:t>: </a:t>
            </a:r>
            <a:r>
              <a:rPr lang="en-GB" dirty="0" err="1"/>
              <a:t>num</a:t>
            </a:r>
            <a:r>
              <a:rPr lang="en-GB" dirty="0"/>
              <a:t>  31.5 29.9 27.4 28.6 28.9 ...</a:t>
            </a:r>
          </a:p>
          <a:p>
            <a:r>
              <a:rPr lang="en-GB" dirty="0"/>
              <a:t> $ date: Date, format: "1987-01-01" "1987-01-02" ...</a:t>
            </a:r>
          </a:p>
        </p:txBody>
      </p:sp>
    </p:spTree>
    <p:extLst>
      <p:ext uri="{BB962C8B-B14F-4D97-AF65-F5344CB8AC3E}">
        <p14:creationId xmlns:p14="http://schemas.microsoft.com/office/powerpoint/2010/main" val="2313068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1D00-A63C-3D48-9474-AE54FB04DF5F}"/>
              </a:ext>
            </a:extLst>
          </p:cNvPr>
          <p:cNvSpPr>
            <a:spLocks noGrp="1"/>
          </p:cNvSpPr>
          <p:nvPr>
            <p:ph type="title"/>
          </p:nvPr>
        </p:nvSpPr>
        <p:spPr/>
        <p:txBody>
          <a:bodyPr/>
          <a:lstStyle/>
          <a:p>
            <a:r>
              <a:rPr lang="en-GB" b="1" dirty="0"/>
              <a:t>filter()</a:t>
            </a:r>
            <a:endParaRPr lang="en-GB" dirty="0"/>
          </a:p>
        </p:txBody>
      </p:sp>
      <p:sp>
        <p:nvSpPr>
          <p:cNvPr id="3" name="Rectangle 2">
            <a:extLst>
              <a:ext uri="{FF2B5EF4-FFF2-40B4-BE49-F238E27FC236}">
                <a16:creationId xmlns:a16="http://schemas.microsoft.com/office/drawing/2014/main" id="{8B0B231F-E022-244F-A081-6097EEF1CBA2}"/>
              </a:ext>
            </a:extLst>
          </p:cNvPr>
          <p:cNvSpPr/>
          <p:nvPr/>
        </p:nvSpPr>
        <p:spPr>
          <a:xfrm>
            <a:off x="149087" y="1227693"/>
            <a:ext cx="11648659"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filter() function is used to extract subsets of </a:t>
            </a:r>
            <a:r>
              <a:rPr lang="en-GB" b="1" i="0" dirty="0">
                <a:solidFill>
                  <a:srgbClr val="333333"/>
                </a:solidFill>
                <a:effectLst/>
                <a:latin typeface="Helvetica Neue" panose="02000503000000020004" pitchFamily="2" charset="0"/>
              </a:rPr>
              <a:t>rows</a:t>
            </a:r>
            <a:r>
              <a:rPr lang="en-GB" b="0" i="0" dirty="0">
                <a:solidFill>
                  <a:srgbClr val="333333"/>
                </a:solidFill>
                <a:effectLst/>
                <a:latin typeface="Helvetica Neue" panose="02000503000000020004" pitchFamily="2" charset="0"/>
              </a:rPr>
              <a:t> from a data frame. This function is similar to the existing subset() function in R but is quite a bit faster.</a:t>
            </a:r>
          </a:p>
          <a:p>
            <a:r>
              <a:rPr lang="en-GB" b="0" i="0" dirty="0">
                <a:solidFill>
                  <a:srgbClr val="333333"/>
                </a:solidFill>
                <a:effectLst/>
                <a:latin typeface="Helvetica Neue" panose="02000503000000020004" pitchFamily="2" charset="0"/>
              </a:rPr>
              <a:t>Suppose we wanted to extract the rows of the </a:t>
            </a:r>
            <a:r>
              <a:rPr lang="en-GB" b="0" i="0" dirty="0" err="1">
                <a:solidFill>
                  <a:srgbClr val="333333"/>
                </a:solidFill>
                <a:effectLst/>
                <a:latin typeface="Helvetica Neue" panose="02000503000000020004" pitchFamily="2" charset="0"/>
              </a:rPr>
              <a:t>chicago</a:t>
            </a:r>
            <a:r>
              <a:rPr lang="en-GB" b="0" i="0" dirty="0">
                <a:solidFill>
                  <a:srgbClr val="333333"/>
                </a:solidFill>
                <a:effectLst/>
                <a:latin typeface="Helvetica Neue" panose="02000503000000020004" pitchFamily="2" charset="0"/>
              </a:rPr>
              <a:t> data frame where the levels of PM2.5 are greater than 30 (which is a reasonably high level), we could do</a:t>
            </a:r>
          </a:p>
        </p:txBody>
      </p:sp>
      <p:sp>
        <p:nvSpPr>
          <p:cNvPr id="4" name="Rectangle 3">
            <a:extLst>
              <a:ext uri="{FF2B5EF4-FFF2-40B4-BE49-F238E27FC236}">
                <a16:creationId xmlns:a16="http://schemas.microsoft.com/office/drawing/2014/main" id="{295A3143-EE4C-FB4E-A711-0BB7AD758CC9}"/>
              </a:ext>
            </a:extLst>
          </p:cNvPr>
          <p:cNvSpPr/>
          <p:nvPr/>
        </p:nvSpPr>
        <p:spPr>
          <a:xfrm>
            <a:off x="573156" y="2383842"/>
            <a:ext cx="6096000" cy="3139321"/>
          </a:xfrm>
          <a:prstGeom prst="rect">
            <a:avLst/>
          </a:prstGeom>
          <a:solidFill>
            <a:schemeClr val="bg2"/>
          </a:solidFill>
        </p:spPr>
        <p:txBody>
          <a:bodyPr>
            <a:spAutoFit/>
          </a:bodyPr>
          <a:lstStyle/>
          <a:p>
            <a:r>
              <a:rPr lang="en-GB" dirty="0"/>
              <a:t>&gt; </a:t>
            </a:r>
            <a:r>
              <a:rPr lang="en-GB" dirty="0" err="1"/>
              <a:t>chic.f</a:t>
            </a:r>
            <a:r>
              <a:rPr lang="en-GB" dirty="0"/>
              <a:t> &lt;- filter(</a:t>
            </a:r>
            <a:r>
              <a:rPr lang="en-GB" dirty="0" err="1"/>
              <a:t>chicago</a:t>
            </a:r>
            <a:r>
              <a:rPr lang="en-GB" dirty="0"/>
              <a:t>, pm25tmean2 &gt; 30)</a:t>
            </a:r>
          </a:p>
          <a:p>
            <a:r>
              <a:rPr lang="en-GB" dirty="0"/>
              <a:t>&gt; str(</a:t>
            </a:r>
            <a:r>
              <a:rPr lang="en-GB" dirty="0" err="1"/>
              <a:t>chic.f</a:t>
            </a:r>
            <a:r>
              <a:rPr lang="en-GB" dirty="0"/>
              <a:t>)</a:t>
            </a:r>
          </a:p>
          <a:p>
            <a:r>
              <a:rPr lang="en-GB" dirty="0"/>
              <a:t>'</a:t>
            </a:r>
            <a:r>
              <a:rPr lang="en-GB" dirty="0" err="1"/>
              <a:t>data.frame</a:t>
            </a:r>
            <a:r>
              <a:rPr lang="en-GB" dirty="0"/>
              <a:t>':	194 obs. of  8 variables:</a:t>
            </a:r>
          </a:p>
          <a:p>
            <a:r>
              <a:rPr lang="en-GB" dirty="0"/>
              <a:t> $ city      : </a:t>
            </a:r>
            <a:r>
              <a:rPr lang="en-GB" dirty="0" err="1"/>
              <a:t>chr</a:t>
            </a:r>
            <a:r>
              <a:rPr lang="en-GB" dirty="0"/>
              <a:t>  "chic" "chic" "chic" "chic" ...</a:t>
            </a:r>
          </a:p>
          <a:p>
            <a:r>
              <a:rPr lang="en-GB" dirty="0"/>
              <a:t> $ </a:t>
            </a:r>
            <a:r>
              <a:rPr lang="en-GB" dirty="0" err="1"/>
              <a:t>tmpd</a:t>
            </a:r>
            <a:r>
              <a:rPr lang="en-GB" dirty="0"/>
              <a:t>      : </a:t>
            </a:r>
            <a:r>
              <a:rPr lang="en-GB" dirty="0" err="1"/>
              <a:t>num</a:t>
            </a:r>
            <a:r>
              <a:rPr lang="en-GB" dirty="0"/>
              <a:t>  23 28 55 59 57 57 75 61 73 78 ...</a:t>
            </a:r>
          </a:p>
          <a:p>
            <a:r>
              <a:rPr lang="en-GB" dirty="0"/>
              <a:t> $ </a:t>
            </a:r>
            <a:r>
              <a:rPr lang="en-GB" dirty="0" err="1"/>
              <a:t>dptp</a:t>
            </a:r>
            <a:r>
              <a:rPr lang="en-GB" dirty="0"/>
              <a:t>      : </a:t>
            </a:r>
            <a:r>
              <a:rPr lang="en-GB" dirty="0" err="1"/>
              <a:t>num</a:t>
            </a:r>
            <a:r>
              <a:rPr lang="en-GB" dirty="0"/>
              <a:t>  21.9 25.8 51.3 53.7 52 56 65.8 59 60.3 67.1 ...</a:t>
            </a:r>
          </a:p>
          <a:p>
            <a:r>
              <a:rPr lang="en-GB" dirty="0"/>
              <a:t> $ date      : Date, format: "1998-01-17" "1998-01-23" ...</a:t>
            </a:r>
          </a:p>
          <a:p>
            <a:r>
              <a:rPr lang="en-GB" dirty="0"/>
              <a:t> $ pm25tmean2: </a:t>
            </a:r>
            <a:r>
              <a:rPr lang="en-GB" dirty="0" err="1"/>
              <a:t>num</a:t>
            </a:r>
            <a:r>
              <a:rPr lang="en-GB" dirty="0"/>
              <a:t>  38.1 34 39.4 35.4 33.3 ...</a:t>
            </a:r>
          </a:p>
          <a:p>
            <a:r>
              <a:rPr lang="en-GB" dirty="0"/>
              <a:t> $ pm10tmean2: </a:t>
            </a:r>
            <a:r>
              <a:rPr lang="en-GB" dirty="0" err="1"/>
              <a:t>num</a:t>
            </a:r>
            <a:r>
              <a:rPr lang="en-GB" dirty="0"/>
              <a:t>  32.5 38.7 34 28.5 35 ...</a:t>
            </a:r>
          </a:p>
          <a:p>
            <a:r>
              <a:rPr lang="en-GB" dirty="0"/>
              <a:t> $ o3tmean2  : </a:t>
            </a:r>
            <a:r>
              <a:rPr lang="en-GB" dirty="0" err="1"/>
              <a:t>num</a:t>
            </a:r>
            <a:r>
              <a:rPr lang="en-GB" dirty="0"/>
              <a:t>  3.18 1.75 10.79 14.3 20.66 ...</a:t>
            </a:r>
          </a:p>
          <a:p>
            <a:r>
              <a:rPr lang="en-GB" dirty="0"/>
              <a:t> $ no2tmean2 : </a:t>
            </a:r>
            <a:r>
              <a:rPr lang="en-GB" dirty="0" err="1"/>
              <a:t>num</a:t>
            </a:r>
            <a:r>
              <a:rPr lang="en-GB" dirty="0"/>
              <a:t>  25.3 29.4 25.3 31.4 26.8 ...</a:t>
            </a:r>
          </a:p>
        </p:txBody>
      </p:sp>
      <p:sp>
        <p:nvSpPr>
          <p:cNvPr id="5" name="Rectangle 4">
            <a:extLst>
              <a:ext uri="{FF2B5EF4-FFF2-40B4-BE49-F238E27FC236}">
                <a16:creationId xmlns:a16="http://schemas.microsoft.com/office/drawing/2014/main" id="{13C1C4A2-14B5-C446-9BFD-7455F7D5AD64}"/>
              </a:ext>
            </a:extLst>
          </p:cNvPr>
          <p:cNvSpPr/>
          <p:nvPr/>
        </p:nvSpPr>
        <p:spPr>
          <a:xfrm>
            <a:off x="149087" y="5523163"/>
            <a:ext cx="11648659"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You can see that there are now only 194 rows in the data frame and the distribution of the </a:t>
            </a:r>
            <a:r>
              <a:rPr lang="en-GB" dirty="0"/>
              <a:t>pm25tmean2</a:t>
            </a:r>
            <a:r>
              <a:rPr lang="en-GB" b="0" i="0" dirty="0">
                <a:solidFill>
                  <a:srgbClr val="333333"/>
                </a:solidFill>
                <a:effectLst/>
                <a:latin typeface="Helvetica Neue" panose="02000503000000020004" pitchFamily="2" charset="0"/>
              </a:rPr>
              <a:t> values is.</a:t>
            </a:r>
            <a:endParaRPr lang="en-GB" dirty="0"/>
          </a:p>
        </p:txBody>
      </p:sp>
      <p:sp>
        <p:nvSpPr>
          <p:cNvPr id="6" name="Rectangle 5">
            <a:extLst>
              <a:ext uri="{FF2B5EF4-FFF2-40B4-BE49-F238E27FC236}">
                <a16:creationId xmlns:a16="http://schemas.microsoft.com/office/drawing/2014/main" id="{477E9048-80DC-4447-8DE9-31CBAC07CB78}"/>
              </a:ext>
            </a:extLst>
          </p:cNvPr>
          <p:cNvSpPr/>
          <p:nvPr/>
        </p:nvSpPr>
        <p:spPr>
          <a:xfrm>
            <a:off x="573156" y="5865300"/>
            <a:ext cx="6096000" cy="923330"/>
          </a:xfrm>
          <a:prstGeom prst="rect">
            <a:avLst/>
          </a:prstGeom>
          <a:solidFill>
            <a:schemeClr val="bg2"/>
          </a:solidFill>
        </p:spPr>
        <p:txBody>
          <a:bodyPr>
            <a:spAutoFit/>
          </a:bodyPr>
          <a:lstStyle/>
          <a:p>
            <a:r>
              <a:rPr lang="en-GB" dirty="0"/>
              <a:t>&gt; summary(chic.f$pm25tmean2)</a:t>
            </a:r>
          </a:p>
          <a:p>
            <a:r>
              <a:rPr lang="en-GB" dirty="0"/>
              <a:t>   Min. 1st Qu.  Median    Mean 3rd Qu.    Max. </a:t>
            </a:r>
          </a:p>
          <a:p>
            <a:r>
              <a:rPr lang="en-GB" dirty="0"/>
              <a:t>  30.05   32.12   35.04   36.63   39.53   61.50 </a:t>
            </a:r>
          </a:p>
        </p:txBody>
      </p:sp>
    </p:spTree>
    <p:extLst>
      <p:ext uri="{BB962C8B-B14F-4D97-AF65-F5344CB8AC3E}">
        <p14:creationId xmlns:p14="http://schemas.microsoft.com/office/powerpoint/2010/main" val="2159393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A7C9-566A-D348-B343-491CF708B086}"/>
              </a:ext>
            </a:extLst>
          </p:cNvPr>
          <p:cNvSpPr>
            <a:spLocks noGrp="1"/>
          </p:cNvSpPr>
          <p:nvPr>
            <p:ph type="title"/>
          </p:nvPr>
        </p:nvSpPr>
        <p:spPr/>
        <p:txBody>
          <a:bodyPr/>
          <a:lstStyle/>
          <a:p>
            <a:r>
              <a:rPr lang="en-GB" b="1" dirty="0"/>
              <a:t>filter()</a:t>
            </a:r>
            <a:endParaRPr lang="en-GB" dirty="0"/>
          </a:p>
        </p:txBody>
      </p:sp>
      <p:sp>
        <p:nvSpPr>
          <p:cNvPr id="3" name="Rectangle 2">
            <a:extLst>
              <a:ext uri="{FF2B5EF4-FFF2-40B4-BE49-F238E27FC236}">
                <a16:creationId xmlns:a16="http://schemas.microsoft.com/office/drawing/2014/main" id="{721F0132-DAAC-B44D-B308-FF6E94386540}"/>
              </a:ext>
            </a:extLst>
          </p:cNvPr>
          <p:cNvSpPr/>
          <p:nvPr/>
        </p:nvSpPr>
        <p:spPr>
          <a:xfrm>
            <a:off x="284921" y="1586445"/>
            <a:ext cx="11622157"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We can place an arbitrarily complex logical sequence inside of </a:t>
            </a:r>
            <a:r>
              <a:rPr lang="en-GB" dirty="0"/>
              <a:t>filter()</a:t>
            </a:r>
            <a:r>
              <a:rPr lang="en-GB" b="0" i="0" dirty="0">
                <a:solidFill>
                  <a:srgbClr val="333333"/>
                </a:solidFill>
                <a:effectLst/>
                <a:latin typeface="Helvetica Neue" panose="02000503000000020004" pitchFamily="2" charset="0"/>
              </a:rPr>
              <a:t>, so we could for example extract the rows where PM2.5 is greater than 30 </a:t>
            </a:r>
            <a:r>
              <a:rPr lang="en-GB" b="0" i="1" dirty="0">
                <a:solidFill>
                  <a:srgbClr val="333333"/>
                </a:solidFill>
                <a:effectLst/>
                <a:latin typeface="Helvetica Neue" panose="02000503000000020004" pitchFamily="2" charset="0"/>
              </a:rPr>
              <a:t>and</a:t>
            </a:r>
            <a:r>
              <a:rPr lang="en-GB" b="0" i="0" dirty="0">
                <a:solidFill>
                  <a:srgbClr val="333333"/>
                </a:solidFill>
                <a:effectLst/>
                <a:latin typeface="Helvetica Neue" panose="02000503000000020004" pitchFamily="2" charset="0"/>
              </a:rPr>
              <a:t> temperature is greater than 80 degrees Fahrenheit.</a:t>
            </a:r>
            <a:endParaRPr lang="en-GB" dirty="0"/>
          </a:p>
        </p:txBody>
      </p:sp>
      <p:sp>
        <p:nvSpPr>
          <p:cNvPr id="4" name="Rectangle 3">
            <a:extLst>
              <a:ext uri="{FF2B5EF4-FFF2-40B4-BE49-F238E27FC236}">
                <a16:creationId xmlns:a16="http://schemas.microsoft.com/office/drawing/2014/main" id="{88A80700-72BC-8446-8198-46C27B8B5904}"/>
              </a:ext>
            </a:extLst>
          </p:cNvPr>
          <p:cNvSpPr/>
          <p:nvPr/>
        </p:nvSpPr>
        <p:spPr>
          <a:xfrm>
            <a:off x="642730" y="2232776"/>
            <a:ext cx="6096000" cy="4401205"/>
          </a:xfrm>
          <a:prstGeom prst="rect">
            <a:avLst/>
          </a:prstGeom>
          <a:solidFill>
            <a:schemeClr val="bg2"/>
          </a:solidFill>
        </p:spPr>
        <p:txBody>
          <a:bodyPr>
            <a:spAutoFit/>
          </a:bodyPr>
          <a:lstStyle/>
          <a:p>
            <a:r>
              <a:rPr lang="en-GB" sz="1400" dirty="0"/>
              <a:t>&gt; </a:t>
            </a:r>
            <a:r>
              <a:rPr lang="en-GB" sz="1400" dirty="0" err="1"/>
              <a:t>chic.f</a:t>
            </a:r>
            <a:r>
              <a:rPr lang="en-GB" sz="1400" dirty="0"/>
              <a:t> &lt;- filter(</a:t>
            </a:r>
            <a:r>
              <a:rPr lang="en-GB" sz="1400" dirty="0" err="1"/>
              <a:t>chicago</a:t>
            </a:r>
            <a:r>
              <a:rPr lang="en-GB" sz="1400" dirty="0"/>
              <a:t>, pm25tmean2 &gt; 30 &amp; </a:t>
            </a:r>
            <a:r>
              <a:rPr lang="en-GB" sz="1400" dirty="0" err="1"/>
              <a:t>tmpd</a:t>
            </a:r>
            <a:r>
              <a:rPr lang="en-GB" sz="1400" dirty="0"/>
              <a:t> &gt; 80)</a:t>
            </a:r>
          </a:p>
          <a:p>
            <a:r>
              <a:rPr lang="en-GB" sz="1400" dirty="0"/>
              <a:t>&gt; select(</a:t>
            </a:r>
            <a:r>
              <a:rPr lang="en-GB" sz="1400" dirty="0" err="1"/>
              <a:t>chic.f</a:t>
            </a:r>
            <a:r>
              <a:rPr lang="en-GB" sz="1400" dirty="0"/>
              <a:t>, date, </a:t>
            </a:r>
            <a:r>
              <a:rPr lang="en-GB" sz="1400" dirty="0" err="1"/>
              <a:t>tmpd</a:t>
            </a:r>
            <a:r>
              <a:rPr lang="en-GB" sz="1400" dirty="0"/>
              <a:t>, pm25tmean2)</a:t>
            </a:r>
          </a:p>
          <a:p>
            <a:r>
              <a:rPr lang="en-GB" sz="1400" dirty="0"/>
              <a:t>         date </a:t>
            </a:r>
            <a:r>
              <a:rPr lang="en-GB" sz="1400" dirty="0" err="1"/>
              <a:t>tmpd</a:t>
            </a:r>
            <a:r>
              <a:rPr lang="en-GB" sz="1400" dirty="0"/>
              <a:t> pm25tmean2</a:t>
            </a:r>
          </a:p>
          <a:p>
            <a:r>
              <a:rPr lang="en-GB" sz="1400" dirty="0"/>
              <a:t>1  1998-08-23   81   39.60000</a:t>
            </a:r>
          </a:p>
          <a:p>
            <a:r>
              <a:rPr lang="en-GB" sz="1400" dirty="0"/>
              <a:t>2  1998-09-06   81   31.50000</a:t>
            </a:r>
          </a:p>
          <a:p>
            <a:r>
              <a:rPr lang="en-GB" sz="1400" dirty="0"/>
              <a:t>3  2001-07-20   82   32.30000</a:t>
            </a:r>
          </a:p>
          <a:p>
            <a:r>
              <a:rPr lang="en-GB" sz="1400" dirty="0"/>
              <a:t>4  2001-08-01   84   43.70000</a:t>
            </a:r>
          </a:p>
          <a:p>
            <a:r>
              <a:rPr lang="en-GB" sz="1400" dirty="0"/>
              <a:t>5  2001-08-08   85   38.83750</a:t>
            </a:r>
          </a:p>
          <a:p>
            <a:r>
              <a:rPr lang="en-GB" sz="1400" dirty="0"/>
              <a:t>6  2001-08-09   84   38.20000</a:t>
            </a:r>
          </a:p>
          <a:p>
            <a:r>
              <a:rPr lang="en-GB" sz="1400" dirty="0"/>
              <a:t>7  2002-06-20   82   33.00000</a:t>
            </a:r>
          </a:p>
          <a:p>
            <a:r>
              <a:rPr lang="en-GB" sz="1400" dirty="0"/>
              <a:t>8  2002-06-23   82   42.50000</a:t>
            </a:r>
          </a:p>
          <a:p>
            <a:r>
              <a:rPr lang="en-GB" sz="1400" dirty="0"/>
              <a:t>9  2002-07-08   81   33.10000</a:t>
            </a:r>
          </a:p>
          <a:p>
            <a:r>
              <a:rPr lang="en-GB" sz="1400" dirty="0"/>
              <a:t>10 2002-07-18   82   38.85000</a:t>
            </a:r>
          </a:p>
          <a:p>
            <a:r>
              <a:rPr lang="en-GB" sz="1400" dirty="0"/>
              <a:t>11 2003-06-25   82   33.90000</a:t>
            </a:r>
          </a:p>
          <a:p>
            <a:r>
              <a:rPr lang="en-GB" sz="1400" dirty="0"/>
              <a:t>12 2003-07-04   84   32.90000</a:t>
            </a:r>
          </a:p>
          <a:p>
            <a:r>
              <a:rPr lang="en-GB" sz="1400" dirty="0"/>
              <a:t>13 2005-06-24   86   31.85714</a:t>
            </a:r>
          </a:p>
          <a:p>
            <a:r>
              <a:rPr lang="en-GB" sz="1400" dirty="0"/>
              <a:t>14 2005-06-27   82   51.53750</a:t>
            </a:r>
          </a:p>
          <a:p>
            <a:r>
              <a:rPr lang="en-GB" sz="1400" dirty="0"/>
              <a:t>15 2005-06-28   85   31.20000</a:t>
            </a:r>
          </a:p>
          <a:p>
            <a:r>
              <a:rPr lang="en-GB" sz="1400" dirty="0"/>
              <a:t>16 2005-07-17   84   32.70000</a:t>
            </a:r>
          </a:p>
          <a:p>
            <a:r>
              <a:rPr lang="en-GB" sz="1400" dirty="0"/>
              <a:t>17 2005-08-03   84   37.90000</a:t>
            </a:r>
          </a:p>
        </p:txBody>
      </p:sp>
      <p:sp>
        <p:nvSpPr>
          <p:cNvPr id="5" name="Rectangle 4">
            <a:extLst>
              <a:ext uri="{FF2B5EF4-FFF2-40B4-BE49-F238E27FC236}">
                <a16:creationId xmlns:a16="http://schemas.microsoft.com/office/drawing/2014/main" id="{90235BE7-540A-4140-BF6E-0B6F173791AD}"/>
              </a:ext>
            </a:extLst>
          </p:cNvPr>
          <p:cNvSpPr/>
          <p:nvPr/>
        </p:nvSpPr>
        <p:spPr>
          <a:xfrm>
            <a:off x="7755835" y="3734067"/>
            <a:ext cx="3597965"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there are only 17 observations where both of those conditions are met.</a:t>
            </a:r>
            <a:endParaRPr lang="en-GB" dirty="0"/>
          </a:p>
        </p:txBody>
      </p:sp>
    </p:spTree>
    <p:extLst>
      <p:ext uri="{BB962C8B-B14F-4D97-AF65-F5344CB8AC3E}">
        <p14:creationId xmlns:p14="http://schemas.microsoft.com/office/powerpoint/2010/main" val="598839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618F-F59E-6347-B349-DD2DB15606D7}"/>
              </a:ext>
            </a:extLst>
          </p:cNvPr>
          <p:cNvSpPr>
            <a:spLocks noGrp="1"/>
          </p:cNvSpPr>
          <p:nvPr>
            <p:ph type="title"/>
          </p:nvPr>
        </p:nvSpPr>
        <p:spPr/>
        <p:txBody>
          <a:bodyPr/>
          <a:lstStyle/>
          <a:p>
            <a:r>
              <a:rPr lang="en-GB" b="1" dirty="0"/>
              <a:t>arrange()</a:t>
            </a:r>
            <a:endParaRPr lang="en-GB" dirty="0"/>
          </a:p>
        </p:txBody>
      </p:sp>
      <p:sp>
        <p:nvSpPr>
          <p:cNvPr id="3" name="Rectangle 2">
            <a:extLst>
              <a:ext uri="{FF2B5EF4-FFF2-40B4-BE49-F238E27FC236}">
                <a16:creationId xmlns:a16="http://schemas.microsoft.com/office/drawing/2014/main" id="{5A023AFA-3A21-9243-B0F0-082FB31F2C1B}"/>
              </a:ext>
            </a:extLst>
          </p:cNvPr>
          <p:cNvSpPr/>
          <p:nvPr/>
        </p:nvSpPr>
        <p:spPr>
          <a:xfrm>
            <a:off x="374373" y="1371026"/>
            <a:ext cx="11433313"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arrange() function is used to reorder rows of a data frame according to one of the variables/columns. Reordering rows of a data frame (while preserving corresponding order of other columns) is normally a pain to do in R. The arrange() function simplifies the process quite a bit.</a:t>
            </a:r>
          </a:p>
          <a:p>
            <a:r>
              <a:rPr lang="en-GB" b="0" i="0" dirty="0">
                <a:solidFill>
                  <a:srgbClr val="333333"/>
                </a:solidFill>
                <a:effectLst/>
                <a:latin typeface="Helvetica Neue" panose="02000503000000020004" pitchFamily="2" charset="0"/>
              </a:rPr>
              <a:t>Here we can order the rows of the data frame by date, so that the first row is the earliest (oldest) observation and the last row is the latest (most recent) observation.</a:t>
            </a:r>
          </a:p>
        </p:txBody>
      </p:sp>
      <p:sp>
        <p:nvSpPr>
          <p:cNvPr id="4" name="Rectangle 3">
            <a:extLst>
              <a:ext uri="{FF2B5EF4-FFF2-40B4-BE49-F238E27FC236}">
                <a16:creationId xmlns:a16="http://schemas.microsoft.com/office/drawing/2014/main" id="{5DAC58AE-4303-5D4B-96C2-1A0F38058A38}"/>
              </a:ext>
            </a:extLst>
          </p:cNvPr>
          <p:cNvSpPr/>
          <p:nvPr/>
        </p:nvSpPr>
        <p:spPr>
          <a:xfrm>
            <a:off x="697058" y="2938515"/>
            <a:ext cx="3449919" cy="369332"/>
          </a:xfrm>
          <a:prstGeom prst="rect">
            <a:avLst/>
          </a:prstGeom>
          <a:solidFill>
            <a:schemeClr val="bg2"/>
          </a:solidFill>
        </p:spPr>
        <p:txBody>
          <a:bodyPr wrap="none">
            <a:spAutoFit/>
          </a:bodyPr>
          <a:lstStyle/>
          <a:p>
            <a:r>
              <a:rPr lang="en-GB" dirty="0"/>
              <a:t>&gt; </a:t>
            </a:r>
            <a:r>
              <a:rPr lang="en-GB" dirty="0" err="1"/>
              <a:t>chicago</a:t>
            </a:r>
            <a:r>
              <a:rPr lang="en-GB" dirty="0"/>
              <a:t> &lt;- arrange(</a:t>
            </a:r>
            <a:r>
              <a:rPr lang="en-GB" dirty="0" err="1"/>
              <a:t>chicago</a:t>
            </a:r>
            <a:r>
              <a:rPr lang="en-GB" dirty="0"/>
              <a:t>, date)</a:t>
            </a:r>
          </a:p>
        </p:txBody>
      </p:sp>
      <p:sp>
        <p:nvSpPr>
          <p:cNvPr id="5" name="Rectangle 4">
            <a:extLst>
              <a:ext uri="{FF2B5EF4-FFF2-40B4-BE49-F238E27FC236}">
                <a16:creationId xmlns:a16="http://schemas.microsoft.com/office/drawing/2014/main" id="{E803239C-19B7-0D40-984D-4DA3D1E37517}"/>
              </a:ext>
            </a:extLst>
          </p:cNvPr>
          <p:cNvSpPr/>
          <p:nvPr/>
        </p:nvSpPr>
        <p:spPr>
          <a:xfrm>
            <a:off x="414130" y="3442950"/>
            <a:ext cx="6096000" cy="923330"/>
          </a:xfrm>
          <a:prstGeom prst="rect">
            <a:avLst/>
          </a:prstGeom>
        </p:spPr>
        <p:txBody>
          <a:bodyPr>
            <a:spAutoFit/>
          </a:bodyPr>
          <a:lstStyle/>
          <a:p>
            <a:r>
              <a:rPr lang="en-GB" dirty="0">
                <a:effectLst/>
              </a:rPr>
              <a:t>We can now check the first few rows</a:t>
            </a:r>
          </a:p>
          <a:p>
            <a:br>
              <a:rPr lang="en-GB" dirty="0">
                <a:effectLst/>
              </a:rPr>
            </a:br>
            <a:endParaRPr lang="en-GB" dirty="0">
              <a:effectLst/>
            </a:endParaRPr>
          </a:p>
        </p:txBody>
      </p:sp>
      <p:sp>
        <p:nvSpPr>
          <p:cNvPr id="6" name="Rectangle 5">
            <a:extLst>
              <a:ext uri="{FF2B5EF4-FFF2-40B4-BE49-F238E27FC236}">
                <a16:creationId xmlns:a16="http://schemas.microsoft.com/office/drawing/2014/main" id="{58336BB7-57D7-F147-8AAD-3B7E3D6F5B2C}"/>
              </a:ext>
            </a:extLst>
          </p:cNvPr>
          <p:cNvSpPr/>
          <p:nvPr/>
        </p:nvSpPr>
        <p:spPr>
          <a:xfrm>
            <a:off x="374373" y="3815949"/>
            <a:ext cx="5052392" cy="1477328"/>
          </a:xfrm>
          <a:prstGeom prst="rect">
            <a:avLst/>
          </a:prstGeom>
          <a:solidFill>
            <a:schemeClr val="bg2"/>
          </a:solidFill>
        </p:spPr>
        <p:txBody>
          <a:bodyPr wrap="square">
            <a:spAutoFit/>
          </a:bodyPr>
          <a:lstStyle/>
          <a:p>
            <a:r>
              <a:rPr lang="en-GB" dirty="0"/>
              <a:t>&gt; head(select(</a:t>
            </a:r>
            <a:r>
              <a:rPr lang="en-GB" dirty="0" err="1"/>
              <a:t>chicago</a:t>
            </a:r>
            <a:r>
              <a:rPr lang="en-GB" dirty="0"/>
              <a:t>, date, pm25tmean2), 3)</a:t>
            </a:r>
          </a:p>
          <a:p>
            <a:r>
              <a:rPr lang="en-GB" dirty="0"/>
              <a:t>        date pm25tmean2</a:t>
            </a:r>
          </a:p>
          <a:p>
            <a:r>
              <a:rPr lang="en-GB" dirty="0"/>
              <a:t>1 1987-01-01         NA</a:t>
            </a:r>
          </a:p>
          <a:p>
            <a:r>
              <a:rPr lang="en-GB" dirty="0"/>
              <a:t>2 1987-01-02         NA</a:t>
            </a:r>
          </a:p>
          <a:p>
            <a:r>
              <a:rPr lang="en-GB" dirty="0"/>
              <a:t>3 1987-01-03         NA</a:t>
            </a:r>
          </a:p>
        </p:txBody>
      </p:sp>
      <p:sp>
        <p:nvSpPr>
          <p:cNvPr id="7" name="Rectangle 6">
            <a:extLst>
              <a:ext uri="{FF2B5EF4-FFF2-40B4-BE49-F238E27FC236}">
                <a16:creationId xmlns:a16="http://schemas.microsoft.com/office/drawing/2014/main" id="{D6BDEE0C-B8D5-3E47-A4B1-0975A89A3270}"/>
              </a:ext>
            </a:extLst>
          </p:cNvPr>
          <p:cNvSpPr/>
          <p:nvPr/>
        </p:nvSpPr>
        <p:spPr>
          <a:xfrm>
            <a:off x="6091029" y="3442950"/>
            <a:ext cx="2442335" cy="369332"/>
          </a:xfrm>
          <a:prstGeom prst="rect">
            <a:avLst/>
          </a:prstGeom>
        </p:spPr>
        <p:txBody>
          <a:bodyPr wrap="none">
            <a:spAutoFit/>
          </a:bodyPr>
          <a:lstStyle/>
          <a:p>
            <a:r>
              <a:rPr lang="en-GB" b="0" i="0" dirty="0">
                <a:solidFill>
                  <a:srgbClr val="333333"/>
                </a:solidFill>
                <a:effectLst/>
                <a:latin typeface="Helvetica Neue" panose="02000503000000020004" pitchFamily="2" charset="0"/>
              </a:rPr>
              <a:t>and the last few rows.</a:t>
            </a:r>
            <a:endParaRPr lang="en-GB" dirty="0"/>
          </a:p>
        </p:txBody>
      </p:sp>
      <p:sp>
        <p:nvSpPr>
          <p:cNvPr id="8" name="Rectangle 7">
            <a:extLst>
              <a:ext uri="{FF2B5EF4-FFF2-40B4-BE49-F238E27FC236}">
                <a16:creationId xmlns:a16="http://schemas.microsoft.com/office/drawing/2014/main" id="{717DCC3C-0063-C346-A87C-541B51721B62}"/>
              </a:ext>
            </a:extLst>
          </p:cNvPr>
          <p:cNvSpPr/>
          <p:nvPr/>
        </p:nvSpPr>
        <p:spPr>
          <a:xfrm>
            <a:off x="6091029" y="3812282"/>
            <a:ext cx="5507936" cy="1477328"/>
          </a:xfrm>
          <a:prstGeom prst="rect">
            <a:avLst/>
          </a:prstGeom>
          <a:solidFill>
            <a:schemeClr val="bg2"/>
          </a:solidFill>
        </p:spPr>
        <p:txBody>
          <a:bodyPr wrap="square">
            <a:spAutoFit/>
          </a:bodyPr>
          <a:lstStyle/>
          <a:p>
            <a:r>
              <a:rPr lang="en-GB" dirty="0"/>
              <a:t>&gt; tail(select(</a:t>
            </a:r>
            <a:r>
              <a:rPr lang="en-GB" dirty="0" err="1"/>
              <a:t>chicago</a:t>
            </a:r>
            <a:r>
              <a:rPr lang="en-GB" dirty="0"/>
              <a:t>, date, pm25tmean2), 3)</a:t>
            </a:r>
          </a:p>
          <a:p>
            <a:r>
              <a:rPr lang="en-GB" dirty="0"/>
              <a:t>           date pm25tmean2</a:t>
            </a:r>
          </a:p>
          <a:p>
            <a:r>
              <a:rPr lang="en-GB" dirty="0"/>
              <a:t>6938 2005-12-29    7.45000</a:t>
            </a:r>
          </a:p>
          <a:p>
            <a:r>
              <a:rPr lang="en-GB" dirty="0"/>
              <a:t>6939 2005-12-30   15.05714</a:t>
            </a:r>
          </a:p>
          <a:p>
            <a:r>
              <a:rPr lang="en-GB" dirty="0"/>
              <a:t>6940 2005-12-31   15.00000</a:t>
            </a:r>
          </a:p>
        </p:txBody>
      </p:sp>
      <p:sp>
        <p:nvSpPr>
          <p:cNvPr id="9" name="Rectangle 8">
            <a:extLst>
              <a:ext uri="{FF2B5EF4-FFF2-40B4-BE49-F238E27FC236}">
                <a16:creationId xmlns:a16="http://schemas.microsoft.com/office/drawing/2014/main" id="{1A39A571-B458-B14B-A79C-00D4814DCDAF}"/>
              </a:ext>
            </a:extLst>
          </p:cNvPr>
          <p:cNvSpPr/>
          <p:nvPr/>
        </p:nvSpPr>
        <p:spPr>
          <a:xfrm>
            <a:off x="414129" y="5416547"/>
            <a:ext cx="9862931"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Columns can be arranged in descending order too by using the special </a:t>
            </a:r>
            <a:r>
              <a:rPr lang="en-GB" dirty="0" err="1"/>
              <a:t>desc</a:t>
            </a:r>
            <a:r>
              <a:rPr lang="en-GB" dirty="0"/>
              <a:t>()</a:t>
            </a:r>
            <a:r>
              <a:rPr lang="en-GB" b="0" i="0" dirty="0">
                <a:solidFill>
                  <a:srgbClr val="333333"/>
                </a:solidFill>
                <a:effectLst/>
                <a:latin typeface="Helvetica Neue" panose="02000503000000020004" pitchFamily="2" charset="0"/>
              </a:rPr>
              <a:t> operator.</a:t>
            </a:r>
            <a:endParaRPr lang="en-GB" dirty="0"/>
          </a:p>
        </p:txBody>
      </p:sp>
      <p:sp>
        <p:nvSpPr>
          <p:cNvPr id="10" name="Rectangle 9">
            <a:extLst>
              <a:ext uri="{FF2B5EF4-FFF2-40B4-BE49-F238E27FC236}">
                <a16:creationId xmlns:a16="http://schemas.microsoft.com/office/drawing/2014/main" id="{D5E21ABE-D0BC-A64B-A8CB-B4FA6DCE593C}"/>
              </a:ext>
            </a:extLst>
          </p:cNvPr>
          <p:cNvSpPr/>
          <p:nvPr/>
        </p:nvSpPr>
        <p:spPr>
          <a:xfrm>
            <a:off x="414129" y="5993020"/>
            <a:ext cx="4015779" cy="369332"/>
          </a:xfrm>
          <a:prstGeom prst="rect">
            <a:avLst/>
          </a:prstGeom>
          <a:solidFill>
            <a:schemeClr val="bg2"/>
          </a:solidFill>
        </p:spPr>
        <p:txBody>
          <a:bodyPr wrap="none">
            <a:spAutoFit/>
          </a:bodyPr>
          <a:lstStyle/>
          <a:p>
            <a:r>
              <a:rPr lang="en-GB" dirty="0"/>
              <a:t>&gt; </a:t>
            </a:r>
            <a:r>
              <a:rPr lang="en-GB" dirty="0" err="1"/>
              <a:t>chicago</a:t>
            </a:r>
            <a:r>
              <a:rPr lang="en-GB" dirty="0"/>
              <a:t> &lt;- arrange(</a:t>
            </a:r>
            <a:r>
              <a:rPr lang="en-GB" dirty="0" err="1"/>
              <a:t>chicago</a:t>
            </a:r>
            <a:r>
              <a:rPr lang="en-GB" dirty="0"/>
              <a:t>, </a:t>
            </a:r>
            <a:r>
              <a:rPr lang="en-GB" dirty="0" err="1"/>
              <a:t>desc</a:t>
            </a:r>
            <a:r>
              <a:rPr lang="en-GB" dirty="0"/>
              <a:t>(date))</a:t>
            </a:r>
          </a:p>
        </p:txBody>
      </p:sp>
    </p:spTree>
    <p:extLst>
      <p:ext uri="{BB962C8B-B14F-4D97-AF65-F5344CB8AC3E}">
        <p14:creationId xmlns:p14="http://schemas.microsoft.com/office/powerpoint/2010/main" val="3230145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600C-CE80-E243-A9C7-8CC6A90D761E}"/>
              </a:ext>
            </a:extLst>
          </p:cNvPr>
          <p:cNvSpPr>
            <a:spLocks noGrp="1"/>
          </p:cNvSpPr>
          <p:nvPr>
            <p:ph type="title"/>
          </p:nvPr>
        </p:nvSpPr>
        <p:spPr/>
        <p:txBody>
          <a:bodyPr/>
          <a:lstStyle/>
          <a:p>
            <a:r>
              <a:rPr lang="en-GB" b="1" dirty="0"/>
              <a:t>arrange()</a:t>
            </a:r>
            <a:endParaRPr lang="en-GB" dirty="0"/>
          </a:p>
        </p:txBody>
      </p:sp>
      <p:sp>
        <p:nvSpPr>
          <p:cNvPr id="3" name="Rectangle 2">
            <a:extLst>
              <a:ext uri="{FF2B5EF4-FFF2-40B4-BE49-F238E27FC236}">
                <a16:creationId xmlns:a16="http://schemas.microsoft.com/office/drawing/2014/main" id="{977C8455-9E70-6141-BBD8-6E8B5337DC5C}"/>
              </a:ext>
            </a:extLst>
          </p:cNvPr>
          <p:cNvSpPr/>
          <p:nvPr/>
        </p:nvSpPr>
        <p:spPr>
          <a:xfrm>
            <a:off x="424069" y="1972774"/>
            <a:ext cx="9594573"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Looking at the first three and last three rows shows the dates in descending order.</a:t>
            </a:r>
            <a:endParaRPr lang="en-GB" dirty="0"/>
          </a:p>
        </p:txBody>
      </p:sp>
      <p:sp>
        <p:nvSpPr>
          <p:cNvPr id="4" name="Rectangle 3">
            <a:extLst>
              <a:ext uri="{FF2B5EF4-FFF2-40B4-BE49-F238E27FC236}">
                <a16:creationId xmlns:a16="http://schemas.microsoft.com/office/drawing/2014/main" id="{3FBBAA35-3886-7740-BAEB-E9354730BF7D}"/>
              </a:ext>
            </a:extLst>
          </p:cNvPr>
          <p:cNvSpPr/>
          <p:nvPr/>
        </p:nvSpPr>
        <p:spPr>
          <a:xfrm>
            <a:off x="838200" y="2435161"/>
            <a:ext cx="6096000" cy="2862322"/>
          </a:xfrm>
          <a:prstGeom prst="rect">
            <a:avLst/>
          </a:prstGeom>
          <a:solidFill>
            <a:schemeClr val="bg2"/>
          </a:solidFill>
        </p:spPr>
        <p:txBody>
          <a:bodyPr>
            <a:spAutoFit/>
          </a:bodyPr>
          <a:lstStyle/>
          <a:p>
            <a:r>
              <a:rPr lang="en-GB" dirty="0"/>
              <a:t>&gt; head(select(</a:t>
            </a:r>
            <a:r>
              <a:rPr lang="en-GB" dirty="0" err="1"/>
              <a:t>chicago</a:t>
            </a:r>
            <a:r>
              <a:rPr lang="en-GB" dirty="0"/>
              <a:t>, date, pm25tmean2), 3)</a:t>
            </a:r>
          </a:p>
          <a:p>
            <a:r>
              <a:rPr lang="en-GB" dirty="0"/>
              <a:t>        date pm25tmean2</a:t>
            </a:r>
          </a:p>
          <a:p>
            <a:r>
              <a:rPr lang="en-GB" dirty="0"/>
              <a:t>1 2005-12-31   15.00000</a:t>
            </a:r>
          </a:p>
          <a:p>
            <a:r>
              <a:rPr lang="en-GB" dirty="0"/>
              <a:t>2 2005-12-30   15.05714</a:t>
            </a:r>
          </a:p>
          <a:p>
            <a:r>
              <a:rPr lang="en-GB" dirty="0"/>
              <a:t>3 2005-12-29    7.45000</a:t>
            </a:r>
          </a:p>
          <a:p>
            <a:r>
              <a:rPr lang="en-GB" dirty="0"/>
              <a:t>&gt; tail(select(</a:t>
            </a:r>
            <a:r>
              <a:rPr lang="en-GB" dirty="0" err="1"/>
              <a:t>chicago</a:t>
            </a:r>
            <a:r>
              <a:rPr lang="en-GB" dirty="0"/>
              <a:t>, date, pm25tmean2), 3)</a:t>
            </a:r>
          </a:p>
          <a:p>
            <a:r>
              <a:rPr lang="en-GB" dirty="0"/>
              <a:t>           date pm25tmean2</a:t>
            </a:r>
          </a:p>
          <a:p>
            <a:r>
              <a:rPr lang="en-GB" dirty="0"/>
              <a:t>6938 1987-01-03         NA</a:t>
            </a:r>
          </a:p>
          <a:p>
            <a:r>
              <a:rPr lang="en-GB" dirty="0"/>
              <a:t>6939 1987-01-02         NA</a:t>
            </a:r>
          </a:p>
          <a:p>
            <a:r>
              <a:rPr lang="en-GB" dirty="0"/>
              <a:t>6940 1987-01-01         NA</a:t>
            </a:r>
          </a:p>
        </p:txBody>
      </p:sp>
    </p:spTree>
    <p:extLst>
      <p:ext uri="{BB962C8B-B14F-4D97-AF65-F5344CB8AC3E}">
        <p14:creationId xmlns:p14="http://schemas.microsoft.com/office/powerpoint/2010/main" val="2253832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3CC7-DD8A-7648-8802-3850C2BEF9EA}"/>
              </a:ext>
            </a:extLst>
          </p:cNvPr>
          <p:cNvSpPr>
            <a:spLocks noGrp="1"/>
          </p:cNvSpPr>
          <p:nvPr>
            <p:ph type="title"/>
          </p:nvPr>
        </p:nvSpPr>
        <p:spPr/>
        <p:txBody>
          <a:bodyPr/>
          <a:lstStyle/>
          <a:p>
            <a:r>
              <a:rPr lang="en-GB" b="1" dirty="0"/>
              <a:t>rename()</a:t>
            </a:r>
            <a:endParaRPr lang="en-GB" dirty="0"/>
          </a:p>
        </p:txBody>
      </p:sp>
      <p:sp>
        <p:nvSpPr>
          <p:cNvPr id="3" name="Rectangle 2">
            <a:extLst>
              <a:ext uri="{FF2B5EF4-FFF2-40B4-BE49-F238E27FC236}">
                <a16:creationId xmlns:a16="http://schemas.microsoft.com/office/drawing/2014/main" id="{A9185DFC-C550-594C-BA8B-5318E41D52E7}"/>
              </a:ext>
            </a:extLst>
          </p:cNvPr>
          <p:cNvSpPr/>
          <p:nvPr/>
        </p:nvSpPr>
        <p:spPr>
          <a:xfrm>
            <a:off x="404189" y="1388310"/>
            <a:ext cx="11224592"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Renaming a variable in a data frame in R is surprisingly hard to do! The rename() function is designed to make this process easier.</a:t>
            </a:r>
          </a:p>
          <a:p>
            <a:r>
              <a:rPr lang="en-GB" b="0" i="0" dirty="0">
                <a:solidFill>
                  <a:srgbClr val="333333"/>
                </a:solidFill>
                <a:effectLst/>
                <a:latin typeface="Helvetica Neue" panose="02000503000000020004" pitchFamily="2" charset="0"/>
              </a:rPr>
              <a:t>Here you can see the names of the first five variables in the </a:t>
            </a:r>
            <a:r>
              <a:rPr lang="en-GB" b="0" i="0" dirty="0" err="1">
                <a:solidFill>
                  <a:srgbClr val="333333"/>
                </a:solidFill>
                <a:effectLst/>
                <a:latin typeface="Helvetica Neue" panose="02000503000000020004" pitchFamily="2" charset="0"/>
              </a:rPr>
              <a:t>chicago</a:t>
            </a:r>
            <a:r>
              <a:rPr lang="en-GB" b="0" i="0" dirty="0">
                <a:solidFill>
                  <a:srgbClr val="333333"/>
                </a:solidFill>
                <a:effectLst/>
                <a:latin typeface="Helvetica Neue" panose="02000503000000020004" pitchFamily="2" charset="0"/>
              </a:rPr>
              <a:t> data frame.</a:t>
            </a:r>
          </a:p>
        </p:txBody>
      </p:sp>
      <p:sp>
        <p:nvSpPr>
          <p:cNvPr id="4" name="Rectangle 3">
            <a:extLst>
              <a:ext uri="{FF2B5EF4-FFF2-40B4-BE49-F238E27FC236}">
                <a16:creationId xmlns:a16="http://schemas.microsoft.com/office/drawing/2014/main" id="{4239AB64-C38B-0C4E-A862-C5A9E4DE47A7}"/>
              </a:ext>
            </a:extLst>
          </p:cNvPr>
          <p:cNvSpPr/>
          <p:nvPr/>
        </p:nvSpPr>
        <p:spPr>
          <a:xfrm>
            <a:off x="563219" y="2311640"/>
            <a:ext cx="6096000" cy="1477328"/>
          </a:xfrm>
          <a:prstGeom prst="rect">
            <a:avLst/>
          </a:prstGeom>
          <a:solidFill>
            <a:schemeClr val="bg2"/>
          </a:solidFill>
        </p:spPr>
        <p:txBody>
          <a:bodyPr>
            <a:spAutoFit/>
          </a:bodyPr>
          <a:lstStyle/>
          <a:p>
            <a:r>
              <a:rPr lang="en-GB" dirty="0"/>
              <a:t>&gt; head(</a:t>
            </a:r>
            <a:r>
              <a:rPr lang="en-GB" dirty="0" err="1"/>
              <a:t>chicago</a:t>
            </a:r>
            <a:r>
              <a:rPr lang="en-GB" dirty="0"/>
              <a:t>[, 1:5], 3)</a:t>
            </a:r>
          </a:p>
          <a:p>
            <a:r>
              <a:rPr lang="en-GB" dirty="0"/>
              <a:t>  city </a:t>
            </a:r>
            <a:r>
              <a:rPr lang="en-GB" dirty="0" err="1"/>
              <a:t>tmpd</a:t>
            </a:r>
            <a:r>
              <a:rPr lang="en-GB" dirty="0"/>
              <a:t> </a:t>
            </a:r>
            <a:r>
              <a:rPr lang="en-GB" dirty="0" err="1"/>
              <a:t>dptp</a:t>
            </a:r>
            <a:r>
              <a:rPr lang="en-GB" dirty="0"/>
              <a:t>       date pm25tmean2</a:t>
            </a:r>
          </a:p>
          <a:p>
            <a:r>
              <a:rPr lang="en-GB" dirty="0"/>
              <a:t>1 chic   35 30.1 2005-12-31   15.00000</a:t>
            </a:r>
          </a:p>
          <a:p>
            <a:r>
              <a:rPr lang="en-GB" dirty="0"/>
              <a:t>2 chic   36 31.0 2005-12-30   15.05714</a:t>
            </a:r>
          </a:p>
          <a:p>
            <a:r>
              <a:rPr lang="en-GB" dirty="0"/>
              <a:t>3 chic   35 29.4 2005-12-29    7.45000</a:t>
            </a:r>
          </a:p>
        </p:txBody>
      </p:sp>
      <p:sp>
        <p:nvSpPr>
          <p:cNvPr id="5" name="Rectangle 4">
            <a:extLst>
              <a:ext uri="{FF2B5EF4-FFF2-40B4-BE49-F238E27FC236}">
                <a16:creationId xmlns:a16="http://schemas.microsoft.com/office/drawing/2014/main" id="{ABA615A3-B891-2D44-8F39-EC517300096E}"/>
              </a:ext>
            </a:extLst>
          </p:cNvPr>
          <p:cNvSpPr/>
          <p:nvPr/>
        </p:nvSpPr>
        <p:spPr>
          <a:xfrm>
            <a:off x="404189" y="3846156"/>
            <a:ext cx="11224591"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dirty="0" err="1"/>
              <a:t>dptp</a:t>
            </a:r>
            <a:r>
              <a:rPr lang="en-GB" b="0" i="0" dirty="0">
                <a:solidFill>
                  <a:srgbClr val="333333"/>
                </a:solidFill>
                <a:effectLst/>
                <a:latin typeface="Helvetica Neue" panose="02000503000000020004" pitchFamily="2" charset="0"/>
              </a:rPr>
              <a:t> column is supposed to represent the dew point temperature and the </a:t>
            </a:r>
            <a:r>
              <a:rPr lang="en-GB" dirty="0"/>
              <a:t>pm25tmean2</a:t>
            </a:r>
            <a:r>
              <a:rPr lang="en-GB" b="0" i="0" dirty="0">
                <a:solidFill>
                  <a:srgbClr val="333333"/>
                </a:solidFill>
                <a:effectLst/>
                <a:latin typeface="Helvetica Neue" panose="02000503000000020004" pitchFamily="2" charset="0"/>
              </a:rPr>
              <a:t> column provides the PM2.5 data. However, these names are pretty obscure or awkward and probably be renamed to something more sensible.</a:t>
            </a:r>
            <a:endParaRPr lang="en-GB" dirty="0"/>
          </a:p>
        </p:txBody>
      </p:sp>
      <p:sp>
        <p:nvSpPr>
          <p:cNvPr id="6" name="Rectangle 5">
            <a:extLst>
              <a:ext uri="{FF2B5EF4-FFF2-40B4-BE49-F238E27FC236}">
                <a16:creationId xmlns:a16="http://schemas.microsoft.com/office/drawing/2014/main" id="{89572D9B-87C6-8640-862B-76137B1E0CCC}"/>
              </a:ext>
            </a:extLst>
          </p:cNvPr>
          <p:cNvSpPr/>
          <p:nvPr/>
        </p:nvSpPr>
        <p:spPr>
          <a:xfrm>
            <a:off x="563219" y="4713019"/>
            <a:ext cx="6096000" cy="2031325"/>
          </a:xfrm>
          <a:prstGeom prst="rect">
            <a:avLst/>
          </a:prstGeom>
          <a:solidFill>
            <a:schemeClr val="bg2"/>
          </a:solidFill>
        </p:spPr>
        <p:txBody>
          <a:bodyPr>
            <a:spAutoFit/>
          </a:bodyPr>
          <a:lstStyle/>
          <a:p>
            <a:r>
              <a:rPr lang="en-GB" dirty="0"/>
              <a:t>&gt; </a:t>
            </a:r>
            <a:r>
              <a:rPr lang="en-GB" dirty="0" err="1"/>
              <a:t>chicago</a:t>
            </a:r>
            <a:r>
              <a:rPr lang="en-GB" dirty="0"/>
              <a:t> &lt;- rename(</a:t>
            </a:r>
            <a:r>
              <a:rPr lang="en-GB" dirty="0" err="1"/>
              <a:t>chicago</a:t>
            </a:r>
            <a:r>
              <a:rPr lang="en-GB" dirty="0"/>
              <a:t>, dewpoint = </a:t>
            </a:r>
            <a:r>
              <a:rPr lang="en-GB" dirty="0" err="1"/>
              <a:t>dptp</a:t>
            </a:r>
            <a:r>
              <a:rPr lang="en-GB" dirty="0"/>
              <a:t>, pm25 = pm25tmean2)</a:t>
            </a:r>
          </a:p>
          <a:p>
            <a:r>
              <a:rPr lang="en-GB" dirty="0"/>
              <a:t>&gt; head(</a:t>
            </a:r>
            <a:r>
              <a:rPr lang="en-GB" dirty="0" err="1"/>
              <a:t>chicago</a:t>
            </a:r>
            <a:r>
              <a:rPr lang="en-GB" dirty="0"/>
              <a:t>[, 1:5], 3)</a:t>
            </a:r>
          </a:p>
          <a:p>
            <a:r>
              <a:rPr lang="en-GB" dirty="0"/>
              <a:t>  city </a:t>
            </a:r>
            <a:r>
              <a:rPr lang="en-GB" dirty="0" err="1"/>
              <a:t>tmpd</a:t>
            </a:r>
            <a:r>
              <a:rPr lang="en-GB" dirty="0"/>
              <a:t> dewpoint       date     pm25</a:t>
            </a:r>
          </a:p>
          <a:p>
            <a:r>
              <a:rPr lang="en-GB" dirty="0"/>
              <a:t>1 chic   35     30.1 2005-12-31 15.00000</a:t>
            </a:r>
          </a:p>
          <a:p>
            <a:r>
              <a:rPr lang="en-GB" dirty="0"/>
              <a:t>2 chic   36     31.0 2005-12-30 15.05714</a:t>
            </a:r>
          </a:p>
          <a:p>
            <a:r>
              <a:rPr lang="en-GB" dirty="0"/>
              <a:t>3 chic   35     29.4 2005-12-29  7.45000</a:t>
            </a:r>
          </a:p>
        </p:txBody>
      </p:sp>
      <p:sp>
        <p:nvSpPr>
          <p:cNvPr id="7" name="Rectangle 6">
            <a:extLst>
              <a:ext uri="{FF2B5EF4-FFF2-40B4-BE49-F238E27FC236}">
                <a16:creationId xmlns:a16="http://schemas.microsoft.com/office/drawing/2014/main" id="{078E59D0-1F33-A541-A54D-D3B7241B352E}"/>
              </a:ext>
            </a:extLst>
          </p:cNvPr>
          <p:cNvSpPr/>
          <p:nvPr/>
        </p:nvSpPr>
        <p:spPr>
          <a:xfrm>
            <a:off x="7099851" y="4990017"/>
            <a:ext cx="4088296" cy="147732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syntax inside the </a:t>
            </a:r>
            <a:r>
              <a:rPr lang="en-GB" dirty="0"/>
              <a:t>rename()</a:t>
            </a:r>
            <a:r>
              <a:rPr lang="en-GB" b="0" i="0" dirty="0">
                <a:solidFill>
                  <a:srgbClr val="333333"/>
                </a:solidFill>
                <a:effectLst/>
                <a:latin typeface="Helvetica Neue" panose="02000503000000020004" pitchFamily="2" charset="0"/>
              </a:rPr>
              <a:t> function is to have the new name on the left-hand side of the </a:t>
            </a:r>
            <a:r>
              <a:rPr lang="en-GB" dirty="0"/>
              <a:t>=</a:t>
            </a:r>
            <a:r>
              <a:rPr lang="en-GB" b="0" i="0" dirty="0">
                <a:solidFill>
                  <a:srgbClr val="333333"/>
                </a:solidFill>
                <a:effectLst/>
                <a:latin typeface="Helvetica Neue" panose="02000503000000020004" pitchFamily="2" charset="0"/>
              </a:rPr>
              <a:t> sign and the old name on the right-hand side.</a:t>
            </a:r>
            <a:endParaRPr lang="en-GB" dirty="0"/>
          </a:p>
        </p:txBody>
      </p:sp>
      <p:sp>
        <p:nvSpPr>
          <p:cNvPr id="8" name="Rectangle 7">
            <a:extLst>
              <a:ext uri="{FF2B5EF4-FFF2-40B4-BE49-F238E27FC236}">
                <a16:creationId xmlns:a16="http://schemas.microsoft.com/office/drawing/2014/main" id="{FB03C417-D0E5-374E-A152-47E50985F974}"/>
              </a:ext>
            </a:extLst>
          </p:cNvPr>
          <p:cNvSpPr/>
          <p:nvPr/>
        </p:nvSpPr>
        <p:spPr>
          <a:xfrm>
            <a:off x="6016484" y="46963"/>
            <a:ext cx="6096000" cy="1200329"/>
          </a:xfrm>
          <a:prstGeom prst="rect">
            <a:avLst/>
          </a:prstGeom>
          <a:ln>
            <a:solidFill>
              <a:schemeClr val="tx1"/>
            </a:solidFill>
          </a:ln>
        </p:spPr>
        <p:txBody>
          <a:bodyPr>
            <a:spAutoFit/>
          </a:bodyPr>
          <a:lstStyle/>
          <a:p>
            <a:r>
              <a:rPr lang="en-GB" dirty="0">
                <a:solidFill>
                  <a:srgbClr val="202124"/>
                </a:solidFill>
                <a:latin typeface="arial" panose="020B0604020202020204" pitchFamily="34" charset="0"/>
              </a:rPr>
              <a:t>The dew point is </a:t>
            </a:r>
            <a:r>
              <a:rPr lang="en-GB" b="1" dirty="0">
                <a:solidFill>
                  <a:srgbClr val="202124"/>
                </a:solidFill>
                <a:latin typeface="arial" panose="020B0604020202020204" pitchFamily="34" charset="0"/>
              </a:rPr>
              <a:t>the temperature below which the water vapour in a volume of air at a constant pressure will condense into liquid water</a:t>
            </a:r>
            <a:r>
              <a:rPr lang="en-GB" dirty="0">
                <a:solidFill>
                  <a:srgbClr val="202124"/>
                </a:solidFill>
                <a:latin typeface="arial" panose="020B0604020202020204" pitchFamily="34" charset="0"/>
              </a:rPr>
              <a:t>. It is the temperature at which the air is saturated with moisture.</a:t>
            </a:r>
            <a:endParaRPr lang="en-GB" dirty="0"/>
          </a:p>
        </p:txBody>
      </p:sp>
    </p:spTree>
    <p:extLst>
      <p:ext uri="{BB962C8B-B14F-4D97-AF65-F5344CB8AC3E}">
        <p14:creationId xmlns:p14="http://schemas.microsoft.com/office/powerpoint/2010/main" val="2727991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7AA8-77EE-E84C-AA1D-CF66B0C14BD2}"/>
              </a:ext>
            </a:extLst>
          </p:cNvPr>
          <p:cNvSpPr>
            <a:spLocks noGrp="1"/>
          </p:cNvSpPr>
          <p:nvPr>
            <p:ph type="title"/>
          </p:nvPr>
        </p:nvSpPr>
        <p:spPr/>
        <p:txBody>
          <a:bodyPr/>
          <a:lstStyle/>
          <a:p>
            <a:r>
              <a:rPr lang="en-GB" b="1" dirty="0"/>
              <a:t>mutate()</a:t>
            </a:r>
            <a:endParaRPr lang="en-GB" dirty="0"/>
          </a:p>
        </p:txBody>
      </p:sp>
      <p:sp>
        <p:nvSpPr>
          <p:cNvPr id="3" name="Rectangle 2">
            <a:extLst>
              <a:ext uri="{FF2B5EF4-FFF2-40B4-BE49-F238E27FC236}">
                <a16:creationId xmlns:a16="http://schemas.microsoft.com/office/drawing/2014/main" id="{38A68619-CB6D-E041-9D1C-E8B5D953FC42}"/>
              </a:ext>
            </a:extLst>
          </p:cNvPr>
          <p:cNvSpPr/>
          <p:nvPr/>
        </p:nvSpPr>
        <p:spPr>
          <a:xfrm>
            <a:off x="309769" y="1444063"/>
            <a:ext cx="11572461" cy="1754326"/>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mutate() function exists to compute transformations of variables in a data frame. Often, you want to create new variables that are derived from existing variables and mutate() provides a clean interface for doing that.</a:t>
            </a:r>
          </a:p>
          <a:p>
            <a:r>
              <a:rPr lang="en-GB" b="0" i="0" dirty="0">
                <a:solidFill>
                  <a:srgbClr val="333333"/>
                </a:solidFill>
                <a:effectLst/>
                <a:latin typeface="Helvetica Neue" panose="02000503000000020004" pitchFamily="2" charset="0"/>
              </a:rPr>
              <a:t>For example, with air pollution data, we often want to </a:t>
            </a:r>
            <a:r>
              <a:rPr lang="en-GB" b="0" i="1" dirty="0">
                <a:solidFill>
                  <a:srgbClr val="333333"/>
                </a:solidFill>
                <a:effectLst/>
                <a:latin typeface="Helvetica Neue" panose="02000503000000020004" pitchFamily="2" charset="0"/>
              </a:rPr>
              <a:t>detrend</a:t>
            </a:r>
            <a:r>
              <a:rPr lang="en-GB" b="0" i="0" dirty="0">
                <a:solidFill>
                  <a:srgbClr val="333333"/>
                </a:solidFill>
                <a:effectLst/>
                <a:latin typeface="Helvetica Neue" panose="02000503000000020004" pitchFamily="2" charset="0"/>
              </a:rPr>
              <a:t> the data by subtracting the mean from the data. That way we can look at whether a given day’s air pollution level is higher than or less than average (as opposed to looking at its absolute level).</a:t>
            </a:r>
          </a:p>
          <a:p>
            <a:r>
              <a:rPr lang="en-GB" b="0" i="0" dirty="0">
                <a:solidFill>
                  <a:srgbClr val="333333"/>
                </a:solidFill>
                <a:effectLst/>
                <a:latin typeface="Helvetica Neue" panose="02000503000000020004" pitchFamily="2" charset="0"/>
              </a:rPr>
              <a:t>Here we create a pm25detrend variable that subtracts the mean from the pm25 variable.</a:t>
            </a:r>
          </a:p>
        </p:txBody>
      </p:sp>
      <p:sp>
        <p:nvSpPr>
          <p:cNvPr id="4" name="Rectangle 3">
            <a:extLst>
              <a:ext uri="{FF2B5EF4-FFF2-40B4-BE49-F238E27FC236}">
                <a16:creationId xmlns:a16="http://schemas.microsoft.com/office/drawing/2014/main" id="{B9A51C43-0989-384A-9D15-E39B9DF8BD10}"/>
              </a:ext>
            </a:extLst>
          </p:cNvPr>
          <p:cNvSpPr/>
          <p:nvPr/>
        </p:nvSpPr>
        <p:spPr>
          <a:xfrm>
            <a:off x="453886" y="3198389"/>
            <a:ext cx="8203096" cy="3539430"/>
          </a:xfrm>
          <a:prstGeom prst="rect">
            <a:avLst/>
          </a:prstGeom>
          <a:solidFill>
            <a:schemeClr val="bg2"/>
          </a:solidFill>
        </p:spPr>
        <p:txBody>
          <a:bodyPr wrap="square">
            <a:spAutoFit/>
          </a:bodyPr>
          <a:lstStyle/>
          <a:p>
            <a:r>
              <a:rPr lang="en-GB" sz="1400" dirty="0"/>
              <a:t>&gt; </a:t>
            </a:r>
            <a:r>
              <a:rPr lang="en-GB" sz="1400" dirty="0" err="1"/>
              <a:t>chicago</a:t>
            </a:r>
            <a:r>
              <a:rPr lang="en-GB" sz="1400" dirty="0"/>
              <a:t> &lt;- mutate(</a:t>
            </a:r>
            <a:r>
              <a:rPr lang="en-GB" sz="1400" dirty="0" err="1"/>
              <a:t>chicago</a:t>
            </a:r>
            <a:r>
              <a:rPr lang="en-GB" sz="1400" dirty="0"/>
              <a:t>, pm25detrend = pm25 - mean(pm25, </a:t>
            </a:r>
            <a:r>
              <a:rPr lang="en-GB" sz="1400" dirty="0" err="1"/>
              <a:t>na.rm</a:t>
            </a:r>
            <a:r>
              <a:rPr lang="en-GB" sz="1400" dirty="0"/>
              <a:t> = TRUE))</a:t>
            </a:r>
          </a:p>
          <a:p>
            <a:r>
              <a:rPr lang="en-GB" sz="1400" dirty="0"/>
              <a:t>&gt; head(</a:t>
            </a:r>
            <a:r>
              <a:rPr lang="en-GB" sz="1400" dirty="0" err="1"/>
              <a:t>chicago</a:t>
            </a:r>
            <a:r>
              <a:rPr lang="en-GB" sz="1400" dirty="0"/>
              <a:t>)</a:t>
            </a:r>
          </a:p>
          <a:p>
            <a:r>
              <a:rPr lang="en-GB" sz="1400" dirty="0"/>
              <a:t>  city </a:t>
            </a:r>
            <a:r>
              <a:rPr lang="en-GB" sz="1400" dirty="0" err="1"/>
              <a:t>tmpd</a:t>
            </a:r>
            <a:r>
              <a:rPr lang="en-GB" sz="1400" dirty="0"/>
              <a:t> dewpoint       date     pm25 pm10tmean2  o3tmean2 no2tmean2</a:t>
            </a:r>
          </a:p>
          <a:p>
            <a:r>
              <a:rPr lang="en-GB" sz="1400" dirty="0"/>
              <a:t>1 chic   35     30.1 2005-12-31 15.00000       23.5  2.531250  13.25000</a:t>
            </a:r>
          </a:p>
          <a:p>
            <a:r>
              <a:rPr lang="en-GB" sz="1400" dirty="0"/>
              <a:t>2 chic   36     31.0 2005-12-30 15.05714       19.2  3.034420  22.80556</a:t>
            </a:r>
          </a:p>
          <a:p>
            <a:r>
              <a:rPr lang="en-GB" sz="1400" dirty="0"/>
              <a:t>3 chic   35     29.4 2005-12-29  7.45000       23.5  6.794837  19.97222</a:t>
            </a:r>
          </a:p>
          <a:p>
            <a:r>
              <a:rPr lang="en-GB" sz="1400" dirty="0"/>
              <a:t>4 chic   37     34.5 2005-12-28 17.75000       27.5  3.260417  19.28563</a:t>
            </a:r>
          </a:p>
          <a:p>
            <a:r>
              <a:rPr lang="en-GB" sz="1400" dirty="0"/>
              <a:t>5 chic   40     33.6 2005-12-27 23.56000       27.0  4.468750  23.50000</a:t>
            </a:r>
          </a:p>
          <a:p>
            <a:r>
              <a:rPr lang="en-GB" sz="1400" dirty="0"/>
              <a:t>6 chic   35     29.6 2005-12-26  8.40000        8.5 14.041667  16.81944</a:t>
            </a:r>
          </a:p>
          <a:p>
            <a:r>
              <a:rPr lang="en-GB" sz="1400" dirty="0"/>
              <a:t>pm25detrend</a:t>
            </a:r>
          </a:p>
          <a:p>
            <a:r>
              <a:rPr lang="en-GB" sz="1400" dirty="0"/>
              <a:t>1   -1.230958</a:t>
            </a:r>
          </a:p>
          <a:p>
            <a:r>
              <a:rPr lang="en-GB" sz="1400" dirty="0"/>
              <a:t>2   -1.173815</a:t>
            </a:r>
          </a:p>
          <a:p>
            <a:r>
              <a:rPr lang="en-GB" sz="1400" dirty="0"/>
              <a:t>3   -8.780958</a:t>
            </a:r>
          </a:p>
          <a:p>
            <a:r>
              <a:rPr lang="en-GB" sz="1400" dirty="0"/>
              <a:t>4    1.519042</a:t>
            </a:r>
          </a:p>
          <a:p>
            <a:r>
              <a:rPr lang="en-GB" sz="1400" dirty="0"/>
              <a:t>5    7.329042</a:t>
            </a:r>
          </a:p>
          <a:p>
            <a:r>
              <a:rPr lang="en-GB" sz="1400" dirty="0"/>
              <a:t>6   -7.830958</a:t>
            </a:r>
          </a:p>
        </p:txBody>
      </p:sp>
    </p:spTree>
    <p:extLst>
      <p:ext uri="{BB962C8B-B14F-4D97-AF65-F5344CB8AC3E}">
        <p14:creationId xmlns:p14="http://schemas.microsoft.com/office/powerpoint/2010/main" val="521030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46CB-8339-0449-94EF-178078C6A9B0}"/>
              </a:ext>
            </a:extLst>
          </p:cNvPr>
          <p:cNvSpPr>
            <a:spLocks noGrp="1"/>
          </p:cNvSpPr>
          <p:nvPr>
            <p:ph type="title"/>
          </p:nvPr>
        </p:nvSpPr>
        <p:spPr/>
        <p:txBody>
          <a:bodyPr/>
          <a:lstStyle/>
          <a:p>
            <a:r>
              <a:rPr lang="en-GB" b="1" dirty="0"/>
              <a:t>transmute()</a:t>
            </a:r>
            <a:endParaRPr lang="en-GB" dirty="0"/>
          </a:p>
        </p:txBody>
      </p:sp>
      <p:sp>
        <p:nvSpPr>
          <p:cNvPr id="3" name="Rectangle 2">
            <a:extLst>
              <a:ext uri="{FF2B5EF4-FFF2-40B4-BE49-F238E27FC236}">
                <a16:creationId xmlns:a16="http://schemas.microsoft.com/office/drawing/2014/main" id="{80170B31-079D-FA4E-AE88-605B49E673C2}"/>
              </a:ext>
            </a:extLst>
          </p:cNvPr>
          <p:cNvSpPr/>
          <p:nvPr/>
        </p:nvSpPr>
        <p:spPr>
          <a:xfrm>
            <a:off x="265044" y="1805106"/>
            <a:ext cx="11552582"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There is also the related transmute() function, which does the same thing as mutate() but then </a:t>
            </a:r>
            <a:r>
              <a:rPr lang="en-GB" b="0" i="1" dirty="0">
                <a:solidFill>
                  <a:srgbClr val="333333"/>
                </a:solidFill>
                <a:effectLst/>
                <a:latin typeface="Helvetica Neue" panose="02000503000000020004" pitchFamily="2" charset="0"/>
              </a:rPr>
              <a:t>drops all non-transformed variables</a:t>
            </a:r>
            <a:r>
              <a:rPr lang="en-GB" b="0" i="0" dirty="0">
                <a:solidFill>
                  <a:srgbClr val="333333"/>
                </a:solidFill>
                <a:effectLst/>
                <a:latin typeface="Helvetica Neue" panose="02000503000000020004" pitchFamily="2" charset="0"/>
              </a:rPr>
              <a:t>.</a:t>
            </a:r>
          </a:p>
          <a:p>
            <a:r>
              <a:rPr lang="en-GB" b="0" i="0" dirty="0">
                <a:solidFill>
                  <a:srgbClr val="333333"/>
                </a:solidFill>
                <a:effectLst/>
                <a:latin typeface="Helvetica Neue" panose="02000503000000020004" pitchFamily="2" charset="0"/>
              </a:rPr>
              <a:t>Here we detrend the PM10 and ozone (O3) variables.</a:t>
            </a:r>
          </a:p>
        </p:txBody>
      </p:sp>
      <p:sp>
        <p:nvSpPr>
          <p:cNvPr id="4" name="Rectangle 3">
            <a:extLst>
              <a:ext uri="{FF2B5EF4-FFF2-40B4-BE49-F238E27FC236}">
                <a16:creationId xmlns:a16="http://schemas.microsoft.com/office/drawing/2014/main" id="{5CF3318C-73B7-4845-B5C7-9D0CD9A73991}"/>
              </a:ext>
            </a:extLst>
          </p:cNvPr>
          <p:cNvSpPr/>
          <p:nvPr/>
        </p:nvSpPr>
        <p:spPr>
          <a:xfrm>
            <a:off x="483704" y="2728436"/>
            <a:ext cx="6096000" cy="3416320"/>
          </a:xfrm>
          <a:prstGeom prst="rect">
            <a:avLst/>
          </a:prstGeom>
          <a:solidFill>
            <a:schemeClr val="bg2"/>
          </a:solidFill>
        </p:spPr>
        <p:txBody>
          <a:bodyPr>
            <a:spAutoFit/>
          </a:bodyPr>
          <a:lstStyle/>
          <a:p>
            <a:r>
              <a:rPr lang="en-GB" dirty="0"/>
              <a:t>&gt; head(transmute(</a:t>
            </a:r>
            <a:r>
              <a:rPr lang="en-GB" dirty="0" err="1"/>
              <a:t>chicago</a:t>
            </a:r>
            <a:r>
              <a:rPr lang="en-GB" dirty="0"/>
              <a:t>, </a:t>
            </a:r>
          </a:p>
          <a:p>
            <a:r>
              <a:rPr lang="en-GB" dirty="0"/>
              <a:t>+                pm10detrend = pm10tmean2 - mean(pm10tmean2, </a:t>
            </a:r>
            <a:r>
              <a:rPr lang="en-GB" dirty="0" err="1"/>
              <a:t>na.rm</a:t>
            </a:r>
            <a:r>
              <a:rPr lang="en-GB" dirty="0"/>
              <a:t> = TRUE),</a:t>
            </a:r>
          </a:p>
          <a:p>
            <a:r>
              <a:rPr lang="en-GB" dirty="0"/>
              <a:t>+                o3detrend = o3tmean2 - mean(o3tmean2, </a:t>
            </a:r>
            <a:r>
              <a:rPr lang="en-GB" dirty="0" err="1"/>
              <a:t>na.rm</a:t>
            </a:r>
            <a:r>
              <a:rPr lang="en-GB" dirty="0"/>
              <a:t> = TRUE)))</a:t>
            </a:r>
          </a:p>
          <a:p>
            <a:r>
              <a:rPr lang="en-GB" dirty="0"/>
              <a:t>  pm10detrend  o3detrend</a:t>
            </a:r>
          </a:p>
          <a:p>
            <a:r>
              <a:rPr lang="en-GB" dirty="0"/>
              <a:t>1  -10.395206 -16.904263</a:t>
            </a:r>
          </a:p>
          <a:p>
            <a:r>
              <a:rPr lang="en-GB" dirty="0"/>
              <a:t>2  -14.695206 -16.401093</a:t>
            </a:r>
          </a:p>
          <a:p>
            <a:r>
              <a:rPr lang="en-GB" dirty="0"/>
              <a:t>3  -10.395206 -12.640676</a:t>
            </a:r>
          </a:p>
          <a:p>
            <a:r>
              <a:rPr lang="en-GB" dirty="0"/>
              <a:t>4   -6.395206 -16.175096</a:t>
            </a:r>
          </a:p>
          <a:p>
            <a:r>
              <a:rPr lang="en-GB" dirty="0"/>
              <a:t>5   -6.895206 -14.966763</a:t>
            </a:r>
          </a:p>
          <a:p>
            <a:r>
              <a:rPr lang="en-GB" dirty="0"/>
              <a:t>6  -25.395206  -5.393846</a:t>
            </a:r>
          </a:p>
        </p:txBody>
      </p:sp>
      <p:sp>
        <p:nvSpPr>
          <p:cNvPr id="5" name="Rectangle 4">
            <a:extLst>
              <a:ext uri="{FF2B5EF4-FFF2-40B4-BE49-F238E27FC236}">
                <a16:creationId xmlns:a16="http://schemas.microsoft.com/office/drawing/2014/main" id="{68FF594B-497A-EC4F-9628-1C778025A671}"/>
              </a:ext>
            </a:extLst>
          </p:cNvPr>
          <p:cNvSpPr/>
          <p:nvPr/>
        </p:nvSpPr>
        <p:spPr>
          <a:xfrm>
            <a:off x="265044" y="6308209"/>
            <a:ext cx="868017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Note that there are only two columns in the transmuted data frame.</a:t>
            </a:r>
            <a:endParaRPr lang="en-GB" dirty="0"/>
          </a:p>
        </p:txBody>
      </p:sp>
    </p:spTree>
    <p:extLst>
      <p:ext uri="{BB962C8B-B14F-4D97-AF65-F5344CB8AC3E}">
        <p14:creationId xmlns:p14="http://schemas.microsoft.com/office/powerpoint/2010/main" val="1471031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5437-FAA7-3F4D-BC96-37068C06F6C2}"/>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B01884B3-FA1A-1040-A80C-E7B3752CF9DE}"/>
              </a:ext>
            </a:extLst>
          </p:cNvPr>
          <p:cNvSpPr/>
          <p:nvPr/>
        </p:nvSpPr>
        <p:spPr>
          <a:xfrm>
            <a:off x="168965" y="1617910"/>
            <a:ext cx="11767931" cy="2585323"/>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function is used to generate summary statistics from the data frame within strata defined by a variable. For example, in this air pollution dataset, you might want to know what the average annual level of PM2.5 is. So the stratum is the year, and that is something we can derive from the date variable. In conjunction with the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function we often use the summarize() function (or summarise() for some parts of the world).</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general operation here is a combination of splitting a data frame into separate pieces defined by a variable or group of variables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and then applying a summary function across those subsets (summarize()).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First, we can create a year variable using </a:t>
            </a:r>
            <a:r>
              <a:rPr lang="en-GB" b="0" i="0" dirty="0" err="1">
                <a:solidFill>
                  <a:srgbClr val="333333"/>
                </a:solidFill>
                <a:effectLst/>
                <a:latin typeface="Helvetica Neue" panose="02000503000000020004" pitchFamily="2" charset="0"/>
              </a:rPr>
              <a:t>as.POSIXlt</a:t>
            </a:r>
            <a:r>
              <a:rPr lang="en-GB" b="0" i="0" dirty="0">
                <a:solidFill>
                  <a:srgbClr val="333333"/>
                </a:solidFill>
                <a:effectLst/>
                <a:latin typeface="Helvetica Neue" panose="02000503000000020004" pitchFamily="2" charset="0"/>
              </a:rPr>
              <a:t>().</a:t>
            </a:r>
          </a:p>
        </p:txBody>
      </p:sp>
      <p:sp>
        <p:nvSpPr>
          <p:cNvPr id="4" name="Rectangle 3">
            <a:extLst>
              <a:ext uri="{FF2B5EF4-FFF2-40B4-BE49-F238E27FC236}">
                <a16:creationId xmlns:a16="http://schemas.microsoft.com/office/drawing/2014/main" id="{25BB680F-1CB8-1343-9D63-8F16CF48C276}"/>
              </a:ext>
            </a:extLst>
          </p:cNvPr>
          <p:cNvSpPr/>
          <p:nvPr/>
        </p:nvSpPr>
        <p:spPr>
          <a:xfrm>
            <a:off x="473765" y="4272150"/>
            <a:ext cx="7328452" cy="369332"/>
          </a:xfrm>
          <a:prstGeom prst="rect">
            <a:avLst/>
          </a:prstGeom>
          <a:solidFill>
            <a:schemeClr val="bg2"/>
          </a:solidFill>
        </p:spPr>
        <p:txBody>
          <a:bodyPr wrap="square">
            <a:spAutoFit/>
          </a:bodyPr>
          <a:lstStyle/>
          <a:p>
            <a:r>
              <a:rPr lang="en-GB" dirty="0"/>
              <a:t>&gt; </a:t>
            </a:r>
            <a:r>
              <a:rPr lang="en-GB" dirty="0" err="1"/>
              <a:t>chicago</a:t>
            </a:r>
            <a:r>
              <a:rPr lang="en-GB" dirty="0"/>
              <a:t> &lt;- mutate(</a:t>
            </a:r>
            <a:r>
              <a:rPr lang="en-GB" dirty="0" err="1"/>
              <a:t>chicago</a:t>
            </a:r>
            <a:r>
              <a:rPr lang="en-GB" dirty="0"/>
              <a:t>, year = </a:t>
            </a:r>
            <a:r>
              <a:rPr lang="en-GB" dirty="0" err="1"/>
              <a:t>as.POSIXlt</a:t>
            </a:r>
            <a:r>
              <a:rPr lang="en-GB" dirty="0"/>
              <a:t>(date)$year + 1900)</a:t>
            </a:r>
          </a:p>
        </p:txBody>
      </p:sp>
      <p:sp>
        <p:nvSpPr>
          <p:cNvPr id="5" name="Rectangle 4">
            <a:extLst>
              <a:ext uri="{FF2B5EF4-FFF2-40B4-BE49-F238E27FC236}">
                <a16:creationId xmlns:a16="http://schemas.microsoft.com/office/drawing/2014/main" id="{A897EBC9-C35F-9B42-B90C-1B22A8D6CD03}"/>
              </a:ext>
            </a:extLst>
          </p:cNvPr>
          <p:cNvSpPr/>
          <p:nvPr/>
        </p:nvSpPr>
        <p:spPr>
          <a:xfrm>
            <a:off x="168965" y="4868451"/>
            <a:ext cx="9233452"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we can create a separate data frame that splits the original data frame by year.</a:t>
            </a:r>
            <a:endParaRPr lang="en-GB" dirty="0"/>
          </a:p>
        </p:txBody>
      </p:sp>
      <p:sp>
        <p:nvSpPr>
          <p:cNvPr id="6" name="Rectangle 5">
            <a:extLst>
              <a:ext uri="{FF2B5EF4-FFF2-40B4-BE49-F238E27FC236}">
                <a16:creationId xmlns:a16="http://schemas.microsoft.com/office/drawing/2014/main" id="{22C88575-F36B-9A4E-8F31-E9B8CCA5EAE1}"/>
              </a:ext>
            </a:extLst>
          </p:cNvPr>
          <p:cNvSpPr/>
          <p:nvPr/>
        </p:nvSpPr>
        <p:spPr>
          <a:xfrm>
            <a:off x="473765" y="5464753"/>
            <a:ext cx="7328452" cy="369332"/>
          </a:xfrm>
          <a:prstGeom prst="rect">
            <a:avLst/>
          </a:prstGeom>
          <a:solidFill>
            <a:schemeClr val="bg2"/>
          </a:solidFill>
        </p:spPr>
        <p:txBody>
          <a:bodyPr wrap="square">
            <a:spAutoFit/>
          </a:bodyPr>
          <a:lstStyle/>
          <a:p>
            <a:r>
              <a:rPr lang="en-GB" dirty="0"/>
              <a:t>&gt; years &lt;- </a:t>
            </a:r>
            <a:r>
              <a:rPr lang="en-GB" dirty="0" err="1"/>
              <a:t>group_by</a:t>
            </a:r>
            <a:r>
              <a:rPr lang="en-GB" dirty="0"/>
              <a:t>(</a:t>
            </a:r>
            <a:r>
              <a:rPr lang="en-GB" dirty="0" err="1"/>
              <a:t>chicago</a:t>
            </a:r>
            <a:r>
              <a:rPr lang="en-GB" dirty="0"/>
              <a:t>, year)</a:t>
            </a:r>
          </a:p>
        </p:txBody>
      </p:sp>
      <p:sp>
        <p:nvSpPr>
          <p:cNvPr id="7" name="Rectangle 6">
            <a:extLst>
              <a:ext uri="{FF2B5EF4-FFF2-40B4-BE49-F238E27FC236}">
                <a16:creationId xmlns:a16="http://schemas.microsoft.com/office/drawing/2014/main" id="{98B52F23-C3F6-BF45-944A-A73ADB7D3698}"/>
              </a:ext>
            </a:extLst>
          </p:cNvPr>
          <p:cNvSpPr/>
          <p:nvPr/>
        </p:nvSpPr>
        <p:spPr>
          <a:xfrm>
            <a:off x="8947866" y="3764319"/>
            <a:ext cx="3091069" cy="2031325"/>
          </a:xfrm>
          <a:prstGeom prst="rect">
            <a:avLst/>
          </a:prstGeom>
          <a:ln>
            <a:solidFill>
              <a:schemeClr val="tx1"/>
            </a:solidFill>
          </a:ln>
        </p:spPr>
        <p:txBody>
          <a:bodyPr wrap="square">
            <a:spAutoFit/>
          </a:bodyPr>
          <a:lstStyle/>
          <a:p>
            <a:r>
              <a:rPr lang="en-GB" b="1" dirty="0">
                <a:solidFill>
                  <a:srgbClr val="111827"/>
                </a:solidFill>
                <a:latin typeface="Studio-Feixen-Sans"/>
              </a:rPr>
              <a:t>Date-time Conversion Functions</a:t>
            </a:r>
          </a:p>
          <a:p>
            <a:r>
              <a:rPr lang="en-GB" dirty="0"/>
              <a:t>Functions to manipulate objects of classes "</a:t>
            </a:r>
            <a:r>
              <a:rPr lang="en-GB" dirty="0" err="1"/>
              <a:t>POSIXlt</a:t>
            </a:r>
            <a:r>
              <a:rPr lang="en-GB" dirty="0"/>
              <a:t>" and "</a:t>
            </a:r>
            <a:r>
              <a:rPr lang="en-GB" dirty="0" err="1"/>
              <a:t>POSIXct</a:t>
            </a:r>
            <a:r>
              <a:rPr lang="en-GB" dirty="0"/>
              <a:t>" representing calendar dates and times.</a:t>
            </a:r>
            <a:endParaRPr lang="en-GB" b="1" i="0" dirty="0">
              <a:solidFill>
                <a:srgbClr val="111827"/>
              </a:solidFill>
              <a:effectLst/>
              <a:latin typeface="Studio-Feixen-Sans"/>
            </a:endParaRPr>
          </a:p>
        </p:txBody>
      </p:sp>
      <p:cxnSp>
        <p:nvCxnSpPr>
          <p:cNvPr id="9" name="Straight Arrow Connector 8">
            <a:extLst>
              <a:ext uri="{FF2B5EF4-FFF2-40B4-BE49-F238E27FC236}">
                <a16:creationId xmlns:a16="http://schemas.microsoft.com/office/drawing/2014/main" id="{9263EA91-DE01-7343-90FC-F1AE6DD4667A}"/>
              </a:ext>
            </a:extLst>
          </p:cNvPr>
          <p:cNvCxnSpPr/>
          <p:nvPr/>
        </p:nvCxnSpPr>
        <p:spPr>
          <a:xfrm flipH="1">
            <a:off x="5834270" y="3995530"/>
            <a:ext cx="30910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8611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5DB6-F60B-7D40-9C6D-B047EC39DC1E}"/>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A29785E1-FCDE-2141-A364-9D9BEA5508DE}"/>
              </a:ext>
            </a:extLst>
          </p:cNvPr>
          <p:cNvSpPr/>
          <p:nvPr/>
        </p:nvSpPr>
        <p:spPr>
          <a:xfrm>
            <a:off x="235226" y="1873383"/>
            <a:ext cx="11473070"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Finally, we compute summary statistics for each year in the data frame with the </a:t>
            </a:r>
            <a:r>
              <a:rPr lang="en-GB" dirty="0"/>
              <a:t>summarize()</a:t>
            </a:r>
            <a:r>
              <a:rPr lang="en-GB" b="0" i="0" dirty="0">
                <a:solidFill>
                  <a:srgbClr val="333333"/>
                </a:solidFill>
                <a:effectLst/>
                <a:latin typeface="Helvetica Neue" panose="02000503000000020004" pitchFamily="2" charset="0"/>
              </a:rPr>
              <a:t> function.</a:t>
            </a:r>
            <a:endParaRPr lang="en-GB" dirty="0"/>
          </a:p>
        </p:txBody>
      </p:sp>
      <p:sp>
        <p:nvSpPr>
          <p:cNvPr id="4" name="Rectangle 3">
            <a:extLst>
              <a:ext uri="{FF2B5EF4-FFF2-40B4-BE49-F238E27FC236}">
                <a16:creationId xmlns:a16="http://schemas.microsoft.com/office/drawing/2014/main" id="{6E41E05D-C2AF-C745-9FFC-F81986D90817}"/>
              </a:ext>
            </a:extLst>
          </p:cNvPr>
          <p:cNvSpPr/>
          <p:nvPr/>
        </p:nvSpPr>
        <p:spPr>
          <a:xfrm>
            <a:off x="762000" y="2236951"/>
            <a:ext cx="5209761" cy="4493538"/>
          </a:xfrm>
          <a:prstGeom prst="rect">
            <a:avLst/>
          </a:prstGeom>
          <a:solidFill>
            <a:schemeClr val="bg2"/>
          </a:solidFill>
        </p:spPr>
        <p:txBody>
          <a:bodyPr wrap="square">
            <a:spAutoFit/>
          </a:bodyPr>
          <a:lstStyle/>
          <a:p>
            <a:r>
              <a:rPr lang="en-GB" sz="1100" dirty="0"/>
              <a:t>&gt; summarize(years, pm25 = mean(pm25, </a:t>
            </a:r>
            <a:r>
              <a:rPr lang="en-GB" sz="1100" dirty="0" err="1"/>
              <a:t>na.rm</a:t>
            </a:r>
            <a:r>
              <a:rPr lang="en-GB" sz="1100" dirty="0"/>
              <a:t> = TRUE), </a:t>
            </a:r>
          </a:p>
          <a:p>
            <a:r>
              <a:rPr lang="en-GB" sz="1100" dirty="0"/>
              <a:t>+           o3 = max(o3tmean2, </a:t>
            </a:r>
            <a:r>
              <a:rPr lang="en-GB" sz="1100" dirty="0" err="1"/>
              <a:t>na.rm</a:t>
            </a:r>
            <a:r>
              <a:rPr lang="en-GB" sz="1100" dirty="0"/>
              <a:t> = TRUE), </a:t>
            </a:r>
          </a:p>
          <a:p>
            <a:r>
              <a:rPr lang="en-GB" sz="1100" dirty="0"/>
              <a:t>+           no2 = median(no2tmean2, </a:t>
            </a:r>
            <a:r>
              <a:rPr lang="en-GB" sz="1100" dirty="0" err="1"/>
              <a:t>na.rm</a:t>
            </a:r>
            <a:r>
              <a:rPr lang="en-GB" sz="1100" dirty="0"/>
              <a:t> = TRUE))</a:t>
            </a:r>
          </a:p>
          <a:p>
            <a:r>
              <a:rPr lang="en-GB" sz="1100" dirty="0"/>
              <a:t>`summarise()` ungrouping output (override with `.groups` argument)</a:t>
            </a:r>
          </a:p>
          <a:p>
            <a:r>
              <a:rPr lang="en-GB" sz="1100" dirty="0"/>
              <a:t># A </a:t>
            </a:r>
            <a:r>
              <a:rPr lang="en-GB" sz="1100" dirty="0" err="1"/>
              <a:t>tibble</a:t>
            </a:r>
            <a:r>
              <a:rPr lang="en-GB" sz="1100" dirty="0"/>
              <a:t>: 19 x 4</a:t>
            </a:r>
          </a:p>
          <a:p>
            <a:r>
              <a:rPr lang="en-GB" sz="1100" dirty="0"/>
              <a:t>    year  pm25    o3   no2</a:t>
            </a:r>
          </a:p>
          <a:p>
            <a:r>
              <a:rPr lang="en-GB" sz="1100" dirty="0"/>
              <a:t>   &lt;</a:t>
            </a:r>
            <a:r>
              <a:rPr lang="en-GB" sz="1100" dirty="0" err="1"/>
              <a:t>dbl</a:t>
            </a:r>
            <a:r>
              <a:rPr lang="en-GB" sz="1100" dirty="0"/>
              <a:t>&gt; &lt;</a:t>
            </a:r>
            <a:r>
              <a:rPr lang="en-GB" sz="1100" dirty="0" err="1"/>
              <a:t>dbl</a:t>
            </a:r>
            <a:r>
              <a:rPr lang="en-GB" sz="1100" dirty="0"/>
              <a:t>&gt; &lt;</a:t>
            </a:r>
            <a:r>
              <a:rPr lang="en-GB" sz="1100" dirty="0" err="1"/>
              <a:t>dbl</a:t>
            </a:r>
            <a:r>
              <a:rPr lang="en-GB" sz="1100" dirty="0"/>
              <a:t>&gt; &lt;</a:t>
            </a:r>
            <a:r>
              <a:rPr lang="en-GB" sz="1100" dirty="0" err="1"/>
              <a:t>dbl</a:t>
            </a:r>
            <a:r>
              <a:rPr lang="en-GB" sz="1100" dirty="0"/>
              <a:t>&gt;</a:t>
            </a:r>
          </a:p>
          <a:p>
            <a:r>
              <a:rPr lang="en-GB" sz="1100" dirty="0"/>
              <a:t> 1  1987 </a:t>
            </a:r>
            <a:r>
              <a:rPr lang="en-GB" sz="1100" dirty="0" err="1"/>
              <a:t>NaN</a:t>
            </a:r>
            <a:r>
              <a:rPr lang="en-GB" sz="1100" dirty="0"/>
              <a:t>    63.0  23.5</a:t>
            </a:r>
          </a:p>
          <a:p>
            <a:r>
              <a:rPr lang="en-GB" sz="1100" dirty="0"/>
              <a:t> 2  1988 </a:t>
            </a:r>
            <a:r>
              <a:rPr lang="en-GB" sz="1100" dirty="0" err="1"/>
              <a:t>NaN</a:t>
            </a:r>
            <a:r>
              <a:rPr lang="en-GB" sz="1100" dirty="0"/>
              <a:t>    61.7  24.5</a:t>
            </a:r>
          </a:p>
          <a:p>
            <a:r>
              <a:rPr lang="en-GB" sz="1100" dirty="0"/>
              <a:t> 3  1989 </a:t>
            </a:r>
            <a:r>
              <a:rPr lang="en-GB" sz="1100" dirty="0" err="1"/>
              <a:t>NaN</a:t>
            </a:r>
            <a:r>
              <a:rPr lang="en-GB" sz="1100" dirty="0"/>
              <a:t>    59.7  26.1</a:t>
            </a:r>
          </a:p>
          <a:p>
            <a:r>
              <a:rPr lang="en-GB" sz="1100" dirty="0"/>
              <a:t> 4  1990 </a:t>
            </a:r>
            <a:r>
              <a:rPr lang="en-GB" sz="1100" dirty="0" err="1"/>
              <a:t>NaN</a:t>
            </a:r>
            <a:r>
              <a:rPr lang="en-GB" sz="1100" dirty="0"/>
              <a:t>    52.2  22.6</a:t>
            </a:r>
          </a:p>
          <a:p>
            <a:r>
              <a:rPr lang="en-GB" sz="1100" dirty="0"/>
              <a:t> 5  1991 </a:t>
            </a:r>
            <a:r>
              <a:rPr lang="en-GB" sz="1100" dirty="0" err="1"/>
              <a:t>NaN</a:t>
            </a:r>
            <a:r>
              <a:rPr lang="en-GB" sz="1100" dirty="0"/>
              <a:t>    63.1  21.4</a:t>
            </a:r>
          </a:p>
          <a:p>
            <a:r>
              <a:rPr lang="en-GB" sz="1100" dirty="0"/>
              <a:t> 6  1992 </a:t>
            </a:r>
            <a:r>
              <a:rPr lang="en-GB" sz="1100" dirty="0" err="1"/>
              <a:t>NaN</a:t>
            </a:r>
            <a:r>
              <a:rPr lang="en-GB" sz="1100" dirty="0"/>
              <a:t>    50.8  24.8</a:t>
            </a:r>
          </a:p>
          <a:p>
            <a:r>
              <a:rPr lang="en-GB" sz="1100" dirty="0"/>
              <a:t> 7  1993 </a:t>
            </a:r>
            <a:r>
              <a:rPr lang="en-GB" sz="1100" dirty="0" err="1"/>
              <a:t>NaN</a:t>
            </a:r>
            <a:r>
              <a:rPr lang="en-GB" sz="1100" dirty="0"/>
              <a:t>    44.3  25.8</a:t>
            </a:r>
          </a:p>
          <a:p>
            <a:r>
              <a:rPr lang="en-GB" sz="1100" dirty="0"/>
              <a:t> 8  1994 </a:t>
            </a:r>
            <a:r>
              <a:rPr lang="en-GB" sz="1100" dirty="0" err="1"/>
              <a:t>NaN</a:t>
            </a:r>
            <a:r>
              <a:rPr lang="en-GB" sz="1100" dirty="0"/>
              <a:t>    52.2  28.5</a:t>
            </a:r>
          </a:p>
          <a:p>
            <a:r>
              <a:rPr lang="en-GB" sz="1100" dirty="0"/>
              <a:t> 9  1995 </a:t>
            </a:r>
            <a:r>
              <a:rPr lang="en-GB" sz="1100" dirty="0" err="1"/>
              <a:t>NaN</a:t>
            </a:r>
            <a:r>
              <a:rPr lang="en-GB" sz="1100" dirty="0"/>
              <a:t>    66.6  27.3</a:t>
            </a:r>
          </a:p>
          <a:p>
            <a:r>
              <a:rPr lang="en-GB" sz="1100" dirty="0"/>
              <a:t>10  1996 </a:t>
            </a:r>
            <a:r>
              <a:rPr lang="en-GB" sz="1100" dirty="0" err="1"/>
              <a:t>NaN</a:t>
            </a:r>
            <a:r>
              <a:rPr lang="en-GB" sz="1100" dirty="0"/>
              <a:t>    58.4  26.4</a:t>
            </a:r>
          </a:p>
          <a:p>
            <a:r>
              <a:rPr lang="en-GB" sz="1100" dirty="0"/>
              <a:t>11  1997 </a:t>
            </a:r>
            <a:r>
              <a:rPr lang="en-GB" sz="1100" dirty="0" err="1"/>
              <a:t>NaN</a:t>
            </a:r>
            <a:r>
              <a:rPr lang="en-GB" sz="1100" dirty="0"/>
              <a:t>    56.5  25.5</a:t>
            </a:r>
          </a:p>
          <a:p>
            <a:r>
              <a:rPr lang="en-GB" sz="1100" dirty="0"/>
              <a:t>12  1998  18.3  50.7  24.6</a:t>
            </a:r>
          </a:p>
          <a:p>
            <a:r>
              <a:rPr lang="en-GB" sz="1100" dirty="0"/>
              <a:t>13  1999  18.5  57.5  24.7</a:t>
            </a:r>
          </a:p>
          <a:p>
            <a:r>
              <a:rPr lang="en-GB" sz="1100" dirty="0"/>
              <a:t>14  2000  16.9  55.8  23.5</a:t>
            </a:r>
          </a:p>
          <a:p>
            <a:r>
              <a:rPr lang="en-GB" sz="1100" dirty="0"/>
              <a:t>15  2001  16.9  51.8  25.1</a:t>
            </a:r>
          </a:p>
          <a:p>
            <a:r>
              <a:rPr lang="en-GB" sz="1100" dirty="0"/>
              <a:t>16  2002  15.3  54.9  22.7</a:t>
            </a:r>
          </a:p>
          <a:p>
            <a:r>
              <a:rPr lang="en-GB" sz="1100" dirty="0"/>
              <a:t>17  2003  15.2  56.2  24.6</a:t>
            </a:r>
          </a:p>
          <a:p>
            <a:r>
              <a:rPr lang="en-GB" sz="1100" dirty="0"/>
              <a:t>18  2004  14.6  44.5  23.4</a:t>
            </a:r>
          </a:p>
          <a:p>
            <a:r>
              <a:rPr lang="en-GB" sz="1100" dirty="0"/>
              <a:t>19  2005  16.2  58.8  22.6</a:t>
            </a:r>
          </a:p>
        </p:txBody>
      </p:sp>
      <p:sp>
        <p:nvSpPr>
          <p:cNvPr id="5" name="Rectangle 4">
            <a:extLst>
              <a:ext uri="{FF2B5EF4-FFF2-40B4-BE49-F238E27FC236}">
                <a16:creationId xmlns:a16="http://schemas.microsoft.com/office/drawing/2014/main" id="{646A2F59-666F-864F-8F81-22F4CDB8B643}"/>
              </a:ext>
            </a:extLst>
          </p:cNvPr>
          <p:cNvSpPr/>
          <p:nvPr/>
        </p:nvSpPr>
        <p:spPr>
          <a:xfrm>
            <a:off x="6649277" y="3283391"/>
            <a:ext cx="4225787" cy="1200329"/>
          </a:xfrm>
          <a:prstGeom prst="rect">
            <a:avLst/>
          </a:prstGeom>
        </p:spPr>
        <p:txBody>
          <a:bodyPr wrap="square">
            <a:spAutoFit/>
          </a:bodyPr>
          <a:lstStyle/>
          <a:p>
            <a:r>
              <a:rPr lang="en-GB" dirty="0"/>
              <a:t>summarize()</a:t>
            </a:r>
            <a:r>
              <a:rPr lang="en-GB" b="0" i="0" dirty="0">
                <a:solidFill>
                  <a:srgbClr val="333333"/>
                </a:solidFill>
                <a:effectLst/>
                <a:latin typeface="Helvetica Neue" panose="02000503000000020004" pitchFamily="2" charset="0"/>
              </a:rPr>
              <a:t> returns a data frame with </a:t>
            </a:r>
            <a:r>
              <a:rPr lang="en-GB" dirty="0"/>
              <a:t>year</a:t>
            </a:r>
            <a:r>
              <a:rPr lang="en-GB" b="0" i="0" dirty="0">
                <a:solidFill>
                  <a:srgbClr val="333333"/>
                </a:solidFill>
                <a:effectLst/>
                <a:latin typeface="Helvetica Neue" panose="02000503000000020004" pitchFamily="2" charset="0"/>
              </a:rPr>
              <a:t> as the first column, and then the annual averages of </a:t>
            </a:r>
            <a:r>
              <a:rPr lang="en-GB" dirty="0"/>
              <a:t>pm25</a:t>
            </a:r>
            <a:r>
              <a:rPr lang="en-GB" b="0" i="0" dirty="0">
                <a:solidFill>
                  <a:srgbClr val="333333"/>
                </a:solidFill>
                <a:effectLst/>
                <a:latin typeface="Helvetica Neue" panose="02000503000000020004" pitchFamily="2" charset="0"/>
              </a:rPr>
              <a:t>, </a:t>
            </a:r>
            <a:r>
              <a:rPr lang="en-GB" dirty="0"/>
              <a:t>o3</a:t>
            </a:r>
            <a:r>
              <a:rPr lang="en-GB" b="0" i="0" dirty="0">
                <a:solidFill>
                  <a:srgbClr val="333333"/>
                </a:solidFill>
                <a:effectLst/>
                <a:latin typeface="Helvetica Neue" panose="02000503000000020004" pitchFamily="2" charset="0"/>
              </a:rPr>
              <a:t>, and </a:t>
            </a:r>
            <a:r>
              <a:rPr lang="en-GB" dirty="0"/>
              <a:t>no2</a:t>
            </a:r>
            <a:r>
              <a:rPr lang="en-GB"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8087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E8A-EF58-6045-BC9E-31ECF10A8EE7}"/>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3635029C-75AD-5C41-8112-FD50E9E77982}"/>
              </a:ext>
            </a:extLst>
          </p:cNvPr>
          <p:cNvSpPr/>
          <p:nvPr/>
        </p:nvSpPr>
        <p:spPr>
          <a:xfrm>
            <a:off x="313426" y="1644958"/>
            <a:ext cx="11565147" cy="646331"/>
          </a:xfrm>
          <a:prstGeom prst="rect">
            <a:avLst/>
          </a:prstGeom>
        </p:spPr>
        <p:txBody>
          <a:bodyPr wrap="square">
            <a:spAutoFit/>
          </a:bodyPr>
          <a:lstStyle/>
          <a:p>
            <a:r>
              <a:rPr lang="en-GB" dirty="0">
                <a:solidFill>
                  <a:srgbClr val="333333"/>
                </a:solidFill>
                <a:latin typeface="Helvetica Neue" panose="02000503000000020004" pitchFamily="2" charset="0"/>
              </a:rPr>
              <a:t>The last aspect of a basic function is the </a:t>
            </a:r>
            <a:r>
              <a:rPr lang="en-GB" i="1" dirty="0">
                <a:solidFill>
                  <a:srgbClr val="333333"/>
                </a:solidFill>
                <a:latin typeface="Helvetica Neue" panose="02000503000000020004" pitchFamily="2" charset="0"/>
              </a:rPr>
              <a:t>function arguments</a:t>
            </a:r>
            <a:r>
              <a:rPr lang="en-GB" dirty="0">
                <a:solidFill>
                  <a:srgbClr val="333333"/>
                </a:solidFill>
                <a:latin typeface="Helvetica Neue" panose="02000503000000020004" pitchFamily="2" charset="0"/>
              </a:rPr>
              <a:t>. These are the options that you can specify to the user that the user may </a:t>
            </a:r>
            <a:r>
              <a:rPr lang="en-GB" dirty="0" err="1">
                <a:solidFill>
                  <a:srgbClr val="333333"/>
                </a:solidFill>
                <a:latin typeface="Helvetica Neue" panose="02000503000000020004" pitchFamily="2" charset="0"/>
              </a:rPr>
              <a:t>explicity</a:t>
            </a:r>
            <a:r>
              <a:rPr lang="en-GB" dirty="0">
                <a:solidFill>
                  <a:srgbClr val="333333"/>
                </a:solidFill>
                <a:latin typeface="Helvetica Neue" panose="02000503000000020004" pitchFamily="2" charset="0"/>
              </a:rPr>
              <a:t> set. </a:t>
            </a:r>
            <a:endParaRPr lang="en-GB" dirty="0"/>
          </a:p>
        </p:txBody>
      </p:sp>
      <p:sp>
        <p:nvSpPr>
          <p:cNvPr id="4" name="Rectangle 3">
            <a:extLst>
              <a:ext uri="{FF2B5EF4-FFF2-40B4-BE49-F238E27FC236}">
                <a16:creationId xmlns:a16="http://schemas.microsoft.com/office/drawing/2014/main" id="{F9E246EB-1A07-EB43-8110-4F7BC046F377}"/>
              </a:ext>
            </a:extLst>
          </p:cNvPr>
          <p:cNvSpPr/>
          <p:nvPr/>
        </p:nvSpPr>
        <p:spPr>
          <a:xfrm>
            <a:off x="838200" y="3774056"/>
            <a:ext cx="3958087" cy="2585323"/>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 world!\n")</a:t>
            </a:r>
          </a:p>
          <a:p>
            <a:r>
              <a:rPr lang="en-GB" dirty="0"/>
              <a:t>+         }</a:t>
            </a:r>
          </a:p>
          <a:p>
            <a:r>
              <a:rPr lang="en-GB" dirty="0"/>
              <a:t>+ }</a:t>
            </a:r>
          </a:p>
          <a:p>
            <a:r>
              <a:rPr lang="en-GB" dirty="0"/>
              <a:t>&gt; f(3)</a:t>
            </a:r>
          </a:p>
          <a:p>
            <a:r>
              <a:rPr lang="en-GB" dirty="0"/>
              <a:t>Hello, world!</a:t>
            </a:r>
          </a:p>
          <a:p>
            <a:r>
              <a:rPr lang="en-GB" dirty="0"/>
              <a:t>Hello, world!</a:t>
            </a:r>
          </a:p>
          <a:p>
            <a:r>
              <a:rPr lang="en-GB" dirty="0"/>
              <a:t>Hello, world!</a:t>
            </a:r>
          </a:p>
        </p:txBody>
      </p:sp>
      <p:sp>
        <p:nvSpPr>
          <p:cNvPr id="5" name="Rectangle 4">
            <a:extLst>
              <a:ext uri="{FF2B5EF4-FFF2-40B4-BE49-F238E27FC236}">
                <a16:creationId xmlns:a16="http://schemas.microsoft.com/office/drawing/2014/main" id="{78CA5969-09D7-FF4F-89A5-E6F3C426E8B8}"/>
              </a:ext>
            </a:extLst>
          </p:cNvPr>
          <p:cNvSpPr/>
          <p:nvPr/>
        </p:nvSpPr>
        <p:spPr>
          <a:xfrm>
            <a:off x="6672532" y="2676277"/>
            <a:ext cx="4681268" cy="3970318"/>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a:t>
            </a:r>
            <a:r>
              <a:rPr lang="en-GB" dirty="0" err="1"/>
              <a:t>meaningoflife</a:t>
            </a:r>
            <a:r>
              <a:rPr lang="en-GB" dirty="0"/>
              <a:t> &lt;- f(3)</a:t>
            </a:r>
          </a:p>
          <a:p>
            <a:r>
              <a:rPr lang="en-GB" dirty="0"/>
              <a:t>Hello, world!</a:t>
            </a:r>
          </a:p>
          <a:p>
            <a:r>
              <a:rPr lang="en-GB" dirty="0"/>
              <a:t>Hello, world!</a:t>
            </a:r>
          </a:p>
          <a:p>
            <a:r>
              <a:rPr lang="en-GB" dirty="0"/>
              <a:t>Hello, world!</a:t>
            </a:r>
          </a:p>
          <a:p>
            <a:r>
              <a:rPr lang="en-GB" dirty="0"/>
              <a:t>&gt; print(</a:t>
            </a:r>
            <a:r>
              <a:rPr lang="en-GB" dirty="0" err="1"/>
              <a:t>meaningoflife</a:t>
            </a:r>
            <a:r>
              <a:rPr lang="en-GB" dirty="0"/>
              <a:t>)</a:t>
            </a:r>
          </a:p>
          <a:p>
            <a:r>
              <a:rPr lang="en-GB" dirty="0"/>
              <a:t>[1] 42</a:t>
            </a:r>
          </a:p>
        </p:txBody>
      </p:sp>
      <p:sp>
        <p:nvSpPr>
          <p:cNvPr id="6" name="Rectangle 5">
            <a:extLst>
              <a:ext uri="{FF2B5EF4-FFF2-40B4-BE49-F238E27FC236}">
                <a16:creationId xmlns:a16="http://schemas.microsoft.com/office/drawing/2014/main" id="{369BCDC9-12C0-9F46-A0E3-29BD8A8C8DAB}"/>
              </a:ext>
            </a:extLst>
          </p:cNvPr>
          <p:cNvSpPr/>
          <p:nvPr/>
        </p:nvSpPr>
        <p:spPr>
          <a:xfrm>
            <a:off x="261669" y="2647792"/>
            <a:ext cx="6096000" cy="923330"/>
          </a:xfrm>
          <a:prstGeom prst="rect">
            <a:avLst/>
          </a:prstGeom>
        </p:spPr>
        <p:txBody>
          <a:bodyPr>
            <a:spAutoFit/>
          </a:bodyPr>
          <a:lstStyle/>
          <a:p>
            <a:r>
              <a:rPr lang="en-GB" dirty="0">
                <a:solidFill>
                  <a:srgbClr val="333333"/>
                </a:solidFill>
                <a:latin typeface="Helvetica Neue" panose="02000503000000020004" pitchFamily="2" charset="0"/>
              </a:rPr>
              <a:t>For this basic function, we can add an argument that determines how many times “Hello, world!” is printed to the console.</a:t>
            </a:r>
            <a:endParaRPr lang="en-GB" dirty="0"/>
          </a:p>
        </p:txBody>
      </p:sp>
      <p:sp>
        <p:nvSpPr>
          <p:cNvPr id="7" name="Rectangle 6">
            <a:extLst>
              <a:ext uri="{FF2B5EF4-FFF2-40B4-BE49-F238E27FC236}">
                <a16:creationId xmlns:a16="http://schemas.microsoft.com/office/drawing/2014/main" id="{996C096F-7489-EC4C-9DA1-E27C8FAAAB84}"/>
              </a:ext>
            </a:extLst>
          </p:cNvPr>
          <p:cNvSpPr/>
          <p:nvPr/>
        </p:nvSpPr>
        <p:spPr>
          <a:xfrm>
            <a:off x="5965166" y="2069591"/>
            <a:ext cx="6096000" cy="646331"/>
          </a:xfrm>
          <a:prstGeom prst="rect">
            <a:avLst/>
          </a:prstGeom>
        </p:spPr>
        <p:txBody>
          <a:bodyPr>
            <a:spAutoFit/>
          </a:bodyPr>
          <a:lstStyle/>
          <a:p>
            <a:r>
              <a:rPr lang="en-GB" dirty="0">
                <a:solidFill>
                  <a:srgbClr val="333333"/>
                </a:solidFill>
                <a:latin typeface="Helvetica Neue" panose="02000503000000020004" pitchFamily="2" charset="0"/>
              </a:rPr>
              <a:t>This next function returns the total number of characters printed to the console.</a:t>
            </a:r>
            <a:endParaRPr lang="en-GB" dirty="0"/>
          </a:p>
        </p:txBody>
      </p:sp>
    </p:spTree>
    <p:extLst>
      <p:ext uri="{BB962C8B-B14F-4D97-AF65-F5344CB8AC3E}">
        <p14:creationId xmlns:p14="http://schemas.microsoft.com/office/powerpoint/2010/main" val="338121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B223-8F32-2241-8C0B-CCEDA9E7E560}"/>
              </a:ext>
            </a:extLst>
          </p:cNvPr>
          <p:cNvSpPr>
            <a:spLocks noGrp="1"/>
          </p:cNvSpPr>
          <p:nvPr>
            <p:ph type="title"/>
          </p:nvPr>
        </p:nvSpPr>
        <p:spPr/>
        <p:txBody>
          <a:bodyPr/>
          <a:lstStyle/>
          <a:p>
            <a:r>
              <a:rPr lang="en-GB" b="1" dirty="0" err="1"/>
              <a:t>group_by</a:t>
            </a:r>
            <a:r>
              <a:rPr lang="en-GB" b="1" dirty="0"/>
              <a:t>()</a:t>
            </a:r>
            <a:endParaRPr lang="en-GB" dirty="0"/>
          </a:p>
        </p:txBody>
      </p:sp>
      <p:sp>
        <p:nvSpPr>
          <p:cNvPr id="3" name="Rectangle 2">
            <a:extLst>
              <a:ext uri="{FF2B5EF4-FFF2-40B4-BE49-F238E27FC236}">
                <a16:creationId xmlns:a16="http://schemas.microsoft.com/office/drawing/2014/main" id="{BC2E3C91-1A68-BB44-9DCD-37C0785D909C}"/>
              </a:ext>
            </a:extLst>
          </p:cNvPr>
          <p:cNvSpPr/>
          <p:nvPr/>
        </p:nvSpPr>
        <p:spPr>
          <a:xfrm>
            <a:off x="255104" y="1406792"/>
            <a:ext cx="11681791"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In a slightly more complicated example, we might want to know what are the average levels of ozone (</a:t>
            </a:r>
            <a:r>
              <a:rPr lang="en-GB" dirty="0"/>
              <a:t>o3</a:t>
            </a:r>
            <a:r>
              <a:rPr lang="en-GB" b="0" i="0" dirty="0">
                <a:solidFill>
                  <a:srgbClr val="333333"/>
                </a:solidFill>
                <a:effectLst/>
                <a:latin typeface="Helvetica Neue" panose="02000503000000020004" pitchFamily="2" charset="0"/>
              </a:rPr>
              <a:t>) and nitrogen dioxide (</a:t>
            </a:r>
            <a:r>
              <a:rPr lang="en-GB" dirty="0"/>
              <a:t>no2</a:t>
            </a:r>
            <a:r>
              <a:rPr lang="en-GB" b="0" i="0" dirty="0">
                <a:solidFill>
                  <a:srgbClr val="333333"/>
                </a:solidFill>
                <a:effectLst/>
                <a:latin typeface="Helvetica Neue" panose="02000503000000020004" pitchFamily="2" charset="0"/>
              </a:rPr>
              <a:t>) within quintiles of </a:t>
            </a:r>
            <a:r>
              <a:rPr lang="en-GB" dirty="0"/>
              <a:t>pm25</a:t>
            </a:r>
            <a:r>
              <a:rPr lang="en-GB" b="0" i="0" dirty="0">
                <a:solidFill>
                  <a:srgbClr val="333333"/>
                </a:solidFill>
                <a:effectLst/>
                <a:latin typeface="Helvetica Neue" panose="02000503000000020004" pitchFamily="2" charset="0"/>
              </a:rPr>
              <a:t>. A slicker way to do this would be through a regression model, but we can actually do this quickly with </a:t>
            </a:r>
            <a:r>
              <a:rPr lang="en-GB" dirty="0" err="1"/>
              <a:t>group_by</a:t>
            </a:r>
            <a:r>
              <a:rPr lang="en-GB" dirty="0"/>
              <a:t>()</a:t>
            </a:r>
            <a:r>
              <a:rPr lang="en-GB" b="0" i="0" dirty="0">
                <a:solidFill>
                  <a:srgbClr val="333333"/>
                </a:solidFill>
                <a:effectLst/>
                <a:latin typeface="Helvetica Neue" panose="02000503000000020004" pitchFamily="2" charset="0"/>
              </a:rPr>
              <a:t> and </a:t>
            </a:r>
            <a:r>
              <a:rPr lang="en-GB" dirty="0"/>
              <a:t>summarize()</a:t>
            </a:r>
            <a:r>
              <a:rPr lang="en-GB"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C0DE342B-D21C-7B4F-90A5-9682983C8371}"/>
              </a:ext>
            </a:extLst>
          </p:cNvPr>
          <p:cNvSpPr/>
          <p:nvPr/>
        </p:nvSpPr>
        <p:spPr>
          <a:xfrm>
            <a:off x="235227" y="2330122"/>
            <a:ext cx="783203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First, we can create a categorical variable of </a:t>
            </a:r>
            <a:r>
              <a:rPr lang="en-GB" dirty="0"/>
              <a:t>pm25</a:t>
            </a:r>
            <a:r>
              <a:rPr lang="en-GB" b="0" i="0" dirty="0">
                <a:solidFill>
                  <a:srgbClr val="333333"/>
                </a:solidFill>
                <a:effectLst/>
                <a:latin typeface="Helvetica Neue" panose="02000503000000020004" pitchFamily="2" charset="0"/>
              </a:rPr>
              <a:t> divided into quintiles.</a:t>
            </a:r>
            <a:endParaRPr lang="en-GB" dirty="0"/>
          </a:p>
        </p:txBody>
      </p:sp>
      <p:sp>
        <p:nvSpPr>
          <p:cNvPr id="6" name="Rectangle 5">
            <a:extLst>
              <a:ext uri="{FF2B5EF4-FFF2-40B4-BE49-F238E27FC236}">
                <a16:creationId xmlns:a16="http://schemas.microsoft.com/office/drawing/2014/main" id="{80CB88D4-4B81-AD44-901D-8177044B2029}"/>
              </a:ext>
            </a:extLst>
          </p:cNvPr>
          <p:cNvSpPr/>
          <p:nvPr/>
        </p:nvSpPr>
        <p:spPr>
          <a:xfrm>
            <a:off x="447261" y="2699454"/>
            <a:ext cx="6096000" cy="646331"/>
          </a:xfrm>
          <a:prstGeom prst="rect">
            <a:avLst/>
          </a:prstGeom>
          <a:solidFill>
            <a:schemeClr val="bg2"/>
          </a:solidFill>
        </p:spPr>
        <p:txBody>
          <a:bodyPr>
            <a:spAutoFit/>
          </a:bodyPr>
          <a:lstStyle/>
          <a:p>
            <a:r>
              <a:rPr lang="en-GB" dirty="0"/>
              <a:t>&gt; </a:t>
            </a:r>
            <a:r>
              <a:rPr lang="en-GB" dirty="0" err="1"/>
              <a:t>qq</a:t>
            </a:r>
            <a:r>
              <a:rPr lang="en-GB" dirty="0"/>
              <a:t> &lt;- quantile(chicago$pm25, </a:t>
            </a:r>
            <a:r>
              <a:rPr lang="en-GB" dirty="0" err="1"/>
              <a:t>seq</a:t>
            </a:r>
            <a:r>
              <a:rPr lang="en-GB" dirty="0"/>
              <a:t>(0, 1, 0.2), </a:t>
            </a:r>
            <a:r>
              <a:rPr lang="en-GB" dirty="0" err="1"/>
              <a:t>na.rm</a:t>
            </a:r>
            <a:r>
              <a:rPr lang="en-GB" dirty="0"/>
              <a:t> = TRUE)</a:t>
            </a:r>
          </a:p>
          <a:p>
            <a:r>
              <a:rPr lang="en-GB" dirty="0"/>
              <a:t>&gt; </a:t>
            </a:r>
            <a:r>
              <a:rPr lang="en-GB" dirty="0" err="1"/>
              <a:t>chicago</a:t>
            </a:r>
            <a:r>
              <a:rPr lang="en-GB" dirty="0"/>
              <a:t> &lt;- mutate(</a:t>
            </a:r>
            <a:r>
              <a:rPr lang="en-GB" dirty="0" err="1"/>
              <a:t>chicago</a:t>
            </a:r>
            <a:r>
              <a:rPr lang="en-GB" dirty="0"/>
              <a:t>, pm25.quint = cut(pm25, </a:t>
            </a:r>
            <a:r>
              <a:rPr lang="en-GB" dirty="0" err="1"/>
              <a:t>qq</a:t>
            </a:r>
            <a:r>
              <a:rPr lang="en-GB" dirty="0"/>
              <a:t>))</a:t>
            </a:r>
          </a:p>
        </p:txBody>
      </p:sp>
      <p:sp>
        <p:nvSpPr>
          <p:cNvPr id="7" name="Rectangle 6">
            <a:extLst>
              <a:ext uri="{FF2B5EF4-FFF2-40B4-BE49-F238E27FC236}">
                <a16:creationId xmlns:a16="http://schemas.microsoft.com/office/drawing/2014/main" id="{937CC829-CB6B-204B-AA48-C2836F87A1E3}"/>
              </a:ext>
            </a:extLst>
          </p:cNvPr>
          <p:cNvSpPr/>
          <p:nvPr/>
        </p:nvSpPr>
        <p:spPr>
          <a:xfrm>
            <a:off x="235227" y="3377489"/>
            <a:ext cx="8670234" cy="369332"/>
          </a:xfrm>
          <a:prstGeom prst="rect">
            <a:avLst/>
          </a:prstGeom>
        </p:spPr>
        <p:txBody>
          <a:bodyPr wrap="square">
            <a:spAutoFit/>
          </a:bodyPr>
          <a:lstStyle/>
          <a:p>
            <a:r>
              <a:rPr lang="en-GB" b="0" i="0" dirty="0">
                <a:solidFill>
                  <a:srgbClr val="333333"/>
                </a:solidFill>
                <a:effectLst/>
                <a:latin typeface="Helvetica Neue" panose="02000503000000020004" pitchFamily="2" charset="0"/>
              </a:rPr>
              <a:t>Now we can group the data frame by the </a:t>
            </a:r>
            <a:r>
              <a:rPr lang="en-GB" dirty="0"/>
              <a:t>pm25.quint</a:t>
            </a:r>
            <a:r>
              <a:rPr lang="en-GB" b="0" i="0" dirty="0">
                <a:solidFill>
                  <a:srgbClr val="333333"/>
                </a:solidFill>
                <a:effectLst/>
                <a:latin typeface="Helvetica Neue" panose="02000503000000020004" pitchFamily="2" charset="0"/>
              </a:rPr>
              <a:t> variable.</a:t>
            </a:r>
            <a:endParaRPr lang="en-GB" dirty="0"/>
          </a:p>
        </p:txBody>
      </p:sp>
      <p:sp>
        <p:nvSpPr>
          <p:cNvPr id="8" name="Rectangle 7">
            <a:extLst>
              <a:ext uri="{FF2B5EF4-FFF2-40B4-BE49-F238E27FC236}">
                <a16:creationId xmlns:a16="http://schemas.microsoft.com/office/drawing/2014/main" id="{D6E72CC4-AAF1-004F-8171-4A1537AFE95F}"/>
              </a:ext>
            </a:extLst>
          </p:cNvPr>
          <p:cNvSpPr/>
          <p:nvPr/>
        </p:nvSpPr>
        <p:spPr>
          <a:xfrm>
            <a:off x="447261" y="3778525"/>
            <a:ext cx="4075988" cy="369332"/>
          </a:xfrm>
          <a:prstGeom prst="rect">
            <a:avLst/>
          </a:prstGeom>
          <a:solidFill>
            <a:schemeClr val="bg2"/>
          </a:solidFill>
        </p:spPr>
        <p:txBody>
          <a:bodyPr wrap="none">
            <a:spAutoFit/>
          </a:bodyPr>
          <a:lstStyle/>
          <a:p>
            <a:r>
              <a:rPr lang="en-GB" dirty="0"/>
              <a:t>&gt; quint &lt;- </a:t>
            </a:r>
            <a:r>
              <a:rPr lang="en-GB" dirty="0" err="1"/>
              <a:t>group_by</a:t>
            </a:r>
            <a:r>
              <a:rPr lang="en-GB" dirty="0"/>
              <a:t>(</a:t>
            </a:r>
            <a:r>
              <a:rPr lang="en-GB" dirty="0" err="1"/>
              <a:t>chicago</a:t>
            </a:r>
            <a:r>
              <a:rPr lang="en-GB" dirty="0"/>
              <a:t>, pm25.quint)</a:t>
            </a:r>
          </a:p>
        </p:txBody>
      </p:sp>
      <p:sp>
        <p:nvSpPr>
          <p:cNvPr id="9" name="TextBox 8">
            <a:extLst>
              <a:ext uri="{FF2B5EF4-FFF2-40B4-BE49-F238E27FC236}">
                <a16:creationId xmlns:a16="http://schemas.microsoft.com/office/drawing/2014/main" id="{D33063DA-232E-B74C-9E3A-8D00ADCFE0EE}"/>
              </a:ext>
            </a:extLst>
          </p:cNvPr>
          <p:cNvSpPr txBox="1"/>
          <p:nvPr/>
        </p:nvSpPr>
        <p:spPr>
          <a:xfrm>
            <a:off x="235227" y="4169988"/>
            <a:ext cx="7135543" cy="369332"/>
          </a:xfrm>
          <a:prstGeom prst="rect">
            <a:avLst/>
          </a:prstGeom>
          <a:noFill/>
        </p:spPr>
        <p:txBody>
          <a:bodyPr wrap="none" rtlCol="0">
            <a:spAutoFit/>
          </a:bodyPr>
          <a:lstStyle/>
          <a:p>
            <a:r>
              <a:rPr lang="en-GB" dirty="0"/>
              <a:t>Finally, we can compute the mean of o3 and no2 within quintiles of pm25.</a:t>
            </a:r>
          </a:p>
        </p:txBody>
      </p:sp>
      <p:sp>
        <p:nvSpPr>
          <p:cNvPr id="10" name="Rectangle 9">
            <a:extLst>
              <a:ext uri="{FF2B5EF4-FFF2-40B4-BE49-F238E27FC236}">
                <a16:creationId xmlns:a16="http://schemas.microsoft.com/office/drawing/2014/main" id="{67A9CCFA-AD5A-5848-8C36-EC33753E8495}"/>
              </a:ext>
            </a:extLst>
          </p:cNvPr>
          <p:cNvSpPr/>
          <p:nvPr/>
        </p:nvSpPr>
        <p:spPr>
          <a:xfrm>
            <a:off x="457200" y="4527878"/>
            <a:ext cx="6096000" cy="2308324"/>
          </a:xfrm>
          <a:prstGeom prst="rect">
            <a:avLst/>
          </a:prstGeom>
          <a:solidFill>
            <a:schemeClr val="bg2"/>
          </a:solidFill>
        </p:spPr>
        <p:txBody>
          <a:bodyPr>
            <a:spAutoFit/>
          </a:bodyPr>
          <a:lstStyle/>
          <a:p>
            <a:r>
              <a:rPr lang="en-GB" sz="1200" dirty="0"/>
              <a:t>&gt; summarize(quint, o3 = mean(o3tmean2, </a:t>
            </a:r>
            <a:r>
              <a:rPr lang="en-GB" sz="1200" dirty="0" err="1"/>
              <a:t>na.rm</a:t>
            </a:r>
            <a:r>
              <a:rPr lang="en-GB" sz="1200" dirty="0"/>
              <a:t> = TRUE), </a:t>
            </a:r>
          </a:p>
          <a:p>
            <a:r>
              <a:rPr lang="en-GB" sz="1200" dirty="0"/>
              <a:t>+           no2 = mean(no2tmean2, </a:t>
            </a:r>
            <a:r>
              <a:rPr lang="en-GB" sz="1200" dirty="0" err="1"/>
              <a:t>na.rm</a:t>
            </a:r>
            <a:r>
              <a:rPr lang="en-GB" sz="1200" dirty="0"/>
              <a:t> = TRUE))</a:t>
            </a:r>
          </a:p>
          <a:p>
            <a:r>
              <a:rPr lang="en-GB" sz="1200" dirty="0"/>
              <a:t>`summarise()` ungrouping output (override with `.groups` argument)</a:t>
            </a:r>
          </a:p>
          <a:p>
            <a:r>
              <a:rPr lang="en-GB" sz="1200" dirty="0"/>
              <a:t># A </a:t>
            </a:r>
            <a:r>
              <a:rPr lang="en-GB" sz="1200" dirty="0" err="1"/>
              <a:t>tibble</a:t>
            </a:r>
            <a:r>
              <a:rPr lang="en-GB" sz="1200" dirty="0"/>
              <a:t>: 6 x 3</a:t>
            </a:r>
          </a:p>
          <a:p>
            <a:r>
              <a:rPr lang="en-GB" sz="1200" dirty="0"/>
              <a:t>  pm25.quint     o3   no2</a:t>
            </a:r>
          </a:p>
          <a:p>
            <a:r>
              <a:rPr lang="en-GB" sz="1200" dirty="0"/>
              <a:t>  &lt;</a:t>
            </a:r>
            <a:r>
              <a:rPr lang="en-GB" sz="1200" dirty="0" err="1"/>
              <a:t>fct</a:t>
            </a:r>
            <a:r>
              <a:rPr lang="en-GB" sz="1200" dirty="0"/>
              <a:t>&gt;       &lt;</a:t>
            </a:r>
            <a:r>
              <a:rPr lang="en-GB" sz="1200" dirty="0" err="1"/>
              <a:t>dbl</a:t>
            </a:r>
            <a:r>
              <a:rPr lang="en-GB" sz="1200" dirty="0"/>
              <a:t>&gt; &lt;</a:t>
            </a:r>
            <a:r>
              <a:rPr lang="en-GB" sz="1200" dirty="0" err="1"/>
              <a:t>dbl</a:t>
            </a:r>
            <a:r>
              <a:rPr lang="en-GB" sz="1200" dirty="0"/>
              <a:t>&gt;</a:t>
            </a:r>
          </a:p>
          <a:p>
            <a:r>
              <a:rPr lang="en-GB" sz="1200" dirty="0"/>
              <a:t>1 (1.7,8.7]    21.7  18.0</a:t>
            </a:r>
          </a:p>
          <a:p>
            <a:r>
              <a:rPr lang="en-GB" sz="1200" dirty="0"/>
              <a:t>2 (8.7,12.4]   20.4  22.1</a:t>
            </a:r>
          </a:p>
          <a:p>
            <a:r>
              <a:rPr lang="en-GB" sz="1200" dirty="0"/>
              <a:t>3 (12.4,16.7]  20.7  24.4</a:t>
            </a:r>
          </a:p>
          <a:p>
            <a:r>
              <a:rPr lang="en-GB" sz="1200" dirty="0"/>
              <a:t>4 (16.7,22.6]  19.9  27.3</a:t>
            </a:r>
          </a:p>
          <a:p>
            <a:r>
              <a:rPr lang="en-GB" sz="1200" dirty="0"/>
              <a:t>5 (22.6,61.5]  20.3  29.6</a:t>
            </a:r>
          </a:p>
          <a:p>
            <a:r>
              <a:rPr lang="en-GB" sz="1200" dirty="0"/>
              <a:t>6 &lt;NA&gt;         18.8  25.8</a:t>
            </a:r>
          </a:p>
        </p:txBody>
      </p:sp>
      <p:sp>
        <p:nvSpPr>
          <p:cNvPr id="11" name="TextBox 10">
            <a:extLst>
              <a:ext uri="{FF2B5EF4-FFF2-40B4-BE49-F238E27FC236}">
                <a16:creationId xmlns:a16="http://schemas.microsoft.com/office/drawing/2014/main" id="{12C00B73-93BA-9149-B313-B5079B4B2CFB}"/>
              </a:ext>
            </a:extLst>
          </p:cNvPr>
          <p:cNvSpPr txBox="1"/>
          <p:nvPr/>
        </p:nvSpPr>
        <p:spPr>
          <a:xfrm>
            <a:off x="7269170" y="4440768"/>
            <a:ext cx="4364030" cy="2308324"/>
          </a:xfrm>
          <a:prstGeom prst="rect">
            <a:avLst/>
          </a:prstGeom>
          <a:noFill/>
        </p:spPr>
        <p:txBody>
          <a:bodyPr wrap="square" rtlCol="0">
            <a:spAutoFit/>
          </a:bodyPr>
          <a:lstStyle/>
          <a:p>
            <a:r>
              <a:rPr lang="en-GB" dirty="0"/>
              <a:t>From the table, it seems there isn’t a strong relationship between pm25 and o3, but there appears to be a positive correlation between pm25 and no2. More sophisticated statistical </a:t>
            </a:r>
            <a:r>
              <a:rPr lang="en-GB" dirty="0" err="1"/>
              <a:t>modeling</a:t>
            </a:r>
            <a:r>
              <a:rPr lang="en-GB" dirty="0"/>
              <a:t> can help to provide precise answers to these questions, but a simple application of </a:t>
            </a:r>
            <a:r>
              <a:rPr lang="en-GB" dirty="0" err="1"/>
              <a:t>dplyr</a:t>
            </a:r>
            <a:r>
              <a:rPr lang="en-GB" dirty="0"/>
              <a:t> functions can often get you most of the way there.</a:t>
            </a:r>
          </a:p>
        </p:txBody>
      </p:sp>
    </p:spTree>
    <p:extLst>
      <p:ext uri="{BB962C8B-B14F-4D97-AF65-F5344CB8AC3E}">
        <p14:creationId xmlns:p14="http://schemas.microsoft.com/office/powerpoint/2010/main" val="3094490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5268-9738-7D48-9A1A-41A65396616A}"/>
              </a:ext>
            </a:extLst>
          </p:cNvPr>
          <p:cNvSpPr>
            <a:spLocks noGrp="1"/>
          </p:cNvSpPr>
          <p:nvPr>
            <p:ph type="title"/>
          </p:nvPr>
        </p:nvSpPr>
        <p:spPr/>
        <p:txBody>
          <a:bodyPr/>
          <a:lstStyle/>
          <a:p>
            <a:r>
              <a:rPr lang="en-FR" b="1" dirty="0"/>
              <a:t>%&gt;%</a:t>
            </a:r>
            <a:endParaRPr lang="en-GB" dirty="0"/>
          </a:p>
        </p:txBody>
      </p:sp>
      <p:sp>
        <p:nvSpPr>
          <p:cNvPr id="4" name="Rectangle 3">
            <a:extLst>
              <a:ext uri="{FF2B5EF4-FFF2-40B4-BE49-F238E27FC236}">
                <a16:creationId xmlns:a16="http://schemas.microsoft.com/office/drawing/2014/main" id="{5083CA74-9A1E-3C4F-A943-CDF13F6A30C6}"/>
              </a:ext>
            </a:extLst>
          </p:cNvPr>
          <p:cNvSpPr/>
          <p:nvPr/>
        </p:nvSpPr>
        <p:spPr>
          <a:xfrm>
            <a:off x="215900" y="1345337"/>
            <a:ext cx="118364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pipeline </a:t>
            </a:r>
            <a:r>
              <a:rPr lang="en-GB" b="0" i="0" dirty="0" err="1">
                <a:solidFill>
                  <a:srgbClr val="333333"/>
                </a:solidFill>
                <a:effectLst/>
                <a:latin typeface="Helvetica Neue" panose="02000503000000020004" pitchFamily="2" charset="0"/>
              </a:rPr>
              <a:t>operater</a:t>
            </a:r>
            <a:r>
              <a:rPr lang="en-GB" b="0" i="0" dirty="0">
                <a:solidFill>
                  <a:srgbClr val="333333"/>
                </a:solidFill>
                <a:effectLst/>
                <a:latin typeface="Helvetica Neue" panose="02000503000000020004" pitchFamily="2" charset="0"/>
              </a:rPr>
              <a:t> </a:t>
            </a:r>
            <a:r>
              <a:rPr lang="en-GB" dirty="0"/>
              <a:t>%&gt;%</a:t>
            </a:r>
            <a:r>
              <a:rPr lang="en-GB" b="0" i="0" dirty="0">
                <a:solidFill>
                  <a:srgbClr val="333333"/>
                </a:solidFill>
                <a:effectLst/>
                <a:latin typeface="Helvetica Neue" panose="02000503000000020004" pitchFamily="2" charset="0"/>
              </a:rPr>
              <a:t> is very handy for stringing together multiple </a:t>
            </a:r>
            <a:r>
              <a:rPr lang="en-GB" dirty="0" err="1"/>
              <a:t>dplyr</a:t>
            </a:r>
            <a:r>
              <a:rPr lang="en-GB" b="0" i="0" dirty="0">
                <a:solidFill>
                  <a:srgbClr val="333333"/>
                </a:solidFill>
                <a:effectLst/>
                <a:latin typeface="Helvetica Neue" panose="02000503000000020004" pitchFamily="2" charset="0"/>
              </a:rPr>
              <a:t> functions in a sequence of operations. Notice above that every time we wanted to apply more than one function, the sequence gets buried in a sequence of nested function calls that is difficult to read, i.e.</a:t>
            </a:r>
            <a:endParaRPr lang="en-GB" dirty="0"/>
          </a:p>
        </p:txBody>
      </p:sp>
      <p:sp>
        <p:nvSpPr>
          <p:cNvPr id="5" name="Rectangle 4">
            <a:extLst>
              <a:ext uri="{FF2B5EF4-FFF2-40B4-BE49-F238E27FC236}">
                <a16:creationId xmlns:a16="http://schemas.microsoft.com/office/drawing/2014/main" id="{41EB3B4B-9B84-2640-9EE6-26D37C3904E0}"/>
              </a:ext>
            </a:extLst>
          </p:cNvPr>
          <p:cNvSpPr/>
          <p:nvPr/>
        </p:nvSpPr>
        <p:spPr>
          <a:xfrm>
            <a:off x="396624" y="2301568"/>
            <a:ext cx="2356351" cy="369332"/>
          </a:xfrm>
          <a:prstGeom prst="rect">
            <a:avLst/>
          </a:prstGeom>
          <a:solidFill>
            <a:schemeClr val="bg2"/>
          </a:solidFill>
        </p:spPr>
        <p:txBody>
          <a:bodyPr wrap="none">
            <a:spAutoFit/>
          </a:bodyPr>
          <a:lstStyle/>
          <a:p>
            <a:r>
              <a:rPr lang="en-GB" dirty="0"/>
              <a:t>&gt; third(second(first(x)))</a:t>
            </a:r>
          </a:p>
        </p:txBody>
      </p:sp>
      <p:sp>
        <p:nvSpPr>
          <p:cNvPr id="6" name="Rectangle 5">
            <a:extLst>
              <a:ext uri="{FF2B5EF4-FFF2-40B4-BE49-F238E27FC236}">
                <a16:creationId xmlns:a16="http://schemas.microsoft.com/office/drawing/2014/main" id="{125AD772-AEA1-314F-B85E-D9E63A6728AC}"/>
              </a:ext>
            </a:extLst>
          </p:cNvPr>
          <p:cNvSpPr/>
          <p:nvPr/>
        </p:nvSpPr>
        <p:spPr>
          <a:xfrm>
            <a:off x="215900" y="2787214"/>
            <a:ext cx="11836400" cy="646331"/>
          </a:xfrm>
          <a:prstGeom prst="rect">
            <a:avLst/>
          </a:prstGeom>
        </p:spPr>
        <p:txBody>
          <a:bodyPr wrap="square">
            <a:spAutoFit/>
          </a:bodyPr>
          <a:lstStyle/>
          <a:p>
            <a:r>
              <a:rPr lang="en-GB" b="0" i="0" dirty="0">
                <a:solidFill>
                  <a:srgbClr val="333333"/>
                </a:solidFill>
                <a:effectLst/>
                <a:latin typeface="Helvetica Neue" panose="02000503000000020004" pitchFamily="2" charset="0"/>
              </a:rPr>
              <a:t>This nesting is not a natural way to think about a sequence of operations. The </a:t>
            </a:r>
            <a:r>
              <a:rPr lang="en-GB" dirty="0"/>
              <a:t>%&gt;%</a:t>
            </a:r>
            <a:r>
              <a:rPr lang="en-GB" b="0" i="0" dirty="0">
                <a:solidFill>
                  <a:srgbClr val="333333"/>
                </a:solidFill>
                <a:effectLst/>
                <a:latin typeface="Helvetica Neue" panose="02000503000000020004" pitchFamily="2" charset="0"/>
              </a:rPr>
              <a:t> operator allows you to string operations in a left-to-right fashion, i.e.</a:t>
            </a:r>
            <a:endParaRPr lang="en-GB" dirty="0"/>
          </a:p>
        </p:txBody>
      </p:sp>
      <p:sp>
        <p:nvSpPr>
          <p:cNvPr id="7" name="Rectangle 6">
            <a:extLst>
              <a:ext uri="{FF2B5EF4-FFF2-40B4-BE49-F238E27FC236}">
                <a16:creationId xmlns:a16="http://schemas.microsoft.com/office/drawing/2014/main" id="{3205A515-891C-EA4D-AFD5-9E409DB49D49}"/>
              </a:ext>
            </a:extLst>
          </p:cNvPr>
          <p:cNvSpPr/>
          <p:nvPr/>
        </p:nvSpPr>
        <p:spPr>
          <a:xfrm>
            <a:off x="396624" y="3549859"/>
            <a:ext cx="3177088" cy="369332"/>
          </a:xfrm>
          <a:prstGeom prst="rect">
            <a:avLst/>
          </a:prstGeom>
          <a:solidFill>
            <a:schemeClr val="bg2"/>
          </a:solidFill>
        </p:spPr>
        <p:txBody>
          <a:bodyPr wrap="none">
            <a:spAutoFit/>
          </a:bodyPr>
          <a:lstStyle/>
          <a:p>
            <a:r>
              <a:rPr lang="en-GB" dirty="0"/>
              <a:t>&gt; first(x) %&gt;% second %&gt;% third</a:t>
            </a:r>
          </a:p>
        </p:txBody>
      </p:sp>
    </p:spTree>
    <p:extLst>
      <p:ext uri="{BB962C8B-B14F-4D97-AF65-F5344CB8AC3E}">
        <p14:creationId xmlns:p14="http://schemas.microsoft.com/office/powerpoint/2010/main" val="4267652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CC7F-1A78-2A47-A799-05515C93151E}"/>
              </a:ext>
            </a:extLst>
          </p:cNvPr>
          <p:cNvSpPr>
            <a:spLocks noGrp="1"/>
          </p:cNvSpPr>
          <p:nvPr>
            <p:ph type="title"/>
          </p:nvPr>
        </p:nvSpPr>
        <p:spPr/>
        <p:txBody>
          <a:bodyPr/>
          <a:lstStyle/>
          <a:p>
            <a:r>
              <a:rPr lang="en-FR" b="1" dirty="0"/>
              <a:t>%&gt;%</a:t>
            </a:r>
            <a:endParaRPr lang="en-GB" dirty="0"/>
          </a:p>
        </p:txBody>
      </p:sp>
      <p:sp>
        <p:nvSpPr>
          <p:cNvPr id="3" name="Rectangle 2">
            <a:extLst>
              <a:ext uri="{FF2B5EF4-FFF2-40B4-BE49-F238E27FC236}">
                <a16:creationId xmlns:a16="http://schemas.microsoft.com/office/drawing/2014/main" id="{B72DBAAE-AD19-AF46-BC34-CFACE2AAC164}"/>
              </a:ext>
            </a:extLst>
          </p:cNvPr>
          <p:cNvSpPr/>
          <p:nvPr/>
        </p:nvSpPr>
        <p:spPr>
          <a:xfrm>
            <a:off x="368300" y="1920439"/>
            <a:ext cx="4686300" cy="2862322"/>
          </a:xfrm>
          <a:prstGeom prst="rect">
            <a:avLst/>
          </a:prstGeom>
        </p:spPr>
        <p:txBody>
          <a:bodyPr wrap="square">
            <a:spAutoFit/>
          </a:bodyPr>
          <a:lstStyle/>
          <a:p>
            <a:r>
              <a:rPr lang="en-GB" b="0" i="0" dirty="0">
                <a:solidFill>
                  <a:srgbClr val="333333"/>
                </a:solidFill>
                <a:effectLst/>
                <a:latin typeface="Helvetica Neue" panose="02000503000000020004" pitchFamily="2" charset="0"/>
              </a:rPr>
              <a:t>Take the example that we just did in the last section where we computed the mean of o3 and no2 within quintiles of pm25. There we had to</a:t>
            </a:r>
          </a:p>
          <a:p>
            <a:pPr>
              <a:buFont typeface="+mj-lt"/>
              <a:buAutoNum type="arabicPeriod"/>
            </a:pPr>
            <a:r>
              <a:rPr lang="en-GB" b="0" i="0" dirty="0">
                <a:solidFill>
                  <a:srgbClr val="333333"/>
                </a:solidFill>
                <a:effectLst/>
                <a:latin typeface="Helvetica Neue" panose="02000503000000020004" pitchFamily="2" charset="0"/>
              </a:rPr>
              <a:t>create a new variable pm25.quint</a:t>
            </a:r>
          </a:p>
          <a:p>
            <a:pPr>
              <a:buFont typeface="+mj-lt"/>
              <a:buAutoNum type="arabicPeriod"/>
            </a:pPr>
            <a:r>
              <a:rPr lang="en-GB" b="0" i="0" dirty="0">
                <a:solidFill>
                  <a:srgbClr val="333333"/>
                </a:solidFill>
                <a:effectLst/>
                <a:latin typeface="Helvetica Neue" panose="02000503000000020004" pitchFamily="2" charset="0"/>
              </a:rPr>
              <a:t>split the data frame by that new variable</a:t>
            </a:r>
          </a:p>
          <a:p>
            <a:pPr>
              <a:buFont typeface="+mj-lt"/>
              <a:buAutoNum type="arabicPeriod"/>
            </a:pPr>
            <a:r>
              <a:rPr lang="en-GB" b="0" i="0" dirty="0">
                <a:solidFill>
                  <a:srgbClr val="333333"/>
                </a:solidFill>
                <a:effectLst/>
                <a:latin typeface="Helvetica Neue" panose="02000503000000020004" pitchFamily="2" charset="0"/>
              </a:rPr>
              <a:t>compute the mean of o3 and no2 in the sub-groups defined by pm25.quint</a:t>
            </a:r>
          </a:p>
          <a:p>
            <a:r>
              <a:rPr lang="en-GB" b="0" i="0" dirty="0">
                <a:solidFill>
                  <a:srgbClr val="333333"/>
                </a:solidFill>
                <a:effectLst/>
                <a:latin typeface="Helvetica Neue" panose="02000503000000020004" pitchFamily="2" charset="0"/>
              </a:rPr>
              <a:t>That can be done with the following sequence in a single R expression.</a:t>
            </a:r>
          </a:p>
        </p:txBody>
      </p:sp>
      <p:sp>
        <p:nvSpPr>
          <p:cNvPr id="4" name="Rectangle 3">
            <a:extLst>
              <a:ext uri="{FF2B5EF4-FFF2-40B4-BE49-F238E27FC236}">
                <a16:creationId xmlns:a16="http://schemas.microsoft.com/office/drawing/2014/main" id="{E66185A7-1C06-4244-AF27-60993627865E}"/>
              </a:ext>
            </a:extLst>
          </p:cNvPr>
          <p:cNvSpPr/>
          <p:nvPr/>
        </p:nvSpPr>
        <p:spPr>
          <a:xfrm>
            <a:off x="5727700" y="1920439"/>
            <a:ext cx="6096000" cy="4247317"/>
          </a:xfrm>
          <a:prstGeom prst="rect">
            <a:avLst/>
          </a:prstGeom>
          <a:solidFill>
            <a:schemeClr val="bg2"/>
          </a:solidFill>
        </p:spPr>
        <p:txBody>
          <a:bodyPr>
            <a:spAutoFit/>
          </a:bodyPr>
          <a:lstStyle/>
          <a:p>
            <a:r>
              <a:rPr lang="en-GB" dirty="0"/>
              <a:t>&gt; mutate(</a:t>
            </a:r>
            <a:r>
              <a:rPr lang="en-GB" dirty="0" err="1"/>
              <a:t>chicago</a:t>
            </a:r>
            <a:r>
              <a:rPr lang="en-GB" dirty="0"/>
              <a:t>, pm25.quint = cut(pm25, </a:t>
            </a:r>
            <a:r>
              <a:rPr lang="en-GB" dirty="0" err="1"/>
              <a:t>qq</a:t>
            </a:r>
            <a:r>
              <a:rPr lang="en-GB" dirty="0"/>
              <a:t>)) %&gt;%    </a:t>
            </a:r>
          </a:p>
          <a:p>
            <a:r>
              <a:rPr lang="en-GB" dirty="0"/>
              <a:t>+         </a:t>
            </a:r>
            <a:r>
              <a:rPr lang="en-GB" dirty="0" err="1"/>
              <a:t>group_by</a:t>
            </a:r>
            <a:r>
              <a:rPr lang="en-GB" dirty="0"/>
              <a:t>(pm25.quint) %&gt;% </a:t>
            </a:r>
          </a:p>
          <a:p>
            <a:r>
              <a:rPr lang="en-GB" dirty="0"/>
              <a:t>+         summarize(o3 = mean(o3tmean2, </a:t>
            </a:r>
            <a:r>
              <a:rPr lang="en-GB" dirty="0" err="1"/>
              <a:t>na.rm</a:t>
            </a:r>
            <a:r>
              <a:rPr lang="en-GB" dirty="0"/>
              <a:t> = TRUE), </a:t>
            </a:r>
          </a:p>
          <a:p>
            <a:r>
              <a:rPr lang="en-GB" dirty="0"/>
              <a:t>+                   no2 = mean(no2tmean2, </a:t>
            </a:r>
            <a:r>
              <a:rPr lang="en-GB" dirty="0" err="1"/>
              <a:t>na.rm</a:t>
            </a:r>
            <a:r>
              <a:rPr lang="en-GB" dirty="0"/>
              <a:t> = TRUE))</a:t>
            </a:r>
          </a:p>
          <a:p>
            <a:r>
              <a:rPr lang="en-GB" dirty="0"/>
              <a:t>`summarise()` ungrouping output (override with `.groups` argument)</a:t>
            </a:r>
          </a:p>
          <a:p>
            <a:r>
              <a:rPr lang="en-GB" dirty="0"/>
              <a:t># A </a:t>
            </a:r>
            <a:r>
              <a:rPr lang="en-GB" dirty="0" err="1"/>
              <a:t>tibble</a:t>
            </a:r>
            <a:r>
              <a:rPr lang="en-GB" dirty="0"/>
              <a:t>: 6 x 3</a:t>
            </a:r>
          </a:p>
          <a:p>
            <a:r>
              <a:rPr lang="en-GB" dirty="0"/>
              <a:t>  pm25.quint     o3   no2</a:t>
            </a:r>
          </a:p>
          <a:p>
            <a:r>
              <a:rPr lang="en-GB" dirty="0"/>
              <a:t>  &lt;</a:t>
            </a:r>
            <a:r>
              <a:rPr lang="en-GB" dirty="0" err="1"/>
              <a:t>fct</a:t>
            </a:r>
            <a:r>
              <a:rPr lang="en-GB" dirty="0"/>
              <a:t>&gt;       &lt;</a:t>
            </a:r>
            <a:r>
              <a:rPr lang="en-GB" dirty="0" err="1"/>
              <a:t>dbl</a:t>
            </a:r>
            <a:r>
              <a:rPr lang="en-GB" dirty="0"/>
              <a:t>&gt; &lt;</a:t>
            </a:r>
            <a:r>
              <a:rPr lang="en-GB" dirty="0" err="1"/>
              <a:t>dbl</a:t>
            </a:r>
            <a:r>
              <a:rPr lang="en-GB" dirty="0"/>
              <a:t>&gt;</a:t>
            </a:r>
          </a:p>
          <a:p>
            <a:r>
              <a:rPr lang="en-GB" dirty="0"/>
              <a:t>1 (1.7,8.7]    21.7  18.0</a:t>
            </a:r>
          </a:p>
          <a:p>
            <a:r>
              <a:rPr lang="en-GB" dirty="0"/>
              <a:t>2 (8.7,12.4]   20.4  22.1</a:t>
            </a:r>
          </a:p>
          <a:p>
            <a:r>
              <a:rPr lang="en-GB" dirty="0"/>
              <a:t>3 (12.4,16.7]  20.7  24.4</a:t>
            </a:r>
          </a:p>
          <a:p>
            <a:r>
              <a:rPr lang="en-GB" dirty="0"/>
              <a:t>4 (16.7,22.6]  19.9  27.3</a:t>
            </a:r>
          </a:p>
          <a:p>
            <a:r>
              <a:rPr lang="en-GB" dirty="0"/>
              <a:t>5 (22.6,61.5]  20.3  29.6</a:t>
            </a:r>
          </a:p>
          <a:p>
            <a:r>
              <a:rPr lang="en-GB" dirty="0"/>
              <a:t>6 &lt;NA&gt;         18.8  25.8</a:t>
            </a:r>
          </a:p>
        </p:txBody>
      </p:sp>
      <p:sp>
        <p:nvSpPr>
          <p:cNvPr id="5" name="Rectangle 4">
            <a:extLst>
              <a:ext uri="{FF2B5EF4-FFF2-40B4-BE49-F238E27FC236}">
                <a16:creationId xmlns:a16="http://schemas.microsoft.com/office/drawing/2014/main" id="{906F10CE-F87E-2D49-994D-A4CFDFC93EFE}"/>
              </a:ext>
            </a:extLst>
          </p:cNvPr>
          <p:cNvSpPr/>
          <p:nvPr/>
        </p:nvSpPr>
        <p:spPr>
          <a:xfrm>
            <a:off x="190500" y="5569545"/>
            <a:ext cx="5359400" cy="923330"/>
          </a:xfrm>
          <a:prstGeom prst="rect">
            <a:avLst/>
          </a:prstGeom>
        </p:spPr>
        <p:txBody>
          <a:bodyPr wrap="square">
            <a:spAutoFit/>
          </a:bodyPr>
          <a:lstStyle/>
          <a:p>
            <a:r>
              <a:rPr lang="en-GB" b="0" i="0" dirty="0">
                <a:solidFill>
                  <a:srgbClr val="333333"/>
                </a:solidFill>
                <a:effectLst/>
                <a:latin typeface="Helvetica Neue" panose="02000503000000020004" pitchFamily="2" charset="0"/>
              </a:rPr>
              <a:t>This way we don’t have to create a set of temporary variables along the way or create a massive nested sequence of function calls.</a:t>
            </a:r>
            <a:endParaRPr lang="en-GB" dirty="0"/>
          </a:p>
        </p:txBody>
      </p:sp>
    </p:spTree>
    <p:extLst>
      <p:ext uri="{BB962C8B-B14F-4D97-AF65-F5344CB8AC3E}">
        <p14:creationId xmlns:p14="http://schemas.microsoft.com/office/powerpoint/2010/main" val="636822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47F9-08AF-4A41-94C2-7B05F40A3143}"/>
              </a:ext>
            </a:extLst>
          </p:cNvPr>
          <p:cNvSpPr>
            <a:spLocks noGrp="1"/>
          </p:cNvSpPr>
          <p:nvPr>
            <p:ph type="title"/>
          </p:nvPr>
        </p:nvSpPr>
        <p:spPr/>
        <p:txBody>
          <a:bodyPr/>
          <a:lstStyle/>
          <a:p>
            <a:r>
              <a:rPr lang="en-FR" b="1" dirty="0"/>
              <a:t>%&gt;%</a:t>
            </a:r>
            <a:endParaRPr lang="en-GB" dirty="0"/>
          </a:p>
        </p:txBody>
      </p:sp>
      <p:sp>
        <p:nvSpPr>
          <p:cNvPr id="3" name="Rectangle 2">
            <a:extLst>
              <a:ext uri="{FF2B5EF4-FFF2-40B4-BE49-F238E27FC236}">
                <a16:creationId xmlns:a16="http://schemas.microsoft.com/office/drawing/2014/main" id="{FDE6C13F-9E88-6148-B901-A464A83F8DF8}"/>
              </a:ext>
            </a:extLst>
          </p:cNvPr>
          <p:cNvSpPr/>
          <p:nvPr/>
        </p:nvSpPr>
        <p:spPr>
          <a:xfrm>
            <a:off x="165100" y="1379835"/>
            <a:ext cx="46228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Another example might be computing the average pollutant level by month. This could be useful to see if there are any seasonal trends in the data.</a:t>
            </a:r>
            <a:endParaRPr lang="en-GB" dirty="0"/>
          </a:p>
        </p:txBody>
      </p:sp>
      <p:sp>
        <p:nvSpPr>
          <p:cNvPr id="4" name="Rectangle 3">
            <a:extLst>
              <a:ext uri="{FF2B5EF4-FFF2-40B4-BE49-F238E27FC236}">
                <a16:creationId xmlns:a16="http://schemas.microsoft.com/office/drawing/2014/main" id="{6B93B818-D10E-5E42-816D-249D66FE4E5F}"/>
              </a:ext>
            </a:extLst>
          </p:cNvPr>
          <p:cNvSpPr/>
          <p:nvPr/>
        </p:nvSpPr>
        <p:spPr>
          <a:xfrm>
            <a:off x="5588000" y="551746"/>
            <a:ext cx="6096000" cy="6186309"/>
          </a:xfrm>
          <a:prstGeom prst="rect">
            <a:avLst/>
          </a:prstGeom>
          <a:solidFill>
            <a:schemeClr val="bg2"/>
          </a:solidFill>
        </p:spPr>
        <p:txBody>
          <a:bodyPr>
            <a:spAutoFit/>
          </a:bodyPr>
          <a:lstStyle/>
          <a:p>
            <a:r>
              <a:rPr lang="en-GB" dirty="0"/>
              <a:t>&gt; mutate(</a:t>
            </a:r>
            <a:r>
              <a:rPr lang="en-GB" dirty="0" err="1"/>
              <a:t>chicago</a:t>
            </a:r>
            <a:r>
              <a:rPr lang="en-GB" dirty="0"/>
              <a:t>, month = </a:t>
            </a:r>
            <a:r>
              <a:rPr lang="en-GB" dirty="0" err="1"/>
              <a:t>as.POSIXlt</a:t>
            </a:r>
            <a:r>
              <a:rPr lang="en-GB" dirty="0"/>
              <a:t>(date)$mon + 1) %&gt;% </a:t>
            </a:r>
          </a:p>
          <a:p>
            <a:r>
              <a:rPr lang="en-GB" dirty="0"/>
              <a:t>+         </a:t>
            </a:r>
            <a:r>
              <a:rPr lang="en-GB" dirty="0" err="1"/>
              <a:t>group_by</a:t>
            </a:r>
            <a:r>
              <a:rPr lang="en-GB" dirty="0"/>
              <a:t>(month) %&gt;% </a:t>
            </a:r>
          </a:p>
          <a:p>
            <a:r>
              <a:rPr lang="en-GB" dirty="0"/>
              <a:t>+         summarize(pm25 = mean(pm25, </a:t>
            </a:r>
            <a:r>
              <a:rPr lang="en-GB" dirty="0" err="1"/>
              <a:t>na.rm</a:t>
            </a:r>
            <a:r>
              <a:rPr lang="en-GB" dirty="0"/>
              <a:t> = TRUE), </a:t>
            </a:r>
          </a:p>
          <a:p>
            <a:r>
              <a:rPr lang="en-GB" dirty="0"/>
              <a:t>+                   o3 = max(o3tmean2, </a:t>
            </a:r>
            <a:r>
              <a:rPr lang="en-GB" dirty="0" err="1"/>
              <a:t>na.rm</a:t>
            </a:r>
            <a:r>
              <a:rPr lang="en-GB" dirty="0"/>
              <a:t> = TRUE), </a:t>
            </a:r>
          </a:p>
          <a:p>
            <a:r>
              <a:rPr lang="en-GB" dirty="0"/>
              <a:t>+                   no2 = median(no2tmean2, </a:t>
            </a:r>
            <a:r>
              <a:rPr lang="en-GB" dirty="0" err="1"/>
              <a:t>na.rm</a:t>
            </a:r>
            <a:r>
              <a:rPr lang="en-GB" dirty="0"/>
              <a:t> = TRUE))</a:t>
            </a:r>
          </a:p>
          <a:p>
            <a:r>
              <a:rPr lang="en-GB" dirty="0"/>
              <a:t>`summarise()` ungrouping output (override with `.groups` argument)</a:t>
            </a:r>
          </a:p>
          <a:p>
            <a:r>
              <a:rPr lang="en-GB" dirty="0"/>
              <a:t># A </a:t>
            </a:r>
            <a:r>
              <a:rPr lang="en-GB" dirty="0" err="1"/>
              <a:t>tibble</a:t>
            </a:r>
            <a:r>
              <a:rPr lang="en-GB" dirty="0"/>
              <a:t>: 12 x 4</a:t>
            </a:r>
          </a:p>
          <a:p>
            <a:r>
              <a:rPr lang="en-GB" dirty="0"/>
              <a:t>   month  pm25    o3   no2</a:t>
            </a:r>
          </a:p>
          <a:p>
            <a:r>
              <a:rPr lang="en-GB" dirty="0"/>
              <a:t>   &lt;</a:t>
            </a:r>
            <a:r>
              <a:rPr lang="en-GB" dirty="0" err="1"/>
              <a:t>dbl</a:t>
            </a:r>
            <a:r>
              <a:rPr lang="en-GB" dirty="0"/>
              <a:t>&gt; &lt;</a:t>
            </a:r>
            <a:r>
              <a:rPr lang="en-GB" dirty="0" err="1"/>
              <a:t>dbl</a:t>
            </a:r>
            <a:r>
              <a:rPr lang="en-GB" dirty="0"/>
              <a:t>&gt; &lt;</a:t>
            </a:r>
            <a:r>
              <a:rPr lang="en-GB" dirty="0" err="1"/>
              <a:t>dbl</a:t>
            </a:r>
            <a:r>
              <a:rPr lang="en-GB" dirty="0"/>
              <a:t>&gt; &lt;</a:t>
            </a:r>
            <a:r>
              <a:rPr lang="en-GB" dirty="0" err="1"/>
              <a:t>dbl</a:t>
            </a:r>
            <a:r>
              <a:rPr lang="en-GB" dirty="0"/>
              <a:t>&gt;</a:t>
            </a:r>
          </a:p>
          <a:p>
            <a:r>
              <a:rPr lang="en-GB" dirty="0"/>
              <a:t> 1     1  17.8  28.2  25.4</a:t>
            </a:r>
          </a:p>
          <a:p>
            <a:r>
              <a:rPr lang="en-GB" dirty="0"/>
              <a:t> 2     2  20.4  37.4  26.8</a:t>
            </a:r>
          </a:p>
          <a:p>
            <a:r>
              <a:rPr lang="en-GB" dirty="0"/>
              <a:t> 3     3  17.4  39.0  26.8</a:t>
            </a:r>
          </a:p>
          <a:p>
            <a:r>
              <a:rPr lang="en-GB" dirty="0"/>
              <a:t> 4     4  13.9  47.9  25.0</a:t>
            </a:r>
          </a:p>
          <a:p>
            <a:r>
              <a:rPr lang="en-GB" dirty="0"/>
              <a:t> 5     5  14.1  52.8  24.2</a:t>
            </a:r>
          </a:p>
          <a:p>
            <a:r>
              <a:rPr lang="en-GB" dirty="0"/>
              <a:t> 6     6  15.9  66.6  25.0</a:t>
            </a:r>
          </a:p>
          <a:p>
            <a:r>
              <a:rPr lang="en-GB" dirty="0"/>
              <a:t> 7     7  16.6  59.5  22.4</a:t>
            </a:r>
          </a:p>
          <a:p>
            <a:r>
              <a:rPr lang="en-GB" dirty="0"/>
              <a:t> 8     8  16.9  54.0  23.0</a:t>
            </a:r>
          </a:p>
          <a:p>
            <a:r>
              <a:rPr lang="en-GB" dirty="0"/>
              <a:t> 9     9  15.9  57.5  24.5</a:t>
            </a:r>
          </a:p>
          <a:p>
            <a:r>
              <a:rPr lang="en-GB" dirty="0"/>
              <a:t>10    10  14.2  47.1  24.2</a:t>
            </a:r>
          </a:p>
          <a:p>
            <a:r>
              <a:rPr lang="en-GB" dirty="0"/>
              <a:t>11    11  15.2  29.5  23.6</a:t>
            </a:r>
          </a:p>
          <a:p>
            <a:r>
              <a:rPr lang="en-GB" dirty="0"/>
              <a:t>12    12  17.5  27.7  24.5</a:t>
            </a:r>
          </a:p>
        </p:txBody>
      </p:sp>
      <p:sp>
        <p:nvSpPr>
          <p:cNvPr id="5" name="Rectangle 4">
            <a:extLst>
              <a:ext uri="{FF2B5EF4-FFF2-40B4-BE49-F238E27FC236}">
                <a16:creationId xmlns:a16="http://schemas.microsoft.com/office/drawing/2014/main" id="{A51380E6-28D5-5640-A44E-3D91A3F6A20C}"/>
              </a:ext>
            </a:extLst>
          </p:cNvPr>
          <p:cNvSpPr/>
          <p:nvPr/>
        </p:nvSpPr>
        <p:spPr>
          <a:xfrm>
            <a:off x="165100" y="4277837"/>
            <a:ext cx="4127500" cy="1200329"/>
          </a:xfrm>
          <a:prstGeom prst="rect">
            <a:avLst/>
          </a:prstGeom>
        </p:spPr>
        <p:txBody>
          <a:bodyPr wrap="square">
            <a:spAutoFit/>
          </a:bodyPr>
          <a:lstStyle/>
          <a:p>
            <a:r>
              <a:rPr lang="en-GB" b="0" i="0" dirty="0">
                <a:solidFill>
                  <a:srgbClr val="333333"/>
                </a:solidFill>
                <a:effectLst/>
                <a:latin typeface="Helvetica Neue" panose="02000503000000020004" pitchFamily="2" charset="0"/>
              </a:rPr>
              <a:t>Here we can see that </a:t>
            </a:r>
            <a:r>
              <a:rPr lang="en-GB" dirty="0"/>
              <a:t>o3</a:t>
            </a:r>
            <a:r>
              <a:rPr lang="en-GB" b="0" i="0" dirty="0">
                <a:solidFill>
                  <a:srgbClr val="333333"/>
                </a:solidFill>
                <a:effectLst/>
                <a:latin typeface="Helvetica Neue" panose="02000503000000020004" pitchFamily="2" charset="0"/>
              </a:rPr>
              <a:t> tends to be low in the winter months and high in the summer while </a:t>
            </a:r>
            <a:r>
              <a:rPr lang="en-GB" dirty="0"/>
              <a:t>no2</a:t>
            </a:r>
            <a:r>
              <a:rPr lang="en-GB" b="0" i="0" dirty="0">
                <a:solidFill>
                  <a:srgbClr val="333333"/>
                </a:solidFill>
                <a:effectLst/>
                <a:latin typeface="Helvetica Neue" panose="02000503000000020004" pitchFamily="2" charset="0"/>
              </a:rPr>
              <a:t> is higher in the winter and lower in the summer.</a:t>
            </a:r>
            <a:endParaRPr lang="en-GB" dirty="0"/>
          </a:p>
        </p:txBody>
      </p:sp>
    </p:spTree>
    <p:extLst>
      <p:ext uri="{BB962C8B-B14F-4D97-AF65-F5344CB8AC3E}">
        <p14:creationId xmlns:p14="http://schemas.microsoft.com/office/powerpoint/2010/main" val="2378300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FDE1-4BAE-9E42-8604-44E190F9DFC1}"/>
              </a:ext>
            </a:extLst>
          </p:cNvPr>
          <p:cNvSpPr>
            <a:spLocks noGrp="1"/>
          </p:cNvSpPr>
          <p:nvPr>
            <p:ph type="title"/>
          </p:nvPr>
        </p:nvSpPr>
        <p:spPr/>
        <p:txBody>
          <a:bodyPr/>
          <a:lstStyle/>
          <a:p>
            <a:r>
              <a:rPr lang="en-GB" b="1" dirty="0"/>
              <a:t>gather()</a:t>
            </a:r>
            <a:endParaRPr lang="fr-FR" dirty="0"/>
          </a:p>
        </p:txBody>
      </p:sp>
      <p:sp>
        <p:nvSpPr>
          <p:cNvPr id="3" name="Rectangle 2">
            <a:extLst>
              <a:ext uri="{FF2B5EF4-FFF2-40B4-BE49-F238E27FC236}">
                <a16:creationId xmlns:a16="http://schemas.microsoft.com/office/drawing/2014/main" id="{7AE98481-4615-CA4B-9360-8FEC58741D55}"/>
              </a:ext>
            </a:extLst>
          </p:cNvPr>
          <p:cNvSpPr/>
          <p:nvPr/>
        </p:nvSpPr>
        <p:spPr>
          <a:xfrm>
            <a:off x="2918792" y="963424"/>
            <a:ext cx="9723782" cy="369332"/>
          </a:xfrm>
          <a:prstGeom prst="rect">
            <a:avLst/>
          </a:prstGeom>
        </p:spPr>
        <p:txBody>
          <a:bodyPr wrap="square">
            <a:spAutoFit/>
          </a:bodyPr>
          <a:lstStyle/>
          <a:p>
            <a:r>
              <a:rPr lang="en-GB" dirty="0">
                <a:solidFill>
                  <a:srgbClr val="222222"/>
                </a:solidFill>
                <a:latin typeface="Source Sans Pro" panose="020B0503030403020204" pitchFamily="34" charset="0"/>
              </a:rPr>
              <a:t>The objectives of the gather() function is to transform the data from wide to long.</a:t>
            </a:r>
            <a:endParaRPr lang="fr-FR" dirty="0"/>
          </a:p>
        </p:txBody>
      </p:sp>
      <p:sp>
        <p:nvSpPr>
          <p:cNvPr id="4" name="Rectangle 3">
            <a:extLst>
              <a:ext uri="{FF2B5EF4-FFF2-40B4-BE49-F238E27FC236}">
                <a16:creationId xmlns:a16="http://schemas.microsoft.com/office/drawing/2014/main" id="{E7212589-0CC3-FB42-AA84-D92031845487}"/>
              </a:ext>
            </a:extLst>
          </p:cNvPr>
          <p:cNvSpPr/>
          <p:nvPr/>
        </p:nvSpPr>
        <p:spPr>
          <a:xfrm>
            <a:off x="344556" y="2085594"/>
            <a:ext cx="5390321" cy="923330"/>
          </a:xfrm>
          <a:prstGeom prst="rect">
            <a:avLst/>
          </a:prstGeom>
        </p:spPr>
        <p:txBody>
          <a:bodyPr wrap="square">
            <a:spAutoFit/>
          </a:bodyPr>
          <a:lstStyle/>
          <a:p>
            <a:r>
              <a:rPr lang="en-GB" dirty="0">
                <a:solidFill>
                  <a:srgbClr val="222222"/>
                </a:solidFill>
                <a:latin typeface="Source Sans Pro" panose="020B0503030403020204" pitchFamily="34" charset="0"/>
              </a:rPr>
              <a:t>Below, we can visualize the concept of reshaping wide to long. We want to create a single column named growth, filled by the rows of the quarter variables.</a:t>
            </a:r>
            <a:endParaRPr lang="fr-FR" dirty="0"/>
          </a:p>
        </p:txBody>
      </p:sp>
      <p:pic>
        <p:nvPicPr>
          <p:cNvPr id="8194" name="Picture 2" descr="Example of gather() function in R">
            <a:extLst>
              <a:ext uri="{FF2B5EF4-FFF2-40B4-BE49-F238E27FC236}">
                <a16:creationId xmlns:a16="http://schemas.microsoft.com/office/drawing/2014/main" id="{7146137F-44E0-2548-A2EB-5914F6D8A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31" y="3429000"/>
            <a:ext cx="5155372" cy="27363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B7D37E-DEC2-1B41-A9E5-391A62919013}"/>
              </a:ext>
            </a:extLst>
          </p:cNvPr>
          <p:cNvSpPr/>
          <p:nvPr/>
        </p:nvSpPr>
        <p:spPr>
          <a:xfrm>
            <a:off x="5980043" y="1531596"/>
            <a:ext cx="6096000" cy="2031325"/>
          </a:xfrm>
          <a:prstGeom prst="rect">
            <a:avLst/>
          </a:prstGeom>
          <a:solidFill>
            <a:schemeClr val="bg2"/>
          </a:solidFill>
        </p:spPr>
        <p:txBody>
          <a:bodyPr>
            <a:spAutoFit/>
          </a:bodyPr>
          <a:lstStyle/>
          <a:p>
            <a:r>
              <a:rPr lang="en-GB" dirty="0"/>
              <a:t>library(</a:t>
            </a:r>
            <a:r>
              <a:rPr lang="en-GB" dirty="0" err="1"/>
              <a:t>tidyr</a:t>
            </a:r>
            <a:r>
              <a:rPr lang="en-GB" dirty="0"/>
              <a:t>) # Create a messy dataset </a:t>
            </a:r>
          </a:p>
          <a:p>
            <a:r>
              <a:rPr lang="en-GB" dirty="0"/>
              <a:t>messy &lt;- </a:t>
            </a:r>
            <a:r>
              <a:rPr lang="en-GB" dirty="0" err="1"/>
              <a:t>data.frame</a:t>
            </a:r>
            <a:r>
              <a:rPr lang="en-GB" dirty="0"/>
              <a:t>( country = c("A", "B", "C"), q1_2017 = c(0.03, 0.05, 0.01), q2_2017 = c(0.05, 0.07, 0.02), q3_2017 = c(0.04, 0.05, 0.01), q4_2017 = c(0.03, 0.02, 0.04))</a:t>
            </a:r>
          </a:p>
          <a:p>
            <a:r>
              <a:rPr lang="en-GB" dirty="0"/>
              <a:t># Reshape the data </a:t>
            </a:r>
          </a:p>
          <a:p>
            <a:r>
              <a:rPr lang="en-GB" dirty="0"/>
              <a:t>tidier &lt;-messy %&gt;% gather(quarter, growth, q1_2017:q4_2017) tidier</a:t>
            </a:r>
            <a:endParaRPr lang="fr-FR" dirty="0"/>
          </a:p>
        </p:txBody>
      </p:sp>
      <p:sp>
        <p:nvSpPr>
          <p:cNvPr id="6" name="Rectangle 5">
            <a:extLst>
              <a:ext uri="{FF2B5EF4-FFF2-40B4-BE49-F238E27FC236}">
                <a16:creationId xmlns:a16="http://schemas.microsoft.com/office/drawing/2014/main" id="{E3BF6047-DD05-4042-8154-B56DA6C9D376}"/>
              </a:ext>
            </a:extLst>
          </p:cNvPr>
          <p:cNvSpPr/>
          <p:nvPr/>
        </p:nvSpPr>
        <p:spPr>
          <a:xfrm>
            <a:off x="5980043" y="3879854"/>
            <a:ext cx="3929270" cy="2893100"/>
          </a:xfrm>
          <a:prstGeom prst="rect">
            <a:avLst/>
          </a:prstGeom>
          <a:solidFill>
            <a:schemeClr val="bg2"/>
          </a:solidFill>
        </p:spPr>
        <p:txBody>
          <a:bodyPr wrap="square">
            <a:spAutoFit/>
          </a:bodyPr>
          <a:lstStyle/>
          <a:p>
            <a:r>
              <a:rPr lang="en-GB" sz="1400" dirty="0"/>
              <a:t>## country quarter growth </a:t>
            </a:r>
          </a:p>
          <a:p>
            <a:r>
              <a:rPr lang="en-GB" sz="1400" dirty="0"/>
              <a:t>## 1 A q1_2017 0.03 </a:t>
            </a:r>
          </a:p>
          <a:p>
            <a:r>
              <a:rPr lang="en-GB" sz="1400" dirty="0"/>
              <a:t>## 2 B q1_2017 0.05</a:t>
            </a:r>
          </a:p>
          <a:p>
            <a:r>
              <a:rPr lang="en-GB" sz="1400" dirty="0"/>
              <a:t>## 3 C q1_2017 0.01 </a:t>
            </a:r>
          </a:p>
          <a:p>
            <a:r>
              <a:rPr lang="en-GB" sz="1400" dirty="0"/>
              <a:t>## 4 A q2_2017 0.05 </a:t>
            </a:r>
          </a:p>
          <a:p>
            <a:r>
              <a:rPr lang="en-GB" sz="1400" dirty="0"/>
              <a:t>## 5 B q2_2017 0.07 </a:t>
            </a:r>
          </a:p>
          <a:p>
            <a:r>
              <a:rPr lang="en-GB" sz="1400" dirty="0"/>
              <a:t>## 6 C q2_2017 0.02 </a:t>
            </a:r>
          </a:p>
          <a:p>
            <a:r>
              <a:rPr lang="en-GB" sz="1400" dirty="0"/>
              <a:t>## 7 A q3_2017 0.04 </a:t>
            </a:r>
          </a:p>
          <a:p>
            <a:r>
              <a:rPr lang="en-GB" sz="1400" dirty="0"/>
              <a:t>## 8 B q3_2017 0.05 </a:t>
            </a:r>
          </a:p>
          <a:p>
            <a:r>
              <a:rPr lang="en-GB" sz="1400" dirty="0"/>
              <a:t>## 9 C q3_2017 0.01 </a:t>
            </a:r>
          </a:p>
          <a:p>
            <a:r>
              <a:rPr lang="en-GB" sz="1400" dirty="0"/>
              <a:t>## 10 A q4_2017 0.03 </a:t>
            </a:r>
          </a:p>
          <a:p>
            <a:r>
              <a:rPr lang="en-GB" sz="1400" dirty="0"/>
              <a:t>## 11 B q4_2017 0.02 </a:t>
            </a:r>
          </a:p>
          <a:p>
            <a:r>
              <a:rPr lang="en-GB" sz="1400" dirty="0"/>
              <a:t>## 12 C q4_2017 0.04</a:t>
            </a:r>
            <a:endParaRPr lang="fr-FR" sz="1400" dirty="0"/>
          </a:p>
        </p:txBody>
      </p:sp>
      <p:sp>
        <p:nvSpPr>
          <p:cNvPr id="8" name="TextBox 7">
            <a:extLst>
              <a:ext uri="{FF2B5EF4-FFF2-40B4-BE49-F238E27FC236}">
                <a16:creationId xmlns:a16="http://schemas.microsoft.com/office/drawing/2014/main" id="{1F6DC8FE-F488-2D47-A07A-A378B86458D1}"/>
              </a:ext>
            </a:extLst>
          </p:cNvPr>
          <p:cNvSpPr txBox="1"/>
          <p:nvPr/>
        </p:nvSpPr>
        <p:spPr>
          <a:xfrm>
            <a:off x="5980043" y="3562921"/>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644784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D38-3A6F-A040-8DE3-A6159BE068AE}"/>
              </a:ext>
            </a:extLst>
          </p:cNvPr>
          <p:cNvSpPr>
            <a:spLocks noGrp="1"/>
          </p:cNvSpPr>
          <p:nvPr>
            <p:ph type="title"/>
          </p:nvPr>
        </p:nvSpPr>
        <p:spPr/>
        <p:txBody>
          <a:bodyPr/>
          <a:lstStyle/>
          <a:p>
            <a:r>
              <a:rPr lang="en-GB" b="1" dirty="0"/>
              <a:t>spread()</a:t>
            </a:r>
            <a:endParaRPr lang="fr-FR" dirty="0"/>
          </a:p>
        </p:txBody>
      </p:sp>
      <p:sp>
        <p:nvSpPr>
          <p:cNvPr id="3" name="Rectangle 2">
            <a:extLst>
              <a:ext uri="{FF2B5EF4-FFF2-40B4-BE49-F238E27FC236}">
                <a16:creationId xmlns:a16="http://schemas.microsoft.com/office/drawing/2014/main" id="{2B23E905-C6AA-E947-BC5E-1B59DED3061A}"/>
              </a:ext>
            </a:extLst>
          </p:cNvPr>
          <p:cNvSpPr/>
          <p:nvPr/>
        </p:nvSpPr>
        <p:spPr>
          <a:xfrm>
            <a:off x="3177711" y="1027906"/>
            <a:ext cx="5001690" cy="369332"/>
          </a:xfrm>
          <a:prstGeom prst="rect">
            <a:avLst/>
          </a:prstGeom>
        </p:spPr>
        <p:txBody>
          <a:bodyPr wrap="none">
            <a:spAutoFit/>
          </a:bodyPr>
          <a:lstStyle/>
          <a:p>
            <a:r>
              <a:rPr lang="en-GB" dirty="0">
                <a:solidFill>
                  <a:srgbClr val="222222"/>
                </a:solidFill>
                <a:latin typeface="Source Sans Pro" panose="020B0503030403020204" pitchFamily="34" charset="0"/>
              </a:rPr>
              <a:t>The spread() function does the opposite of gather.</a:t>
            </a:r>
            <a:endParaRPr lang="fr-FR" dirty="0"/>
          </a:p>
        </p:txBody>
      </p:sp>
      <p:sp>
        <p:nvSpPr>
          <p:cNvPr id="4" name="Rectangle 3">
            <a:extLst>
              <a:ext uri="{FF2B5EF4-FFF2-40B4-BE49-F238E27FC236}">
                <a16:creationId xmlns:a16="http://schemas.microsoft.com/office/drawing/2014/main" id="{02D10015-0AE3-8747-AD39-DD87108063D8}"/>
              </a:ext>
            </a:extLst>
          </p:cNvPr>
          <p:cNvSpPr/>
          <p:nvPr/>
        </p:nvSpPr>
        <p:spPr>
          <a:xfrm>
            <a:off x="267820" y="1690688"/>
            <a:ext cx="6130204" cy="369332"/>
          </a:xfrm>
          <a:prstGeom prst="rect">
            <a:avLst/>
          </a:prstGeom>
        </p:spPr>
        <p:txBody>
          <a:bodyPr wrap="none">
            <a:spAutoFit/>
          </a:bodyPr>
          <a:lstStyle/>
          <a:p>
            <a:r>
              <a:rPr lang="en-GB" dirty="0">
                <a:solidFill>
                  <a:srgbClr val="222222"/>
                </a:solidFill>
                <a:latin typeface="Source Sans Pro" panose="020B0503030403020204" pitchFamily="34" charset="0"/>
              </a:rPr>
              <a:t>We can reshape the tidier dataset back to messy with spread()</a:t>
            </a:r>
            <a:endParaRPr lang="fr-FR" dirty="0"/>
          </a:p>
        </p:txBody>
      </p:sp>
      <p:sp>
        <p:nvSpPr>
          <p:cNvPr id="5" name="Rectangle 4">
            <a:extLst>
              <a:ext uri="{FF2B5EF4-FFF2-40B4-BE49-F238E27FC236}">
                <a16:creationId xmlns:a16="http://schemas.microsoft.com/office/drawing/2014/main" id="{78E84A69-FA7B-FD42-AEB5-07CE1D1C6792}"/>
              </a:ext>
            </a:extLst>
          </p:cNvPr>
          <p:cNvSpPr/>
          <p:nvPr/>
        </p:nvSpPr>
        <p:spPr>
          <a:xfrm>
            <a:off x="284922" y="2513895"/>
            <a:ext cx="6096000" cy="1200329"/>
          </a:xfrm>
          <a:prstGeom prst="rect">
            <a:avLst/>
          </a:prstGeom>
          <a:solidFill>
            <a:schemeClr val="bg2"/>
          </a:solidFill>
        </p:spPr>
        <p:txBody>
          <a:bodyPr>
            <a:spAutoFit/>
          </a:bodyPr>
          <a:lstStyle/>
          <a:p>
            <a:r>
              <a:rPr lang="en-GB" dirty="0"/>
              <a:t># Reshape the data </a:t>
            </a:r>
          </a:p>
          <a:p>
            <a:r>
              <a:rPr lang="en-GB" dirty="0"/>
              <a:t>messy_1 &lt;- tidier %&gt;% </a:t>
            </a:r>
          </a:p>
          <a:p>
            <a:r>
              <a:rPr lang="en-GB" dirty="0"/>
              <a:t>	spread(quarter, growth) </a:t>
            </a:r>
          </a:p>
          <a:p>
            <a:r>
              <a:rPr lang="en-GB" dirty="0"/>
              <a:t>messy_1</a:t>
            </a:r>
            <a:endParaRPr lang="fr-FR" dirty="0"/>
          </a:p>
        </p:txBody>
      </p:sp>
      <p:sp>
        <p:nvSpPr>
          <p:cNvPr id="6" name="Rectangle 5">
            <a:extLst>
              <a:ext uri="{FF2B5EF4-FFF2-40B4-BE49-F238E27FC236}">
                <a16:creationId xmlns:a16="http://schemas.microsoft.com/office/drawing/2014/main" id="{FF629AB0-092E-CF46-BAF8-B7EFBE8FB388}"/>
              </a:ext>
            </a:extLst>
          </p:cNvPr>
          <p:cNvSpPr/>
          <p:nvPr/>
        </p:nvSpPr>
        <p:spPr>
          <a:xfrm>
            <a:off x="267820" y="4629765"/>
            <a:ext cx="6096000" cy="1200329"/>
          </a:xfrm>
          <a:prstGeom prst="rect">
            <a:avLst/>
          </a:prstGeom>
          <a:solidFill>
            <a:schemeClr val="bg2"/>
          </a:solidFill>
        </p:spPr>
        <p:txBody>
          <a:bodyPr>
            <a:spAutoFit/>
          </a:bodyPr>
          <a:lstStyle/>
          <a:p>
            <a:r>
              <a:rPr lang="en-GB" dirty="0"/>
              <a:t>## country q1_2017 q2_2017 q3_2017 q4_2017 </a:t>
            </a:r>
          </a:p>
          <a:p>
            <a:r>
              <a:rPr lang="en-GB" dirty="0"/>
              <a:t>## 1 A 0.03 0.05 0.04 0.03 </a:t>
            </a:r>
          </a:p>
          <a:p>
            <a:r>
              <a:rPr lang="en-GB" dirty="0"/>
              <a:t>## 2 B 0.05 0.07 0.05 0.02 </a:t>
            </a:r>
          </a:p>
          <a:p>
            <a:r>
              <a:rPr lang="en-GB" dirty="0"/>
              <a:t>## 3 C 0.01 0.02 0.01 0.04</a:t>
            </a:r>
            <a:endParaRPr lang="fr-FR" dirty="0"/>
          </a:p>
        </p:txBody>
      </p:sp>
      <p:sp>
        <p:nvSpPr>
          <p:cNvPr id="7" name="TextBox 6">
            <a:extLst>
              <a:ext uri="{FF2B5EF4-FFF2-40B4-BE49-F238E27FC236}">
                <a16:creationId xmlns:a16="http://schemas.microsoft.com/office/drawing/2014/main" id="{2283CCB6-30D6-2D4F-8BF3-69CCEF03490E}"/>
              </a:ext>
            </a:extLst>
          </p:cNvPr>
          <p:cNvSpPr txBox="1"/>
          <p:nvPr/>
        </p:nvSpPr>
        <p:spPr>
          <a:xfrm>
            <a:off x="267820" y="4168099"/>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958175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67E2-FC0B-E44A-9C37-3D4D6BCA0C0D}"/>
              </a:ext>
            </a:extLst>
          </p:cNvPr>
          <p:cNvSpPr>
            <a:spLocks noGrp="1"/>
          </p:cNvSpPr>
          <p:nvPr>
            <p:ph type="title"/>
          </p:nvPr>
        </p:nvSpPr>
        <p:spPr/>
        <p:txBody>
          <a:bodyPr/>
          <a:lstStyle/>
          <a:p>
            <a:r>
              <a:rPr lang="en-GB" b="1" dirty="0"/>
              <a:t>separate()</a:t>
            </a:r>
            <a:endParaRPr lang="fr-FR" dirty="0"/>
          </a:p>
        </p:txBody>
      </p:sp>
      <p:sp>
        <p:nvSpPr>
          <p:cNvPr id="3" name="Rectangle 2">
            <a:extLst>
              <a:ext uri="{FF2B5EF4-FFF2-40B4-BE49-F238E27FC236}">
                <a16:creationId xmlns:a16="http://schemas.microsoft.com/office/drawing/2014/main" id="{8BC08A86-7C8A-B548-86AD-0C192682A42B}"/>
              </a:ext>
            </a:extLst>
          </p:cNvPr>
          <p:cNvSpPr/>
          <p:nvPr/>
        </p:nvSpPr>
        <p:spPr>
          <a:xfrm>
            <a:off x="3385929" y="454032"/>
            <a:ext cx="8898835" cy="923330"/>
          </a:xfrm>
          <a:prstGeom prst="rect">
            <a:avLst/>
          </a:prstGeom>
        </p:spPr>
        <p:txBody>
          <a:bodyPr wrap="square">
            <a:spAutoFit/>
          </a:bodyPr>
          <a:lstStyle/>
          <a:p>
            <a:r>
              <a:rPr lang="en-GB" dirty="0">
                <a:solidFill>
                  <a:srgbClr val="222222"/>
                </a:solidFill>
                <a:latin typeface="Source Sans Pro" panose="020B0503030403020204" pitchFamily="34" charset="0"/>
              </a:rPr>
              <a:t>The separate() function splits a column into two according to a separator. This function is helpful in some situations where the variable is a date. Our analysis can require focussing on month and year and we want to separate the column into two new variables.</a:t>
            </a:r>
            <a:endParaRPr lang="fr-FR" dirty="0"/>
          </a:p>
        </p:txBody>
      </p:sp>
      <p:sp>
        <p:nvSpPr>
          <p:cNvPr id="4" name="Rectangle 3">
            <a:extLst>
              <a:ext uri="{FF2B5EF4-FFF2-40B4-BE49-F238E27FC236}">
                <a16:creationId xmlns:a16="http://schemas.microsoft.com/office/drawing/2014/main" id="{16F9AFF6-D7D6-1F45-A7F3-3F724297EF49}"/>
              </a:ext>
            </a:extLst>
          </p:cNvPr>
          <p:cNvSpPr/>
          <p:nvPr/>
        </p:nvSpPr>
        <p:spPr>
          <a:xfrm>
            <a:off x="235227" y="1779595"/>
            <a:ext cx="10515600" cy="369332"/>
          </a:xfrm>
          <a:prstGeom prst="rect">
            <a:avLst/>
          </a:prstGeom>
        </p:spPr>
        <p:txBody>
          <a:bodyPr wrap="square">
            <a:spAutoFit/>
          </a:bodyPr>
          <a:lstStyle/>
          <a:p>
            <a:r>
              <a:rPr lang="en-GB" dirty="0">
                <a:solidFill>
                  <a:srgbClr val="222222"/>
                </a:solidFill>
                <a:latin typeface="Source Sans Pro" panose="020B0503030403020204" pitchFamily="34" charset="0"/>
              </a:rPr>
              <a:t>We can split the quarter from the year in the tidier dataset by applying the separate() function.</a:t>
            </a:r>
            <a:endParaRPr lang="fr-FR" dirty="0"/>
          </a:p>
        </p:txBody>
      </p:sp>
      <p:sp>
        <p:nvSpPr>
          <p:cNvPr id="5" name="Rectangle 4">
            <a:extLst>
              <a:ext uri="{FF2B5EF4-FFF2-40B4-BE49-F238E27FC236}">
                <a16:creationId xmlns:a16="http://schemas.microsoft.com/office/drawing/2014/main" id="{E6769065-748F-9D43-8CCE-EFE9E5762060}"/>
              </a:ext>
            </a:extLst>
          </p:cNvPr>
          <p:cNvSpPr/>
          <p:nvPr/>
        </p:nvSpPr>
        <p:spPr>
          <a:xfrm>
            <a:off x="443948" y="2341170"/>
            <a:ext cx="6096000" cy="923330"/>
          </a:xfrm>
          <a:prstGeom prst="rect">
            <a:avLst/>
          </a:prstGeom>
          <a:solidFill>
            <a:schemeClr val="bg2"/>
          </a:solidFill>
        </p:spPr>
        <p:txBody>
          <a:bodyPr>
            <a:spAutoFit/>
          </a:bodyPr>
          <a:lstStyle/>
          <a:p>
            <a:r>
              <a:rPr lang="en-GB" dirty="0" err="1"/>
              <a:t>separate_tidier</a:t>
            </a:r>
            <a:r>
              <a:rPr lang="en-GB" dirty="0"/>
              <a:t> &lt;-tidier %&gt;% </a:t>
            </a:r>
          </a:p>
          <a:p>
            <a:r>
              <a:rPr lang="en-GB" dirty="0"/>
              <a:t>	separate(quarter, c("</a:t>
            </a:r>
            <a:r>
              <a:rPr lang="en-GB" dirty="0" err="1"/>
              <a:t>Qrt</a:t>
            </a:r>
            <a:r>
              <a:rPr lang="en-GB" dirty="0"/>
              <a:t>", "year"), </a:t>
            </a:r>
            <a:r>
              <a:rPr lang="en-GB" dirty="0" err="1"/>
              <a:t>sep</a:t>
            </a:r>
            <a:r>
              <a:rPr lang="en-GB" dirty="0"/>
              <a:t> ="_") </a:t>
            </a:r>
          </a:p>
          <a:p>
            <a:r>
              <a:rPr lang="en-GB" dirty="0"/>
              <a:t>head(</a:t>
            </a:r>
            <a:r>
              <a:rPr lang="en-GB" dirty="0" err="1"/>
              <a:t>separate_tidier</a:t>
            </a:r>
            <a:r>
              <a:rPr lang="en-GB" dirty="0"/>
              <a:t>)</a:t>
            </a:r>
            <a:endParaRPr lang="fr-FR" dirty="0"/>
          </a:p>
        </p:txBody>
      </p:sp>
      <p:sp>
        <p:nvSpPr>
          <p:cNvPr id="6" name="Rectangle 5">
            <a:extLst>
              <a:ext uri="{FF2B5EF4-FFF2-40B4-BE49-F238E27FC236}">
                <a16:creationId xmlns:a16="http://schemas.microsoft.com/office/drawing/2014/main" id="{62CF52E5-1BE8-6D4A-ACF6-863FE4B1A60C}"/>
              </a:ext>
            </a:extLst>
          </p:cNvPr>
          <p:cNvSpPr/>
          <p:nvPr/>
        </p:nvSpPr>
        <p:spPr>
          <a:xfrm>
            <a:off x="414131" y="3921492"/>
            <a:ext cx="6096000" cy="2031325"/>
          </a:xfrm>
          <a:prstGeom prst="rect">
            <a:avLst/>
          </a:prstGeom>
          <a:solidFill>
            <a:schemeClr val="bg2"/>
          </a:solidFill>
        </p:spPr>
        <p:txBody>
          <a:bodyPr>
            <a:spAutoFit/>
          </a:bodyPr>
          <a:lstStyle/>
          <a:p>
            <a:r>
              <a:rPr lang="en-GB" dirty="0"/>
              <a:t>## country </a:t>
            </a:r>
            <a:r>
              <a:rPr lang="en-GB" dirty="0" err="1"/>
              <a:t>Qrt</a:t>
            </a:r>
            <a:r>
              <a:rPr lang="en-GB" dirty="0"/>
              <a:t> year growth </a:t>
            </a:r>
          </a:p>
          <a:p>
            <a:r>
              <a:rPr lang="en-GB" dirty="0"/>
              <a:t>## 1 A q1 2017 0.03 </a:t>
            </a:r>
          </a:p>
          <a:p>
            <a:r>
              <a:rPr lang="en-GB" dirty="0"/>
              <a:t>## 2 B q1 2017 0.05 </a:t>
            </a:r>
          </a:p>
          <a:p>
            <a:r>
              <a:rPr lang="en-GB" dirty="0"/>
              <a:t>## 3 C q1 2017 0.01 </a:t>
            </a:r>
          </a:p>
          <a:p>
            <a:r>
              <a:rPr lang="en-GB" dirty="0"/>
              <a:t>## 4 A q2 2017 0.05 </a:t>
            </a:r>
          </a:p>
          <a:p>
            <a:r>
              <a:rPr lang="en-GB" dirty="0"/>
              <a:t>## 5 B q2 2017 0.07 </a:t>
            </a:r>
          </a:p>
          <a:p>
            <a:r>
              <a:rPr lang="en-GB" dirty="0"/>
              <a:t>## 6 C q2 2017 0.02</a:t>
            </a:r>
            <a:endParaRPr lang="fr-FR" dirty="0"/>
          </a:p>
        </p:txBody>
      </p:sp>
      <p:sp>
        <p:nvSpPr>
          <p:cNvPr id="7" name="TextBox 6">
            <a:extLst>
              <a:ext uri="{FF2B5EF4-FFF2-40B4-BE49-F238E27FC236}">
                <a16:creationId xmlns:a16="http://schemas.microsoft.com/office/drawing/2014/main" id="{C530DBAC-BFF1-2A41-844D-1D866ABA5249}"/>
              </a:ext>
            </a:extLst>
          </p:cNvPr>
          <p:cNvSpPr txBox="1"/>
          <p:nvPr/>
        </p:nvSpPr>
        <p:spPr>
          <a:xfrm>
            <a:off x="414131" y="3552160"/>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2785310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CD59-3F1C-B843-90B1-5D191B8747F2}"/>
              </a:ext>
            </a:extLst>
          </p:cNvPr>
          <p:cNvSpPr>
            <a:spLocks noGrp="1"/>
          </p:cNvSpPr>
          <p:nvPr>
            <p:ph type="title"/>
          </p:nvPr>
        </p:nvSpPr>
        <p:spPr/>
        <p:txBody>
          <a:bodyPr/>
          <a:lstStyle/>
          <a:p>
            <a:r>
              <a:rPr lang="en-GB" b="1" dirty="0"/>
              <a:t>unite()</a:t>
            </a:r>
            <a:endParaRPr lang="fr-FR" dirty="0"/>
          </a:p>
        </p:txBody>
      </p:sp>
      <p:sp>
        <p:nvSpPr>
          <p:cNvPr id="3" name="Rectangle 2">
            <a:extLst>
              <a:ext uri="{FF2B5EF4-FFF2-40B4-BE49-F238E27FC236}">
                <a16:creationId xmlns:a16="http://schemas.microsoft.com/office/drawing/2014/main" id="{EB82E07B-20CF-E946-B676-889AB57A3520}"/>
              </a:ext>
            </a:extLst>
          </p:cNvPr>
          <p:cNvSpPr/>
          <p:nvPr/>
        </p:nvSpPr>
        <p:spPr>
          <a:xfrm>
            <a:off x="2519174" y="948395"/>
            <a:ext cx="5636479" cy="369332"/>
          </a:xfrm>
          <a:prstGeom prst="rect">
            <a:avLst/>
          </a:prstGeom>
        </p:spPr>
        <p:txBody>
          <a:bodyPr wrap="none">
            <a:spAutoFit/>
          </a:bodyPr>
          <a:lstStyle/>
          <a:p>
            <a:r>
              <a:rPr lang="en-GB" dirty="0">
                <a:solidFill>
                  <a:srgbClr val="222222"/>
                </a:solidFill>
                <a:latin typeface="Source Sans Pro" panose="020B0503030403020204" pitchFamily="34" charset="0"/>
              </a:rPr>
              <a:t>The unite() function concatenates two columns into one.</a:t>
            </a:r>
            <a:endParaRPr lang="fr-FR" dirty="0"/>
          </a:p>
        </p:txBody>
      </p:sp>
      <p:sp>
        <p:nvSpPr>
          <p:cNvPr id="4" name="Rectangle 3">
            <a:extLst>
              <a:ext uri="{FF2B5EF4-FFF2-40B4-BE49-F238E27FC236}">
                <a16:creationId xmlns:a16="http://schemas.microsoft.com/office/drawing/2014/main" id="{5CFC0BB3-150D-6544-B875-6FF7E3699C46}"/>
              </a:ext>
            </a:extLst>
          </p:cNvPr>
          <p:cNvSpPr/>
          <p:nvPr/>
        </p:nvSpPr>
        <p:spPr>
          <a:xfrm>
            <a:off x="304800" y="1554003"/>
            <a:ext cx="11701670" cy="369332"/>
          </a:xfrm>
          <a:prstGeom prst="rect">
            <a:avLst/>
          </a:prstGeom>
        </p:spPr>
        <p:txBody>
          <a:bodyPr wrap="square">
            <a:spAutoFit/>
          </a:bodyPr>
          <a:lstStyle/>
          <a:p>
            <a:r>
              <a:rPr lang="en-GB" dirty="0">
                <a:solidFill>
                  <a:srgbClr val="222222"/>
                </a:solidFill>
                <a:latin typeface="Source Sans Pro" panose="020B0503030403020204" pitchFamily="34" charset="0"/>
              </a:rPr>
              <a:t>In the above example, we separated quarter from year. What if we want to merge them. We use the following code:</a:t>
            </a:r>
            <a:endParaRPr lang="fr-FR" dirty="0"/>
          </a:p>
        </p:txBody>
      </p:sp>
      <p:sp>
        <p:nvSpPr>
          <p:cNvPr id="5" name="Rectangle 4">
            <a:extLst>
              <a:ext uri="{FF2B5EF4-FFF2-40B4-BE49-F238E27FC236}">
                <a16:creationId xmlns:a16="http://schemas.microsoft.com/office/drawing/2014/main" id="{50EAE77E-F64E-384E-9903-81707EB5396D}"/>
              </a:ext>
            </a:extLst>
          </p:cNvPr>
          <p:cNvSpPr/>
          <p:nvPr/>
        </p:nvSpPr>
        <p:spPr>
          <a:xfrm>
            <a:off x="583096" y="2188883"/>
            <a:ext cx="6096000" cy="923330"/>
          </a:xfrm>
          <a:prstGeom prst="rect">
            <a:avLst/>
          </a:prstGeom>
          <a:solidFill>
            <a:schemeClr val="bg2"/>
          </a:solidFill>
        </p:spPr>
        <p:txBody>
          <a:bodyPr>
            <a:spAutoFit/>
          </a:bodyPr>
          <a:lstStyle/>
          <a:p>
            <a:r>
              <a:rPr lang="en-GB" dirty="0" err="1"/>
              <a:t>unit_tidier</a:t>
            </a:r>
            <a:r>
              <a:rPr lang="en-GB" dirty="0"/>
              <a:t> &lt;- </a:t>
            </a:r>
            <a:r>
              <a:rPr lang="en-GB" dirty="0" err="1"/>
              <a:t>separate_tidier</a:t>
            </a:r>
            <a:r>
              <a:rPr lang="en-GB" dirty="0"/>
              <a:t> %&gt;% </a:t>
            </a:r>
          </a:p>
          <a:p>
            <a:r>
              <a:rPr lang="en-GB" dirty="0"/>
              <a:t>	unite(Quarter, </a:t>
            </a:r>
            <a:r>
              <a:rPr lang="en-GB" dirty="0" err="1"/>
              <a:t>Qrt</a:t>
            </a:r>
            <a:r>
              <a:rPr lang="en-GB" dirty="0"/>
              <a:t>, year, </a:t>
            </a:r>
            <a:r>
              <a:rPr lang="en-GB" dirty="0" err="1"/>
              <a:t>sep</a:t>
            </a:r>
            <a:r>
              <a:rPr lang="en-GB" dirty="0"/>
              <a:t> ="_") </a:t>
            </a:r>
          </a:p>
          <a:p>
            <a:r>
              <a:rPr lang="en-GB" dirty="0"/>
              <a:t>head(</a:t>
            </a:r>
            <a:r>
              <a:rPr lang="en-GB" dirty="0" err="1"/>
              <a:t>unit_tidier</a:t>
            </a:r>
            <a:r>
              <a:rPr lang="en-GB" dirty="0"/>
              <a:t>)</a:t>
            </a:r>
            <a:endParaRPr lang="fr-FR" dirty="0"/>
          </a:p>
        </p:txBody>
      </p:sp>
      <p:sp>
        <p:nvSpPr>
          <p:cNvPr id="6" name="TextBox 5">
            <a:extLst>
              <a:ext uri="{FF2B5EF4-FFF2-40B4-BE49-F238E27FC236}">
                <a16:creationId xmlns:a16="http://schemas.microsoft.com/office/drawing/2014/main" id="{88C38FD5-2E53-8A44-9830-8D196FB59407}"/>
              </a:ext>
            </a:extLst>
          </p:cNvPr>
          <p:cNvSpPr txBox="1"/>
          <p:nvPr/>
        </p:nvSpPr>
        <p:spPr>
          <a:xfrm>
            <a:off x="583096" y="3429000"/>
            <a:ext cx="1307111" cy="369332"/>
          </a:xfrm>
          <a:prstGeom prst="rect">
            <a:avLst/>
          </a:prstGeom>
          <a:noFill/>
        </p:spPr>
        <p:txBody>
          <a:bodyPr wrap="square" rtlCol="0">
            <a:spAutoFit/>
          </a:bodyPr>
          <a:lstStyle/>
          <a:p>
            <a:r>
              <a:rPr lang="fr-FR" dirty="0"/>
              <a:t>Output:</a:t>
            </a:r>
          </a:p>
        </p:txBody>
      </p:sp>
      <p:sp>
        <p:nvSpPr>
          <p:cNvPr id="7" name="Rectangle 6">
            <a:extLst>
              <a:ext uri="{FF2B5EF4-FFF2-40B4-BE49-F238E27FC236}">
                <a16:creationId xmlns:a16="http://schemas.microsoft.com/office/drawing/2014/main" id="{DE27C5A1-B021-5F4F-9539-FEBA0F7946AB}"/>
              </a:ext>
            </a:extLst>
          </p:cNvPr>
          <p:cNvSpPr/>
          <p:nvPr/>
        </p:nvSpPr>
        <p:spPr>
          <a:xfrm>
            <a:off x="583096" y="3912202"/>
            <a:ext cx="6096000" cy="2308324"/>
          </a:xfrm>
          <a:prstGeom prst="rect">
            <a:avLst/>
          </a:prstGeom>
          <a:solidFill>
            <a:schemeClr val="bg2"/>
          </a:solidFill>
        </p:spPr>
        <p:txBody>
          <a:bodyPr>
            <a:spAutoFit/>
          </a:bodyPr>
          <a:lstStyle/>
          <a:p>
            <a:r>
              <a:rPr lang="en-GB" dirty="0"/>
              <a:t>## country Quarter growth </a:t>
            </a:r>
          </a:p>
          <a:p>
            <a:r>
              <a:rPr lang="en-GB" dirty="0"/>
              <a:t>## 1 A q1_2017 0.03 </a:t>
            </a:r>
          </a:p>
          <a:p>
            <a:r>
              <a:rPr lang="en-GB" dirty="0"/>
              <a:t>## 2 B q1_2017 0.05 </a:t>
            </a:r>
          </a:p>
          <a:p>
            <a:r>
              <a:rPr lang="en-GB" dirty="0"/>
              <a:t>## 3 C q1_2017 0.01 </a:t>
            </a:r>
          </a:p>
          <a:p>
            <a:r>
              <a:rPr lang="en-GB" dirty="0"/>
              <a:t>## 4 A q2_2017 0.05 </a:t>
            </a:r>
          </a:p>
          <a:p>
            <a:r>
              <a:rPr lang="en-GB" dirty="0"/>
              <a:t>## 5 B q2_2017 0.07 </a:t>
            </a:r>
          </a:p>
          <a:p>
            <a:r>
              <a:rPr lang="en-GB" dirty="0"/>
              <a:t>## 6 C q2_2017 0.02</a:t>
            </a:r>
            <a:br>
              <a:rPr lang="en-GB" dirty="0"/>
            </a:br>
            <a:endParaRPr lang="fr-FR" dirty="0"/>
          </a:p>
        </p:txBody>
      </p:sp>
    </p:spTree>
    <p:extLst>
      <p:ext uri="{BB962C8B-B14F-4D97-AF65-F5344CB8AC3E}">
        <p14:creationId xmlns:p14="http://schemas.microsoft.com/office/powerpoint/2010/main" val="1104283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DA58-1077-2B49-88E8-0C49F430AD53}"/>
              </a:ext>
            </a:extLst>
          </p:cNvPr>
          <p:cNvSpPr>
            <a:spLocks noGrp="1"/>
          </p:cNvSpPr>
          <p:nvPr>
            <p:ph type="title"/>
          </p:nvPr>
        </p:nvSpPr>
        <p:spPr/>
        <p:txBody>
          <a:bodyPr/>
          <a:lstStyle/>
          <a:p>
            <a:r>
              <a:rPr lang="en-GB" b="1" i="0" dirty="0">
                <a:solidFill>
                  <a:srgbClr val="333333"/>
                </a:solidFill>
                <a:effectLst/>
                <a:latin typeface="Helvetica Neue" panose="02000503000000020004" pitchFamily="2" charset="0"/>
              </a:rPr>
              <a:t>Summary</a:t>
            </a:r>
            <a:endParaRPr lang="en-GB" dirty="0"/>
          </a:p>
        </p:txBody>
      </p:sp>
      <p:sp>
        <p:nvSpPr>
          <p:cNvPr id="3" name="Rectangle 2">
            <a:extLst>
              <a:ext uri="{FF2B5EF4-FFF2-40B4-BE49-F238E27FC236}">
                <a16:creationId xmlns:a16="http://schemas.microsoft.com/office/drawing/2014/main" id="{A023F300-784A-5945-873E-C28F3C4052FB}"/>
              </a:ext>
            </a:extLst>
          </p:cNvPr>
          <p:cNvSpPr/>
          <p:nvPr/>
        </p:nvSpPr>
        <p:spPr>
          <a:xfrm>
            <a:off x="406400" y="2056686"/>
            <a:ext cx="10947400" cy="3970318"/>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provides a concise set of operations for managing data frames. With these functions we can do a number of complex operations in just a few lines of code. In particular, we can often conduct the beginnings of an exploratory analysis with the powerful combination of </a:t>
            </a:r>
            <a:r>
              <a:rPr lang="en-GB" b="0" i="0" dirty="0" err="1">
                <a:solidFill>
                  <a:srgbClr val="333333"/>
                </a:solidFill>
                <a:effectLst/>
                <a:latin typeface="Helvetica Neue" panose="02000503000000020004" pitchFamily="2" charset="0"/>
              </a:rPr>
              <a:t>group_by</a:t>
            </a:r>
            <a:r>
              <a:rPr lang="en-GB" b="0" i="0" dirty="0">
                <a:solidFill>
                  <a:srgbClr val="333333"/>
                </a:solidFill>
                <a:effectLst/>
                <a:latin typeface="Helvetica Neue" panose="02000503000000020004" pitchFamily="2" charset="0"/>
              </a:rPr>
              <a:t>() and summarize().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Once you learn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grammar there are a few additional benefits</a:t>
            </a:r>
          </a:p>
          <a:p>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can work with other data frame “backends” such as SQL databases. There is an SQL interface for relational databases via the DBI package</a:t>
            </a: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pPr>
              <a:buFont typeface="Arial" panose="020B0604020202020204" pitchFamily="34" charset="0"/>
              <a:buChar char="•"/>
            </a:pP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can be integrated with the </a:t>
            </a:r>
            <a:r>
              <a:rPr lang="en-GB" b="0" i="0" dirty="0" err="1">
                <a:solidFill>
                  <a:srgbClr val="333333"/>
                </a:solidFill>
                <a:effectLst/>
                <a:latin typeface="Helvetica Neue" panose="02000503000000020004" pitchFamily="2" charset="0"/>
              </a:rPr>
              <a:t>data.table</a:t>
            </a:r>
            <a:r>
              <a:rPr lang="en-GB" b="0" i="0" dirty="0">
                <a:solidFill>
                  <a:srgbClr val="333333"/>
                </a:solidFill>
                <a:effectLst/>
                <a:latin typeface="Helvetica Neue" panose="02000503000000020004" pitchFamily="2" charset="0"/>
              </a:rPr>
              <a:t> package for large fast tables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handy way to both simplify and speed up your data frame management code. It’s rare that you get such a combination at the same time!</a:t>
            </a:r>
          </a:p>
        </p:txBody>
      </p:sp>
    </p:spTree>
    <p:extLst>
      <p:ext uri="{BB962C8B-B14F-4D97-AF65-F5344CB8AC3E}">
        <p14:creationId xmlns:p14="http://schemas.microsoft.com/office/powerpoint/2010/main" val="886877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89E6AB-C7BA-0C4F-91B7-89FBF5FF0FA4}"/>
              </a:ext>
            </a:extLst>
          </p:cNvPr>
          <p:cNvSpPr>
            <a:spLocks noGrp="1"/>
          </p:cNvSpPr>
          <p:nvPr>
            <p:ph type="title"/>
          </p:nvPr>
        </p:nvSpPr>
        <p:spPr/>
        <p:txBody>
          <a:bodyPr/>
          <a:lstStyle/>
          <a:p>
            <a:r>
              <a:rPr lang="en-GB" b="1" dirty="0"/>
              <a:t>Data Frames</a:t>
            </a:r>
            <a:endParaRPr lang="en-GB" dirty="0"/>
          </a:p>
        </p:txBody>
      </p:sp>
      <p:sp>
        <p:nvSpPr>
          <p:cNvPr id="7" name="Rectangle 6">
            <a:extLst>
              <a:ext uri="{FF2B5EF4-FFF2-40B4-BE49-F238E27FC236}">
                <a16:creationId xmlns:a16="http://schemas.microsoft.com/office/drawing/2014/main" id="{344F1879-7BA7-3B43-83AE-2664290F2A70}"/>
              </a:ext>
            </a:extLst>
          </p:cNvPr>
          <p:cNvSpPr/>
          <p:nvPr/>
        </p:nvSpPr>
        <p:spPr>
          <a:xfrm>
            <a:off x="490151" y="1851614"/>
            <a:ext cx="11026346" cy="3693319"/>
          </a:xfrm>
          <a:prstGeom prst="rect">
            <a:avLst/>
          </a:prstGeom>
        </p:spPr>
        <p:txBody>
          <a:bodyPr wrap="square">
            <a:spAutoFit/>
          </a:bodyPr>
          <a:lstStyle/>
          <a:p>
            <a:r>
              <a:rPr lang="en-GB" b="0" i="0" dirty="0">
                <a:solidFill>
                  <a:srgbClr val="333333"/>
                </a:solidFill>
                <a:effectLst/>
                <a:latin typeface="Helvetica Neue" panose="02000503000000020004" pitchFamily="2" charset="0"/>
              </a:rPr>
              <a:t>The </a:t>
            </a:r>
            <a:r>
              <a:rPr lang="en-GB" b="0" i="1" dirty="0">
                <a:solidFill>
                  <a:srgbClr val="333333"/>
                </a:solidFill>
                <a:effectLst/>
                <a:latin typeface="Helvetica Neue" panose="02000503000000020004" pitchFamily="2" charset="0"/>
              </a:rPr>
              <a:t>data frame</a:t>
            </a:r>
            <a:r>
              <a:rPr lang="en-GB" b="0" i="0" dirty="0">
                <a:solidFill>
                  <a:srgbClr val="333333"/>
                </a:solidFill>
                <a:effectLst/>
                <a:latin typeface="Helvetica Neue" panose="02000503000000020004" pitchFamily="2" charset="0"/>
              </a:rPr>
              <a:t> is a key data structure in statistics and in R. The basic structure of a data frame is that there is </a:t>
            </a:r>
            <a:r>
              <a:rPr lang="en-GB" b="1" i="0" dirty="0">
                <a:solidFill>
                  <a:srgbClr val="333333"/>
                </a:solidFill>
                <a:effectLst/>
                <a:latin typeface="Helvetica Neue" panose="02000503000000020004" pitchFamily="2" charset="0"/>
              </a:rPr>
              <a:t>one observation per row and each column represents a variable, a measure, feature, or characteristic of that observation</a:t>
            </a:r>
            <a:r>
              <a:rPr lang="en-GB" b="0" i="0" dirty="0">
                <a:solidFill>
                  <a:srgbClr val="333333"/>
                </a:solidFill>
                <a:effectLst/>
                <a:latin typeface="Helvetica Neue" panose="02000503000000020004" pitchFamily="2" charset="0"/>
              </a:rPr>
              <a:t>. R has an internal implementation of data frames that is likely the one you will use most often. However, there are packages on CRAN that implement data frames via things like relational databases that allow you to operate on very very large data frames (but we won’t discuss them here).</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Given the importance of managing data frames, it’s important that we have good tools for dealing with them. In previous chapters we have already discussed some tools like the subset() function and the use of [ and $ operators to extract subsets of data frames. However, other operations, like </a:t>
            </a:r>
            <a:r>
              <a:rPr lang="en-GB" b="1" i="0" dirty="0">
                <a:solidFill>
                  <a:srgbClr val="333333"/>
                </a:solidFill>
                <a:effectLst/>
                <a:latin typeface="Helvetica Neue" panose="02000503000000020004" pitchFamily="2" charset="0"/>
              </a:rPr>
              <a:t>filtering, re-ordering, and collapsing, can often be tedious operations in R</a:t>
            </a:r>
            <a:r>
              <a:rPr lang="en-GB" b="0" i="0" dirty="0">
                <a:solidFill>
                  <a:srgbClr val="333333"/>
                </a:solidFill>
                <a:effectLst/>
                <a:latin typeface="Helvetica Neue" panose="02000503000000020004" pitchFamily="2" charset="0"/>
              </a:rPr>
              <a:t> whose syntax is not very intuitive. The </a:t>
            </a:r>
            <a:r>
              <a:rPr lang="en-GB" b="0" i="0" dirty="0" err="1">
                <a:solidFill>
                  <a:srgbClr val="333333"/>
                </a:solidFill>
                <a:effectLst/>
                <a:latin typeface="Helvetica Neue" panose="02000503000000020004" pitchFamily="2" charset="0"/>
              </a:rPr>
              <a:t>dplyr</a:t>
            </a:r>
            <a:r>
              <a:rPr lang="en-GB" b="0" i="0" dirty="0">
                <a:solidFill>
                  <a:srgbClr val="333333"/>
                </a:solidFill>
                <a:effectLst/>
                <a:latin typeface="Helvetica Neue" panose="02000503000000020004" pitchFamily="2" charset="0"/>
              </a:rPr>
              <a:t> package is designed to mitigate a lot of these problems and to provide a highly optimized set of routines specifically for dealing with data frames.</a:t>
            </a:r>
          </a:p>
        </p:txBody>
      </p:sp>
    </p:spTree>
    <p:extLst>
      <p:ext uri="{BB962C8B-B14F-4D97-AF65-F5344CB8AC3E}">
        <p14:creationId xmlns:p14="http://schemas.microsoft.com/office/powerpoint/2010/main" val="26187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0F1-1082-574F-BE0A-7FD903893EF9}"/>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9A0DCD37-1CD7-C443-9061-A58424F6206F}"/>
              </a:ext>
            </a:extLst>
          </p:cNvPr>
          <p:cNvSpPr/>
          <p:nvPr/>
        </p:nvSpPr>
        <p:spPr>
          <a:xfrm>
            <a:off x="253042" y="1367959"/>
            <a:ext cx="11100758" cy="1200329"/>
          </a:xfrm>
          <a:prstGeom prst="rect">
            <a:avLst/>
          </a:prstGeom>
        </p:spPr>
        <p:txBody>
          <a:bodyPr wrap="square">
            <a:spAutoFit/>
          </a:bodyPr>
          <a:lstStyle/>
          <a:p>
            <a:r>
              <a:rPr lang="en-GB" dirty="0"/>
              <a:t>Here, for example, we could set the default value for </a:t>
            </a:r>
            <a:r>
              <a:rPr lang="en-GB" dirty="0" err="1"/>
              <a:t>num</a:t>
            </a:r>
            <a:r>
              <a:rPr lang="en-GB" dirty="0"/>
              <a:t> to be 1, so that if the function is called without the </a:t>
            </a:r>
            <a:r>
              <a:rPr lang="en-GB" dirty="0" err="1"/>
              <a:t>num</a:t>
            </a:r>
            <a:r>
              <a:rPr lang="en-GB" dirty="0"/>
              <a:t> argument being explicitly specified, then it will print “Hello, world!” to the console once.</a:t>
            </a:r>
          </a:p>
          <a:p>
            <a:br>
              <a:rPr lang="en-GB" dirty="0"/>
            </a:br>
            <a:endParaRPr lang="en-GB" dirty="0">
              <a:effectLst/>
            </a:endParaRPr>
          </a:p>
        </p:txBody>
      </p:sp>
      <p:sp>
        <p:nvSpPr>
          <p:cNvPr id="4" name="Rectangle 3">
            <a:extLst>
              <a:ext uri="{FF2B5EF4-FFF2-40B4-BE49-F238E27FC236}">
                <a16:creationId xmlns:a16="http://schemas.microsoft.com/office/drawing/2014/main" id="{03CC5767-C182-9147-82DC-6F331F1F41F4}"/>
              </a:ext>
            </a:extLst>
          </p:cNvPr>
          <p:cNvSpPr/>
          <p:nvPr/>
        </p:nvSpPr>
        <p:spPr>
          <a:xfrm>
            <a:off x="838200" y="2245558"/>
            <a:ext cx="6096000" cy="4247317"/>
          </a:xfrm>
          <a:prstGeom prst="rect">
            <a:avLst/>
          </a:prstGeom>
          <a:solidFill>
            <a:schemeClr val="bg2"/>
          </a:solidFill>
        </p:spPr>
        <p:txBody>
          <a:bodyPr>
            <a:spAutoFit/>
          </a:bodyPr>
          <a:lstStyle/>
          <a:p>
            <a:r>
              <a:rPr lang="en-GB" dirty="0"/>
              <a:t>&gt; f &lt;- function(</a:t>
            </a:r>
            <a:r>
              <a:rPr lang="en-GB" dirty="0" err="1"/>
              <a:t>num</a:t>
            </a:r>
            <a:r>
              <a:rPr lang="en-GB" dirty="0"/>
              <a:t> = 1)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f()    ## Use default value for '</a:t>
            </a:r>
            <a:r>
              <a:rPr lang="en-GB" dirty="0" err="1"/>
              <a:t>num</a:t>
            </a:r>
            <a:r>
              <a:rPr lang="en-GB" dirty="0"/>
              <a:t>'</a:t>
            </a:r>
          </a:p>
          <a:p>
            <a:r>
              <a:rPr lang="en-GB" dirty="0"/>
              <a:t>Hello, world!</a:t>
            </a:r>
          </a:p>
          <a:p>
            <a:r>
              <a:rPr lang="en-GB" dirty="0"/>
              <a:t>[1] 14</a:t>
            </a:r>
          </a:p>
          <a:p>
            <a:r>
              <a:rPr lang="en-GB" dirty="0"/>
              <a:t>&gt; f(2)   ## Use user-specified value</a:t>
            </a:r>
          </a:p>
          <a:p>
            <a:r>
              <a:rPr lang="en-GB" dirty="0"/>
              <a:t>Hello, world!</a:t>
            </a:r>
          </a:p>
          <a:p>
            <a:r>
              <a:rPr lang="en-GB" dirty="0"/>
              <a:t>Hello, world!</a:t>
            </a:r>
          </a:p>
          <a:p>
            <a:r>
              <a:rPr lang="en-GB" dirty="0"/>
              <a:t>[1] 28</a:t>
            </a:r>
          </a:p>
        </p:txBody>
      </p:sp>
      <p:sp>
        <p:nvSpPr>
          <p:cNvPr id="5" name="Rectangle 4">
            <a:extLst>
              <a:ext uri="{FF2B5EF4-FFF2-40B4-BE49-F238E27FC236}">
                <a16:creationId xmlns:a16="http://schemas.microsoft.com/office/drawing/2014/main" id="{728DE983-ABD3-E243-86FC-E4BB314F8DC7}"/>
              </a:ext>
            </a:extLst>
          </p:cNvPr>
          <p:cNvSpPr/>
          <p:nvPr/>
        </p:nvSpPr>
        <p:spPr>
          <a:xfrm>
            <a:off x="7366958" y="2384057"/>
            <a:ext cx="3986842" cy="3970318"/>
          </a:xfrm>
          <a:prstGeom prst="rect">
            <a:avLst/>
          </a:prstGeom>
          <a:ln>
            <a:solidFill>
              <a:schemeClr val="accent1"/>
            </a:solidFill>
          </a:ln>
        </p:spPr>
        <p:txBody>
          <a:bodyPr wrap="square">
            <a:spAutoFit/>
          </a:bodyPr>
          <a:lstStyle/>
          <a:p>
            <a:r>
              <a:rPr lang="en-GB" dirty="0">
                <a:solidFill>
                  <a:srgbClr val="333333"/>
                </a:solidFill>
                <a:latin typeface="Helvetica Neue" panose="02000503000000020004" pitchFamily="2" charset="0"/>
              </a:rPr>
              <a:t>At this point, we have written a function that</a:t>
            </a:r>
          </a:p>
          <a:p>
            <a:pPr>
              <a:buFont typeface="Arial" panose="020B0604020202020204" pitchFamily="34" charset="0"/>
              <a:buChar char="•"/>
            </a:pPr>
            <a:r>
              <a:rPr lang="en-GB" dirty="0">
                <a:solidFill>
                  <a:srgbClr val="333333"/>
                </a:solidFill>
                <a:latin typeface="Helvetica Neue" panose="02000503000000020004" pitchFamily="2" charset="0"/>
              </a:rPr>
              <a:t>has one </a:t>
            </a:r>
            <a:r>
              <a:rPr lang="en-GB" i="1" dirty="0">
                <a:solidFill>
                  <a:srgbClr val="333333"/>
                </a:solidFill>
                <a:latin typeface="Helvetica Neue" panose="02000503000000020004" pitchFamily="2" charset="0"/>
              </a:rPr>
              <a:t>formal argument</a:t>
            </a:r>
            <a:r>
              <a:rPr lang="en-GB" dirty="0">
                <a:solidFill>
                  <a:srgbClr val="333333"/>
                </a:solidFill>
                <a:latin typeface="Helvetica Neue" panose="02000503000000020004" pitchFamily="2" charset="0"/>
              </a:rPr>
              <a:t> named </a:t>
            </a:r>
            <a:r>
              <a:rPr lang="en-GB" dirty="0" err="1">
                <a:solidFill>
                  <a:srgbClr val="333333"/>
                </a:solidFill>
                <a:latin typeface="Helvetica Neue" panose="02000503000000020004" pitchFamily="2" charset="0"/>
              </a:rPr>
              <a:t>num</a:t>
            </a:r>
            <a:r>
              <a:rPr lang="en-GB" dirty="0">
                <a:solidFill>
                  <a:srgbClr val="333333"/>
                </a:solidFill>
                <a:latin typeface="Helvetica Neue" panose="02000503000000020004" pitchFamily="2" charset="0"/>
              </a:rPr>
              <a:t> with a </a:t>
            </a:r>
            <a:r>
              <a:rPr lang="en-GB" i="1" dirty="0">
                <a:solidFill>
                  <a:srgbClr val="333333"/>
                </a:solidFill>
                <a:latin typeface="Helvetica Neue" panose="02000503000000020004" pitchFamily="2" charset="0"/>
              </a:rPr>
              <a:t>default value</a:t>
            </a:r>
            <a:r>
              <a:rPr lang="en-GB" dirty="0">
                <a:solidFill>
                  <a:srgbClr val="333333"/>
                </a:solidFill>
                <a:latin typeface="Helvetica Neue" panose="02000503000000020004" pitchFamily="2" charset="0"/>
              </a:rPr>
              <a:t> of 1. The </a:t>
            </a:r>
            <a:r>
              <a:rPr lang="en-GB" i="1" dirty="0">
                <a:solidFill>
                  <a:srgbClr val="333333"/>
                </a:solidFill>
                <a:latin typeface="Helvetica Neue" panose="02000503000000020004" pitchFamily="2" charset="0"/>
              </a:rPr>
              <a:t>formal arguments</a:t>
            </a:r>
            <a:r>
              <a:rPr lang="en-GB" dirty="0">
                <a:solidFill>
                  <a:srgbClr val="333333"/>
                </a:solidFill>
                <a:latin typeface="Helvetica Neue" panose="02000503000000020004" pitchFamily="2" charset="0"/>
              </a:rPr>
              <a:t> are the arguments included in the function definition. The formals() function returns a list of all the formal arguments of a function</a:t>
            </a:r>
          </a:p>
          <a:p>
            <a:pPr>
              <a:buFont typeface="Arial" panose="020B0604020202020204" pitchFamily="34" charset="0"/>
              <a:buChar char="•"/>
            </a:pPr>
            <a:r>
              <a:rPr lang="en-GB" dirty="0">
                <a:solidFill>
                  <a:srgbClr val="333333"/>
                </a:solidFill>
                <a:latin typeface="Helvetica Neue" panose="02000503000000020004" pitchFamily="2" charset="0"/>
              </a:rPr>
              <a:t>prints the message “Hello, world!” to the console a number of times indicated by the argument </a:t>
            </a:r>
            <a:r>
              <a:rPr lang="en-GB" dirty="0" err="1">
                <a:solidFill>
                  <a:srgbClr val="333333"/>
                </a:solidFill>
                <a:latin typeface="Helvetica Neue" panose="02000503000000020004" pitchFamily="2" charset="0"/>
              </a:rPr>
              <a:t>num</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i="1" dirty="0">
                <a:solidFill>
                  <a:srgbClr val="333333"/>
                </a:solidFill>
                <a:latin typeface="Helvetica Neue" panose="02000503000000020004" pitchFamily="2" charset="0"/>
              </a:rPr>
              <a:t>returns</a:t>
            </a:r>
            <a:r>
              <a:rPr lang="en-GB" dirty="0">
                <a:solidFill>
                  <a:srgbClr val="333333"/>
                </a:solidFill>
                <a:latin typeface="Helvetica Neue" panose="02000503000000020004" pitchFamily="2" charset="0"/>
              </a:rPr>
              <a:t> the number of characters printed to the console</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2707268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3" y="165064"/>
            <a:ext cx="8229600" cy="1143000"/>
          </a:xfrm>
        </p:spPr>
        <p:txBody>
          <a:bodyPr/>
          <a:lstStyle/>
          <a:p>
            <a:r>
              <a:rPr lang="en-GB" dirty="0"/>
              <a:t>Data Frame</a:t>
            </a:r>
          </a:p>
        </p:txBody>
      </p:sp>
      <p:sp>
        <p:nvSpPr>
          <p:cNvPr id="3" name="Content Placeholder 2"/>
          <p:cNvSpPr>
            <a:spLocks noGrp="1"/>
          </p:cNvSpPr>
          <p:nvPr>
            <p:ph idx="1"/>
          </p:nvPr>
        </p:nvSpPr>
        <p:spPr>
          <a:xfrm>
            <a:off x="1765977" y="1340768"/>
            <a:ext cx="8229600" cy="935618"/>
          </a:xfrm>
        </p:spPr>
        <p:txBody>
          <a:bodyPr>
            <a:normAutofit lnSpcReduction="10000"/>
          </a:bodyPr>
          <a:lstStyle/>
          <a:p>
            <a:r>
              <a:rPr lang="en-GB" dirty="0"/>
              <a:t>Collection of vectors with same lengths</a:t>
            </a:r>
          </a:p>
          <a:p>
            <a:r>
              <a:rPr lang="en-GB" dirty="0"/>
              <a:t>Gain the concept of 'rows'</a:t>
            </a:r>
          </a:p>
        </p:txBody>
      </p:sp>
      <p:grpSp>
        <p:nvGrpSpPr>
          <p:cNvPr id="6" name="Group 5"/>
          <p:cNvGrpSpPr/>
          <p:nvPr/>
        </p:nvGrpSpPr>
        <p:grpSpPr>
          <a:xfrm>
            <a:off x="7176122" y="1845198"/>
            <a:ext cx="2952327" cy="4464123"/>
            <a:chOff x="5004048" y="1557165"/>
            <a:chExt cx="2952327" cy="4464123"/>
          </a:xfrm>
        </p:grpSpPr>
        <p:sp>
          <p:nvSpPr>
            <p:cNvPr id="63" name="TextBox 62"/>
            <p:cNvSpPr txBox="1"/>
            <p:nvPr/>
          </p:nvSpPr>
          <p:spPr>
            <a:xfrm>
              <a:off x="5436096" y="2480479"/>
              <a:ext cx="301686" cy="369332"/>
            </a:xfrm>
            <a:prstGeom prst="rect">
              <a:avLst/>
            </a:prstGeom>
            <a:noFill/>
          </p:spPr>
          <p:txBody>
            <a:bodyPr wrap="none" rtlCol="0">
              <a:spAutoFit/>
            </a:bodyPr>
            <a:lstStyle/>
            <a:p>
              <a:r>
                <a:rPr lang="en-GB" dirty="0"/>
                <a:t>1</a:t>
              </a:r>
            </a:p>
          </p:txBody>
        </p:sp>
        <p:grpSp>
          <p:nvGrpSpPr>
            <p:cNvPr id="32" name="Group 31"/>
            <p:cNvGrpSpPr/>
            <p:nvPr/>
          </p:nvGrpSpPr>
          <p:grpSpPr>
            <a:xfrm>
              <a:off x="5267193" y="2780928"/>
              <a:ext cx="648072" cy="3240360"/>
              <a:chOff x="4211960" y="2636912"/>
              <a:chExt cx="648072" cy="3240360"/>
            </a:xfrm>
          </p:grpSpPr>
          <p:sp>
            <p:nvSpPr>
              <p:cNvPr id="43" name="Rectangle 42"/>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44" name="Rectangle 43"/>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0.6</a:t>
                </a:r>
              </a:p>
            </p:txBody>
          </p:sp>
          <p:sp>
            <p:nvSpPr>
              <p:cNvPr id="45" name="Rectangle 44"/>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0.2</a:t>
                </a:r>
              </a:p>
            </p:txBody>
          </p:sp>
          <p:sp>
            <p:nvSpPr>
              <p:cNvPr id="46" name="Rectangle 45"/>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47" name="Rectangle 46"/>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0.6</a:t>
                </a:r>
              </a:p>
            </p:txBody>
          </p:sp>
        </p:grpSp>
        <p:sp>
          <p:nvSpPr>
            <p:cNvPr id="33" name="TextBox 32"/>
            <p:cNvSpPr txBox="1"/>
            <p:nvPr/>
          </p:nvSpPr>
          <p:spPr>
            <a:xfrm>
              <a:off x="5004048" y="2882079"/>
              <a:ext cx="301686" cy="369332"/>
            </a:xfrm>
            <a:prstGeom prst="rect">
              <a:avLst/>
            </a:prstGeom>
            <a:noFill/>
          </p:spPr>
          <p:txBody>
            <a:bodyPr wrap="none" rtlCol="0">
              <a:spAutoFit/>
            </a:bodyPr>
            <a:lstStyle/>
            <a:p>
              <a:r>
                <a:rPr lang="en-GB" dirty="0"/>
                <a:t>1</a:t>
              </a:r>
            </a:p>
          </p:txBody>
        </p:sp>
        <p:sp>
          <p:nvSpPr>
            <p:cNvPr id="34" name="TextBox 33"/>
            <p:cNvSpPr txBox="1"/>
            <p:nvPr/>
          </p:nvSpPr>
          <p:spPr>
            <a:xfrm>
              <a:off x="5004048" y="3568370"/>
              <a:ext cx="301686" cy="369332"/>
            </a:xfrm>
            <a:prstGeom prst="rect">
              <a:avLst/>
            </a:prstGeom>
            <a:noFill/>
          </p:spPr>
          <p:txBody>
            <a:bodyPr wrap="none" rtlCol="0">
              <a:spAutoFit/>
            </a:bodyPr>
            <a:lstStyle/>
            <a:p>
              <a:r>
                <a:rPr lang="en-GB" dirty="0"/>
                <a:t>2</a:t>
              </a:r>
            </a:p>
          </p:txBody>
        </p:sp>
        <p:sp>
          <p:nvSpPr>
            <p:cNvPr id="35" name="TextBox 34"/>
            <p:cNvSpPr txBox="1"/>
            <p:nvPr/>
          </p:nvSpPr>
          <p:spPr>
            <a:xfrm>
              <a:off x="5004048" y="4216442"/>
              <a:ext cx="301686" cy="369332"/>
            </a:xfrm>
            <a:prstGeom prst="rect">
              <a:avLst/>
            </a:prstGeom>
            <a:noFill/>
          </p:spPr>
          <p:txBody>
            <a:bodyPr wrap="none" rtlCol="0">
              <a:spAutoFit/>
            </a:bodyPr>
            <a:lstStyle/>
            <a:p>
              <a:r>
                <a:rPr lang="en-GB" dirty="0"/>
                <a:t>3</a:t>
              </a:r>
            </a:p>
          </p:txBody>
        </p:sp>
        <p:sp>
          <p:nvSpPr>
            <p:cNvPr id="36" name="TextBox 35"/>
            <p:cNvSpPr txBox="1"/>
            <p:nvPr/>
          </p:nvSpPr>
          <p:spPr>
            <a:xfrm>
              <a:off x="5004048" y="4871665"/>
              <a:ext cx="301686" cy="369332"/>
            </a:xfrm>
            <a:prstGeom prst="rect">
              <a:avLst/>
            </a:prstGeom>
            <a:noFill/>
          </p:spPr>
          <p:txBody>
            <a:bodyPr wrap="none" rtlCol="0">
              <a:spAutoFit/>
            </a:bodyPr>
            <a:lstStyle/>
            <a:p>
              <a:r>
                <a:rPr lang="en-GB" dirty="0"/>
                <a:t>4</a:t>
              </a:r>
            </a:p>
          </p:txBody>
        </p:sp>
        <p:sp>
          <p:nvSpPr>
            <p:cNvPr id="37" name="TextBox 36"/>
            <p:cNvSpPr txBox="1"/>
            <p:nvPr/>
          </p:nvSpPr>
          <p:spPr>
            <a:xfrm>
              <a:off x="5004048" y="5512586"/>
              <a:ext cx="301686" cy="369332"/>
            </a:xfrm>
            <a:prstGeom prst="rect">
              <a:avLst/>
            </a:prstGeom>
            <a:noFill/>
          </p:spPr>
          <p:txBody>
            <a:bodyPr wrap="none" rtlCol="0">
              <a:spAutoFit/>
            </a:bodyPr>
            <a:lstStyle/>
            <a:p>
              <a:r>
                <a:rPr lang="en-GB" dirty="0"/>
                <a:t>5</a:t>
              </a:r>
            </a:p>
          </p:txBody>
        </p:sp>
        <p:sp>
          <p:nvSpPr>
            <p:cNvPr id="31" name="TextBox 30"/>
            <p:cNvSpPr txBox="1"/>
            <p:nvPr/>
          </p:nvSpPr>
          <p:spPr>
            <a:xfrm>
              <a:off x="5204007" y="2317646"/>
              <a:ext cx="184731" cy="369332"/>
            </a:xfrm>
            <a:prstGeom prst="rect">
              <a:avLst/>
            </a:prstGeom>
            <a:noFill/>
          </p:spPr>
          <p:txBody>
            <a:bodyPr wrap="none" rtlCol="0">
              <a:spAutoFit/>
            </a:bodyPr>
            <a:lstStyle/>
            <a:p>
              <a:endParaRPr lang="en-GB" dirty="0">
                <a:latin typeface="Courier New" panose="02070309020205020404" pitchFamily="49" charset="0"/>
                <a:cs typeface="Courier New" panose="02070309020205020404" pitchFamily="49" charset="0"/>
              </a:endParaRPr>
            </a:p>
          </p:txBody>
        </p:sp>
        <p:sp>
          <p:nvSpPr>
            <p:cNvPr id="5" name="Right Brace 4"/>
            <p:cNvSpPr/>
            <p:nvPr/>
          </p:nvSpPr>
          <p:spPr>
            <a:xfrm rot="16200000">
              <a:off x="6371070" y="699636"/>
              <a:ext cx="288032" cy="2882579"/>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TextBox 63"/>
            <p:cNvSpPr txBox="1"/>
            <p:nvPr/>
          </p:nvSpPr>
          <p:spPr>
            <a:xfrm>
              <a:off x="5221816" y="2321900"/>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a:t>
              </a:r>
              <a:r>
                <a:rPr lang="en-GB" sz="1100" dirty="0" err="1">
                  <a:latin typeface="Lucida Console" panose="020B0609040504020204" pitchFamily="49" charset="0"/>
                  <a:cs typeface="Courier New" panose="02070309020205020404" pitchFamily="49" charset="0"/>
                </a:rPr>
                <a:t>mon</a:t>
              </a:r>
              <a:r>
                <a:rPr lang="en-GB" sz="1100" dirty="0">
                  <a:latin typeface="Lucida Console" panose="020B0609040504020204" pitchFamily="49" charset="0"/>
                  <a:cs typeface="Courier New" panose="02070309020205020404" pitchFamily="49" charset="0"/>
                </a:rPr>
                <a:t>”</a:t>
              </a:r>
            </a:p>
          </p:txBody>
        </p:sp>
        <p:sp>
          <p:nvSpPr>
            <p:cNvPr id="66" name="TextBox 65"/>
            <p:cNvSpPr txBox="1"/>
            <p:nvPr/>
          </p:nvSpPr>
          <p:spPr>
            <a:xfrm>
              <a:off x="5737782" y="1557165"/>
              <a:ext cx="1718740" cy="369332"/>
            </a:xfrm>
            <a:prstGeom prst="rect">
              <a:avLst/>
            </a:prstGeom>
            <a:noFill/>
          </p:spPr>
          <p:txBody>
            <a:bodyPr wrap="none" rtlCol="0">
              <a:spAutoFit/>
            </a:bodyPr>
            <a:lstStyle/>
            <a:p>
              <a:r>
                <a:rPr lang="en-GB" dirty="0" err="1">
                  <a:latin typeface="Lucida Console" panose="020B0609040504020204" pitchFamily="49" charset="0"/>
                  <a:cs typeface="Courier New" panose="02070309020205020404" pitchFamily="49" charset="0"/>
                </a:rPr>
                <a:t>all.results</a:t>
              </a:r>
              <a:endParaRPr lang="en-GB" dirty="0">
                <a:latin typeface="Lucida Console" panose="020B0609040504020204" pitchFamily="49" charset="0"/>
                <a:cs typeface="Courier New" panose="02070309020205020404" pitchFamily="49" charset="0"/>
              </a:endParaRPr>
            </a:p>
          </p:txBody>
        </p:sp>
        <p:grpSp>
          <p:nvGrpSpPr>
            <p:cNvPr id="51" name="Group 50"/>
            <p:cNvGrpSpPr/>
            <p:nvPr/>
          </p:nvGrpSpPr>
          <p:grpSpPr>
            <a:xfrm>
              <a:off x="5915265" y="2780928"/>
              <a:ext cx="648072" cy="3240360"/>
              <a:chOff x="4211960" y="2636912"/>
              <a:chExt cx="648072" cy="3240360"/>
            </a:xfrm>
          </p:grpSpPr>
          <p:sp>
            <p:nvSpPr>
              <p:cNvPr id="52" name="Rectangle 51"/>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sp>
            <p:nvSpPr>
              <p:cNvPr id="56" name="Rectangle 55"/>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0.7</a:t>
                </a:r>
              </a:p>
            </p:txBody>
          </p:sp>
          <p:sp>
            <p:nvSpPr>
              <p:cNvPr id="57" name="Rectangle 56"/>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0.3</a:t>
                </a:r>
              </a:p>
            </p:txBody>
          </p:sp>
          <p:sp>
            <p:nvSpPr>
              <p:cNvPr id="61" name="Rectangle 60"/>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62" name="Rectangle 61"/>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a:t>
                </a:r>
              </a:p>
            </p:txBody>
          </p:sp>
        </p:grpSp>
        <p:grpSp>
          <p:nvGrpSpPr>
            <p:cNvPr id="73" name="Group 72"/>
            <p:cNvGrpSpPr/>
            <p:nvPr/>
          </p:nvGrpSpPr>
          <p:grpSpPr>
            <a:xfrm>
              <a:off x="6565018" y="2780928"/>
              <a:ext cx="648072" cy="3240360"/>
              <a:chOff x="4211960" y="2636912"/>
              <a:chExt cx="648072" cy="3240360"/>
            </a:xfrm>
          </p:grpSpPr>
          <p:sp>
            <p:nvSpPr>
              <p:cNvPr id="74" name="Rectangle 73"/>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75" name="Rectangle 74"/>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0.5</a:t>
                </a:r>
              </a:p>
            </p:txBody>
          </p:sp>
          <p:sp>
            <p:nvSpPr>
              <p:cNvPr id="76" name="Rectangle 75"/>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0.3</a:t>
                </a:r>
              </a:p>
            </p:txBody>
          </p:sp>
          <p:sp>
            <p:nvSpPr>
              <p:cNvPr id="77" name="Rectangle 76"/>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sp>
            <p:nvSpPr>
              <p:cNvPr id="78" name="Rectangle 77"/>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grpSp>
        <p:grpSp>
          <p:nvGrpSpPr>
            <p:cNvPr id="79" name="Group 78"/>
            <p:cNvGrpSpPr/>
            <p:nvPr/>
          </p:nvGrpSpPr>
          <p:grpSpPr>
            <a:xfrm>
              <a:off x="7214771" y="2780928"/>
              <a:ext cx="648072" cy="3240360"/>
              <a:chOff x="4211960" y="2636912"/>
              <a:chExt cx="648072" cy="3240360"/>
            </a:xfrm>
          </p:grpSpPr>
          <p:sp>
            <p:nvSpPr>
              <p:cNvPr id="80" name="Rectangle 79"/>
              <p:cNvSpPr/>
              <p:nvPr/>
            </p:nvSpPr>
            <p:spPr>
              <a:xfrm>
                <a:off x="4211960" y="2636912"/>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sp>
            <p:nvSpPr>
              <p:cNvPr id="81" name="Rectangle 80"/>
              <p:cNvSpPr/>
              <p:nvPr/>
            </p:nvSpPr>
            <p:spPr>
              <a:xfrm>
                <a:off x="4211960" y="3284984"/>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a:t>
                </a:r>
              </a:p>
            </p:txBody>
          </p:sp>
          <p:sp>
            <p:nvSpPr>
              <p:cNvPr id="82" name="Rectangle 81"/>
              <p:cNvSpPr/>
              <p:nvPr/>
            </p:nvSpPr>
            <p:spPr>
              <a:xfrm>
                <a:off x="4211960" y="3933056"/>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a:t>
                </a:r>
              </a:p>
            </p:txBody>
          </p:sp>
          <p:sp>
            <p:nvSpPr>
              <p:cNvPr id="83" name="Rectangle 82"/>
              <p:cNvSpPr/>
              <p:nvPr/>
            </p:nvSpPr>
            <p:spPr>
              <a:xfrm>
                <a:off x="4211960" y="4585683"/>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sp>
            <p:nvSpPr>
              <p:cNvPr id="84" name="Rectangle 83"/>
              <p:cNvSpPr/>
              <p:nvPr/>
            </p:nvSpPr>
            <p:spPr>
              <a:xfrm>
                <a:off x="4211960" y="5229200"/>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grpSp>
        <p:sp>
          <p:nvSpPr>
            <p:cNvPr id="85" name="TextBox 84"/>
            <p:cNvSpPr txBox="1"/>
            <p:nvPr/>
          </p:nvSpPr>
          <p:spPr>
            <a:xfrm>
              <a:off x="6095676" y="2480478"/>
              <a:ext cx="301686" cy="369332"/>
            </a:xfrm>
            <a:prstGeom prst="rect">
              <a:avLst/>
            </a:prstGeom>
            <a:noFill/>
          </p:spPr>
          <p:txBody>
            <a:bodyPr wrap="none" rtlCol="0">
              <a:spAutoFit/>
            </a:bodyPr>
            <a:lstStyle/>
            <a:p>
              <a:r>
                <a:rPr lang="en-GB" dirty="0"/>
                <a:t>2</a:t>
              </a:r>
            </a:p>
          </p:txBody>
        </p:sp>
        <p:sp>
          <p:nvSpPr>
            <p:cNvPr id="86" name="TextBox 85"/>
            <p:cNvSpPr txBox="1"/>
            <p:nvPr/>
          </p:nvSpPr>
          <p:spPr>
            <a:xfrm>
              <a:off x="6738211" y="2495707"/>
              <a:ext cx="301686" cy="369332"/>
            </a:xfrm>
            <a:prstGeom prst="rect">
              <a:avLst/>
            </a:prstGeom>
            <a:noFill/>
          </p:spPr>
          <p:txBody>
            <a:bodyPr wrap="none" rtlCol="0">
              <a:spAutoFit/>
            </a:bodyPr>
            <a:lstStyle/>
            <a:p>
              <a:r>
                <a:rPr lang="en-GB" dirty="0"/>
                <a:t>3</a:t>
              </a:r>
            </a:p>
          </p:txBody>
        </p:sp>
        <p:sp>
          <p:nvSpPr>
            <p:cNvPr id="87" name="TextBox 86"/>
            <p:cNvSpPr txBox="1"/>
            <p:nvPr/>
          </p:nvSpPr>
          <p:spPr>
            <a:xfrm>
              <a:off x="7380746" y="2488805"/>
              <a:ext cx="301686" cy="369332"/>
            </a:xfrm>
            <a:prstGeom prst="rect">
              <a:avLst/>
            </a:prstGeom>
            <a:noFill/>
          </p:spPr>
          <p:txBody>
            <a:bodyPr wrap="none" rtlCol="0">
              <a:spAutoFit/>
            </a:bodyPr>
            <a:lstStyle/>
            <a:p>
              <a:r>
                <a:rPr lang="en-GB" dirty="0"/>
                <a:t>4</a:t>
              </a:r>
            </a:p>
          </p:txBody>
        </p:sp>
        <p:sp>
          <p:nvSpPr>
            <p:cNvPr id="88" name="TextBox 87"/>
            <p:cNvSpPr txBox="1"/>
            <p:nvPr/>
          </p:nvSpPr>
          <p:spPr>
            <a:xfrm>
              <a:off x="5933740" y="2312927"/>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a:t>
              </a:r>
              <a:r>
                <a:rPr lang="en-GB" sz="1100" dirty="0" err="1">
                  <a:latin typeface="Lucida Console" panose="020B0609040504020204" pitchFamily="49" charset="0"/>
                  <a:cs typeface="Courier New" panose="02070309020205020404" pitchFamily="49" charset="0"/>
                </a:rPr>
                <a:t>tue</a:t>
              </a:r>
              <a:r>
                <a:rPr lang="en-GB" sz="1100" dirty="0">
                  <a:latin typeface="Lucida Console" panose="020B0609040504020204" pitchFamily="49" charset="0"/>
                  <a:cs typeface="Courier New" panose="02070309020205020404" pitchFamily="49" charset="0"/>
                </a:rPr>
                <a:t>”</a:t>
              </a:r>
            </a:p>
          </p:txBody>
        </p:sp>
        <p:sp>
          <p:nvSpPr>
            <p:cNvPr id="89" name="TextBox 88"/>
            <p:cNvSpPr txBox="1"/>
            <p:nvPr/>
          </p:nvSpPr>
          <p:spPr>
            <a:xfrm>
              <a:off x="6575326" y="2305312"/>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“wed”</a:t>
              </a:r>
            </a:p>
          </p:txBody>
        </p:sp>
        <p:sp>
          <p:nvSpPr>
            <p:cNvPr id="90" name="TextBox 89"/>
            <p:cNvSpPr txBox="1"/>
            <p:nvPr/>
          </p:nvSpPr>
          <p:spPr>
            <a:xfrm>
              <a:off x="7213090" y="2305312"/>
              <a:ext cx="694421"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“pass”</a:t>
              </a:r>
            </a:p>
          </p:txBody>
        </p:sp>
      </p:grpSp>
      <p:sp>
        <p:nvSpPr>
          <p:cNvPr id="49" name="TextBox 48"/>
          <p:cNvSpPr txBox="1"/>
          <p:nvPr/>
        </p:nvSpPr>
        <p:spPr>
          <a:xfrm>
            <a:off x="1765977" y="2609933"/>
            <a:ext cx="4089581" cy="830997"/>
          </a:xfrm>
          <a:prstGeom prst="rect">
            <a:avLst/>
          </a:prstGeom>
          <a:noFill/>
        </p:spPr>
        <p:txBody>
          <a:bodyPr wrap="none" rtlCol="0">
            <a:spAutoFit/>
          </a:bodyPr>
          <a:lstStyle/>
          <a:p>
            <a:r>
              <a:rPr lang="en-GB" sz="2400" dirty="0" err="1">
                <a:latin typeface="Lucida Console" panose="020B0609040504020204" pitchFamily="49" charset="0"/>
                <a:cs typeface="Courier New" panose="02070309020205020404" pitchFamily="49" charset="0"/>
              </a:rPr>
              <a:t>all.results$mon</a:t>
            </a:r>
            <a:endParaRPr lang="en-GB" sz="2400" dirty="0">
              <a:latin typeface="Lucida Console" panose="020B0609040504020204" pitchFamily="49" charset="0"/>
              <a:cs typeface="Courier New" panose="02070309020205020404" pitchFamily="49" charset="0"/>
            </a:endParaRPr>
          </a:p>
          <a:p>
            <a:r>
              <a:rPr lang="en-GB" sz="2400" dirty="0">
                <a:latin typeface="Lucida Console" panose="020B0609040504020204" pitchFamily="49" charset="0"/>
                <a:cs typeface="Courier New" panose="02070309020205020404" pitchFamily="49" charset="0"/>
              </a:rPr>
              <a:t>mean(</a:t>
            </a:r>
            <a:r>
              <a:rPr lang="en-GB" sz="2400" dirty="0" err="1">
                <a:latin typeface="Lucida Console" panose="020B0609040504020204" pitchFamily="49" charset="0"/>
                <a:cs typeface="Courier New" panose="02070309020205020404" pitchFamily="49" charset="0"/>
              </a:rPr>
              <a:t>all.results$mon</a:t>
            </a:r>
            <a:r>
              <a:rPr lang="en-GB" sz="2400"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2657785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3" y="165064"/>
            <a:ext cx="8229600" cy="1143000"/>
          </a:xfrm>
        </p:spPr>
        <p:txBody>
          <a:bodyPr/>
          <a:lstStyle/>
          <a:p>
            <a:r>
              <a:rPr lang="en-GB" dirty="0"/>
              <a:t>Tibble</a:t>
            </a:r>
          </a:p>
        </p:txBody>
      </p:sp>
      <p:sp>
        <p:nvSpPr>
          <p:cNvPr id="3" name="Content Placeholder 2"/>
          <p:cNvSpPr>
            <a:spLocks noGrp="1"/>
          </p:cNvSpPr>
          <p:nvPr>
            <p:ph idx="1"/>
          </p:nvPr>
        </p:nvSpPr>
        <p:spPr>
          <a:xfrm>
            <a:off x="1765977" y="1340768"/>
            <a:ext cx="8229600" cy="935618"/>
          </a:xfrm>
        </p:spPr>
        <p:txBody>
          <a:bodyPr>
            <a:normAutofit lnSpcReduction="10000"/>
          </a:bodyPr>
          <a:lstStyle/>
          <a:p>
            <a:r>
              <a:rPr lang="en-GB" dirty="0"/>
              <a:t>Collection of vectors with same lengths</a:t>
            </a:r>
          </a:p>
          <a:p>
            <a:r>
              <a:rPr lang="en-GB" dirty="0"/>
              <a:t>Gain the concept of 'rows'</a:t>
            </a:r>
          </a:p>
        </p:txBody>
      </p:sp>
      <p:grpSp>
        <p:nvGrpSpPr>
          <p:cNvPr id="6" name="Group 5"/>
          <p:cNvGrpSpPr/>
          <p:nvPr/>
        </p:nvGrpSpPr>
        <p:grpSpPr>
          <a:xfrm>
            <a:off x="7176122" y="1845198"/>
            <a:ext cx="2952327" cy="4464123"/>
            <a:chOff x="5004048" y="1557165"/>
            <a:chExt cx="2952327" cy="4464123"/>
          </a:xfrm>
        </p:grpSpPr>
        <p:sp>
          <p:nvSpPr>
            <p:cNvPr id="63" name="TextBox 62"/>
            <p:cNvSpPr txBox="1"/>
            <p:nvPr/>
          </p:nvSpPr>
          <p:spPr>
            <a:xfrm>
              <a:off x="5436096" y="2480479"/>
              <a:ext cx="301686" cy="369332"/>
            </a:xfrm>
            <a:prstGeom prst="rect">
              <a:avLst/>
            </a:prstGeom>
            <a:noFill/>
          </p:spPr>
          <p:txBody>
            <a:bodyPr wrap="none" rtlCol="0">
              <a:spAutoFit/>
            </a:bodyPr>
            <a:lstStyle/>
            <a:p>
              <a:r>
                <a:rPr lang="en-GB" dirty="0"/>
                <a:t>1</a:t>
              </a:r>
            </a:p>
          </p:txBody>
        </p:sp>
        <p:grpSp>
          <p:nvGrpSpPr>
            <p:cNvPr id="32" name="Group 31"/>
            <p:cNvGrpSpPr/>
            <p:nvPr/>
          </p:nvGrpSpPr>
          <p:grpSpPr>
            <a:xfrm>
              <a:off x="5267193" y="2780928"/>
              <a:ext cx="648072" cy="3240360"/>
              <a:chOff x="4211960" y="2636912"/>
              <a:chExt cx="648072" cy="3240360"/>
            </a:xfrm>
          </p:grpSpPr>
          <p:sp>
            <p:nvSpPr>
              <p:cNvPr id="43" name="Rectangle 42"/>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44" name="Rectangle 43"/>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0.6</a:t>
                </a:r>
              </a:p>
            </p:txBody>
          </p:sp>
          <p:sp>
            <p:nvSpPr>
              <p:cNvPr id="45" name="Rectangle 44"/>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0.2</a:t>
                </a:r>
              </a:p>
            </p:txBody>
          </p:sp>
          <p:sp>
            <p:nvSpPr>
              <p:cNvPr id="46" name="Rectangle 45"/>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47" name="Rectangle 46"/>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0.6</a:t>
                </a:r>
              </a:p>
            </p:txBody>
          </p:sp>
        </p:grpSp>
        <p:sp>
          <p:nvSpPr>
            <p:cNvPr id="33" name="TextBox 32"/>
            <p:cNvSpPr txBox="1"/>
            <p:nvPr/>
          </p:nvSpPr>
          <p:spPr>
            <a:xfrm>
              <a:off x="5004048" y="2882079"/>
              <a:ext cx="301686" cy="369332"/>
            </a:xfrm>
            <a:prstGeom prst="rect">
              <a:avLst/>
            </a:prstGeom>
            <a:noFill/>
          </p:spPr>
          <p:txBody>
            <a:bodyPr wrap="none" rtlCol="0">
              <a:spAutoFit/>
            </a:bodyPr>
            <a:lstStyle/>
            <a:p>
              <a:r>
                <a:rPr lang="en-GB" dirty="0"/>
                <a:t>1</a:t>
              </a:r>
            </a:p>
          </p:txBody>
        </p:sp>
        <p:sp>
          <p:nvSpPr>
            <p:cNvPr id="34" name="TextBox 33"/>
            <p:cNvSpPr txBox="1"/>
            <p:nvPr/>
          </p:nvSpPr>
          <p:spPr>
            <a:xfrm>
              <a:off x="5004048" y="3568370"/>
              <a:ext cx="301686" cy="369332"/>
            </a:xfrm>
            <a:prstGeom prst="rect">
              <a:avLst/>
            </a:prstGeom>
            <a:noFill/>
          </p:spPr>
          <p:txBody>
            <a:bodyPr wrap="none" rtlCol="0">
              <a:spAutoFit/>
            </a:bodyPr>
            <a:lstStyle/>
            <a:p>
              <a:r>
                <a:rPr lang="en-GB" dirty="0"/>
                <a:t>2</a:t>
              </a:r>
            </a:p>
          </p:txBody>
        </p:sp>
        <p:sp>
          <p:nvSpPr>
            <p:cNvPr id="35" name="TextBox 34"/>
            <p:cNvSpPr txBox="1"/>
            <p:nvPr/>
          </p:nvSpPr>
          <p:spPr>
            <a:xfrm>
              <a:off x="5004048" y="4216442"/>
              <a:ext cx="301686" cy="369332"/>
            </a:xfrm>
            <a:prstGeom prst="rect">
              <a:avLst/>
            </a:prstGeom>
            <a:noFill/>
          </p:spPr>
          <p:txBody>
            <a:bodyPr wrap="none" rtlCol="0">
              <a:spAutoFit/>
            </a:bodyPr>
            <a:lstStyle/>
            <a:p>
              <a:r>
                <a:rPr lang="en-GB" dirty="0"/>
                <a:t>3</a:t>
              </a:r>
            </a:p>
          </p:txBody>
        </p:sp>
        <p:sp>
          <p:nvSpPr>
            <p:cNvPr id="36" name="TextBox 35"/>
            <p:cNvSpPr txBox="1"/>
            <p:nvPr/>
          </p:nvSpPr>
          <p:spPr>
            <a:xfrm>
              <a:off x="5004048" y="4871665"/>
              <a:ext cx="301686" cy="369332"/>
            </a:xfrm>
            <a:prstGeom prst="rect">
              <a:avLst/>
            </a:prstGeom>
            <a:noFill/>
          </p:spPr>
          <p:txBody>
            <a:bodyPr wrap="none" rtlCol="0">
              <a:spAutoFit/>
            </a:bodyPr>
            <a:lstStyle/>
            <a:p>
              <a:r>
                <a:rPr lang="en-GB" dirty="0"/>
                <a:t>4</a:t>
              </a:r>
            </a:p>
          </p:txBody>
        </p:sp>
        <p:sp>
          <p:nvSpPr>
            <p:cNvPr id="37" name="TextBox 36"/>
            <p:cNvSpPr txBox="1"/>
            <p:nvPr/>
          </p:nvSpPr>
          <p:spPr>
            <a:xfrm>
              <a:off x="5004048" y="5512586"/>
              <a:ext cx="301686" cy="369332"/>
            </a:xfrm>
            <a:prstGeom prst="rect">
              <a:avLst/>
            </a:prstGeom>
            <a:noFill/>
          </p:spPr>
          <p:txBody>
            <a:bodyPr wrap="none" rtlCol="0">
              <a:spAutoFit/>
            </a:bodyPr>
            <a:lstStyle/>
            <a:p>
              <a:r>
                <a:rPr lang="en-GB" dirty="0"/>
                <a:t>5</a:t>
              </a:r>
            </a:p>
          </p:txBody>
        </p:sp>
        <p:sp>
          <p:nvSpPr>
            <p:cNvPr id="31" name="TextBox 30"/>
            <p:cNvSpPr txBox="1"/>
            <p:nvPr/>
          </p:nvSpPr>
          <p:spPr>
            <a:xfrm>
              <a:off x="5204007" y="2317646"/>
              <a:ext cx="184731" cy="369332"/>
            </a:xfrm>
            <a:prstGeom prst="rect">
              <a:avLst/>
            </a:prstGeom>
            <a:noFill/>
          </p:spPr>
          <p:txBody>
            <a:bodyPr wrap="none" rtlCol="0">
              <a:spAutoFit/>
            </a:bodyPr>
            <a:lstStyle/>
            <a:p>
              <a:endParaRPr lang="en-GB" dirty="0">
                <a:latin typeface="Courier New" panose="02070309020205020404" pitchFamily="49" charset="0"/>
                <a:cs typeface="Courier New" panose="02070309020205020404" pitchFamily="49" charset="0"/>
              </a:endParaRPr>
            </a:p>
          </p:txBody>
        </p:sp>
        <p:sp>
          <p:nvSpPr>
            <p:cNvPr id="5" name="Right Brace 4"/>
            <p:cNvSpPr/>
            <p:nvPr/>
          </p:nvSpPr>
          <p:spPr>
            <a:xfrm rot="16200000">
              <a:off x="6371070" y="699636"/>
              <a:ext cx="288032" cy="2882579"/>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TextBox 63"/>
            <p:cNvSpPr txBox="1"/>
            <p:nvPr/>
          </p:nvSpPr>
          <p:spPr>
            <a:xfrm>
              <a:off x="5221816" y="2321900"/>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a:t>
              </a:r>
              <a:r>
                <a:rPr lang="en-GB" sz="1100" dirty="0" err="1">
                  <a:latin typeface="Lucida Console" panose="020B0609040504020204" pitchFamily="49" charset="0"/>
                  <a:cs typeface="Courier New" panose="02070309020205020404" pitchFamily="49" charset="0"/>
                </a:rPr>
                <a:t>mon</a:t>
              </a:r>
              <a:r>
                <a:rPr lang="en-GB" sz="1100" dirty="0">
                  <a:latin typeface="Lucida Console" panose="020B0609040504020204" pitchFamily="49" charset="0"/>
                  <a:cs typeface="Courier New" panose="02070309020205020404" pitchFamily="49" charset="0"/>
                </a:rPr>
                <a:t>”</a:t>
              </a:r>
            </a:p>
          </p:txBody>
        </p:sp>
        <p:sp>
          <p:nvSpPr>
            <p:cNvPr id="66" name="TextBox 65"/>
            <p:cNvSpPr txBox="1"/>
            <p:nvPr/>
          </p:nvSpPr>
          <p:spPr>
            <a:xfrm>
              <a:off x="5737782" y="1557165"/>
              <a:ext cx="1718740" cy="369332"/>
            </a:xfrm>
            <a:prstGeom prst="rect">
              <a:avLst/>
            </a:prstGeom>
            <a:noFill/>
          </p:spPr>
          <p:txBody>
            <a:bodyPr wrap="none" rtlCol="0">
              <a:spAutoFit/>
            </a:bodyPr>
            <a:lstStyle/>
            <a:p>
              <a:r>
                <a:rPr lang="en-GB" dirty="0" err="1">
                  <a:latin typeface="Lucida Console" panose="020B0609040504020204" pitchFamily="49" charset="0"/>
                  <a:cs typeface="Courier New" panose="02070309020205020404" pitchFamily="49" charset="0"/>
                </a:rPr>
                <a:t>all.results</a:t>
              </a:r>
              <a:endParaRPr lang="en-GB" dirty="0">
                <a:latin typeface="Lucida Console" panose="020B0609040504020204" pitchFamily="49" charset="0"/>
                <a:cs typeface="Courier New" panose="02070309020205020404" pitchFamily="49" charset="0"/>
              </a:endParaRPr>
            </a:p>
          </p:txBody>
        </p:sp>
        <p:grpSp>
          <p:nvGrpSpPr>
            <p:cNvPr id="51" name="Group 50"/>
            <p:cNvGrpSpPr/>
            <p:nvPr/>
          </p:nvGrpSpPr>
          <p:grpSpPr>
            <a:xfrm>
              <a:off x="5915265" y="2780928"/>
              <a:ext cx="648072" cy="3240360"/>
              <a:chOff x="4211960" y="2636912"/>
              <a:chExt cx="648072" cy="3240360"/>
            </a:xfrm>
          </p:grpSpPr>
          <p:sp>
            <p:nvSpPr>
              <p:cNvPr id="52" name="Rectangle 51"/>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sp>
            <p:nvSpPr>
              <p:cNvPr id="56" name="Rectangle 55"/>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0.7</a:t>
                </a:r>
              </a:p>
            </p:txBody>
          </p:sp>
          <p:sp>
            <p:nvSpPr>
              <p:cNvPr id="57" name="Rectangle 56"/>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0.3</a:t>
                </a:r>
              </a:p>
            </p:txBody>
          </p:sp>
          <p:sp>
            <p:nvSpPr>
              <p:cNvPr id="61" name="Rectangle 60"/>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62" name="Rectangle 61"/>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a:t>
                </a:r>
              </a:p>
            </p:txBody>
          </p:sp>
        </p:grpSp>
        <p:grpSp>
          <p:nvGrpSpPr>
            <p:cNvPr id="73" name="Group 72"/>
            <p:cNvGrpSpPr/>
            <p:nvPr/>
          </p:nvGrpSpPr>
          <p:grpSpPr>
            <a:xfrm>
              <a:off x="6565018" y="2780928"/>
              <a:ext cx="648072" cy="3240360"/>
              <a:chOff x="4211960" y="2636912"/>
              <a:chExt cx="648072" cy="3240360"/>
            </a:xfrm>
          </p:grpSpPr>
          <p:sp>
            <p:nvSpPr>
              <p:cNvPr id="74" name="Rectangle 73"/>
              <p:cNvSpPr/>
              <p:nvPr/>
            </p:nvSpPr>
            <p:spPr>
              <a:xfrm>
                <a:off x="4211960" y="26369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0.8</a:t>
                </a:r>
              </a:p>
            </p:txBody>
          </p:sp>
          <p:sp>
            <p:nvSpPr>
              <p:cNvPr id="75" name="Rectangle 74"/>
              <p:cNvSpPr/>
              <p:nvPr/>
            </p:nvSpPr>
            <p:spPr>
              <a:xfrm>
                <a:off x="4211960" y="328498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0.5</a:t>
                </a:r>
              </a:p>
            </p:txBody>
          </p:sp>
          <p:sp>
            <p:nvSpPr>
              <p:cNvPr id="76" name="Rectangle 75"/>
              <p:cNvSpPr/>
              <p:nvPr/>
            </p:nvSpPr>
            <p:spPr>
              <a:xfrm>
                <a:off x="4211960" y="3933056"/>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0.3</a:t>
                </a:r>
              </a:p>
            </p:txBody>
          </p:sp>
          <p:sp>
            <p:nvSpPr>
              <p:cNvPr id="77" name="Rectangle 76"/>
              <p:cNvSpPr/>
              <p:nvPr/>
            </p:nvSpPr>
            <p:spPr>
              <a:xfrm>
                <a:off x="4211960" y="4585683"/>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sp>
            <p:nvSpPr>
              <p:cNvPr id="78" name="Rectangle 77"/>
              <p:cNvSpPr/>
              <p:nvPr/>
            </p:nvSpPr>
            <p:spPr>
              <a:xfrm>
                <a:off x="4211960" y="5229200"/>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0.9</a:t>
                </a:r>
              </a:p>
            </p:txBody>
          </p:sp>
        </p:grpSp>
        <p:grpSp>
          <p:nvGrpSpPr>
            <p:cNvPr id="79" name="Group 78"/>
            <p:cNvGrpSpPr/>
            <p:nvPr/>
          </p:nvGrpSpPr>
          <p:grpSpPr>
            <a:xfrm>
              <a:off x="7214771" y="2780928"/>
              <a:ext cx="648072" cy="3240360"/>
              <a:chOff x="4211960" y="2636912"/>
              <a:chExt cx="648072" cy="3240360"/>
            </a:xfrm>
          </p:grpSpPr>
          <p:sp>
            <p:nvSpPr>
              <p:cNvPr id="80" name="Rectangle 79"/>
              <p:cNvSpPr/>
              <p:nvPr/>
            </p:nvSpPr>
            <p:spPr>
              <a:xfrm>
                <a:off x="4211960" y="2636912"/>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sp>
            <p:nvSpPr>
              <p:cNvPr id="81" name="Rectangle 80"/>
              <p:cNvSpPr/>
              <p:nvPr/>
            </p:nvSpPr>
            <p:spPr>
              <a:xfrm>
                <a:off x="4211960" y="3284984"/>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a:t>
                </a:r>
              </a:p>
            </p:txBody>
          </p:sp>
          <p:sp>
            <p:nvSpPr>
              <p:cNvPr id="82" name="Rectangle 81"/>
              <p:cNvSpPr/>
              <p:nvPr/>
            </p:nvSpPr>
            <p:spPr>
              <a:xfrm>
                <a:off x="4211960" y="3933056"/>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a:t>
                </a:r>
              </a:p>
            </p:txBody>
          </p:sp>
          <p:sp>
            <p:nvSpPr>
              <p:cNvPr id="83" name="Rectangle 82"/>
              <p:cNvSpPr/>
              <p:nvPr/>
            </p:nvSpPr>
            <p:spPr>
              <a:xfrm>
                <a:off x="4211960" y="4585683"/>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sp>
            <p:nvSpPr>
              <p:cNvPr id="84" name="Rectangle 83"/>
              <p:cNvSpPr/>
              <p:nvPr/>
            </p:nvSpPr>
            <p:spPr>
              <a:xfrm>
                <a:off x="4211960" y="5229200"/>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a:t>
                </a:r>
              </a:p>
            </p:txBody>
          </p:sp>
        </p:grpSp>
        <p:sp>
          <p:nvSpPr>
            <p:cNvPr id="85" name="TextBox 84"/>
            <p:cNvSpPr txBox="1"/>
            <p:nvPr/>
          </p:nvSpPr>
          <p:spPr>
            <a:xfrm>
              <a:off x="6095676" y="2480478"/>
              <a:ext cx="301686" cy="369332"/>
            </a:xfrm>
            <a:prstGeom prst="rect">
              <a:avLst/>
            </a:prstGeom>
            <a:noFill/>
          </p:spPr>
          <p:txBody>
            <a:bodyPr wrap="none" rtlCol="0">
              <a:spAutoFit/>
            </a:bodyPr>
            <a:lstStyle/>
            <a:p>
              <a:r>
                <a:rPr lang="en-GB" dirty="0"/>
                <a:t>2</a:t>
              </a:r>
            </a:p>
          </p:txBody>
        </p:sp>
        <p:sp>
          <p:nvSpPr>
            <p:cNvPr id="86" name="TextBox 85"/>
            <p:cNvSpPr txBox="1"/>
            <p:nvPr/>
          </p:nvSpPr>
          <p:spPr>
            <a:xfrm>
              <a:off x="6738211" y="2495707"/>
              <a:ext cx="301686" cy="369332"/>
            </a:xfrm>
            <a:prstGeom prst="rect">
              <a:avLst/>
            </a:prstGeom>
            <a:noFill/>
          </p:spPr>
          <p:txBody>
            <a:bodyPr wrap="none" rtlCol="0">
              <a:spAutoFit/>
            </a:bodyPr>
            <a:lstStyle/>
            <a:p>
              <a:r>
                <a:rPr lang="en-GB" dirty="0"/>
                <a:t>3</a:t>
              </a:r>
            </a:p>
          </p:txBody>
        </p:sp>
        <p:sp>
          <p:nvSpPr>
            <p:cNvPr id="87" name="TextBox 86"/>
            <p:cNvSpPr txBox="1"/>
            <p:nvPr/>
          </p:nvSpPr>
          <p:spPr>
            <a:xfrm>
              <a:off x="7380746" y="2488805"/>
              <a:ext cx="301686" cy="369332"/>
            </a:xfrm>
            <a:prstGeom prst="rect">
              <a:avLst/>
            </a:prstGeom>
            <a:noFill/>
          </p:spPr>
          <p:txBody>
            <a:bodyPr wrap="none" rtlCol="0">
              <a:spAutoFit/>
            </a:bodyPr>
            <a:lstStyle/>
            <a:p>
              <a:r>
                <a:rPr lang="en-GB" dirty="0"/>
                <a:t>4</a:t>
              </a:r>
            </a:p>
          </p:txBody>
        </p:sp>
        <p:sp>
          <p:nvSpPr>
            <p:cNvPr id="88" name="TextBox 87"/>
            <p:cNvSpPr txBox="1"/>
            <p:nvPr/>
          </p:nvSpPr>
          <p:spPr>
            <a:xfrm>
              <a:off x="5933740" y="2312927"/>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a:t>
              </a:r>
              <a:r>
                <a:rPr lang="en-GB" sz="1100" dirty="0" err="1">
                  <a:latin typeface="Lucida Console" panose="020B0609040504020204" pitchFamily="49" charset="0"/>
                  <a:cs typeface="Courier New" panose="02070309020205020404" pitchFamily="49" charset="0"/>
                </a:rPr>
                <a:t>tue</a:t>
              </a:r>
              <a:r>
                <a:rPr lang="en-GB" sz="1100" dirty="0">
                  <a:latin typeface="Lucida Console" panose="020B0609040504020204" pitchFamily="49" charset="0"/>
                  <a:cs typeface="Courier New" panose="02070309020205020404" pitchFamily="49" charset="0"/>
                </a:rPr>
                <a:t>”</a:t>
              </a:r>
            </a:p>
          </p:txBody>
        </p:sp>
        <p:sp>
          <p:nvSpPr>
            <p:cNvPr id="89" name="TextBox 88"/>
            <p:cNvSpPr txBox="1"/>
            <p:nvPr/>
          </p:nvSpPr>
          <p:spPr>
            <a:xfrm>
              <a:off x="6575326" y="2305312"/>
              <a:ext cx="609462"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“wed”</a:t>
              </a:r>
            </a:p>
          </p:txBody>
        </p:sp>
        <p:sp>
          <p:nvSpPr>
            <p:cNvPr id="90" name="TextBox 89"/>
            <p:cNvSpPr txBox="1"/>
            <p:nvPr/>
          </p:nvSpPr>
          <p:spPr>
            <a:xfrm>
              <a:off x="7213090" y="2305312"/>
              <a:ext cx="694421" cy="261610"/>
            </a:xfrm>
            <a:prstGeom prst="rect">
              <a:avLst/>
            </a:prstGeom>
            <a:noFill/>
          </p:spPr>
          <p:txBody>
            <a:bodyPr wrap="none" rtlCol="0">
              <a:spAutoFit/>
            </a:bodyPr>
            <a:lstStyle/>
            <a:p>
              <a:r>
                <a:rPr lang="en-GB" sz="1100" dirty="0">
                  <a:latin typeface="Lucida Console" panose="020B0609040504020204" pitchFamily="49" charset="0"/>
                  <a:cs typeface="Courier New" panose="02070309020205020404" pitchFamily="49" charset="0"/>
                </a:rPr>
                <a:t>“pass”</a:t>
              </a:r>
            </a:p>
          </p:txBody>
        </p:sp>
      </p:grpSp>
      <p:sp>
        <p:nvSpPr>
          <p:cNvPr id="49" name="TextBox 48"/>
          <p:cNvSpPr txBox="1"/>
          <p:nvPr/>
        </p:nvSpPr>
        <p:spPr>
          <a:xfrm>
            <a:off x="1765977" y="2609933"/>
            <a:ext cx="4089581" cy="830997"/>
          </a:xfrm>
          <a:prstGeom prst="rect">
            <a:avLst/>
          </a:prstGeom>
          <a:noFill/>
        </p:spPr>
        <p:txBody>
          <a:bodyPr wrap="none" rtlCol="0">
            <a:spAutoFit/>
          </a:bodyPr>
          <a:lstStyle/>
          <a:p>
            <a:r>
              <a:rPr lang="en-GB" sz="2400" dirty="0" err="1">
                <a:latin typeface="Lucida Console" panose="020B0609040504020204" pitchFamily="49" charset="0"/>
                <a:cs typeface="Courier New" panose="02070309020205020404" pitchFamily="49" charset="0"/>
              </a:rPr>
              <a:t>all.results$mon</a:t>
            </a:r>
            <a:endParaRPr lang="en-GB" sz="2400" dirty="0">
              <a:latin typeface="Lucida Console" panose="020B0609040504020204" pitchFamily="49" charset="0"/>
              <a:cs typeface="Courier New" panose="02070309020205020404" pitchFamily="49" charset="0"/>
            </a:endParaRPr>
          </a:p>
          <a:p>
            <a:r>
              <a:rPr lang="en-GB" sz="2400" dirty="0">
                <a:latin typeface="Lucida Console" panose="020B0609040504020204" pitchFamily="49" charset="0"/>
                <a:cs typeface="Courier New" panose="02070309020205020404" pitchFamily="49" charset="0"/>
              </a:rPr>
              <a:t>mean(</a:t>
            </a:r>
            <a:r>
              <a:rPr lang="en-GB" sz="2400" dirty="0" err="1">
                <a:latin typeface="Lucida Console" panose="020B0609040504020204" pitchFamily="49" charset="0"/>
                <a:cs typeface="Courier New" panose="02070309020205020404" pitchFamily="49" charset="0"/>
              </a:rPr>
              <a:t>all.results$mon</a:t>
            </a:r>
            <a:r>
              <a:rPr lang="en-GB" sz="2400"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457770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Tibbles are nicer </a:t>
            </a:r>
            <a:r>
              <a:rPr lang="en-GB" dirty="0" err="1"/>
              <a:t>dataframes</a:t>
            </a:r>
            <a:endParaRPr lang="en-GB" dirty="0"/>
          </a:p>
        </p:txBody>
      </p:sp>
      <p:sp>
        <p:nvSpPr>
          <p:cNvPr id="4" name="Rectangle 3"/>
          <p:cNvSpPr/>
          <p:nvPr/>
        </p:nvSpPr>
        <p:spPr>
          <a:xfrm>
            <a:off x="838200" y="1904198"/>
            <a:ext cx="10856686" cy="3950184"/>
          </a:xfrm>
          <a:prstGeom prst="rect">
            <a:avLst/>
          </a:prstGeom>
        </p:spPr>
        <p:txBody>
          <a:bodyPr wrap="square">
            <a:spAutoFit/>
          </a:bodyPr>
          <a:lstStyle/>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head(</a:t>
            </a:r>
            <a:r>
              <a:rPr lang="en-GB"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as.data.frame</a:t>
            </a:r>
            <a:r>
              <a:rPr lang="en-GB"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(data))</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Probe Chromosome    Start      End Probe Strand    Feature</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1 AL645608.2          1   911435   914948            + AL645608.2</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2  LINC02593          1   916865   921016            -  LINC02593</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3     SAMD11          1   923928   944581            +     SAMD11</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4 TMEM51-AS1          1 15111815 15153618            - TMEM51-AS1</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5     TMEM51          1 15152532 15220478            +     TMEM51</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6      FHAD1          1 15247272 15400283            +      FHAD1</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Description</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1                                                                        novel transcript</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2         long intergenic non-protein coding RNA 2593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Source:HGNC</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Symbol;Acc:HGNC:53933]</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3            sterile alpha motif domain containing 11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Source:HGNC</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Symbol;Acc:HGNC:28706]</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4                              TMEM51 antisense RNA 1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Source:HGNC</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Symbol;Acc:HGNC:26301]</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5                            transmembrane protein 51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Source:HGNC</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Symbol;Acc:HGNC:25488]</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6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forkhead</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associated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phosphopeptide</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binding domain 1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Source:HGNC</a:t>
            </a:r>
            <a:r>
              <a:rPr lang="en-GB"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t>
            </a:r>
            <a:r>
              <a:rPr lang="en-GB" sz="14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Symbol;Acc:HGN</a:t>
            </a:r>
            <a:endParaRPr lang="en-GB" sz="14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746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Tibbles are nicer </a:t>
            </a:r>
            <a:r>
              <a:rPr lang="en-GB" dirty="0" err="1"/>
              <a:t>dataframes</a:t>
            </a:r>
            <a:endParaRPr lang="en-GB" dirty="0"/>
          </a:p>
        </p:txBody>
      </p:sp>
      <p:sp>
        <p:nvSpPr>
          <p:cNvPr id="4" name="Rectangle 3"/>
          <p:cNvSpPr/>
          <p:nvPr/>
        </p:nvSpPr>
        <p:spPr>
          <a:xfrm>
            <a:off x="838200" y="1904198"/>
            <a:ext cx="10856686" cy="3651064"/>
          </a:xfrm>
          <a:prstGeom prst="rect">
            <a:avLst/>
          </a:prstGeom>
        </p:spPr>
        <p:txBody>
          <a:bodyPr wrap="square">
            <a:spAutoFit/>
          </a:bodyPr>
          <a:lstStyle/>
          <a:p>
            <a:pPr latinLnBrk="1"/>
            <a:r>
              <a:rPr lang="en-GB" dirty="0">
                <a:solidFill>
                  <a:srgbClr val="0070C0"/>
                </a:solidFill>
                <a:latin typeface="Lucida Console" panose="020B0609040504020204" pitchFamily="49" charset="0"/>
              </a:rPr>
              <a:t>&gt; head(</a:t>
            </a:r>
            <a:r>
              <a:rPr lang="en-GB" dirty="0" err="1">
                <a:solidFill>
                  <a:srgbClr val="0070C0"/>
                </a:solidFill>
                <a:latin typeface="Lucida Console" panose="020B0609040504020204" pitchFamily="49" charset="0"/>
              </a:rPr>
              <a:t>as_tibble</a:t>
            </a:r>
            <a:r>
              <a:rPr lang="en-GB" dirty="0">
                <a:solidFill>
                  <a:srgbClr val="0070C0"/>
                </a:solidFill>
                <a:latin typeface="Lucida Console" panose="020B0609040504020204" pitchFamily="49" charset="0"/>
              </a:rPr>
              <a:t>(data))</a:t>
            </a:r>
          </a:p>
          <a:p>
            <a:pPr latinLnBrk="1"/>
            <a:r>
              <a:rPr lang="en-GB" dirty="0">
                <a:solidFill>
                  <a:schemeClr val="tx1">
                    <a:lumMod val="50000"/>
                    <a:lumOff val="50000"/>
                  </a:schemeClr>
                </a:solidFill>
                <a:latin typeface="Lucida Console" panose="020B0609040504020204" pitchFamily="49" charset="0"/>
              </a:rPr>
              <a:t># A tibble: 6 x 12</a:t>
            </a:r>
          </a:p>
          <a:p>
            <a:pPr latinLnBrk="1"/>
            <a:r>
              <a:rPr lang="en-GB" dirty="0">
                <a:latin typeface="Lucida Console" panose="020B0609040504020204" pitchFamily="49" charset="0"/>
              </a:rPr>
              <a:t>  Probe Chromosome  Start    End `Probe Strand` Feature ID    Description</a:t>
            </a:r>
          </a:p>
          <a:p>
            <a:pPr latinLnBrk="1"/>
            <a:r>
              <a:rPr lang="en-GB" dirty="0">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dbl</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dbl</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dbl</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a:t>
            </a:r>
          </a:p>
          <a:p>
            <a:pPr latinLnBrk="1"/>
            <a:r>
              <a:rPr lang="en-GB" dirty="0">
                <a:latin typeface="Lucida Console" panose="020B0609040504020204" pitchFamily="49" charset="0"/>
              </a:rPr>
              <a:t>1 AL64~          1 9.11e5 9.15e5 +              AL6456~ ENSG~ novel </a:t>
            </a:r>
            <a:r>
              <a:rPr lang="en-GB" dirty="0" err="1">
                <a:latin typeface="Lucida Console" panose="020B0609040504020204" pitchFamily="49" charset="0"/>
              </a:rPr>
              <a:t>tran</a:t>
            </a:r>
            <a:r>
              <a:rPr lang="en-GB" dirty="0">
                <a:latin typeface="Lucida Console" panose="020B0609040504020204" pitchFamily="49" charset="0"/>
              </a:rPr>
              <a:t>~</a:t>
            </a:r>
          </a:p>
          <a:p>
            <a:pPr latinLnBrk="1"/>
            <a:r>
              <a:rPr lang="en-GB" dirty="0">
                <a:latin typeface="Lucida Console" panose="020B0609040504020204" pitchFamily="49" charset="0"/>
              </a:rPr>
              <a:t>2 LINC~          1 9.17e5 9.21e5 -              LINC02~ ENSG~ long inter~</a:t>
            </a:r>
          </a:p>
          <a:p>
            <a:pPr latinLnBrk="1"/>
            <a:r>
              <a:rPr lang="en-GB" dirty="0">
                <a:latin typeface="Lucida Console" panose="020B0609040504020204" pitchFamily="49" charset="0"/>
              </a:rPr>
              <a:t>3 SAMD~          1 9.24e5 9.45e5 +              SAMD11  ENSG~ sterile al~</a:t>
            </a:r>
          </a:p>
          <a:p>
            <a:pPr latinLnBrk="1"/>
            <a:r>
              <a:rPr lang="en-GB" dirty="0">
                <a:latin typeface="Lucida Console" panose="020B0609040504020204" pitchFamily="49" charset="0"/>
              </a:rPr>
              <a:t>4 TMEM~          1 1.51e7 1.52e7 -              TMEM51~ ENSG~ TMEM51 ant~</a:t>
            </a:r>
          </a:p>
          <a:p>
            <a:pPr latinLnBrk="1"/>
            <a:r>
              <a:rPr lang="en-GB" dirty="0">
                <a:latin typeface="Lucida Console" panose="020B0609040504020204" pitchFamily="49" charset="0"/>
              </a:rPr>
              <a:t>5 TMEM~          1 1.52e7 </a:t>
            </a:r>
            <a:r>
              <a:rPr lang="en-GB" dirty="0" err="1">
                <a:latin typeface="Lucida Console" panose="020B0609040504020204" pitchFamily="49" charset="0"/>
              </a:rPr>
              <a:t>1.52e7</a:t>
            </a:r>
            <a:r>
              <a:rPr lang="en-GB" dirty="0">
                <a:latin typeface="Lucida Console" panose="020B0609040504020204" pitchFamily="49" charset="0"/>
              </a:rPr>
              <a:t> +              TMEM51  ENSG~ </a:t>
            </a:r>
            <a:r>
              <a:rPr lang="en-GB" dirty="0" err="1">
                <a:latin typeface="Lucida Console" panose="020B0609040504020204" pitchFamily="49" charset="0"/>
              </a:rPr>
              <a:t>transmembr</a:t>
            </a:r>
            <a:r>
              <a:rPr lang="en-GB" dirty="0">
                <a:latin typeface="Lucida Console" panose="020B0609040504020204" pitchFamily="49" charset="0"/>
              </a:rPr>
              <a:t>~</a:t>
            </a:r>
          </a:p>
          <a:p>
            <a:pPr latinLnBrk="1"/>
            <a:r>
              <a:rPr lang="en-GB" dirty="0">
                <a:latin typeface="Lucida Console" panose="020B0609040504020204" pitchFamily="49" charset="0"/>
              </a:rPr>
              <a:t>6 FHAD1          1 1.52e7 1.54e7 +              FHAD1   ENSG~ </a:t>
            </a:r>
            <a:r>
              <a:rPr lang="en-GB" dirty="0" err="1">
                <a:latin typeface="Lucida Console" panose="020B0609040504020204" pitchFamily="49" charset="0"/>
              </a:rPr>
              <a:t>forkhead</a:t>
            </a:r>
            <a:r>
              <a:rPr lang="en-GB" dirty="0">
                <a:latin typeface="Lucida Console" panose="020B0609040504020204" pitchFamily="49" charset="0"/>
              </a:rPr>
              <a:t> a~</a:t>
            </a:r>
          </a:p>
          <a:p>
            <a:pPr latinLnBrk="1"/>
            <a:r>
              <a:rPr lang="en-GB" dirty="0">
                <a:solidFill>
                  <a:schemeClr val="tx1">
                    <a:lumMod val="50000"/>
                    <a:lumOff val="50000"/>
                  </a:schemeClr>
                </a:solidFill>
                <a:latin typeface="Lucida Console" panose="020B0609040504020204" pitchFamily="49" charset="0"/>
              </a:rPr>
              <a:t># ... with 4 more variables: `Feature Strand`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Type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`Feature</a:t>
            </a:r>
          </a:p>
          <a:p>
            <a:pPr latinLnBrk="1"/>
            <a:r>
              <a:rPr lang="en-GB" dirty="0">
                <a:solidFill>
                  <a:schemeClr val="tx1">
                    <a:lumMod val="50000"/>
                    <a:lumOff val="50000"/>
                  </a:schemeClr>
                </a:solidFill>
                <a:latin typeface="Lucida Console" panose="020B0609040504020204" pitchFamily="49" charset="0"/>
              </a:rPr>
              <a:t>#   Orientation`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chr</a:t>
            </a:r>
            <a:r>
              <a:rPr lang="en-GB" i="1" dirty="0">
                <a:solidFill>
                  <a:schemeClr val="tx1">
                    <a:lumMod val="50000"/>
                    <a:lumOff val="50000"/>
                  </a:schemeClr>
                </a:solidFill>
                <a:latin typeface="Lucida Console" panose="020B0609040504020204" pitchFamily="49" charset="0"/>
              </a:rPr>
              <a:t>&gt;</a:t>
            </a:r>
            <a:r>
              <a:rPr lang="en-GB" dirty="0">
                <a:solidFill>
                  <a:schemeClr val="tx1">
                    <a:lumMod val="50000"/>
                    <a:lumOff val="50000"/>
                  </a:schemeClr>
                </a:solidFill>
                <a:latin typeface="Lucida Console" panose="020B0609040504020204" pitchFamily="49" charset="0"/>
              </a:rPr>
              <a:t>, Distance </a:t>
            </a:r>
            <a:r>
              <a:rPr lang="en-GB" i="1" dirty="0">
                <a:solidFill>
                  <a:schemeClr val="tx1">
                    <a:lumMod val="50000"/>
                    <a:lumOff val="50000"/>
                  </a:schemeClr>
                </a:solidFill>
                <a:latin typeface="Lucida Console" panose="020B0609040504020204" pitchFamily="49" charset="0"/>
              </a:rPr>
              <a:t>&lt;</a:t>
            </a:r>
            <a:r>
              <a:rPr lang="en-GB" i="1" dirty="0" err="1">
                <a:solidFill>
                  <a:schemeClr val="tx1">
                    <a:lumMod val="50000"/>
                    <a:lumOff val="50000"/>
                  </a:schemeClr>
                </a:solidFill>
                <a:latin typeface="Lucida Console" panose="020B0609040504020204" pitchFamily="49" charset="0"/>
              </a:rPr>
              <a:t>dbl</a:t>
            </a:r>
            <a:r>
              <a:rPr lang="en-GB" i="1" dirty="0">
                <a:solidFill>
                  <a:schemeClr val="tx1">
                    <a:lumMod val="50000"/>
                    <a:lumOff val="50000"/>
                  </a:schemeClr>
                </a:solidFill>
                <a:latin typeface="Lucida Console" panose="020B0609040504020204" pitchFamily="49" charset="0"/>
              </a:rPr>
              <a:t>&gt;</a:t>
            </a:r>
            <a:endParaRPr lang="en-GB" dirty="0">
              <a:solidFill>
                <a:schemeClr val="tx1">
                  <a:lumMod val="50000"/>
                  <a:lumOff val="50000"/>
                </a:schemeClr>
              </a:solidFill>
              <a:latin typeface="Lucida Console" panose="020B0609040504020204" pitchFamily="49" charset="0"/>
            </a:endParaRPr>
          </a:p>
          <a:p>
            <a:pPr latinLnBrk="1">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dirty="0">
              <a:latin typeface="Lucida Console" panose="020B060904050402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159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19A9-F536-554D-9F0F-69D8CF873479}"/>
              </a:ext>
            </a:extLst>
          </p:cNvPr>
          <p:cNvSpPr>
            <a:spLocks noGrp="1"/>
          </p:cNvSpPr>
          <p:nvPr>
            <p:ph type="title"/>
          </p:nvPr>
        </p:nvSpPr>
        <p:spPr/>
        <p:txBody>
          <a:bodyPr/>
          <a:lstStyle/>
          <a:p>
            <a:r>
              <a:rPr lang="en-GB" b="1" dirty="0"/>
              <a:t>Merge Data with R </a:t>
            </a:r>
            <a:r>
              <a:rPr lang="en-GB" b="1" dirty="0" err="1"/>
              <a:t>Dplyr</a:t>
            </a:r>
            <a:endParaRPr lang="fr-FR" dirty="0"/>
          </a:p>
        </p:txBody>
      </p:sp>
      <p:sp>
        <p:nvSpPr>
          <p:cNvPr id="3" name="Rectangle 2">
            <a:extLst>
              <a:ext uri="{FF2B5EF4-FFF2-40B4-BE49-F238E27FC236}">
                <a16:creationId xmlns:a16="http://schemas.microsoft.com/office/drawing/2014/main" id="{E6FE9C00-9B00-C14E-B2C2-0AD6D6CF82DD}"/>
              </a:ext>
            </a:extLst>
          </p:cNvPr>
          <p:cNvSpPr/>
          <p:nvPr/>
        </p:nvSpPr>
        <p:spPr>
          <a:xfrm>
            <a:off x="292100" y="1482636"/>
            <a:ext cx="11531600" cy="646331"/>
          </a:xfrm>
          <a:prstGeom prst="rect">
            <a:avLst/>
          </a:prstGeom>
        </p:spPr>
        <p:txBody>
          <a:bodyPr wrap="square">
            <a:spAutoFit/>
          </a:bodyPr>
          <a:lstStyle/>
          <a:p>
            <a:r>
              <a:rPr lang="en-GB">
                <a:solidFill>
                  <a:srgbClr val="222222"/>
                </a:solidFill>
                <a:latin typeface="Source Sans Pro" panose="020B0503030403020204" pitchFamily="34" charset="0"/>
              </a:rPr>
              <a:t>dplyr</a:t>
            </a:r>
            <a:r>
              <a:rPr lang="en-GB" dirty="0">
                <a:solidFill>
                  <a:srgbClr val="222222"/>
                </a:solidFill>
                <a:latin typeface="Source Sans Pro" panose="020B0503030403020204" pitchFamily="34" charset="0"/>
              </a:rPr>
              <a:t> provides a nice and convenient way to combine datasets. We may have many sources of input data, and at some point, we need to combine them. A join with </a:t>
            </a:r>
            <a:r>
              <a:rPr lang="en-GB" dirty="0" err="1">
                <a:solidFill>
                  <a:srgbClr val="222222"/>
                </a:solidFill>
                <a:latin typeface="Source Sans Pro" panose="020B0503030403020204" pitchFamily="34" charset="0"/>
              </a:rPr>
              <a:t>dplyr</a:t>
            </a:r>
            <a:r>
              <a:rPr lang="en-GB" dirty="0">
                <a:solidFill>
                  <a:srgbClr val="222222"/>
                </a:solidFill>
                <a:latin typeface="Source Sans Pro" panose="020B0503030403020204" pitchFamily="34" charset="0"/>
              </a:rPr>
              <a:t> adds variables to the right of the original dataset.</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ACD91D91-0E6F-EA46-ACF2-F5CAE56A445B}"/>
              </a:ext>
            </a:extLst>
          </p:cNvPr>
          <p:cNvPicPr>
            <a:picLocks noChangeAspect="1"/>
          </p:cNvPicPr>
          <p:nvPr/>
        </p:nvPicPr>
        <p:blipFill>
          <a:blip r:embed="rId2"/>
          <a:stretch>
            <a:fillRect/>
          </a:stretch>
        </p:blipFill>
        <p:spPr>
          <a:xfrm>
            <a:off x="495300" y="2292350"/>
            <a:ext cx="10744200" cy="4305300"/>
          </a:xfrm>
          <a:prstGeom prst="rect">
            <a:avLst/>
          </a:prstGeom>
        </p:spPr>
      </p:pic>
    </p:spTree>
    <p:extLst>
      <p:ext uri="{BB962C8B-B14F-4D97-AF65-F5344CB8AC3E}">
        <p14:creationId xmlns:p14="http://schemas.microsoft.com/office/powerpoint/2010/main" val="3496963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F5E8-2577-CD40-8750-E4403843CAC0}"/>
              </a:ext>
            </a:extLst>
          </p:cNvPr>
          <p:cNvSpPr>
            <a:spLocks noGrp="1"/>
          </p:cNvSpPr>
          <p:nvPr>
            <p:ph type="title"/>
          </p:nvPr>
        </p:nvSpPr>
        <p:spPr/>
        <p:txBody>
          <a:bodyPr/>
          <a:lstStyle/>
          <a:p>
            <a:r>
              <a:rPr lang="en-GB" b="1" dirty="0" err="1"/>
              <a:t>Dplyr</a:t>
            </a:r>
            <a:r>
              <a:rPr lang="en-GB" b="1" dirty="0"/>
              <a:t> Joins</a:t>
            </a:r>
            <a:endParaRPr lang="fr-FR" dirty="0"/>
          </a:p>
        </p:txBody>
      </p:sp>
      <p:sp>
        <p:nvSpPr>
          <p:cNvPr id="3" name="Rectangle 2">
            <a:extLst>
              <a:ext uri="{FF2B5EF4-FFF2-40B4-BE49-F238E27FC236}">
                <a16:creationId xmlns:a16="http://schemas.microsoft.com/office/drawing/2014/main" id="{9DE22B26-784F-6848-B4E3-4CB4CC6B0FE9}"/>
              </a:ext>
            </a:extLst>
          </p:cNvPr>
          <p:cNvSpPr/>
          <p:nvPr/>
        </p:nvSpPr>
        <p:spPr>
          <a:xfrm>
            <a:off x="317500" y="1397675"/>
            <a:ext cx="11633200" cy="1200329"/>
          </a:xfrm>
          <a:prstGeom prst="rect">
            <a:avLst/>
          </a:prstGeom>
        </p:spPr>
        <p:txBody>
          <a:bodyPr wrap="square">
            <a:spAutoFit/>
          </a:bodyPr>
          <a:lstStyle/>
          <a:p>
            <a:r>
              <a:rPr lang="en-GB" dirty="0">
                <a:solidFill>
                  <a:srgbClr val="222222"/>
                </a:solidFill>
                <a:latin typeface="Source Sans Pro" panose="020B0503030403020204" pitchFamily="34" charset="0"/>
              </a:rPr>
              <a:t>We will study all the joins types via an easy example.</a:t>
            </a:r>
          </a:p>
          <a:p>
            <a:r>
              <a:rPr lang="en-GB" dirty="0">
                <a:solidFill>
                  <a:srgbClr val="222222"/>
                </a:solidFill>
                <a:latin typeface="Source Sans Pro" panose="020B0503030403020204" pitchFamily="34" charset="0"/>
              </a:rPr>
              <a:t>First of all, we build two datasets. The table 1 contains two variables, ID, and y, whereas Table 2 gathers ID and z. In each situation, we need to have a </a:t>
            </a:r>
            <a:r>
              <a:rPr lang="en-GB" b="1" dirty="0">
                <a:solidFill>
                  <a:srgbClr val="222222"/>
                </a:solidFill>
                <a:latin typeface="Source Sans Pro" panose="020B0503030403020204" pitchFamily="34" charset="0"/>
              </a:rPr>
              <a:t>key-pair</a:t>
            </a:r>
            <a:r>
              <a:rPr lang="en-GB" dirty="0">
                <a:solidFill>
                  <a:srgbClr val="222222"/>
                </a:solidFill>
                <a:latin typeface="Source Sans Pro" panose="020B0503030403020204" pitchFamily="34" charset="0"/>
              </a:rPr>
              <a:t> variable. In our case, ID is our </a:t>
            </a:r>
            <a:r>
              <a:rPr lang="en-GB" b="1" dirty="0">
                <a:solidFill>
                  <a:srgbClr val="222222"/>
                </a:solidFill>
                <a:latin typeface="Source Sans Pro" panose="020B0503030403020204" pitchFamily="34" charset="0"/>
              </a:rPr>
              <a:t>key</a:t>
            </a:r>
            <a:r>
              <a:rPr lang="en-GB" dirty="0">
                <a:solidFill>
                  <a:srgbClr val="222222"/>
                </a:solidFill>
                <a:latin typeface="Source Sans Pro" panose="020B0503030403020204" pitchFamily="34" charset="0"/>
              </a:rPr>
              <a:t> variable. The function will look for identical values in both tables and bind the returning values to the right of table 1.</a:t>
            </a:r>
            <a:endParaRPr lang="en-GB" b="0" i="0" dirty="0">
              <a:solidFill>
                <a:srgbClr val="222222"/>
              </a:solidFill>
              <a:effectLst/>
              <a:latin typeface="Source Sans Pro" panose="020B0503030403020204" pitchFamily="34" charset="0"/>
            </a:endParaRPr>
          </a:p>
        </p:txBody>
      </p:sp>
      <p:pic>
        <p:nvPicPr>
          <p:cNvPr id="2050" name="Picture 2" descr="Merge Data with R Dplyr">
            <a:extLst>
              <a:ext uri="{FF2B5EF4-FFF2-40B4-BE49-F238E27FC236}">
                <a16:creationId xmlns:a16="http://schemas.microsoft.com/office/drawing/2014/main" id="{2FADDC80-791E-8B44-A35E-B48D43CBD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43997"/>
            <a:ext cx="4533900" cy="203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863BC2F-E99C-D14F-9B82-82D15DA94586}"/>
              </a:ext>
            </a:extLst>
          </p:cNvPr>
          <p:cNvSpPr/>
          <p:nvPr/>
        </p:nvSpPr>
        <p:spPr>
          <a:xfrm>
            <a:off x="6331226" y="3521333"/>
            <a:ext cx="4271617" cy="1477328"/>
          </a:xfrm>
          <a:prstGeom prst="rect">
            <a:avLst/>
          </a:prstGeom>
          <a:solidFill>
            <a:schemeClr val="bg2"/>
          </a:solidFill>
        </p:spPr>
        <p:txBody>
          <a:bodyPr wrap="square">
            <a:spAutoFit/>
          </a:bodyPr>
          <a:lstStyle/>
          <a:p>
            <a:r>
              <a:rPr lang="en-GB" dirty="0"/>
              <a:t>library(</a:t>
            </a:r>
            <a:r>
              <a:rPr lang="en-GB" dirty="0" err="1"/>
              <a:t>dplyr</a:t>
            </a:r>
            <a:r>
              <a:rPr lang="en-GB" dirty="0"/>
              <a:t>) </a:t>
            </a:r>
          </a:p>
          <a:p>
            <a:r>
              <a:rPr lang="en-GB" dirty="0" err="1"/>
              <a:t>df_primary</a:t>
            </a:r>
            <a:r>
              <a:rPr lang="en-GB" dirty="0"/>
              <a:t> &lt;- tribble( ~ID, ~y, "A", 5, "B", 5, "C", 8, "D", 0, "F", 9) </a:t>
            </a:r>
          </a:p>
          <a:p>
            <a:r>
              <a:rPr lang="en-GB" dirty="0" err="1"/>
              <a:t>df_secondary</a:t>
            </a:r>
            <a:r>
              <a:rPr lang="en-GB" dirty="0"/>
              <a:t> &lt;- tribble( ~ID, ~z, "A", 30, "B", 21, "C", 22, "D", 25, "E", 29)</a:t>
            </a:r>
            <a:endParaRPr lang="fr-FR" dirty="0"/>
          </a:p>
        </p:txBody>
      </p:sp>
    </p:spTree>
    <p:extLst>
      <p:ext uri="{BB962C8B-B14F-4D97-AF65-F5344CB8AC3E}">
        <p14:creationId xmlns:p14="http://schemas.microsoft.com/office/powerpoint/2010/main" val="1745455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D6E2-E2B1-254A-8730-73EDBFA6DB76}"/>
              </a:ext>
            </a:extLst>
          </p:cNvPr>
          <p:cNvSpPr>
            <a:spLocks noGrp="1"/>
          </p:cNvSpPr>
          <p:nvPr>
            <p:ph type="title"/>
          </p:nvPr>
        </p:nvSpPr>
        <p:spPr/>
        <p:txBody>
          <a:bodyPr/>
          <a:lstStyle/>
          <a:p>
            <a:r>
              <a:rPr lang="en-GB" b="1" dirty="0" err="1"/>
              <a:t>Dplyr</a:t>
            </a:r>
            <a:r>
              <a:rPr lang="en-GB" b="1" dirty="0"/>
              <a:t> </a:t>
            </a:r>
            <a:r>
              <a:rPr lang="en-GB" b="1" dirty="0" err="1"/>
              <a:t>left_join</a:t>
            </a:r>
            <a:r>
              <a:rPr lang="en-GB" b="1" dirty="0"/>
              <a:t>()</a:t>
            </a:r>
            <a:endParaRPr lang="fr-FR" dirty="0"/>
          </a:p>
        </p:txBody>
      </p:sp>
      <p:pic>
        <p:nvPicPr>
          <p:cNvPr id="3074" name="Picture 2" descr="Example of dplyr left_join()">
            <a:extLst>
              <a:ext uri="{FF2B5EF4-FFF2-40B4-BE49-F238E27FC236}">
                <a16:creationId xmlns:a16="http://schemas.microsoft.com/office/drawing/2014/main" id="{B1C92FB1-0B45-9644-BAE5-8E69562AF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429000"/>
            <a:ext cx="5994400" cy="29156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DF0956-ECA9-0741-8A5D-25CF7E75CDDE}"/>
              </a:ext>
            </a:extLst>
          </p:cNvPr>
          <p:cNvSpPr/>
          <p:nvPr/>
        </p:nvSpPr>
        <p:spPr>
          <a:xfrm>
            <a:off x="533400" y="1423967"/>
            <a:ext cx="11468100" cy="1754326"/>
          </a:xfrm>
          <a:prstGeom prst="rect">
            <a:avLst/>
          </a:prstGeom>
        </p:spPr>
        <p:txBody>
          <a:bodyPr wrap="square">
            <a:spAutoFit/>
          </a:bodyPr>
          <a:lstStyle/>
          <a:p>
            <a:r>
              <a:rPr lang="en-GB" dirty="0">
                <a:solidFill>
                  <a:srgbClr val="222222"/>
                </a:solidFill>
                <a:latin typeface="Source Sans Pro" panose="020B0503030403020204" pitchFamily="34" charset="0"/>
              </a:rPr>
              <a:t>The most common way to merge two datasets is to use the </a:t>
            </a:r>
            <a:r>
              <a:rPr lang="en-GB" dirty="0" err="1">
                <a:solidFill>
                  <a:srgbClr val="222222"/>
                </a:solidFill>
                <a:latin typeface="Source Sans Pro" panose="020B0503030403020204" pitchFamily="34" charset="0"/>
              </a:rPr>
              <a:t>left_join</a:t>
            </a:r>
            <a:r>
              <a:rPr lang="en-GB" dirty="0">
                <a:solidFill>
                  <a:srgbClr val="222222"/>
                </a:solidFill>
                <a:latin typeface="Source Sans Pro" panose="020B0503030403020204" pitchFamily="34" charset="0"/>
              </a:rPr>
              <a:t>() function. We can see from the picture below that the key-pair matches perfectly the rows A, B, C and D from both datasets. However, E and F are left over. How do we treat these two observations? With the </a:t>
            </a:r>
            <a:r>
              <a:rPr lang="en-GB" dirty="0" err="1">
                <a:solidFill>
                  <a:srgbClr val="222222"/>
                </a:solidFill>
                <a:latin typeface="Source Sans Pro" panose="020B0503030403020204" pitchFamily="34" charset="0"/>
              </a:rPr>
              <a:t>left_join</a:t>
            </a:r>
            <a:r>
              <a:rPr lang="en-GB" dirty="0">
                <a:solidFill>
                  <a:srgbClr val="222222"/>
                </a:solidFill>
                <a:latin typeface="Source Sans Pro" panose="020B0503030403020204" pitchFamily="34" charset="0"/>
              </a:rPr>
              <a:t>(), we will keep all the variables in the original table and don’t consider the variables that do not have a key-paired in the destination table. In our example, the variable E does not exist in table 1. Therefore, the row will be dropped. The variable F comes from the origin table; it will be kept after the </a:t>
            </a:r>
            <a:r>
              <a:rPr lang="en-GB" dirty="0" err="1">
                <a:solidFill>
                  <a:srgbClr val="222222"/>
                </a:solidFill>
                <a:latin typeface="Source Sans Pro" panose="020B0503030403020204" pitchFamily="34" charset="0"/>
              </a:rPr>
              <a:t>left_join</a:t>
            </a:r>
            <a:r>
              <a:rPr lang="en-GB" dirty="0">
                <a:solidFill>
                  <a:srgbClr val="222222"/>
                </a:solidFill>
                <a:latin typeface="Source Sans Pro" panose="020B0503030403020204" pitchFamily="34" charset="0"/>
              </a:rPr>
              <a:t>() and return NA in the column z. The figure below reproduces what will happen with a </a:t>
            </a:r>
            <a:r>
              <a:rPr lang="en-GB" dirty="0" err="1">
                <a:solidFill>
                  <a:srgbClr val="222222"/>
                </a:solidFill>
                <a:latin typeface="Source Sans Pro" panose="020B0503030403020204" pitchFamily="34" charset="0"/>
              </a:rPr>
              <a:t>left_join</a:t>
            </a:r>
            <a:r>
              <a:rPr lang="en-GB" dirty="0">
                <a:solidFill>
                  <a:srgbClr val="222222"/>
                </a:solidFill>
                <a:latin typeface="Source Sans Pro" panose="020B0503030403020204" pitchFamily="34" charset="0"/>
              </a:rPr>
              <a:t>().</a:t>
            </a:r>
            <a:endParaRPr lang="fr-FR" dirty="0"/>
          </a:p>
        </p:txBody>
      </p:sp>
      <p:sp>
        <p:nvSpPr>
          <p:cNvPr id="4" name="Rectangle 3">
            <a:extLst>
              <a:ext uri="{FF2B5EF4-FFF2-40B4-BE49-F238E27FC236}">
                <a16:creationId xmlns:a16="http://schemas.microsoft.com/office/drawing/2014/main" id="{1E3F4244-B9A9-C94B-A195-3B87CE11078D}"/>
              </a:ext>
            </a:extLst>
          </p:cNvPr>
          <p:cNvSpPr/>
          <p:nvPr/>
        </p:nvSpPr>
        <p:spPr>
          <a:xfrm>
            <a:off x="7240430" y="3476508"/>
            <a:ext cx="4303871" cy="369332"/>
          </a:xfrm>
          <a:prstGeom prst="rect">
            <a:avLst/>
          </a:prstGeom>
          <a:solidFill>
            <a:schemeClr val="bg2"/>
          </a:solidFill>
        </p:spPr>
        <p:txBody>
          <a:bodyPr wrap="none">
            <a:spAutoFit/>
          </a:bodyPr>
          <a:lstStyle/>
          <a:p>
            <a:r>
              <a:rPr lang="en-GB" dirty="0" err="1"/>
              <a:t>left_join</a:t>
            </a:r>
            <a:r>
              <a:rPr lang="en-GB" dirty="0"/>
              <a:t>(</a:t>
            </a:r>
            <a:r>
              <a:rPr lang="en-GB" dirty="0" err="1"/>
              <a:t>df_primary</a:t>
            </a:r>
            <a:r>
              <a:rPr lang="en-GB" dirty="0"/>
              <a:t>, </a:t>
            </a:r>
            <a:r>
              <a:rPr lang="en-GB" dirty="0" err="1"/>
              <a:t>df_secondary</a:t>
            </a:r>
            <a:r>
              <a:rPr lang="en-GB" dirty="0"/>
              <a:t>, by ='ID')</a:t>
            </a:r>
            <a:endParaRPr lang="fr-FR" dirty="0"/>
          </a:p>
        </p:txBody>
      </p:sp>
      <p:sp>
        <p:nvSpPr>
          <p:cNvPr id="5" name="Rectangle 4">
            <a:extLst>
              <a:ext uri="{FF2B5EF4-FFF2-40B4-BE49-F238E27FC236}">
                <a16:creationId xmlns:a16="http://schemas.microsoft.com/office/drawing/2014/main" id="{FCC7752C-FC9A-944F-BFED-164B922CF9CD}"/>
              </a:ext>
            </a:extLst>
          </p:cNvPr>
          <p:cNvSpPr/>
          <p:nvPr/>
        </p:nvSpPr>
        <p:spPr>
          <a:xfrm>
            <a:off x="7240429" y="4279871"/>
            <a:ext cx="4303871" cy="2308324"/>
          </a:xfrm>
          <a:prstGeom prst="rect">
            <a:avLst/>
          </a:prstGeom>
          <a:solidFill>
            <a:schemeClr val="bg2"/>
          </a:solidFill>
        </p:spPr>
        <p:txBody>
          <a:bodyPr wrap="square">
            <a:spAutoFit/>
          </a:bodyPr>
          <a:lstStyle/>
          <a:p>
            <a:r>
              <a:rPr lang="en-GB" dirty="0"/>
              <a:t>## # A </a:t>
            </a:r>
            <a:r>
              <a:rPr lang="en-GB" dirty="0" err="1"/>
              <a:t>tibble</a:t>
            </a:r>
            <a:r>
              <a:rPr lang="en-GB" dirty="0"/>
              <a:t>: 5 x 3 </a:t>
            </a:r>
          </a:p>
          <a:p>
            <a:r>
              <a:rPr lang="en-GB" dirty="0"/>
              <a:t>## ID </a:t>
            </a:r>
            <a:r>
              <a:rPr lang="en-GB" dirty="0" err="1"/>
              <a:t>y.x</a:t>
            </a:r>
            <a:r>
              <a:rPr lang="en-GB" dirty="0"/>
              <a:t> </a:t>
            </a:r>
            <a:r>
              <a:rPr lang="en-GB" dirty="0" err="1"/>
              <a:t>y.y</a:t>
            </a:r>
            <a:r>
              <a:rPr lang="en-GB" dirty="0"/>
              <a:t> </a:t>
            </a:r>
          </a:p>
          <a:p>
            <a:r>
              <a:rPr lang="en-GB" dirty="0"/>
              <a:t>## &lt;</a:t>
            </a:r>
            <a:r>
              <a:rPr lang="en-GB" dirty="0" err="1"/>
              <a:t>chr</a:t>
            </a:r>
            <a:r>
              <a:rPr lang="en-GB" dirty="0"/>
              <a:t>&gt; &lt;</a:t>
            </a:r>
            <a:r>
              <a:rPr lang="en-GB" dirty="0" err="1"/>
              <a:t>dbl</a:t>
            </a:r>
            <a:r>
              <a:rPr lang="en-GB" dirty="0"/>
              <a:t>&gt; &lt;</a:t>
            </a:r>
            <a:r>
              <a:rPr lang="en-GB" dirty="0" err="1"/>
              <a:t>dbl</a:t>
            </a:r>
            <a:r>
              <a:rPr lang="en-GB" dirty="0"/>
              <a:t>&gt; </a:t>
            </a:r>
          </a:p>
          <a:p>
            <a:r>
              <a:rPr lang="en-GB" dirty="0"/>
              <a:t>## 1 A 5 30 </a:t>
            </a:r>
          </a:p>
          <a:p>
            <a:r>
              <a:rPr lang="en-GB" dirty="0"/>
              <a:t>## 2 B 5 21 </a:t>
            </a:r>
          </a:p>
          <a:p>
            <a:r>
              <a:rPr lang="en-GB" dirty="0"/>
              <a:t>## 3 C 8 22 </a:t>
            </a:r>
          </a:p>
          <a:p>
            <a:r>
              <a:rPr lang="en-GB" dirty="0"/>
              <a:t>## 4 D 0 25 </a:t>
            </a:r>
          </a:p>
          <a:p>
            <a:r>
              <a:rPr lang="en-GB" dirty="0"/>
              <a:t>## 5 F 9 NA</a:t>
            </a:r>
            <a:endParaRPr lang="fr-FR" dirty="0"/>
          </a:p>
        </p:txBody>
      </p:sp>
      <p:sp>
        <p:nvSpPr>
          <p:cNvPr id="6" name="TextBox 5">
            <a:extLst>
              <a:ext uri="{FF2B5EF4-FFF2-40B4-BE49-F238E27FC236}">
                <a16:creationId xmlns:a16="http://schemas.microsoft.com/office/drawing/2014/main" id="{F638F408-94D2-4B48-9EE4-01A5CBC289AE}"/>
              </a:ext>
            </a:extLst>
          </p:cNvPr>
          <p:cNvSpPr txBox="1"/>
          <p:nvPr/>
        </p:nvSpPr>
        <p:spPr>
          <a:xfrm>
            <a:off x="7240429" y="3910539"/>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2081124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F7A0-9C92-8C47-8A89-8E1993C84001}"/>
              </a:ext>
            </a:extLst>
          </p:cNvPr>
          <p:cNvSpPr>
            <a:spLocks noGrp="1"/>
          </p:cNvSpPr>
          <p:nvPr>
            <p:ph type="title"/>
          </p:nvPr>
        </p:nvSpPr>
        <p:spPr/>
        <p:txBody>
          <a:bodyPr/>
          <a:lstStyle/>
          <a:p>
            <a:r>
              <a:rPr lang="en-GB" b="1" dirty="0" err="1"/>
              <a:t>Dplyr</a:t>
            </a:r>
            <a:r>
              <a:rPr lang="en-GB" b="1" dirty="0"/>
              <a:t> </a:t>
            </a:r>
            <a:r>
              <a:rPr lang="en-GB" b="1" dirty="0" err="1"/>
              <a:t>right_join</a:t>
            </a:r>
            <a:r>
              <a:rPr lang="en-GB" b="1" dirty="0"/>
              <a:t>()</a:t>
            </a:r>
            <a:endParaRPr lang="fr-FR" dirty="0"/>
          </a:p>
        </p:txBody>
      </p:sp>
      <p:sp>
        <p:nvSpPr>
          <p:cNvPr id="3" name="Rectangle 2">
            <a:extLst>
              <a:ext uri="{FF2B5EF4-FFF2-40B4-BE49-F238E27FC236}">
                <a16:creationId xmlns:a16="http://schemas.microsoft.com/office/drawing/2014/main" id="{5EFFB872-102B-404A-8226-AB32599A1ECC}"/>
              </a:ext>
            </a:extLst>
          </p:cNvPr>
          <p:cNvSpPr/>
          <p:nvPr/>
        </p:nvSpPr>
        <p:spPr>
          <a:xfrm>
            <a:off x="563216" y="1467175"/>
            <a:ext cx="10790583" cy="646331"/>
          </a:xfrm>
          <a:prstGeom prst="rect">
            <a:avLst/>
          </a:prstGeom>
        </p:spPr>
        <p:txBody>
          <a:bodyPr wrap="square">
            <a:spAutoFit/>
          </a:bodyPr>
          <a:lstStyle/>
          <a:p>
            <a:r>
              <a:rPr lang="en-GB" dirty="0">
                <a:solidFill>
                  <a:srgbClr val="222222"/>
                </a:solidFill>
                <a:latin typeface="Source Sans Pro" panose="020B0503030403020204" pitchFamily="34" charset="0"/>
              </a:rPr>
              <a:t>The </a:t>
            </a:r>
            <a:r>
              <a:rPr lang="en-GB" dirty="0" err="1">
                <a:solidFill>
                  <a:srgbClr val="222222"/>
                </a:solidFill>
                <a:latin typeface="Source Sans Pro" panose="020B0503030403020204" pitchFamily="34" charset="0"/>
              </a:rPr>
              <a:t>right_join</a:t>
            </a:r>
            <a:r>
              <a:rPr lang="en-GB" dirty="0">
                <a:solidFill>
                  <a:srgbClr val="222222"/>
                </a:solidFill>
                <a:latin typeface="Source Sans Pro" panose="020B0503030403020204" pitchFamily="34" charset="0"/>
              </a:rPr>
              <a:t>() function works exactly like </a:t>
            </a:r>
            <a:r>
              <a:rPr lang="en-GB" dirty="0" err="1">
                <a:solidFill>
                  <a:srgbClr val="222222"/>
                </a:solidFill>
                <a:latin typeface="Source Sans Pro" panose="020B0503030403020204" pitchFamily="34" charset="0"/>
              </a:rPr>
              <a:t>left_join</a:t>
            </a:r>
            <a:r>
              <a:rPr lang="en-GB" dirty="0">
                <a:solidFill>
                  <a:srgbClr val="222222"/>
                </a:solidFill>
                <a:latin typeface="Source Sans Pro" panose="020B0503030403020204" pitchFamily="34" charset="0"/>
              </a:rPr>
              <a:t>(). The only difference is the row dropped. The value E, available in the destination data frame, exists in the new table and takes the value NA for the column y.</a:t>
            </a:r>
            <a:endParaRPr lang="fr-FR" dirty="0"/>
          </a:p>
        </p:txBody>
      </p:sp>
      <p:pic>
        <p:nvPicPr>
          <p:cNvPr id="4098" name="Picture 2" descr="Example of dplyr right_join()">
            <a:extLst>
              <a:ext uri="{FF2B5EF4-FFF2-40B4-BE49-F238E27FC236}">
                <a16:creationId xmlns:a16="http://schemas.microsoft.com/office/drawing/2014/main" id="{14055CB1-121E-804E-A88C-1DCB1A8C1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42474"/>
            <a:ext cx="5426702" cy="2620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ED908A-902F-7447-B85E-2C1F8627780F}"/>
              </a:ext>
            </a:extLst>
          </p:cNvPr>
          <p:cNvSpPr/>
          <p:nvPr/>
        </p:nvSpPr>
        <p:spPr>
          <a:xfrm>
            <a:off x="7055530" y="2573142"/>
            <a:ext cx="4481740" cy="369332"/>
          </a:xfrm>
          <a:prstGeom prst="rect">
            <a:avLst/>
          </a:prstGeom>
          <a:solidFill>
            <a:schemeClr val="bg2"/>
          </a:solidFill>
        </p:spPr>
        <p:txBody>
          <a:bodyPr wrap="none">
            <a:spAutoFit/>
          </a:bodyPr>
          <a:lstStyle/>
          <a:p>
            <a:r>
              <a:rPr lang="en-GB" dirty="0" err="1"/>
              <a:t>right_join</a:t>
            </a:r>
            <a:r>
              <a:rPr lang="en-GB" dirty="0"/>
              <a:t>(</a:t>
            </a:r>
            <a:r>
              <a:rPr lang="en-GB" dirty="0" err="1"/>
              <a:t>df_primary</a:t>
            </a:r>
            <a:r>
              <a:rPr lang="en-GB" dirty="0"/>
              <a:t>, </a:t>
            </a:r>
            <a:r>
              <a:rPr lang="en-GB" dirty="0" err="1"/>
              <a:t>df_secondary</a:t>
            </a:r>
            <a:r>
              <a:rPr lang="en-GB" dirty="0"/>
              <a:t>, by = 'ID')</a:t>
            </a:r>
            <a:endParaRPr lang="fr-FR" dirty="0"/>
          </a:p>
        </p:txBody>
      </p:sp>
      <p:sp>
        <p:nvSpPr>
          <p:cNvPr id="5" name="Rectangle 4">
            <a:extLst>
              <a:ext uri="{FF2B5EF4-FFF2-40B4-BE49-F238E27FC236}">
                <a16:creationId xmlns:a16="http://schemas.microsoft.com/office/drawing/2014/main" id="{F2913B51-81A3-4141-BEF7-467BF0E28B50}"/>
              </a:ext>
            </a:extLst>
          </p:cNvPr>
          <p:cNvSpPr/>
          <p:nvPr/>
        </p:nvSpPr>
        <p:spPr>
          <a:xfrm>
            <a:off x="7055529" y="3523509"/>
            <a:ext cx="4481741" cy="2585323"/>
          </a:xfrm>
          <a:prstGeom prst="rect">
            <a:avLst/>
          </a:prstGeom>
          <a:solidFill>
            <a:schemeClr val="bg2"/>
          </a:solidFill>
        </p:spPr>
        <p:txBody>
          <a:bodyPr wrap="square">
            <a:spAutoFit/>
          </a:bodyPr>
          <a:lstStyle/>
          <a:p>
            <a:r>
              <a:rPr lang="en-GB" dirty="0"/>
              <a:t>## </a:t>
            </a:r>
          </a:p>
          <a:p>
            <a:r>
              <a:rPr lang="en-GB" dirty="0"/>
              <a:t># A </a:t>
            </a:r>
            <a:r>
              <a:rPr lang="en-GB" dirty="0" err="1"/>
              <a:t>tibble</a:t>
            </a:r>
            <a:r>
              <a:rPr lang="en-GB" dirty="0"/>
              <a:t>: 5 x 3 </a:t>
            </a:r>
          </a:p>
          <a:p>
            <a:r>
              <a:rPr lang="en-GB" dirty="0"/>
              <a:t>## ID </a:t>
            </a:r>
            <a:r>
              <a:rPr lang="en-GB" dirty="0" err="1"/>
              <a:t>y.x</a:t>
            </a:r>
            <a:r>
              <a:rPr lang="en-GB" dirty="0"/>
              <a:t> </a:t>
            </a:r>
            <a:r>
              <a:rPr lang="en-GB" dirty="0" err="1"/>
              <a:t>y.y</a:t>
            </a:r>
            <a:r>
              <a:rPr lang="en-GB" dirty="0"/>
              <a:t> </a:t>
            </a:r>
          </a:p>
          <a:p>
            <a:r>
              <a:rPr lang="en-GB" dirty="0"/>
              <a:t>## &lt;</a:t>
            </a:r>
            <a:r>
              <a:rPr lang="en-GB" dirty="0" err="1"/>
              <a:t>chr</a:t>
            </a:r>
            <a:r>
              <a:rPr lang="en-GB" dirty="0"/>
              <a:t>&gt; &lt;</a:t>
            </a:r>
            <a:r>
              <a:rPr lang="en-GB" dirty="0" err="1"/>
              <a:t>dbl</a:t>
            </a:r>
            <a:r>
              <a:rPr lang="en-GB" dirty="0"/>
              <a:t>&gt; &lt;</a:t>
            </a:r>
            <a:r>
              <a:rPr lang="en-GB" dirty="0" err="1"/>
              <a:t>dbl</a:t>
            </a:r>
            <a:r>
              <a:rPr lang="en-GB" dirty="0"/>
              <a:t>&gt; </a:t>
            </a:r>
          </a:p>
          <a:p>
            <a:r>
              <a:rPr lang="en-GB" dirty="0"/>
              <a:t>## 1 A 5 30 </a:t>
            </a:r>
          </a:p>
          <a:p>
            <a:r>
              <a:rPr lang="en-GB" dirty="0"/>
              <a:t>## 2 B 5 21 </a:t>
            </a:r>
          </a:p>
          <a:p>
            <a:r>
              <a:rPr lang="en-GB" dirty="0"/>
              <a:t>## 3 C 8 22 </a:t>
            </a:r>
          </a:p>
          <a:p>
            <a:r>
              <a:rPr lang="en-GB" dirty="0"/>
              <a:t>## 4 D 0 25 </a:t>
            </a:r>
          </a:p>
          <a:p>
            <a:r>
              <a:rPr lang="en-GB" dirty="0"/>
              <a:t>## 5 E NA 29</a:t>
            </a:r>
            <a:endParaRPr lang="fr-FR" dirty="0"/>
          </a:p>
        </p:txBody>
      </p:sp>
      <p:sp>
        <p:nvSpPr>
          <p:cNvPr id="7" name="TextBox 6">
            <a:extLst>
              <a:ext uri="{FF2B5EF4-FFF2-40B4-BE49-F238E27FC236}">
                <a16:creationId xmlns:a16="http://schemas.microsoft.com/office/drawing/2014/main" id="{8A8D3210-6387-C144-A0B4-4D4062D1E876}"/>
              </a:ext>
            </a:extLst>
          </p:cNvPr>
          <p:cNvSpPr txBox="1"/>
          <p:nvPr/>
        </p:nvSpPr>
        <p:spPr>
          <a:xfrm>
            <a:off x="7055529" y="3032778"/>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35433080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5BEC-FD25-EE4E-81CF-6FAA7C675B7B}"/>
              </a:ext>
            </a:extLst>
          </p:cNvPr>
          <p:cNvSpPr>
            <a:spLocks noGrp="1"/>
          </p:cNvSpPr>
          <p:nvPr>
            <p:ph type="title"/>
          </p:nvPr>
        </p:nvSpPr>
        <p:spPr/>
        <p:txBody>
          <a:bodyPr/>
          <a:lstStyle/>
          <a:p>
            <a:r>
              <a:rPr lang="en-GB" b="1" dirty="0" err="1"/>
              <a:t>Dplyr</a:t>
            </a:r>
            <a:r>
              <a:rPr lang="en-GB" b="1" dirty="0"/>
              <a:t> </a:t>
            </a:r>
            <a:r>
              <a:rPr lang="en-GB" b="1" dirty="0" err="1"/>
              <a:t>inner_join</a:t>
            </a:r>
            <a:r>
              <a:rPr lang="en-GB" b="1" dirty="0"/>
              <a:t>()</a:t>
            </a:r>
            <a:endParaRPr lang="fr-FR" dirty="0"/>
          </a:p>
        </p:txBody>
      </p:sp>
      <p:sp>
        <p:nvSpPr>
          <p:cNvPr id="3" name="Rectangle 2">
            <a:extLst>
              <a:ext uri="{FF2B5EF4-FFF2-40B4-BE49-F238E27FC236}">
                <a16:creationId xmlns:a16="http://schemas.microsoft.com/office/drawing/2014/main" id="{941EAB92-1184-0647-B7FE-E86CBEC71930}"/>
              </a:ext>
            </a:extLst>
          </p:cNvPr>
          <p:cNvSpPr/>
          <p:nvPr/>
        </p:nvSpPr>
        <p:spPr>
          <a:xfrm>
            <a:off x="503582" y="1397675"/>
            <a:ext cx="11453192" cy="1200329"/>
          </a:xfrm>
          <a:prstGeom prst="rect">
            <a:avLst/>
          </a:prstGeom>
        </p:spPr>
        <p:txBody>
          <a:bodyPr wrap="square">
            <a:spAutoFit/>
          </a:bodyPr>
          <a:lstStyle/>
          <a:p>
            <a:r>
              <a:rPr lang="en-GB" dirty="0">
                <a:solidFill>
                  <a:srgbClr val="222222"/>
                </a:solidFill>
                <a:latin typeface="Source Sans Pro" panose="020B0503030403020204" pitchFamily="34" charset="0"/>
              </a:rPr>
              <a:t>When we are 100% sure that the two datasets won’t match, we can consider to return </a:t>
            </a:r>
            <a:r>
              <a:rPr lang="en-GB" b="1" dirty="0">
                <a:solidFill>
                  <a:srgbClr val="222222"/>
                </a:solidFill>
                <a:latin typeface="Source Sans Pro" panose="020B0503030403020204" pitchFamily="34" charset="0"/>
              </a:rPr>
              <a:t>only</a:t>
            </a:r>
            <a:r>
              <a:rPr lang="en-GB" dirty="0">
                <a:solidFill>
                  <a:srgbClr val="222222"/>
                </a:solidFill>
                <a:latin typeface="Source Sans Pro" panose="020B0503030403020204" pitchFamily="34" charset="0"/>
              </a:rPr>
              <a:t> rows existing in </a:t>
            </a:r>
            <a:r>
              <a:rPr lang="en-GB" b="1" dirty="0">
                <a:solidFill>
                  <a:srgbClr val="222222"/>
                </a:solidFill>
                <a:latin typeface="Source Sans Pro" panose="020B0503030403020204" pitchFamily="34" charset="0"/>
              </a:rPr>
              <a:t>both</a:t>
            </a:r>
            <a:r>
              <a:rPr lang="en-GB" dirty="0">
                <a:solidFill>
                  <a:srgbClr val="222222"/>
                </a:solidFill>
                <a:latin typeface="Source Sans Pro" panose="020B0503030403020204" pitchFamily="34" charset="0"/>
              </a:rPr>
              <a:t> dataset. This is possible when we need a clean dataset or when we don’t want to impute missing values with the mean or median.</a:t>
            </a:r>
          </a:p>
          <a:p>
            <a:r>
              <a:rPr lang="en-GB" dirty="0">
                <a:solidFill>
                  <a:srgbClr val="222222"/>
                </a:solidFill>
                <a:latin typeface="Source Sans Pro" panose="020B0503030403020204" pitchFamily="34" charset="0"/>
              </a:rPr>
              <a:t>The </a:t>
            </a:r>
            <a:r>
              <a:rPr lang="en-GB" dirty="0" err="1">
                <a:solidFill>
                  <a:srgbClr val="222222"/>
                </a:solidFill>
                <a:latin typeface="Source Sans Pro" panose="020B0503030403020204" pitchFamily="34" charset="0"/>
              </a:rPr>
              <a:t>inner_join</a:t>
            </a:r>
            <a:r>
              <a:rPr lang="en-GB" dirty="0">
                <a:solidFill>
                  <a:srgbClr val="222222"/>
                </a:solidFill>
                <a:latin typeface="Source Sans Pro" panose="020B0503030403020204" pitchFamily="34" charset="0"/>
              </a:rPr>
              <a:t>()comes to help. This function excludes the unmatched rows.</a:t>
            </a:r>
            <a:endParaRPr lang="en-GB" b="0" i="0" dirty="0">
              <a:solidFill>
                <a:srgbClr val="222222"/>
              </a:solidFill>
              <a:effectLst/>
              <a:latin typeface="Source Sans Pro" panose="020B0503030403020204" pitchFamily="34" charset="0"/>
            </a:endParaRPr>
          </a:p>
        </p:txBody>
      </p:sp>
      <p:pic>
        <p:nvPicPr>
          <p:cNvPr id="5122" name="Picture 2" descr="Example of dplyr inner_join()">
            <a:extLst>
              <a:ext uri="{FF2B5EF4-FFF2-40B4-BE49-F238E27FC236}">
                <a16:creationId xmlns:a16="http://schemas.microsoft.com/office/drawing/2014/main" id="{76C3569D-2F30-A441-B167-91B5DF2B7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3089275"/>
            <a:ext cx="6470174" cy="29835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ADD71A-9FF4-D049-A820-42DB2911FA80}"/>
              </a:ext>
            </a:extLst>
          </p:cNvPr>
          <p:cNvSpPr/>
          <p:nvPr/>
        </p:nvSpPr>
        <p:spPr>
          <a:xfrm>
            <a:off x="7474520" y="3089275"/>
            <a:ext cx="4482253" cy="369332"/>
          </a:xfrm>
          <a:prstGeom prst="rect">
            <a:avLst/>
          </a:prstGeom>
          <a:solidFill>
            <a:schemeClr val="bg2"/>
          </a:solidFill>
        </p:spPr>
        <p:txBody>
          <a:bodyPr wrap="none">
            <a:spAutoFit/>
          </a:bodyPr>
          <a:lstStyle/>
          <a:p>
            <a:r>
              <a:rPr lang="en-GB" dirty="0" err="1"/>
              <a:t>inner_join</a:t>
            </a:r>
            <a:r>
              <a:rPr lang="en-GB" dirty="0"/>
              <a:t>(</a:t>
            </a:r>
            <a:r>
              <a:rPr lang="en-GB" dirty="0" err="1"/>
              <a:t>df_primary</a:t>
            </a:r>
            <a:r>
              <a:rPr lang="en-GB" dirty="0"/>
              <a:t>, </a:t>
            </a:r>
            <a:r>
              <a:rPr lang="en-GB" dirty="0" err="1"/>
              <a:t>df_secondary</a:t>
            </a:r>
            <a:r>
              <a:rPr lang="en-GB" dirty="0"/>
              <a:t>, by ='ID')</a:t>
            </a:r>
            <a:endParaRPr lang="fr-FR" dirty="0"/>
          </a:p>
        </p:txBody>
      </p:sp>
      <p:sp>
        <p:nvSpPr>
          <p:cNvPr id="7" name="TextBox 6">
            <a:extLst>
              <a:ext uri="{FF2B5EF4-FFF2-40B4-BE49-F238E27FC236}">
                <a16:creationId xmlns:a16="http://schemas.microsoft.com/office/drawing/2014/main" id="{A1B11991-48E2-5B45-87AD-FED7216464B6}"/>
              </a:ext>
            </a:extLst>
          </p:cNvPr>
          <p:cNvSpPr txBox="1"/>
          <p:nvPr/>
        </p:nvSpPr>
        <p:spPr>
          <a:xfrm>
            <a:off x="7474520" y="3600424"/>
            <a:ext cx="1307111" cy="369332"/>
          </a:xfrm>
          <a:prstGeom prst="rect">
            <a:avLst/>
          </a:prstGeom>
          <a:noFill/>
        </p:spPr>
        <p:txBody>
          <a:bodyPr wrap="square" rtlCol="0">
            <a:spAutoFit/>
          </a:bodyPr>
          <a:lstStyle/>
          <a:p>
            <a:r>
              <a:rPr lang="fr-FR" dirty="0"/>
              <a:t>Output:</a:t>
            </a:r>
          </a:p>
        </p:txBody>
      </p:sp>
      <p:sp>
        <p:nvSpPr>
          <p:cNvPr id="6" name="Rectangle 5">
            <a:extLst>
              <a:ext uri="{FF2B5EF4-FFF2-40B4-BE49-F238E27FC236}">
                <a16:creationId xmlns:a16="http://schemas.microsoft.com/office/drawing/2014/main" id="{DD1EE0BC-6F47-FB40-86F6-F2B2A77FE6F5}"/>
              </a:ext>
            </a:extLst>
          </p:cNvPr>
          <p:cNvSpPr/>
          <p:nvPr/>
        </p:nvSpPr>
        <p:spPr>
          <a:xfrm>
            <a:off x="7474520" y="4113081"/>
            <a:ext cx="4482253" cy="2308324"/>
          </a:xfrm>
          <a:prstGeom prst="rect">
            <a:avLst/>
          </a:prstGeom>
          <a:solidFill>
            <a:schemeClr val="bg2"/>
          </a:solidFill>
        </p:spPr>
        <p:txBody>
          <a:bodyPr wrap="square">
            <a:spAutoFit/>
          </a:bodyPr>
          <a:lstStyle/>
          <a:p>
            <a:r>
              <a:rPr lang="en-GB" dirty="0"/>
              <a:t>## </a:t>
            </a:r>
          </a:p>
          <a:p>
            <a:r>
              <a:rPr lang="en-GB" dirty="0"/>
              <a:t># A </a:t>
            </a:r>
            <a:r>
              <a:rPr lang="en-GB" dirty="0" err="1"/>
              <a:t>tibble</a:t>
            </a:r>
            <a:r>
              <a:rPr lang="en-GB" dirty="0"/>
              <a:t>: 4 x 3 </a:t>
            </a:r>
          </a:p>
          <a:p>
            <a:r>
              <a:rPr lang="en-GB" dirty="0"/>
              <a:t>## ID </a:t>
            </a:r>
            <a:r>
              <a:rPr lang="en-GB" dirty="0" err="1"/>
              <a:t>y.x</a:t>
            </a:r>
            <a:r>
              <a:rPr lang="en-GB" dirty="0"/>
              <a:t> </a:t>
            </a:r>
            <a:r>
              <a:rPr lang="en-GB" dirty="0" err="1"/>
              <a:t>y.y</a:t>
            </a:r>
            <a:r>
              <a:rPr lang="en-GB" dirty="0"/>
              <a:t> </a:t>
            </a:r>
          </a:p>
          <a:p>
            <a:r>
              <a:rPr lang="en-GB" dirty="0"/>
              <a:t>## &lt;</a:t>
            </a:r>
            <a:r>
              <a:rPr lang="en-GB" dirty="0" err="1"/>
              <a:t>chr</a:t>
            </a:r>
            <a:r>
              <a:rPr lang="en-GB" dirty="0"/>
              <a:t>&gt; &lt;</a:t>
            </a:r>
            <a:r>
              <a:rPr lang="en-GB" dirty="0" err="1"/>
              <a:t>dbl</a:t>
            </a:r>
            <a:r>
              <a:rPr lang="en-GB" dirty="0"/>
              <a:t>&gt; &lt;</a:t>
            </a:r>
            <a:r>
              <a:rPr lang="en-GB" dirty="0" err="1"/>
              <a:t>dbl</a:t>
            </a:r>
            <a:r>
              <a:rPr lang="en-GB" dirty="0"/>
              <a:t>&gt; </a:t>
            </a:r>
          </a:p>
          <a:p>
            <a:r>
              <a:rPr lang="en-GB" dirty="0"/>
              <a:t>## 1 A 5 30 </a:t>
            </a:r>
          </a:p>
          <a:p>
            <a:r>
              <a:rPr lang="en-GB" dirty="0"/>
              <a:t>## 2 B 5 21 </a:t>
            </a:r>
          </a:p>
          <a:p>
            <a:r>
              <a:rPr lang="en-GB" dirty="0"/>
              <a:t>## 3 C 8 22 </a:t>
            </a:r>
          </a:p>
          <a:p>
            <a:r>
              <a:rPr lang="en-GB" dirty="0"/>
              <a:t>## 4 D 0 25</a:t>
            </a:r>
            <a:endParaRPr lang="fr-FR" dirty="0"/>
          </a:p>
        </p:txBody>
      </p:sp>
    </p:spTree>
    <p:extLst>
      <p:ext uri="{BB962C8B-B14F-4D97-AF65-F5344CB8AC3E}">
        <p14:creationId xmlns:p14="http://schemas.microsoft.com/office/powerpoint/2010/main" val="2111255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5FC-D79B-8247-B835-C46DD3CF61EC}"/>
              </a:ext>
            </a:extLst>
          </p:cNvPr>
          <p:cNvSpPr>
            <a:spLocks noGrp="1"/>
          </p:cNvSpPr>
          <p:nvPr>
            <p:ph type="title"/>
          </p:nvPr>
        </p:nvSpPr>
        <p:spPr/>
        <p:txBody>
          <a:bodyPr/>
          <a:lstStyle/>
          <a:p>
            <a:r>
              <a:rPr lang="en-GB" b="1" dirty="0" err="1"/>
              <a:t>Dplyr</a:t>
            </a:r>
            <a:r>
              <a:rPr lang="en-GB" b="1" dirty="0"/>
              <a:t> </a:t>
            </a:r>
            <a:r>
              <a:rPr lang="en-GB" b="1" dirty="0" err="1"/>
              <a:t>full_join</a:t>
            </a:r>
            <a:r>
              <a:rPr lang="en-GB" b="1" dirty="0"/>
              <a:t>()</a:t>
            </a:r>
            <a:endParaRPr lang="fr-FR" dirty="0"/>
          </a:p>
        </p:txBody>
      </p:sp>
      <p:sp>
        <p:nvSpPr>
          <p:cNvPr id="3" name="Rectangle 2">
            <a:extLst>
              <a:ext uri="{FF2B5EF4-FFF2-40B4-BE49-F238E27FC236}">
                <a16:creationId xmlns:a16="http://schemas.microsoft.com/office/drawing/2014/main" id="{45D6AB32-550B-B440-B263-20D1ADC8C32B}"/>
              </a:ext>
            </a:extLst>
          </p:cNvPr>
          <p:cNvSpPr/>
          <p:nvPr/>
        </p:nvSpPr>
        <p:spPr>
          <a:xfrm>
            <a:off x="394251" y="1455940"/>
            <a:ext cx="9564757" cy="369332"/>
          </a:xfrm>
          <a:prstGeom prst="rect">
            <a:avLst/>
          </a:prstGeom>
        </p:spPr>
        <p:txBody>
          <a:bodyPr wrap="square">
            <a:spAutoFit/>
          </a:bodyPr>
          <a:lstStyle/>
          <a:p>
            <a:r>
              <a:rPr lang="en-GB" dirty="0">
                <a:solidFill>
                  <a:srgbClr val="222222"/>
                </a:solidFill>
                <a:latin typeface="Source Sans Pro" panose="020B0503030403020204" pitchFamily="34" charset="0"/>
              </a:rPr>
              <a:t>Finally, the </a:t>
            </a:r>
            <a:r>
              <a:rPr lang="en-GB" dirty="0" err="1">
                <a:solidFill>
                  <a:srgbClr val="222222"/>
                </a:solidFill>
                <a:latin typeface="Source Sans Pro" panose="020B0503030403020204" pitchFamily="34" charset="0"/>
              </a:rPr>
              <a:t>full_join</a:t>
            </a:r>
            <a:r>
              <a:rPr lang="en-GB" dirty="0">
                <a:solidFill>
                  <a:srgbClr val="222222"/>
                </a:solidFill>
                <a:latin typeface="Source Sans Pro" panose="020B0503030403020204" pitchFamily="34" charset="0"/>
              </a:rPr>
              <a:t>() function keeps all observations and replace missing values with NA.</a:t>
            </a:r>
            <a:endParaRPr lang="fr-FR" dirty="0"/>
          </a:p>
        </p:txBody>
      </p:sp>
      <p:pic>
        <p:nvPicPr>
          <p:cNvPr id="6146" name="Picture 2" descr="Example of dplyr full_join()">
            <a:extLst>
              <a:ext uri="{FF2B5EF4-FFF2-40B4-BE49-F238E27FC236}">
                <a16:creationId xmlns:a16="http://schemas.microsoft.com/office/drawing/2014/main" id="{632735C7-2E1D-644C-A9BD-17A38D0F8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1" y="2340389"/>
            <a:ext cx="6025281" cy="30616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EB68A8-8AD4-D94E-A9EF-243FF615CC0B}"/>
              </a:ext>
            </a:extLst>
          </p:cNvPr>
          <p:cNvSpPr/>
          <p:nvPr/>
        </p:nvSpPr>
        <p:spPr>
          <a:xfrm>
            <a:off x="6917084" y="2155723"/>
            <a:ext cx="4341188" cy="369332"/>
          </a:xfrm>
          <a:prstGeom prst="rect">
            <a:avLst/>
          </a:prstGeom>
          <a:solidFill>
            <a:schemeClr val="bg2"/>
          </a:solidFill>
        </p:spPr>
        <p:txBody>
          <a:bodyPr wrap="none">
            <a:spAutoFit/>
          </a:bodyPr>
          <a:lstStyle/>
          <a:p>
            <a:r>
              <a:rPr lang="en-GB" dirty="0" err="1"/>
              <a:t>full_join</a:t>
            </a:r>
            <a:r>
              <a:rPr lang="en-GB" dirty="0"/>
              <a:t>(</a:t>
            </a:r>
            <a:r>
              <a:rPr lang="en-GB" dirty="0" err="1"/>
              <a:t>df_primary</a:t>
            </a:r>
            <a:r>
              <a:rPr lang="en-GB" dirty="0"/>
              <a:t>, </a:t>
            </a:r>
            <a:r>
              <a:rPr lang="en-GB" dirty="0" err="1"/>
              <a:t>df_secondary</a:t>
            </a:r>
            <a:r>
              <a:rPr lang="en-GB" dirty="0"/>
              <a:t>, by = 'ID')</a:t>
            </a:r>
            <a:endParaRPr lang="fr-FR" dirty="0"/>
          </a:p>
        </p:txBody>
      </p:sp>
      <p:sp>
        <p:nvSpPr>
          <p:cNvPr id="5" name="Rectangle 4">
            <a:extLst>
              <a:ext uri="{FF2B5EF4-FFF2-40B4-BE49-F238E27FC236}">
                <a16:creationId xmlns:a16="http://schemas.microsoft.com/office/drawing/2014/main" id="{E56456E9-0229-994F-BF9D-43F994732FAF}"/>
              </a:ext>
            </a:extLst>
          </p:cNvPr>
          <p:cNvSpPr/>
          <p:nvPr/>
        </p:nvSpPr>
        <p:spPr>
          <a:xfrm>
            <a:off x="6917084" y="3054855"/>
            <a:ext cx="4341188" cy="2862322"/>
          </a:xfrm>
          <a:prstGeom prst="rect">
            <a:avLst/>
          </a:prstGeom>
          <a:solidFill>
            <a:schemeClr val="bg2"/>
          </a:solidFill>
        </p:spPr>
        <p:txBody>
          <a:bodyPr wrap="square">
            <a:spAutoFit/>
          </a:bodyPr>
          <a:lstStyle/>
          <a:p>
            <a:r>
              <a:rPr lang="en-GB" dirty="0"/>
              <a:t>## </a:t>
            </a:r>
          </a:p>
          <a:p>
            <a:r>
              <a:rPr lang="en-GB" dirty="0"/>
              <a:t># A </a:t>
            </a:r>
            <a:r>
              <a:rPr lang="en-GB" dirty="0" err="1"/>
              <a:t>tibble</a:t>
            </a:r>
            <a:r>
              <a:rPr lang="en-GB" dirty="0"/>
              <a:t>: 6 x 3 </a:t>
            </a:r>
          </a:p>
          <a:p>
            <a:r>
              <a:rPr lang="en-GB" dirty="0"/>
              <a:t>## ID </a:t>
            </a:r>
            <a:r>
              <a:rPr lang="en-GB" dirty="0" err="1"/>
              <a:t>y.x</a:t>
            </a:r>
            <a:r>
              <a:rPr lang="en-GB" dirty="0"/>
              <a:t> </a:t>
            </a:r>
            <a:r>
              <a:rPr lang="en-GB" dirty="0" err="1"/>
              <a:t>y.y</a:t>
            </a:r>
            <a:r>
              <a:rPr lang="en-GB" dirty="0"/>
              <a:t> </a:t>
            </a:r>
          </a:p>
          <a:p>
            <a:r>
              <a:rPr lang="en-GB" dirty="0"/>
              <a:t>## &lt;</a:t>
            </a:r>
            <a:r>
              <a:rPr lang="en-GB" dirty="0" err="1"/>
              <a:t>chr</a:t>
            </a:r>
            <a:r>
              <a:rPr lang="en-GB" dirty="0"/>
              <a:t>&gt; &lt;</a:t>
            </a:r>
            <a:r>
              <a:rPr lang="en-GB" dirty="0" err="1"/>
              <a:t>dbl</a:t>
            </a:r>
            <a:r>
              <a:rPr lang="en-GB" dirty="0"/>
              <a:t>&gt; &lt;</a:t>
            </a:r>
            <a:r>
              <a:rPr lang="en-GB" dirty="0" err="1"/>
              <a:t>dbl</a:t>
            </a:r>
            <a:r>
              <a:rPr lang="en-GB" dirty="0"/>
              <a:t>&gt; </a:t>
            </a:r>
          </a:p>
          <a:p>
            <a:r>
              <a:rPr lang="en-GB" dirty="0"/>
              <a:t>## 1 A 5 30 </a:t>
            </a:r>
          </a:p>
          <a:p>
            <a:r>
              <a:rPr lang="en-GB" dirty="0"/>
              <a:t>## 2 B 5 21 </a:t>
            </a:r>
          </a:p>
          <a:p>
            <a:r>
              <a:rPr lang="en-GB" dirty="0"/>
              <a:t>## 3 C 8 22 </a:t>
            </a:r>
          </a:p>
          <a:p>
            <a:r>
              <a:rPr lang="en-GB" dirty="0"/>
              <a:t>## 4 D 0 25 </a:t>
            </a:r>
          </a:p>
          <a:p>
            <a:r>
              <a:rPr lang="en-GB" dirty="0"/>
              <a:t>## 5 F 9 NA </a:t>
            </a:r>
          </a:p>
          <a:p>
            <a:r>
              <a:rPr lang="en-GB" dirty="0"/>
              <a:t>## 6 E NA 29</a:t>
            </a:r>
            <a:endParaRPr lang="fr-FR" dirty="0"/>
          </a:p>
        </p:txBody>
      </p:sp>
      <p:sp>
        <p:nvSpPr>
          <p:cNvPr id="7" name="TextBox 6">
            <a:extLst>
              <a:ext uri="{FF2B5EF4-FFF2-40B4-BE49-F238E27FC236}">
                <a16:creationId xmlns:a16="http://schemas.microsoft.com/office/drawing/2014/main" id="{AB574901-459C-CF4F-9030-161935940814}"/>
              </a:ext>
            </a:extLst>
          </p:cNvPr>
          <p:cNvSpPr txBox="1"/>
          <p:nvPr/>
        </p:nvSpPr>
        <p:spPr>
          <a:xfrm>
            <a:off x="6917084" y="2596837"/>
            <a:ext cx="1307111"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85637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8A0D-0822-B445-A9D8-28A2026850F3}"/>
              </a:ext>
            </a:extLst>
          </p:cNvPr>
          <p:cNvSpPr>
            <a:spLocks noGrp="1"/>
          </p:cNvSpPr>
          <p:nvPr>
            <p:ph type="title"/>
          </p:nvPr>
        </p:nvSpPr>
        <p:spPr/>
        <p:txBody>
          <a:bodyPr/>
          <a:lstStyle/>
          <a:p>
            <a:r>
              <a:rPr lang="en-GB" b="1" dirty="0"/>
              <a:t>Argument Matching</a:t>
            </a:r>
            <a:endParaRPr lang="en-GB" dirty="0"/>
          </a:p>
        </p:txBody>
      </p:sp>
      <p:sp>
        <p:nvSpPr>
          <p:cNvPr id="4" name="TextBox 3">
            <a:extLst>
              <a:ext uri="{FF2B5EF4-FFF2-40B4-BE49-F238E27FC236}">
                <a16:creationId xmlns:a16="http://schemas.microsoft.com/office/drawing/2014/main" id="{8941E3A4-0A6F-0245-BCD6-DA122E1E1C09}"/>
              </a:ext>
            </a:extLst>
          </p:cNvPr>
          <p:cNvSpPr txBox="1"/>
          <p:nvPr/>
        </p:nvSpPr>
        <p:spPr>
          <a:xfrm>
            <a:off x="339305" y="1897810"/>
            <a:ext cx="11565148" cy="1200329"/>
          </a:xfrm>
          <a:prstGeom prst="rect">
            <a:avLst/>
          </a:prstGeom>
          <a:noFill/>
        </p:spPr>
        <p:txBody>
          <a:bodyPr wrap="square" rtlCol="0">
            <a:spAutoFit/>
          </a:bodyPr>
          <a:lstStyle/>
          <a:p>
            <a:r>
              <a:rPr lang="en-GB" dirty="0"/>
              <a:t>Calling an R function with arguments can be done in a variety of ways. This may be confusing at first, but it’s really handing when doing interactive work at the command line. R functions arguments can be matched </a:t>
            </a:r>
            <a:r>
              <a:rPr lang="en-GB" i="1" dirty="0"/>
              <a:t>positionally</a:t>
            </a:r>
            <a:r>
              <a:rPr lang="en-GB" dirty="0"/>
              <a:t> or by name. Positional matching just means that R assigns the first value to the first argument, the second value to second argument, etc. So in the following call to </a:t>
            </a:r>
            <a:r>
              <a:rPr lang="en-GB" dirty="0" err="1"/>
              <a:t>rnorm</a:t>
            </a:r>
            <a:r>
              <a:rPr lang="en-GB" dirty="0"/>
              <a:t>()</a:t>
            </a:r>
          </a:p>
        </p:txBody>
      </p:sp>
      <p:sp>
        <p:nvSpPr>
          <p:cNvPr id="5" name="Rectangle 4">
            <a:extLst>
              <a:ext uri="{FF2B5EF4-FFF2-40B4-BE49-F238E27FC236}">
                <a16:creationId xmlns:a16="http://schemas.microsoft.com/office/drawing/2014/main" id="{61CE1B8F-D967-2D42-8EBA-175403BD3EEE}"/>
              </a:ext>
            </a:extLst>
          </p:cNvPr>
          <p:cNvSpPr/>
          <p:nvPr/>
        </p:nvSpPr>
        <p:spPr>
          <a:xfrm>
            <a:off x="667110" y="3098139"/>
            <a:ext cx="6096000" cy="923330"/>
          </a:xfrm>
          <a:prstGeom prst="rect">
            <a:avLst/>
          </a:prstGeom>
          <a:solidFill>
            <a:schemeClr val="bg2"/>
          </a:solidFill>
        </p:spPr>
        <p:txBody>
          <a:bodyPr>
            <a:spAutoFit/>
          </a:bodyPr>
          <a:lstStyle/>
          <a:p>
            <a:r>
              <a:rPr lang="en-GB" dirty="0"/>
              <a:t>&gt; str(</a:t>
            </a:r>
            <a:r>
              <a:rPr lang="en-GB" dirty="0" err="1"/>
              <a:t>rnorm</a:t>
            </a:r>
            <a:r>
              <a:rPr lang="en-GB" dirty="0"/>
              <a:t>)</a:t>
            </a:r>
          </a:p>
          <a:p>
            <a:r>
              <a:rPr lang="en-GB" dirty="0"/>
              <a:t>function (n, mean = 0, </a:t>
            </a:r>
            <a:r>
              <a:rPr lang="en-GB" dirty="0" err="1"/>
              <a:t>sd</a:t>
            </a:r>
            <a:r>
              <a:rPr lang="en-GB" dirty="0"/>
              <a:t> = 1)  </a:t>
            </a:r>
          </a:p>
          <a:p>
            <a:r>
              <a:rPr lang="en-GB" dirty="0"/>
              <a:t>&gt; </a:t>
            </a:r>
            <a:r>
              <a:rPr lang="en-GB" dirty="0" err="1"/>
              <a:t>mydata</a:t>
            </a:r>
            <a:r>
              <a:rPr lang="en-GB" dirty="0"/>
              <a:t> &lt;- </a:t>
            </a:r>
            <a:r>
              <a:rPr lang="en-GB" dirty="0" err="1"/>
              <a:t>rnorm</a:t>
            </a:r>
            <a:r>
              <a:rPr lang="en-GB" dirty="0"/>
              <a:t>(100, 2, 1)              ## Generate some data</a:t>
            </a:r>
          </a:p>
        </p:txBody>
      </p:sp>
      <p:sp>
        <p:nvSpPr>
          <p:cNvPr id="6" name="Rectangle 5">
            <a:extLst>
              <a:ext uri="{FF2B5EF4-FFF2-40B4-BE49-F238E27FC236}">
                <a16:creationId xmlns:a16="http://schemas.microsoft.com/office/drawing/2014/main" id="{1B17163D-1BAC-C148-9FBD-54168EC83545}"/>
              </a:ext>
            </a:extLst>
          </p:cNvPr>
          <p:cNvSpPr/>
          <p:nvPr/>
        </p:nvSpPr>
        <p:spPr>
          <a:xfrm>
            <a:off x="339304" y="4298468"/>
            <a:ext cx="11427125" cy="646331"/>
          </a:xfrm>
          <a:prstGeom prst="rect">
            <a:avLst/>
          </a:prstGeom>
        </p:spPr>
        <p:txBody>
          <a:bodyPr wrap="square">
            <a:spAutoFit/>
          </a:bodyPr>
          <a:lstStyle/>
          <a:p>
            <a:r>
              <a:rPr lang="en-GB" dirty="0">
                <a:solidFill>
                  <a:srgbClr val="333333"/>
                </a:solidFill>
                <a:latin typeface="Helvetica Neue" panose="02000503000000020004" pitchFamily="2" charset="0"/>
              </a:rPr>
              <a:t>100 is assigned to the </a:t>
            </a:r>
            <a:r>
              <a:rPr lang="en-GB" dirty="0"/>
              <a:t>n</a:t>
            </a:r>
            <a:r>
              <a:rPr lang="en-GB" dirty="0">
                <a:solidFill>
                  <a:srgbClr val="333333"/>
                </a:solidFill>
                <a:latin typeface="Helvetica Neue" panose="02000503000000020004" pitchFamily="2" charset="0"/>
              </a:rPr>
              <a:t> argument, 2 is assigned to the </a:t>
            </a:r>
            <a:r>
              <a:rPr lang="en-GB" dirty="0"/>
              <a:t>mean</a:t>
            </a:r>
            <a:r>
              <a:rPr lang="en-GB" dirty="0">
                <a:solidFill>
                  <a:srgbClr val="333333"/>
                </a:solidFill>
                <a:latin typeface="Helvetica Neue" panose="02000503000000020004" pitchFamily="2" charset="0"/>
              </a:rPr>
              <a:t> argument, and 1 is assigned to the </a:t>
            </a:r>
            <a:r>
              <a:rPr lang="en-GB" dirty="0" err="1"/>
              <a:t>sd</a:t>
            </a:r>
            <a:r>
              <a:rPr lang="en-GB" dirty="0">
                <a:solidFill>
                  <a:srgbClr val="333333"/>
                </a:solidFill>
                <a:latin typeface="Helvetica Neue" panose="02000503000000020004" pitchFamily="2" charset="0"/>
              </a:rPr>
              <a:t> argument, all by positional matching.</a:t>
            </a:r>
            <a:endParaRPr lang="en-GB" dirty="0"/>
          </a:p>
        </p:txBody>
      </p:sp>
    </p:spTree>
    <p:extLst>
      <p:ext uri="{BB962C8B-B14F-4D97-AF65-F5344CB8AC3E}">
        <p14:creationId xmlns:p14="http://schemas.microsoft.com/office/powerpoint/2010/main" val="6081185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A508-7E1B-314B-8FC4-B1F2E8B1E148}"/>
              </a:ext>
            </a:extLst>
          </p:cNvPr>
          <p:cNvSpPr>
            <a:spLocks noGrp="1"/>
          </p:cNvSpPr>
          <p:nvPr>
            <p:ph type="title"/>
          </p:nvPr>
        </p:nvSpPr>
        <p:spPr/>
        <p:txBody>
          <a:bodyPr/>
          <a:lstStyle/>
          <a:p>
            <a:r>
              <a:rPr lang="en-GB" b="1" dirty="0"/>
              <a:t>Multiple Key pairs</a:t>
            </a:r>
            <a:endParaRPr lang="fr-FR" dirty="0"/>
          </a:p>
        </p:txBody>
      </p:sp>
      <p:sp>
        <p:nvSpPr>
          <p:cNvPr id="3" name="Rectangle 2">
            <a:extLst>
              <a:ext uri="{FF2B5EF4-FFF2-40B4-BE49-F238E27FC236}">
                <a16:creationId xmlns:a16="http://schemas.microsoft.com/office/drawing/2014/main" id="{44A87D1D-0A38-114B-9570-7045C15EC756}"/>
              </a:ext>
            </a:extLst>
          </p:cNvPr>
          <p:cNvSpPr/>
          <p:nvPr/>
        </p:nvSpPr>
        <p:spPr>
          <a:xfrm>
            <a:off x="314739" y="1436709"/>
            <a:ext cx="11125200" cy="1200329"/>
          </a:xfrm>
          <a:prstGeom prst="rect">
            <a:avLst/>
          </a:prstGeom>
        </p:spPr>
        <p:txBody>
          <a:bodyPr wrap="square">
            <a:spAutoFit/>
          </a:bodyPr>
          <a:lstStyle/>
          <a:p>
            <a:r>
              <a:rPr lang="en-GB" dirty="0">
                <a:solidFill>
                  <a:srgbClr val="222222"/>
                </a:solidFill>
                <a:latin typeface="Source Sans Pro" panose="020B0503030403020204" pitchFamily="34" charset="0"/>
              </a:rPr>
              <a:t>Last but not least, we can have multiple keys in our dataset. Consider the following dataset where we have years or a list of products bought by the customer.</a:t>
            </a:r>
          </a:p>
          <a:p>
            <a:r>
              <a:rPr lang="en-GB" dirty="0"/>
              <a:t>If we try to merge both tables, R throws an error. To remedy the situation, we can pass two key-pairs variables. That is, ID and year which appear in both datasets. We can use the following code to merge table1 and table 2</a:t>
            </a:r>
            <a:endParaRPr lang="fr-FR" dirty="0"/>
          </a:p>
        </p:txBody>
      </p:sp>
      <p:pic>
        <p:nvPicPr>
          <p:cNvPr id="7170" name="Picture 2" descr="Multiple Key pairs in R">
            <a:extLst>
              <a:ext uri="{FF2B5EF4-FFF2-40B4-BE49-F238E27FC236}">
                <a16:creationId xmlns:a16="http://schemas.microsoft.com/office/drawing/2014/main" id="{C0691530-0E3B-3F42-8EDE-365CA31E7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39" y="2709222"/>
            <a:ext cx="5965676" cy="29168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2CFD16-4B36-F14A-B57F-A72CD52A4DA5}"/>
              </a:ext>
            </a:extLst>
          </p:cNvPr>
          <p:cNvSpPr/>
          <p:nvPr/>
        </p:nvSpPr>
        <p:spPr>
          <a:xfrm>
            <a:off x="6664728" y="2637038"/>
            <a:ext cx="5292046" cy="3970318"/>
          </a:xfrm>
          <a:prstGeom prst="rect">
            <a:avLst/>
          </a:prstGeom>
          <a:solidFill>
            <a:schemeClr val="bg2"/>
          </a:solidFill>
        </p:spPr>
        <p:txBody>
          <a:bodyPr wrap="square">
            <a:spAutoFit/>
          </a:bodyPr>
          <a:lstStyle/>
          <a:p>
            <a:r>
              <a:rPr lang="en-GB" sz="1200" dirty="0" err="1"/>
              <a:t>df_primary</a:t>
            </a:r>
            <a:r>
              <a:rPr lang="en-GB" sz="1200" dirty="0"/>
              <a:t> &lt;- tribble( ~ID, ~year, ~items, </a:t>
            </a:r>
          </a:p>
          <a:p>
            <a:r>
              <a:rPr lang="en-GB" sz="1200" dirty="0"/>
              <a:t>"A", 2015,3, </a:t>
            </a:r>
          </a:p>
          <a:p>
            <a:r>
              <a:rPr lang="en-GB" sz="1200" dirty="0"/>
              <a:t>"A", 2016,7, </a:t>
            </a:r>
          </a:p>
          <a:p>
            <a:r>
              <a:rPr lang="en-GB" sz="1200" dirty="0"/>
              <a:t>"A", 2017,6, </a:t>
            </a:r>
          </a:p>
          <a:p>
            <a:r>
              <a:rPr lang="en-GB" sz="1200" dirty="0"/>
              <a:t>"B", 2015,4, </a:t>
            </a:r>
          </a:p>
          <a:p>
            <a:r>
              <a:rPr lang="en-GB" sz="1200" dirty="0"/>
              <a:t>"B", 2016,8, </a:t>
            </a:r>
          </a:p>
          <a:p>
            <a:r>
              <a:rPr lang="en-GB" sz="1200" dirty="0"/>
              <a:t>"B", 2017,7, </a:t>
            </a:r>
          </a:p>
          <a:p>
            <a:r>
              <a:rPr lang="en-GB" sz="1200" dirty="0"/>
              <a:t>"C", 2015,4, </a:t>
            </a:r>
          </a:p>
          <a:p>
            <a:r>
              <a:rPr lang="en-GB" sz="1200" dirty="0"/>
              <a:t>"C", 2016,6, </a:t>
            </a:r>
          </a:p>
          <a:p>
            <a:r>
              <a:rPr lang="en-GB" sz="1200" dirty="0"/>
              <a:t>"C", 2017,6) </a:t>
            </a:r>
          </a:p>
          <a:p>
            <a:r>
              <a:rPr lang="en-GB" sz="1200" dirty="0" err="1"/>
              <a:t>df_secondary</a:t>
            </a:r>
            <a:r>
              <a:rPr lang="en-GB" sz="1200" dirty="0"/>
              <a:t> &lt;- tribble( ~ID, ~year, ~prices, </a:t>
            </a:r>
          </a:p>
          <a:p>
            <a:r>
              <a:rPr lang="en-GB" sz="1200" dirty="0"/>
              <a:t>"A", 2015,9, </a:t>
            </a:r>
          </a:p>
          <a:p>
            <a:r>
              <a:rPr lang="en-GB" sz="1200" dirty="0"/>
              <a:t>"A", 2016,8, </a:t>
            </a:r>
          </a:p>
          <a:p>
            <a:r>
              <a:rPr lang="en-GB" sz="1200" dirty="0"/>
              <a:t>"A", 2017,12, </a:t>
            </a:r>
          </a:p>
          <a:p>
            <a:r>
              <a:rPr lang="en-GB" sz="1200" dirty="0"/>
              <a:t>"B", 2015,13, </a:t>
            </a:r>
          </a:p>
          <a:p>
            <a:r>
              <a:rPr lang="en-GB" sz="1200" dirty="0"/>
              <a:t>"B", 2016,14, </a:t>
            </a:r>
          </a:p>
          <a:p>
            <a:r>
              <a:rPr lang="en-GB" sz="1200" dirty="0"/>
              <a:t>"B", 2017,6, </a:t>
            </a:r>
          </a:p>
          <a:p>
            <a:r>
              <a:rPr lang="en-GB" sz="1200" dirty="0"/>
              <a:t>"C", 2015,15, </a:t>
            </a:r>
          </a:p>
          <a:p>
            <a:r>
              <a:rPr lang="en-GB" sz="1200" dirty="0"/>
              <a:t>"C", 2016,15, </a:t>
            </a:r>
          </a:p>
          <a:p>
            <a:r>
              <a:rPr lang="en-GB" sz="1200" dirty="0"/>
              <a:t>"C", 2017,13) </a:t>
            </a:r>
          </a:p>
          <a:p>
            <a:r>
              <a:rPr lang="en-GB" sz="1200" dirty="0" err="1"/>
              <a:t>left_join</a:t>
            </a:r>
            <a:r>
              <a:rPr lang="en-GB" sz="1200" dirty="0"/>
              <a:t>(</a:t>
            </a:r>
            <a:r>
              <a:rPr lang="en-GB" sz="1200" dirty="0" err="1"/>
              <a:t>df_primary</a:t>
            </a:r>
            <a:r>
              <a:rPr lang="en-GB" sz="1200" dirty="0"/>
              <a:t>, </a:t>
            </a:r>
            <a:r>
              <a:rPr lang="en-GB" sz="1200" dirty="0" err="1"/>
              <a:t>df_secondary</a:t>
            </a:r>
            <a:r>
              <a:rPr lang="en-GB" sz="1200" dirty="0"/>
              <a:t>, by = c('ID', 'year'))</a:t>
            </a:r>
            <a:endParaRPr lang="fr-FR" sz="1200" dirty="0"/>
          </a:p>
        </p:txBody>
      </p:sp>
    </p:spTree>
    <p:extLst>
      <p:ext uri="{BB962C8B-B14F-4D97-AF65-F5344CB8AC3E}">
        <p14:creationId xmlns:p14="http://schemas.microsoft.com/office/powerpoint/2010/main" val="103206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'Tidy' Data Format</a:t>
            </a:r>
          </a:p>
        </p:txBody>
      </p:sp>
      <p:sp>
        <p:nvSpPr>
          <p:cNvPr id="3" name="Content Placeholder 2"/>
          <p:cNvSpPr>
            <a:spLocks noGrp="1"/>
          </p:cNvSpPr>
          <p:nvPr>
            <p:ph idx="1"/>
          </p:nvPr>
        </p:nvSpPr>
        <p:spPr/>
        <p:txBody>
          <a:bodyPr/>
          <a:lstStyle/>
          <a:p>
            <a:r>
              <a:rPr lang="en-GB" dirty="0"/>
              <a:t>Tibbles give you a 2D data structure where each column must be of a fixed data type</a:t>
            </a:r>
          </a:p>
          <a:p>
            <a:r>
              <a:rPr lang="en-GB" dirty="0"/>
              <a:t>Often data can be put into this sort of structure in more than one way</a:t>
            </a:r>
          </a:p>
          <a:p>
            <a:r>
              <a:rPr lang="en-GB" dirty="0"/>
              <a:t>Is there a right / wrong way to structure your data?</a:t>
            </a:r>
          </a:p>
          <a:p>
            <a:endParaRPr lang="en-GB" dirty="0"/>
          </a:p>
          <a:p>
            <a:r>
              <a:rPr lang="en-GB" dirty="0"/>
              <a:t>Tidyverse has an opinion!</a:t>
            </a:r>
          </a:p>
        </p:txBody>
      </p:sp>
      <p:pic>
        <p:nvPicPr>
          <p:cNvPr id="4" name="Picture 3"/>
          <p:cNvPicPr>
            <a:picLocks noChangeAspect="1"/>
          </p:cNvPicPr>
          <p:nvPr/>
        </p:nvPicPr>
        <p:blipFill>
          <a:blip r:embed="rId2"/>
          <a:stretch>
            <a:fillRect/>
          </a:stretch>
        </p:blipFill>
        <p:spPr>
          <a:xfrm>
            <a:off x="6312024" y="4437112"/>
            <a:ext cx="3947864" cy="2000251"/>
          </a:xfrm>
          <a:prstGeom prst="rect">
            <a:avLst/>
          </a:prstGeom>
        </p:spPr>
      </p:pic>
    </p:spTree>
    <p:extLst>
      <p:ext uri="{BB962C8B-B14F-4D97-AF65-F5344CB8AC3E}">
        <p14:creationId xmlns:p14="http://schemas.microsoft.com/office/powerpoint/2010/main" val="2892360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Wide Format</a:t>
            </a:r>
          </a:p>
        </p:txBody>
      </p:sp>
      <p:sp>
        <p:nvSpPr>
          <p:cNvPr id="3" name="Content Placeholder 2"/>
          <p:cNvSpPr>
            <a:spLocks noGrp="1"/>
          </p:cNvSpPr>
          <p:nvPr>
            <p:ph sz="half" idx="1"/>
          </p:nvPr>
        </p:nvSpPr>
        <p:spPr>
          <a:xfrm>
            <a:off x="838200" y="3744685"/>
            <a:ext cx="4372429" cy="1712686"/>
          </a:xfrm>
        </p:spPr>
        <p:txBody>
          <a:bodyPr/>
          <a:lstStyle/>
          <a:p>
            <a:r>
              <a:rPr lang="en-GB" dirty="0">
                <a:solidFill>
                  <a:srgbClr val="00B050"/>
                </a:solidFill>
              </a:rPr>
              <a:t>Compact</a:t>
            </a:r>
          </a:p>
          <a:p>
            <a:r>
              <a:rPr lang="en-GB" dirty="0">
                <a:solidFill>
                  <a:srgbClr val="00B050"/>
                </a:solidFill>
              </a:rPr>
              <a:t>Easy to read</a:t>
            </a:r>
          </a:p>
          <a:p>
            <a:r>
              <a:rPr lang="en-GB" dirty="0">
                <a:solidFill>
                  <a:srgbClr val="00B050"/>
                </a:solidFill>
              </a:rPr>
              <a:t>Shows linkage for genes</a:t>
            </a:r>
          </a:p>
        </p:txBody>
      </p:sp>
      <p:sp>
        <p:nvSpPr>
          <p:cNvPr id="5" name="Content Placeholder 4"/>
          <p:cNvSpPr>
            <a:spLocks noGrp="1"/>
          </p:cNvSpPr>
          <p:nvPr>
            <p:ph sz="half" idx="2"/>
          </p:nvPr>
        </p:nvSpPr>
        <p:spPr>
          <a:xfrm>
            <a:off x="5500913" y="3744685"/>
            <a:ext cx="6154057" cy="2206172"/>
          </a:xfrm>
        </p:spPr>
        <p:txBody>
          <a:bodyPr/>
          <a:lstStyle/>
          <a:p>
            <a:r>
              <a:rPr lang="en-GB" dirty="0">
                <a:solidFill>
                  <a:srgbClr val="FF0000"/>
                </a:solidFill>
              </a:rPr>
              <a:t>No explicit genotype or replicate</a:t>
            </a:r>
          </a:p>
          <a:p>
            <a:r>
              <a:rPr lang="en-GB" dirty="0">
                <a:solidFill>
                  <a:srgbClr val="FF0000"/>
                </a:solidFill>
              </a:rPr>
              <a:t>Values spread out over multiple rows and columns</a:t>
            </a:r>
          </a:p>
          <a:p>
            <a:r>
              <a:rPr lang="en-GB" dirty="0">
                <a:solidFill>
                  <a:srgbClr val="FF0000"/>
                </a:solidFill>
              </a:rPr>
              <a:t>Not extensible to more metadata</a:t>
            </a:r>
          </a:p>
        </p:txBody>
      </p:sp>
      <p:graphicFrame>
        <p:nvGraphicFramePr>
          <p:cNvPr id="4" name="Table 3"/>
          <p:cNvGraphicFramePr>
            <a:graphicFrameLocks noGrp="1"/>
          </p:cNvGraphicFramePr>
          <p:nvPr/>
        </p:nvGraphicFramePr>
        <p:xfrm>
          <a:off x="1966686" y="1628800"/>
          <a:ext cx="8258628" cy="1221867"/>
        </p:xfrm>
        <a:graphic>
          <a:graphicData uri="http://schemas.openxmlformats.org/drawingml/2006/table">
            <a:tbl>
              <a:tblPr firstRow="1" firstCol="1" bandRow="1">
                <a:tableStyleId>{5C22544A-7EE6-4342-B048-85BDC9FD1C3A}</a:tableStyleId>
              </a:tblPr>
              <a:tblGrid>
                <a:gridCol w="1179804">
                  <a:extLst>
                    <a:ext uri="{9D8B030D-6E8A-4147-A177-3AD203B41FA5}">
                      <a16:colId xmlns:a16="http://schemas.microsoft.com/office/drawing/2014/main" val="2250340542"/>
                    </a:ext>
                  </a:extLst>
                </a:gridCol>
                <a:gridCol w="1179804">
                  <a:extLst>
                    <a:ext uri="{9D8B030D-6E8A-4147-A177-3AD203B41FA5}">
                      <a16:colId xmlns:a16="http://schemas.microsoft.com/office/drawing/2014/main" val="3483029596"/>
                    </a:ext>
                  </a:extLst>
                </a:gridCol>
                <a:gridCol w="1179804">
                  <a:extLst>
                    <a:ext uri="{9D8B030D-6E8A-4147-A177-3AD203B41FA5}">
                      <a16:colId xmlns:a16="http://schemas.microsoft.com/office/drawing/2014/main" val="980574445"/>
                    </a:ext>
                  </a:extLst>
                </a:gridCol>
                <a:gridCol w="1179804">
                  <a:extLst>
                    <a:ext uri="{9D8B030D-6E8A-4147-A177-3AD203B41FA5}">
                      <a16:colId xmlns:a16="http://schemas.microsoft.com/office/drawing/2014/main" val="3806365563"/>
                    </a:ext>
                  </a:extLst>
                </a:gridCol>
                <a:gridCol w="1179804">
                  <a:extLst>
                    <a:ext uri="{9D8B030D-6E8A-4147-A177-3AD203B41FA5}">
                      <a16:colId xmlns:a16="http://schemas.microsoft.com/office/drawing/2014/main" val="1028329734"/>
                    </a:ext>
                  </a:extLst>
                </a:gridCol>
                <a:gridCol w="1179804">
                  <a:extLst>
                    <a:ext uri="{9D8B030D-6E8A-4147-A177-3AD203B41FA5}">
                      <a16:colId xmlns:a16="http://schemas.microsoft.com/office/drawing/2014/main" val="4019495385"/>
                    </a:ext>
                  </a:extLst>
                </a:gridCol>
                <a:gridCol w="1179804">
                  <a:extLst>
                    <a:ext uri="{9D8B030D-6E8A-4147-A177-3AD203B41FA5}">
                      <a16:colId xmlns:a16="http://schemas.microsoft.com/office/drawing/2014/main" val="3394869179"/>
                    </a:ext>
                  </a:extLst>
                </a:gridCol>
              </a:tblGrid>
              <a:tr h="190500">
                <a:tc>
                  <a:txBody>
                    <a:bodyPr/>
                    <a:lstStyle/>
                    <a:p>
                      <a:pPr algn="l">
                        <a:lnSpc>
                          <a:spcPct val="120000"/>
                        </a:lnSpc>
                        <a:spcAft>
                          <a:spcPts val="0"/>
                        </a:spcAft>
                      </a:pPr>
                      <a:r>
                        <a:rPr lang="en-GB" sz="2400">
                          <a:effectLst/>
                        </a:rPr>
                        <a:t>Gene</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WT_1</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WT_2</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WT_3</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KO_1</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KO_2</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l">
                        <a:lnSpc>
                          <a:spcPct val="120000"/>
                        </a:lnSpc>
                        <a:spcAft>
                          <a:spcPts val="0"/>
                        </a:spcAft>
                      </a:pPr>
                      <a:r>
                        <a:rPr lang="en-GB" sz="2400">
                          <a:effectLst/>
                        </a:rPr>
                        <a:t>KO_3</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12623265"/>
                  </a:ext>
                </a:extLst>
              </a:tr>
              <a:tr h="190500">
                <a:tc>
                  <a:txBody>
                    <a:bodyPr/>
                    <a:lstStyle/>
                    <a:p>
                      <a:pPr algn="l">
                        <a:lnSpc>
                          <a:spcPct val="120000"/>
                        </a:lnSpc>
                        <a:spcAft>
                          <a:spcPts val="0"/>
                        </a:spcAft>
                      </a:pPr>
                      <a:r>
                        <a:rPr lang="en-GB" sz="2400">
                          <a:effectLst/>
                        </a:rPr>
                        <a:t>ABC1</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8.86</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4.18</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8.90</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4.00</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14.52</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13.39</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68116729"/>
                  </a:ext>
                </a:extLst>
              </a:tr>
              <a:tr h="190500">
                <a:tc>
                  <a:txBody>
                    <a:bodyPr/>
                    <a:lstStyle/>
                    <a:p>
                      <a:pPr algn="l">
                        <a:lnSpc>
                          <a:spcPct val="120000"/>
                        </a:lnSpc>
                        <a:spcAft>
                          <a:spcPts val="0"/>
                        </a:spcAft>
                      </a:pPr>
                      <a:r>
                        <a:rPr lang="en-GB" sz="2400">
                          <a:effectLst/>
                        </a:rPr>
                        <a:t>DEF1</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29.60</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41.22</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36.15</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11.18</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a:effectLst/>
                        </a:rPr>
                        <a:t>16.68</a:t>
                      </a:r>
                      <a:endParaRPr lang="en-GB"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400" dirty="0">
                          <a:effectLst/>
                        </a:rPr>
                        <a:t>1.64</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88251741"/>
                  </a:ext>
                </a:extLst>
              </a:tr>
            </a:tbl>
          </a:graphicData>
        </a:graphic>
      </p:graphicFrame>
    </p:spTree>
    <p:extLst>
      <p:ext uri="{BB962C8B-B14F-4D97-AF65-F5344CB8AC3E}">
        <p14:creationId xmlns:p14="http://schemas.microsoft.com/office/powerpoint/2010/main" val="21622644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Long Format</a:t>
            </a:r>
          </a:p>
        </p:txBody>
      </p:sp>
      <p:sp>
        <p:nvSpPr>
          <p:cNvPr id="5" name="Content Placeholder 4"/>
          <p:cNvSpPr>
            <a:spLocks noGrp="1"/>
          </p:cNvSpPr>
          <p:nvPr>
            <p:ph sz="half" idx="2"/>
          </p:nvPr>
        </p:nvSpPr>
        <p:spPr>
          <a:xfrm>
            <a:off x="6502399" y="2598056"/>
            <a:ext cx="5286831" cy="3802743"/>
          </a:xfrm>
        </p:spPr>
        <p:txBody>
          <a:bodyPr>
            <a:normAutofit/>
          </a:bodyPr>
          <a:lstStyle/>
          <a:p>
            <a:r>
              <a:rPr lang="en-GB" dirty="0"/>
              <a:t>More verbose (repeated values)</a:t>
            </a:r>
          </a:p>
          <a:p>
            <a:endParaRPr lang="en-GB" dirty="0"/>
          </a:p>
          <a:p>
            <a:r>
              <a:rPr lang="en-GB" dirty="0"/>
              <a:t>Explicit genotype and replicate</a:t>
            </a:r>
          </a:p>
          <a:p>
            <a:endParaRPr lang="en-GB" dirty="0"/>
          </a:p>
          <a:p>
            <a:r>
              <a:rPr lang="en-GB" dirty="0"/>
              <a:t>All values in a single column</a:t>
            </a:r>
          </a:p>
          <a:p>
            <a:endParaRPr lang="en-GB" dirty="0"/>
          </a:p>
          <a:p>
            <a:r>
              <a:rPr lang="en-GB" dirty="0"/>
              <a:t>Extensible to more metadata</a:t>
            </a:r>
          </a:p>
        </p:txBody>
      </p:sp>
      <p:graphicFrame>
        <p:nvGraphicFramePr>
          <p:cNvPr id="6" name="Table 5"/>
          <p:cNvGraphicFramePr>
            <a:graphicFrameLocks noGrp="1"/>
          </p:cNvGraphicFramePr>
          <p:nvPr/>
        </p:nvGraphicFramePr>
        <p:xfrm>
          <a:off x="402770" y="1690688"/>
          <a:ext cx="5127172" cy="4412304"/>
        </p:xfrm>
        <a:graphic>
          <a:graphicData uri="http://schemas.openxmlformats.org/drawingml/2006/table">
            <a:tbl>
              <a:tblPr firstRow="1" firstCol="1" bandRow="1">
                <a:tableStyleId>{5C22544A-7EE6-4342-B048-85BDC9FD1C3A}</a:tableStyleId>
              </a:tblPr>
              <a:tblGrid>
                <a:gridCol w="1255634">
                  <a:extLst>
                    <a:ext uri="{9D8B030D-6E8A-4147-A177-3AD203B41FA5}">
                      <a16:colId xmlns:a16="http://schemas.microsoft.com/office/drawing/2014/main" val="3764908467"/>
                    </a:ext>
                  </a:extLst>
                </a:gridCol>
                <a:gridCol w="1360270">
                  <a:extLst>
                    <a:ext uri="{9D8B030D-6E8A-4147-A177-3AD203B41FA5}">
                      <a16:colId xmlns:a16="http://schemas.microsoft.com/office/drawing/2014/main" val="1172954090"/>
                    </a:ext>
                  </a:extLst>
                </a:gridCol>
                <a:gridCol w="1255634">
                  <a:extLst>
                    <a:ext uri="{9D8B030D-6E8A-4147-A177-3AD203B41FA5}">
                      <a16:colId xmlns:a16="http://schemas.microsoft.com/office/drawing/2014/main" val="888777387"/>
                    </a:ext>
                  </a:extLst>
                </a:gridCol>
                <a:gridCol w="1255634">
                  <a:extLst>
                    <a:ext uri="{9D8B030D-6E8A-4147-A177-3AD203B41FA5}">
                      <a16:colId xmlns:a16="http://schemas.microsoft.com/office/drawing/2014/main" val="2446762718"/>
                    </a:ext>
                  </a:extLst>
                </a:gridCol>
              </a:tblGrid>
              <a:tr h="190500">
                <a:tc>
                  <a:txBody>
                    <a:bodyPr/>
                    <a:lstStyle/>
                    <a:p>
                      <a:pPr algn="ctr">
                        <a:lnSpc>
                          <a:spcPct val="120000"/>
                        </a:lnSpc>
                        <a:spcAft>
                          <a:spcPts val="0"/>
                        </a:spcAft>
                      </a:pPr>
                      <a:r>
                        <a:rPr lang="en-GB" sz="2000">
                          <a:effectLst/>
                        </a:rPr>
                        <a:t>Gene</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Genotype</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Replicate</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Value</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62835567"/>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8.86</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62540926"/>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4.18</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80124636"/>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3</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8.90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07608097"/>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4.00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914242"/>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14.52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18129012"/>
                  </a:ext>
                </a:extLst>
              </a:tr>
              <a:tr h="190500">
                <a:tc>
                  <a:txBody>
                    <a:bodyPr/>
                    <a:lstStyle/>
                    <a:p>
                      <a:pPr algn="ctr">
                        <a:lnSpc>
                          <a:spcPct val="120000"/>
                        </a:lnSpc>
                        <a:spcAft>
                          <a:spcPts val="0"/>
                        </a:spcAft>
                      </a:pPr>
                      <a:r>
                        <a:rPr lang="en-GB" sz="2000">
                          <a:effectLst/>
                        </a:rPr>
                        <a:t>ABC1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3</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13.39</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767884"/>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29.60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87317515"/>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41.22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88410612"/>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WT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3</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36.15</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46635229"/>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11.18</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40637285"/>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2</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16.68</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03615469"/>
                  </a:ext>
                </a:extLst>
              </a:tr>
              <a:tr h="190500">
                <a:tc>
                  <a:txBody>
                    <a:bodyPr/>
                    <a:lstStyle/>
                    <a:p>
                      <a:pPr algn="ctr">
                        <a:lnSpc>
                          <a:spcPct val="120000"/>
                        </a:lnSpc>
                        <a:spcAft>
                          <a:spcPts val="0"/>
                        </a:spcAft>
                      </a:pPr>
                      <a:r>
                        <a:rPr lang="en-GB" sz="2000">
                          <a:effectLst/>
                        </a:rPr>
                        <a:t>DEF1</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KO</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a:effectLst/>
                        </a:rPr>
                        <a:t>3</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20000"/>
                        </a:lnSpc>
                        <a:spcAft>
                          <a:spcPts val="0"/>
                        </a:spcAft>
                      </a:pPr>
                      <a:r>
                        <a:rPr lang="en-GB" sz="2000" dirty="0">
                          <a:effectLst/>
                        </a:rPr>
                        <a:t>1.64</a:t>
                      </a:r>
                      <a:endParaRPr lang="en-GB"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20528138"/>
                  </a:ext>
                </a:extLst>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224" y="173705"/>
            <a:ext cx="1314006" cy="151698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6315" y="173705"/>
            <a:ext cx="1308909" cy="1516983"/>
          </a:xfrm>
          <a:prstGeom prst="rect">
            <a:avLst/>
          </a:prstGeom>
        </p:spPr>
      </p:pic>
    </p:spTree>
    <p:extLst>
      <p:ext uri="{BB962C8B-B14F-4D97-AF65-F5344CB8AC3E}">
        <p14:creationId xmlns:p14="http://schemas.microsoft.com/office/powerpoint/2010/main" val="25934926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A70E-08E9-DD47-8C6E-DDED4FDFC3BE}"/>
              </a:ext>
            </a:extLst>
          </p:cNvPr>
          <p:cNvSpPr>
            <a:spLocks noGrp="1"/>
          </p:cNvSpPr>
          <p:nvPr>
            <p:ph type="title"/>
          </p:nvPr>
        </p:nvSpPr>
        <p:spPr/>
        <p:txBody>
          <a:bodyPr/>
          <a:lstStyle/>
          <a:p>
            <a:r>
              <a:rPr lang="en-GB" b="1" dirty="0"/>
              <a:t>Data Cleaning Functions</a:t>
            </a:r>
            <a:endParaRPr lang="fr-FR" dirty="0"/>
          </a:p>
        </p:txBody>
      </p:sp>
      <p:sp>
        <p:nvSpPr>
          <p:cNvPr id="3" name="Rectangle 2">
            <a:extLst>
              <a:ext uri="{FF2B5EF4-FFF2-40B4-BE49-F238E27FC236}">
                <a16:creationId xmlns:a16="http://schemas.microsoft.com/office/drawing/2014/main" id="{C6C88C28-9580-0749-BA18-C94A481D5EFE}"/>
              </a:ext>
            </a:extLst>
          </p:cNvPr>
          <p:cNvSpPr/>
          <p:nvPr/>
        </p:nvSpPr>
        <p:spPr>
          <a:xfrm>
            <a:off x="245165" y="1565269"/>
            <a:ext cx="7954618" cy="369332"/>
          </a:xfrm>
          <a:prstGeom prst="rect">
            <a:avLst/>
          </a:prstGeom>
        </p:spPr>
        <p:txBody>
          <a:bodyPr wrap="square">
            <a:spAutoFit/>
          </a:bodyPr>
          <a:lstStyle/>
          <a:p>
            <a:r>
              <a:rPr lang="en-GB" dirty="0">
                <a:solidFill>
                  <a:srgbClr val="222222"/>
                </a:solidFill>
                <a:latin typeface="Source Sans Pro" panose="020B0503030403020204" pitchFamily="34" charset="0"/>
              </a:rPr>
              <a:t>Following are the four important functions to tidy (clean) the data:</a:t>
            </a:r>
            <a:endParaRPr lang="fr-FR" dirty="0"/>
          </a:p>
        </p:txBody>
      </p:sp>
      <p:pic>
        <p:nvPicPr>
          <p:cNvPr id="5" name="Picture 4" descr="Graphical user interface, application&#10;&#10;Description automatically generated">
            <a:extLst>
              <a:ext uri="{FF2B5EF4-FFF2-40B4-BE49-F238E27FC236}">
                <a16:creationId xmlns:a16="http://schemas.microsoft.com/office/drawing/2014/main" id="{F29E4A75-9A9A-C342-AA09-2F9FEF6040E9}"/>
              </a:ext>
            </a:extLst>
          </p:cNvPr>
          <p:cNvPicPr>
            <a:picLocks noChangeAspect="1"/>
          </p:cNvPicPr>
          <p:nvPr/>
        </p:nvPicPr>
        <p:blipFill>
          <a:blip r:embed="rId2"/>
          <a:stretch>
            <a:fillRect/>
          </a:stretch>
        </p:blipFill>
        <p:spPr>
          <a:xfrm>
            <a:off x="882650" y="1905000"/>
            <a:ext cx="10426700" cy="3048000"/>
          </a:xfrm>
          <a:prstGeom prst="rect">
            <a:avLst/>
          </a:prstGeom>
        </p:spPr>
      </p:pic>
      <p:sp>
        <p:nvSpPr>
          <p:cNvPr id="6" name="Rectangle 5">
            <a:extLst>
              <a:ext uri="{FF2B5EF4-FFF2-40B4-BE49-F238E27FC236}">
                <a16:creationId xmlns:a16="http://schemas.microsoft.com/office/drawing/2014/main" id="{706009B4-DA7E-7744-8C0A-05AC656799E3}"/>
              </a:ext>
            </a:extLst>
          </p:cNvPr>
          <p:cNvSpPr/>
          <p:nvPr/>
        </p:nvSpPr>
        <p:spPr>
          <a:xfrm>
            <a:off x="563218" y="4923400"/>
            <a:ext cx="10866782" cy="1754326"/>
          </a:xfrm>
          <a:prstGeom prst="rect">
            <a:avLst/>
          </a:prstGeom>
        </p:spPr>
        <p:txBody>
          <a:bodyPr wrap="square">
            <a:spAutoFit/>
          </a:bodyPr>
          <a:lstStyle/>
          <a:p>
            <a:r>
              <a:rPr lang="en-GB" dirty="0">
                <a:solidFill>
                  <a:srgbClr val="222222"/>
                </a:solidFill>
                <a:latin typeface="Source Sans Pro" panose="020B0503030403020204" pitchFamily="34" charset="0"/>
              </a:rPr>
              <a:t>We use the </a:t>
            </a:r>
            <a:r>
              <a:rPr lang="en-GB" dirty="0" err="1">
                <a:solidFill>
                  <a:srgbClr val="222222"/>
                </a:solidFill>
                <a:latin typeface="Source Sans Pro" panose="020B0503030403020204" pitchFamily="34" charset="0"/>
              </a:rPr>
              <a:t>tidyr</a:t>
            </a:r>
            <a:r>
              <a:rPr lang="en-GB" dirty="0">
                <a:solidFill>
                  <a:srgbClr val="222222"/>
                </a:solidFill>
                <a:latin typeface="Source Sans Pro" panose="020B0503030403020204" pitchFamily="34" charset="0"/>
              </a:rPr>
              <a:t> library. This library belongs to the collection of the library to manipulate, clean and visualize the data. If we install R with anaconda, the library is already installed. We can find the library here, </a:t>
            </a:r>
            <a:r>
              <a:rPr lang="en-GB" dirty="0">
                <a:solidFill>
                  <a:srgbClr val="222222"/>
                </a:solidFill>
                <a:latin typeface="Source Sans Pro" panose="020B0503030403020204" pitchFamily="34" charset="0"/>
                <a:hlinkClick r:id="rId3"/>
              </a:rPr>
              <a:t>https://anaconda.org/r/r-tidyr</a:t>
            </a:r>
            <a:r>
              <a:rPr lang="en-GB" dirty="0">
                <a:solidFill>
                  <a:srgbClr val="222222"/>
                </a:solidFill>
                <a:latin typeface="Source Sans Pro" panose="020B0503030403020204" pitchFamily="34" charset="0"/>
              </a:rPr>
              <a:t>.</a:t>
            </a:r>
          </a:p>
          <a:p>
            <a:r>
              <a:rPr lang="en-GB" dirty="0">
                <a:solidFill>
                  <a:srgbClr val="222222"/>
                </a:solidFill>
                <a:latin typeface="Source Sans Pro" panose="020B0503030403020204" pitchFamily="34" charset="0"/>
              </a:rPr>
              <a:t>If not installed already, enter the following command to install </a:t>
            </a:r>
            <a:r>
              <a:rPr lang="en-GB" dirty="0" err="1">
                <a:solidFill>
                  <a:srgbClr val="222222"/>
                </a:solidFill>
                <a:latin typeface="Source Sans Pro" panose="020B0503030403020204" pitchFamily="34" charset="0"/>
              </a:rPr>
              <a:t>tidyr</a:t>
            </a:r>
            <a:r>
              <a:rPr lang="en-GB" dirty="0">
                <a:solidFill>
                  <a:srgbClr val="222222"/>
                </a:solidFill>
                <a:latin typeface="Source Sans Pro" panose="020B0503030403020204" pitchFamily="34" charset="0"/>
              </a:rPr>
              <a:t>:</a:t>
            </a:r>
          </a:p>
          <a:p>
            <a:br>
              <a:rPr lang="en-GB" dirty="0"/>
            </a:br>
            <a:endParaRPr lang="fr-FR" dirty="0"/>
          </a:p>
        </p:txBody>
      </p:sp>
      <p:sp>
        <p:nvSpPr>
          <p:cNvPr id="7" name="Rectangle 6">
            <a:extLst>
              <a:ext uri="{FF2B5EF4-FFF2-40B4-BE49-F238E27FC236}">
                <a16:creationId xmlns:a16="http://schemas.microsoft.com/office/drawing/2014/main" id="{CD7D2013-AF19-BA4B-BECB-348020C3C562}"/>
              </a:ext>
            </a:extLst>
          </p:cNvPr>
          <p:cNvSpPr/>
          <p:nvPr/>
        </p:nvSpPr>
        <p:spPr>
          <a:xfrm>
            <a:off x="563219" y="6308209"/>
            <a:ext cx="7174248" cy="369332"/>
          </a:xfrm>
          <a:prstGeom prst="rect">
            <a:avLst/>
          </a:prstGeom>
          <a:solidFill>
            <a:schemeClr val="bg2"/>
          </a:solidFill>
        </p:spPr>
        <p:txBody>
          <a:bodyPr wrap="square">
            <a:spAutoFit/>
          </a:bodyPr>
          <a:lstStyle/>
          <a:p>
            <a:r>
              <a:rPr lang="en-GB" dirty="0"/>
              <a:t>install </a:t>
            </a:r>
            <a:r>
              <a:rPr lang="en-GB" dirty="0" err="1"/>
              <a:t>tidyr</a:t>
            </a:r>
            <a:r>
              <a:rPr lang="en-GB" dirty="0"/>
              <a:t> : </a:t>
            </a:r>
            <a:r>
              <a:rPr lang="en-GB" dirty="0" err="1"/>
              <a:t>install.packages</a:t>
            </a:r>
            <a:r>
              <a:rPr lang="en-GB" dirty="0"/>
              <a:t>("</a:t>
            </a:r>
            <a:r>
              <a:rPr lang="en-GB" dirty="0" err="1"/>
              <a:t>tidyr</a:t>
            </a:r>
            <a:r>
              <a:rPr lang="en-GB" dirty="0"/>
              <a:t>")</a:t>
            </a:r>
            <a:endParaRPr lang="fr-FR" dirty="0"/>
          </a:p>
        </p:txBody>
      </p:sp>
    </p:spTree>
    <p:extLst>
      <p:ext uri="{BB962C8B-B14F-4D97-AF65-F5344CB8AC3E}">
        <p14:creationId xmlns:p14="http://schemas.microsoft.com/office/powerpoint/2010/main" val="28365931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8328248" y="4288479"/>
            <a:ext cx="3746646" cy="24919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8326018" y="1615598"/>
            <a:ext cx="3746646" cy="25010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Tidying operations</a:t>
            </a:r>
          </a:p>
        </p:txBody>
      </p:sp>
      <p:sp>
        <p:nvSpPr>
          <p:cNvPr id="3" name="Content Placeholder 2"/>
          <p:cNvSpPr>
            <a:spLocks noGrp="1"/>
          </p:cNvSpPr>
          <p:nvPr>
            <p:ph idx="1"/>
          </p:nvPr>
        </p:nvSpPr>
        <p:spPr>
          <a:xfrm>
            <a:off x="609600" y="1600201"/>
            <a:ext cx="7718648" cy="5141167"/>
          </a:xfrm>
        </p:spPr>
        <p:txBody>
          <a:bodyPr>
            <a:normAutofit/>
          </a:bodyPr>
          <a:lstStyle/>
          <a:p>
            <a:r>
              <a:rPr lang="en-GB" dirty="0" err="1">
                <a:latin typeface="Lucida Console" panose="020B0609040504020204" pitchFamily="49" charset="0"/>
              </a:rPr>
              <a:t>pivot_longer</a:t>
            </a:r>
            <a:endParaRPr lang="en-GB" dirty="0">
              <a:latin typeface="Lucida Console" panose="020B0609040504020204" pitchFamily="49" charset="0"/>
            </a:endParaRPr>
          </a:p>
          <a:p>
            <a:pPr lvl="1"/>
            <a:r>
              <a:rPr lang="en-GB" dirty="0"/>
              <a:t>Takes multiple columns of the same type and puts them into a pair of key-value columns</a:t>
            </a:r>
          </a:p>
          <a:p>
            <a:r>
              <a:rPr lang="en-GB" dirty="0">
                <a:latin typeface="Lucida Console" panose="020B0609040504020204" pitchFamily="49" charset="0"/>
              </a:rPr>
              <a:t>separate</a:t>
            </a:r>
          </a:p>
          <a:p>
            <a:pPr lvl="1"/>
            <a:r>
              <a:rPr lang="en-GB" dirty="0"/>
              <a:t>Splits a delimited column into multiple columns</a:t>
            </a:r>
          </a:p>
          <a:p>
            <a:endParaRPr lang="en-GB" dirty="0">
              <a:latin typeface="Lucida Console" panose="020B0609040504020204" pitchFamily="49" charset="0"/>
            </a:endParaRPr>
          </a:p>
          <a:p>
            <a:r>
              <a:rPr lang="en-GB" dirty="0" err="1">
                <a:latin typeface="Lucida Console" panose="020B0609040504020204" pitchFamily="49" charset="0"/>
              </a:rPr>
              <a:t>pivot_wider</a:t>
            </a:r>
            <a:endParaRPr lang="en-GB" dirty="0">
              <a:latin typeface="Lucida Console" panose="020B0609040504020204" pitchFamily="49" charset="0"/>
            </a:endParaRPr>
          </a:p>
          <a:p>
            <a:pPr lvl="1"/>
            <a:r>
              <a:rPr lang="en-GB" dirty="0"/>
              <a:t>Takes a key-value column pair and spreads them out to multiple columns of the same type</a:t>
            </a:r>
          </a:p>
          <a:p>
            <a:r>
              <a:rPr lang="en-GB" dirty="0">
                <a:latin typeface="Lucida Console" panose="020B0609040504020204" pitchFamily="49" charset="0"/>
              </a:rPr>
              <a:t>unite</a:t>
            </a:r>
          </a:p>
          <a:p>
            <a:pPr lvl="1"/>
            <a:r>
              <a:rPr lang="en-GB" dirty="0"/>
              <a:t>Combines multiple columns into one</a:t>
            </a:r>
          </a:p>
        </p:txBody>
      </p:sp>
      <p:sp>
        <p:nvSpPr>
          <p:cNvPr id="5" name="Rectangle 4"/>
          <p:cNvSpPr/>
          <p:nvPr/>
        </p:nvSpPr>
        <p:spPr>
          <a:xfrm>
            <a:off x="8328248" y="1628800"/>
            <a:ext cx="3744416" cy="33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Wide to Long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grpSp>
        <p:nvGrpSpPr>
          <p:cNvPr id="22" name="Group 21"/>
          <p:cNvGrpSpPr/>
          <p:nvPr/>
        </p:nvGrpSpPr>
        <p:grpSpPr>
          <a:xfrm>
            <a:off x="8456308" y="1933601"/>
            <a:ext cx="880052" cy="854518"/>
            <a:chOff x="9112708" y="1933601"/>
            <a:chExt cx="880052" cy="854518"/>
          </a:xfrm>
        </p:grpSpPr>
        <p:sp>
          <p:nvSpPr>
            <p:cNvPr id="11" name="Rectangle 10"/>
            <p:cNvSpPr/>
            <p:nvPr/>
          </p:nvSpPr>
          <p:spPr>
            <a:xfrm>
              <a:off x="9192344" y="2239673"/>
              <a:ext cx="144016" cy="548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480376" y="2239673"/>
              <a:ext cx="144016" cy="5484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p:nvSpPr>
          <p:spPr>
            <a:xfrm>
              <a:off x="9773787" y="2239673"/>
              <a:ext cx="144016" cy="5484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TextBox 13"/>
            <p:cNvSpPr txBox="1"/>
            <p:nvPr/>
          </p:nvSpPr>
          <p:spPr>
            <a:xfrm>
              <a:off x="9112708" y="1933601"/>
              <a:ext cx="303288" cy="338554"/>
            </a:xfrm>
            <a:prstGeom prst="rect">
              <a:avLst/>
            </a:prstGeom>
            <a:noFill/>
          </p:spPr>
          <p:txBody>
            <a:bodyPr wrap="none" rtlCol="0">
              <a:spAutoFit/>
            </a:bodyPr>
            <a:lstStyle/>
            <a:p>
              <a:r>
                <a:rPr lang="en-GB" sz="1600" dirty="0"/>
                <a:t>A</a:t>
              </a:r>
            </a:p>
          </p:txBody>
        </p:sp>
        <p:sp>
          <p:nvSpPr>
            <p:cNvPr id="15" name="TextBox 14"/>
            <p:cNvSpPr txBox="1"/>
            <p:nvPr/>
          </p:nvSpPr>
          <p:spPr>
            <a:xfrm>
              <a:off x="9402214" y="1933601"/>
              <a:ext cx="296876" cy="338554"/>
            </a:xfrm>
            <a:prstGeom prst="rect">
              <a:avLst/>
            </a:prstGeom>
            <a:noFill/>
          </p:spPr>
          <p:txBody>
            <a:bodyPr wrap="none" rtlCol="0">
              <a:spAutoFit/>
            </a:bodyPr>
            <a:lstStyle/>
            <a:p>
              <a:r>
                <a:rPr lang="en-GB" sz="1600" dirty="0"/>
                <a:t>B</a:t>
              </a:r>
            </a:p>
          </p:txBody>
        </p:sp>
        <p:sp>
          <p:nvSpPr>
            <p:cNvPr id="16" name="TextBox 15"/>
            <p:cNvSpPr txBox="1"/>
            <p:nvPr/>
          </p:nvSpPr>
          <p:spPr>
            <a:xfrm>
              <a:off x="9699090" y="1933601"/>
              <a:ext cx="293670" cy="338554"/>
            </a:xfrm>
            <a:prstGeom prst="rect">
              <a:avLst/>
            </a:prstGeom>
            <a:noFill/>
          </p:spPr>
          <p:txBody>
            <a:bodyPr wrap="none" rtlCol="0">
              <a:spAutoFit/>
            </a:bodyPr>
            <a:lstStyle/>
            <a:p>
              <a:r>
                <a:rPr lang="en-GB" sz="1600" dirty="0"/>
                <a:t>C</a:t>
              </a:r>
            </a:p>
          </p:txBody>
        </p:sp>
      </p:grpSp>
      <p:grpSp>
        <p:nvGrpSpPr>
          <p:cNvPr id="49" name="Group 48"/>
          <p:cNvGrpSpPr/>
          <p:nvPr/>
        </p:nvGrpSpPr>
        <p:grpSpPr>
          <a:xfrm>
            <a:off x="11481344" y="2200575"/>
            <a:ext cx="447304" cy="1776166"/>
            <a:chOff x="11481344" y="2200575"/>
            <a:chExt cx="447304" cy="1776166"/>
          </a:xfrm>
        </p:grpSpPr>
        <p:sp>
          <p:nvSpPr>
            <p:cNvPr id="4" name="Rectangle 3"/>
            <p:cNvSpPr/>
            <p:nvPr/>
          </p:nvSpPr>
          <p:spPr>
            <a:xfrm>
              <a:off x="11784632" y="2200575"/>
              <a:ext cx="144016" cy="548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1784632" y="2788119"/>
              <a:ext cx="144016" cy="5484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ectangle 8"/>
            <p:cNvSpPr/>
            <p:nvPr/>
          </p:nvSpPr>
          <p:spPr>
            <a:xfrm>
              <a:off x="11784632" y="3380324"/>
              <a:ext cx="144016" cy="5484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TextBox 16"/>
            <p:cNvSpPr txBox="1"/>
            <p:nvPr/>
          </p:nvSpPr>
          <p:spPr>
            <a:xfrm>
              <a:off x="11481344" y="2204510"/>
              <a:ext cx="303288" cy="640175"/>
            </a:xfrm>
            <a:prstGeom prst="rect">
              <a:avLst/>
            </a:prstGeom>
            <a:noFill/>
          </p:spPr>
          <p:txBody>
            <a:bodyPr wrap="none" rtlCol="0">
              <a:spAutoFit/>
            </a:bodyPr>
            <a:lstStyle/>
            <a:p>
              <a:pPr>
                <a:lnSpc>
                  <a:spcPts val="1400"/>
                </a:lnSpc>
              </a:pPr>
              <a:r>
                <a:rPr lang="en-GB" sz="1600" dirty="0"/>
                <a:t>A</a:t>
              </a:r>
            </a:p>
            <a:p>
              <a:pPr>
                <a:lnSpc>
                  <a:spcPts val="1400"/>
                </a:lnSpc>
              </a:pPr>
              <a:r>
                <a:rPr lang="en-GB" sz="1600" dirty="0"/>
                <a:t>A</a:t>
              </a:r>
            </a:p>
            <a:p>
              <a:pPr>
                <a:lnSpc>
                  <a:spcPts val="1400"/>
                </a:lnSpc>
              </a:pPr>
              <a:r>
                <a:rPr lang="en-GB" sz="1600" dirty="0"/>
                <a:t>A</a:t>
              </a:r>
            </a:p>
          </p:txBody>
        </p:sp>
        <p:sp>
          <p:nvSpPr>
            <p:cNvPr id="18" name="TextBox 17"/>
            <p:cNvSpPr txBox="1"/>
            <p:nvPr/>
          </p:nvSpPr>
          <p:spPr>
            <a:xfrm>
              <a:off x="11481344" y="2770538"/>
              <a:ext cx="296876" cy="640175"/>
            </a:xfrm>
            <a:prstGeom prst="rect">
              <a:avLst/>
            </a:prstGeom>
            <a:noFill/>
          </p:spPr>
          <p:txBody>
            <a:bodyPr wrap="none" rtlCol="0">
              <a:spAutoFit/>
            </a:bodyPr>
            <a:lstStyle/>
            <a:p>
              <a:pPr>
                <a:lnSpc>
                  <a:spcPts val="1400"/>
                </a:lnSpc>
              </a:pPr>
              <a:r>
                <a:rPr lang="en-GB" sz="1600" dirty="0"/>
                <a:t>B</a:t>
              </a:r>
            </a:p>
            <a:p>
              <a:pPr>
                <a:lnSpc>
                  <a:spcPts val="1400"/>
                </a:lnSpc>
              </a:pPr>
              <a:r>
                <a:rPr lang="en-GB" sz="1600" dirty="0"/>
                <a:t>B</a:t>
              </a:r>
            </a:p>
            <a:p>
              <a:pPr>
                <a:lnSpc>
                  <a:spcPts val="1400"/>
                </a:lnSpc>
              </a:pPr>
              <a:r>
                <a:rPr lang="en-GB" sz="1600" dirty="0"/>
                <a:t>B</a:t>
              </a:r>
            </a:p>
          </p:txBody>
        </p:sp>
        <p:sp>
          <p:nvSpPr>
            <p:cNvPr id="19" name="TextBox 18"/>
            <p:cNvSpPr txBox="1"/>
            <p:nvPr/>
          </p:nvSpPr>
          <p:spPr>
            <a:xfrm>
              <a:off x="11481344" y="3336566"/>
              <a:ext cx="296876" cy="640175"/>
            </a:xfrm>
            <a:prstGeom prst="rect">
              <a:avLst/>
            </a:prstGeom>
            <a:noFill/>
          </p:spPr>
          <p:txBody>
            <a:bodyPr wrap="none" rtlCol="0">
              <a:spAutoFit/>
            </a:bodyPr>
            <a:lstStyle/>
            <a:p>
              <a:pPr>
                <a:lnSpc>
                  <a:spcPts val="1400"/>
                </a:lnSpc>
              </a:pPr>
              <a:r>
                <a:rPr lang="en-GB" sz="1600" dirty="0"/>
                <a:t>C</a:t>
              </a:r>
            </a:p>
            <a:p>
              <a:pPr>
                <a:lnSpc>
                  <a:spcPts val="1400"/>
                </a:lnSpc>
              </a:pPr>
              <a:r>
                <a:rPr lang="en-GB" sz="1600" dirty="0"/>
                <a:t>C</a:t>
              </a:r>
            </a:p>
            <a:p>
              <a:pPr>
                <a:lnSpc>
                  <a:spcPts val="1400"/>
                </a:lnSpc>
              </a:pPr>
              <a:r>
                <a:rPr lang="en-GB" sz="1600" dirty="0"/>
                <a:t>C</a:t>
              </a:r>
            </a:p>
          </p:txBody>
        </p:sp>
      </p:grpSp>
      <p:sp>
        <p:nvSpPr>
          <p:cNvPr id="20" name="Right Arrow 19"/>
          <p:cNvSpPr/>
          <p:nvPr/>
        </p:nvSpPr>
        <p:spPr>
          <a:xfrm>
            <a:off x="9410798" y="2357240"/>
            <a:ext cx="1926530" cy="207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8470034" y="3376852"/>
            <a:ext cx="880052"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WT_D1</a:t>
            </a:r>
            <a:endParaRPr lang="en-GB" dirty="0"/>
          </a:p>
        </p:txBody>
      </p:sp>
      <p:sp>
        <p:nvSpPr>
          <p:cNvPr id="24" name="Rectangle 23"/>
          <p:cNvSpPr/>
          <p:nvPr/>
        </p:nvSpPr>
        <p:spPr>
          <a:xfrm>
            <a:off x="10056440" y="3380324"/>
            <a:ext cx="559830"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WT</a:t>
            </a:r>
          </a:p>
        </p:txBody>
      </p:sp>
      <p:sp>
        <p:nvSpPr>
          <p:cNvPr id="25" name="Rectangle 24"/>
          <p:cNvSpPr/>
          <p:nvPr/>
        </p:nvSpPr>
        <p:spPr>
          <a:xfrm>
            <a:off x="10725598" y="3380324"/>
            <a:ext cx="559830"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D1</a:t>
            </a:r>
          </a:p>
        </p:txBody>
      </p:sp>
      <p:sp>
        <p:nvSpPr>
          <p:cNvPr id="26" name="Right Arrow 25"/>
          <p:cNvSpPr/>
          <p:nvPr/>
        </p:nvSpPr>
        <p:spPr>
          <a:xfrm>
            <a:off x="9410798" y="3489611"/>
            <a:ext cx="573634" cy="207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341198" y="4293096"/>
            <a:ext cx="3718516" cy="33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Long to Wide</a:t>
            </a:r>
          </a:p>
        </p:txBody>
      </p:sp>
      <p:grpSp>
        <p:nvGrpSpPr>
          <p:cNvPr id="31" name="Group 30"/>
          <p:cNvGrpSpPr/>
          <p:nvPr/>
        </p:nvGrpSpPr>
        <p:grpSpPr>
          <a:xfrm>
            <a:off x="11064552" y="4707061"/>
            <a:ext cx="880052" cy="854518"/>
            <a:chOff x="9112708" y="1933601"/>
            <a:chExt cx="880052" cy="854518"/>
          </a:xfrm>
        </p:grpSpPr>
        <p:sp>
          <p:nvSpPr>
            <p:cNvPr id="32" name="Rectangle 31"/>
            <p:cNvSpPr/>
            <p:nvPr/>
          </p:nvSpPr>
          <p:spPr>
            <a:xfrm>
              <a:off x="9192344" y="2239673"/>
              <a:ext cx="144016" cy="548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9480376" y="2239673"/>
              <a:ext cx="144016" cy="5484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p:nvSpPr>
          <p:spPr>
            <a:xfrm>
              <a:off x="9773787" y="2239673"/>
              <a:ext cx="144016" cy="5484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5" name="TextBox 34"/>
            <p:cNvSpPr txBox="1"/>
            <p:nvPr/>
          </p:nvSpPr>
          <p:spPr>
            <a:xfrm>
              <a:off x="9112708" y="1933601"/>
              <a:ext cx="303288" cy="338554"/>
            </a:xfrm>
            <a:prstGeom prst="rect">
              <a:avLst/>
            </a:prstGeom>
            <a:noFill/>
          </p:spPr>
          <p:txBody>
            <a:bodyPr wrap="none" rtlCol="0">
              <a:spAutoFit/>
            </a:bodyPr>
            <a:lstStyle/>
            <a:p>
              <a:r>
                <a:rPr lang="en-GB" sz="1600" dirty="0"/>
                <a:t>A</a:t>
              </a:r>
            </a:p>
          </p:txBody>
        </p:sp>
        <p:sp>
          <p:nvSpPr>
            <p:cNvPr id="36" name="TextBox 35"/>
            <p:cNvSpPr txBox="1"/>
            <p:nvPr/>
          </p:nvSpPr>
          <p:spPr>
            <a:xfrm>
              <a:off x="9402214" y="1933601"/>
              <a:ext cx="296876" cy="338554"/>
            </a:xfrm>
            <a:prstGeom prst="rect">
              <a:avLst/>
            </a:prstGeom>
            <a:noFill/>
          </p:spPr>
          <p:txBody>
            <a:bodyPr wrap="none" rtlCol="0">
              <a:spAutoFit/>
            </a:bodyPr>
            <a:lstStyle/>
            <a:p>
              <a:r>
                <a:rPr lang="en-GB" sz="1600" dirty="0"/>
                <a:t>B</a:t>
              </a:r>
            </a:p>
          </p:txBody>
        </p:sp>
        <p:sp>
          <p:nvSpPr>
            <p:cNvPr id="37" name="TextBox 36"/>
            <p:cNvSpPr txBox="1"/>
            <p:nvPr/>
          </p:nvSpPr>
          <p:spPr>
            <a:xfrm>
              <a:off x="9699090" y="1933601"/>
              <a:ext cx="293670" cy="338554"/>
            </a:xfrm>
            <a:prstGeom prst="rect">
              <a:avLst/>
            </a:prstGeom>
            <a:noFill/>
          </p:spPr>
          <p:txBody>
            <a:bodyPr wrap="none" rtlCol="0">
              <a:spAutoFit/>
            </a:bodyPr>
            <a:lstStyle/>
            <a:p>
              <a:r>
                <a:rPr lang="en-GB" sz="1600" dirty="0"/>
                <a:t>C</a:t>
              </a:r>
            </a:p>
          </p:txBody>
        </p:sp>
      </p:grpSp>
      <p:grpSp>
        <p:nvGrpSpPr>
          <p:cNvPr id="46" name="Group 45"/>
          <p:cNvGrpSpPr/>
          <p:nvPr/>
        </p:nvGrpSpPr>
        <p:grpSpPr>
          <a:xfrm>
            <a:off x="8385000" y="4880473"/>
            <a:ext cx="447304" cy="1776166"/>
            <a:chOff x="11481344" y="4920081"/>
            <a:chExt cx="447304" cy="1776166"/>
          </a:xfrm>
        </p:grpSpPr>
        <p:sp>
          <p:nvSpPr>
            <p:cNvPr id="28" name="Rectangle 27"/>
            <p:cNvSpPr/>
            <p:nvPr/>
          </p:nvSpPr>
          <p:spPr>
            <a:xfrm>
              <a:off x="11784632" y="4920081"/>
              <a:ext cx="144016" cy="548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1784632" y="5507625"/>
              <a:ext cx="144016" cy="5484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Rectangle 29"/>
            <p:cNvSpPr/>
            <p:nvPr/>
          </p:nvSpPr>
          <p:spPr>
            <a:xfrm>
              <a:off x="11784632" y="6099830"/>
              <a:ext cx="144016" cy="5484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8" name="TextBox 37"/>
            <p:cNvSpPr txBox="1"/>
            <p:nvPr/>
          </p:nvSpPr>
          <p:spPr>
            <a:xfrm>
              <a:off x="11481344" y="4924016"/>
              <a:ext cx="303288" cy="640175"/>
            </a:xfrm>
            <a:prstGeom prst="rect">
              <a:avLst/>
            </a:prstGeom>
            <a:noFill/>
          </p:spPr>
          <p:txBody>
            <a:bodyPr wrap="none" rtlCol="0">
              <a:spAutoFit/>
            </a:bodyPr>
            <a:lstStyle/>
            <a:p>
              <a:pPr>
                <a:lnSpc>
                  <a:spcPts val="1400"/>
                </a:lnSpc>
              </a:pPr>
              <a:r>
                <a:rPr lang="en-GB" sz="1600" dirty="0"/>
                <a:t>A</a:t>
              </a:r>
            </a:p>
            <a:p>
              <a:pPr>
                <a:lnSpc>
                  <a:spcPts val="1400"/>
                </a:lnSpc>
              </a:pPr>
              <a:r>
                <a:rPr lang="en-GB" sz="1600" dirty="0"/>
                <a:t>A</a:t>
              </a:r>
            </a:p>
            <a:p>
              <a:pPr>
                <a:lnSpc>
                  <a:spcPts val="1400"/>
                </a:lnSpc>
              </a:pPr>
              <a:r>
                <a:rPr lang="en-GB" sz="1600" dirty="0"/>
                <a:t>A</a:t>
              </a:r>
            </a:p>
          </p:txBody>
        </p:sp>
        <p:sp>
          <p:nvSpPr>
            <p:cNvPr id="39" name="TextBox 38"/>
            <p:cNvSpPr txBox="1"/>
            <p:nvPr/>
          </p:nvSpPr>
          <p:spPr>
            <a:xfrm>
              <a:off x="11481344" y="5490044"/>
              <a:ext cx="296876" cy="640175"/>
            </a:xfrm>
            <a:prstGeom prst="rect">
              <a:avLst/>
            </a:prstGeom>
            <a:noFill/>
          </p:spPr>
          <p:txBody>
            <a:bodyPr wrap="none" rtlCol="0">
              <a:spAutoFit/>
            </a:bodyPr>
            <a:lstStyle/>
            <a:p>
              <a:pPr>
                <a:lnSpc>
                  <a:spcPts val="1400"/>
                </a:lnSpc>
              </a:pPr>
              <a:r>
                <a:rPr lang="en-GB" sz="1600" dirty="0"/>
                <a:t>B</a:t>
              </a:r>
            </a:p>
            <a:p>
              <a:pPr>
                <a:lnSpc>
                  <a:spcPts val="1400"/>
                </a:lnSpc>
              </a:pPr>
              <a:r>
                <a:rPr lang="en-GB" sz="1600" dirty="0"/>
                <a:t>B</a:t>
              </a:r>
            </a:p>
            <a:p>
              <a:pPr>
                <a:lnSpc>
                  <a:spcPts val="1400"/>
                </a:lnSpc>
              </a:pPr>
              <a:r>
                <a:rPr lang="en-GB" sz="1600" dirty="0"/>
                <a:t>B</a:t>
              </a:r>
            </a:p>
          </p:txBody>
        </p:sp>
        <p:sp>
          <p:nvSpPr>
            <p:cNvPr id="40" name="TextBox 39"/>
            <p:cNvSpPr txBox="1"/>
            <p:nvPr/>
          </p:nvSpPr>
          <p:spPr>
            <a:xfrm>
              <a:off x="11481344" y="6056072"/>
              <a:ext cx="296876" cy="640175"/>
            </a:xfrm>
            <a:prstGeom prst="rect">
              <a:avLst/>
            </a:prstGeom>
            <a:noFill/>
          </p:spPr>
          <p:txBody>
            <a:bodyPr wrap="none" rtlCol="0">
              <a:spAutoFit/>
            </a:bodyPr>
            <a:lstStyle/>
            <a:p>
              <a:pPr>
                <a:lnSpc>
                  <a:spcPts val="1400"/>
                </a:lnSpc>
              </a:pPr>
              <a:r>
                <a:rPr lang="en-GB" sz="1600" dirty="0"/>
                <a:t>C</a:t>
              </a:r>
            </a:p>
            <a:p>
              <a:pPr>
                <a:lnSpc>
                  <a:spcPts val="1400"/>
                </a:lnSpc>
              </a:pPr>
              <a:r>
                <a:rPr lang="en-GB" sz="1600" dirty="0"/>
                <a:t>C</a:t>
              </a:r>
            </a:p>
            <a:p>
              <a:pPr>
                <a:lnSpc>
                  <a:spcPts val="1400"/>
                </a:lnSpc>
              </a:pPr>
              <a:r>
                <a:rPr lang="en-GB" sz="1600" dirty="0"/>
                <a:t>C</a:t>
              </a:r>
            </a:p>
          </p:txBody>
        </p:sp>
      </p:grpSp>
      <p:sp>
        <p:nvSpPr>
          <p:cNvPr id="41" name="Right Arrow 40"/>
          <p:cNvSpPr/>
          <p:nvPr/>
        </p:nvSpPr>
        <p:spPr>
          <a:xfrm>
            <a:off x="9068263" y="5134319"/>
            <a:ext cx="1926530" cy="207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1022823" y="6099830"/>
            <a:ext cx="880052"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WT_D1</a:t>
            </a:r>
          </a:p>
        </p:txBody>
      </p:sp>
      <p:sp>
        <p:nvSpPr>
          <p:cNvPr id="43" name="Rectangle 42"/>
          <p:cNvSpPr/>
          <p:nvPr/>
        </p:nvSpPr>
        <p:spPr>
          <a:xfrm>
            <a:off x="8976320" y="6099830"/>
            <a:ext cx="559830"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WT</a:t>
            </a:r>
          </a:p>
        </p:txBody>
      </p:sp>
      <p:sp>
        <p:nvSpPr>
          <p:cNvPr id="44" name="Rectangle 43"/>
          <p:cNvSpPr/>
          <p:nvPr/>
        </p:nvSpPr>
        <p:spPr>
          <a:xfrm>
            <a:off x="9645478" y="6099830"/>
            <a:ext cx="559830" cy="3783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D1</a:t>
            </a:r>
          </a:p>
        </p:txBody>
      </p:sp>
      <p:sp>
        <p:nvSpPr>
          <p:cNvPr id="45" name="Right Arrow 44"/>
          <p:cNvSpPr/>
          <p:nvPr/>
        </p:nvSpPr>
        <p:spPr>
          <a:xfrm>
            <a:off x="10321986" y="6213344"/>
            <a:ext cx="573634" cy="207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0883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to "Tidy" format</a:t>
            </a:r>
          </a:p>
        </p:txBody>
      </p:sp>
      <p:sp>
        <p:nvSpPr>
          <p:cNvPr id="5" name="Content Placeholder 4"/>
          <p:cNvSpPr>
            <a:spLocks noGrp="1"/>
          </p:cNvSpPr>
          <p:nvPr>
            <p:ph idx="1"/>
          </p:nvPr>
        </p:nvSpPr>
        <p:spPr>
          <a:xfrm>
            <a:off x="1989178" y="3686038"/>
            <a:ext cx="8229600" cy="2697163"/>
          </a:xfrm>
        </p:spPr>
        <p:txBody>
          <a:bodyPr>
            <a:normAutofit/>
          </a:bodyPr>
          <a:lstStyle/>
          <a:p>
            <a:r>
              <a:rPr lang="en-GB" dirty="0"/>
              <a:t>Put all measures into a single column</a:t>
            </a:r>
          </a:p>
          <a:p>
            <a:r>
              <a:rPr lang="en-GB" dirty="0"/>
              <a:t>Add a 'genotype' and 'replicate' column</a:t>
            </a:r>
          </a:p>
          <a:p>
            <a:r>
              <a:rPr lang="en-GB" dirty="0"/>
              <a:t>Duplicate the gene information as required</a:t>
            </a:r>
          </a:p>
          <a:p>
            <a:pPr lvl="1"/>
            <a:r>
              <a:rPr lang="en-GB" dirty="0"/>
              <a:t>Or separate it into a different table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sp>
        <p:nvSpPr>
          <p:cNvPr id="7" name="Rectangle 6"/>
          <p:cNvSpPr/>
          <p:nvPr/>
        </p:nvSpPr>
        <p:spPr>
          <a:xfrm>
            <a:off x="1858339" y="1417638"/>
            <a:ext cx="8475322" cy="1938992"/>
          </a:xfrm>
          <a:prstGeom prst="rect">
            <a:avLst/>
          </a:prstGeom>
        </p:spPr>
        <p:txBody>
          <a:bodyPr wrap="square">
            <a:spAutoFit/>
          </a:bodyPr>
          <a:lstStyle/>
          <a:p>
            <a:r>
              <a:rPr lang="en-GB" sz="2000" dirty="0">
                <a:solidFill>
                  <a:schemeClr val="tx1">
                    <a:lumMod val="50000"/>
                    <a:lumOff val="50000"/>
                  </a:schemeClr>
                </a:solidFill>
                <a:latin typeface="Lucida Console" panose="020B0609040504020204" pitchFamily="49" charset="0"/>
              </a:rPr>
              <a:t># A tibble: 3 x 8</a:t>
            </a:r>
          </a:p>
          <a:p>
            <a:r>
              <a:rPr lang="en-GB" sz="2000" dirty="0">
                <a:latin typeface="Lucida Console" panose="020B0609040504020204" pitchFamily="49" charset="0"/>
              </a:rPr>
              <a:t>  Gene    </a:t>
            </a:r>
            <a:r>
              <a:rPr lang="en-GB" sz="2000" dirty="0" err="1">
                <a:latin typeface="Lucida Console" panose="020B0609040504020204" pitchFamily="49" charset="0"/>
              </a:rPr>
              <a:t>Chr</a:t>
            </a:r>
            <a:r>
              <a:rPr lang="en-GB" sz="2000" dirty="0">
                <a:latin typeface="Lucida Console" panose="020B0609040504020204" pitchFamily="49" charset="0"/>
              </a:rPr>
              <a:t>   Start     End  WT_1  WT_2  KO_1  KO_2</a:t>
            </a:r>
          </a:p>
          <a:p>
            <a:r>
              <a:rPr lang="en-GB" sz="2000" dirty="0">
                <a:latin typeface="Lucida Console" panose="020B0609040504020204" pitchFamily="49" charset="0"/>
              </a:rPr>
              <a:t>  </a:t>
            </a:r>
            <a:r>
              <a:rPr lang="en-GB" sz="2000" dirty="0">
                <a:solidFill>
                  <a:schemeClr val="tx1">
                    <a:lumMod val="50000"/>
                    <a:lumOff val="50000"/>
                  </a:schemeClr>
                </a:solidFill>
                <a:latin typeface="Lucida Console" panose="020B0609040504020204" pitchFamily="49" charset="0"/>
              </a:rPr>
              <a:t>&lt;</a:t>
            </a:r>
            <a:r>
              <a:rPr lang="en-GB" sz="2000" dirty="0" err="1">
                <a:solidFill>
                  <a:schemeClr val="tx1">
                    <a:lumMod val="50000"/>
                    <a:lumOff val="50000"/>
                  </a:schemeClr>
                </a:solidFill>
                <a:latin typeface="Lucida Console" panose="020B0609040504020204" pitchFamily="49" charset="0"/>
              </a:rPr>
              <a:t>chr</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a:t>
            </a:r>
          </a:p>
          <a:p>
            <a:r>
              <a:rPr lang="en-GB" sz="2000" dirty="0">
                <a:latin typeface="Lucida Console" panose="020B0609040504020204" pitchFamily="49" charset="0"/>
              </a:rPr>
              <a:t>1 Gnai3     2  163898  167465  9.39  10.9  33.5  81.9</a:t>
            </a:r>
          </a:p>
          <a:p>
            <a:r>
              <a:rPr lang="en-GB" sz="2000" dirty="0">
                <a:latin typeface="Lucida Console" panose="020B0609040504020204" pitchFamily="49" charset="0"/>
              </a:rPr>
              <a:t>2 </a:t>
            </a:r>
            <a:r>
              <a:rPr lang="en-GB" sz="2000" dirty="0" err="1">
                <a:latin typeface="Lucida Console" panose="020B0609040504020204" pitchFamily="49" charset="0"/>
              </a:rPr>
              <a:t>Pbsn</a:t>
            </a:r>
            <a:r>
              <a:rPr lang="en-GB" sz="2000" dirty="0">
                <a:latin typeface="Lucida Console" panose="020B0609040504020204" pitchFamily="49" charset="0"/>
              </a:rPr>
              <a:t>      5 4888573 4891351 91.7   59.6  45.3  82.3</a:t>
            </a:r>
          </a:p>
          <a:p>
            <a:r>
              <a:rPr lang="en-GB" sz="2000" dirty="0">
                <a:latin typeface="Lucida Console" panose="020B0609040504020204" pitchFamily="49" charset="0"/>
              </a:rPr>
              <a:t>3 Cdc45     7 1250084 1262669 69.2   36.1  54.4  38.1</a:t>
            </a:r>
          </a:p>
        </p:txBody>
      </p:sp>
    </p:spTree>
    <p:extLst>
      <p:ext uri="{BB962C8B-B14F-4D97-AF65-F5344CB8AC3E}">
        <p14:creationId xmlns:p14="http://schemas.microsoft.com/office/powerpoint/2010/main" val="2509699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to "Tidy" format</a:t>
            </a:r>
          </a:p>
        </p:txBody>
      </p:sp>
      <p:sp>
        <p:nvSpPr>
          <p:cNvPr id="3" name="Rectangle 2"/>
          <p:cNvSpPr/>
          <p:nvPr/>
        </p:nvSpPr>
        <p:spPr>
          <a:xfrm>
            <a:off x="479376" y="4149080"/>
            <a:ext cx="11545878" cy="1015663"/>
          </a:xfrm>
          <a:prstGeom prst="rect">
            <a:avLst/>
          </a:prstGeom>
        </p:spPr>
        <p:txBody>
          <a:bodyPr wrap="square">
            <a:spAutoFit/>
          </a:bodyPr>
          <a:lstStyle/>
          <a:p>
            <a:r>
              <a:rPr lang="en-GB" sz="2000" dirty="0" err="1">
                <a:solidFill>
                  <a:schemeClr val="tx1">
                    <a:lumMod val="50000"/>
                    <a:lumOff val="50000"/>
                  </a:schemeClr>
                </a:solidFill>
                <a:latin typeface="Lucida Console" panose="020B0609040504020204" pitchFamily="49" charset="0"/>
              </a:rPr>
              <a:t>non.normalised</a:t>
            </a:r>
            <a:r>
              <a:rPr lang="en-GB" sz="2000" dirty="0">
                <a:solidFill>
                  <a:schemeClr val="tx1">
                    <a:lumMod val="50000"/>
                    <a:lumOff val="50000"/>
                  </a:schemeClr>
                </a:solidFill>
                <a:latin typeface="Lucida Console" panose="020B0609040504020204" pitchFamily="49" charset="0"/>
              </a:rPr>
              <a:t> %&gt;%</a:t>
            </a:r>
          </a:p>
          <a:p>
            <a:r>
              <a:rPr lang="en-GB" sz="2000" dirty="0">
                <a:solidFill>
                  <a:schemeClr val="tx1">
                    <a:lumMod val="50000"/>
                    <a:lumOff val="50000"/>
                  </a:schemeClr>
                </a:solidFill>
                <a:latin typeface="Lucida Console" panose="020B0609040504020204" pitchFamily="49" charset="0"/>
              </a:rPr>
              <a:t> </a:t>
            </a:r>
            <a:r>
              <a:rPr lang="en-GB" sz="2000" dirty="0" err="1">
                <a:latin typeface="Lucida Console" panose="020B0609040504020204" pitchFamily="49" charset="0"/>
              </a:rPr>
              <a:t>pivot_longer</a:t>
            </a:r>
            <a:r>
              <a:rPr lang="en-GB" sz="2000" dirty="0">
                <a:solidFill>
                  <a:schemeClr val="bg1">
                    <a:lumMod val="50000"/>
                  </a:schemeClr>
                </a:solidFill>
                <a:latin typeface="Lucida Console" panose="020B0609040504020204" pitchFamily="49" charset="0"/>
              </a:rPr>
              <a:t>(cols=WT_1:KO_2, </a:t>
            </a:r>
            <a:r>
              <a:rPr lang="en-GB" sz="2000" dirty="0" err="1">
                <a:solidFill>
                  <a:schemeClr val="bg1">
                    <a:lumMod val="50000"/>
                  </a:schemeClr>
                </a:solidFill>
                <a:latin typeface="Lucida Console" panose="020B0609040504020204" pitchFamily="49" charset="0"/>
              </a:rPr>
              <a:t>names_to</a:t>
            </a:r>
            <a:r>
              <a:rPr lang="en-GB" sz="2000" dirty="0">
                <a:solidFill>
                  <a:schemeClr val="bg1">
                    <a:lumMod val="50000"/>
                  </a:schemeClr>
                </a:solidFill>
                <a:latin typeface="Lucida Console" panose="020B0609040504020204" pitchFamily="49" charset="0"/>
              </a:rPr>
              <a:t>="sample", </a:t>
            </a:r>
            <a:r>
              <a:rPr lang="en-GB" sz="2000" dirty="0" err="1">
                <a:solidFill>
                  <a:schemeClr val="bg1">
                    <a:lumMod val="50000"/>
                  </a:schemeClr>
                </a:solidFill>
                <a:latin typeface="Lucida Console" panose="020B0609040504020204" pitchFamily="49" charset="0"/>
              </a:rPr>
              <a:t>values_to</a:t>
            </a:r>
            <a:r>
              <a:rPr lang="en-GB" sz="2000" dirty="0">
                <a:solidFill>
                  <a:schemeClr val="bg1">
                    <a:lumMod val="50000"/>
                  </a:schemeClr>
                </a:solidFill>
                <a:latin typeface="Lucida Console" panose="020B0609040504020204" pitchFamily="49" charset="0"/>
              </a:rPr>
              <a:t>="value")</a:t>
            </a:r>
            <a:r>
              <a:rPr lang="en-GB" sz="2000" dirty="0">
                <a:latin typeface="Lucida Console" panose="020B0609040504020204" pitchFamily="49" charset="0"/>
              </a:rPr>
              <a:t> </a:t>
            </a:r>
            <a:r>
              <a:rPr lang="en-GB" sz="2000" dirty="0">
                <a:solidFill>
                  <a:schemeClr val="tx1">
                    <a:lumMod val="50000"/>
                    <a:lumOff val="50000"/>
                  </a:schemeClr>
                </a:solidFill>
                <a:latin typeface="Lucida Console" panose="020B0609040504020204" pitchFamily="49" charset="0"/>
              </a:rPr>
              <a:t>%&gt;%</a:t>
            </a:r>
          </a:p>
          <a:p>
            <a:r>
              <a:rPr lang="en-GB" sz="2000" dirty="0">
                <a:latin typeface="Lucida Console" panose="020B0609040504020204" pitchFamily="49" charset="0"/>
              </a:rPr>
              <a:t> separate</a:t>
            </a:r>
            <a:r>
              <a:rPr lang="en-GB" sz="2000" dirty="0">
                <a:solidFill>
                  <a:schemeClr val="bg1">
                    <a:lumMod val="50000"/>
                  </a:schemeClr>
                </a:solidFill>
                <a:latin typeface="Lucida Console" panose="020B0609040504020204" pitchFamily="49" charset="0"/>
              </a:rPr>
              <a:t>(</a:t>
            </a:r>
            <a:r>
              <a:rPr lang="en-GB" sz="2000" dirty="0" err="1">
                <a:solidFill>
                  <a:schemeClr val="bg1">
                    <a:lumMod val="50000"/>
                  </a:schemeClr>
                </a:solidFill>
                <a:latin typeface="Lucida Console" panose="020B0609040504020204" pitchFamily="49" charset="0"/>
              </a:rPr>
              <a:t>sample,into</a:t>
            </a:r>
            <a:r>
              <a:rPr lang="en-GB" sz="2000" dirty="0">
                <a:solidFill>
                  <a:schemeClr val="bg1">
                    <a:lumMod val="50000"/>
                  </a:schemeClr>
                </a:solidFill>
                <a:latin typeface="Lucida Console" panose="020B0609040504020204" pitchFamily="49" charset="0"/>
              </a:rPr>
              <a:t>=c("</a:t>
            </a:r>
            <a:r>
              <a:rPr lang="en-GB" sz="2000" dirty="0" err="1">
                <a:solidFill>
                  <a:schemeClr val="bg1">
                    <a:lumMod val="50000"/>
                  </a:schemeClr>
                </a:solidFill>
                <a:latin typeface="Lucida Console" panose="020B0609040504020204" pitchFamily="49" charset="0"/>
              </a:rPr>
              <a:t>genotype","replicate</a:t>
            </a:r>
            <a:r>
              <a:rPr lang="en-GB" sz="2000" dirty="0">
                <a:solidFill>
                  <a:schemeClr val="bg1">
                    <a:lumMod val="50000"/>
                  </a:schemeClr>
                </a:solidFill>
                <a:latin typeface="Lucida Console" panose="020B0609040504020204" pitchFamily="49" charset="0"/>
              </a:rPr>
              <a:t>"),convert = </a:t>
            </a:r>
            <a:r>
              <a:rPr lang="en-GB" sz="2000" dirty="0" err="1">
                <a:solidFill>
                  <a:schemeClr val="bg1">
                    <a:lumMod val="50000"/>
                  </a:schemeClr>
                </a:solidFill>
                <a:latin typeface="Lucida Console" panose="020B0609040504020204" pitchFamily="49" charset="0"/>
              </a:rPr>
              <a:t>TRUE,sep</a:t>
            </a:r>
            <a:r>
              <a:rPr lang="en-GB" sz="2000" dirty="0">
                <a:solidFill>
                  <a:schemeClr val="bg1">
                    <a:lumMod val="50000"/>
                  </a:schemeClr>
                </a:solidFill>
                <a:latin typeface="Lucida Console" panose="020B0609040504020204" pitchFamily="49" charset="0"/>
              </a:rPr>
              <a:t>="_")</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sp>
        <p:nvSpPr>
          <p:cNvPr id="8" name="Rectangle 7"/>
          <p:cNvSpPr/>
          <p:nvPr/>
        </p:nvSpPr>
        <p:spPr>
          <a:xfrm>
            <a:off x="1858339" y="1417638"/>
            <a:ext cx="8475322" cy="1938992"/>
          </a:xfrm>
          <a:prstGeom prst="rect">
            <a:avLst/>
          </a:prstGeom>
        </p:spPr>
        <p:txBody>
          <a:bodyPr wrap="square">
            <a:spAutoFit/>
          </a:bodyPr>
          <a:lstStyle/>
          <a:p>
            <a:r>
              <a:rPr lang="en-GB" sz="2000" dirty="0">
                <a:solidFill>
                  <a:schemeClr val="tx1">
                    <a:lumMod val="50000"/>
                    <a:lumOff val="50000"/>
                  </a:schemeClr>
                </a:solidFill>
                <a:latin typeface="Lucida Console" panose="020B0609040504020204" pitchFamily="49" charset="0"/>
              </a:rPr>
              <a:t># A tibble: 3 x 8</a:t>
            </a:r>
          </a:p>
          <a:p>
            <a:r>
              <a:rPr lang="en-GB" sz="2000" dirty="0">
                <a:latin typeface="Lucida Console" panose="020B0609040504020204" pitchFamily="49" charset="0"/>
              </a:rPr>
              <a:t>  Gene    </a:t>
            </a:r>
            <a:r>
              <a:rPr lang="en-GB" sz="2000" dirty="0" err="1">
                <a:latin typeface="Lucida Console" panose="020B0609040504020204" pitchFamily="49" charset="0"/>
              </a:rPr>
              <a:t>Chr</a:t>
            </a:r>
            <a:r>
              <a:rPr lang="en-GB" sz="2000" dirty="0">
                <a:latin typeface="Lucida Console" panose="020B0609040504020204" pitchFamily="49" charset="0"/>
              </a:rPr>
              <a:t>   Start     End  WT_1  WT_2  KO_1  KO_2</a:t>
            </a:r>
          </a:p>
          <a:p>
            <a:r>
              <a:rPr lang="en-GB" sz="2000" dirty="0">
                <a:latin typeface="Lucida Console" panose="020B0609040504020204" pitchFamily="49" charset="0"/>
              </a:rPr>
              <a:t>  </a:t>
            </a:r>
            <a:r>
              <a:rPr lang="en-GB" sz="2000" dirty="0">
                <a:solidFill>
                  <a:schemeClr val="tx1">
                    <a:lumMod val="50000"/>
                    <a:lumOff val="50000"/>
                  </a:schemeClr>
                </a:solidFill>
                <a:latin typeface="Lucida Console" panose="020B0609040504020204" pitchFamily="49" charset="0"/>
              </a:rPr>
              <a:t>&lt;</a:t>
            </a:r>
            <a:r>
              <a:rPr lang="en-GB" sz="2000" dirty="0" err="1">
                <a:solidFill>
                  <a:schemeClr val="tx1">
                    <a:lumMod val="50000"/>
                    <a:lumOff val="50000"/>
                  </a:schemeClr>
                </a:solidFill>
                <a:latin typeface="Lucida Console" panose="020B0609040504020204" pitchFamily="49" charset="0"/>
              </a:rPr>
              <a:t>chr</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 &lt;</a:t>
            </a:r>
            <a:r>
              <a:rPr lang="en-GB" sz="2000" dirty="0" err="1">
                <a:solidFill>
                  <a:schemeClr val="tx1">
                    <a:lumMod val="50000"/>
                    <a:lumOff val="50000"/>
                  </a:schemeClr>
                </a:solidFill>
                <a:latin typeface="Lucida Console" panose="020B0609040504020204" pitchFamily="49" charset="0"/>
              </a:rPr>
              <a:t>dbl</a:t>
            </a:r>
            <a:r>
              <a:rPr lang="en-GB" sz="2000" dirty="0">
                <a:solidFill>
                  <a:schemeClr val="tx1">
                    <a:lumMod val="50000"/>
                    <a:lumOff val="50000"/>
                  </a:schemeClr>
                </a:solidFill>
                <a:latin typeface="Lucida Console" panose="020B0609040504020204" pitchFamily="49" charset="0"/>
              </a:rPr>
              <a:t>&gt;</a:t>
            </a:r>
          </a:p>
          <a:p>
            <a:r>
              <a:rPr lang="en-GB" sz="2000" dirty="0">
                <a:latin typeface="Lucida Console" panose="020B0609040504020204" pitchFamily="49" charset="0"/>
              </a:rPr>
              <a:t>1 Gnai3     2  163898  167465  9.39  10.9  33.5  81.9</a:t>
            </a:r>
          </a:p>
          <a:p>
            <a:r>
              <a:rPr lang="en-GB" sz="2000" dirty="0">
                <a:latin typeface="Lucida Console" panose="020B0609040504020204" pitchFamily="49" charset="0"/>
              </a:rPr>
              <a:t>2 </a:t>
            </a:r>
            <a:r>
              <a:rPr lang="en-GB" sz="2000" dirty="0" err="1">
                <a:latin typeface="Lucida Console" panose="020B0609040504020204" pitchFamily="49" charset="0"/>
              </a:rPr>
              <a:t>Pbsn</a:t>
            </a:r>
            <a:r>
              <a:rPr lang="en-GB" sz="2000" dirty="0">
                <a:latin typeface="Lucida Console" panose="020B0609040504020204" pitchFamily="49" charset="0"/>
              </a:rPr>
              <a:t>      5 4888573 4891351 91.7   59.6  45.3  82.3</a:t>
            </a:r>
          </a:p>
          <a:p>
            <a:r>
              <a:rPr lang="en-GB" sz="2000" dirty="0">
                <a:latin typeface="Lucida Console" panose="020B0609040504020204" pitchFamily="49" charset="0"/>
              </a:rPr>
              <a:t>3 Cdc45     7 1250084 1262669 69.2   36.1  54.4  38.1</a:t>
            </a:r>
          </a:p>
        </p:txBody>
      </p:sp>
      <p:pic>
        <p:nvPicPr>
          <p:cNvPr id="6" name="Picture 5" descr="The 1709 Blog: US content industry and ISPs to inform and ...">
            <a:extLst>
              <a:ext uri="{FF2B5EF4-FFF2-40B4-BE49-F238E27FC236}">
                <a16:creationId xmlns:a16="http://schemas.microsoft.com/office/drawing/2014/main" id="{DD9F92EE-D9EC-4C47-B176-9A239572BF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994" y="6005740"/>
            <a:ext cx="736301" cy="633679"/>
          </a:xfrm>
          <a:prstGeom prst="rect">
            <a:avLst/>
          </a:prstGeom>
        </p:spPr>
      </p:pic>
      <p:sp>
        <p:nvSpPr>
          <p:cNvPr id="9" name="TextBox 8">
            <a:extLst>
              <a:ext uri="{FF2B5EF4-FFF2-40B4-BE49-F238E27FC236}">
                <a16:creationId xmlns:a16="http://schemas.microsoft.com/office/drawing/2014/main" id="{3D353CF4-896B-4346-9D21-7A7909B37CC4}"/>
              </a:ext>
            </a:extLst>
          </p:cNvPr>
          <p:cNvSpPr txBox="1"/>
          <p:nvPr/>
        </p:nvSpPr>
        <p:spPr>
          <a:xfrm>
            <a:off x="8904312" y="5904977"/>
            <a:ext cx="3192950" cy="830997"/>
          </a:xfrm>
          <a:prstGeom prst="rect">
            <a:avLst/>
          </a:prstGeom>
          <a:noFill/>
        </p:spPr>
        <p:txBody>
          <a:bodyPr wrap="square" rtlCol="0">
            <a:spAutoFit/>
          </a:bodyPr>
          <a:lstStyle/>
          <a:p>
            <a:r>
              <a:rPr lang="en-GB" sz="1600" b="1" dirty="0">
                <a:latin typeface="Lucida Console" panose="020B0609040504020204" pitchFamily="49" charset="0"/>
              </a:rPr>
              <a:t>convert=TRUE</a:t>
            </a:r>
            <a:r>
              <a:rPr lang="en-GB" sz="1600" dirty="0"/>
              <a:t> makes separate re-detect the type of the column, so replicate becomes a numeric value</a:t>
            </a:r>
          </a:p>
        </p:txBody>
      </p:sp>
    </p:spTree>
    <p:extLst>
      <p:ext uri="{BB962C8B-B14F-4D97-AF65-F5344CB8AC3E}">
        <p14:creationId xmlns:p14="http://schemas.microsoft.com/office/powerpoint/2010/main" val="39387280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to "Tidy" format</a:t>
            </a:r>
          </a:p>
        </p:txBody>
      </p:sp>
      <p:sp>
        <p:nvSpPr>
          <p:cNvPr id="4" name="Rectangle 3"/>
          <p:cNvSpPr/>
          <p:nvPr/>
        </p:nvSpPr>
        <p:spPr>
          <a:xfrm>
            <a:off x="2094384" y="1772816"/>
            <a:ext cx="8003232" cy="4247317"/>
          </a:xfrm>
          <a:prstGeom prst="rect">
            <a:avLst/>
          </a:prstGeom>
        </p:spPr>
        <p:txBody>
          <a:bodyPr wrap="square">
            <a:spAutoFit/>
          </a:bodyPr>
          <a:lstStyle/>
          <a:p>
            <a:r>
              <a:rPr lang="en-GB" dirty="0">
                <a:solidFill>
                  <a:schemeClr val="tx1">
                    <a:lumMod val="50000"/>
                    <a:lumOff val="50000"/>
                  </a:schemeClr>
                </a:solidFill>
                <a:latin typeface="Lucida Console" panose="020B0609040504020204" pitchFamily="49" charset="0"/>
              </a:rPr>
              <a:t># A tibble: 12 x 7</a:t>
            </a:r>
          </a:p>
          <a:p>
            <a:r>
              <a:rPr lang="en-GB" dirty="0">
                <a:latin typeface="Lucida Console" panose="020B0609040504020204" pitchFamily="49" charset="0"/>
              </a:rPr>
              <a:t>   Gene    </a:t>
            </a:r>
            <a:r>
              <a:rPr lang="en-GB" dirty="0" err="1">
                <a:latin typeface="Lucida Console" panose="020B0609040504020204" pitchFamily="49" charset="0"/>
              </a:rPr>
              <a:t>Chr</a:t>
            </a:r>
            <a:r>
              <a:rPr lang="en-GB" dirty="0">
                <a:latin typeface="Lucida Console" panose="020B0609040504020204" pitchFamily="49" charset="0"/>
              </a:rPr>
              <a:t>   Start     End genotype replicate value</a:t>
            </a:r>
          </a:p>
          <a:p>
            <a:r>
              <a:rPr lang="en-GB" dirty="0">
                <a:solidFill>
                  <a:schemeClr val="tx1">
                    <a:lumMod val="50000"/>
                    <a:lumOff val="50000"/>
                  </a:schemeClr>
                </a:solidFill>
                <a:latin typeface="Lucida Console" panose="020B0609040504020204" pitchFamily="49" charset="0"/>
              </a:rPr>
              <a:t>   &lt;</a:t>
            </a:r>
            <a:r>
              <a:rPr lang="en-GB" dirty="0" err="1">
                <a:solidFill>
                  <a:schemeClr val="tx1">
                    <a:lumMod val="50000"/>
                    <a:lumOff val="50000"/>
                  </a:schemeClr>
                </a:solidFill>
                <a:latin typeface="Lucida Console" panose="020B0609040504020204" pitchFamily="49" charset="0"/>
              </a:rPr>
              <a:t>chr</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dbl</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dbl</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dbl</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chr</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int</a:t>
            </a:r>
            <a:r>
              <a:rPr lang="en-GB" dirty="0">
                <a:solidFill>
                  <a:schemeClr val="tx1">
                    <a:lumMod val="50000"/>
                    <a:lumOff val="50000"/>
                  </a:schemeClr>
                </a:solidFill>
                <a:latin typeface="Lucida Console" panose="020B0609040504020204" pitchFamily="49" charset="0"/>
              </a:rPr>
              <a:t>&gt; &lt;</a:t>
            </a:r>
            <a:r>
              <a:rPr lang="en-GB" dirty="0" err="1">
                <a:solidFill>
                  <a:schemeClr val="tx1">
                    <a:lumMod val="50000"/>
                    <a:lumOff val="50000"/>
                  </a:schemeClr>
                </a:solidFill>
                <a:latin typeface="Lucida Console" panose="020B0609040504020204" pitchFamily="49" charset="0"/>
              </a:rPr>
              <a:t>dbl</a:t>
            </a:r>
            <a:r>
              <a:rPr lang="en-GB" dirty="0">
                <a:solidFill>
                  <a:schemeClr val="tx1">
                    <a:lumMod val="50000"/>
                    <a:lumOff val="50000"/>
                  </a:schemeClr>
                </a:solidFill>
                <a:latin typeface="Lucida Console" panose="020B0609040504020204" pitchFamily="49" charset="0"/>
              </a:rPr>
              <a:t>&gt;</a:t>
            </a:r>
          </a:p>
          <a:p>
            <a:r>
              <a:rPr lang="en-GB" dirty="0">
                <a:latin typeface="Lucida Console" panose="020B0609040504020204" pitchFamily="49" charset="0"/>
              </a:rPr>
              <a:t> 1 Gnai3     2  163898  167465 WT               1  9.39</a:t>
            </a:r>
          </a:p>
          <a:p>
            <a:r>
              <a:rPr lang="en-GB" dirty="0">
                <a:latin typeface="Lucida Console" panose="020B0609040504020204" pitchFamily="49" charset="0"/>
              </a:rPr>
              <a:t> 2 </a:t>
            </a:r>
            <a:r>
              <a:rPr lang="en-GB" dirty="0" err="1">
                <a:latin typeface="Lucida Console" panose="020B0609040504020204" pitchFamily="49" charset="0"/>
              </a:rPr>
              <a:t>Pbsn</a:t>
            </a:r>
            <a:r>
              <a:rPr lang="en-GB" dirty="0">
                <a:latin typeface="Lucida Console" panose="020B0609040504020204" pitchFamily="49" charset="0"/>
              </a:rPr>
              <a:t>      5 4888573 4891351 WT               1 91.7 </a:t>
            </a:r>
          </a:p>
          <a:p>
            <a:r>
              <a:rPr lang="en-GB" dirty="0">
                <a:latin typeface="Lucida Console" panose="020B0609040504020204" pitchFamily="49" charset="0"/>
              </a:rPr>
              <a:t> 3 Cdc45     7 1250084 1262669 WT               1 69.2 </a:t>
            </a:r>
          </a:p>
          <a:p>
            <a:r>
              <a:rPr lang="en-GB" dirty="0">
                <a:latin typeface="Lucida Console" panose="020B0609040504020204" pitchFamily="49" charset="0"/>
              </a:rPr>
              <a:t> 4 Gnai3     2  163898  167465 WT               2 10.9 </a:t>
            </a:r>
          </a:p>
          <a:p>
            <a:r>
              <a:rPr lang="en-GB" dirty="0">
                <a:latin typeface="Lucida Console" panose="020B0609040504020204" pitchFamily="49" charset="0"/>
              </a:rPr>
              <a:t> 5 </a:t>
            </a:r>
            <a:r>
              <a:rPr lang="en-GB" dirty="0" err="1">
                <a:latin typeface="Lucida Console" panose="020B0609040504020204" pitchFamily="49" charset="0"/>
              </a:rPr>
              <a:t>Pbsn</a:t>
            </a:r>
            <a:r>
              <a:rPr lang="en-GB" dirty="0">
                <a:latin typeface="Lucida Console" panose="020B0609040504020204" pitchFamily="49" charset="0"/>
              </a:rPr>
              <a:t>      5 4888573 4891351 WT               2 59.6 </a:t>
            </a:r>
          </a:p>
          <a:p>
            <a:r>
              <a:rPr lang="en-GB" dirty="0">
                <a:latin typeface="Lucida Console" panose="020B0609040504020204" pitchFamily="49" charset="0"/>
              </a:rPr>
              <a:t> 6 Cdc45     7 1250084 1262669 WT               2 36.1 </a:t>
            </a:r>
          </a:p>
          <a:p>
            <a:r>
              <a:rPr lang="en-GB" dirty="0">
                <a:latin typeface="Lucida Console" panose="020B0609040504020204" pitchFamily="49" charset="0"/>
              </a:rPr>
              <a:t> 7 Gnai3     2  163898  167465 KO               1 33.5 </a:t>
            </a:r>
          </a:p>
          <a:p>
            <a:r>
              <a:rPr lang="en-GB" dirty="0">
                <a:latin typeface="Lucida Console" panose="020B0609040504020204" pitchFamily="49" charset="0"/>
              </a:rPr>
              <a:t> 8 </a:t>
            </a:r>
            <a:r>
              <a:rPr lang="en-GB" dirty="0" err="1">
                <a:latin typeface="Lucida Console" panose="020B0609040504020204" pitchFamily="49" charset="0"/>
              </a:rPr>
              <a:t>Pbsn</a:t>
            </a:r>
            <a:r>
              <a:rPr lang="en-GB" dirty="0">
                <a:latin typeface="Lucida Console" panose="020B0609040504020204" pitchFamily="49" charset="0"/>
              </a:rPr>
              <a:t>      5 4888573 4891351 KO               1 45.3 </a:t>
            </a:r>
          </a:p>
          <a:p>
            <a:r>
              <a:rPr lang="en-GB" dirty="0">
                <a:latin typeface="Lucida Console" panose="020B0609040504020204" pitchFamily="49" charset="0"/>
              </a:rPr>
              <a:t> 9 Cdc45     7 1250084 1262669 KO               1 54.4 </a:t>
            </a:r>
          </a:p>
          <a:p>
            <a:r>
              <a:rPr lang="en-GB" dirty="0">
                <a:latin typeface="Lucida Console" panose="020B0609040504020204" pitchFamily="49" charset="0"/>
              </a:rPr>
              <a:t>10 Gnai3     2  163898  167465 KO               2 81.9 </a:t>
            </a:r>
          </a:p>
          <a:p>
            <a:r>
              <a:rPr lang="en-GB" dirty="0">
                <a:latin typeface="Lucida Console" panose="020B0609040504020204" pitchFamily="49" charset="0"/>
              </a:rPr>
              <a:t>11 </a:t>
            </a:r>
            <a:r>
              <a:rPr lang="en-GB" dirty="0" err="1">
                <a:latin typeface="Lucida Console" panose="020B0609040504020204" pitchFamily="49" charset="0"/>
              </a:rPr>
              <a:t>Pbsn</a:t>
            </a:r>
            <a:r>
              <a:rPr lang="en-GB" dirty="0">
                <a:latin typeface="Lucida Console" panose="020B0609040504020204" pitchFamily="49" charset="0"/>
              </a:rPr>
              <a:t>      5 4888573 4891351 KO               2 82.3 </a:t>
            </a:r>
          </a:p>
          <a:p>
            <a:r>
              <a:rPr lang="en-GB" dirty="0">
                <a:latin typeface="Lucida Console" panose="020B0609040504020204" pitchFamily="49" charset="0"/>
              </a:rPr>
              <a:t>12 Cdc45     7 1250084 1262669 KO               2 38.1</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spTree>
    <p:extLst>
      <p:ext uri="{BB962C8B-B14F-4D97-AF65-F5344CB8AC3E}">
        <p14:creationId xmlns:p14="http://schemas.microsoft.com/office/powerpoint/2010/main" val="1076279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Pivoting Examples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sp>
        <p:nvSpPr>
          <p:cNvPr id="6" name="Rectangle 5"/>
          <p:cNvSpPr/>
          <p:nvPr/>
        </p:nvSpPr>
        <p:spPr>
          <a:xfrm>
            <a:off x="838200" y="1477690"/>
            <a:ext cx="3183041" cy="2308324"/>
          </a:xfrm>
          <a:prstGeom prst="rect">
            <a:avLst/>
          </a:prstGeom>
        </p:spPr>
        <p:txBody>
          <a:bodyPr wrap="square">
            <a:spAutoFit/>
          </a:bodyPr>
          <a:lstStyle/>
          <a:p>
            <a:r>
              <a:rPr lang="en-GB" dirty="0">
                <a:latin typeface="Lucida Console" panose="020B0609040504020204" pitchFamily="49" charset="0"/>
              </a:rPr>
              <a:t>&gt; </a:t>
            </a:r>
            <a:r>
              <a:rPr lang="en-GB" dirty="0" err="1">
                <a:latin typeface="Lucida Console" panose="020B0609040504020204" pitchFamily="49" charset="0"/>
              </a:rPr>
              <a:t>pivot.data</a:t>
            </a:r>
            <a:endParaRPr lang="en-GB" dirty="0">
              <a:latin typeface="Lucida Console" panose="020B0609040504020204" pitchFamily="49" charset="0"/>
            </a:endParaRPr>
          </a:p>
          <a:p>
            <a:r>
              <a:rPr lang="en-GB" dirty="0">
                <a:latin typeface="Lucida Console" panose="020B0609040504020204" pitchFamily="49" charset="0"/>
              </a:rPr>
              <a:t># A tibble: 4 x 3</a:t>
            </a:r>
          </a:p>
          <a:p>
            <a:r>
              <a:rPr lang="en-GB" dirty="0">
                <a:latin typeface="Lucida Console" panose="020B0609040504020204" pitchFamily="49" charset="0"/>
              </a:rPr>
              <a:t>  gene     WT    KO</a:t>
            </a:r>
          </a:p>
          <a:p>
            <a:r>
              <a:rPr lang="en-GB" dirty="0">
                <a:latin typeface="Lucida Console" panose="020B0609040504020204" pitchFamily="49" charset="0"/>
              </a:rPr>
              <a: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a:t>
            </a:r>
          </a:p>
          <a:p>
            <a:r>
              <a:rPr lang="en-GB" dirty="0">
                <a:latin typeface="Lucida Console" panose="020B0609040504020204" pitchFamily="49" charset="0"/>
              </a:rPr>
              <a:t>1 ABC1  18608  7831</a:t>
            </a:r>
          </a:p>
          <a:p>
            <a:r>
              <a:rPr lang="en-GB" dirty="0">
                <a:latin typeface="Lucida Console" panose="020B0609040504020204" pitchFamily="49" charset="0"/>
              </a:rPr>
              <a:t>2 DEF1  31988 55502</a:t>
            </a:r>
          </a:p>
          <a:p>
            <a:r>
              <a:rPr lang="en-GB" dirty="0">
                <a:latin typeface="Lucida Console" panose="020B0609040504020204" pitchFamily="49" charset="0"/>
              </a:rPr>
              <a:t>3 GHI1   7647 93299</a:t>
            </a:r>
          </a:p>
          <a:p>
            <a:r>
              <a:rPr lang="en-GB" dirty="0">
                <a:latin typeface="Lucida Console" panose="020B0609040504020204" pitchFamily="49" charset="0"/>
              </a:rPr>
              <a:t>4 JKL1  96002 47945</a:t>
            </a:r>
          </a:p>
        </p:txBody>
      </p:sp>
      <p:sp>
        <p:nvSpPr>
          <p:cNvPr id="8" name="Rectangle 7"/>
          <p:cNvSpPr/>
          <p:nvPr/>
        </p:nvSpPr>
        <p:spPr>
          <a:xfrm>
            <a:off x="6600056" y="1504655"/>
            <a:ext cx="4032448" cy="1754326"/>
          </a:xfrm>
          <a:prstGeom prst="rect">
            <a:avLst/>
          </a:prstGeom>
        </p:spPr>
        <p:txBody>
          <a:bodyPr wrap="square">
            <a:spAutoFit/>
          </a:bodyPr>
          <a:lstStyle/>
          <a:p>
            <a:r>
              <a:rPr lang="en-GB" dirty="0" err="1">
                <a:latin typeface="Lucida Console" panose="020B0609040504020204" pitchFamily="49" charset="0"/>
              </a:rPr>
              <a:t>pivot.data</a:t>
            </a:r>
            <a:r>
              <a:rPr lang="en-GB" dirty="0">
                <a:latin typeface="Lucida Console" panose="020B0609040504020204" pitchFamily="49" charset="0"/>
              </a:rPr>
              <a:t> %&gt;%</a:t>
            </a:r>
          </a:p>
          <a:p>
            <a:r>
              <a:rPr lang="en-GB" dirty="0">
                <a:latin typeface="Lucida Console" panose="020B0609040504020204" pitchFamily="49" charset="0"/>
              </a:rPr>
              <a:t>  </a:t>
            </a:r>
            <a:r>
              <a:rPr lang="en-GB" dirty="0" err="1">
                <a:latin typeface="Lucida Console" panose="020B0609040504020204" pitchFamily="49" charset="0"/>
              </a:rPr>
              <a:t>pivot_longer</a:t>
            </a:r>
            <a:r>
              <a:rPr lang="en-GB" dirty="0">
                <a:latin typeface="Lucida Console" panose="020B0609040504020204" pitchFamily="49" charset="0"/>
              </a:rPr>
              <a:t>(</a:t>
            </a:r>
          </a:p>
          <a:p>
            <a:r>
              <a:rPr lang="en-GB" dirty="0">
                <a:latin typeface="Lucida Console" panose="020B0609040504020204" pitchFamily="49" charset="0"/>
              </a:rPr>
              <a:t>    cols=WT:KO, </a:t>
            </a:r>
          </a:p>
          <a:p>
            <a:r>
              <a:rPr lang="en-GB" dirty="0">
                <a:latin typeface="Lucida Console" panose="020B0609040504020204" pitchFamily="49" charset="0"/>
              </a:rPr>
              <a:t>    </a:t>
            </a:r>
            <a:r>
              <a:rPr lang="en-GB" dirty="0" err="1">
                <a:latin typeface="Lucida Console" panose="020B0609040504020204" pitchFamily="49" charset="0"/>
              </a:rPr>
              <a:t>names_to</a:t>
            </a:r>
            <a:r>
              <a:rPr lang="en-GB" dirty="0">
                <a:latin typeface="Lucida Console" panose="020B0609040504020204" pitchFamily="49" charset="0"/>
              </a:rPr>
              <a:t> = "Condition", </a:t>
            </a:r>
          </a:p>
          <a:p>
            <a:r>
              <a:rPr lang="en-GB" dirty="0">
                <a:latin typeface="Lucida Console" panose="020B0609040504020204" pitchFamily="49" charset="0"/>
              </a:rPr>
              <a:t>    </a:t>
            </a:r>
            <a:r>
              <a:rPr lang="en-GB" dirty="0" err="1">
                <a:latin typeface="Lucida Console" panose="020B0609040504020204" pitchFamily="49" charset="0"/>
              </a:rPr>
              <a:t>values_to</a:t>
            </a:r>
            <a:r>
              <a:rPr lang="en-GB" dirty="0">
                <a:latin typeface="Lucida Console" panose="020B0609040504020204" pitchFamily="49" charset="0"/>
              </a:rPr>
              <a:t> = "Count"</a:t>
            </a:r>
          </a:p>
          <a:p>
            <a:r>
              <a:rPr lang="en-GB" dirty="0">
                <a:latin typeface="Lucida Console" panose="020B0609040504020204" pitchFamily="49" charset="0"/>
              </a:rPr>
              <a:t>  ) -&gt; </a:t>
            </a:r>
            <a:r>
              <a:rPr lang="en-GB" dirty="0" err="1">
                <a:latin typeface="Lucida Console" panose="020B0609040504020204" pitchFamily="49" charset="0"/>
              </a:rPr>
              <a:t>pivot.long</a:t>
            </a:r>
            <a:endParaRPr lang="en-GB" dirty="0">
              <a:latin typeface="Lucida Console" panose="020B0609040504020204" pitchFamily="49" charset="0"/>
            </a:endParaRPr>
          </a:p>
        </p:txBody>
      </p:sp>
      <p:sp>
        <p:nvSpPr>
          <p:cNvPr id="10" name="Rectangle 9"/>
          <p:cNvSpPr/>
          <p:nvPr/>
        </p:nvSpPr>
        <p:spPr>
          <a:xfrm>
            <a:off x="6600056" y="3573016"/>
            <a:ext cx="3840088" cy="3139321"/>
          </a:xfrm>
          <a:prstGeom prst="rect">
            <a:avLst/>
          </a:prstGeom>
        </p:spPr>
        <p:txBody>
          <a:bodyPr wrap="square">
            <a:spAutoFit/>
          </a:bodyPr>
          <a:lstStyle/>
          <a:p>
            <a:r>
              <a:rPr lang="en-GB" dirty="0">
                <a:latin typeface="Lucida Console" panose="020B0609040504020204" pitchFamily="49" charset="0"/>
              </a:rPr>
              <a:t># A tibble: 8 x 3</a:t>
            </a:r>
          </a:p>
          <a:p>
            <a:r>
              <a:rPr lang="en-GB" dirty="0">
                <a:latin typeface="Lucida Console" panose="020B0609040504020204" pitchFamily="49" charset="0"/>
              </a:rPr>
              <a:t>  gene  Condition Count</a:t>
            </a:r>
          </a:p>
          <a:p>
            <a:r>
              <a:rPr lang="en-GB" dirty="0">
                <a:latin typeface="Lucida Console" panose="020B0609040504020204" pitchFamily="49" charset="0"/>
              </a:rPr>
              <a: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a:t>
            </a:r>
          </a:p>
          <a:p>
            <a:r>
              <a:rPr lang="en-GB" dirty="0">
                <a:latin typeface="Lucida Console" panose="020B0609040504020204" pitchFamily="49" charset="0"/>
              </a:rPr>
              <a:t>1 ABC1  WT        18608</a:t>
            </a:r>
          </a:p>
          <a:p>
            <a:r>
              <a:rPr lang="en-GB" dirty="0">
                <a:latin typeface="Lucida Console" panose="020B0609040504020204" pitchFamily="49" charset="0"/>
              </a:rPr>
              <a:t>2 ABC1  KO         7831</a:t>
            </a:r>
          </a:p>
          <a:p>
            <a:r>
              <a:rPr lang="en-GB" dirty="0">
                <a:latin typeface="Lucida Console" panose="020B0609040504020204" pitchFamily="49" charset="0"/>
              </a:rPr>
              <a:t>3 DEF1  WT        31988</a:t>
            </a:r>
          </a:p>
          <a:p>
            <a:r>
              <a:rPr lang="en-GB" dirty="0">
                <a:latin typeface="Lucida Console" panose="020B0609040504020204" pitchFamily="49" charset="0"/>
              </a:rPr>
              <a:t>4 DEF1  KO        55502</a:t>
            </a:r>
          </a:p>
          <a:p>
            <a:r>
              <a:rPr lang="en-GB" dirty="0">
                <a:latin typeface="Lucida Console" panose="020B0609040504020204" pitchFamily="49" charset="0"/>
              </a:rPr>
              <a:t>5 GHI1  WT         7647</a:t>
            </a:r>
          </a:p>
          <a:p>
            <a:r>
              <a:rPr lang="en-GB" dirty="0">
                <a:latin typeface="Lucida Console" panose="020B0609040504020204" pitchFamily="49" charset="0"/>
              </a:rPr>
              <a:t>6 GHI1  KO        93299</a:t>
            </a:r>
          </a:p>
          <a:p>
            <a:r>
              <a:rPr lang="en-GB" dirty="0">
                <a:latin typeface="Lucida Console" panose="020B0609040504020204" pitchFamily="49" charset="0"/>
              </a:rPr>
              <a:t>7 JKL1  WT        96002</a:t>
            </a:r>
          </a:p>
          <a:p>
            <a:r>
              <a:rPr lang="en-GB" dirty="0">
                <a:latin typeface="Lucida Console" panose="020B0609040504020204" pitchFamily="49" charset="0"/>
              </a:rPr>
              <a:t>8 JKL1  KO        47945</a:t>
            </a:r>
          </a:p>
        </p:txBody>
      </p:sp>
    </p:spTree>
    <p:extLst>
      <p:ext uri="{BB962C8B-B14F-4D97-AF65-F5344CB8AC3E}">
        <p14:creationId xmlns:p14="http://schemas.microsoft.com/office/powerpoint/2010/main" val="414884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CB86-99F6-9F49-91EA-63616FB04CAE}"/>
              </a:ext>
            </a:extLst>
          </p:cNvPr>
          <p:cNvSpPr>
            <a:spLocks noGrp="1"/>
          </p:cNvSpPr>
          <p:nvPr>
            <p:ph type="title"/>
          </p:nvPr>
        </p:nvSpPr>
        <p:spPr/>
        <p:txBody>
          <a:bodyPr/>
          <a:lstStyle/>
          <a:p>
            <a:r>
              <a:rPr lang="en-GB" b="1" dirty="0"/>
              <a:t>Argument Matching</a:t>
            </a:r>
            <a:endParaRPr lang="en-GB" dirty="0"/>
          </a:p>
        </p:txBody>
      </p:sp>
      <p:sp>
        <p:nvSpPr>
          <p:cNvPr id="3" name="Rectangle 2">
            <a:extLst>
              <a:ext uri="{FF2B5EF4-FFF2-40B4-BE49-F238E27FC236}">
                <a16:creationId xmlns:a16="http://schemas.microsoft.com/office/drawing/2014/main" id="{52F9C60F-7DB4-054E-86F1-2224F408E2FC}"/>
              </a:ext>
            </a:extLst>
          </p:cNvPr>
          <p:cNvSpPr/>
          <p:nvPr/>
        </p:nvSpPr>
        <p:spPr>
          <a:xfrm>
            <a:off x="340745" y="1516668"/>
            <a:ext cx="11013055" cy="923330"/>
          </a:xfrm>
          <a:prstGeom prst="rect">
            <a:avLst/>
          </a:prstGeom>
        </p:spPr>
        <p:txBody>
          <a:bodyPr wrap="square">
            <a:spAutoFit/>
          </a:bodyPr>
          <a:lstStyle/>
          <a:p>
            <a:r>
              <a:rPr lang="en-GB" dirty="0">
                <a:solidFill>
                  <a:srgbClr val="333333"/>
                </a:solidFill>
                <a:latin typeface="Helvetica Neue" panose="02000503000000020004" pitchFamily="2" charset="0"/>
              </a:rPr>
              <a:t>The following calls to the </a:t>
            </a:r>
            <a:r>
              <a:rPr lang="en-GB" dirty="0" err="1"/>
              <a:t>sd</a:t>
            </a:r>
            <a:r>
              <a:rPr lang="en-GB" dirty="0"/>
              <a:t>()</a:t>
            </a:r>
            <a:r>
              <a:rPr lang="en-GB" dirty="0">
                <a:solidFill>
                  <a:srgbClr val="333333"/>
                </a:solidFill>
                <a:latin typeface="Helvetica Neue" panose="02000503000000020004" pitchFamily="2" charset="0"/>
              </a:rPr>
              <a:t> function (which computes the empirical standard deviation of a vector of numbers) are all equivalent. Note that </a:t>
            </a:r>
            <a:r>
              <a:rPr lang="en-GB" dirty="0" err="1"/>
              <a:t>sd</a:t>
            </a:r>
            <a:r>
              <a:rPr lang="en-GB" dirty="0"/>
              <a:t>()</a:t>
            </a:r>
            <a:r>
              <a:rPr lang="en-GB" dirty="0">
                <a:solidFill>
                  <a:srgbClr val="333333"/>
                </a:solidFill>
                <a:latin typeface="Helvetica Neue" panose="02000503000000020004" pitchFamily="2" charset="0"/>
              </a:rPr>
              <a:t> has two arguments: </a:t>
            </a:r>
            <a:r>
              <a:rPr lang="en-GB" dirty="0"/>
              <a:t>x</a:t>
            </a:r>
            <a:r>
              <a:rPr lang="en-GB" dirty="0">
                <a:solidFill>
                  <a:srgbClr val="333333"/>
                </a:solidFill>
                <a:latin typeface="Helvetica Neue" panose="02000503000000020004" pitchFamily="2" charset="0"/>
              </a:rPr>
              <a:t> indicates the vector of numbers and </a:t>
            </a:r>
            <a:r>
              <a:rPr lang="en-GB" dirty="0" err="1"/>
              <a:t>na.rm</a:t>
            </a:r>
            <a:r>
              <a:rPr lang="en-GB" dirty="0">
                <a:solidFill>
                  <a:srgbClr val="333333"/>
                </a:solidFill>
                <a:latin typeface="Helvetica Neue" panose="02000503000000020004" pitchFamily="2" charset="0"/>
              </a:rPr>
              <a:t> is a logical indicating whether missing values should be removed or not.</a:t>
            </a:r>
            <a:endParaRPr lang="en-GB" dirty="0"/>
          </a:p>
        </p:txBody>
      </p:sp>
      <p:sp>
        <p:nvSpPr>
          <p:cNvPr id="4" name="Rectangle 3">
            <a:extLst>
              <a:ext uri="{FF2B5EF4-FFF2-40B4-BE49-F238E27FC236}">
                <a16:creationId xmlns:a16="http://schemas.microsoft.com/office/drawing/2014/main" id="{39E7E53E-475D-C443-8FCB-75B621CC0E58}"/>
              </a:ext>
            </a:extLst>
          </p:cNvPr>
          <p:cNvSpPr/>
          <p:nvPr/>
        </p:nvSpPr>
        <p:spPr>
          <a:xfrm>
            <a:off x="340745" y="2567659"/>
            <a:ext cx="6096000" cy="2585323"/>
          </a:xfrm>
          <a:prstGeom prst="rect">
            <a:avLst/>
          </a:prstGeom>
          <a:solidFill>
            <a:schemeClr val="bg2"/>
          </a:solidFill>
        </p:spPr>
        <p:txBody>
          <a:bodyPr>
            <a:spAutoFit/>
          </a:bodyPr>
          <a:lstStyle/>
          <a:p>
            <a:r>
              <a:rPr lang="en-GB" dirty="0"/>
              <a:t>&gt; ## Positional match first argument, default for '</a:t>
            </a:r>
            <a:r>
              <a:rPr lang="en-GB" dirty="0" err="1"/>
              <a:t>na.rm</a:t>
            </a:r>
            <a:r>
              <a:rPr lang="en-GB" dirty="0"/>
              <a:t>'</a:t>
            </a:r>
          </a:p>
          <a:p>
            <a:r>
              <a:rPr lang="en-GB" dirty="0"/>
              <a:t>&gt; </a:t>
            </a:r>
            <a:r>
              <a:rPr lang="en-GB" dirty="0" err="1"/>
              <a:t>sd</a:t>
            </a:r>
            <a:r>
              <a:rPr lang="en-GB" dirty="0"/>
              <a:t>(</a:t>
            </a:r>
            <a:r>
              <a:rPr lang="en-GB" dirty="0" err="1"/>
              <a:t>mydata</a:t>
            </a:r>
            <a:r>
              <a:rPr lang="en-GB" dirty="0"/>
              <a:t>)                     </a:t>
            </a:r>
          </a:p>
          <a:p>
            <a:r>
              <a:rPr lang="en-GB" dirty="0"/>
              <a:t>[1] 1.014325</a:t>
            </a:r>
          </a:p>
          <a:p>
            <a:r>
              <a:rPr lang="en-GB" dirty="0"/>
              <a:t>&gt; ## Specify 'x' argument by name, default for '</a:t>
            </a:r>
            <a:r>
              <a:rPr lang="en-GB" dirty="0" err="1"/>
              <a:t>na.rm</a:t>
            </a:r>
            <a:r>
              <a:rPr lang="en-GB" dirty="0"/>
              <a:t>'</a:t>
            </a:r>
          </a:p>
          <a:p>
            <a:r>
              <a:rPr lang="en-GB" dirty="0"/>
              <a:t>&gt; </a:t>
            </a:r>
            <a:r>
              <a:rPr lang="en-GB" dirty="0" err="1"/>
              <a:t>sd</a:t>
            </a:r>
            <a:r>
              <a:rPr lang="en-GB" dirty="0"/>
              <a:t>(x = </a:t>
            </a:r>
            <a:r>
              <a:rPr lang="en-GB" dirty="0" err="1"/>
              <a:t>mydata</a:t>
            </a:r>
            <a:r>
              <a:rPr lang="en-GB" dirty="0"/>
              <a:t>)                 </a:t>
            </a:r>
          </a:p>
          <a:p>
            <a:r>
              <a:rPr lang="en-GB" dirty="0"/>
              <a:t>[1] 1.014325</a:t>
            </a:r>
          </a:p>
          <a:p>
            <a:r>
              <a:rPr lang="en-GB" dirty="0"/>
              <a:t>&gt; ## Specify both arguments by name</a:t>
            </a:r>
          </a:p>
          <a:p>
            <a:r>
              <a:rPr lang="en-GB" dirty="0"/>
              <a:t>&gt; </a:t>
            </a:r>
            <a:r>
              <a:rPr lang="en-GB" dirty="0" err="1"/>
              <a:t>sd</a:t>
            </a:r>
            <a:r>
              <a:rPr lang="en-GB" dirty="0"/>
              <a:t>(x = </a:t>
            </a:r>
            <a:r>
              <a:rPr lang="en-GB" dirty="0" err="1"/>
              <a:t>mydata</a:t>
            </a:r>
            <a:r>
              <a:rPr lang="en-GB" dirty="0"/>
              <a:t>, </a:t>
            </a:r>
            <a:r>
              <a:rPr lang="en-GB" dirty="0" err="1"/>
              <a:t>na.rm</a:t>
            </a:r>
            <a:r>
              <a:rPr lang="en-GB" dirty="0"/>
              <a:t> = FALSE)  </a:t>
            </a:r>
          </a:p>
          <a:p>
            <a:r>
              <a:rPr lang="en-GB" dirty="0"/>
              <a:t>[1] 1.014325</a:t>
            </a:r>
          </a:p>
        </p:txBody>
      </p:sp>
    </p:spTree>
    <p:extLst>
      <p:ext uri="{BB962C8B-B14F-4D97-AF65-F5344CB8AC3E}">
        <p14:creationId xmlns:p14="http://schemas.microsoft.com/office/powerpoint/2010/main" val="24308876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Pivoting Examples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0536" y="289427"/>
            <a:ext cx="960702" cy="1113422"/>
          </a:xfrm>
          <a:prstGeom prst="rect">
            <a:avLst/>
          </a:prstGeom>
        </p:spPr>
      </p:pic>
      <p:sp>
        <p:nvSpPr>
          <p:cNvPr id="6" name="Rectangle 5"/>
          <p:cNvSpPr/>
          <p:nvPr/>
        </p:nvSpPr>
        <p:spPr>
          <a:xfrm>
            <a:off x="838200" y="1402849"/>
            <a:ext cx="4032448" cy="3416320"/>
          </a:xfrm>
          <a:prstGeom prst="rect">
            <a:avLst/>
          </a:prstGeom>
        </p:spPr>
        <p:txBody>
          <a:bodyPr wrap="square">
            <a:spAutoFit/>
          </a:bodyPr>
          <a:lstStyle/>
          <a:p>
            <a:r>
              <a:rPr lang="en-GB" dirty="0">
                <a:latin typeface="Lucida Console" panose="020B0609040504020204" pitchFamily="49" charset="0"/>
              </a:rPr>
              <a:t>&gt; </a:t>
            </a:r>
            <a:r>
              <a:rPr lang="en-GB" dirty="0" err="1">
                <a:latin typeface="Lucida Console" panose="020B0609040504020204" pitchFamily="49" charset="0"/>
              </a:rPr>
              <a:t>pivot.long</a:t>
            </a:r>
            <a:endParaRPr lang="en-GB" dirty="0">
              <a:latin typeface="Lucida Console" panose="020B0609040504020204" pitchFamily="49" charset="0"/>
            </a:endParaRPr>
          </a:p>
          <a:p>
            <a:r>
              <a:rPr lang="en-GB" dirty="0">
                <a:latin typeface="Lucida Console" panose="020B0609040504020204" pitchFamily="49" charset="0"/>
              </a:rPr>
              <a:t># A tibble: 8 x 3</a:t>
            </a:r>
          </a:p>
          <a:p>
            <a:r>
              <a:rPr lang="en-GB" dirty="0">
                <a:latin typeface="Lucida Console" panose="020B0609040504020204" pitchFamily="49" charset="0"/>
              </a:rPr>
              <a:t>  gene  Condition Count</a:t>
            </a:r>
          </a:p>
          <a:p>
            <a:r>
              <a:rPr lang="en-GB" dirty="0">
                <a:latin typeface="Lucida Console" panose="020B0609040504020204" pitchFamily="49" charset="0"/>
              </a:rPr>
              <a: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a:t>
            </a:r>
          </a:p>
          <a:p>
            <a:r>
              <a:rPr lang="en-GB" dirty="0">
                <a:latin typeface="Lucida Console" panose="020B0609040504020204" pitchFamily="49" charset="0"/>
              </a:rPr>
              <a:t>1 ABC1  WT         14.2</a:t>
            </a:r>
          </a:p>
          <a:p>
            <a:r>
              <a:rPr lang="en-GB" dirty="0">
                <a:latin typeface="Lucida Console" panose="020B0609040504020204" pitchFamily="49" charset="0"/>
              </a:rPr>
              <a:t>2 ABC1  KO         12.9</a:t>
            </a:r>
          </a:p>
          <a:p>
            <a:r>
              <a:rPr lang="en-GB" dirty="0">
                <a:latin typeface="Lucida Console" panose="020B0609040504020204" pitchFamily="49" charset="0"/>
              </a:rPr>
              <a:t>3 DEF1  WT         15.0</a:t>
            </a:r>
          </a:p>
          <a:p>
            <a:r>
              <a:rPr lang="en-GB" dirty="0">
                <a:latin typeface="Lucida Console" panose="020B0609040504020204" pitchFamily="49" charset="0"/>
              </a:rPr>
              <a:t>4 DEF1  KO         15.8</a:t>
            </a:r>
          </a:p>
          <a:p>
            <a:r>
              <a:rPr lang="en-GB" dirty="0">
                <a:latin typeface="Lucida Console" panose="020B0609040504020204" pitchFamily="49" charset="0"/>
              </a:rPr>
              <a:t>5 GHI1  WT         12.9</a:t>
            </a:r>
          </a:p>
          <a:p>
            <a:r>
              <a:rPr lang="en-GB" dirty="0">
                <a:latin typeface="Lucida Console" panose="020B0609040504020204" pitchFamily="49" charset="0"/>
              </a:rPr>
              <a:t>6 GHI1  KO         16.5</a:t>
            </a:r>
          </a:p>
          <a:p>
            <a:r>
              <a:rPr lang="en-GB" dirty="0">
                <a:latin typeface="Lucida Console" panose="020B0609040504020204" pitchFamily="49" charset="0"/>
              </a:rPr>
              <a:t>7 JKL1  WT         16.6</a:t>
            </a:r>
          </a:p>
          <a:p>
            <a:r>
              <a:rPr lang="en-GB" dirty="0">
                <a:latin typeface="Lucida Console" panose="020B0609040504020204" pitchFamily="49" charset="0"/>
              </a:rPr>
              <a:t>8 JKL1  KO         15.5</a:t>
            </a:r>
          </a:p>
        </p:txBody>
      </p:sp>
      <p:sp>
        <p:nvSpPr>
          <p:cNvPr id="8" name="Rectangle 7"/>
          <p:cNvSpPr/>
          <p:nvPr/>
        </p:nvSpPr>
        <p:spPr>
          <a:xfrm>
            <a:off x="6600056" y="1504655"/>
            <a:ext cx="4032448" cy="1477328"/>
          </a:xfrm>
          <a:prstGeom prst="rect">
            <a:avLst/>
          </a:prstGeom>
        </p:spPr>
        <p:txBody>
          <a:bodyPr wrap="square">
            <a:spAutoFit/>
          </a:bodyPr>
          <a:lstStyle/>
          <a:p>
            <a:r>
              <a:rPr lang="en-GB" dirty="0" err="1">
                <a:latin typeface="Lucida Console" panose="020B0609040504020204" pitchFamily="49" charset="0"/>
              </a:rPr>
              <a:t>pivot.long</a:t>
            </a:r>
            <a:r>
              <a:rPr lang="en-GB" dirty="0">
                <a:latin typeface="Lucida Console" panose="020B0609040504020204" pitchFamily="49" charset="0"/>
              </a:rPr>
              <a:t> %&gt;%</a:t>
            </a:r>
          </a:p>
          <a:p>
            <a:r>
              <a:rPr lang="en-GB" dirty="0">
                <a:latin typeface="Lucida Console" panose="020B0609040504020204" pitchFamily="49" charset="0"/>
              </a:rPr>
              <a:t>  </a:t>
            </a:r>
            <a:r>
              <a:rPr lang="en-GB" dirty="0" err="1">
                <a:latin typeface="Lucida Console" panose="020B0609040504020204" pitchFamily="49" charset="0"/>
              </a:rPr>
              <a:t>pivot_wider</a:t>
            </a:r>
            <a:r>
              <a:rPr lang="en-GB" dirty="0">
                <a:latin typeface="Lucida Console" panose="020B0609040504020204" pitchFamily="49" charset="0"/>
              </a:rPr>
              <a:t>(</a:t>
            </a:r>
          </a:p>
          <a:p>
            <a:r>
              <a:rPr lang="en-GB" dirty="0">
                <a:latin typeface="Lucida Console" panose="020B0609040504020204" pitchFamily="49" charset="0"/>
              </a:rPr>
              <a:t>    </a:t>
            </a:r>
            <a:r>
              <a:rPr lang="en-GB" dirty="0" err="1">
                <a:latin typeface="Lucida Console" panose="020B0609040504020204" pitchFamily="49" charset="0"/>
              </a:rPr>
              <a:t>names_from</a:t>
            </a:r>
            <a:r>
              <a:rPr lang="en-GB" dirty="0">
                <a:latin typeface="Lucida Console" panose="020B0609040504020204" pitchFamily="49" charset="0"/>
              </a:rPr>
              <a:t> = Condition, </a:t>
            </a:r>
          </a:p>
          <a:p>
            <a:r>
              <a:rPr lang="en-GB" dirty="0">
                <a:latin typeface="Lucida Console" panose="020B0609040504020204" pitchFamily="49" charset="0"/>
              </a:rPr>
              <a:t>    </a:t>
            </a:r>
            <a:r>
              <a:rPr lang="en-GB" dirty="0" err="1">
                <a:latin typeface="Lucida Console" panose="020B0609040504020204" pitchFamily="49" charset="0"/>
              </a:rPr>
              <a:t>values_from</a:t>
            </a:r>
            <a:r>
              <a:rPr lang="en-GB" dirty="0">
                <a:latin typeface="Lucida Console" panose="020B0609040504020204" pitchFamily="49" charset="0"/>
              </a:rPr>
              <a:t> = Count</a:t>
            </a:r>
          </a:p>
          <a:p>
            <a:r>
              <a:rPr lang="en-GB" dirty="0">
                <a:latin typeface="Lucida Console" panose="020B0609040504020204" pitchFamily="49" charset="0"/>
              </a:rPr>
              <a:t>  )</a:t>
            </a:r>
          </a:p>
        </p:txBody>
      </p:sp>
      <p:sp>
        <p:nvSpPr>
          <p:cNvPr id="10" name="Rectangle 9"/>
          <p:cNvSpPr/>
          <p:nvPr/>
        </p:nvSpPr>
        <p:spPr>
          <a:xfrm>
            <a:off x="6600056" y="3573016"/>
            <a:ext cx="3840088" cy="2031325"/>
          </a:xfrm>
          <a:prstGeom prst="rect">
            <a:avLst/>
          </a:prstGeom>
        </p:spPr>
        <p:txBody>
          <a:bodyPr wrap="square">
            <a:spAutoFit/>
          </a:bodyPr>
          <a:lstStyle/>
          <a:p>
            <a:r>
              <a:rPr lang="en-GB" dirty="0">
                <a:latin typeface="Lucida Console" panose="020B0609040504020204" pitchFamily="49" charset="0"/>
              </a:rPr>
              <a:t># A tibble: 4 x 3</a:t>
            </a:r>
          </a:p>
          <a:p>
            <a:r>
              <a:rPr lang="en-GB" dirty="0">
                <a:latin typeface="Lucida Console" panose="020B0609040504020204" pitchFamily="49" charset="0"/>
              </a:rPr>
              <a:t>  gene     WT    KO</a:t>
            </a:r>
          </a:p>
          <a:p>
            <a:r>
              <a:rPr lang="en-GB" dirty="0">
                <a:latin typeface="Lucida Console" panose="020B0609040504020204" pitchFamily="49" charset="0"/>
              </a:rPr>
              <a:t>  &lt;</a:t>
            </a:r>
            <a:r>
              <a:rPr lang="en-GB" dirty="0" err="1">
                <a:latin typeface="Lucida Console" panose="020B0609040504020204" pitchFamily="49" charset="0"/>
              </a:rPr>
              <a:t>chr</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 &lt;</a:t>
            </a:r>
            <a:r>
              <a:rPr lang="en-GB" dirty="0" err="1">
                <a:latin typeface="Lucida Console" panose="020B0609040504020204" pitchFamily="49" charset="0"/>
              </a:rPr>
              <a:t>dbl</a:t>
            </a:r>
            <a:r>
              <a:rPr lang="en-GB" dirty="0">
                <a:latin typeface="Lucida Console" panose="020B0609040504020204" pitchFamily="49" charset="0"/>
              </a:rPr>
              <a:t>&gt;</a:t>
            </a:r>
          </a:p>
          <a:p>
            <a:r>
              <a:rPr lang="en-GB" dirty="0">
                <a:latin typeface="Lucida Console" panose="020B0609040504020204" pitchFamily="49" charset="0"/>
              </a:rPr>
              <a:t>1 ABC1   14.2  12.9</a:t>
            </a:r>
          </a:p>
          <a:p>
            <a:r>
              <a:rPr lang="en-GB" dirty="0">
                <a:latin typeface="Lucida Console" panose="020B0609040504020204" pitchFamily="49" charset="0"/>
              </a:rPr>
              <a:t>2 DEF1   15.0  15.8</a:t>
            </a:r>
          </a:p>
          <a:p>
            <a:r>
              <a:rPr lang="en-GB" dirty="0">
                <a:latin typeface="Lucida Console" panose="020B0609040504020204" pitchFamily="49" charset="0"/>
              </a:rPr>
              <a:t>3 GHI1   12.9  16.5</a:t>
            </a:r>
          </a:p>
          <a:p>
            <a:r>
              <a:rPr lang="en-GB" dirty="0">
                <a:latin typeface="Lucida Console" panose="020B0609040504020204" pitchFamily="49" charset="0"/>
              </a:rPr>
              <a:t>4 JKL1   16.6  15.5</a:t>
            </a:r>
          </a:p>
        </p:txBody>
      </p:sp>
    </p:spTree>
    <p:extLst>
      <p:ext uri="{BB962C8B-B14F-4D97-AF65-F5344CB8AC3E}">
        <p14:creationId xmlns:p14="http://schemas.microsoft.com/office/powerpoint/2010/main" val="10088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7F2C-F911-1D4A-9E6E-E24B5A09BEB1}"/>
              </a:ext>
            </a:extLst>
          </p:cNvPr>
          <p:cNvSpPr>
            <a:spLocks noGrp="1"/>
          </p:cNvSpPr>
          <p:nvPr>
            <p:ph type="title"/>
          </p:nvPr>
        </p:nvSpPr>
        <p:spPr/>
        <p:txBody>
          <a:bodyPr/>
          <a:lstStyle/>
          <a:p>
            <a:r>
              <a:rPr lang="fr-FR" dirty="0" err="1"/>
              <a:t>Missing</a:t>
            </a:r>
            <a:r>
              <a:rPr lang="fr-FR" dirty="0"/>
              <a:t> values</a:t>
            </a:r>
          </a:p>
        </p:txBody>
      </p:sp>
      <p:sp>
        <p:nvSpPr>
          <p:cNvPr id="3" name="Rectangle 2">
            <a:extLst>
              <a:ext uri="{FF2B5EF4-FFF2-40B4-BE49-F238E27FC236}">
                <a16:creationId xmlns:a16="http://schemas.microsoft.com/office/drawing/2014/main" id="{9D730906-02D4-CE4B-ACA8-98722B7BEA44}"/>
              </a:ext>
            </a:extLst>
          </p:cNvPr>
          <p:cNvSpPr/>
          <p:nvPr/>
        </p:nvSpPr>
        <p:spPr>
          <a:xfrm>
            <a:off x="294860" y="1398249"/>
            <a:ext cx="11483009" cy="923330"/>
          </a:xfrm>
          <a:prstGeom prst="rect">
            <a:avLst/>
          </a:prstGeom>
        </p:spPr>
        <p:txBody>
          <a:bodyPr wrap="square">
            <a:spAutoFit/>
          </a:bodyPr>
          <a:lstStyle/>
          <a:p>
            <a:r>
              <a:rPr lang="en-GB" dirty="0">
                <a:solidFill>
                  <a:srgbClr val="222222"/>
                </a:solidFill>
                <a:latin typeface="Source Sans Pro" panose="020B0503030403020204" pitchFamily="34" charset="0"/>
              </a:rPr>
              <a:t>Missing values in data science arise when an observation is missing in a column of a data frame or contains a character value instead of numeric value. Missing values must be dropped or replaced in order to draw correct conclusion from the data.</a:t>
            </a:r>
            <a:endParaRPr lang="fr-FR" dirty="0"/>
          </a:p>
        </p:txBody>
      </p:sp>
    </p:spTree>
    <p:extLst>
      <p:ext uri="{BB962C8B-B14F-4D97-AF65-F5344CB8AC3E}">
        <p14:creationId xmlns:p14="http://schemas.microsoft.com/office/powerpoint/2010/main" val="34759594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6B48-DB63-934E-8BD9-696F36A9B196}"/>
              </a:ext>
            </a:extLst>
          </p:cNvPr>
          <p:cNvSpPr>
            <a:spLocks noGrp="1"/>
          </p:cNvSpPr>
          <p:nvPr>
            <p:ph type="title"/>
          </p:nvPr>
        </p:nvSpPr>
        <p:spPr/>
        <p:txBody>
          <a:bodyPr/>
          <a:lstStyle/>
          <a:p>
            <a:r>
              <a:rPr lang="en-GB" b="1" dirty="0"/>
              <a:t>Exclude Missing Values (NA)</a:t>
            </a:r>
            <a:endParaRPr lang="fr-FR" dirty="0"/>
          </a:p>
        </p:txBody>
      </p:sp>
      <p:sp>
        <p:nvSpPr>
          <p:cNvPr id="3" name="Rectangle 2">
            <a:extLst>
              <a:ext uri="{FF2B5EF4-FFF2-40B4-BE49-F238E27FC236}">
                <a16:creationId xmlns:a16="http://schemas.microsoft.com/office/drawing/2014/main" id="{E005FA90-4E6F-C240-B03A-075CD553BE05}"/>
              </a:ext>
            </a:extLst>
          </p:cNvPr>
          <p:cNvSpPr/>
          <p:nvPr/>
        </p:nvSpPr>
        <p:spPr>
          <a:xfrm>
            <a:off x="420756" y="1690688"/>
            <a:ext cx="11350487" cy="2308324"/>
          </a:xfrm>
          <a:prstGeom prst="rect">
            <a:avLst/>
          </a:prstGeom>
        </p:spPr>
        <p:txBody>
          <a:bodyPr wrap="square">
            <a:spAutoFit/>
          </a:bodyPr>
          <a:lstStyle/>
          <a:p>
            <a:r>
              <a:rPr lang="en-GB" dirty="0">
                <a:solidFill>
                  <a:srgbClr val="222222"/>
                </a:solidFill>
                <a:latin typeface="Source Sans Pro" panose="020B0503030403020204" pitchFamily="34" charset="0"/>
              </a:rPr>
              <a:t>The </a:t>
            </a:r>
            <a:r>
              <a:rPr lang="en-GB" dirty="0" err="1">
                <a:solidFill>
                  <a:srgbClr val="222222"/>
                </a:solidFill>
                <a:latin typeface="Source Sans Pro" panose="020B0503030403020204" pitchFamily="34" charset="0"/>
              </a:rPr>
              <a:t>na.omit</a:t>
            </a:r>
            <a:r>
              <a:rPr lang="en-GB" dirty="0">
                <a:solidFill>
                  <a:srgbClr val="222222"/>
                </a:solidFill>
                <a:latin typeface="Source Sans Pro" panose="020B0503030403020204" pitchFamily="34" charset="0"/>
              </a:rPr>
              <a:t>() method from the </a:t>
            </a:r>
            <a:r>
              <a:rPr lang="en-GB" dirty="0" err="1">
                <a:solidFill>
                  <a:srgbClr val="222222"/>
                </a:solidFill>
                <a:latin typeface="Source Sans Pro" panose="020B0503030403020204" pitchFamily="34" charset="0"/>
              </a:rPr>
              <a:t>dplyr</a:t>
            </a:r>
            <a:r>
              <a:rPr lang="en-GB" dirty="0">
                <a:solidFill>
                  <a:srgbClr val="222222"/>
                </a:solidFill>
                <a:latin typeface="Source Sans Pro" panose="020B0503030403020204" pitchFamily="34" charset="0"/>
              </a:rPr>
              <a:t> library is a simple way to exclude missing observation. Dropping all the NA from the data is easy but it does not mean it is the most elegant solution. During analysis, it is wise to use variety of methods to deal with missing values</a:t>
            </a:r>
          </a:p>
          <a:p>
            <a:r>
              <a:rPr lang="en-GB" dirty="0">
                <a:solidFill>
                  <a:srgbClr val="222222"/>
                </a:solidFill>
                <a:latin typeface="Source Sans Pro" panose="020B0503030403020204" pitchFamily="34" charset="0"/>
              </a:rPr>
              <a:t>To tackle the problem of missing observations, we will use the titanic dataset. In this dataset, we have access to the information of the passengers on board during the tragedy. This dataset has many NA that need to be taken care of.</a:t>
            </a:r>
          </a:p>
          <a:p>
            <a:r>
              <a:rPr lang="en-GB" dirty="0">
                <a:solidFill>
                  <a:srgbClr val="222222"/>
                </a:solidFill>
                <a:latin typeface="Source Sans Pro" panose="020B0503030403020204" pitchFamily="34" charset="0"/>
              </a:rPr>
              <a:t>We will upload the csv file from the internet and then check which columns have NA. To return the columns with missing data, we can use the following code:</a:t>
            </a:r>
          </a:p>
          <a:p>
            <a:r>
              <a:rPr lang="en-GB" dirty="0">
                <a:solidFill>
                  <a:srgbClr val="222222"/>
                </a:solidFill>
                <a:latin typeface="Source Sans Pro" panose="020B0503030403020204" pitchFamily="34" charset="0"/>
              </a:rPr>
              <a:t>Let’s upload the data and verify the missing data.</a:t>
            </a:r>
            <a:endParaRPr lang="en-GB" b="0" i="0" dirty="0">
              <a:solidFill>
                <a:srgbClr val="222222"/>
              </a:solidFill>
              <a:effectLst/>
              <a:latin typeface="Source Sans Pro" panose="020B0503030403020204" pitchFamily="34" charset="0"/>
            </a:endParaRPr>
          </a:p>
        </p:txBody>
      </p:sp>
      <p:sp>
        <p:nvSpPr>
          <p:cNvPr id="4" name="Rectangle 3">
            <a:extLst>
              <a:ext uri="{FF2B5EF4-FFF2-40B4-BE49-F238E27FC236}">
                <a16:creationId xmlns:a16="http://schemas.microsoft.com/office/drawing/2014/main" id="{18B24E20-B2BF-AC43-989F-50B88859D172}"/>
              </a:ext>
            </a:extLst>
          </p:cNvPr>
          <p:cNvSpPr/>
          <p:nvPr/>
        </p:nvSpPr>
        <p:spPr>
          <a:xfrm>
            <a:off x="420756" y="4130213"/>
            <a:ext cx="6096000" cy="1200329"/>
          </a:xfrm>
          <a:prstGeom prst="rect">
            <a:avLst/>
          </a:prstGeom>
          <a:solidFill>
            <a:schemeClr val="bg2"/>
          </a:solidFill>
        </p:spPr>
        <p:txBody>
          <a:bodyPr>
            <a:spAutoFit/>
          </a:bodyPr>
          <a:lstStyle/>
          <a:p>
            <a:r>
              <a:rPr lang="en-GB" dirty="0" err="1"/>
              <a:t>df_titanic</a:t>
            </a:r>
            <a:r>
              <a:rPr lang="en-GB" dirty="0"/>
              <a:t> &lt;- </a:t>
            </a:r>
            <a:r>
              <a:rPr lang="en-GB" dirty="0" err="1"/>
              <a:t>read.csv</a:t>
            </a:r>
            <a:r>
              <a:rPr lang="en-GB" dirty="0"/>
              <a:t>(PATH, </a:t>
            </a:r>
            <a:r>
              <a:rPr lang="en-GB" dirty="0" err="1"/>
              <a:t>sep</a:t>
            </a:r>
            <a:r>
              <a:rPr lang="en-GB" dirty="0"/>
              <a:t> = </a:t>
            </a:r>
            <a:r>
              <a:rPr lang="en-GB"/>
              <a:t>",") </a:t>
            </a:r>
          </a:p>
          <a:p>
            <a:r>
              <a:rPr lang="en-GB"/>
              <a:t># </a:t>
            </a:r>
            <a:r>
              <a:rPr lang="en-GB" dirty="0"/>
              <a:t>Return the column names containing missing observations </a:t>
            </a:r>
            <a:r>
              <a:rPr lang="en-GB" dirty="0" err="1"/>
              <a:t>list_na</a:t>
            </a:r>
            <a:r>
              <a:rPr lang="en-GB" dirty="0"/>
              <a:t> &lt;- </a:t>
            </a:r>
            <a:r>
              <a:rPr lang="en-GB" dirty="0" err="1"/>
              <a:t>colnames</a:t>
            </a:r>
            <a:r>
              <a:rPr lang="en-GB" dirty="0"/>
              <a:t>(</a:t>
            </a:r>
            <a:r>
              <a:rPr lang="en-GB" dirty="0" err="1"/>
              <a:t>df_titanic</a:t>
            </a:r>
            <a:r>
              <a:rPr lang="en-GB" dirty="0"/>
              <a:t>)[ apply(</a:t>
            </a:r>
            <a:r>
              <a:rPr lang="en-GB" dirty="0" err="1"/>
              <a:t>df_titanic</a:t>
            </a:r>
            <a:r>
              <a:rPr lang="en-GB" dirty="0"/>
              <a:t>, 2, </a:t>
            </a:r>
            <a:r>
              <a:rPr lang="en-GB" dirty="0" err="1"/>
              <a:t>anyNA</a:t>
            </a:r>
            <a:r>
              <a:rPr lang="en-GB" dirty="0"/>
              <a:t>) ] </a:t>
            </a:r>
            <a:r>
              <a:rPr lang="en-GB" dirty="0" err="1"/>
              <a:t>list_na</a:t>
            </a:r>
            <a:endParaRPr lang="fr-FR" dirty="0"/>
          </a:p>
        </p:txBody>
      </p:sp>
      <p:sp>
        <p:nvSpPr>
          <p:cNvPr id="6" name="TextBox 5">
            <a:extLst>
              <a:ext uri="{FF2B5EF4-FFF2-40B4-BE49-F238E27FC236}">
                <a16:creationId xmlns:a16="http://schemas.microsoft.com/office/drawing/2014/main" id="{3EA5DA49-B0CD-AA4E-8829-34AF6081E8A5}"/>
              </a:ext>
            </a:extLst>
          </p:cNvPr>
          <p:cNvSpPr txBox="1"/>
          <p:nvPr/>
        </p:nvSpPr>
        <p:spPr>
          <a:xfrm>
            <a:off x="420756" y="5813363"/>
            <a:ext cx="6096000" cy="369332"/>
          </a:xfrm>
          <a:prstGeom prst="rect">
            <a:avLst/>
          </a:prstGeom>
          <a:solidFill>
            <a:schemeClr val="bg2"/>
          </a:solidFill>
        </p:spPr>
        <p:txBody>
          <a:bodyPr wrap="square">
            <a:spAutoFit/>
          </a:bodyPr>
          <a:lstStyle/>
          <a:p>
            <a:r>
              <a:rPr lang="en-GB" dirty="0"/>
              <a:t>## [1] "age" "fare"</a:t>
            </a:r>
            <a:endParaRPr lang="fr-FR" dirty="0"/>
          </a:p>
        </p:txBody>
      </p:sp>
      <p:sp>
        <p:nvSpPr>
          <p:cNvPr id="8" name="TextBox 7">
            <a:extLst>
              <a:ext uri="{FF2B5EF4-FFF2-40B4-BE49-F238E27FC236}">
                <a16:creationId xmlns:a16="http://schemas.microsoft.com/office/drawing/2014/main" id="{5D49077B-51D6-D644-A8DC-600259FC1D34}"/>
              </a:ext>
            </a:extLst>
          </p:cNvPr>
          <p:cNvSpPr txBox="1"/>
          <p:nvPr/>
        </p:nvSpPr>
        <p:spPr>
          <a:xfrm>
            <a:off x="420756" y="5387286"/>
            <a:ext cx="6096000" cy="369332"/>
          </a:xfrm>
          <a:prstGeom prst="rect">
            <a:avLst/>
          </a:prstGeom>
          <a:noFill/>
        </p:spPr>
        <p:txBody>
          <a:bodyPr wrap="square">
            <a:spAutoFit/>
          </a:bodyPr>
          <a:lstStyle/>
          <a:p>
            <a:r>
              <a:rPr lang="en-GB" i="0" dirty="0">
                <a:solidFill>
                  <a:srgbClr val="222222"/>
                </a:solidFill>
                <a:effectLst/>
                <a:latin typeface="Source Sans Pro" panose="020B0503030403020204" pitchFamily="34" charset="0"/>
              </a:rPr>
              <a:t>Output:</a:t>
            </a:r>
            <a:endParaRPr lang="fr-FR" dirty="0"/>
          </a:p>
        </p:txBody>
      </p:sp>
    </p:spTree>
    <p:extLst>
      <p:ext uri="{BB962C8B-B14F-4D97-AF65-F5344CB8AC3E}">
        <p14:creationId xmlns:p14="http://schemas.microsoft.com/office/powerpoint/2010/main" val="975708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40BD-1CD7-4E41-BBD5-1243B2EC8002}"/>
              </a:ext>
            </a:extLst>
          </p:cNvPr>
          <p:cNvSpPr>
            <a:spLocks noGrp="1"/>
          </p:cNvSpPr>
          <p:nvPr>
            <p:ph type="title"/>
          </p:nvPr>
        </p:nvSpPr>
        <p:spPr/>
        <p:txBody>
          <a:bodyPr/>
          <a:lstStyle/>
          <a:p>
            <a:r>
              <a:rPr lang="en-GB" dirty="0" err="1">
                <a:solidFill>
                  <a:srgbClr val="222222"/>
                </a:solidFill>
                <a:latin typeface="Source Sans Pro" panose="020B0503030403020204" pitchFamily="34" charset="0"/>
              </a:rPr>
              <a:t>na.omit</a:t>
            </a:r>
            <a:r>
              <a:rPr lang="en-GB" dirty="0">
                <a:solidFill>
                  <a:srgbClr val="222222"/>
                </a:solidFill>
                <a:latin typeface="Source Sans Pro" panose="020B0503030403020204" pitchFamily="34" charset="0"/>
              </a:rPr>
              <a:t>()</a:t>
            </a:r>
            <a:endParaRPr lang="fr-FR" dirty="0"/>
          </a:p>
        </p:txBody>
      </p:sp>
      <p:sp>
        <p:nvSpPr>
          <p:cNvPr id="4" name="TextBox 3">
            <a:extLst>
              <a:ext uri="{FF2B5EF4-FFF2-40B4-BE49-F238E27FC236}">
                <a16:creationId xmlns:a16="http://schemas.microsoft.com/office/drawing/2014/main" id="{721F4112-9215-3546-9D22-185A22E9AB49}"/>
              </a:ext>
            </a:extLst>
          </p:cNvPr>
          <p:cNvSpPr txBox="1"/>
          <p:nvPr/>
        </p:nvSpPr>
        <p:spPr>
          <a:xfrm>
            <a:off x="348343" y="1559789"/>
            <a:ext cx="6096000" cy="1200329"/>
          </a:xfrm>
          <a:prstGeom prst="rect">
            <a:avLst/>
          </a:prstGeom>
          <a:noFill/>
        </p:spPr>
        <p:txBody>
          <a:bodyPr wrap="square">
            <a:spAutoFit/>
          </a:bodyPr>
          <a:lstStyle/>
          <a:p>
            <a:pPr algn="l"/>
            <a:r>
              <a:rPr lang="en-GB" b="0" i="0" dirty="0">
                <a:solidFill>
                  <a:srgbClr val="222222"/>
                </a:solidFill>
                <a:effectLst/>
                <a:latin typeface="Source Sans Pro" panose="020B0503030403020204" pitchFamily="34" charset="0"/>
              </a:rPr>
              <a:t>The columns age and fare have missing values.</a:t>
            </a:r>
          </a:p>
          <a:p>
            <a:pPr algn="l"/>
            <a:r>
              <a:rPr lang="en-GB" b="0" i="0" dirty="0">
                <a:solidFill>
                  <a:srgbClr val="222222"/>
                </a:solidFill>
                <a:effectLst/>
                <a:latin typeface="Source Sans Pro" panose="020B0503030403020204" pitchFamily="34" charset="0"/>
              </a:rPr>
              <a:t>We can drop them with the </a:t>
            </a:r>
            <a:r>
              <a:rPr lang="en-GB" b="0" i="0" dirty="0" err="1">
                <a:solidFill>
                  <a:srgbClr val="222222"/>
                </a:solidFill>
                <a:effectLst/>
                <a:latin typeface="Source Sans Pro" panose="020B0503030403020204" pitchFamily="34" charset="0"/>
              </a:rPr>
              <a:t>na.omit</a:t>
            </a:r>
            <a:r>
              <a:rPr lang="en-GB" b="0" i="0" dirty="0">
                <a:solidFill>
                  <a:srgbClr val="222222"/>
                </a:solidFill>
                <a:effectLst/>
                <a:latin typeface="Source Sans Pro" panose="020B0503030403020204" pitchFamily="34" charset="0"/>
              </a:rPr>
              <a:t>().</a:t>
            </a:r>
          </a:p>
          <a:p>
            <a:br>
              <a:rPr lang="en-GB" dirty="0"/>
            </a:br>
            <a:endParaRPr lang="fr-FR" dirty="0"/>
          </a:p>
        </p:txBody>
      </p:sp>
      <p:sp>
        <p:nvSpPr>
          <p:cNvPr id="6" name="TextBox 5">
            <a:extLst>
              <a:ext uri="{FF2B5EF4-FFF2-40B4-BE49-F238E27FC236}">
                <a16:creationId xmlns:a16="http://schemas.microsoft.com/office/drawing/2014/main" id="{6EC1177F-65A0-FA44-8DA2-22A6574F3BBD}"/>
              </a:ext>
            </a:extLst>
          </p:cNvPr>
          <p:cNvSpPr txBox="1"/>
          <p:nvPr/>
        </p:nvSpPr>
        <p:spPr>
          <a:xfrm>
            <a:off x="348343" y="2368232"/>
            <a:ext cx="6096000" cy="1200329"/>
          </a:xfrm>
          <a:prstGeom prst="rect">
            <a:avLst/>
          </a:prstGeom>
          <a:solidFill>
            <a:schemeClr val="bg2"/>
          </a:solidFill>
        </p:spPr>
        <p:txBody>
          <a:bodyPr wrap="square">
            <a:spAutoFit/>
          </a:bodyPr>
          <a:lstStyle/>
          <a:p>
            <a:r>
              <a:rPr lang="en-GB" dirty="0"/>
              <a:t>library(</a:t>
            </a:r>
            <a:r>
              <a:rPr lang="en-GB" dirty="0" err="1"/>
              <a:t>dplyr</a:t>
            </a:r>
            <a:r>
              <a:rPr lang="en-GB" dirty="0"/>
              <a:t>) </a:t>
            </a:r>
          </a:p>
          <a:p>
            <a:r>
              <a:rPr lang="en-GB" dirty="0"/>
              <a:t># Exclude the missing observations </a:t>
            </a:r>
          </a:p>
          <a:p>
            <a:r>
              <a:rPr lang="en-GB" dirty="0" err="1"/>
              <a:t>df_titanic_drop</a:t>
            </a:r>
            <a:r>
              <a:rPr lang="en-GB" dirty="0"/>
              <a:t> &lt;-</a:t>
            </a:r>
            <a:r>
              <a:rPr lang="en-GB" dirty="0" err="1"/>
              <a:t>df_titanic</a:t>
            </a:r>
            <a:r>
              <a:rPr lang="en-GB" dirty="0"/>
              <a:t> %&gt;% </a:t>
            </a:r>
            <a:r>
              <a:rPr lang="en-GB" dirty="0" err="1"/>
              <a:t>na.omit</a:t>
            </a:r>
            <a:r>
              <a:rPr lang="en-GB" dirty="0"/>
              <a:t>() </a:t>
            </a:r>
          </a:p>
          <a:p>
            <a:r>
              <a:rPr lang="en-GB" dirty="0"/>
              <a:t>dim(</a:t>
            </a:r>
            <a:r>
              <a:rPr lang="en-GB" dirty="0" err="1"/>
              <a:t>df_titanic_drop</a:t>
            </a:r>
            <a:r>
              <a:rPr lang="en-GB" dirty="0"/>
              <a:t>)</a:t>
            </a:r>
            <a:endParaRPr lang="fr-FR" dirty="0"/>
          </a:p>
        </p:txBody>
      </p:sp>
      <p:sp>
        <p:nvSpPr>
          <p:cNvPr id="8" name="TextBox 7">
            <a:extLst>
              <a:ext uri="{FF2B5EF4-FFF2-40B4-BE49-F238E27FC236}">
                <a16:creationId xmlns:a16="http://schemas.microsoft.com/office/drawing/2014/main" id="{03B9EC7B-8CE0-DE4C-B80D-2367F7047EDE}"/>
              </a:ext>
            </a:extLst>
          </p:cNvPr>
          <p:cNvSpPr txBox="1"/>
          <p:nvPr/>
        </p:nvSpPr>
        <p:spPr>
          <a:xfrm>
            <a:off x="348343" y="3715712"/>
            <a:ext cx="6096000" cy="369332"/>
          </a:xfrm>
          <a:prstGeom prst="rect">
            <a:avLst/>
          </a:prstGeom>
          <a:noFill/>
        </p:spPr>
        <p:txBody>
          <a:bodyPr wrap="square">
            <a:spAutoFit/>
          </a:bodyPr>
          <a:lstStyle/>
          <a:p>
            <a:r>
              <a:rPr lang="en-GB" i="0" dirty="0">
                <a:solidFill>
                  <a:srgbClr val="222222"/>
                </a:solidFill>
                <a:effectLst/>
                <a:latin typeface="Source Sans Pro" panose="020B0503030403020204" pitchFamily="34" charset="0"/>
              </a:rPr>
              <a:t>Output:</a:t>
            </a:r>
            <a:endParaRPr lang="fr-FR" dirty="0"/>
          </a:p>
        </p:txBody>
      </p:sp>
      <p:sp>
        <p:nvSpPr>
          <p:cNvPr id="10" name="TextBox 9">
            <a:extLst>
              <a:ext uri="{FF2B5EF4-FFF2-40B4-BE49-F238E27FC236}">
                <a16:creationId xmlns:a16="http://schemas.microsoft.com/office/drawing/2014/main" id="{F6077905-1426-2640-BB66-D3790E8EDFFB}"/>
              </a:ext>
            </a:extLst>
          </p:cNvPr>
          <p:cNvSpPr txBox="1"/>
          <p:nvPr/>
        </p:nvSpPr>
        <p:spPr>
          <a:xfrm>
            <a:off x="348343" y="4097883"/>
            <a:ext cx="6096000" cy="369332"/>
          </a:xfrm>
          <a:prstGeom prst="rect">
            <a:avLst/>
          </a:prstGeom>
          <a:solidFill>
            <a:schemeClr val="bg2"/>
          </a:solidFill>
        </p:spPr>
        <p:txBody>
          <a:bodyPr wrap="square">
            <a:spAutoFit/>
          </a:bodyPr>
          <a:lstStyle/>
          <a:p>
            <a:r>
              <a:rPr lang="en-FR" dirty="0"/>
              <a:t>## [1] 1045 13</a:t>
            </a:r>
            <a:endParaRPr lang="fr-FR" dirty="0"/>
          </a:p>
        </p:txBody>
      </p:sp>
      <p:sp>
        <p:nvSpPr>
          <p:cNvPr id="12" name="TextBox 11">
            <a:extLst>
              <a:ext uri="{FF2B5EF4-FFF2-40B4-BE49-F238E27FC236}">
                <a16:creationId xmlns:a16="http://schemas.microsoft.com/office/drawing/2014/main" id="{9843504C-7F0A-D846-98C6-AB4DC56738DB}"/>
              </a:ext>
            </a:extLst>
          </p:cNvPr>
          <p:cNvSpPr txBox="1"/>
          <p:nvPr/>
        </p:nvSpPr>
        <p:spPr>
          <a:xfrm>
            <a:off x="250371" y="4664607"/>
            <a:ext cx="6096000" cy="646331"/>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The new dataset contains 1045 rows compared to 1309 with the original dataset.</a:t>
            </a:r>
            <a:endParaRPr lang="fr-FR" dirty="0"/>
          </a:p>
        </p:txBody>
      </p:sp>
      <p:pic>
        <p:nvPicPr>
          <p:cNvPr id="1026" name="Picture 2">
            <a:extLst>
              <a:ext uri="{FF2B5EF4-FFF2-40B4-BE49-F238E27FC236}">
                <a16:creationId xmlns:a16="http://schemas.microsoft.com/office/drawing/2014/main" id="{B27097E5-B96C-BC4D-AAE7-8A5E4D2EE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371" y="2127859"/>
            <a:ext cx="5679999" cy="39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2734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8990-4726-8543-96E7-69F2A3FD3423}"/>
              </a:ext>
            </a:extLst>
          </p:cNvPr>
          <p:cNvSpPr>
            <a:spLocks noGrp="1"/>
          </p:cNvSpPr>
          <p:nvPr>
            <p:ph type="title"/>
          </p:nvPr>
        </p:nvSpPr>
        <p:spPr/>
        <p:txBody>
          <a:bodyPr>
            <a:normAutofit/>
          </a:bodyPr>
          <a:lstStyle/>
          <a:p>
            <a:r>
              <a:rPr lang="en-GB" b="1" dirty="0"/>
              <a:t>Impute Missing data with the Mean and Median</a:t>
            </a:r>
            <a:endParaRPr lang="fr-FR" dirty="0"/>
          </a:p>
        </p:txBody>
      </p:sp>
      <p:sp>
        <p:nvSpPr>
          <p:cNvPr id="4" name="TextBox 3">
            <a:extLst>
              <a:ext uri="{FF2B5EF4-FFF2-40B4-BE49-F238E27FC236}">
                <a16:creationId xmlns:a16="http://schemas.microsoft.com/office/drawing/2014/main" id="{8257AA91-4FAE-5F43-BCFF-D1C582AF0E16}"/>
              </a:ext>
            </a:extLst>
          </p:cNvPr>
          <p:cNvSpPr txBox="1"/>
          <p:nvPr/>
        </p:nvSpPr>
        <p:spPr>
          <a:xfrm>
            <a:off x="348342" y="1690688"/>
            <a:ext cx="11527971" cy="923330"/>
          </a:xfrm>
          <a:prstGeom prst="rect">
            <a:avLst/>
          </a:prstGeom>
          <a:noFill/>
        </p:spPr>
        <p:txBody>
          <a:bodyPr wrap="square">
            <a:spAutoFit/>
          </a:bodyPr>
          <a:lstStyle/>
          <a:p>
            <a:pPr algn="l"/>
            <a:r>
              <a:rPr lang="en-GB" b="0" i="0" dirty="0">
                <a:solidFill>
                  <a:srgbClr val="222222"/>
                </a:solidFill>
                <a:effectLst/>
                <a:latin typeface="Source Sans Pro" panose="020B0503030403020204" pitchFamily="34" charset="0"/>
              </a:rPr>
              <a:t>We could also impute(populate) missing values with the median or the mean. A good practice is to create two separate variables for the mean and the median. Once created, we can replace the missing values with the newly formed variables. We will use the apply method to compute the mean of the column with NA. Let’s see an example</a:t>
            </a:r>
          </a:p>
        </p:txBody>
      </p:sp>
      <p:sp>
        <p:nvSpPr>
          <p:cNvPr id="6" name="TextBox 5">
            <a:extLst>
              <a:ext uri="{FF2B5EF4-FFF2-40B4-BE49-F238E27FC236}">
                <a16:creationId xmlns:a16="http://schemas.microsoft.com/office/drawing/2014/main" id="{FFF7C2E1-5D82-264F-965A-C31576057A91}"/>
              </a:ext>
            </a:extLst>
          </p:cNvPr>
          <p:cNvSpPr txBox="1"/>
          <p:nvPr/>
        </p:nvSpPr>
        <p:spPr>
          <a:xfrm>
            <a:off x="489857" y="2690336"/>
            <a:ext cx="6096000" cy="1477328"/>
          </a:xfrm>
          <a:prstGeom prst="rect">
            <a:avLst/>
          </a:prstGeom>
          <a:solidFill>
            <a:schemeClr val="bg2"/>
          </a:solidFill>
        </p:spPr>
        <p:txBody>
          <a:bodyPr wrap="square">
            <a:spAutoFit/>
          </a:bodyPr>
          <a:lstStyle/>
          <a:p>
            <a:r>
              <a:rPr lang="en-GB" dirty="0"/>
              <a:t># Create mean </a:t>
            </a:r>
          </a:p>
          <a:p>
            <a:r>
              <a:rPr lang="en-GB" dirty="0" err="1"/>
              <a:t>average_missing</a:t>
            </a:r>
            <a:r>
              <a:rPr lang="en-GB" dirty="0"/>
              <a:t> &lt;- apply(</a:t>
            </a:r>
            <a:r>
              <a:rPr lang="en-GB" dirty="0" err="1"/>
              <a:t>df_titanic</a:t>
            </a:r>
            <a:r>
              <a:rPr lang="en-GB" dirty="0"/>
              <a:t>[,</a:t>
            </a:r>
            <a:r>
              <a:rPr lang="en-GB" dirty="0" err="1"/>
              <a:t>colnames</a:t>
            </a:r>
            <a:r>
              <a:rPr lang="en-GB" dirty="0"/>
              <a:t>(</a:t>
            </a:r>
            <a:r>
              <a:rPr lang="en-GB" dirty="0" err="1"/>
              <a:t>df_titanic</a:t>
            </a:r>
            <a:r>
              <a:rPr lang="en-GB" dirty="0"/>
              <a:t>) %in% </a:t>
            </a:r>
            <a:r>
              <a:rPr lang="en-GB" dirty="0" err="1"/>
              <a:t>list_na</a:t>
            </a:r>
            <a:r>
              <a:rPr lang="en-GB" dirty="0"/>
              <a:t>], 2, mean, </a:t>
            </a:r>
            <a:r>
              <a:rPr lang="en-GB" dirty="0" err="1"/>
              <a:t>na.rm</a:t>
            </a:r>
            <a:r>
              <a:rPr lang="en-GB" dirty="0"/>
              <a:t> = TRUE) </a:t>
            </a:r>
          </a:p>
          <a:p>
            <a:r>
              <a:rPr lang="en-GB" dirty="0" err="1"/>
              <a:t>average_missing</a:t>
            </a:r>
            <a:r>
              <a:rPr lang="en-GB" dirty="0"/>
              <a:t> </a:t>
            </a:r>
            <a:br>
              <a:rPr lang="en-GB" dirty="0"/>
            </a:br>
            <a:endParaRPr lang="fr-FR" dirty="0"/>
          </a:p>
        </p:txBody>
      </p:sp>
      <p:sp>
        <p:nvSpPr>
          <p:cNvPr id="8" name="TextBox 7">
            <a:extLst>
              <a:ext uri="{FF2B5EF4-FFF2-40B4-BE49-F238E27FC236}">
                <a16:creationId xmlns:a16="http://schemas.microsoft.com/office/drawing/2014/main" id="{BD9A470C-C46D-134F-A887-2045E6DDDC07}"/>
              </a:ext>
            </a:extLst>
          </p:cNvPr>
          <p:cNvSpPr txBox="1"/>
          <p:nvPr/>
        </p:nvSpPr>
        <p:spPr>
          <a:xfrm>
            <a:off x="7130141" y="2782669"/>
            <a:ext cx="4386943" cy="2308324"/>
          </a:xfrm>
          <a:prstGeom prst="rect">
            <a:avLst/>
          </a:prstGeom>
          <a:noFill/>
        </p:spPr>
        <p:txBody>
          <a:bodyPr wrap="square">
            <a:spAutoFit/>
          </a:bodyPr>
          <a:lstStyle/>
          <a:p>
            <a:r>
              <a:rPr lang="en-GB" dirty="0"/>
              <a:t>Code Explanation:</a:t>
            </a:r>
            <a:endParaRPr lang="en-GB"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GB" b="0" i="0" dirty="0">
                <a:solidFill>
                  <a:srgbClr val="222222"/>
                </a:solidFill>
                <a:effectLst/>
                <a:latin typeface="Source Sans Pro" panose="020B0503030403020204" pitchFamily="34" charset="0"/>
              </a:rPr>
              <a:t>df: </a:t>
            </a:r>
            <a:r>
              <a:rPr lang="en-GB" b="0" i="0" dirty="0" err="1">
                <a:solidFill>
                  <a:srgbClr val="222222"/>
                </a:solidFill>
                <a:effectLst/>
                <a:latin typeface="Source Sans Pro" panose="020B0503030403020204" pitchFamily="34" charset="0"/>
              </a:rPr>
              <a:t>df_titanic</a:t>
            </a:r>
            <a:r>
              <a:rPr lang="en-GB" b="0" i="0" dirty="0">
                <a:solidFill>
                  <a:srgbClr val="222222"/>
                </a:solidFill>
                <a:effectLst/>
                <a:latin typeface="Source Sans Pro" panose="020B0503030403020204" pitchFamily="34" charset="0"/>
              </a:rPr>
              <a:t>[,</a:t>
            </a:r>
            <a:r>
              <a:rPr lang="en-GB" b="0" i="0" dirty="0" err="1">
                <a:solidFill>
                  <a:srgbClr val="222222"/>
                </a:solidFill>
                <a:effectLst/>
                <a:latin typeface="Source Sans Pro" panose="020B0503030403020204" pitchFamily="34" charset="0"/>
              </a:rPr>
              <a:t>colnames</a:t>
            </a:r>
            <a:r>
              <a:rPr lang="en-GB" b="0" i="0" dirty="0">
                <a:solidFill>
                  <a:srgbClr val="222222"/>
                </a:solidFill>
                <a:effectLst/>
                <a:latin typeface="Source Sans Pro" panose="020B0503030403020204" pitchFamily="34" charset="0"/>
              </a:rPr>
              <a:t>(</a:t>
            </a:r>
            <a:r>
              <a:rPr lang="en-GB" b="0" i="0" dirty="0" err="1">
                <a:solidFill>
                  <a:srgbClr val="222222"/>
                </a:solidFill>
                <a:effectLst/>
                <a:latin typeface="Source Sans Pro" panose="020B0503030403020204" pitchFamily="34" charset="0"/>
              </a:rPr>
              <a:t>df_titanic</a:t>
            </a:r>
            <a:r>
              <a:rPr lang="en-GB" b="0" i="0" dirty="0">
                <a:solidFill>
                  <a:srgbClr val="222222"/>
                </a:solidFill>
                <a:effectLst/>
                <a:latin typeface="Source Sans Pro" panose="020B0503030403020204" pitchFamily="34" charset="0"/>
              </a:rPr>
              <a:t>) %in% </a:t>
            </a:r>
            <a:r>
              <a:rPr lang="en-GB" b="0" i="0" dirty="0" err="1">
                <a:solidFill>
                  <a:srgbClr val="222222"/>
                </a:solidFill>
                <a:effectLst/>
                <a:latin typeface="Source Sans Pro" panose="020B0503030403020204" pitchFamily="34" charset="0"/>
              </a:rPr>
              <a:t>list_na</a:t>
            </a:r>
            <a:r>
              <a:rPr lang="en-GB" b="0" i="0" dirty="0">
                <a:solidFill>
                  <a:srgbClr val="222222"/>
                </a:solidFill>
                <a:effectLst/>
                <a:latin typeface="Source Sans Pro" panose="020B0503030403020204" pitchFamily="34" charset="0"/>
              </a:rPr>
              <a:t>]. This code will return the columns name from the </a:t>
            </a:r>
            <a:r>
              <a:rPr lang="en-GB" b="0" i="0" dirty="0" err="1">
                <a:solidFill>
                  <a:srgbClr val="222222"/>
                </a:solidFill>
                <a:effectLst/>
                <a:latin typeface="Source Sans Pro" panose="020B0503030403020204" pitchFamily="34" charset="0"/>
              </a:rPr>
              <a:t>list_na</a:t>
            </a:r>
            <a:r>
              <a:rPr lang="en-GB" b="0" i="0" dirty="0">
                <a:solidFill>
                  <a:srgbClr val="222222"/>
                </a:solidFill>
                <a:effectLst/>
                <a:latin typeface="Source Sans Pro" panose="020B0503030403020204" pitchFamily="34" charset="0"/>
              </a:rPr>
              <a:t> object (i.e. “age” and “fare”)</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2: Compute the function on the columns</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mean: Compute the mean</a:t>
            </a:r>
          </a:p>
          <a:p>
            <a:pPr algn="l">
              <a:buFont typeface="Arial" panose="020B0604020202020204" pitchFamily="34" charset="0"/>
              <a:buChar char="•"/>
            </a:pPr>
            <a:r>
              <a:rPr lang="en-GB" b="0" i="0" dirty="0" err="1">
                <a:solidFill>
                  <a:srgbClr val="222222"/>
                </a:solidFill>
                <a:effectLst/>
                <a:latin typeface="Source Sans Pro" panose="020B0503030403020204" pitchFamily="34" charset="0"/>
              </a:rPr>
              <a:t>na.rm</a:t>
            </a:r>
            <a:r>
              <a:rPr lang="en-GB" b="0" i="0" dirty="0">
                <a:solidFill>
                  <a:srgbClr val="222222"/>
                </a:solidFill>
                <a:effectLst/>
                <a:latin typeface="Source Sans Pro" panose="020B0503030403020204" pitchFamily="34" charset="0"/>
              </a:rPr>
              <a:t> = TRUE: Ignore the missing values</a:t>
            </a:r>
          </a:p>
        </p:txBody>
      </p:sp>
      <p:sp>
        <p:nvSpPr>
          <p:cNvPr id="10" name="TextBox 9">
            <a:extLst>
              <a:ext uri="{FF2B5EF4-FFF2-40B4-BE49-F238E27FC236}">
                <a16:creationId xmlns:a16="http://schemas.microsoft.com/office/drawing/2014/main" id="{5CC1C2BA-1684-484E-907E-0977874D3C89}"/>
              </a:ext>
            </a:extLst>
          </p:cNvPr>
          <p:cNvSpPr txBox="1"/>
          <p:nvPr/>
        </p:nvSpPr>
        <p:spPr>
          <a:xfrm>
            <a:off x="489857" y="5167312"/>
            <a:ext cx="6096000" cy="646331"/>
          </a:xfrm>
          <a:prstGeom prst="rect">
            <a:avLst/>
          </a:prstGeom>
          <a:solidFill>
            <a:schemeClr val="bg2"/>
          </a:solidFill>
        </p:spPr>
        <p:txBody>
          <a:bodyPr wrap="square">
            <a:spAutoFit/>
          </a:bodyPr>
          <a:lstStyle/>
          <a:p>
            <a:r>
              <a:rPr lang="en-GB" dirty="0"/>
              <a:t>## age fare </a:t>
            </a:r>
          </a:p>
          <a:p>
            <a:r>
              <a:rPr lang="en-GB" dirty="0"/>
              <a:t>## 29.88113 33.29548</a:t>
            </a:r>
            <a:endParaRPr lang="fr-FR" dirty="0"/>
          </a:p>
        </p:txBody>
      </p:sp>
    </p:spTree>
    <p:extLst>
      <p:ext uri="{BB962C8B-B14F-4D97-AF65-F5344CB8AC3E}">
        <p14:creationId xmlns:p14="http://schemas.microsoft.com/office/powerpoint/2010/main" val="2281572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8707-F541-5041-9C81-B1DEB4D89985}"/>
              </a:ext>
            </a:extLst>
          </p:cNvPr>
          <p:cNvSpPr>
            <a:spLocks noGrp="1"/>
          </p:cNvSpPr>
          <p:nvPr>
            <p:ph type="title"/>
          </p:nvPr>
        </p:nvSpPr>
        <p:spPr/>
        <p:txBody>
          <a:bodyPr/>
          <a:lstStyle/>
          <a:p>
            <a:r>
              <a:rPr lang="en-GB" b="1" dirty="0"/>
              <a:t>Impute Missing data with the Mean and Median</a:t>
            </a:r>
            <a:endParaRPr lang="fr-FR" dirty="0"/>
          </a:p>
        </p:txBody>
      </p:sp>
      <p:sp>
        <p:nvSpPr>
          <p:cNvPr id="4" name="TextBox 3">
            <a:extLst>
              <a:ext uri="{FF2B5EF4-FFF2-40B4-BE49-F238E27FC236}">
                <a16:creationId xmlns:a16="http://schemas.microsoft.com/office/drawing/2014/main" id="{CEE8D0CF-8AE9-EB42-A1CA-21050EEA9876}"/>
              </a:ext>
            </a:extLst>
          </p:cNvPr>
          <p:cNvSpPr txBox="1"/>
          <p:nvPr/>
        </p:nvSpPr>
        <p:spPr>
          <a:xfrm>
            <a:off x="152400" y="1690688"/>
            <a:ext cx="11571514" cy="1477328"/>
          </a:xfrm>
          <a:prstGeom prst="rect">
            <a:avLst/>
          </a:prstGeom>
          <a:noFill/>
        </p:spPr>
        <p:txBody>
          <a:bodyPr wrap="square">
            <a:spAutoFit/>
          </a:bodyPr>
          <a:lstStyle/>
          <a:p>
            <a:pPr algn="l"/>
            <a:r>
              <a:rPr lang="en-GB" b="0" i="0" dirty="0">
                <a:solidFill>
                  <a:srgbClr val="222222"/>
                </a:solidFill>
                <a:effectLst/>
                <a:latin typeface="Source Sans Pro" panose="020B0503030403020204" pitchFamily="34" charset="0"/>
              </a:rPr>
              <a:t>The verb mutate from the </a:t>
            </a:r>
            <a:r>
              <a:rPr lang="en-GB" b="0" i="0" dirty="0" err="1">
                <a:solidFill>
                  <a:srgbClr val="222222"/>
                </a:solidFill>
                <a:effectLst/>
                <a:latin typeface="Source Sans Pro" panose="020B0503030403020204" pitchFamily="34" charset="0"/>
              </a:rPr>
              <a:t>dplyr</a:t>
            </a:r>
            <a:r>
              <a:rPr lang="en-GB" b="0" i="0" dirty="0">
                <a:solidFill>
                  <a:srgbClr val="222222"/>
                </a:solidFill>
                <a:effectLst/>
                <a:latin typeface="Source Sans Pro" panose="020B0503030403020204" pitchFamily="34" charset="0"/>
              </a:rPr>
              <a:t> library is useful in creating a new variable. We don’t necessarily want to change the original column so we can create a new variable without the NA. mutate is easy to use, we just choose a variable name and define how to create this variable. Here is the complete code</a:t>
            </a:r>
          </a:p>
          <a:p>
            <a:br>
              <a:rPr lang="en-GB" dirty="0"/>
            </a:br>
            <a:endParaRPr lang="fr-FR" dirty="0"/>
          </a:p>
        </p:txBody>
      </p:sp>
      <p:sp>
        <p:nvSpPr>
          <p:cNvPr id="6" name="TextBox 5">
            <a:extLst>
              <a:ext uri="{FF2B5EF4-FFF2-40B4-BE49-F238E27FC236}">
                <a16:creationId xmlns:a16="http://schemas.microsoft.com/office/drawing/2014/main" id="{A9B0166D-37FA-CB40-B16A-F80F7C7404A7}"/>
              </a:ext>
            </a:extLst>
          </p:cNvPr>
          <p:cNvSpPr txBox="1"/>
          <p:nvPr/>
        </p:nvSpPr>
        <p:spPr>
          <a:xfrm>
            <a:off x="304800" y="2739253"/>
            <a:ext cx="10755086" cy="923330"/>
          </a:xfrm>
          <a:prstGeom prst="rect">
            <a:avLst/>
          </a:prstGeom>
          <a:solidFill>
            <a:schemeClr val="bg2"/>
          </a:solidFill>
        </p:spPr>
        <p:txBody>
          <a:bodyPr wrap="square">
            <a:spAutoFit/>
          </a:bodyPr>
          <a:lstStyle/>
          <a:p>
            <a:r>
              <a:rPr lang="en-GB" dirty="0"/>
              <a:t># Create a new variable with the mean and median </a:t>
            </a:r>
          </a:p>
          <a:p>
            <a:r>
              <a:rPr lang="en-GB" dirty="0" err="1"/>
              <a:t>df_titanic_replace</a:t>
            </a:r>
            <a:r>
              <a:rPr lang="en-GB" dirty="0"/>
              <a:t> &lt;- </a:t>
            </a:r>
            <a:r>
              <a:rPr lang="en-GB" dirty="0" err="1"/>
              <a:t>df_titanic</a:t>
            </a:r>
            <a:r>
              <a:rPr lang="en-GB" dirty="0"/>
              <a:t> %&gt;% mutate(</a:t>
            </a:r>
            <a:r>
              <a:rPr lang="en-GB" dirty="0" err="1"/>
              <a:t>replace_mean_age</a:t>
            </a:r>
            <a:r>
              <a:rPr lang="en-GB" dirty="0"/>
              <a:t> = </a:t>
            </a:r>
            <a:r>
              <a:rPr lang="en-GB" dirty="0" err="1"/>
              <a:t>ifelse</a:t>
            </a:r>
            <a:r>
              <a:rPr lang="en-GB" dirty="0"/>
              <a:t>(</a:t>
            </a:r>
            <a:r>
              <a:rPr lang="en-GB" dirty="0" err="1"/>
              <a:t>is.na</a:t>
            </a:r>
            <a:r>
              <a:rPr lang="en-GB" dirty="0"/>
              <a:t>(age), </a:t>
            </a:r>
            <a:r>
              <a:rPr lang="en-GB" dirty="0" err="1"/>
              <a:t>average_missing</a:t>
            </a:r>
            <a:r>
              <a:rPr lang="en-GB" dirty="0"/>
              <a:t>[1], age), </a:t>
            </a:r>
          </a:p>
          <a:p>
            <a:r>
              <a:rPr lang="en-GB" dirty="0" err="1"/>
              <a:t>replace_mean_fare</a:t>
            </a:r>
            <a:r>
              <a:rPr lang="en-GB" dirty="0"/>
              <a:t> = </a:t>
            </a:r>
            <a:r>
              <a:rPr lang="en-GB" dirty="0" err="1"/>
              <a:t>ifelse</a:t>
            </a:r>
            <a:r>
              <a:rPr lang="en-GB" dirty="0"/>
              <a:t>(</a:t>
            </a:r>
            <a:r>
              <a:rPr lang="en-GB" dirty="0" err="1"/>
              <a:t>is.na</a:t>
            </a:r>
            <a:r>
              <a:rPr lang="en-GB" dirty="0"/>
              <a:t>(fare), </a:t>
            </a:r>
            <a:r>
              <a:rPr lang="en-GB" dirty="0" err="1"/>
              <a:t>average_missing</a:t>
            </a:r>
            <a:r>
              <a:rPr lang="en-GB" dirty="0"/>
              <a:t>[2], fare))</a:t>
            </a:r>
            <a:endParaRPr lang="fr-FR" dirty="0"/>
          </a:p>
        </p:txBody>
      </p:sp>
      <p:sp>
        <p:nvSpPr>
          <p:cNvPr id="8" name="TextBox 7">
            <a:extLst>
              <a:ext uri="{FF2B5EF4-FFF2-40B4-BE49-F238E27FC236}">
                <a16:creationId xmlns:a16="http://schemas.microsoft.com/office/drawing/2014/main" id="{D54A34C8-A818-CA41-9D4C-8027105C7862}"/>
              </a:ext>
            </a:extLst>
          </p:cNvPr>
          <p:cNvSpPr txBox="1"/>
          <p:nvPr/>
        </p:nvSpPr>
        <p:spPr>
          <a:xfrm>
            <a:off x="7603672" y="3662583"/>
            <a:ext cx="4495800" cy="3139321"/>
          </a:xfrm>
          <a:prstGeom prst="rect">
            <a:avLst/>
          </a:prstGeom>
          <a:noFill/>
        </p:spPr>
        <p:txBody>
          <a:bodyPr wrap="square">
            <a:spAutoFit/>
          </a:bodyPr>
          <a:lstStyle/>
          <a:p>
            <a:r>
              <a:rPr lang="en-GB" dirty="0"/>
              <a:t>Code Explanation:</a:t>
            </a:r>
            <a:endParaRPr lang="en-GB" b="0" i="0" dirty="0">
              <a:solidFill>
                <a:srgbClr val="222222"/>
              </a:solidFill>
              <a:effectLst/>
              <a:latin typeface="Source Sans Pro" panose="020B0503030403020204" pitchFamily="34" charset="0"/>
            </a:endParaRPr>
          </a:p>
          <a:p>
            <a:pPr algn="l"/>
            <a:r>
              <a:rPr lang="en-GB" b="0" i="0" dirty="0">
                <a:solidFill>
                  <a:srgbClr val="222222"/>
                </a:solidFill>
                <a:effectLst/>
                <a:latin typeface="Source Sans Pro" panose="020B0503030403020204" pitchFamily="34" charset="0"/>
              </a:rPr>
              <a:t>We create two variables, </a:t>
            </a:r>
            <a:r>
              <a:rPr lang="en-GB" b="0" i="0" dirty="0" err="1">
                <a:solidFill>
                  <a:srgbClr val="222222"/>
                </a:solidFill>
                <a:effectLst/>
                <a:latin typeface="Source Sans Pro" panose="020B0503030403020204" pitchFamily="34" charset="0"/>
              </a:rPr>
              <a:t>replace_mean_age</a:t>
            </a:r>
            <a:r>
              <a:rPr lang="en-GB" b="0" i="0" dirty="0">
                <a:solidFill>
                  <a:srgbClr val="222222"/>
                </a:solidFill>
                <a:effectLst/>
                <a:latin typeface="Source Sans Pro" panose="020B0503030403020204" pitchFamily="34" charset="0"/>
              </a:rPr>
              <a:t> and </a:t>
            </a:r>
            <a:r>
              <a:rPr lang="en-GB" b="0" i="0" dirty="0" err="1">
                <a:solidFill>
                  <a:srgbClr val="222222"/>
                </a:solidFill>
                <a:effectLst/>
                <a:latin typeface="Source Sans Pro" panose="020B0503030403020204" pitchFamily="34" charset="0"/>
              </a:rPr>
              <a:t>replace_mean_fare</a:t>
            </a:r>
            <a:r>
              <a:rPr lang="en-GB" b="0" i="0" dirty="0">
                <a:solidFill>
                  <a:srgbClr val="222222"/>
                </a:solidFill>
                <a:effectLst/>
                <a:latin typeface="Source Sans Pro" panose="020B0503030403020204" pitchFamily="34" charset="0"/>
              </a:rPr>
              <a:t> as follow:</a:t>
            </a:r>
          </a:p>
          <a:p>
            <a:pPr algn="l">
              <a:buFont typeface="Arial" panose="020B0604020202020204" pitchFamily="34" charset="0"/>
              <a:buChar char="•"/>
            </a:pPr>
            <a:r>
              <a:rPr lang="en-GB" b="0" i="0" dirty="0" err="1">
                <a:solidFill>
                  <a:srgbClr val="222222"/>
                </a:solidFill>
                <a:effectLst/>
                <a:latin typeface="Source Sans Pro" panose="020B0503030403020204" pitchFamily="34" charset="0"/>
              </a:rPr>
              <a:t>replace_mean_age</a:t>
            </a:r>
            <a:r>
              <a:rPr lang="en-GB" b="0" i="0" dirty="0">
                <a:solidFill>
                  <a:srgbClr val="222222"/>
                </a:solidFill>
                <a:effectLst/>
                <a:latin typeface="Source Sans Pro" panose="020B0503030403020204" pitchFamily="34" charset="0"/>
              </a:rPr>
              <a:t> = </a:t>
            </a:r>
            <a:r>
              <a:rPr lang="en-GB" b="0" i="0" dirty="0" err="1">
                <a:solidFill>
                  <a:srgbClr val="222222"/>
                </a:solidFill>
                <a:effectLst/>
                <a:latin typeface="Source Sans Pro" panose="020B0503030403020204" pitchFamily="34" charset="0"/>
              </a:rPr>
              <a:t>ifelse</a:t>
            </a:r>
            <a:r>
              <a:rPr lang="en-GB" b="0" i="0" dirty="0">
                <a:solidFill>
                  <a:srgbClr val="222222"/>
                </a:solidFill>
                <a:effectLst/>
                <a:latin typeface="Source Sans Pro" panose="020B0503030403020204" pitchFamily="34" charset="0"/>
              </a:rPr>
              <a:t>(</a:t>
            </a:r>
            <a:r>
              <a:rPr lang="en-GB" b="0" i="0" dirty="0" err="1">
                <a:solidFill>
                  <a:srgbClr val="222222"/>
                </a:solidFill>
                <a:effectLst/>
                <a:latin typeface="Source Sans Pro" panose="020B0503030403020204" pitchFamily="34" charset="0"/>
              </a:rPr>
              <a:t>is.na</a:t>
            </a:r>
            <a:r>
              <a:rPr lang="en-GB" b="0" i="0" dirty="0">
                <a:solidFill>
                  <a:srgbClr val="222222"/>
                </a:solidFill>
                <a:effectLst/>
                <a:latin typeface="Source Sans Pro" panose="020B0503030403020204" pitchFamily="34" charset="0"/>
              </a:rPr>
              <a:t>(age), </a:t>
            </a:r>
            <a:r>
              <a:rPr lang="en-GB" b="0" i="0" dirty="0" err="1">
                <a:solidFill>
                  <a:srgbClr val="222222"/>
                </a:solidFill>
                <a:effectLst/>
                <a:latin typeface="Source Sans Pro" panose="020B0503030403020204" pitchFamily="34" charset="0"/>
              </a:rPr>
              <a:t>average_missing</a:t>
            </a:r>
            <a:r>
              <a:rPr lang="en-GB" b="0" i="0" dirty="0">
                <a:solidFill>
                  <a:srgbClr val="222222"/>
                </a:solidFill>
                <a:effectLst/>
                <a:latin typeface="Source Sans Pro" panose="020B0503030403020204" pitchFamily="34" charset="0"/>
              </a:rPr>
              <a:t>[1], age)</a:t>
            </a:r>
          </a:p>
          <a:p>
            <a:pPr algn="l">
              <a:buFont typeface="Arial" panose="020B0604020202020204" pitchFamily="34" charset="0"/>
              <a:buChar char="•"/>
            </a:pPr>
            <a:r>
              <a:rPr lang="en-GB" b="0" i="0" dirty="0" err="1">
                <a:solidFill>
                  <a:srgbClr val="222222"/>
                </a:solidFill>
                <a:effectLst/>
                <a:latin typeface="Source Sans Pro" panose="020B0503030403020204" pitchFamily="34" charset="0"/>
              </a:rPr>
              <a:t>replace_mean_fare</a:t>
            </a:r>
            <a:r>
              <a:rPr lang="en-GB" b="0" i="0" dirty="0">
                <a:solidFill>
                  <a:srgbClr val="222222"/>
                </a:solidFill>
                <a:effectLst/>
                <a:latin typeface="Source Sans Pro" panose="020B0503030403020204" pitchFamily="34" charset="0"/>
              </a:rPr>
              <a:t> = </a:t>
            </a:r>
            <a:r>
              <a:rPr lang="en-GB" b="0" i="0" dirty="0" err="1">
                <a:solidFill>
                  <a:srgbClr val="222222"/>
                </a:solidFill>
                <a:effectLst/>
                <a:latin typeface="Source Sans Pro" panose="020B0503030403020204" pitchFamily="34" charset="0"/>
              </a:rPr>
              <a:t>ifelse</a:t>
            </a:r>
            <a:r>
              <a:rPr lang="en-GB" b="0" i="0" dirty="0">
                <a:solidFill>
                  <a:srgbClr val="222222"/>
                </a:solidFill>
                <a:effectLst/>
                <a:latin typeface="Source Sans Pro" panose="020B0503030403020204" pitchFamily="34" charset="0"/>
              </a:rPr>
              <a:t>(</a:t>
            </a:r>
            <a:r>
              <a:rPr lang="en-GB" b="0" i="0" dirty="0" err="1">
                <a:solidFill>
                  <a:srgbClr val="222222"/>
                </a:solidFill>
                <a:effectLst/>
                <a:latin typeface="Source Sans Pro" panose="020B0503030403020204" pitchFamily="34" charset="0"/>
              </a:rPr>
              <a:t>is.na</a:t>
            </a:r>
            <a:r>
              <a:rPr lang="en-GB" b="0" i="0" dirty="0">
                <a:solidFill>
                  <a:srgbClr val="222222"/>
                </a:solidFill>
                <a:effectLst/>
                <a:latin typeface="Source Sans Pro" panose="020B0503030403020204" pitchFamily="34" charset="0"/>
              </a:rPr>
              <a:t>(fare), </a:t>
            </a:r>
            <a:r>
              <a:rPr lang="en-GB" b="0" i="0" dirty="0" err="1">
                <a:solidFill>
                  <a:srgbClr val="222222"/>
                </a:solidFill>
                <a:effectLst/>
                <a:latin typeface="Source Sans Pro" panose="020B0503030403020204" pitchFamily="34" charset="0"/>
              </a:rPr>
              <a:t>average_missing</a:t>
            </a:r>
            <a:r>
              <a:rPr lang="en-GB" b="0" i="0" dirty="0">
                <a:solidFill>
                  <a:srgbClr val="222222"/>
                </a:solidFill>
                <a:effectLst/>
                <a:latin typeface="Source Sans Pro" panose="020B0503030403020204" pitchFamily="34" charset="0"/>
              </a:rPr>
              <a:t>[2],fare)</a:t>
            </a:r>
          </a:p>
          <a:p>
            <a:pPr algn="l"/>
            <a:r>
              <a:rPr lang="en-GB" b="0" i="0" dirty="0">
                <a:solidFill>
                  <a:srgbClr val="222222"/>
                </a:solidFill>
                <a:effectLst/>
                <a:latin typeface="Source Sans Pro" panose="020B0503030403020204" pitchFamily="34" charset="0"/>
              </a:rPr>
              <a:t>If the column age has missing values, then replace with the first element of </a:t>
            </a:r>
            <a:r>
              <a:rPr lang="en-GB" b="0" i="0" dirty="0" err="1">
                <a:solidFill>
                  <a:srgbClr val="222222"/>
                </a:solidFill>
                <a:effectLst/>
                <a:latin typeface="Source Sans Pro" panose="020B0503030403020204" pitchFamily="34" charset="0"/>
              </a:rPr>
              <a:t>average_missing</a:t>
            </a:r>
            <a:r>
              <a:rPr lang="en-GB" b="0" i="0" dirty="0">
                <a:solidFill>
                  <a:srgbClr val="222222"/>
                </a:solidFill>
                <a:effectLst/>
                <a:latin typeface="Source Sans Pro" panose="020B0503030403020204" pitchFamily="34" charset="0"/>
              </a:rPr>
              <a:t> (mean of age), else keep the original values. Same logic for fare</a:t>
            </a:r>
          </a:p>
        </p:txBody>
      </p:sp>
      <p:sp>
        <p:nvSpPr>
          <p:cNvPr id="10" name="TextBox 9">
            <a:extLst>
              <a:ext uri="{FF2B5EF4-FFF2-40B4-BE49-F238E27FC236}">
                <a16:creationId xmlns:a16="http://schemas.microsoft.com/office/drawing/2014/main" id="{01D28D63-CB3F-5E4C-89CA-BCCAF06C6DA1}"/>
              </a:ext>
            </a:extLst>
          </p:cNvPr>
          <p:cNvSpPr txBox="1"/>
          <p:nvPr/>
        </p:nvSpPr>
        <p:spPr>
          <a:xfrm>
            <a:off x="304800" y="3780082"/>
            <a:ext cx="5421086" cy="369332"/>
          </a:xfrm>
          <a:prstGeom prst="rect">
            <a:avLst/>
          </a:prstGeom>
          <a:solidFill>
            <a:schemeClr val="bg2"/>
          </a:solidFill>
        </p:spPr>
        <p:txBody>
          <a:bodyPr wrap="square">
            <a:spAutoFit/>
          </a:bodyPr>
          <a:lstStyle/>
          <a:p>
            <a:r>
              <a:rPr lang="en-GB" dirty="0"/>
              <a:t>sum(</a:t>
            </a:r>
            <a:r>
              <a:rPr lang="en-GB" dirty="0" err="1"/>
              <a:t>is.na</a:t>
            </a:r>
            <a:r>
              <a:rPr lang="en-GB" dirty="0"/>
              <a:t>(</a:t>
            </a:r>
            <a:r>
              <a:rPr lang="en-GB" dirty="0" err="1"/>
              <a:t>df_titanic_replace$age</a:t>
            </a:r>
            <a:r>
              <a:rPr lang="en-GB" dirty="0"/>
              <a:t>))</a:t>
            </a:r>
            <a:endParaRPr lang="fr-FR" dirty="0"/>
          </a:p>
        </p:txBody>
      </p:sp>
      <p:sp>
        <p:nvSpPr>
          <p:cNvPr id="12" name="TextBox 11">
            <a:extLst>
              <a:ext uri="{FF2B5EF4-FFF2-40B4-BE49-F238E27FC236}">
                <a16:creationId xmlns:a16="http://schemas.microsoft.com/office/drawing/2014/main" id="{E4462277-32D1-8141-8760-269D38A7AF34}"/>
              </a:ext>
            </a:extLst>
          </p:cNvPr>
          <p:cNvSpPr txBox="1"/>
          <p:nvPr/>
        </p:nvSpPr>
        <p:spPr>
          <a:xfrm>
            <a:off x="304800" y="4216581"/>
            <a:ext cx="3341915" cy="369332"/>
          </a:xfrm>
          <a:prstGeom prst="rect">
            <a:avLst/>
          </a:prstGeom>
          <a:noFill/>
        </p:spPr>
        <p:txBody>
          <a:bodyPr wrap="square">
            <a:spAutoFit/>
          </a:bodyPr>
          <a:lstStyle/>
          <a:p>
            <a:pPr algn="l"/>
            <a:r>
              <a:rPr lang="en-GB" i="0" dirty="0">
                <a:solidFill>
                  <a:srgbClr val="222222"/>
                </a:solidFill>
                <a:effectLst/>
                <a:latin typeface="Source Sans Pro" panose="020B0503030403020204" pitchFamily="34" charset="0"/>
              </a:rPr>
              <a:t>Output:</a:t>
            </a:r>
            <a:endParaRPr lang="fr-FR" dirty="0"/>
          </a:p>
        </p:txBody>
      </p:sp>
      <p:sp>
        <p:nvSpPr>
          <p:cNvPr id="14" name="TextBox 13">
            <a:extLst>
              <a:ext uri="{FF2B5EF4-FFF2-40B4-BE49-F238E27FC236}">
                <a16:creationId xmlns:a16="http://schemas.microsoft.com/office/drawing/2014/main" id="{C91AA533-88A5-DE4C-AEC7-24A86750683D}"/>
              </a:ext>
            </a:extLst>
          </p:cNvPr>
          <p:cNvSpPr txBox="1"/>
          <p:nvPr/>
        </p:nvSpPr>
        <p:spPr>
          <a:xfrm>
            <a:off x="304800" y="4576814"/>
            <a:ext cx="5421086" cy="369332"/>
          </a:xfrm>
          <a:prstGeom prst="rect">
            <a:avLst/>
          </a:prstGeom>
          <a:solidFill>
            <a:schemeClr val="bg2"/>
          </a:solidFill>
        </p:spPr>
        <p:txBody>
          <a:bodyPr wrap="square">
            <a:spAutoFit/>
          </a:bodyPr>
          <a:lstStyle/>
          <a:p>
            <a:r>
              <a:rPr lang="en-FR" dirty="0"/>
              <a:t>## [1] 263</a:t>
            </a:r>
            <a:endParaRPr lang="fr-FR" dirty="0"/>
          </a:p>
        </p:txBody>
      </p:sp>
      <p:sp>
        <p:nvSpPr>
          <p:cNvPr id="16" name="TextBox 15">
            <a:extLst>
              <a:ext uri="{FF2B5EF4-FFF2-40B4-BE49-F238E27FC236}">
                <a16:creationId xmlns:a16="http://schemas.microsoft.com/office/drawing/2014/main" id="{1169AC50-A8AB-6646-967C-D2922057D74D}"/>
              </a:ext>
            </a:extLst>
          </p:cNvPr>
          <p:cNvSpPr txBox="1"/>
          <p:nvPr/>
        </p:nvSpPr>
        <p:spPr>
          <a:xfrm>
            <a:off x="304800" y="5063645"/>
            <a:ext cx="4800600" cy="369332"/>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Perform the replacement</a:t>
            </a:r>
            <a:endParaRPr lang="fr-FR" dirty="0"/>
          </a:p>
        </p:txBody>
      </p:sp>
      <p:sp>
        <p:nvSpPr>
          <p:cNvPr id="18" name="TextBox 17">
            <a:extLst>
              <a:ext uri="{FF2B5EF4-FFF2-40B4-BE49-F238E27FC236}">
                <a16:creationId xmlns:a16="http://schemas.microsoft.com/office/drawing/2014/main" id="{D210383D-6B9B-7E4E-A954-610ADF9C61C3}"/>
              </a:ext>
            </a:extLst>
          </p:cNvPr>
          <p:cNvSpPr txBox="1"/>
          <p:nvPr/>
        </p:nvSpPr>
        <p:spPr>
          <a:xfrm>
            <a:off x="304800" y="5432977"/>
            <a:ext cx="5421086" cy="369332"/>
          </a:xfrm>
          <a:prstGeom prst="rect">
            <a:avLst/>
          </a:prstGeom>
          <a:solidFill>
            <a:schemeClr val="bg2"/>
          </a:solidFill>
        </p:spPr>
        <p:txBody>
          <a:bodyPr wrap="square">
            <a:spAutoFit/>
          </a:bodyPr>
          <a:lstStyle/>
          <a:p>
            <a:r>
              <a:rPr lang="en-GB" dirty="0"/>
              <a:t>sum(</a:t>
            </a:r>
            <a:r>
              <a:rPr lang="en-GB" dirty="0" err="1"/>
              <a:t>is.na</a:t>
            </a:r>
            <a:r>
              <a:rPr lang="en-GB" dirty="0"/>
              <a:t>(</a:t>
            </a:r>
            <a:r>
              <a:rPr lang="en-GB" dirty="0" err="1"/>
              <a:t>df_titanic_replace$replace_mean_age</a:t>
            </a:r>
            <a:r>
              <a:rPr lang="en-GB" dirty="0"/>
              <a:t>))</a:t>
            </a:r>
            <a:endParaRPr lang="fr-FR" dirty="0"/>
          </a:p>
        </p:txBody>
      </p:sp>
      <p:sp>
        <p:nvSpPr>
          <p:cNvPr id="20" name="TextBox 19">
            <a:extLst>
              <a:ext uri="{FF2B5EF4-FFF2-40B4-BE49-F238E27FC236}">
                <a16:creationId xmlns:a16="http://schemas.microsoft.com/office/drawing/2014/main" id="{78FD2C8E-8024-FC40-9BFE-20CC77B3B2D4}"/>
              </a:ext>
            </a:extLst>
          </p:cNvPr>
          <p:cNvSpPr txBox="1"/>
          <p:nvPr/>
        </p:nvSpPr>
        <p:spPr>
          <a:xfrm>
            <a:off x="304800" y="5877936"/>
            <a:ext cx="6096000" cy="369332"/>
          </a:xfrm>
          <a:prstGeom prst="rect">
            <a:avLst/>
          </a:prstGeom>
          <a:noFill/>
        </p:spPr>
        <p:txBody>
          <a:bodyPr wrap="square">
            <a:spAutoFit/>
          </a:bodyPr>
          <a:lstStyle/>
          <a:p>
            <a:r>
              <a:rPr lang="en-FR" dirty="0"/>
              <a:t>## [1] 0</a:t>
            </a:r>
            <a:endParaRPr lang="fr-FR" dirty="0"/>
          </a:p>
        </p:txBody>
      </p:sp>
      <p:sp>
        <p:nvSpPr>
          <p:cNvPr id="22" name="TextBox 21">
            <a:extLst>
              <a:ext uri="{FF2B5EF4-FFF2-40B4-BE49-F238E27FC236}">
                <a16:creationId xmlns:a16="http://schemas.microsoft.com/office/drawing/2014/main" id="{B11E0621-34DA-2541-9109-1079E38E090E}"/>
              </a:ext>
            </a:extLst>
          </p:cNvPr>
          <p:cNvSpPr txBox="1"/>
          <p:nvPr/>
        </p:nvSpPr>
        <p:spPr>
          <a:xfrm>
            <a:off x="0" y="6235559"/>
            <a:ext cx="7053943" cy="646331"/>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The original column age has 263 missing values while the newly created variable have replaced them with the mean of the variable age.</a:t>
            </a:r>
            <a:endParaRPr lang="fr-FR" dirty="0"/>
          </a:p>
        </p:txBody>
      </p:sp>
    </p:spTree>
    <p:extLst>
      <p:ext uri="{BB962C8B-B14F-4D97-AF65-F5344CB8AC3E}">
        <p14:creationId xmlns:p14="http://schemas.microsoft.com/office/powerpoint/2010/main" val="38290716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C99B-6574-8A4E-846B-65EA3AA354AD}"/>
              </a:ext>
            </a:extLst>
          </p:cNvPr>
          <p:cNvSpPr>
            <a:spLocks noGrp="1"/>
          </p:cNvSpPr>
          <p:nvPr>
            <p:ph type="title"/>
          </p:nvPr>
        </p:nvSpPr>
        <p:spPr/>
        <p:txBody>
          <a:bodyPr/>
          <a:lstStyle/>
          <a:p>
            <a:r>
              <a:rPr lang="en-GB" b="1" dirty="0"/>
              <a:t>Impute Missing data with the Mean and Median</a:t>
            </a:r>
            <a:endParaRPr lang="fr-FR" dirty="0"/>
          </a:p>
        </p:txBody>
      </p:sp>
      <p:sp>
        <p:nvSpPr>
          <p:cNvPr id="4" name="TextBox 3">
            <a:extLst>
              <a:ext uri="{FF2B5EF4-FFF2-40B4-BE49-F238E27FC236}">
                <a16:creationId xmlns:a16="http://schemas.microsoft.com/office/drawing/2014/main" id="{FE6B3944-2DCD-6647-BAEF-44D917D7A2B4}"/>
              </a:ext>
            </a:extLst>
          </p:cNvPr>
          <p:cNvSpPr txBox="1"/>
          <p:nvPr/>
        </p:nvSpPr>
        <p:spPr>
          <a:xfrm>
            <a:off x="304799" y="1799549"/>
            <a:ext cx="8893629" cy="369332"/>
          </a:xfrm>
          <a:prstGeom prst="rect">
            <a:avLst/>
          </a:prstGeom>
          <a:noFill/>
        </p:spPr>
        <p:txBody>
          <a:bodyPr wrap="square">
            <a:spAutoFit/>
          </a:bodyPr>
          <a:lstStyle/>
          <a:p>
            <a:r>
              <a:rPr lang="en-GB" b="0" i="0" dirty="0">
                <a:solidFill>
                  <a:srgbClr val="222222"/>
                </a:solidFill>
                <a:effectLst/>
                <a:latin typeface="Source Sans Pro" panose="020B0503030403020204" pitchFamily="34" charset="0"/>
              </a:rPr>
              <a:t>We can replace the missing observations with the median as well.</a:t>
            </a:r>
            <a:endParaRPr lang="fr-FR" dirty="0"/>
          </a:p>
        </p:txBody>
      </p:sp>
      <p:sp>
        <p:nvSpPr>
          <p:cNvPr id="6" name="TextBox 5">
            <a:extLst>
              <a:ext uri="{FF2B5EF4-FFF2-40B4-BE49-F238E27FC236}">
                <a16:creationId xmlns:a16="http://schemas.microsoft.com/office/drawing/2014/main" id="{905D4C43-6087-7347-A812-DED200A1328E}"/>
              </a:ext>
            </a:extLst>
          </p:cNvPr>
          <p:cNvSpPr txBox="1"/>
          <p:nvPr/>
        </p:nvSpPr>
        <p:spPr>
          <a:xfrm>
            <a:off x="304799" y="2388551"/>
            <a:ext cx="7021287" cy="2031325"/>
          </a:xfrm>
          <a:prstGeom prst="rect">
            <a:avLst/>
          </a:prstGeom>
          <a:solidFill>
            <a:schemeClr val="bg2"/>
          </a:solidFill>
        </p:spPr>
        <p:txBody>
          <a:bodyPr wrap="square">
            <a:spAutoFit/>
          </a:bodyPr>
          <a:lstStyle/>
          <a:p>
            <a:r>
              <a:rPr lang="en-GB" dirty="0" err="1"/>
              <a:t>median_missing</a:t>
            </a:r>
            <a:r>
              <a:rPr lang="en-GB" dirty="0"/>
              <a:t> &lt;- apply(</a:t>
            </a:r>
            <a:r>
              <a:rPr lang="en-GB" dirty="0" err="1"/>
              <a:t>df_titanic</a:t>
            </a:r>
            <a:r>
              <a:rPr lang="en-GB" dirty="0"/>
              <a:t>[,</a:t>
            </a:r>
            <a:r>
              <a:rPr lang="en-GB" dirty="0" err="1"/>
              <a:t>colnames</a:t>
            </a:r>
            <a:r>
              <a:rPr lang="en-GB" dirty="0"/>
              <a:t>(</a:t>
            </a:r>
            <a:r>
              <a:rPr lang="en-GB" dirty="0" err="1"/>
              <a:t>df_titanic</a:t>
            </a:r>
            <a:r>
              <a:rPr lang="en-GB" dirty="0"/>
              <a:t>) %in% </a:t>
            </a:r>
            <a:r>
              <a:rPr lang="en-GB" dirty="0" err="1"/>
              <a:t>list_na</a:t>
            </a:r>
            <a:r>
              <a:rPr lang="en-GB" dirty="0"/>
              <a:t>], 		2, median, </a:t>
            </a:r>
            <a:r>
              <a:rPr lang="en-GB" dirty="0" err="1"/>
              <a:t>na.rm</a:t>
            </a:r>
            <a:r>
              <a:rPr lang="en-GB" dirty="0"/>
              <a:t> = TRUE) </a:t>
            </a:r>
          </a:p>
          <a:p>
            <a:r>
              <a:rPr lang="en-GB" dirty="0" err="1"/>
              <a:t>df_titanic_replace</a:t>
            </a:r>
            <a:r>
              <a:rPr lang="en-GB" dirty="0"/>
              <a:t> &lt;- </a:t>
            </a:r>
            <a:r>
              <a:rPr lang="en-GB" dirty="0" err="1"/>
              <a:t>df_titanic</a:t>
            </a:r>
            <a:r>
              <a:rPr lang="en-GB" dirty="0"/>
              <a:t> %&gt;% mutate(</a:t>
            </a:r>
            <a:r>
              <a:rPr lang="en-GB" dirty="0" err="1"/>
              <a:t>replace_median_age</a:t>
            </a:r>
            <a:r>
              <a:rPr lang="en-GB" dirty="0"/>
              <a:t> = 	</a:t>
            </a:r>
            <a:r>
              <a:rPr lang="en-GB" dirty="0" err="1"/>
              <a:t>ifelse</a:t>
            </a:r>
            <a:r>
              <a:rPr lang="en-GB" dirty="0"/>
              <a:t>(</a:t>
            </a:r>
            <a:r>
              <a:rPr lang="en-GB" dirty="0" err="1"/>
              <a:t>is.na</a:t>
            </a:r>
            <a:r>
              <a:rPr lang="en-GB" dirty="0"/>
              <a:t>(age), </a:t>
            </a:r>
            <a:r>
              <a:rPr lang="en-GB" dirty="0" err="1"/>
              <a:t>median_missing</a:t>
            </a:r>
            <a:r>
              <a:rPr lang="en-GB" dirty="0"/>
              <a:t>[1], age), 	</a:t>
            </a:r>
            <a:r>
              <a:rPr lang="en-GB" dirty="0" err="1"/>
              <a:t>replace_median_fare</a:t>
            </a:r>
            <a:r>
              <a:rPr lang="en-GB" dirty="0"/>
              <a:t> = </a:t>
            </a:r>
            <a:r>
              <a:rPr lang="en-GB" dirty="0" err="1"/>
              <a:t>ifelse</a:t>
            </a:r>
            <a:r>
              <a:rPr lang="en-GB" dirty="0"/>
              <a:t>(</a:t>
            </a:r>
            <a:r>
              <a:rPr lang="en-GB" dirty="0" err="1"/>
              <a:t>is.na</a:t>
            </a:r>
            <a:r>
              <a:rPr lang="en-GB" dirty="0"/>
              <a:t>(fare), </a:t>
            </a:r>
            <a:r>
              <a:rPr lang="en-GB" dirty="0" err="1"/>
              <a:t>median_missing</a:t>
            </a:r>
            <a:r>
              <a:rPr lang="en-GB" dirty="0"/>
              <a:t>[2], 	fare)) </a:t>
            </a:r>
          </a:p>
          <a:p>
            <a:r>
              <a:rPr lang="en-GB" dirty="0"/>
              <a:t>head(</a:t>
            </a:r>
            <a:r>
              <a:rPr lang="en-GB" dirty="0" err="1"/>
              <a:t>df_titanic_replace</a:t>
            </a:r>
            <a:r>
              <a:rPr lang="en-GB" dirty="0"/>
              <a:t>)</a:t>
            </a:r>
            <a:endParaRPr lang="fr-FR" dirty="0"/>
          </a:p>
        </p:txBody>
      </p:sp>
      <p:pic>
        <p:nvPicPr>
          <p:cNvPr id="2050" name="Picture 2">
            <a:extLst>
              <a:ext uri="{FF2B5EF4-FFF2-40B4-BE49-F238E27FC236}">
                <a16:creationId xmlns:a16="http://schemas.microsoft.com/office/drawing/2014/main" id="{BC47ADE1-532C-F244-A077-EF986CE6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437" y="3900106"/>
            <a:ext cx="6741764" cy="279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7719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D96B-5C7A-034F-A5A6-CE06A066B88C}"/>
              </a:ext>
            </a:extLst>
          </p:cNvPr>
          <p:cNvSpPr>
            <a:spLocks noGrp="1"/>
          </p:cNvSpPr>
          <p:nvPr>
            <p:ph type="title"/>
          </p:nvPr>
        </p:nvSpPr>
        <p:spPr/>
        <p:txBody>
          <a:bodyPr/>
          <a:lstStyle/>
          <a:p>
            <a:r>
              <a:rPr lang="en-GB" b="1" dirty="0"/>
              <a:t>Impute Missing data with the Mean and Median</a:t>
            </a:r>
            <a:endParaRPr lang="fr-FR" dirty="0"/>
          </a:p>
        </p:txBody>
      </p:sp>
      <p:sp>
        <p:nvSpPr>
          <p:cNvPr id="4" name="TextBox 3">
            <a:extLst>
              <a:ext uri="{FF2B5EF4-FFF2-40B4-BE49-F238E27FC236}">
                <a16:creationId xmlns:a16="http://schemas.microsoft.com/office/drawing/2014/main" id="{D01C078E-6F41-6F4F-A0D4-9E2F7EDC1DBA}"/>
              </a:ext>
            </a:extLst>
          </p:cNvPr>
          <p:cNvSpPr txBox="1"/>
          <p:nvPr/>
        </p:nvSpPr>
        <p:spPr>
          <a:xfrm>
            <a:off x="239485" y="1847281"/>
            <a:ext cx="11702143" cy="1200329"/>
          </a:xfrm>
          <a:prstGeom prst="rect">
            <a:avLst/>
          </a:prstGeom>
          <a:noFill/>
        </p:spPr>
        <p:txBody>
          <a:bodyPr wrap="square">
            <a:spAutoFit/>
          </a:bodyPr>
          <a:lstStyle/>
          <a:p>
            <a:pPr algn="l"/>
            <a:r>
              <a:rPr lang="en-GB" b="0" i="0" dirty="0">
                <a:solidFill>
                  <a:srgbClr val="222222"/>
                </a:solidFill>
                <a:effectLst/>
                <a:latin typeface="Source Sans Pro" panose="020B0503030403020204" pitchFamily="34" charset="0"/>
              </a:rPr>
              <a:t>A big data set could have lots of missing values and the above method could be cumbersome. We can execute all the above steps above in one line of code using </a:t>
            </a:r>
            <a:r>
              <a:rPr lang="en-GB" b="0" i="0" dirty="0" err="1">
                <a:solidFill>
                  <a:srgbClr val="222222"/>
                </a:solidFill>
                <a:effectLst/>
                <a:latin typeface="Source Sans Pro" panose="020B0503030403020204" pitchFamily="34" charset="0"/>
              </a:rPr>
              <a:t>sapply</a:t>
            </a:r>
            <a:r>
              <a:rPr lang="en-GB" b="0" i="0" dirty="0">
                <a:solidFill>
                  <a:srgbClr val="222222"/>
                </a:solidFill>
                <a:effectLst/>
                <a:latin typeface="Source Sans Pro" panose="020B0503030403020204" pitchFamily="34" charset="0"/>
              </a:rPr>
              <a:t>() method. Though we would not know the vales of mean and median.</a:t>
            </a:r>
          </a:p>
          <a:p>
            <a:pPr algn="l"/>
            <a:r>
              <a:rPr lang="en-GB" b="0" i="0" dirty="0" err="1">
                <a:solidFill>
                  <a:srgbClr val="222222"/>
                </a:solidFill>
                <a:effectLst/>
                <a:latin typeface="Source Sans Pro" panose="020B0503030403020204" pitchFamily="34" charset="0"/>
              </a:rPr>
              <a:t>sapply</a:t>
            </a:r>
            <a:r>
              <a:rPr lang="en-GB" b="0" i="0" dirty="0">
                <a:solidFill>
                  <a:srgbClr val="222222"/>
                </a:solidFill>
                <a:effectLst/>
                <a:latin typeface="Source Sans Pro" panose="020B0503030403020204" pitchFamily="34" charset="0"/>
              </a:rPr>
              <a:t> does not create a data frame, so we can wrap the </a:t>
            </a:r>
            <a:r>
              <a:rPr lang="en-GB" b="0" i="0" dirty="0" err="1">
                <a:solidFill>
                  <a:srgbClr val="222222"/>
                </a:solidFill>
                <a:effectLst/>
                <a:latin typeface="Source Sans Pro" panose="020B0503030403020204" pitchFamily="34" charset="0"/>
              </a:rPr>
              <a:t>sapply</a:t>
            </a:r>
            <a:r>
              <a:rPr lang="en-GB" b="0" i="0" dirty="0">
                <a:solidFill>
                  <a:srgbClr val="222222"/>
                </a:solidFill>
                <a:effectLst/>
                <a:latin typeface="Source Sans Pro" panose="020B0503030403020204" pitchFamily="34" charset="0"/>
              </a:rPr>
              <a:t>() function within </a:t>
            </a:r>
            <a:r>
              <a:rPr lang="en-GB" b="0" i="0" dirty="0" err="1">
                <a:solidFill>
                  <a:srgbClr val="222222"/>
                </a:solidFill>
                <a:effectLst/>
                <a:latin typeface="Source Sans Pro" panose="020B0503030403020204" pitchFamily="34" charset="0"/>
              </a:rPr>
              <a:t>data.frame</a:t>
            </a:r>
            <a:r>
              <a:rPr lang="en-GB" b="0" i="0" dirty="0">
                <a:solidFill>
                  <a:srgbClr val="222222"/>
                </a:solidFill>
                <a:effectLst/>
                <a:latin typeface="Source Sans Pro" panose="020B0503030403020204" pitchFamily="34" charset="0"/>
              </a:rPr>
              <a:t>() to create a data frame object.</a:t>
            </a:r>
          </a:p>
        </p:txBody>
      </p:sp>
      <p:sp>
        <p:nvSpPr>
          <p:cNvPr id="6" name="TextBox 5">
            <a:extLst>
              <a:ext uri="{FF2B5EF4-FFF2-40B4-BE49-F238E27FC236}">
                <a16:creationId xmlns:a16="http://schemas.microsoft.com/office/drawing/2014/main" id="{5EB36F0E-DCC5-084A-8FD9-A2169D3E52AF}"/>
              </a:ext>
            </a:extLst>
          </p:cNvPr>
          <p:cNvSpPr txBox="1"/>
          <p:nvPr/>
        </p:nvSpPr>
        <p:spPr>
          <a:xfrm>
            <a:off x="445299" y="3307135"/>
            <a:ext cx="7319352" cy="1200329"/>
          </a:xfrm>
          <a:prstGeom prst="rect">
            <a:avLst/>
          </a:prstGeom>
          <a:solidFill>
            <a:schemeClr val="bg2"/>
          </a:solidFill>
        </p:spPr>
        <p:txBody>
          <a:bodyPr wrap="square">
            <a:spAutoFit/>
          </a:bodyPr>
          <a:lstStyle/>
          <a:p>
            <a:r>
              <a:rPr lang="en-GB" dirty="0"/>
              <a:t># Quick code to replace missing values with the mean </a:t>
            </a:r>
          </a:p>
          <a:p>
            <a:endParaRPr lang="en-GB" dirty="0"/>
          </a:p>
          <a:p>
            <a:r>
              <a:rPr lang="en-GB" dirty="0" err="1"/>
              <a:t>df_titanic_impute_mean</a:t>
            </a:r>
            <a:r>
              <a:rPr lang="en-GB" dirty="0"/>
              <a:t> &lt; -</a:t>
            </a:r>
            <a:r>
              <a:rPr lang="en-GB" dirty="0" err="1"/>
              <a:t>data.frame</a:t>
            </a:r>
            <a:r>
              <a:rPr lang="en-GB" dirty="0"/>
              <a:t>( </a:t>
            </a:r>
            <a:r>
              <a:rPr lang="en-GB" dirty="0" err="1"/>
              <a:t>sapply</a:t>
            </a:r>
            <a:r>
              <a:rPr lang="en-GB" dirty="0"/>
              <a:t>( </a:t>
            </a:r>
            <a:r>
              <a:rPr lang="en-GB" dirty="0" err="1"/>
              <a:t>df_titanic</a:t>
            </a:r>
            <a:r>
              <a:rPr lang="en-GB" dirty="0"/>
              <a:t>, function(x) 	</a:t>
            </a:r>
            <a:r>
              <a:rPr lang="en-GB" dirty="0" err="1"/>
              <a:t>ifelse</a:t>
            </a:r>
            <a:r>
              <a:rPr lang="en-GB" dirty="0"/>
              <a:t>(</a:t>
            </a:r>
            <a:r>
              <a:rPr lang="en-GB" dirty="0" err="1"/>
              <a:t>is.na</a:t>
            </a:r>
            <a:r>
              <a:rPr lang="en-GB" dirty="0"/>
              <a:t>(x), mean(x, </a:t>
            </a:r>
            <a:r>
              <a:rPr lang="en-GB" dirty="0" err="1"/>
              <a:t>na.rm</a:t>
            </a:r>
            <a:r>
              <a:rPr lang="en-GB" dirty="0"/>
              <a:t> = TRUE), x)))</a:t>
            </a:r>
            <a:endParaRPr lang="fr-FR" dirty="0"/>
          </a:p>
        </p:txBody>
      </p:sp>
    </p:spTree>
    <p:extLst>
      <p:ext uri="{BB962C8B-B14F-4D97-AF65-F5344CB8AC3E}">
        <p14:creationId xmlns:p14="http://schemas.microsoft.com/office/powerpoint/2010/main" val="167363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22A-9958-E349-8682-58D0F999C55D}"/>
              </a:ext>
            </a:extLst>
          </p:cNvPr>
          <p:cNvSpPr>
            <a:spLocks noGrp="1"/>
          </p:cNvSpPr>
          <p:nvPr>
            <p:ph type="title"/>
          </p:nvPr>
        </p:nvSpPr>
        <p:spPr/>
        <p:txBody>
          <a:bodyPr/>
          <a:lstStyle/>
          <a:p>
            <a:r>
              <a:rPr lang="fr-FR" dirty="0" err="1"/>
              <a:t>Exercise</a:t>
            </a:r>
            <a:r>
              <a:rPr lang="fr-FR" dirty="0"/>
              <a:t> 1 - Data </a:t>
            </a:r>
            <a:r>
              <a:rPr lang="fr-FR" dirty="0" err="1"/>
              <a:t>normalization</a:t>
            </a:r>
            <a:endParaRPr lang="en-GB" dirty="0"/>
          </a:p>
        </p:txBody>
      </p:sp>
      <p:sp>
        <p:nvSpPr>
          <p:cNvPr id="3" name="Espace réservé du contenu 1">
            <a:extLst>
              <a:ext uri="{FF2B5EF4-FFF2-40B4-BE49-F238E27FC236}">
                <a16:creationId xmlns:a16="http://schemas.microsoft.com/office/drawing/2014/main" id="{69005DED-FBE1-9B43-8B55-F7D7C5FF95EF}"/>
              </a:ext>
            </a:extLst>
          </p:cNvPr>
          <p:cNvSpPr txBox="1">
            <a:spLocks/>
          </p:cNvSpPr>
          <p:nvPr/>
        </p:nvSpPr>
        <p:spPr bwMode="auto">
          <a:xfrm>
            <a:off x="838200" y="1716261"/>
            <a:ext cx="6456569" cy="4280950"/>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None/>
              <a:defRPr/>
            </a:pPr>
            <a:r>
              <a:rPr lang="fr-FR" sz="2000" dirty="0"/>
              <a:t>Data </a:t>
            </a:r>
            <a:r>
              <a:rPr lang="fr-FR" sz="2000" dirty="0" err="1"/>
              <a:t>normalization</a:t>
            </a:r>
            <a:endParaRPr lang="fr-FR" sz="2000" dirty="0"/>
          </a:p>
          <a:p>
            <a:pPr marL="914400" lvl="1" indent="-457200" eaLnBrk="1" hangingPunct="1">
              <a:buFont typeface="+mj-lt"/>
              <a:buAutoNum type="arabicPeriod"/>
              <a:defRPr/>
            </a:pPr>
            <a:r>
              <a:rPr lang="fr-FR" sz="2000" dirty="0" err="1"/>
              <a:t>Create</a:t>
            </a:r>
            <a:r>
              <a:rPr lang="fr-FR" sz="2000" dirty="0"/>
              <a:t> a </a:t>
            </a:r>
            <a:r>
              <a:rPr lang="fr-FR" sz="2000" dirty="0" err="1"/>
              <a:t>function</a:t>
            </a:r>
            <a:r>
              <a:rPr lang="fr-FR" sz="2000" dirty="0"/>
              <a:t> </a:t>
            </a:r>
            <a:r>
              <a:rPr lang="fr-FR" sz="2000" dirty="0" err="1"/>
              <a:t>that</a:t>
            </a:r>
            <a:r>
              <a:rPr lang="fr-FR" sz="2000" dirty="0"/>
              <a:t> </a:t>
            </a:r>
            <a:r>
              <a:rPr lang="fr-FR" sz="2000" dirty="0" err="1"/>
              <a:t>normalizes</a:t>
            </a:r>
            <a:r>
              <a:rPr lang="fr-FR" sz="2000" dirty="0"/>
              <a:t> a </a:t>
            </a:r>
            <a:r>
              <a:rPr lang="fr-FR" sz="2000" dirty="0" err="1"/>
              <a:t>vector</a:t>
            </a:r>
            <a:r>
              <a:rPr lang="fr-FR" sz="2000" dirty="0"/>
              <a:t>:</a:t>
            </a:r>
          </a:p>
          <a:p>
            <a:pPr marL="457200" lvl="1" indent="0" eaLnBrk="1" hangingPunct="1">
              <a:buFont typeface="Arial" panose="020B0604020202020204" pitchFamily="34" charset="0"/>
              <a:buNone/>
              <a:defRPr/>
            </a:pPr>
            <a:r>
              <a:rPr lang="fr-FR" sz="2000" dirty="0"/>
              <a:t>	</a:t>
            </a:r>
            <a:r>
              <a:rPr lang="fr-FR" sz="2000" dirty="0" err="1"/>
              <a:t>x_new</a:t>
            </a:r>
            <a:r>
              <a:rPr lang="fr-FR" sz="2000" dirty="0"/>
              <a:t> = (x-</a:t>
            </a:r>
            <a:r>
              <a:rPr lang="fr-FR" sz="2000" dirty="0" err="1"/>
              <a:t>mean</a:t>
            </a:r>
            <a:r>
              <a:rPr lang="fr-FR" sz="2000" dirty="0"/>
              <a:t>(x))/</a:t>
            </a:r>
            <a:r>
              <a:rPr lang="fr-FR" sz="2000" dirty="0" err="1"/>
              <a:t>sd</a:t>
            </a:r>
            <a:r>
              <a:rPr lang="fr-FR" sz="2000" dirty="0"/>
              <a:t>(x)</a:t>
            </a:r>
          </a:p>
          <a:p>
            <a:pPr marL="914400" lvl="1" indent="-457200" eaLnBrk="1" hangingPunct="1">
              <a:buFont typeface="+mj-lt"/>
              <a:buAutoNum type="arabicPeriod" startAt="2"/>
              <a:defRPr/>
            </a:pPr>
            <a:r>
              <a:rPr lang="fr-FR" sz="2000" dirty="0"/>
              <a:t>Use </a:t>
            </a:r>
            <a:r>
              <a:rPr lang="fr-FR" sz="2000" dirty="0" err="1"/>
              <a:t>this</a:t>
            </a:r>
            <a:r>
              <a:rPr lang="fr-FR" sz="2000" dirty="0"/>
              <a:t> </a:t>
            </a:r>
            <a:r>
              <a:rPr lang="fr-FR" sz="2000" dirty="0" err="1"/>
              <a:t>function</a:t>
            </a:r>
            <a:r>
              <a:rPr lang="fr-FR" sz="2000" dirty="0"/>
              <a:t> on the iris </a:t>
            </a:r>
            <a:r>
              <a:rPr lang="fr-FR" sz="2000" dirty="0" err="1"/>
              <a:t>dataset</a:t>
            </a:r>
            <a:r>
              <a:rPr lang="fr-FR" sz="2000" dirty="0"/>
              <a:t> </a:t>
            </a:r>
            <a:r>
              <a:rPr lang="fr-FR" sz="2000" dirty="0" err="1"/>
              <a:t>so</a:t>
            </a:r>
            <a:r>
              <a:rPr lang="fr-FR" sz="2000" dirty="0"/>
              <a:t> </a:t>
            </a:r>
            <a:r>
              <a:rPr lang="fr-FR" sz="2000" dirty="0" err="1"/>
              <a:t>that</a:t>
            </a:r>
            <a:r>
              <a:rPr lang="fr-FR" sz="2000" dirty="0"/>
              <a:t> </a:t>
            </a:r>
            <a:r>
              <a:rPr lang="fr-FR" sz="2000" dirty="0" err="1"/>
              <a:t>each</a:t>
            </a:r>
            <a:r>
              <a:rPr lang="fr-FR" sz="2000" dirty="0"/>
              <a:t> </a:t>
            </a:r>
            <a:r>
              <a:rPr lang="fr-FR" sz="2000" dirty="0" err="1"/>
              <a:t>column</a:t>
            </a:r>
            <a:r>
              <a:rPr lang="fr-FR" sz="2000" dirty="0"/>
              <a:t> </a:t>
            </a:r>
            <a:r>
              <a:rPr lang="fr-FR" sz="2000" dirty="0" err="1"/>
              <a:t>is</a:t>
            </a:r>
            <a:r>
              <a:rPr lang="fr-FR" sz="2000" dirty="0"/>
              <a:t> </a:t>
            </a:r>
            <a:r>
              <a:rPr lang="fr-FR" sz="2000" dirty="0" err="1"/>
              <a:t>normalized</a:t>
            </a:r>
            <a:endParaRPr lang="fr-FR" sz="2000" dirty="0"/>
          </a:p>
          <a:p>
            <a:pPr marL="914400" lvl="1" indent="-457200" eaLnBrk="1" hangingPunct="1">
              <a:buFont typeface="+mj-lt"/>
              <a:buAutoNum type="arabicPeriod" startAt="2"/>
              <a:defRPr/>
            </a:pPr>
            <a:r>
              <a:rPr lang="fr-FR" sz="2000" dirty="0"/>
              <a:t>You can </a:t>
            </a:r>
            <a:r>
              <a:rPr lang="fr-FR" sz="2000" dirty="0" err="1"/>
              <a:t>also</a:t>
            </a:r>
            <a:r>
              <a:rPr lang="fr-FR" sz="2000" dirty="0"/>
              <a:t> </a:t>
            </a:r>
            <a:r>
              <a:rPr lang="fr-FR" sz="2000" dirty="0" err="1"/>
              <a:t>make</a:t>
            </a:r>
            <a:r>
              <a:rPr lang="fr-FR" sz="2000" dirty="0"/>
              <a:t> the </a:t>
            </a:r>
            <a:r>
              <a:rPr lang="fr-FR" sz="2000" dirty="0" err="1"/>
              <a:t>function</a:t>
            </a:r>
            <a:r>
              <a:rPr lang="fr-FR" sz="2000" dirty="0"/>
              <a:t> more </a:t>
            </a:r>
            <a:r>
              <a:rPr lang="fr-FR" sz="2000" dirty="0" err="1"/>
              <a:t>general</a:t>
            </a:r>
            <a:endParaRPr lang="fr-FR" sz="2000" dirty="0"/>
          </a:p>
          <a:p>
            <a:pPr marL="457200" lvl="1" indent="0" eaLnBrk="1" hangingPunct="1">
              <a:buFont typeface="Arial" panose="020B0604020202020204" pitchFamily="34" charset="0"/>
              <a:buNone/>
              <a:defRPr/>
            </a:pPr>
            <a:r>
              <a:rPr lang="fr-FR" sz="2000" dirty="0"/>
              <a:t>	</a:t>
            </a:r>
            <a:r>
              <a:rPr lang="fr-FR" sz="2000" dirty="0" err="1"/>
              <a:t>x_new</a:t>
            </a:r>
            <a:r>
              <a:rPr lang="fr-FR" sz="2000" dirty="0"/>
              <a:t> = (x-a)/b</a:t>
            </a:r>
          </a:p>
          <a:p>
            <a:pPr marL="457200" lvl="1" indent="0" eaLnBrk="1" hangingPunct="1">
              <a:buFont typeface="Arial" panose="020B0604020202020204" pitchFamily="34" charset="0"/>
              <a:buNone/>
              <a:defRPr/>
            </a:pPr>
            <a:r>
              <a:rPr lang="fr-FR" sz="2000" dirty="0"/>
              <a:t>4.   use </a:t>
            </a:r>
            <a:r>
              <a:rPr lang="fr-FR" sz="2000" dirty="0" err="1"/>
              <a:t>it</a:t>
            </a:r>
            <a:r>
              <a:rPr lang="fr-FR" sz="2000" dirty="0"/>
              <a:t> to </a:t>
            </a:r>
            <a:r>
              <a:rPr lang="fr-FR" sz="2000" dirty="0" err="1"/>
              <a:t>preprocess</a:t>
            </a:r>
            <a:r>
              <a:rPr lang="fr-FR" sz="2000" dirty="0"/>
              <a:t> the data </a:t>
            </a:r>
            <a:r>
              <a:rPr lang="fr-FR" sz="2000" dirty="0" err="1"/>
              <a:t>with</a:t>
            </a:r>
            <a:r>
              <a:rPr lang="fr-FR" sz="2000" dirty="0"/>
              <a:t> « </a:t>
            </a:r>
            <a:r>
              <a:rPr lang="fr-FR" sz="2000" dirty="0" err="1"/>
              <a:t>min-max</a:t>
            </a:r>
            <a:r>
              <a:rPr lang="fr-FR" sz="2000" dirty="0"/>
              <a:t> » </a:t>
            </a:r>
            <a:r>
              <a:rPr lang="fr-FR" sz="2000" dirty="0" err="1"/>
              <a:t>normalization</a:t>
            </a:r>
            <a:r>
              <a:rPr lang="fr-FR" sz="2000" dirty="0"/>
              <a:t> ( x-min/(max-min))</a:t>
            </a:r>
          </a:p>
          <a:p>
            <a:pPr marL="914400" lvl="1" indent="-457200" eaLnBrk="1" hangingPunct="1">
              <a:buFont typeface="+mj-lt"/>
              <a:buAutoNum type="arabicPeriod" startAt="2"/>
              <a:defRPr/>
            </a:pPr>
            <a:endParaRPr lang="fr-FR" sz="2000" dirty="0">
              <a:solidFill>
                <a:srgbClr val="FF0000"/>
              </a:solidFill>
            </a:endParaRPr>
          </a:p>
          <a:p>
            <a:pPr marL="457200" lvl="1" indent="0" eaLnBrk="1" hangingPunct="1">
              <a:buFont typeface="Arial" panose="020B0604020202020204" pitchFamily="34" charset="0"/>
              <a:buNone/>
              <a:defRPr/>
            </a:pPr>
            <a:endParaRPr lang="fr-FR" dirty="0"/>
          </a:p>
        </p:txBody>
      </p:sp>
    </p:spTree>
    <p:extLst>
      <p:ext uri="{BB962C8B-B14F-4D97-AF65-F5344CB8AC3E}">
        <p14:creationId xmlns:p14="http://schemas.microsoft.com/office/powerpoint/2010/main" val="42238004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4EBF-AABD-0346-A755-3CBD47A9C7BA}"/>
              </a:ext>
            </a:extLst>
          </p:cNvPr>
          <p:cNvSpPr>
            <a:spLocks noGrp="1"/>
          </p:cNvSpPr>
          <p:nvPr>
            <p:ph type="title"/>
          </p:nvPr>
        </p:nvSpPr>
        <p:spPr/>
        <p:txBody>
          <a:bodyPr/>
          <a:lstStyle/>
          <a:p>
            <a:r>
              <a:rPr lang="fr-FR" dirty="0" err="1"/>
              <a:t>Exercise</a:t>
            </a:r>
            <a:r>
              <a:rPr lang="fr-FR" dirty="0"/>
              <a:t> 2: </a:t>
            </a:r>
            <a:r>
              <a:rPr lang="en-GB" dirty="0"/>
              <a:t>Fibonacci Sequence in R</a:t>
            </a:r>
            <a:endParaRPr lang="fr-FR" dirty="0"/>
          </a:p>
        </p:txBody>
      </p:sp>
      <p:sp>
        <p:nvSpPr>
          <p:cNvPr id="4" name="TextBox 3">
            <a:extLst>
              <a:ext uri="{FF2B5EF4-FFF2-40B4-BE49-F238E27FC236}">
                <a16:creationId xmlns:a16="http://schemas.microsoft.com/office/drawing/2014/main" id="{9233ED52-BE10-AA4D-B532-7D74B7A8957C}"/>
              </a:ext>
            </a:extLst>
          </p:cNvPr>
          <p:cNvSpPr txBox="1"/>
          <p:nvPr/>
        </p:nvSpPr>
        <p:spPr>
          <a:xfrm>
            <a:off x="453044" y="1497460"/>
            <a:ext cx="10900755" cy="923330"/>
          </a:xfrm>
          <a:prstGeom prst="rect">
            <a:avLst/>
          </a:prstGeom>
          <a:noFill/>
        </p:spPr>
        <p:txBody>
          <a:bodyPr wrap="square">
            <a:spAutoFit/>
          </a:bodyPr>
          <a:lstStyle/>
          <a:p>
            <a:pPr algn="l"/>
            <a:r>
              <a:rPr lang="en-GB" b="0" i="0" dirty="0">
                <a:solidFill>
                  <a:srgbClr val="252830"/>
                </a:solidFill>
                <a:effectLst/>
                <a:latin typeface="Nunito" pitchFamily="2" charset="77"/>
              </a:rPr>
              <a:t>The first two terms of the Fibonacci sequence is 0 followed by 1. All other terms are obtained by adding the preceding two terms.</a:t>
            </a:r>
          </a:p>
          <a:p>
            <a:pPr algn="l"/>
            <a:r>
              <a:rPr lang="en-GB" b="0" i="0" dirty="0">
                <a:solidFill>
                  <a:srgbClr val="252830"/>
                </a:solidFill>
                <a:effectLst/>
                <a:latin typeface="Nunito" pitchFamily="2" charset="77"/>
              </a:rPr>
              <a:t>This means to say the n</a:t>
            </a:r>
            <a:r>
              <a:rPr lang="en-GB" b="0" i="0" baseline="30000" dirty="0">
                <a:solidFill>
                  <a:srgbClr val="252830"/>
                </a:solidFill>
                <a:effectLst/>
                <a:latin typeface="Nunito" pitchFamily="2" charset="77"/>
              </a:rPr>
              <a:t>th</a:t>
            </a:r>
            <a:r>
              <a:rPr lang="en-GB" b="0" i="0" dirty="0">
                <a:solidFill>
                  <a:srgbClr val="252830"/>
                </a:solidFill>
                <a:effectLst/>
                <a:latin typeface="Nunito" pitchFamily="2" charset="77"/>
              </a:rPr>
              <a:t> term is the sum of (n-1)</a:t>
            </a:r>
            <a:r>
              <a:rPr lang="en-GB" b="0" i="0" baseline="30000" dirty="0" err="1">
                <a:solidFill>
                  <a:srgbClr val="252830"/>
                </a:solidFill>
                <a:effectLst/>
                <a:latin typeface="Nunito" pitchFamily="2" charset="77"/>
              </a:rPr>
              <a:t>th</a:t>
            </a:r>
            <a:r>
              <a:rPr lang="en-GB" b="0" i="0" dirty="0">
                <a:solidFill>
                  <a:srgbClr val="252830"/>
                </a:solidFill>
                <a:effectLst/>
                <a:latin typeface="Nunito" pitchFamily="2" charset="77"/>
              </a:rPr>
              <a:t> and (n-2)</a:t>
            </a:r>
            <a:r>
              <a:rPr lang="en-GB" b="0" i="0" baseline="30000" dirty="0" err="1">
                <a:solidFill>
                  <a:srgbClr val="252830"/>
                </a:solidFill>
                <a:effectLst/>
                <a:latin typeface="Nunito" pitchFamily="2" charset="77"/>
              </a:rPr>
              <a:t>th</a:t>
            </a:r>
            <a:r>
              <a:rPr lang="en-GB" b="0" i="0" dirty="0">
                <a:solidFill>
                  <a:srgbClr val="252830"/>
                </a:solidFill>
                <a:effectLst/>
                <a:latin typeface="Nunito" pitchFamily="2" charset="77"/>
              </a:rPr>
              <a:t> term.</a:t>
            </a:r>
          </a:p>
        </p:txBody>
      </p:sp>
      <p:sp>
        <p:nvSpPr>
          <p:cNvPr id="6" name="TextBox 5">
            <a:extLst>
              <a:ext uri="{FF2B5EF4-FFF2-40B4-BE49-F238E27FC236}">
                <a16:creationId xmlns:a16="http://schemas.microsoft.com/office/drawing/2014/main" id="{7E78FFE8-9C7C-C44A-BBCC-60B3C2DAD4EE}"/>
              </a:ext>
            </a:extLst>
          </p:cNvPr>
          <p:cNvSpPr txBox="1"/>
          <p:nvPr/>
        </p:nvSpPr>
        <p:spPr>
          <a:xfrm>
            <a:off x="2856807" y="2638357"/>
            <a:ext cx="6093228" cy="369332"/>
          </a:xfrm>
          <a:prstGeom prst="rect">
            <a:avLst/>
          </a:prstGeom>
          <a:noFill/>
        </p:spPr>
        <p:txBody>
          <a:bodyPr wrap="square">
            <a:spAutoFit/>
          </a:bodyPr>
          <a:lstStyle/>
          <a:p>
            <a:r>
              <a:rPr lang="en-GB" dirty="0"/>
              <a:t>The Fibonacci sequence: 0, 1, 1, 2, 3, 5, 8, 13, 21</a:t>
            </a:r>
            <a:endParaRPr lang="fr-FR" dirty="0"/>
          </a:p>
        </p:txBody>
      </p:sp>
      <p:sp>
        <p:nvSpPr>
          <p:cNvPr id="8" name="TextBox 7">
            <a:extLst>
              <a:ext uri="{FF2B5EF4-FFF2-40B4-BE49-F238E27FC236}">
                <a16:creationId xmlns:a16="http://schemas.microsoft.com/office/drawing/2014/main" id="{D4BF3C56-89F4-D94C-80E5-B145C8AE2514}"/>
              </a:ext>
            </a:extLst>
          </p:cNvPr>
          <p:cNvSpPr txBox="1"/>
          <p:nvPr/>
        </p:nvSpPr>
        <p:spPr>
          <a:xfrm>
            <a:off x="669175" y="4621876"/>
            <a:ext cx="6093228" cy="1754326"/>
          </a:xfrm>
          <a:prstGeom prst="rect">
            <a:avLst/>
          </a:prstGeom>
          <a:noFill/>
        </p:spPr>
        <p:txBody>
          <a:bodyPr wrap="square">
            <a:spAutoFit/>
          </a:bodyPr>
          <a:lstStyle/>
          <a:p>
            <a:pPr algn="l"/>
            <a:r>
              <a:rPr lang="en-GB" b="0" i="0" dirty="0">
                <a:solidFill>
                  <a:srgbClr val="252830"/>
                </a:solidFill>
                <a:effectLst/>
                <a:latin typeface="Nunito" pitchFamily="2" charset="77"/>
              </a:rPr>
              <a:t>Hints:</a:t>
            </a:r>
          </a:p>
          <a:p>
            <a:pPr algn="l"/>
            <a:r>
              <a:rPr lang="en-GB" b="0" i="0" dirty="0">
                <a:solidFill>
                  <a:srgbClr val="252830"/>
                </a:solidFill>
                <a:effectLst/>
                <a:latin typeface="Nunito" pitchFamily="2" charset="77"/>
              </a:rPr>
              <a:t>Here, we ask the user for the number of terms in the sequence.</a:t>
            </a:r>
          </a:p>
          <a:p>
            <a:pPr algn="l"/>
            <a:r>
              <a:rPr lang="en-GB" b="0" i="0" dirty="0">
                <a:solidFill>
                  <a:srgbClr val="252830"/>
                </a:solidFill>
                <a:effectLst/>
                <a:latin typeface="Nunito" pitchFamily="2" charset="77"/>
              </a:rPr>
              <a:t>A recursive function </a:t>
            </a:r>
            <a:r>
              <a:rPr lang="en-GB" b="0" i="0" dirty="0" err="1">
                <a:solidFill>
                  <a:srgbClr val="252830"/>
                </a:solidFill>
                <a:effectLst/>
                <a:latin typeface="Nunito" pitchFamily="2" charset="77"/>
              </a:rPr>
              <a:t>recurse_fibonacci</a:t>
            </a:r>
            <a:r>
              <a:rPr lang="en-GB" b="0" i="0" dirty="0">
                <a:solidFill>
                  <a:srgbClr val="252830"/>
                </a:solidFill>
                <a:effectLst/>
                <a:latin typeface="Nunito" pitchFamily="2" charset="77"/>
              </a:rPr>
              <a:t>() is used to calculate the nth term of the sequence. We use a for loop to iterate and calculate each term recursively.</a:t>
            </a:r>
          </a:p>
        </p:txBody>
      </p:sp>
    </p:spTree>
    <p:extLst>
      <p:ext uri="{BB962C8B-B14F-4D97-AF65-F5344CB8AC3E}">
        <p14:creationId xmlns:p14="http://schemas.microsoft.com/office/powerpoint/2010/main" val="93685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56007</TotalTime>
  <Words>14738</Words>
  <Application>Microsoft Macintosh PowerPoint</Application>
  <PresentationFormat>Grand écran</PresentationFormat>
  <Paragraphs>1508</Paragraphs>
  <Slides>104</Slides>
  <Notes>9</Notes>
  <HiddenSlides>7</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104</vt:i4>
      </vt:variant>
    </vt:vector>
  </HeadingPairs>
  <TitlesOfParts>
    <vt:vector size="118" baseType="lpstr">
      <vt:lpstr>Arial</vt:lpstr>
      <vt:lpstr>Arial</vt:lpstr>
      <vt:lpstr>Calibri</vt:lpstr>
      <vt:lpstr>Calibri Light</vt:lpstr>
      <vt:lpstr>Courier New</vt:lpstr>
      <vt:lpstr>Helvetica Neue</vt:lpstr>
      <vt:lpstr>Lato</vt:lpstr>
      <vt:lpstr>Lucida Console</vt:lpstr>
      <vt:lpstr>Montserrat</vt:lpstr>
      <vt:lpstr>Nunito</vt:lpstr>
      <vt:lpstr>Source Sans Pro</vt:lpstr>
      <vt:lpstr>Studio-Feixen-Sans</vt:lpstr>
      <vt:lpstr>Symbol</vt:lpstr>
      <vt:lpstr>Office Theme</vt:lpstr>
      <vt:lpstr>Handling massive data</vt:lpstr>
      <vt:lpstr>Functions</vt:lpstr>
      <vt:lpstr>Functions in R</vt:lpstr>
      <vt:lpstr>Custom Functions</vt:lpstr>
      <vt:lpstr>Your First Function</vt:lpstr>
      <vt:lpstr>Your First Function</vt:lpstr>
      <vt:lpstr>Your First Function</vt:lpstr>
      <vt:lpstr>Argument Matching</vt:lpstr>
      <vt:lpstr>Argument Matching</vt:lpstr>
      <vt:lpstr>Lazy Evaluation</vt:lpstr>
      <vt:lpstr>Lazy Evaluation</vt:lpstr>
      <vt:lpstr>The ... Argument</vt:lpstr>
      <vt:lpstr>Summary</vt:lpstr>
      <vt:lpstr>Introduction to Data Analysis</vt:lpstr>
      <vt:lpstr>Tidyverse Packages</vt:lpstr>
      <vt:lpstr>The dplyr Package</vt:lpstr>
      <vt:lpstr>Loop Functions</vt:lpstr>
      <vt:lpstr>apply()</vt:lpstr>
      <vt:lpstr>apply()</vt:lpstr>
      <vt:lpstr>apply()</vt:lpstr>
      <vt:lpstr>apply()</vt:lpstr>
      <vt:lpstr>Col/Row Sums and Means</vt:lpstr>
      <vt:lpstr>lapply()</vt:lpstr>
      <vt:lpstr>lapply()</vt:lpstr>
      <vt:lpstr>lapply()</vt:lpstr>
      <vt:lpstr>lapply()</vt:lpstr>
      <vt:lpstr>lapply()</vt:lpstr>
      <vt:lpstr>lapply()</vt:lpstr>
      <vt:lpstr>lapply()</vt:lpstr>
      <vt:lpstr>lapply()</vt:lpstr>
      <vt:lpstr>sapply()</vt:lpstr>
      <vt:lpstr>sapply()</vt:lpstr>
      <vt:lpstr>sapply()</vt:lpstr>
      <vt:lpstr>tapply</vt:lpstr>
      <vt:lpstr>tapply</vt:lpstr>
      <vt:lpstr>tapply</vt:lpstr>
      <vt:lpstr>mapply()</vt:lpstr>
      <vt:lpstr>mapply()</vt:lpstr>
      <vt:lpstr>mapply()</vt:lpstr>
      <vt:lpstr>mapply()</vt:lpstr>
      <vt:lpstr>split()</vt:lpstr>
      <vt:lpstr>split()</vt:lpstr>
      <vt:lpstr>split()</vt:lpstr>
      <vt:lpstr>Summary </vt:lpstr>
      <vt:lpstr>dplyr Grammar</vt:lpstr>
      <vt:lpstr>Common dplyr Function Properties</vt:lpstr>
      <vt:lpstr>select()</vt:lpstr>
      <vt:lpstr>select()</vt:lpstr>
      <vt:lpstr>select()</vt:lpstr>
      <vt:lpstr>select()</vt:lpstr>
      <vt:lpstr>filter()</vt:lpstr>
      <vt:lpstr>filter()</vt:lpstr>
      <vt:lpstr>arrange()</vt:lpstr>
      <vt:lpstr>arrange()</vt:lpstr>
      <vt:lpstr>rename()</vt:lpstr>
      <vt:lpstr>mutate()</vt:lpstr>
      <vt:lpstr>transmute()</vt:lpstr>
      <vt:lpstr>group_by()</vt:lpstr>
      <vt:lpstr>group_by()</vt:lpstr>
      <vt:lpstr>group_by()</vt:lpstr>
      <vt:lpstr>%&gt;%</vt:lpstr>
      <vt:lpstr>%&gt;%</vt:lpstr>
      <vt:lpstr>%&gt;%</vt:lpstr>
      <vt:lpstr>gather()</vt:lpstr>
      <vt:lpstr>spread()</vt:lpstr>
      <vt:lpstr>separate()</vt:lpstr>
      <vt:lpstr>unite()</vt:lpstr>
      <vt:lpstr>Summary</vt:lpstr>
      <vt:lpstr>Data Frames</vt:lpstr>
      <vt:lpstr>Data Frame</vt:lpstr>
      <vt:lpstr>Tibble</vt:lpstr>
      <vt:lpstr>Tibbles are nicer dataframes</vt:lpstr>
      <vt:lpstr>Tibbles are nicer dataframes</vt:lpstr>
      <vt:lpstr>Merge Data with R Dplyr</vt:lpstr>
      <vt:lpstr>Dplyr Joins</vt:lpstr>
      <vt:lpstr>Dplyr left_join()</vt:lpstr>
      <vt:lpstr>Dplyr right_join()</vt:lpstr>
      <vt:lpstr>Dplyr inner_join()</vt:lpstr>
      <vt:lpstr>Dplyr full_join()</vt:lpstr>
      <vt:lpstr>Multiple Key pairs</vt:lpstr>
      <vt:lpstr>'Tidy' Data Format</vt:lpstr>
      <vt:lpstr>Wide Format</vt:lpstr>
      <vt:lpstr>Long Format</vt:lpstr>
      <vt:lpstr>Data Cleaning Functions</vt:lpstr>
      <vt:lpstr>Tidying operations</vt:lpstr>
      <vt:lpstr>Converting to "Tidy" format</vt:lpstr>
      <vt:lpstr>Converting to "Tidy" format</vt:lpstr>
      <vt:lpstr>Converting to "Tidy" format</vt:lpstr>
      <vt:lpstr>Pivoting Examples</vt:lpstr>
      <vt:lpstr>Pivoting Examples</vt:lpstr>
      <vt:lpstr>Missing values</vt:lpstr>
      <vt:lpstr>Exclude Missing Values (NA)</vt:lpstr>
      <vt:lpstr>na.omit()</vt:lpstr>
      <vt:lpstr>Impute Missing data with the Mean and Median</vt:lpstr>
      <vt:lpstr>Impute Missing data with the Mean and Median</vt:lpstr>
      <vt:lpstr>Impute Missing data with the Mean and Median</vt:lpstr>
      <vt:lpstr>Impute Missing data with the Mean and Median</vt:lpstr>
      <vt:lpstr>Exercise 1 - Data normalization</vt:lpstr>
      <vt:lpstr>Exercise 2: Fibonacci Sequence in R</vt:lpstr>
      <vt:lpstr>Exercise 3: Program to Find GCD</vt:lpstr>
      <vt:lpstr>Exercise 4: mean and standard deviation over the columns</vt:lpstr>
      <vt:lpstr>Exercise 5</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massive data</dc:title>
  <dc:creator>Microsoft Office User</dc:creator>
  <cp:lastModifiedBy>Justine Labory</cp:lastModifiedBy>
  <cp:revision>50</cp:revision>
  <dcterms:created xsi:type="dcterms:W3CDTF">2020-09-18T13:58:21Z</dcterms:created>
  <dcterms:modified xsi:type="dcterms:W3CDTF">2023-10-12T08:27:36Z</dcterms:modified>
</cp:coreProperties>
</file>