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1"/>
  </p:notesMasterIdLst>
  <p:sldIdLst>
    <p:sldId id="256" r:id="rId2"/>
    <p:sldId id="280" r:id="rId3"/>
    <p:sldId id="327" r:id="rId4"/>
    <p:sldId id="257" r:id="rId5"/>
    <p:sldId id="258" r:id="rId6"/>
    <p:sldId id="259" r:id="rId7"/>
    <p:sldId id="260" r:id="rId8"/>
    <p:sldId id="261" r:id="rId9"/>
    <p:sldId id="263" r:id="rId10"/>
    <p:sldId id="264" r:id="rId11"/>
    <p:sldId id="262" r:id="rId12"/>
    <p:sldId id="265" r:id="rId13"/>
    <p:sldId id="266" r:id="rId14"/>
    <p:sldId id="268" r:id="rId15"/>
    <p:sldId id="335" r:id="rId16"/>
    <p:sldId id="336" r:id="rId17"/>
    <p:sldId id="337" r:id="rId18"/>
    <p:sldId id="338" r:id="rId19"/>
    <p:sldId id="339" r:id="rId20"/>
    <p:sldId id="340" r:id="rId21"/>
    <p:sldId id="341" r:id="rId22"/>
    <p:sldId id="342" r:id="rId23"/>
    <p:sldId id="267" r:id="rId24"/>
    <p:sldId id="271" r:id="rId25"/>
    <p:sldId id="284" r:id="rId26"/>
    <p:sldId id="285" r:id="rId27"/>
    <p:sldId id="286" r:id="rId28"/>
    <p:sldId id="287" r:id="rId29"/>
    <p:sldId id="274" r:id="rId30"/>
    <p:sldId id="288" r:id="rId31"/>
    <p:sldId id="289" r:id="rId32"/>
    <p:sldId id="290" r:id="rId33"/>
    <p:sldId id="277" r:id="rId34"/>
    <p:sldId id="276" r:id="rId35"/>
    <p:sldId id="272" r:id="rId36"/>
    <p:sldId id="328" r:id="rId37"/>
    <p:sldId id="329" r:id="rId38"/>
    <p:sldId id="330" r:id="rId39"/>
    <p:sldId id="331" r:id="rId40"/>
    <p:sldId id="275" r:id="rId41"/>
    <p:sldId id="273" r:id="rId42"/>
    <p:sldId id="292" r:id="rId43"/>
    <p:sldId id="294" r:id="rId44"/>
    <p:sldId id="363" r:id="rId45"/>
    <p:sldId id="364" r:id="rId46"/>
    <p:sldId id="365" r:id="rId47"/>
    <p:sldId id="366" r:id="rId48"/>
    <p:sldId id="367" r:id="rId49"/>
    <p:sldId id="369" r:id="rId50"/>
    <p:sldId id="370" r:id="rId51"/>
    <p:sldId id="371" r:id="rId52"/>
    <p:sldId id="368"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281" r:id="rId66"/>
    <p:sldId id="2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 id="296" r:id="rId81"/>
    <p:sldId id="270" r:id="rId82"/>
    <p:sldId id="298" r:id="rId83"/>
    <p:sldId id="297" r:id="rId84"/>
    <p:sldId id="279" r:id="rId85"/>
    <p:sldId id="299" r:id="rId86"/>
    <p:sldId id="300" r:id="rId87"/>
    <p:sldId id="301" r:id="rId88"/>
    <p:sldId id="302" r:id="rId89"/>
    <p:sldId id="304" r:id="rId90"/>
    <p:sldId id="305" r:id="rId91"/>
    <p:sldId id="306" r:id="rId92"/>
    <p:sldId id="307" r:id="rId93"/>
    <p:sldId id="308" r:id="rId94"/>
    <p:sldId id="355" r:id="rId95"/>
    <p:sldId id="309" r:id="rId96"/>
    <p:sldId id="356" r:id="rId97"/>
    <p:sldId id="310" r:id="rId98"/>
    <p:sldId id="311" r:id="rId99"/>
    <p:sldId id="312" r:id="rId100"/>
    <p:sldId id="313" r:id="rId101"/>
    <p:sldId id="358" r:id="rId102"/>
    <p:sldId id="397" r:id="rId103"/>
    <p:sldId id="398" r:id="rId104"/>
    <p:sldId id="399" r:id="rId105"/>
    <p:sldId id="400" r:id="rId106"/>
    <p:sldId id="402" r:id="rId107"/>
    <p:sldId id="403" r:id="rId108"/>
    <p:sldId id="404" r:id="rId109"/>
    <p:sldId id="405" r:id="rId110"/>
    <p:sldId id="406" r:id="rId111"/>
    <p:sldId id="407" r:id="rId112"/>
    <p:sldId id="269" r:id="rId113"/>
    <p:sldId id="291" r:id="rId114"/>
    <p:sldId id="408" r:id="rId115"/>
    <p:sldId id="295" r:id="rId116"/>
    <p:sldId id="409" r:id="rId117"/>
    <p:sldId id="410" r:id="rId118"/>
    <p:sldId id="360" r:id="rId119"/>
    <p:sldId id="359" r:id="rId1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87"/>
    <p:restoredTop sz="81497"/>
  </p:normalViewPr>
  <p:slideViewPr>
    <p:cSldViewPr snapToGrid="0" snapToObjects="1">
      <p:cViewPr varScale="1">
        <p:scale>
          <a:sx n="103" d="100"/>
          <a:sy n="103"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843C-ECE8-3144-B356-63B7BBE5D34B}" type="datetimeFigureOut">
              <a:rPr lang="en-GB" smtClean="0"/>
              <a:t>05/10/2023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6024-2DF9-0F4A-B24B-08802B8380B1}" type="slidenum">
              <a:rPr lang="en-GB" smtClean="0"/>
              <a:t>‹#›</a:t>
            </a:fld>
            <a:endParaRPr lang="en-GB"/>
          </a:p>
        </p:txBody>
      </p:sp>
    </p:spTree>
    <p:extLst>
      <p:ext uri="{BB962C8B-B14F-4D97-AF65-F5344CB8AC3E}">
        <p14:creationId xmlns:p14="http://schemas.microsoft.com/office/powerpoint/2010/main" val="323525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a:t>
            </a:fld>
            <a:endParaRPr lang="en-GB"/>
          </a:p>
        </p:txBody>
      </p:sp>
    </p:spTree>
    <p:extLst>
      <p:ext uri="{BB962C8B-B14F-4D97-AF65-F5344CB8AC3E}">
        <p14:creationId xmlns:p14="http://schemas.microsoft.com/office/powerpoint/2010/main" val="167129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13</a:t>
            </a:fld>
            <a:endParaRPr lang="en-GB"/>
          </a:p>
        </p:txBody>
      </p:sp>
    </p:spTree>
    <p:extLst>
      <p:ext uri="{BB962C8B-B14F-4D97-AF65-F5344CB8AC3E}">
        <p14:creationId xmlns:p14="http://schemas.microsoft.com/office/powerpoint/2010/main" val="181200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14</a:t>
            </a:fld>
            <a:endParaRPr lang="en-GB"/>
          </a:p>
        </p:txBody>
      </p:sp>
    </p:spTree>
    <p:extLst>
      <p:ext uri="{BB962C8B-B14F-4D97-AF65-F5344CB8AC3E}">
        <p14:creationId xmlns:p14="http://schemas.microsoft.com/office/powerpoint/2010/main" val="4171738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23</a:t>
            </a:fld>
            <a:endParaRPr lang="en-GB"/>
          </a:p>
        </p:txBody>
      </p:sp>
    </p:spTree>
    <p:extLst>
      <p:ext uri="{BB962C8B-B14F-4D97-AF65-F5344CB8AC3E}">
        <p14:creationId xmlns:p14="http://schemas.microsoft.com/office/powerpoint/2010/main" val="336060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29</a:t>
            </a:fld>
            <a:endParaRPr lang="en-GB"/>
          </a:p>
        </p:txBody>
      </p:sp>
    </p:spTree>
    <p:extLst>
      <p:ext uri="{BB962C8B-B14F-4D97-AF65-F5344CB8AC3E}">
        <p14:creationId xmlns:p14="http://schemas.microsoft.com/office/powerpoint/2010/main" val="2743542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[1,2] selects the element at the first row and second column.</a:t>
            </a:r>
          </a:p>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[1:3,2:3] results in a R slice matrix with the data on the rows 1, 2, 3 and columns 2, 3,</a:t>
            </a:r>
          </a:p>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 selects all elements of the first column.</a:t>
            </a:r>
          </a:p>
          <a:p>
            <a:r>
              <a:rPr lang="en-GB" sz="1200" b="0" i="0" kern="1200" dirty="0" err="1">
                <a:solidFill>
                  <a:schemeClr val="tx1"/>
                </a:solidFill>
                <a:effectLst/>
                <a:latin typeface="+mn-lt"/>
                <a:ea typeface="+mn-ea"/>
                <a:cs typeface="+mn-cs"/>
              </a:rPr>
              <a:t>matrix_c</a:t>
            </a:r>
            <a:r>
              <a:rPr lang="en-GB" sz="1200" b="0" i="0" kern="1200" dirty="0">
                <a:solidFill>
                  <a:schemeClr val="tx1"/>
                </a:solidFill>
                <a:effectLst/>
                <a:latin typeface="+mn-lt"/>
                <a:ea typeface="+mn-ea"/>
                <a:cs typeface="+mn-cs"/>
              </a:rPr>
              <a:t>[1,] selects all elements of the first row.</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33</a:t>
            </a:fld>
            <a:endParaRPr lang="en-GB"/>
          </a:p>
        </p:txBody>
      </p:sp>
    </p:spTree>
    <p:extLst>
      <p:ext uri="{BB962C8B-B14F-4D97-AF65-F5344CB8AC3E}">
        <p14:creationId xmlns:p14="http://schemas.microsoft.com/office/powerpoint/2010/main" val="1851468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34</a:t>
            </a:fld>
            <a:endParaRPr lang="en-GB"/>
          </a:p>
        </p:txBody>
      </p:sp>
    </p:spTree>
    <p:extLst>
      <p:ext uri="{BB962C8B-B14F-4D97-AF65-F5344CB8AC3E}">
        <p14:creationId xmlns:p14="http://schemas.microsoft.com/office/powerpoint/2010/main" val="334447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35</a:t>
            </a:fld>
            <a:endParaRPr lang="en-GB"/>
          </a:p>
        </p:txBody>
      </p:sp>
    </p:spTree>
    <p:extLst>
      <p:ext uri="{BB962C8B-B14F-4D97-AF65-F5344CB8AC3E}">
        <p14:creationId xmlns:p14="http://schemas.microsoft.com/office/powerpoint/2010/main" val="3216190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t>37</a:t>
            </a:fld>
            <a:endParaRPr lang="en-GB"/>
          </a:p>
        </p:txBody>
      </p:sp>
    </p:spTree>
    <p:extLst>
      <p:ext uri="{BB962C8B-B14F-4D97-AF65-F5344CB8AC3E}">
        <p14:creationId xmlns:p14="http://schemas.microsoft.com/office/powerpoint/2010/main" val="325961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t>38</a:t>
            </a:fld>
            <a:endParaRPr lang="en-GB"/>
          </a:p>
        </p:txBody>
      </p:sp>
    </p:spTree>
    <p:extLst>
      <p:ext uri="{BB962C8B-B14F-4D97-AF65-F5344CB8AC3E}">
        <p14:creationId xmlns:p14="http://schemas.microsoft.com/office/powerpoint/2010/main" val="3249106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41</a:t>
            </a:fld>
            <a:endParaRPr lang="en-GB"/>
          </a:p>
        </p:txBody>
      </p:sp>
    </p:spTree>
    <p:extLst>
      <p:ext uri="{BB962C8B-B14F-4D97-AF65-F5344CB8AC3E}">
        <p14:creationId xmlns:p14="http://schemas.microsoft.com/office/powerpoint/2010/main" val="370951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not a programming language like C or Java.</a:t>
            </a:r>
          </a:p>
          <a:p>
            <a:r>
              <a:rPr lang="en-GB" dirty="0"/>
              <a:t>It was not created by software engineers for software development.</a:t>
            </a:r>
          </a:p>
          <a:p>
            <a:r>
              <a:rPr lang="en-GB" dirty="0"/>
              <a:t>Instead, it was developed by statisticians and data analysts</a:t>
            </a:r>
          </a:p>
          <a:p>
            <a:r>
              <a:rPr lang="en-GB" dirty="0"/>
              <a:t>as an interactive environment for data analysis.</a:t>
            </a:r>
          </a:p>
          <a:p>
            <a:r>
              <a:rPr lang="en-GB" dirty="0"/>
              <a:t>The interactivity is an indispensable feature in data science</a:t>
            </a:r>
          </a:p>
          <a:p>
            <a:endParaRPr lang="en-GB" dirty="0"/>
          </a:p>
          <a:p>
            <a:r>
              <a:rPr lang="en-GB" dirty="0"/>
              <a:t>However, like in any other programming language,</a:t>
            </a:r>
          </a:p>
          <a:p>
            <a:r>
              <a:rPr lang="en-GB" dirty="0"/>
              <a:t>you can save your work as scripts, which you can easily execute at any moment.</a:t>
            </a:r>
          </a:p>
          <a:p>
            <a:endParaRPr lang="en-GB" dirty="0"/>
          </a:p>
          <a:p>
            <a:r>
              <a:rPr lang="en-GB" dirty="0"/>
              <a:t>R is free and open source, meaning that you can look at the code.</a:t>
            </a:r>
          </a:p>
          <a:p>
            <a:r>
              <a:rPr lang="en-GB" dirty="0"/>
              <a:t>There's also a large and growing active community of R users. It's easy for others to contribute add-ons,</a:t>
            </a:r>
          </a:p>
          <a:p>
            <a:r>
              <a:rPr lang="en-GB" dirty="0"/>
              <a:t>which enable developers to share software implementations of new data</a:t>
            </a:r>
          </a:p>
          <a:p>
            <a:r>
              <a:rPr lang="en-GB" dirty="0"/>
              <a:t>science techniques.</a:t>
            </a:r>
          </a:p>
          <a:p>
            <a:endParaRPr lang="en-GB" dirty="0"/>
          </a:p>
          <a:p>
            <a:r>
              <a:rPr lang="en-GB" dirty="0"/>
              <a:t>It runs across all major platforms--</a:t>
            </a:r>
          </a:p>
          <a:p>
            <a:r>
              <a:rPr lang="en-GB" dirty="0"/>
              <a:t>Windows, Mac OS, Unix, Linux.</a:t>
            </a:r>
          </a:p>
        </p:txBody>
      </p:sp>
      <p:sp>
        <p:nvSpPr>
          <p:cNvPr id="4" name="Slide Number Placeholder 3"/>
          <p:cNvSpPr>
            <a:spLocks noGrp="1"/>
          </p:cNvSpPr>
          <p:nvPr>
            <p:ph type="sldNum" sz="quarter" idx="5"/>
          </p:nvPr>
        </p:nvSpPr>
        <p:spPr/>
        <p:txBody>
          <a:bodyPr/>
          <a:lstStyle/>
          <a:p>
            <a:fld id="{0A886024-2DF9-0F4A-B24B-08802B8380B1}" type="slidenum">
              <a:rPr lang="en-GB" smtClean="0"/>
              <a:t>4</a:t>
            </a:fld>
            <a:endParaRPr lang="en-GB"/>
          </a:p>
        </p:txBody>
      </p:sp>
    </p:spTree>
    <p:extLst>
      <p:ext uri="{BB962C8B-B14F-4D97-AF65-F5344CB8AC3E}">
        <p14:creationId xmlns:p14="http://schemas.microsoft.com/office/powerpoint/2010/main" val="105765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have been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data sets </a:t>
            </a:r>
            <a:r>
              <a:rPr lang="fr-FR" sz="1200" b="0" i="0" kern="1200" dirty="0" err="1">
                <a:solidFill>
                  <a:schemeClr val="tx1"/>
                </a:solidFill>
                <a:effectLst/>
                <a:latin typeface="+mn-lt"/>
                <a:ea typeface="+mn-ea"/>
                <a:cs typeface="+mn-cs"/>
              </a:rPr>
              <a:t>already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as R </a:t>
            </a:r>
            <a:r>
              <a:rPr lang="fr-FR" sz="1200" b="0" i="0" kern="1200" dirty="0" err="1">
                <a:solidFill>
                  <a:schemeClr val="tx1"/>
                </a:solidFill>
                <a:effectLst/>
                <a:latin typeface="+mn-lt"/>
                <a:ea typeface="+mn-ea"/>
                <a:cs typeface="+mn-cs"/>
              </a:rPr>
              <a:t>objects</a:t>
            </a:r>
            <a:r>
              <a:rPr lang="fr-FR" sz="1200" b="0" i="0" kern="1200" dirty="0">
                <a:solidFill>
                  <a:schemeClr val="tx1"/>
                </a:solidFill>
                <a:effectLst/>
                <a:latin typeface="+mn-lt"/>
                <a:ea typeface="+mn-ea"/>
                <a:cs typeface="+mn-cs"/>
              </a:rPr>
              <a:t>. A data </a:t>
            </a:r>
            <a:r>
              <a:rPr lang="fr-FR" sz="1200" b="0" i="0" kern="1200" dirty="0" err="1">
                <a:solidFill>
                  <a:schemeClr val="tx1"/>
                </a:solidFill>
                <a:effectLst/>
                <a:latin typeface="+mn-lt"/>
                <a:ea typeface="+mn-ea"/>
                <a:cs typeface="+mn-cs"/>
              </a:rPr>
              <a:t>scientist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rarely</a:t>
            </a:r>
            <a:r>
              <a:rPr lang="fr-FR" sz="1200" b="0" i="0" kern="1200" dirty="0">
                <a:solidFill>
                  <a:schemeClr val="tx1"/>
                </a:solidFill>
                <a:effectLst/>
                <a:latin typeface="+mn-lt"/>
                <a:ea typeface="+mn-ea"/>
                <a:cs typeface="+mn-cs"/>
              </a:rPr>
              <a:t> have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luck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have to import data </a:t>
            </a:r>
            <a:r>
              <a:rPr lang="fr-FR" sz="1200" b="0" i="0" kern="1200" dirty="0" err="1">
                <a:solidFill>
                  <a:schemeClr val="tx1"/>
                </a:solidFill>
                <a:effectLst/>
                <a:latin typeface="+mn-lt"/>
                <a:ea typeface="+mn-ea"/>
                <a:cs typeface="+mn-cs"/>
              </a:rPr>
              <a:t>into</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either</a:t>
            </a:r>
            <a:r>
              <a:rPr lang="fr-FR" sz="1200" b="0" i="0" kern="1200" dirty="0">
                <a:solidFill>
                  <a:schemeClr val="tx1"/>
                </a:solidFill>
                <a:effectLst/>
                <a:latin typeface="+mn-lt"/>
                <a:ea typeface="+mn-ea"/>
                <a:cs typeface="+mn-cs"/>
              </a:rPr>
              <a:t> a file, a </a:t>
            </a:r>
            <a:r>
              <a:rPr lang="fr-FR" sz="1200" b="0" i="0" kern="1200" dirty="0" err="1">
                <a:solidFill>
                  <a:schemeClr val="tx1"/>
                </a:solidFill>
                <a:effectLst/>
                <a:latin typeface="+mn-lt"/>
                <a:ea typeface="+mn-ea"/>
                <a:cs typeface="+mn-cs"/>
              </a:rPr>
              <a:t>database</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sources.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one of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ways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storing</a:t>
            </a:r>
            <a:r>
              <a:rPr lang="fr-FR" sz="1200" b="0" i="0" kern="1200" dirty="0">
                <a:solidFill>
                  <a:schemeClr val="tx1"/>
                </a:solidFill>
                <a:effectLst/>
                <a:latin typeface="+mn-lt"/>
                <a:ea typeface="+mn-ea"/>
                <a:cs typeface="+mn-cs"/>
              </a:rPr>
              <a:t> and sharing data for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electronic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spreadsheet</a:t>
            </a:r>
            <a:r>
              <a:rPr lang="fr-FR" sz="1200" b="0" i="0" kern="1200" dirty="0">
                <a:solidFill>
                  <a:schemeClr val="tx1"/>
                </a:solidFill>
                <a:effectLst/>
                <a:latin typeface="+mn-lt"/>
                <a:ea typeface="+mn-ea"/>
                <a:cs typeface="+mn-cs"/>
              </a:rPr>
              <a:t> stores data in </a:t>
            </a:r>
            <a:r>
              <a:rPr lang="fr-FR" sz="1200" b="0" i="0" kern="1200" dirty="0" err="1">
                <a:solidFill>
                  <a:schemeClr val="tx1"/>
                </a:solidFill>
                <a:effectLst/>
                <a:latin typeface="+mn-lt"/>
                <a:ea typeface="+mn-ea"/>
                <a:cs typeface="+mn-cs"/>
              </a:rPr>
              <a:t>rows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It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basically</a:t>
            </a:r>
            <a:r>
              <a:rPr lang="fr-FR" sz="1200" b="0" i="0" kern="1200" dirty="0">
                <a:solidFill>
                  <a:schemeClr val="tx1"/>
                </a:solidFill>
                <a:effectLst/>
                <a:latin typeface="+mn-lt"/>
                <a:ea typeface="+mn-ea"/>
                <a:cs typeface="+mn-cs"/>
              </a:rPr>
              <a:t> a file version of a data frame.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 table to a computer file, one </a:t>
            </a:r>
            <a:r>
              <a:rPr lang="fr-FR" sz="1200" b="0" i="0" kern="1200" dirty="0" err="1">
                <a:solidFill>
                  <a:schemeClr val="tx1"/>
                </a:solidFill>
                <a:effectLst/>
                <a:latin typeface="+mn-lt"/>
                <a:ea typeface="+mn-ea"/>
                <a:cs typeface="+mn-cs"/>
              </a:rPr>
              <a:t>needs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way</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define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column</a:t>
            </a:r>
            <a:r>
              <a:rPr lang="fr-FR" sz="1200" b="0" i="0" kern="1200" dirty="0">
                <a:solidFill>
                  <a:schemeClr val="tx1"/>
                </a:solidFill>
                <a:effectLst/>
                <a:latin typeface="+mn-lt"/>
                <a:ea typeface="+mn-ea"/>
                <a:cs typeface="+mn-cs"/>
              </a:rPr>
              <a:t> ends and the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begins</a:t>
            </a:r>
            <a:r>
              <a:rPr lang="fr-FR" sz="1200" b="0" i="0" kern="1200" dirty="0">
                <a:solidFill>
                  <a:schemeClr val="tx1"/>
                </a:solidFill>
                <a:effectLst/>
                <a:latin typeface="+mn-lt"/>
                <a:ea typeface="+mn-ea"/>
                <a:cs typeface="+mn-cs"/>
              </a:rPr>
              <a:t>. This in </a:t>
            </a:r>
            <a:r>
              <a:rPr lang="fr-FR" sz="1200" b="0" i="0" kern="1200" dirty="0" err="1">
                <a:solidFill>
                  <a:schemeClr val="tx1"/>
                </a:solidFill>
                <a:effectLst/>
                <a:latin typeface="+mn-lt"/>
                <a:ea typeface="+mn-ea"/>
                <a:cs typeface="+mn-cs"/>
              </a:rPr>
              <a:t>turn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defines</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cells</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single values are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files, </a:t>
            </a:r>
            <a:r>
              <a:rPr lang="fr-FR" sz="1200" b="0" i="0" kern="1200" dirty="0" err="1">
                <a:solidFill>
                  <a:schemeClr val="tx1"/>
                </a:solidFill>
                <a:effectLst/>
                <a:latin typeface="+mn-lt"/>
                <a:ea typeface="+mn-ea"/>
                <a:cs typeface="+mn-cs"/>
              </a:rPr>
              <a:t>like</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ones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 simple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return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separated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some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predefined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special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characters</a:t>
            </a:r>
            <a:r>
              <a:rPr lang="fr-FR" sz="1200" b="0" i="0" kern="1200" dirty="0">
                <a:solidFill>
                  <a:schemeClr val="tx1"/>
                </a:solidFill>
                <a:effectLst/>
                <a:latin typeface="+mn-lt"/>
                <a:ea typeface="+mn-ea"/>
                <a:cs typeface="+mn-cs"/>
              </a:rPr>
              <a:t> are comma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semicolon</a:t>
            </a:r>
            <a:r>
              <a:rPr lang="fr-FR" sz="1200" b="0" i="0" kern="1200" dirty="0">
                <a:solidFill>
                  <a:schemeClr val="tx1"/>
                </a:solidFill>
                <a:effectLst/>
                <a:latin typeface="+mn-lt"/>
                <a:ea typeface="+mn-ea"/>
                <a:cs typeface="+mn-cs"/>
              </a:rPr>
              <a:t>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space</a:t>
            </a:r>
            <a:r>
              <a:rPr lang="fr-FR" sz="1200" b="0" i="0" kern="1200" dirty="0">
                <a:solidFill>
                  <a:schemeClr val="tx1"/>
                </a:solidFill>
                <a:effectLst/>
                <a:latin typeface="+mn-lt"/>
                <a:ea typeface="+mn-ea"/>
                <a:cs typeface="+mn-cs"/>
              </a:rPr>
              <a:t> (</a:t>
            </a:r>
            <a:r>
              <a:rPr lang="fr-FR" dirty="0"/>
              <a:t>`) and tab (</a:t>
            </a:r>
            <a:r>
              <a:rPr lang="fr-FR" sz="1200" b="0" i="0" kern="1200" dirty="0">
                <a:solidFill>
                  <a:schemeClr val="tx1"/>
                </a:solidFill>
                <a:effectLst/>
                <a:latin typeface="+mn-lt"/>
                <a:ea typeface="+mn-ea"/>
                <a:cs typeface="+mn-cs"/>
              </a:rPr>
              <a:t> </a:t>
            </a:r>
            <a:r>
              <a:rPr lang="fr-FR" dirty="0"/>
              <a:t>or</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preset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number</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spaces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42</a:t>
            </a:fld>
            <a:endParaRPr lang="en-GB"/>
          </a:p>
        </p:txBody>
      </p:sp>
    </p:spTree>
    <p:extLst>
      <p:ext uri="{BB962C8B-B14F-4D97-AF65-F5344CB8AC3E}">
        <p14:creationId xmlns:p14="http://schemas.microsoft.com/office/powerpoint/2010/main" val="855806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81</a:t>
            </a:fld>
            <a:endParaRPr lang="en-GB"/>
          </a:p>
        </p:txBody>
      </p:sp>
    </p:spTree>
    <p:extLst>
      <p:ext uri="{BB962C8B-B14F-4D97-AF65-F5344CB8AC3E}">
        <p14:creationId xmlns:p14="http://schemas.microsoft.com/office/powerpoint/2010/main" val="404626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provide</a:t>
            </a:r>
            <a:r>
              <a:rPr lang="fr-FR" sz="1200" b="0" i="0" kern="1200" dirty="0">
                <a:solidFill>
                  <a:schemeClr val="tx1"/>
                </a:solidFill>
                <a:effectLst/>
                <a:latin typeface="+mn-lt"/>
                <a:ea typeface="+mn-ea"/>
                <a:cs typeface="+mn-cs"/>
              </a:rPr>
              <a:t> a more terse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but </a:t>
            </a:r>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easier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stack</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boxplots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82</a:t>
            </a:fld>
            <a:endParaRPr lang="en-GB"/>
          </a:p>
        </p:txBody>
      </p:sp>
    </p:spTree>
    <p:extLst>
      <p:ext uri="{BB962C8B-B14F-4D97-AF65-F5344CB8AC3E}">
        <p14:creationId xmlns:p14="http://schemas.microsoft.com/office/powerpoint/2010/main" val="379153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simply</a:t>
            </a:r>
            <a:r>
              <a:rPr lang="fr-FR" sz="1200" b="0" i="0" kern="1200" dirty="0">
                <a:solidFill>
                  <a:schemeClr val="tx1"/>
                </a:solidFill>
                <a:effectLst/>
                <a:latin typeface="+mn-lt"/>
                <a:ea typeface="+mn-ea"/>
                <a:cs typeface="+mn-cs"/>
              </a:rPr>
              <a:t> note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are a </a:t>
            </a:r>
            <a:r>
              <a:rPr lang="fr-FR" sz="1200" b="0" i="0" kern="1200" dirty="0" err="1">
                <a:solidFill>
                  <a:schemeClr val="tx1"/>
                </a:solidFill>
                <a:effectLst/>
                <a:latin typeface="+mn-lt"/>
                <a:ea typeface="+mn-ea"/>
                <a:cs typeface="+mn-cs"/>
              </a:rPr>
              <a:t>powerful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graphical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of a </a:t>
            </a:r>
            <a:r>
              <a:rPr lang="fr-FR" sz="1200" b="0" i="0" kern="1200" dirty="0" err="1">
                <a:solidFill>
                  <a:schemeClr val="tx1"/>
                </a:solidFill>
                <a:effectLst/>
                <a:latin typeface="+mn-lt"/>
                <a:ea typeface="+mn-ea"/>
                <a:cs typeface="+mn-cs"/>
              </a:rPr>
              <a:t>list</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numbers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gives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general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overview</a:t>
            </a:r>
            <a:r>
              <a:rPr lang="fr-FR" sz="1200" b="0" i="0" kern="1200" dirty="0">
                <a:solidFill>
                  <a:schemeClr val="tx1"/>
                </a:solidFill>
                <a:effectLst/>
                <a:latin typeface="+mn-lt"/>
                <a:ea typeface="+mn-ea"/>
                <a:cs typeface="+mn-cs"/>
              </a:rPr>
              <a:t> of the types of values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have.</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83</a:t>
            </a:fld>
            <a:endParaRPr lang="en-GB"/>
          </a:p>
        </p:txBody>
      </p:sp>
    </p:spTree>
    <p:extLst>
      <p:ext uri="{BB962C8B-B14F-4D97-AF65-F5344CB8AC3E}">
        <p14:creationId xmlns:p14="http://schemas.microsoft.com/office/powerpoint/2010/main" val="740015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88</a:t>
            </a:fld>
            <a:endParaRPr lang="en-GB"/>
          </a:p>
        </p:txBody>
      </p:sp>
    </p:spTree>
    <p:extLst>
      <p:ext uri="{BB962C8B-B14F-4D97-AF65-F5344CB8AC3E}">
        <p14:creationId xmlns:p14="http://schemas.microsoft.com/office/powerpoint/2010/main" val="1906974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100</a:t>
            </a:fld>
            <a:endParaRPr lang="en-GB"/>
          </a:p>
        </p:txBody>
      </p:sp>
    </p:spTree>
    <p:extLst>
      <p:ext uri="{BB962C8B-B14F-4D97-AF65-F5344CB8AC3E}">
        <p14:creationId xmlns:p14="http://schemas.microsoft.com/office/powerpoint/2010/main" val="426466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114</a:t>
            </a:fld>
            <a:endParaRPr lang="en-GB"/>
          </a:p>
        </p:txBody>
      </p:sp>
    </p:spTree>
    <p:extLst>
      <p:ext uri="{BB962C8B-B14F-4D97-AF65-F5344CB8AC3E}">
        <p14:creationId xmlns:p14="http://schemas.microsoft.com/office/powerpoint/2010/main" val="4043574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t>117</a:t>
            </a:fld>
            <a:endParaRPr lang="en-GB"/>
          </a:p>
        </p:txBody>
      </p:sp>
    </p:spTree>
    <p:extLst>
      <p:ext uri="{BB962C8B-B14F-4D97-AF65-F5344CB8AC3E}">
        <p14:creationId xmlns:p14="http://schemas.microsoft.com/office/powerpoint/2010/main" val="2141369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A886024-2DF9-0F4A-B24B-08802B8380B1}" type="slidenum">
              <a:rPr lang="en-GB" smtClean="0"/>
              <a:t>119</a:t>
            </a:fld>
            <a:endParaRPr lang="en-GB"/>
          </a:p>
        </p:txBody>
      </p:sp>
    </p:spTree>
    <p:extLst>
      <p:ext uri="{BB962C8B-B14F-4D97-AF65-F5344CB8AC3E}">
        <p14:creationId xmlns:p14="http://schemas.microsoft.com/office/powerpoint/2010/main" val="272743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5</a:t>
            </a:fld>
            <a:endParaRPr lang="en-GB"/>
          </a:p>
        </p:txBody>
      </p:sp>
    </p:spTree>
    <p:extLst>
      <p:ext uri="{BB962C8B-B14F-4D97-AF65-F5344CB8AC3E}">
        <p14:creationId xmlns:p14="http://schemas.microsoft.com/office/powerpoint/2010/main" val="56837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7</a:t>
            </a:fld>
            <a:endParaRPr lang="en-GB"/>
          </a:p>
        </p:txBody>
      </p:sp>
    </p:spTree>
    <p:extLst>
      <p:ext uri="{BB962C8B-B14F-4D97-AF65-F5344CB8AC3E}">
        <p14:creationId xmlns:p14="http://schemas.microsoft.com/office/powerpoint/2010/main" val="253629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8</a:t>
            </a:fld>
            <a:endParaRPr lang="en-GB"/>
          </a:p>
        </p:txBody>
      </p:sp>
    </p:spTree>
    <p:extLst>
      <p:ext uri="{BB962C8B-B14F-4D97-AF65-F5344CB8AC3E}">
        <p14:creationId xmlns:p14="http://schemas.microsoft.com/office/powerpoint/2010/main" val="31628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9</a:t>
            </a:fld>
            <a:endParaRPr lang="en-GB"/>
          </a:p>
        </p:txBody>
      </p:sp>
    </p:spTree>
    <p:extLst>
      <p:ext uri="{BB962C8B-B14F-4D97-AF65-F5344CB8AC3E}">
        <p14:creationId xmlns:p14="http://schemas.microsoft.com/office/powerpoint/2010/main" val="280459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extra functionality comes from add-ons available from developers.</a:t>
            </a:r>
          </a:p>
          <a:p>
            <a:r>
              <a:rPr lang="en-GB" dirty="0"/>
              <a:t>There are currently hundreds of these available from CRAN,</a:t>
            </a:r>
          </a:p>
          <a:p>
            <a:r>
              <a:rPr lang="en-GB" dirty="0"/>
              <a:t>and many others shared via other repositories such as GitHub.</a:t>
            </a:r>
          </a:p>
          <a:p>
            <a:r>
              <a:rPr lang="en-GB" dirty="0"/>
              <a:t>R makes it very easy to install packages from within R itself.</a:t>
            </a:r>
          </a:p>
          <a:p>
            <a:endParaRPr lang="en-GB" dirty="0"/>
          </a:p>
          <a:p>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functions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used</a:t>
            </a:r>
            <a:r>
              <a:rPr lang="fr-FR" sz="1200" b="0" i="0" kern="1200" dirty="0">
                <a:solidFill>
                  <a:schemeClr val="tx1"/>
                </a:solidFill>
                <a:effectLst/>
                <a:latin typeface="+mn-lt"/>
                <a:ea typeface="+mn-ea"/>
                <a:cs typeface="+mn-cs"/>
              </a:rPr>
              <a:t> for data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practice, </a:t>
            </a:r>
            <a:r>
              <a:rPr lang="fr-FR" sz="1200" b="0" i="0" kern="1200" dirty="0" err="1">
                <a:solidFill>
                  <a:schemeClr val="tx1"/>
                </a:solidFill>
                <a:effectLst/>
                <a:latin typeface="+mn-lt"/>
                <a:ea typeface="+mn-ea"/>
                <a:cs typeface="+mn-cs"/>
              </a:rPr>
              <a:t>homework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projects</a:t>
            </a:r>
            <a:r>
              <a:rPr lang="fr-FR" sz="1200" b="0" i="0" kern="1200" dirty="0">
                <a:solidFill>
                  <a:schemeClr val="tx1"/>
                </a:solidFill>
                <a:effectLst/>
                <a:latin typeface="+mn-lt"/>
                <a:ea typeface="+mn-ea"/>
                <a:cs typeface="+mn-cs"/>
              </a:rPr>
              <a:t> in data science courses and workshops. 26 </a:t>
            </a:r>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available</a:t>
            </a:r>
            <a:r>
              <a:rPr lang="fr-FR" sz="1200" b="0" i="0" kern="1200" dirty="0">
                <a:solidFill>
                  <a:schemeClr val="tx1"/>
                </a:solidFill>
                <a:effectLst/>
                <a:latin typeface="+mn-lt"/>
                <a:ea typeface="+mn-ea"/>
                <a:cs typeface="+mn-cs"/>
              </a:rPr>
              <a:t> for case </a:t>
            </a:r>
            <a:r>
              <a:rPr lang="fr-FR" sz="1200" b="0" i="0" kern="1200" dirty="0" err="1">
                <a:solidFill>
                  <a:schemeClr val="tx1"/>
                </a:solidFill>
                <a:effectLst/>
                <a:latin typeface="+mn-lt"/>
                <a:ea typeface="+mn-ea"/>
                <a:cs typeface="+mn-cs"/>
              </a:rPr>
              <a:t>studies</a:t>
            </a:r>
            <a:r>
              <a:rPr lang="fr-FR" sz="1200" b="0" i="0" kern="1200" dirty="0">
                <a:solidFill>
                  <a:schemeClr val="tx1"/>
                </a:solidFill>
                <a:effectLst/>
                <a:latin typeface="+mn-lt"/>
                <a:ea typeface="+mn-ea"/>
                <a:cs typeface="+mn-cs"/>
              </a:rPr>
              <a:t> in data </a:t>
            </a:r>
            <a:r>
              <a:rPr lang="fr-FR" sz="1200" b="0" i="0" kern="1200" dirty="0" err="1">
                <a:solidFill>
                  <a:schemeClr val="tx1"/>
                </a:solidFill>
                <a:effectLst/>
                <a:latin typeface="+mn-lt"/>
                <a:ea typeface="+mn-ea"/>
                <a:cs typeface="+mn-cs"/>
              </a:rPr>
              <a:t>visualization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statistical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inference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modeling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linear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regression</a:t>
            </a:r>
            <a:r>
              <a:rPr lang="fr-FR" sz="1200" b="0" i="0" kern="1200" dirty="0">
                <a:solidFill>
                  <a:schemeClr val="tx1"/>
                </a:solidFill>
                <a:effectLst/>
                <a:latin typeface="+mn-lt"/>
                <a:ea typeface="+mn-ea"/>
                <a:cs typeface="+mn-cs"/>
              </a:rPr>
              <a:t>, data </a:t>
            </a:r>
            <a:r>
              <a:rPr lang="fr-FR" sz="1200" b="0" i="0" kern="1200" dirty="0" err="1">
                <a:solidFill>
                  <a:schemeClr val="tx1"/>
                </a:solidFill>
                <a:effectLst/>
                <a:latin typeface="+mn-lt"/>
                <a:ea typeface="+mn-ea"/>
                <a:cs typeface="+mn-cs"/>
              </a:rPr>
              <a:t>wrangling</a:t>
            </a:r>
            <a:r>
              <a:rPr lang="fr-FR" sz="1200" b="0" i="0" kern="1200" dirty="0">
                <a:solidFill>
                  <a:schemeClr val="tx1"/>
                </a:solidFill>
                <a:effectLst/>
                <a:latin typeface="+mn-lt"/>
                <a:ea typeface="+mn-ea"/>
                <a:cs typeface="+mn-cs"/>
              </a:rPr>
              <a:t> and machine </a:t>
            </a:r>
            <a:r>
              <a:rPr lang="fr-FR" sz="1200" b="0" i="0" kern="1200" dirty="0" err="1">
                <a:solidFill>
                  <a:schemeClr val="tx1"/>
                </a:solidFill>
                <a:effectLst/>
                <a:latin typeface="+mn-lt"/>
                <a:ea typeface="+mn-ea"/>
                <a:cs typeface="+mn-cs"/>
              </a:rPr>
              <a:t>learning</a:t>
            </a:r>
            <a:r>
              <a:rPr lang="fr-FR"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10</a:t>
            </a:fld>
            <a:endParaRPr lang="en-GB"/>
          </a:p>
        </p:txBody>
      </p:sp>
    </p:spTree>
    <p:extLst>
      <p:ext uri="{BB962C8B-B14F-4D97-AF65-F5344CB8AC3E}">
        <p14:creationId xmlns:p14="http://schemas.microsoft.com/office/powerpoint/2010/main" val="153543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11</a:t>
            </a:fld>
            <a:endParaRPr lang="en-GB"/>
          </a:p>
        </p:txBody>
      </p:sp>
    </p:spTree>
    <p:extLst>
      <p:ext uri="{BB962C8B-B14F-4D97-AF65-F5344CB8AC3E}">
        <p14:creationId xmlns:p14="http://schemas.microsoft.com/office/powerpoint/2010/main" val="145685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12</a:t>
            </a:fld>
            <a:endParaRPr lang="en-GB"/>
          </a:p>
        </p:txBody>
      </p:sp>
    </p:spTree>
    <p:extLst>
      <p:ext uri="{BB962C8B-B14F-4D97-AF65-F5344CB8AC3E}">
        <p14:creationId xmlns:p14="http://schemas.microsoft.com/office/powerpoint/2010/main" val="284153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8EF0-E9F4-E344-837F-794DCA8233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681E77F-AF7B-CD46-AB09-F325CB04B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374AD42-BA67-2344-842D-ECCB5DE8CC6E}"/>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5" name="Footer Placeholder 4">
            <a:extLst>
              <a:ext uri="{FF2B5EF4-FFF2-40B4-BE49-F238E27FC236}">
                <a16:creationId xmlns:a16="http://schemas.microsoft.com/office/drawing/2014/main" id="{0E50ACE9-C79C-A649-8D7E-BCD0A9B436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7D9D1A-8E68-9446-9201-632ED14AEF8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5068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8519-2B75-2F40-A65E-50C869335AB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F463506-566B-0A4F-A45D-3DA58B2F1A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8822F2-1483-9248-813B-90ADE180426F}"/>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5" name="Footer Placeholder 4">
            <a:extLst>
              <a:ext uri="{FF2B5EF4-FFF2-40B4-BE49-F238E27FC236}">
                <a16:creationId xmlns:a16="http://schemas.microsoft.com/office/drawing/2014/main" id="{59CAC1FD-6C34-7E45-9B2E-AC3A68AC34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990AB8-3633-EE40-ABB0-257535C556E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4618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D2961-D5F9-F24A-8EA3-73CF9CB1197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B244EC2-ED38-9645-9B78-6D7E3B9D71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E3ACA4-864D-7547-B163-183CBC185C2F}"/>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5" name="Footer Placeholder 4">
            <a:extLst>
              <a:ext uri="{FF2B5EF4-FFF2-40B4-BE49-F238E27FC236}">
                <a16:creationId xmlns:a16="http://schemas.microsoft.com/office/drawing/2014/main" id="{5A40DCA1-9C5A-4146-8A0E-F439FC2AA8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EE412-4056-C644-A2BA-5EBC94815C6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156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B5DA-FB13-4F4B-B0BA-7330138606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9AD1C3-E125-E14E-9381-8CE335A32E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8E5695-289D-2142-8183-44ABC63F4F77}"/>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5" name="Footer Placeholder 4">
            <a:extLst>
              <a:ext uri="{FF2B5EF4-FFF2-40B4-BE49-F238E27FC236}">
                <a16:creationId xmlns:a16="http://schemas.microsoft.com/office/drawing/2014/main" id="{E189D0FE-8288-2141-BB92-DBFECEC0D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E2CB53-0582-A44F-913C-F238CD9F213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38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C256-2FAC-0446-B38B-F059DF9C01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58E886A-1DCF-7243-BF2A-68D504DED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B77AD6-51D5-014A-9992-DDEC30D12A88}"/>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5" name="Footer Placeholder 4">
            <a:extLst>
              <a:ext uri="{FF2B5EF4-FFF2-40B4-BE49-F238E27FC236}">
                <a16:creationId xmlns:a16="http://schemas.microsoft.com/office/drawing/2014/main" id="{C6357A3D-09AC-9A41-918F-27BC4221F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29CFC9-C805-FA4F-B1BE-7EEF2CAD7A9E}"/>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7712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6E4-35B0-454A-8237-1C002E5E04F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C999708-0B86-7F42-9DD5-821C1EAE5A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3055043-EEFA-BD4B-97B4-26033A00B5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BF7E385-9C45-0C46-8A21-FAB470D02407}"/>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6" name="Footer Placeholder 5">
            <a:extLst>
              <a:ext uri="{FF2B5EF4-FFF2-40B4-BE49-F238E27FC236}">
                <a16:creationId xmlns:a16="http://schemas.microsoft.com/office/drawing/2014/main" id="{FBE35079-EBE3-0E4B-85B4-5B26DDEB14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D7FC32-C7C0-F149-85F8-59C09D0608C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92382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E899-F333-174C-B54F-682FCB7D74C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09316C7-F14B-C040-8E56-0F2239868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EA03DF-1AC3-1242-B773-9884DD393C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1FC9F5B-62A0-8744-B8F1-2C2889ACD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02994E-3A88-9249-977C-C9168D3860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7B5088A-0A15-9C4D-A7DB-D00EAAD82AA4}"/>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8" name="Footer Placeholder 7">
            <a:extLst>
              <a:ext uri="{FF2B5EF4-FFF2-40B4-BE49-F238E27FC236}">
                <a16:creationId xmlns:a16="http://schemas.microsoft.com/office/drawing/2014/main" id="{5C34B45D-377B-2344-8B23-D6575F0816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CD9C3E-9EBF-0E45-A4D6-91A212267F4F}"/>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1435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514-2D5A-6642-ABFE-3D0195994D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5DEC2AE-0AA2-B44C-AB25-AC6372583F78}"/>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4" name="Footer Placeholder 3">
            <a:extLst>
              <a:ext uri="{FF2B5EF4-FFF2-40B4-BE49-F238E27FC236}">
                <a16:creationId xmlns:a16="http://schemas.microsoft.com/office/drawing/2014/main" id="{94DC5E51-46B0-2043-BF48-A56E10C4BA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4C7DB5-05CD-1949-8124-E15637D2EA7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4021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CBFBB-EFD3-B740-99AC-ABE8C123EFB9}"/>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3" name="Footer Placeholder 2">
            <a:extLst>
              <a:ext uri="{FF2B5EF4-FFF2-40B4-BE49-F238E27FC236}">
                <a16:creationId xmlns:a16="http://schemas.microsoft.com/office/drawing/2014/main" id="{73FF6458-2BD4-2047-B932-7B35F26EF0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540903-468E-804D-85B2-50B1DA545D16}"/>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2233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AF2C-A4F8-6146-B5FA-FEB8122EDA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C9002B4-F8AF-BF46-89F5-9946F3904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EA09F0-CD59-8D43-8FA3-83ED4F89B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BCE56D-753E-7E4B-AE51-73D3EECBA619}"/>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6" name="Footer Placeholder 5">
            <a:extLst>
              <a:ext uri="{FF2B5EF4-FFF2-40B4-BE49-F238E27FC236}">
                <a16:creationId xmlns:a16="http://schemas.microsoft.com/office/drawing/2014/main" id="{58037D22-1E94-384B-A6F8-2C4B18652B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1F3398-4380-C442-B491-45561CAA326D}"/>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56508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DFBE-7237-8A46-A867-84A5D57614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7C413D4-1A99-5E4A-94BA-73A81E4B8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63946D-9D14-274B-8FF7-7C510CA9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9570DC-682B-BF45-A7DF-CDCB6C4B1099}"/>
              </a:ext>
            </a:extLst>
          </p:cNvPr>
          <p:cNvSpPr>
            <a:spLocks noGrp="1"/>
          </p:cNvSpPr>
          <p:nvPr>
            <p:ph type="dt" sz="half" idx="10"/>
          </p:nvPr>
        </p:nvSpPr>
        <p:spPr/>
        <p:txBody>
          <a:bodyPr/>
          <a:lstStyle/>
          <a:p>
            <a:fld id="{9169BB21-FCA5-4147-918F-54FFF32F08E9}" type="datetimeFigureOut">
              <a:rPr lang="en-GB" smtClean="0"/>
              <a:t>05/10/2023</a:t>
            </a:fld>
            <a:endParaRPr lang="en-GB"/>
          </a:p>
        </p:txBody>
      </p:sp>
      <p:sp>
        <p:nvSpPr>
          <p:cNvPr id="6" name="Footer Placeholder 5">
            <a:extLst>
              <a:ext uri="{FF2B5EF4-FFF2-40B4-BE49-F238E27FC236}">
                <a16:creationId xmlns:a16="http://schemas.microsoft.com/office/drawing/2014/main" id="{FA7C01DD-5541-A74C-BB6F-80FFF898EE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DC4ABE-B064-1E4D-8A30-C02874E91F83}"/>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97284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FFF7-5FB7-1947-B365-E5BE0144F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0EDE349-46CE-344B-BFBC-086EF59F2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FB1A87-98D8-2B43-B0D8-46A857883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9BB21-FCA5-4147-918F-54FFF32F08E9}" type="datetimeFigureOut">
              <a:rPr lang="en-GB" smtClean="0"/>
              <a:t>05/10/2023</a:t>
            </a:fld>
            <a:endParaRPr lang="en-GB"/>
          </a:p>
        </p:txBody>
      </p:sp>
      <p:sp>
        <p:nvSpPr>
          <p:cNvPr id="5" name="Footer Placeholder 4">
            <a:extLst>
              <a:ext uri="{FF2B5EF4-FFF2-40B4-BE49-F238E27FC236}">
                <a16:creationId xmlns:a16="http://schemas.microsoft.com/office/drawing/2014/main" id="{E8940C98-6979-874A-BEB6-FC8C12958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BA85E0-EC93-874D-B08B-5E263A390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46FB-8247-5E4F-989F-9112271D23F7}" type="slidenum">
              <a:rPr lang="en-GB" smtClean="0"/>
              <a:t>‹#›</a:t>
            </a:fld>
            <a:endParaRPr lang="en-GB"/>
          </a:p>
        </p:txBody>
      </p:sp>
    </p:spTree>
    <p:extLst>
      <p:ext uri="{BB962C8B-B14F-4D97-AF65-F5344CB8AC3E}">
        <p14:creationId xmlns:p14="http://schemas.microsoft.com/office/powerpoint/2010/main" val="189452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1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silvia.bottini@univ-cotedazur.fr"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abcnews.go.com/blogs/headlines/2012/12/us-gun-ownership-homicide-rate-higher-than-other-developed-countries/"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FC-CF63-7A44-892F-E92EB61B5E59}"/>
              </a:ext>
            </a:extLst>
          </p:cNvPr>
          <p:cNvSpPr>
            <a:spLocks noGrp="1"/>
          </p:cNvSpPr>
          <p:nvPr>
            <p:ph type="ctrTitle"/>
          </p:nvPr>
        </p:nvSpPr>
        <p:spPr/>
        <p:txBody>
          <a:bodyPr/>
          <a:lstStyle/>
          <a:p>
            <a:r>
              <a:rPr lang="en-GB" dirty="0"/>
              <a:t>Basic R</a:t>
            </a:r>
          </a:p>
        </p:txBody>
      </p:sp>
      <p:sp>
        <p:nvSpPr>
          <p:cNvPr id="3" name="Subtitle 2">
            <a:extLst>
              <a:ext uri="{FF2B5EF4-FFF2-40B4-BE49-F238E27FC236}">
                <a16:creationId xmlns:a16="http://schemas.microsoft.com/office/drawing/2014/main" id="{4FBD15DA-915D-C746-9D9A-AAF529A98C93}"/>
              </a:ext>
            </a:extLst>
          </p:cNvPr>
          <p:cNvSpPr>
            <a:spLocks noGrp="1"/>
          </p:cNvSpPr>
          <p:nvPr>
            <p:ph type="subTitle" idx="1"/>
          </p:nvPr>
        </p:nvSpPr>
        <p:spPr/>
        <p:txBody>
          <a:bodyPr>
            <a:normAutofit/>
          </a:bodyPr>
          <a:lstStyle/>
          <a:p>
            <a:endParaRPr lang="en-GB" dirty="0"/>
          </a:p>
        </p:txBody>
      </p:sp>
    </p:spTree>
    <p:extLst>
      <p:ext uri="{BB962C8B-B14F-4D97-AF65-F5344CB8AC3E}">
        <p14:creationId xmlns:p14="http://schemas.microsoft.com/office/powerpoint/2010/main" val="258326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477328"/>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a:p>
            <a:pPr marL="342900" indent="-342900">
              <a:buFont typeface="+mj-lt"/>
              <a:buAutoNum type="arabicPeriod"/>
            </a:pPr>
            <a:r>
              <a:rPr lang="en-GB" dirty="0"/>
              <a:t>Install libraries</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4400" dirty="0"/>
              <a:t># </a:t>
            </a:r>
            <a:r>
              <a:rPr lang="fr-FR" sz="4400" dirty="0" err="1"/>
              <a:t>installing</a:t>
            </a:r>
            <a:r>
              <a:rPr lang="fr-FR" sz="4400" dirty="0"/>
              <a:t> the package</a:t>
            </a:r>
            <a:endParaRPr lang="en-GB" sz="4400" dirty="0">
              <a:solidFill>
                <a:srgbClr val="FF0000"/>
              </a:solidFill>
            </a:endParaRPr>
          </a:p>
          <a:p>
            <a:r>
              <a:rPr lang="en-GB" sz="4400" dirty="0">
                <a:solidFill>
                  <a:srgbClr val="FF0000"/>
                </a:solidFill>
              </a:rPr>
              <a:t>&gt; </a:t>
            </a:r>
            <a:r>
              <a:rPr lang="fr-FR" sz="4400" dirty="0" err="1">
                <a:solidFill>
                  <a:schemeClr val="accent1"/>
                </a:solidFill>
              </a:rPr>
              <a:t>install.packages</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r>
              <a:rPr lang="en-GB" sz="4400" dirty="0">
                <a:solidFill>
                  <a:schemeClr val="tx1"/>
                </a:solidFill>
              </a:rPr>
              <a:t></a:t>
            </a:r>
            <a:r>
              <a:rPr lang="fr-FR" dirty="0">
                <a:solidFill>
                  <a:schemeClr val="tx1"/>
                </a:solidFill>
              </a:rPr>
              <a:t> The </a:t>
            </a:r>
            <a:r>
              <a:rPr lang="fr-FR" dirty="0" err="1">
                <a:solidFill>
                  <a:schemeClr val="tx1"/>
                </a:solidFill>
              </a:rPr>
              <a:t>downloaded</a:t>
            </a:r>
            <a:r>
              <a:rPr lang="fr-FR" dirty="0">
                <a:solidFill>
                  <a:schemeClr val="tx1"/>
                </a:solidFill>
              </a:rPr>
              <a:t> </a:t>
            </a:r>
            <a:r>
              <a:rPr lang="fr-FR" dirty="0" err="1">
                <a:solidFill>
                  <a:schemeClr val="tx1"/>
                </a:solidFill>
              </a:rPr>
              <a:t>binary</a:t>
            </a:r>
            <a:r>
              <a:rPr lang="fr-FR" dirty="0">
                <a:solidFill>
                  <a:schemeClr val="tx1"/>
                </a:solidFill>
              </a:rPr>
              <a:t> packages are in</a:t>
            </a:r>
          </a:p>
          <a:p>
            <a:r>
              <a:rPr lang="fr-FR" dirty="0">
                <a:solidFill>
                  <a:schemeClr val="tx1"/>
                </a:solidFill>
              </a:rPr>
              <a:t>	/var/</a:t>
            </a:r>
            <a:r>
              <a:rPr lang="fr-FR" dirty="0" err="1">
                <a:solidFill>
                  <a:schemeClr val="tx1"/>
                </a:solidFill>
              </a:rPr>
              <a:t>folders</a:t>
            </a:r>
            <a:r>
              <a:rPr lang="fr-FR" dirty="0">
                <a:solidFill>
                  <a:schemeClr val="tx1"/>
                </a:solidFill>
              </a:rPr>
              <a:t>/0t/35l1qfw53xqbdy1ldsnljgmc0000gn/</a:t>
            </a:r>
            <a:r>
              <a:rPr lang="fr-FR" dirty="0" err="1">
                <a:solidFill>
                  <a:schemeClr val="tx1"/>
                </a:solidFill>
              </a:rPr>
              <a:t>T</a:t>
            </a:r>
            <a:r>
              <a:rPr lang="fr-FR" dirty="0">
                <a:solidFill>
                  <a:schemeClr val="tx1"/>
                </a:solidFill>
              </a:rPr>
              <a:t>//Rtmp9XgRWo/</a:t>
            </a:r>
            <a:r>
              <a:rPr lang="fr-FR" dirty="0" err="1">
                <a:solidFill>
                  <a:schemeClr val="tx1"/>
                </a:solidFill>
              </a:rPr>
              <a:t>downloaded_packages</a:t>
            </a:r>
            <a:endParaRPr lang="fr-FR" dirty="0">
              <a:solidFill>
                <a:schemeClr val="tx1"/>
              </a:solidFill>
            </a:endParaRPr>
          </a:p>
          <a:p>
            <a:r>
              <a:rPr lang="fr-FR" sz="4400" dirty="0"/>
              <a:t># </a:t>
            </a:r>
            <a:r>
              <a:rPr lang="fr-FR" sz="4400" dirty="0" err="1"/>
              <a:t>loading</a:t>
            </a:r>
            <a:r>
              <a:rPr lang="fr-FR" sz="4400" dirty="0"/>
              <a:t> the package</a:t>
            </a:r>
            <a:br>
              <a:rPr lang="fr-FR" sz="4400" dirty="0"/>
            </a:br>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endParaRPr lang="en-GB" sz="4400" dirty="0">
              <a:solidFill>
                <a:schemeClr val="tx1"/>
              </a:solidFill>
            </a:endParaRPr>
          </a:p>
        </p:txBody>
      </p:sp>
    </p:spTree>
    <p:extLst>
      <p:ext uri="{BB962C8B-B14F-4D97-AF65-F5344CB8AC3E}">
        <p14:creationId xmlns:p14="http://schemas.microsoft.com/office/powerpoint/2010/main" val="777041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13F3-9B80-3341-950B-65437E1930A5}"/>
              </a:ext>
            </a:extLst>
          </p:cNvPr>
          <p:cNvSpPr>
            <a:spLocks noGrp="1"/>
          </p:cNvSpPr>
          <p:nvPr>
            <p:ph type="title"/>
          </p:nvPr>
        </p:nvSpPr>
        <p:spPr/>
        <p:txBody>
          <a:bodyPr/>
          <a:lstStyle/>
          <a:p>
            <a:r>
              <a:rPr lang="en-GB" b="1" dirty="0"/>
              <a:t>next, break</a:t>
            </a:r>
            <a:endParaRPr lang="en-GB" dirty="0"/>
          </a:p>
        </p:txBody>
      </p:sp>
      <p:sp>
        <p:nvSpPr>
          <p:cNvPr id="3" name="Rectangle 2">
            <a:extLst>
              <a:ext uri="{FF2B5EF4-FFF2-40B4-BE49-F238E27FC236}">
                <a16:creationId xmlns:a16="http://schemas.microsoft.com/office/drawing/2014/main" id="{A326924E-6C2F-CA41-B25A-DF2D7568248D}"/>
              </a:ext>
            </a:extLst>
          </p:cNvPr>
          <p:cNvSpPr/>
          <p:nvPr/>
        </p:nvSpPr>
        <p:spPr>
          <a:xfrm>
            <a:off x="277596" y="2060019"/>
            <a:ext cx="4397807" cy="369332"/>
          </a:xfrm>
          <a:prstGeom prst="rect">
            <a:avLst/>
          </a:prstGeom>
        </p:spPr>
        <p:txBody>
          <a:bodyPr wrap="none">
            <a:spAutoFit/>
          </a:bodyPr>
          <a:lstStyle/>
          <a:p>
            <a:r>
              <a:rPr lang="en-GB" dirty="0"/>
              <a:t>next</a:t>
            </a:r>
            <a:r>
              <a:rPr lang="en-GB" dirty="0">
                <a:solidFill>
                  <a:srgbClr val="333333"/>
                </a:solidFill>
                <a:latin typeface="Helvetica Neue" panose="02000503000000020004" pitchFamily="2" charset="0"/>
              </a:rPr>
              <a:t> is used to skip an iteration of a loop.</a:t>
            </a:r>
            <a:endParaRPr lang="en-GB" dirty="0"/>
          </a:p>
        </p:txBody>
      </p:sp>
      <p:sp>
        <p:nvSpPr>
          <p:cNvPr id="4" name="Rectangle 3">
            <a:extLst>
              <a:ext uri="{FF2B5EF4-FFF2-40B4-BE49-F238E27FC236}">
                <a16:creationId xmlns:a16="http://schemas.microsoft.com/office/drawing/2014/main" id="{CF93E53D-0AD1-5F4D-A24D-D6D5FCE6DE08}"/>
              </a:ext>
            </a:extLst>
          </p:cNvPr>
          <p:cNvSpPr/>
          <p:nvPr/>
        </p:nvSpPr>
        <p:spPr>
          <a:xfrm>
            <a:off x="366496" y="2930912"/>
            <a:ext cx="4700804" cy="2031325"/>
          </a:xfrm>
          <a:prstGeom prst="rect">
            <a:avLst/>
          </a:prstGeom>
          <a:solidFill>
            <a:schemeClr val="bg2"/>
          </a:solidFill>
        </p:spPr>
        <p:txBody>
          <a:bodyPr wrap="square">
            <a:spAutoFit/>
          </a:bodyPr>
          <a:lstStyle/>
          <a:p>
            <a:r>
              <a:rPr lang="en-GB" dirty="0"/>
              <a:t>for(</a:t>
            </a:r>
            <a:r>
              <a:rPr lang="en-GB" dirty="0" err="1"/>
              <a:t>i</a:t>
            </a:r>
            <a:r>
              <a:rPr lang="en-GB" dirty="0"/>
              <a:t> in 1:100) {</a:t>
            </a:r>
          </a:p>
          <a:p>
            <a:r>
              <a:rPr lang="en-GB" dirty="0"/>
              <a:t>        if(</a:t>
            </a:r>
            <a:r>
              <a:rPr lang="en-GB" dirty="0" err="1"/>
              <a:t>i</a:t>
            </a:r>
            <a:r>
              <a:rPr lang="en-GB" dirty="0"/>
              <a:t> &lt;= 20) {</a:t>
            </a:r>
          </a:p>
          <a:p>
            <a:r>
              <a:rPr lang="en-GB" dirty="0"/>
              <a:t>                ## Skip the first 20 iterations</a:t>
            </a:r>
          </a:p>
          <a:p>
            <a:r>
              <a:rPr lang="en-GB" dirty="0"/>
              <a:t>                next                 </a:t>
            </a:r>
          </a:p>
          <a:p>
            <a:r>
              <a:rPr lang="en-GB" dirty="0"/>
              <a:t>        }</a:t>
            </a:r>
          </a:p>
          <a:p>
            <a:r>
              <a:rPr lang="en-GB" dirty="0"/>
              <a:t>        ## Do something here</a:t>
            </a:r>
          </a:p>
          <a:p>
            <a:r>
              <a:rPr lang="en-GB" dirty="0"/>
              <a:t>}</a:t>
            </a:r>
          </a:p>
        </p:txBody>
      </p:sp>
      <p:sp>
        <p:nvSpPr>
          <p:cNvPr id="5" name="Rectangle 4">
            <a:extLst>
              <a:ext uri="{FF2B5EF4-FFF2-40B4-BE49-F238E27FC236}">
                <a16:creationId xmlns:a16="http://schemas.microsoft.com/office/drawing/2014/main" id="{DDED2443-A6D5-854D-9ECD-3CF2AB8FC59D}"/>
              </a:ext>
            </a:extLst>
          </p:cNvPr>
          <p:cNvSpPr/>
          <p:nvPr/>
        </p:nvSpPr>
        <p:spPr>
          <a:xfrm>
            <a:off x="6226608" y="1736854"/>
            <a:ext cx="5687796" cy="646331"/>
          </a:xfrm>
          <a:prstGeom prst="rect">
            <a:avLst/>
          </a:prstGeom>
        </p:spPr>
        <p:txBody>
          <a:bodyPr wrap="square">
            <a:spAutoFit/>
          </a:bodyPr>
          <a:lstStyle/>
          <a:p>
            <a:r>
              <a:rPr lang="en-GB" dirty="0"/>
              <a:t>break</a:t>
            </a:r>
            <a:r>
              <a:rPr lang="en-GB" dirty="0">
                <a:solidFill>
                  <a:srgbClr val="333333"/>
                </a:solidFill>
                <a:latin typeface="Helvetica Neue" panose="02000503000000020004" pitchFamily="2" charset="0"/>
              </a:rPr>
              <a:t> is used to exit a loop immediately, regardless of what iteration the loop may be on.</a:t>
            </a:r>
            <a:endParaRPr lang="en-GB" dirty="0"/>
          </a:p>
        </p:txBody>
      </p:sp>
      <p:sp>
        <p:nvSpPr>
          <p:cNvPr id="6" name="Rectangle 5">
            <a:extLst>
              <a:ext uri="{FF2B5EF4-FFF2-40B4-BE49-F238E27FC236}">
                <a16:creationId xmlns:a16="http://schemas.microsoft.com/office/drawing/2014/main" id="{12B748E0-4741-FC40-A37A-91878A285F2C}"/>
              </a:ext>
            </a:extLst>
          </p:cNvPr>
          <p:cNvSpPr/>
          <p:nvPr/>
        </p:nvSpPr>
        <p:spPr>
          <a:xfrm>
            <a:off x="6499658" y="2792413"/>
            <a:ext cx="5141696" cy="2308324"/>
          </a:xfrm>
          <a:prstGeom prst="rect">
            <a:avLst/>
          </a:prstGeom>
          <a:solidFill>
            <a:schemeClr val="bg2"/>
          </a:solidFill>
        </p:spPr>
        <p:txBody>
          <a:bodyPr wrap="square">
            <a:spAutoFit/>
          </a:bodyPr>
          <a:lstStyle/>
          <a:p>
            <a:r>
              <a:rPr lang="en-GB" dirty="0"/>
              <a:t>for(</a:t>
            </a:r>
            <a:r>
              <a:rPr lang="en-GB" dirty="0" err="1"/>
              <a:t>i</a:t>
            </a:r>
            <a:r>
              <a:rPr lang="en-GB" dirty="0"/>
              <a:t> in 1:100) {</a:t>
            </a:r>
          </a:p>
          <a:p>
            <a:r>
              <a:rPr lang="en-GB" dirty="0"/>
              <a:t>      print(</a:t>
            </a:r>
            <a:r>
              <a:rPr lang="en-GB" dirty="0" err="1"/>
              <a:t>i</a:t>
            </a:r>
            <a:r>
              <a:rPr lang="en-GB" dirty="0"/>
              <a:t>)</a:t>
            </a:r>
          </a:p>
          <a:p>
            <a:endParaRPr lang="en-GB" dirty="0"/>
          </a:p>
          <a:p>
            <a:r>
              <a:rPr lang="en-GB" dirty="0"/>
              <a:t>      if(</a:t>
            </a:r>
            <a:r>
              <a:rPr lang="en-GB" dirty="0" err="1"/>
              <a:t>i</a:t>
            </a:r>
            <a:r>
              <a:rPr lang="en-GB" dirty="0"/>
              <a:t> &gt; 20) {</a:t>
            </a:r>
          </a:p>
          <a:p>
            <a:r>
              <a:rPr lang="en-GB" dirty="0"/>
              <a:t>              ## Stop loop after 20 iterations</a:t>
            </a:r>
          </a:p>
          <a:p>
            <a:r>
              <a:rPr lang="en-GB" dirty="0"/>
              <a:t>              break  </a:t>
            </a:r>
          </a:p>
          <a:p>
            <a:r>
              <a:rPr lang="en-GB" dirty="0"/>
              <a:t>      }		</a:t>
            </a:r>
          </a:p>
          <a:p>
            <a:r>
              <a:rPr lang="en-GB" dirty="0"/>
              <a:t>}</a:t>
            </a:r>
          </a:p>
        </p:txBody>
      </p:sp>
    </p:spTree>
    <p:extLst>
      <p:ext uri="{BB962C8B-B14F-4D97-AF65-F5344CB8AC3E}">
        <p14:creationId xmlns:p14="http://schemas.microsoft.com/office/powerpoint/2010/main" val="27500012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F79C-ABD5-C141-B9E1-B9216D522B8E}"/>
              </a:ext>
            </a:extLst>
          </p:cNvPr>
          <p:cNvSpPr>
            <a:spLocks noGrp="1"/>
          </p:cNvSpPr>
          <p:nvPr>
            <p:ph type="title"/>
          </p:nvPr>
        </p:nvSpPr>
        <p:spPr/>
        <p:txBody>
          <a:bodyPr/>
          <a:lstStyle/>
          <a:p>
            <a:r>
              <a:rPr lang="en-GB" dirty="0"/>
              <a:t>Example: Find the factorial of a number</a:t>
            </a:r>
          </a:p>
        </p:txBody>
      </p:sp>
      <p:sp>
        <p:nvSpPr>
          <p:cNvPr id="4" name="TextBox 3">
            <a:extLst>
              <a:ext uri="{FF2B5EF4-FFF2-40B4-BE49-F238E27FC236}">
                <a16:creationId xmlns:a16="http://schemas.microsoft.com/office/drawing/2014/main" id="{4061270B-69B0-404F-BDFA-E7AB118A40C6}"/>
              </a:ext>
            </a:extLst>
          </p:cNvPr>
          <p:cNvSpPr txBox="1"/>
          <p:nvPr/>
        </p:nvSpPr>
        <p:spPr>
          <a:xfrm>
            <a:off x="355257" y="1397675"/>
            <a:ext cx="11618440" cy="1200329"/>
          </a:xfrm>
          <a:prstGeom prst="rect">
            <a:avLst/>
          </a:prstGeom>
          <a:noFill/>
        </p:spPr>
        <p:txBody>
          <a:bodyPr wrap="square">
            <a:spAutoFit/>
          </a:bodyPr>
          <a:lstStyle/>
          <a:p>
            <a:pPr algn="l"/>
            <a:r>
              <a:rPr lang="en-GB" b="0" i="0" dirty="0">
                <a:solidFill>
                  <a:srgbClr val="252830"/>
                </a:solidFill>
                <a:effectLst/>
                <a:latin typeface="Nunito" pitchFamily="2" charset="77"/>
              </a:rPr>
              <a:t>The factorial of a number is the product of all the integers from 1 to that number. For example, the factorial of 6 (denoted as 6!) is 1*2*3*4*5*6 = 720.</a:t>
            </a:r>
          </a:p>
          <a:p>
            <a:pPr algn="l"/>
            <a:r>
              <a:rPr lang="en-GB" b="0" i="0" dirty="0">
                <a:solidFill>
                  <a:srgbClr val="252830"/>
                </a:solidFill>
                <a:effectLst/>
                <a:latin typeface="Nunito" pitchFamily="2" charset="77"/>
              </a:rPr>
              <a:t>Factorial is not defined for negative numbers and the factorial of zero is one, 0! = 1.</a:t>
            </a:r>
          </a:p>
          <a:p>
            <a:pPr algn="l"/>
            <a:r>
              <a:rPr lang="en-GB" b="0" i="0" dirty="0">
                <a:solidFill>
                  <a:srgbClr val="252830"/>
                </a:solidFill>
                <a:effectLst/>
                <a:latin typeface="Nunito" pitchFamily="2" charset="77"/>
              </a:rPr>
              <a:t>This example finds the factorial of a number normally. However, you can find it using recursion as well.</a:t>
            </a:r>
          </a:p>
        </p:txBody>
      </p:sp>
      <p:sp>
        <p:nvSpPr>
          <p:cNvPr id="6" name="TextBox 5">
            <a:extLst>
              <a:ext uri="{FF2B5EF4-FFF2-40B4-BE49-F238E27FC236}">
                <a16:creationId xmlns:a16="http://schemas.microsoft.com/office/drawing/2014/main" id="{397A6E74-EBEE-EF49-BACD-E85B24BC9267}"/>
              </a:ext>
            </a:extLst>
          </p:cNvPr>
          <p:cNvSpPr txBox="1"/>
          <p:nvPr/>
        </p:nvSpPr>
        <p:spPr>
          <a:xfrm>
            <a:off x="688889" y="2799556"/>
            <a:ext cx="6098058" cy="3693319"/>
          </a:xfrm>
          <a:prstGeom prst="rect">
            <a:avLst/>
          </a:prstGeom>
          <a:solidFill>
            <a:schemeClr val="bg2"/>
          </a:solidFill>
        </p:spPr>
        <p:txBody>
          <a:bodyPr wrap="square">
            <a:spAutoFit/>
          </a:bodyPr>
          <a:lstStyle/>
          <a:p>
            <a:r>
              <a:rPr lang="en-GB" dirty="0"/>
              <a:t># take input from the user </a:t>
            </a:r>
          </a:p>
          <a:p>
            <a:r>
              <a:rPr lang="en-GB" dirty="0" err="1"/>
              <a:t>num</a:t>
            </a:r>
            <a:r>
              <a:rPr lang="en-GB" dirty="0"/>
              <a:t> = </a:t>
            </a:r>
            <a:r>
              <a:rPr lang="en-GB" dirty="0" err="1"/>
              <a:t>as.integer</a:t>
            </a:r>
            <a:r>
              <a:rPr lang="en-GB" dirty="0"/>
              <a:t>(</a:t>
            </a:r>
            <a:r>
              <a:rPr lang="en-GB" dirty="0" err="1"/>
              <a:t>readline</a:t>
            </a:r>
            <a:r>
              <a:rPr lang="en-GB" dirty="0"/>
              <a:t>(prompt="Enter a number: ")) </a:t>
            </a:r>
          </a:p>
          <a:p>
            <a:r>
              <a:rPr lang="en-GB" dirty="0"/>
              <a:t>factorial = 1 </a:t>
            </a:r>
          </a:p>
          <a:p>
            <a:r>
              <a:rPr lang="en-GB" dirty="0"/>
              <a:t># check is the number is negative, positive or zero </a:t>
            </a:r>
          </a:p>
          <a:p>
            <a:r>
              <a:rPr lang="en-GB" dirty="0"/>
              <a:t>if(</a:t>
            </a:r>
            <a:r>
              <a:rPr lang="en-GB" dirty="0" err="1"/>
              <a:t>num</a:t>
            </a:r>
            <a:r>
              <a:rPr lang="en-GB" dirty="0"/>
              <a:t> &lt; 0) { </a:t>
            </a:r>
          </a:p>
          <a:p>
            <a:r>
              <a:rPr lang="en-GB" dirty="0"/>
              <a:t>	print("Sorry, factorial does not exist for negative numbers") } </a:t>
            </a:r>
          </a:p>
          <a:p>
            <a:r>
              <a:rPr lang="en-GB" dirty="0"/>
              <a:t>else if(</a:t>
            </a:r>
            <a:r>
              <a:rPr lang="en-GB" dirty="0" err="1"/>
              <a:t>num</a:t>
            </a:r>
            <a:r>
              <a:rPr lang="en-GB" dirty="0"/>
              <a:t> == 0) { </a:t>
            </a:r>
          </a:p>
          <a:p>
            <a:r>
              <a:rPr lang="en-GB" dirty="0"/>
              <a:t>	print("The factorial of 0 is 1") } </a:t>
            </a:r>
          </a:p>
          <a:p>
            <a:r>
              <a:rPr lang="en-GB" dirty="0"/>
              <a:t>else { </a:t>
            </a:r>
          </a:p>
          <a:p>
            <a:r>
              <a:rPr lang="en-GB" dirty="0"/>
              <a:t>	for(</a:t>
            </a:r>
            <a:r>
              <a:rPr lang="en-GB" dirty="0" err="1"/>
              <a:t>i</a:t>
            </a:r>
            <a:r>
              <a:rPr lang="en-GB" dirty="0"/>
              <a:t> in 1:num) {</a:t>
            </a:r>
          </a:p>
          <a:p>
            <a:r>
              <a:rPr lang="en-GB" dirty="0"/>
              <a:t>		factorial = factorial * </a:t>
            </a:r>
            <a:r>
              <a:rPr lang="en-GB" dirty="0" err="1"/>
              <a:t>i</a:t>
            </a:r>
            <a:r>
              <a:rPr lang="en-GB" dirty="0"/>
              <a:t> } </a:t>
            </a:r>
          </a:p>
          <a:p>
            <a:r>
              <a:rPr lang="en-GB" dirty="0"/>
              <a:t>	print(paste("The factorial of", </a:t>
            </a:r>
            <a:r>
              <a:rPr lang="en-GB" dirty="0" err="1"/>
              <a:t>num</a:t>
            </a:r>
            <a:r>
              <a:rPr lang="en-GB" dirty="0"/>
              <a:t> ,"</a:t>
            </a:r>
            <a:r>
              <a:rPr lang="en-GB" dirty="0" err="1"/>
              <a:t>is",factorial</a:t>
            </a:r>
            <a:r>
              <a:rPr lang="en-GB" dirty="0"/>
              <a:t>)) }</a:t>
            </a:r>
            <a:endParaRPr lang="fr-FR" dirty="0"/>
          </a:p>
        </p:txBody>
      </p:sp>
      <p:sp>
        <p:nvSpPr>
          <p:cNvPr id="7" name="TextBox 6">
            <a:extLst>
              <a:ext uri="{FF2B5EF4-FFF2-40B4-BE49-F238E27FC236}">
                <a16:creationId xmlns:a16="http://schemas.microsoft.com/office/drawing/2014/main" id="{ABF18E39-0483-E14C-90AD-9AE1A7103A06}"/>
              </a:ext>
            </a:extLst>
          </p:cNvPr>
          <p:cNvSpPr txBox="1"/>
          <p:nvPr/>
        </p:nvSpPr>
        <p:spPr>
          <a:xfrm>
            <a:off x="7486134" y="5962820"/>
            <a:ext cx="4487563" cy="646331"/>
          </a:xfrm>
          <a:prstGeom prst="rect">
            <a:avLst/>
          </a:prstGeom>
          <a:noFill/>
        </p:spPr>
        <p:txBody>
          <a:bodyPr wrap="square">
            <a:spAutoFit/>
          </a:bodyPr>
          <a:lstStyle/>
          <a:p>
            <a:r>
              <a:rPr lang="en-GB" dirty="0"/>
              <a:t>&gt; factorial(8) </a:t>
            </a:r>
          </a:p>
          <a:p>
            <a:r>
              <a:rPr lang="en-GB" dirty="0"/>
              <a:t>[1] 40320</a:t>
            </a:r>
            <a:endParaRPr lang="fr-FR" dirty="0"/>
          </a:p>
        </p:txBody>
      </p:sp>
    </p:spTree>
    <p:extLst>
      <p:ext uri="{BB962C8B-B14F-4D97-AF65-F5344CB8AC3E}">
        <p14:creationId xmlns:p14="http://schemas.microsoft.com/office/powerpoint/2010/main" val="30704771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 Notebooks</a:t>
            </a:r>
          </a:p>
        </p:txBody>
      </p:sp>
      <p:sp>
        <p:nvSpPr>
          <p:cNvPr id="6" name="Subtitle 5">
            <a:extLst>
              <a:ext uri="{FF2B5EF4-FFF2-40B4-BE49-F238E27FC236}">
                <a16:creationId xmlns:a16="http://schemas.microsoft.com/office/drawing/2014/main" id="{9FC9E0AE-A962-8948-9B45-3B00A08DB91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5519800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9470"/>
            <a:ext cx="12212032" cy="6748530"/>
          </a:xfrm>
          <a:prstGeom prst="rect">
            <a:avLst/>
          </a:prstGeom>
        </p:spPr>
      </p:pic>
      <p:sp>
        <p:nvSpPr>
          <p:cNvPr id="6" name="TextBox 5"/>
          <p:cNvSpPr txBox="1"/>
          <p:nvPr/>
        </p:nvSpPr>
        <p:spPr>
          <a:xfrm>
            <a:off x="4869145" y="1162594"/>
            <a:ext cx="1253869" cy="707886"/>
          </a:xfrm>
          <a:prstGeom prst="rect">
            <a:avLst/>
          </a:prstGeom>
          <a:solidFill>
            <a:schemeClr val="accent1">
              <a:lumMod val="20000"/>
              <a:lumOff val="80000"/>
            </a:schemeClr>
          </a:solidFill>
        </p:spPr>
        <p:txBody>
          <a:bodyPr wrap="none" rtlCol="0">
            <a:spAutoFit/>
          </a:bodyPr>
          <a:lstStyle/>
          <a:p>
            <a:r>
              <a:rPr lang="en-GB" sz="4000" dirty="0"/>
              <a:t>Code</a:t>
            </a:r>
          </a:p>
        </p:txBody>
      </p:sp>
      <p:sp>
        <p:nvSpPr>
          <p:cNvPr id="7" name="TextBox 6"/>
          <p:cNvSpPr txBox="1"/>
          <p:nvPr/>
        </p:nvSpPr>
        <p:spPr>
          <a:xfrm>
            <a:off x="3681255" y="2569661"/>
            <a:ext cx="2441759" cy="707886"/>
          </a:xfrm>
          <a:prstGeom prst="rect">
            <a:avLst/>
          </a:prstGeom>
          <a:solidFill>
            <a:schemeClr val="accent1">
              <a:lumMod val="20000"/>
              <a:lumOff val="80000"/>
            </a:schemeClr>
          </a:solidFill>
        </p:spPr>
        <p:txBody>
          <a:bodyPr wrap="none" rtlCol="0">
            <a:spAutoFit/>
          </a:bodyPr>
          <a:lstStyle/>
          <a:p>
            <a:r>
              <a:rPr lang="en-GB" sz="4000" dirty="0"/>
              <a:t>Comments</a:t>
            </a:r>
          </a:p>
        </p:txBody>
      </p:sp>
      <p:sp>
        <p:nvSpPr>
          <p:cNvPr id="8" name="TextBox 7"/>
          <p:cNvSpPr txBox="1"/>
          <p:nvPr/>
        </p:nvSpPr>
        <p:spPr>
          <a:xfrm>
            <a:off x="3553656" y="5029852"/>
            <a:ext cx="2569358" cy="707886"/>
          </a:xfrm>
          <a:prstGeom prst="rect">
            <a:avLst/>
          </a:prstGeom>
          <a:solidFill>
            <a:schemeClr val="accent1">
              <a:lumMod val="20000"/>
              <a:lumOff val="80000"/>
            </a:schemeClr>
          </a:solidFill>
        </p:spPr>
        <p:txBody>
          <a:bodyPr wrap="none" rtlCol="0">
            <a:spAutoFit/>
          </a:bodyPr>
          <a:lstStyle/>
          <a:p>
            <a:r>
              <a:rPr lang="en-GB" sz="4000" dirty="0"/>
              <a:t>Text output</a:t>
            </a:r>
          </a:p>
        </p:txBody>
      </p:sp>
      <p:sp>
        <p:nvSpPr>
          <p:cNvPr id="9" name="TextBox 8"/>
          <p:cNvSpPr txBox="1"/>
          <p:nvPr/>
        </p:nvSpPr>
        <p:spPr>
          <a:xfrm>
            <a:off x="7677163" y="4902926"/>
            <a:ext cx="3690113" cy="707886"/>
          </a:xfrm>
          <a:prstGeom prst="rect">
            <a:avLst/>
          </a:prstGeom>
          <a:solidFill>
            <a:schemeClr val="accent1">
              <a:lumMod val="20000"/>
              <a:lumOff val="80000"/>
            </a:schemeClr>
          </a:solidFill>
        </p:spPr>
        <p:txBody>
          <a:bodyPr wrap="none" rtlCol="0">
            <a:spAutoFit/>
          </a:bodyPr>
          <a:lstStyle/>
          <a:p>
            <a:r>
              <a:rPr lang="en-GB" sz="4000" dirty="0"/>
              <a:t>Graphical output</a:t>
            </a:r>
          </a:p>
        </p:txBody>
      </p:sp>
    </p:spTree>
    <p:extLst>
      <p:ext uri="{BB962C8B-B14F-4D97-AF65-F5344CB8AC3E}">
        <p14:creationId xmlns:p14="http://schemas.microsoft.com/office/powerpoint/2010/main" val="329539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conventional scripts</a:t>
            </a:r>
          </a:p>
        </p:txBody>
      </p:sp>
      <p:sp>
        <p:nvSpPr>
          <p:cNvPr id="3" name="Content Placeholder 2"/>
          <p:cNvSpPr>
            <a:spLocks noGrp="1"/>
          </p:cNvSpPr>
          <p:nvPr>
            <p:ph idx="1"/>
          </p:nvPr>
        </p:nvSpPr>
        <p:spPr/>
        <p:txBody>
          <a:bodyPr/>
          <a:lstStyle/>
          <a:p>
            <a:r>
              <a:rPr lang="en-GB" dirty="0"/>
              <a:t>Only the code is generally distributed</a:t>
            </a:r>
          </a:p>
          <a:p>
            <a:pPr lvl="1"/>
            <a:r>
              <a:rPr lang="en-GB" dirty="0"/>
              <a:t>Output not included – users have to run it again</a:t>
            </a:r>
          </a:p>
          <a:p>
            <a:endParaRPr lang="en-GB" dirty="0"/>
          </a:p>
          <a:p>
            <a:r>
              <a:rPr lang="en-GB" dirty="0"/>
              <a:t>No collation of output</a:t>
            </a:r>
          </a:p>
          <a:p>
            <a:pPr lvl="1"/>
            <a:r>
              <a:rPr lang="en-GB" dirty="0"/>
              <a:t>Can’t see which bit of code generated what output</a:t>
            </a:r>
          </a:p>
          <a:p>
            <a:pPr lvl="1"/>
            <a:r>
              <a:rPr lang="en-GB" dirty="0"/>
              <a:t>No automated saving of results</a:t>
            </a:r>
          </a:p>
          <a:p>
            <a:endParaRPr lang="en-GB" dirty="0"/>
          </a:p>
          <a:p>
            <a:r>
              <a:rPr lang="en-GB" dirty="0"/>
              <a:t>Limited commenting</a:t>
            </a:r>
          </a:p>
          <a:p>
            <a:pPr lvl="1"/>
            <a:r>
              <a:rPr lang="en-GB" dirty="0"/>
              <a:t>Text comments, no formatting or structure</a:t>
            </a:r>
          </a:p>
        </p:txBody>
      </p:sp>
    </p:spTree>
    <p:extLst>
      <p:ext uri="{BB962C8B-B14F-4D97-AF65-F5344CB8AC3E}">
        <p14:creationId xmlns:p14="http://schemas.microsoft.com/office/powerpoint/2010/main" val="10845788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 Notebooks</a:t>
            </a:r>
          </a:p>
        </p:txBody>
      </p:sp>
      <p:sp>
        <p:nvSpPr>
          <p:cNvPr id="3" name="Content Placeholder 2"/>
          <p:cNvSpPr>
            <a:spLocks noGrp="1"/>
          </p:cNvSpPr>
          <p:nvPr>
            <p:ph idx="1"/>
          </p:nvPr>
        </p:nvSpPr>
        <p:spPr/>
        <p:txBody>
          <a:bodyPr/>
          <a:lstStyle/>
          <a:p>
            <a:r>
              <a:rPr lang="en-GB" dirty="0"/>
              <a:t>Alternative document format to conventional scripts</a:t>
            </a:r>
          </a:p>
          <a:p>
            <a:pPr marL="0" indent="0">
              <a:buNone/>
            </a:pPr>
            <a:endParaRPr lang="en-GB" dirty="0"/>
          </a:p>
          <a:p>
            <a:r>
              <a:rPr lang="en-GB" dirty="0"/>
              <a:t>Collates into a single document</a:t>
            </a:r>
          </a:p>
          <a:p>
            <a:pPr lvl="1"/>
            <a:r>
              <a:rPr lang="en-GB" dirty="0"/>
              <a:t>Code</a:t>
            </a:r>
          </a:p>
          <a:p>
            <a:pPr lvl="1"/>
            <a:r>
              <a:rPr lang="en-GB" dirty="0"/>
              <a:t>Formatted commentary</a:t>
            </a:r>
          </a:p>
          <a:p>
            <a:pPr lvl="1"/>
            <a:r>
              <a:rPr lang="en-GB" dirty="0"/>
              <a:t>Output (text and graphical)</a:t>
            </a:r>
          </a:p>
          <a:p>
            <a:endParaRPr lang="en-GB" dirty="0"/>
          </a:p>
          <a:p>
            <a:r>
              <a:rPr lang="en-GB" dirty="0"/>
              <a:t>Exported to HTML, PDF or Word</a:t>
            </a:r>
          </a:p>
        </p:txBody>
      </p:sp>
    </p:spTree>
    <p:extLst>
      <p:ext uri="{BB962C8B-B14F-4D97-AF65-F5344CB8AC3E}">
        <p14:creationId xmlns:p14="http://schemas.microsoft.com/office/powerpoint/2010/main" val="6803684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40835"/>
            <a:ext cx="6227534" cy="5617165"/>
          </a:xfrm>
          <a:prstGeom prst="rect">
            <a:avLst/>
          </a:prstGeom>
        </p:spPr>
      </p:pic>
      <p:sp>
        <p:nvSpPr>
          <p:cNvPr id="6" name="TextBox 5"/>
          <p:cNvSpPr txBox="1"/>
          <p:nvPr/>
        </p:nvSpPr>
        <p:spPr>
          <a:xfrm>
            <a:off x="91440" y="117565"/>
            <a:ext cx="1468672" cy="830997"/>
          </a:xfrm>
          <a:prstGeom prst="rect">
            <a:avLst/>
          </a:prstGeom>
          <a:noFill/>
        </p:spPr>
        <p:txBody>
          <a:bodyPr wrap="none" rtlCol="0">
            <a:spAutoFit/>
          </a:bodyPr>
          <a:lstStyle/>
          <a:p>
            <a:r>
              <a:rPr lang="en-GB" sz="4800" dirty="0"/>
              <a:t>Code</a:t>
            </a:r>
          </a:p>
        </p:txBody>
      </p:sp>
      <p:grpSp>
        <p:nvGrpSpPr>
          <p:cNvPr id="2" name="Group 1">
            <a:extLst>
              <a:ext uri="{FF2B5EF4-FFF2-40B4-BE49-F238E27FC236}">
                <a16:creationId xmlns:a16="http://schemas.microsoft.com/office/drawing/2014/main" id="{BD41C8C5-5C6C-4061-8A2F-0000D7992EC7}"/>
              </a:ext>
            </a:extLst>
          </p:cNvPr>
          <p:cNvGrpSpPr/>
          <p:nvPr/>
        </p:nvGrpSpPr>
        <p:grpSpPr>
          <a:xfrm>
            <a:off x="5185575" y="117565"/>
            <a:ext cx="7006424" cy="6611511"/>
            <a:chOff x="5185575" y="117565"/>
            <a:chExt cx="7006424" cy="6611511"/>
          </a:xfrm>
        </p:grpSpPr>
        <p:pic>
          <p:nvPicPr>
            <p:cNvPr id="5" name="Picture 4"/>
            <p:cNvPicPr>
              <a:picLocks noChangeAspect="1"/>
            </p:cNvPicPr>
            <p:nvPr/>
          </p:nvPicPr>
          <p:blipFill>
            <a:blip r:embed="rId3"/>
            <a:stretch>
              <a:fillRect/>
            </a:stretch>
          </p:blipFill>
          <p:spPr>
            <a:xfrm>
              <a:off x="5185575" y="117565"/>
              <a:ext cx="7006424" cy="5651591"/>
            </a:xfrm>
            <a:prstGeom prst="rect">
              <a:avLst/>
            </a:prstGeom>
          </p:spPr>
        </p:pic>
        <p:sp>
          <p:nvSpPr>
            <p:cNvPr id="8" name="TextBox 7"/>
            <p:cNvSpPr txBox="1"/>
            <p:nvPr/>
          </p:nvSpPr>
          <p:spPr>
            <a:xfrm>
              <a:off x="10040983" y="5898079"/>
              <a:ext cx="1976823" cy="830997"/>
            </a:xfrm>
            <a:prstGeom prst="rect">
              <a:avLst/>
            </a:prstGeom>
            <a:noFill/>
          </p:spPr>
          <p:txBody>
            <a:bodyPr wrap="none" rtlCol="0">
              <a:spAutoFit/>
            </a:bodyPr>
            <a:lstStyle/>
            <a:p>
              <a:r>
                <a:rPr lang="en-GB" sz="4800" dirty="0"/>
                <a:t>Output</a:t>
              </a:r>
            </a:p>
          </p:txBody>
        </p:sp>
      </p:grpSp>
    </p:spTree>
    <p:extLst>
      <p:ext uri="{BB962C8B-B14F-4D97-AF65-F5344CB8AC3E}">
        <p14:creationId xmlns:p14="http://schemas.microsoft.com/office/powerpoint/2010/main" val="182018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2" y="-26953"/>
            <a:ext cx="10212977" cy="1325563"/>
          </a:xfrm>
        </p:spPr>
        <p:txBody>
          <a:bodyPr/>
          <a:lstStyle/>
          <a:p>
            <a:r>
              <a:rPr lang="en-GB" dirty="0"/>
              <a:t>Notebook Structure</a:t>
            </a:r>
          </a:p>
        </p:txBody>
      </p:sp>
      <p:sp>
        <p:nvSpPr>
          <p:cNvPr id="5" name="Content Placeholder 4"/>
          <p:cNvSpPr>
            <a:spLocks noGrp="1"/>
          </p:cNvSpPr>
          <p:nvPr>
            <p:ph idx="1"/>
          </p:nvPr>
        </p:nvSpPr>
        <p:spPr>
          <a:xfrm>
            <a:off x="302623" y="1564446"/>
            <a:ext cx="5392783" cy="4351338"/>
          </a:xfrm>
        </p:spPr>
        <p:txBody>
          <a:bodyPr/>
          <a:lstStyle/>
          <a:p>
            <a:r>
              <a:rPr lang="en-GB" dirty="0"/>
              <a:t>Single overall text document, split into sections</a:t>
            </a:r>
          </a:p>
          <a:p>
            <a:endParaRPr lang="en-GB" dirty="0"/>
          </a:p>
          <a:p>
            <a:pPr lvl="1"/>
            <a:r>
              <a:rPr lang="en-GB" sz="2800" dirty="0"/>
              <a:t>Header (mostly preferences)</a:t>
            </a:r>
          </a:p>
          <a:p>
            <a:pPr lvl="1"/>
            <a:endParaRPr lang="en-GB" sz="2800" dirty="0"/>
          </a:p>
          <a:p>
            <a:pPr lvl="1"/>
            <a:r>
              <a:rPr lang="en-GB" sz="2800" dirty="0"/>
              <a:t>Body</a:t>
            </a:r>
          </a:p>
          <a:p>
            <a:pPr lvl="2"/>
            <a:r>
              <a:rPr lang="en-GB" sz="2400" dirty="0"/>
              <a:t>Commentary (default)</a:t>
            </a:r>
          </a:p>
          <a:p>
            <a:pPr lvl="2"/>
            <a:r>
              <a:rPr lang="en-GB" sz="2400" dirty="0"/>
              <a:t>R Code</a:t>
            </a:r>
          </a:p>
          <a:p>
            <a:pPr lvl="2"/>
            <a:r>
              <a:rPr lang="en-GB" sz="2400" dirty="0"/>
              <a:t>Output (graphical and text)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26272" y="248195"/>
            <a:ext cx="5913179" cy="6455784"/>
          </a:xfrm>
          <a:prstGeom prst="rect">
            <a:avLst/>
          </a:prstGeom>
          <a:noFill/>
          <a:ln>
            <a:noFill/>
          </a:ln>
        </p:spPr>
      </p:pic>
    </p:spTree>
    <p:extLst>
      <p:ext uri="{BB962C8B-B14F-4D97-AF65-F5344CB8AC3E}">
        <p14:creationId xmlns:p14="http://schemas.microsoft.com/office/powerpoint/2010/main" val="31458299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8" y="173717"/>
            <a:ext cx="10515600" cy="1325563"/>
          </a:xfrm>
        </p:spPr>
        <p:txBody>
          <a:bodyPr/>
          <a:lstStyle/>
          <a:p>
            <a:r>
              <a:rPr lang="en-GB" dirty="0"/>
              <a:t>Creating a Notebook in RStudio</a:t>
            </a:r>
          </a:p>
        </p:txBody>
      </p:sp>
      <p:sp>
        <p:nvSpPr>
          <p:cNvPr id="5" name="Content Placeholder 4"/>
          <p:cNvSpPr>
            <a:spLocks noGrp="1"/>
          </p:cNvSpPr>
          <p:nvPr>
            <p:ph idx="1"/>
          </p:nvPr>
        </p:nvSpPr>
        <p:spPr>
          <a:xfrm>
            <a:off x="297288" y="2929650"/>
            <a:ext cx="6142150" cy="3279217"/>
          </a:xfrm>
        </p:spPr>
        <p:txBody>
          <a:bodyPr/>
          <a:lstStyle/>
          <a:p>
            <a:r>
              <a:rPr lang="en-GB" dirty="0"/>
              <a:t>You may need to install some packages (</a:t>
            </a:r>
            <a:r>
              <a:rPr lang="en-GB" dirty="0" err="1"/>
              <a:t>Rstudio</a:t>
            </a:r>
            <a:r>
              <a:rPr lang="en-GB" dirty="0"/>
              <a:t> will prompt you if you do)</a:t>
            </a:r>
          </a:p>
          <a:p>
            <a:endParaRPr lang="en-GB" dirty="0"/>
          </a:p>
          <a:p>
            <a:r>
              <a:rPr lang="en-GB" dirty="0"/>
              <a:t>Opens a default template which you can then edit</a:t>
            </a:r>
          </a:p>
        </p:txBody>
      </p:sp>
      <p:pic>
        <p:nvPicPr>
          <p:cNvPr id="4" name="Picture 3"/>
          <p:cNvPicPr>
            <a:picLocks noChangeAspect="1"/>
          </p:cNvPicPr>
          <p:nvPr/>
        </p:nvPicPr>
        <p:blipFill>
          <a:blip r:embed="rId2"/>
          <a:stretch>
            <a:fillRect/>
          </a:stretch>
        </p:blipFill>
        <p:spPr>
          <a:xfrm>
            <a:off x="297288" y="1499280"/>
            <a:ext cx="7555437" cy="1129785"/>
          </a:xfrm>
          <a:prstGeom prst="rect">
            <a:avLst/>
          </a:prstGeom>
        </p:spPr>
      </p:pic>
      <p:pic>
        <p:nvPicPr>
          <p:cNvPr id="6" name="Picture 5"/>
          <p:cNvPicPr>
            <a:picLocks noChangeAspect="1"/>
          </p:cNvPicPr>
          <p:nvPr/>
        </p:nvPicPr>
        <p:blipFill>
          <a:blip r:embed="rId3"/>
          <a:stretch>
            <a:fillRect/>
          </a:stretch>
        </p:blipFill>
        <p:spPr>
          <a:xfrm>
            <a:off x="6903076" y="2888250"/>
            <a:ext cx="5151031" cy="3969749"/>
          </a:xfrm>
          <a:prstGeom prst="rect">
            <a:avLst/>
          </a:prstGeom>
        </p:spPr>
      </p:pic>
    </p:spTree>
    <p:extLst>
      <p:ext uri="{BB962C8B-B14F-4D97-AF65-F5344CB8AC3E}">
        <p14:creationId xmlns:p14="http://schemas.microsoft.com/office/powerpoint/2010/main" val="3154785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411"/>
            <a:ext cx="10515600" cy="1325563"/>
          </a:xfrm>
        </p:spPr>
        <p:txBody>
          <a:bodyPr/>
          <a:lstStyle/>
          <a:p>
            <a:r>
              <a:rPr lang="en-GB" dirty="0"/>
              <a:t>Notebook sections</a:t>
            </a:r>
          </a:p>
        </p:txBody>
      </p:sp>
      <p:pic>
        <p:nvPicPr>
          <p:cNvPr id="7" name="Picture 6"/>
          <p:cNvPicPr>
            <a:picLocks noChangeAspect="1"/>
          </p:cNvPicPr>
          <p:nvPr/>
        </p:nvPicPr>
        <p:blipFill>
          <a:blip r:embed="rId2"/>
          <a:stretch>
            <a:fillRect/>
          </a:stretch>
        </p:blipFill>
        <p:spPr>
          <a:xfrm>
            <a:off x="6229350" y="1190625"/>
            <a:ext cx="5962650" cy="5667375"/>
          </a:xfrm>
          <a:prstGeom prst="rect">
            <a:avLst/>
          </a:prstGeom>
        </p:spPr>
      </p:pic>
      <p:grpSp>
        <p:nvGrpSpPr>
          <p:cNvPr id="3" name="Group 2">
            <a:extLst>
              <a:ext uri="{FF2B5EF4-FFF2-40B4-BE49-F238E27FC236}">
                <a16:creationId xmlns:a16="http://schemas.microsoft.com/office/drawing/2014/main" id="{4FBC984B-5EEE-42B2-B474-49F4899D25DF}"/>
              </a:ext>
            </a:extLst>
          </p:cNvPr>
          <p:cNvGrpSpPr/>
          <p:nvPr/>
        </p:nvGrpSpPr>
        <p:grpSpPr>
          <a:xfrm>
            <a:off x="4540160" y="1190625"/>
            <a:ext cx="1689190" cy="666146"/>
            <a:chOff x="4540160" y="1190625"/>
            <a:chExt cx="1689190" cy="666146"/>
          </a:xfrm>
        </p:grpSpPr>
        <p:sp>
          <p:nvSpPr>
            <p:cNvPr id="5" name="Left Brace 4"/>
            <p:cNvSpPr/>
            <p:nvPr/>
          </p:nvSpPr>
          <p:spPr>
            <a:xfrm>
              <a:off x="5997530" y="1190625"/>
              <a:ext cx="231820" cy="666146"/>
            </a:xfrm>
            <a:prstGeom prst="leftBrace">
              <a:avLst>
                <a:gd name="adj1" fmla="val 26823"/>
                <a:gd name="adj2" fmla="val 4892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4540160" y="1211364"/>
              <a:ext cx="1250663" cy="523220"/>
            </a:xfrm>
            <a:prstGeom prst="rect">
              <a:avLst/>
            </a:prstGeom>
            <a:noFill/>
          </p:spPr>
          <p:txBody>
            <a:bodyPr wrap="none" rtlCol="0">
              <a:spAutoFit/>
            </a:bodyPr>
            <a:lstStyle/>
            <a:p>
              <a:r>
                <a:rPr lang="en-GB" sz="2800" dirty="0"/>
                <a:t>Header</a:t>
              </a:r>
            </a:p>
          </p:txBody>
        </p:sp>
      </p:grpSp>
      <p:grpSp>
        <p:nvGrpSpPr>
          <p:cNvPr id="4" name="Group 3">
            <a:extLst>
              <a:ext uri="{FF2B5EF4-FFF2-40B4-BE49-F238E27FC236}">
                <a16:creationId xmlns:a16="http://schemas.microsoft.com/office/drawing/2014/main" id="{02230296-2C0E-44FA-8168-16DC495ECA20}"/>
              </a:ext>
            </a:extLst>
          </p:cNvPr>
          <p:cNvGrpSpPr/>
          <p:nvPr/>
        </p:nvGrpSpPr>
        <p:grpSpPr>
          <a:xfrm>
            <a:off x="3712562" y="1897835"/>
            <a:ext cx="2516104" cy="1155722"/>
            <a:chOff x="3712562" y="1897835"/>
            <a:chExt cx="2516104" cy="1155722"/>
          </a:xfrm>
        </p:grpSpPr>
        <p:sp>
          <p:nvSpPr>
            <p:cNvPr id="6" name="Left Brace 5"/>
            <p:cNvSpPr/>
            <p:nvPr/>
          </p:nvSpPr>
          <p:spPr>
            <a:xfrm>
              <a:off x="5996846" y="1897835"/>
              <a:ext cx="231820" cy="1155722"/>
            </a:xfrm>
            <a:prstGeom prst="leftBrace">
              <a:avLst>
                <a:gd name="adj1" fmla="val 26823"/>
                <a:gd name="adj2" fmla="val 4892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3712562" y="2214086"/>
              <a:ext cx="2078261" cy="523220"/>
            </a:xfrm>
            <a:prstGeom prst="rect">
              <a:avLst/>
            </a:prstGeom>
            <a:noFill/>
          </p:spPr>
          <p:txBody>
            <a:bodyPr wrap="none" rtlCol="0">
              <a:spAutoFit/>
            </a:bodyPr>
            <a:lstStyle/>
            <a:p>
              <a:r>
                <a:rPr lang="en-GB" sz="2800" dirty="0"/>
                <a:t>Commentary</a:t>
              </a:r>
            </a:p>
          </p:txBody>
        </p:sp>
      </p:grpSp>
      <p:grpSp>
        <p:nvGrpSpPr>
          <p:cNvPr id="13" name="Group 12">
            <a:extLst>
              <a:ext uri="{FF2B5EF4-FFF2-40B4-BE49-F238E27FC236}">
                <a16:creationId xmlns:a16="http://schemas.microsoft.com/office/drawing/2014/main" id="{BFEBAE47-1FA3-48B7-8FFE-FD3D17004DA3}"/>
              </a:ext>
            </a:extLst>
          </p:cNvPr>
          <p:cNvGrpSpPr/>
          <p:nvPr/>
        </p:nvGrpSpPr>
        <p:grpSpPr>
          <a:xfrm>
            <a:off x="4859158" y="3053557"/>
            <a:ext cx="1369508" cy="704850"/>
            <a:chOff x="4859158" y="3053557"/>
            <a:chExt cx="1369508" cy="704850"/>
          </a:xfrm>
        </p:grpSpPr>
        <p:sp>
          <p:nvSpPr>
            <p:cNvPr id="8" name="Left Brace 7"/>
            <p:cNvSpPr/>
            <p:nvPr/>
          </p:nvSpPr>
          <p:spPr>
            <a:xfrm>
              <a:off x="5996846" y="3053557"/>
              <a:ext cx="231820" cy="704850"/>
            </a:xfrm>
            <a:prstGeom prst="leftBrace">
              <a:avLst>
                <a:gd name="adj1" fmla="val 26823"/>
                <a:gd name="adj2" fmla="val 4892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p:cNvSpPr txBox="1"/>
            <p:nvPr/>
          </p:nvSpPr>
          <p:spPr>
            <a:xfrm>
              <a:off x="4859158" y="3144372"/>
              <a:ext cx="931665" cy="523220"/>
            </a:xfrm>
            <a:prstGeom prst="rect">
              <a:avLst/>
            </a:prstGeom>
            <a:noFill/>
          </p:spPr>
          <p:txBody>
            <a:bodyPr wrap="none" rtlCol="0">
              <a:spAutoFit/>
            </a:bodyPr>
            <a:lstStyle/>
            <a:p>
              <a:r>
                <a:rPr lang="en-GB" sz="2800" dirty="0"/>
                <a:t>Code</a:t>
              </a:r>
            </a:p>
          </p:txBody>
        </p:sp>
      </p:grpSp>
      <p:sp>
        <p:nvSpPr>
          <p:cNvPr id="12" name="TextBox 11"/>
          <p:cNvSpPr txBox="1"/>
          <p:nvPr/>
        </p:nvSpPr>
        <p:spPr>
          <a:xfrm>
            <a:off x="228600" y="3908892"/>
            <a:ext cx="4019818" cy="2585323"/>
          </a:xfrm>
          <a:prstGeom prst="rect">
            <a:avLst/>
          </a:prstGeom>
          <a:noFill/>
        </p:spPr>
        <p:txBody>
          <a:bodyPr wrap="none" rtlCol="0">
            <a:spAutoFit/>
          </a:bodyPr>
          <a:lstStyle/>
          <a:p>
            <a:r>
              <a:rPr lang="en-GB" dirty="0"/>
              <a:t>Sections are marked by special quotes</a:t>
            </a:r>
          </a:p>
          <a:p>
            <a:endParaRPr lang="en-GB" dirty="0"/>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r>
              <a:rPr lang="en-GB" dirty="0"/>
              <a:t>  	for header</a:t>
            </a:r>
          </a:p>
          <a:p>
            <a:endParaRPr lang="en-GB" dirty="0"/>
          </a:p>
          <a:p>
            <a:r>
              <a:rPr lang="en-GB" dirty="0">
                <a:latin typeface="Courier New" panose="02070309020205020404" pitchFamily="49" charset="0"/>
                <a:cs typeface="Courier New" panose="02070309020205020404" pitchFamily="49" charset="0"/>
              </a:rPr>
              <a:t>```{r}</a:t>
            </a:r>
          </a:p>
          <a:p>
            <a:r>
              <a:rPr lang="en-GB" dirty="0">
                <a:latin typeface="Courier New" panose="02070309020205020404" pitchFamily="49" charset="0"/>
                <a:cs typeface="Courier New" panose="02070309020205020404" pitchFamily="49" charset="0"/>
              </a:rPr>
              <a:t>```</a:t>
            </a:r>
            <a:r>
              <a:rPr lang="en-GB" dirty="0"/>
              <a:t>	for R code</a:t>
            </a:r>
          </a:p>
          <a:p>
            <a:endParaRPr lang="en-GB" dirty="0"/>
          </a:p>
          <a:p>
            <a:r>
              <a:rPr lang="en-GB" dirty="0"/>
              <a:t>Default for unquoted text is commentary</a:t>
            </a:r>
          </a:p>
        </p:txBody>
      </p:sp>
    </p:spTree>
    <p:extLst>
      <p:ext uri="{BB962C8B-B14F-4D97-AF65-F5344CB8AC3E}">
        <p14:creationId xmlns:p14="http://schemas.microsoft.com/office/powerpoint/2010/main" val="24590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205655" y="1338922"/>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159403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Notebook workflow</a:t>
            </a:r>
          </a:p>
        </p:txBody>
      </p:sp>
      <p:sp>
        <p:nvSpPr>
          <p:cNvPr id="3" name="Content Placeholder 2"/>
          <p:cNvSpPr>
            <a:spLocks noGrp="1"/>
          </p:cNvSpPr>
          <p:nvPr>
            <p:ph idx="1"/>
          </p:nvPr>
        </p:nvSpPr>
        <p:spPr/>
        <p:txBody>
          <a:bodyPr/>
          <a:lstStyle/>
          <a:p>
            <a:r>
              <a:rPr lang="en-GB" dirty="0"/>
              <a:t>Create  new notebook document</a:t>
            </a:r>
          </a:p>
          <a:p>
            <a:r>
              <a:rPr lang="en-GB" dirty="0"/>
              <a:t>Save it straight away (use a .</a:t>
            </a:r>
            <a:r>
              <a:rPr lang="en-GB" dirty="0" err="1"/>
              <a:t>Rmd</a:t>
            </a:r>
            <a:r>
              <a:rPr lang="en-GB" dirty="0"/>
              <a:t> extension)</a:t>
            </a:r>
          </a:p>
          <a:p>
            <a:r>
              <a:rPr lang="en-GB" dirty="0"/>
              <a:t>Add commentary in Markdown format</a:t>
            </a:r>
          </a:p>
          <a:p>
            <a:r>
              <a:rPr lang="en-GB" dirty="0"/>
              <a:t>Add R sections using Insert &gt; R </a:t>
            </a:r>
          </a:p>
          <a:p>
            <a:r>
              <a:rPr lang="en-GB" dirty="0"/>
              <a:t>Run code blocks to generate output</a:t>
            </a:r>
          </a:p>
          <a:p>
            <a:endParaRPr lang="en-GB" dirty="0"/>
          </a:p>
          <a:p>
            <a:r>
              <a:rPr lang="en-GB" dirty="0"/>
              <a:t>Knit document to HTML / PDF / Word</a:t>
            </a:r>
          </a:p>
        </p:txBody>
      </p:sp>
      <p:pic>
        <p:nvPicPr>
          <p:cNvPr id="5" name="Picture 4"/>
          <p:cNvPicPr>
            <a:picLocks noChangeAspect="1"/>
          </p:cNvPicPr>
          <p:nvPr/>
        </p:nvPicPr>
        <p:blipFill>
          <a:blip r:embed="rId2"/>
          <a:stretch>
            <a:fillRect/>
          </a:stretch>
        </p:blipFill>
        <p:spPr>
          <a:xfrm>
            <a:off x="8104186" y="4001294"/>
            <a:ext cx="3190837" cy="2310606"/>
          </a:xfrm>
          <a:prstGeom prst="rect">
            <a:avLst/>
          </a:prstGeom>
        </p:spPr>
      </p:pic>
      <p:pic>
        <p:nvPicPr>
          <p:cNvPr id="6" name="Picture 5" descr="The 1709 Blog: US content industry and ISPs to inform and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466" y="6179409"/>
            <a:ext cx="527942" cy="454360"/>
          </a:xfrm>
          <a:prstGeom prst="rect">
            <a:avLst/>
          </a:prstGeom>
        </p:spPr>
      </p:pic>
      <p:sp>
        <p:nvSpPr>
          <p:cNvPr id="7" name="TextBox 6"/>
          <p:cNvSpPr txBox="1"/>
          <p:nvPr/>
        </p:nvSpPr>
        <p:spPr>
          <a:xfrm>
            <a:off x="767408" y="6237312"/>
            <a:ext cx="7031027" cy="338554"/>
          </a:xfrm>
          <a:prstGeom prst="rect">
            <a:avLst/>
          </a:prstGeom>
          <a:noFill/>
        </p:spPr>
        <p:txBody>
          <a:bodyPr wrap="none" rtlCol="0">
            <a:spAutoFit/>
          </a:bodyPr>
          <a:lstStyle/>
          <a:p>
            <a:r>
              <a:rPr lang="en-GB" sz="1600" dirty="0"/>
              <a:t>Be careful not to delete any of the section markers added by ‘insert’ or the header</a:t>
            </a:r>
          </a:p>
        </p:txBody>
      </p:sp>
      <p:pic>
        <p:nvPicPr>
          <p:cNvPr id="8" name="Picture 7">
            <a:extLst>
              <a:ext uri="{FF2B5EF4-FFF2-40B4-BE49-F238E27FC236}">
                <a16:creationId xmlns:a16="http://schemas.microsoft.com/office/drawing/2014/main" id="{D840753B-BBFB-405F-8F39-54499FC31295}"/>
              </a:ext>
            </a:extLst>
          </p:cNvPr>
          <p:cNvPicPr>
            <a:picLocks noChangeAspect="1"/>
          </p:cNvPicPr>
          <p:nvPr/>
        </p:nvPicPr>
        <p:blipFill>
          <a:blip r:embed="rId4"/>
          <a:stretch>
            <a:fillRect/>
          </a:stretch>
        </p:blipFill>
        <p:spPr>
          <a:xfrm>
            <a:off x="8104186" y="1347788"/>
            <a:ext cx="3877081" cy="1508918"/>
          </a:xfrm>
          <a:prstGeom prst="rect">
            <a:avLst/>
          </a:prstGeom>
        </p:spPr>
      </p:pic>
    </p:spTree>
    <p:extLst>
      <p:ext uri="{BB962C8B-B14F-4D97-AF65-F5344CB8AC3E}">
        <p14:creationId xmlns:p14="http://schemas.microsoft.com/office/powerpoint/2010/main" val="17843152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74625"/>
            <a:ext cx="10515600" cy="1325563"/>
          </a:xfrm>
        </p:spPr>
        <p:txBody>
          <a:bodyPr/>
          <a:lstStyle/>
          <a:p>
            <a:r>
              <a:rPr lang="en-GB" dirty="0"/>
              <a:t>Running R code in a notebook</a:t>
            </a:r>
          </a:p>
        </p:txBody>
      </p:sp>
      <p:sp>
        <p:nvSpPr>
          <p:cNvPr id="3" name="Content Placeholder 2"/>
          <p:cNvSpPr>
            <a:spLocks noGrp="1"/>
          </p:cNvSpPr>
          <p:nvPr>
            <p:ph idx="1"/>
          </p:nvPr>
        </p:nvSpPr>
        <p:spPr>
          <a:xfrm>
            <a:off x="177800" y="1754436"/>
            <a:ext cx="6781800" cy="4351338"/>
          </a:xfrm>
        </p:spPr>
        <p:txBody>
          <a:bodyPr/>
          <a:lstStyle/>
          <a:p>
            <a:r>
              <a:rPr lang="en-GB" dirty="0"/>
              <a:t>Control + Return runs one line</a:t>
            </a:r>
          </a:p>
          <a:p>
            <a:pPr lvl="1"/>
            <a:r>
              <a:rPr lang="en-GB" dirty="0"/>
              <a:t>Output goes below</a:t>
            </a:r>
          </a:p>
          <a:p>
            <a:pPr lvl="1"/>
            <a:r>
              <a:rPr lang="en-GB" dirty="0"/>
              <a:t>Output replaces any previous block output</a:t>
            </a:r>
          </a:p>
          <a:p>
            <a:endParaRPr lang="en-GB" dirty="0"/>
          </a:p>
          <a:p>
            <a:r>
              <a:rPr lang="en-GB" dirty="0"/>
              <a:t>Control + Shift + Return runs the block</a:t>
            </a:r>
          </a:p>
          <a:p>
            <a:pPr lvl="1"/>
            <a:r>
              <a:rPr lang="en-GB" dirty="0"/>
              <a:t>Multiple outputs put into clickable windows</a:t>
            </a:r>
          </a:p>
          <a:p>
            <a:pPr lvl="1"/>
            <a:r>
              <a:rPr lang="en-GB" dirty="0"/>
              <a:t>Will be interspersed in compiled document</a:t>
            </a:r>
          </a:p>
          <a:p>
            <a:pPr lvl="1"/>
            <a:r>
              <a:rPr lang="en-GB" dirty="0"/>
              <a:t>Can also press the ‘play’ button at top right</a:t>
            </a:r>
          </a:p>
        </p:txBody>
      </p:sp>
      <p:pic>
        <p:nvPicPr>
          <p:cNvPr id="5" name="Picture 4"/>
          <p:cNvPicPr>
            <a:picLocks noChangeAspect="1"/>
          </p:cNvPicPr>
          <p:nvPr/>
        </p:nvPicPr>
        <p:blipFill>
          <a:blip r:embed="rId2"/>
          <a:stretch>
            <a:fillRect/>
          </a:stretch>
        </p:blipFill>
        <p:spPr>
          <a:xfrm>
            <a:off x="7464424" y="1303338"/>
            <a:ext cx="4410076" cy="5533397"/>
          </a:xfrm>
          <a:prstGeom prst="rect">
            <a:avLst/>
          </a:prstGeom>
        </p:spPr>
      </p:pic>
    </p:spTree>
    <p:extLst>
      <p:ext uri="{BB962C8B-B14F-4D97-AF65-F5344CB8AC3E}">
        <p14:creationId xmlns:p14="http://schemas.microsoft.com/office/powerpoint/2010/main" val="7124712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622-461A-0F4C-8458-4FDD9CA02D61}"/>
              </a:ext>
            </a:extLst>
          </p:cNvPr>
          <p:cNvSpPr>
            <a:spLocks noGrp="1"/>
          </p:cNvSpPr>
          <p:nvPr>
            <p:ph type="title"/>
          </p:nvPr>
        </p:nvSpPr>
        <p:spPr/>
        <p:txBody>
          <a:bodyPr/>
          <a:lstStyle/>
          <a:p>
            <a:r>
              <a:rPr lang="en-GB" dirty="0"/>
              <a:t>Exercise</a:t>
            </a:r>
          </a:p>
        </p:txBody>
      </p:sp>
      <p:sp>
        <p:nvSpPr>
          <p:cNvPr id="5" name="TextBox 4">
            <a:extLst>
              <a:ext uri="{FF2B5EF4-FFF2-40B4-BE49-F238E27FC236}">
                <a16:creationId xmlns:a16="http://schemas.microsoft.com/office/drawing/2014/main" id="{D5CEE184-6AF1-B44B-A75F-11190422D40F}"/>
              </a:ext>
            </a:extLst>
          </p:cNvPr>
          <p:cNvSpPr txBox="1"/>
          <p:nvPr/>
        </p:nvSpPr>
        <p:spPr>
          <a:xfrm>
            <a:off x="1104900" y="2468000"/>
            <a:ext cx="10248900" cy="3330335"/>
          </a:xfrm>
          <a:prstGeom prst="rect">
            <a:avLst/>
          </a:prstGeom>
          <a:noFill/>
        </p:spPr>
        <p:txBody>
          <a:bodyPr wrap="square">
            <a:spAutoFit/>
          </a:bodyPr>
          <a:lstStyle/>
          <a:p>
            <a:pPr algn="just"/>
            <a:r>
              <a:rPr lang="en-GB" b="1" dirty="0">
                <a:solidFill>
                  <a:srgbClr val="1F497D"/>
                </a:solidFill>
                <a:effectLst/>
                <a:latin typeface="Arial" panose="020B0604020202020204" pitchFamily="34" charset="0"/>
                <a:cs typeface="Times New Roman" panose="02020603050405020304" pitchFamily="18" charset="0"/>
              </a:rPr>
              <a:t>Exercise 1: Simple Calculations </a:t>
            </a:r>
            <a:endParaRPr lang="en-FR" b="1" dirty="0">
              <a:solidFill>
                <a:srgbClr val="1F497D"/>
              </a:solidFill>
              <a:effectLst/>
              <a:latin typeface="Arial" panose="020B0604020202020204" pitchFamily="34" charset="0"/>
              <a:cs typeface="Times New Roman" panose="02020603050405020304" pitchFamily="18" charset="0"/>
            </a:endParaRPr>
          </a:p>
          <a:p>
            <a:pPr marL="228600" algn="just">
              <a:lnSpc>
                <a:spcPct val="120000"/>
              </a:lnSpc>
            </a:pPr>
            <a:r>
              <a:rPr lang="en-US"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Use R to calculate the following:</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20000"/>
              </a:lnSpc>
              <a:buFont typeface="Courier New" panose="02070309020205020404" pitchFamily="49" charset="0"/>
              <a:buChar char="o"/>
            </a:pPr>
            <a:r>
              <a:rPr lang="en-US" dirty="0">
                <a:effectLst/>
                <a:latin typeface="Arial" panose="020B0604020202020204" pitchFamily="34" charset="0"/>
                <a:ea typeface="Times New Roman" panose="02020603050405020304" pitchFamily="18" charset="0"/>
                <a:cs typeface="Times New Roman" panose="02020603050405020304" pitchFamily="18" charset="0"/>
              </a:rPr>
              <a:t>31 * 78</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20000"/>
              </a:lnSpc>
              <a:buFont typeface="Courier New" panose="02070309020205020404" pitchFamily="49" charset="0"/>
              <a:buChar char="o"/>
            </a:pPr>
            <a:r>
              <a:rPr lang="en-US" dirty="0">
                <a:effectLst/>
                <a:latin typeface="Arial" panose="020B0604020202020204" pitchFamily="34" charset="0"/>
                <a:ea typeface="Times New Roman" panose="02020603050405020304" pitchFamily="18" charset="0"/>
                <a:cs typeface="Times New Roman" panose="02020603050405020304" pitchFamily="18" charset="0"/>
              </a:rPr>
              <a:t>697 / 41</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Assign the value of 39 to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x</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Assign the value of 22 to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y</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Make</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 z</a:t>
            </a:r>
            <a:r>
              <a:rPr lang="en-GB" dirty="0">
                <a:effectLst/>
                <a:latin typeface="Arial" panose="020B0604020202020204" pitchFamily="34" charset="0"/>
                <a:ea typeface="Times New Roman" panose="02020603050405020304" pitchFamily="18" charset="0"/>
                <a:cs typeface="Times New Roman" panose="02020603050405020304" pitchFamily="18" charset="0"/>
              </a:rPr>
              <a:t> </a:t>
            </a:r>
            <a:r>
              <a:rPr lang="en-US" dirty="0">
                <a:effectLst/>
                <a:latin typeface="Arial" panose="020B0604020202020204" pitchFamily="34" charset="0"/>
                <a:ea typeface="Times New Roman" panose="02020603050405020304" pitchFamily="18" charset="0"/>
                <a:cs typeface="Times New Roman" panose="02020603050405020304" pitchFamily="18" charset="0"/>
              </a:rPr>
              <a:t>the value of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x - y</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Display the value of </a:t>
            </a:r>
            <a:r>
              <a:rPr lang="en-GB"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z</a:t>
            </a:r>
            <a:r>
              <a:rPr lang="en-US" dirty="0">
                <a:effectLst/>
                <a:latin typeface="Arial" panose="020B0604020202020204" pitchFamily="34" charset="0"/>
                <a:ea typeface="Times New Roman" panose="02020603050405020304" pitchFamily="18" charset="0"/>
                <a:cs typeface="Times New Roman" panose="02020603050405020304" pitchFamily="18" charset="0"/>
              </a:rPr>
              <a:t> in the console</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dirty="0">
                <a:effectLst/>
                <a:latin typeface="Arial" panose="020B0604020202020204" pitchFamily="34" charset="0"/>
                <a:ea typeface="Times New Roman" panose="02020603050405020304" pitchFamily="18" charset="0"/>
                <a:cs typeface="Times New Roman" panose="02020603050405020304" pitchFamily="18" charset="0"/>
              </a:rPr>
              <a:t>Calculate the square root of 2345, and perform a log2 transformation on the result.</a:t>
            </a:r>
            <a:endParaRPr lang="en-FR"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157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41A-B6AB-E740-A15C-C4794E415337}"/>
              </a:ext>
            </a:extLst>
          </p:cNvPr>
          <p:cNvSpPr>
            <a:spLocks noGrp="1"/>
          </p:cNvSpPr>
          <p:nvPr>
            <p:ph type="title"/>
          </p:nvPr>
        </p:nvSpPr>
        <p:spPr/>
        <p:txBody>
          <a:bodyPr/>
          <a:lstStyle/>
          <a:p>
            <a:r>
              <a:rPr lang="en-GB" dirty="0"/>
              <a:t>Exercise</a:t>
            </a:r>
          </a:p>
        </p:txBody>
      </p:sp>
      <p:sp>
        <p:nvSpPr>
          <p:cNvPr id="5" name="TextBox 4">
            <a:extLst>
              <a:ext uri="{FF2B5EF4-FFF2-40B4-BE49-F238E27FC236}">
                <a16:creationId xmlns:a16="http://schemas.microsoft.com/office/drawing/2014/main" id="{23666CA2-87F4-0149-A37D-1F982935C5DD}"/>
              </a:ext>
            </a:extLst>
          </p:cNvPr>
          <p:cNvSpPr txBox="1"/>
          <p:nvPr/>
        </p:nvSpPr>
        <p:spPr>
          <a:xfrm>
            <a:off x="1016000" y="2049692"/>
            <a:ext cx="10515600" cy="3484224"/>
          </a:xfrm>
          <a:prstGeom prst="rect">
            <a:avLst/>
          </a:prstGeom>
          <a:noFill/>
        </p:spPr>
        <p:txBody>
          <a:bodyPr wrap="square">
            <a:spAutoFit/>
          </a:bodyPr>
          <a:lstStyle/>
          <a:p>
            <a:pPr algn="just"/>
            <a:r>
              <a:rPr lang="en-GB" sz="2800" b="1" dirty="0">
                <a:solidFill>
                  <a:srgbClr val="1F497D"/>
                </a:solidFill>
                <a:effectLst/>
                <a:latin typeface="Arial" panose="020B0604020202020204" pitchFamily="34" charset="0"/>
                <a:cs typeface="Times New Roman" panose="02020603050405020304" pitchFamily="18" charset="0"/>
              </a:rPr>
              <a:t>Exercise 2: Working with Vectors</a:t>
            </a:r>
            <a:endParaRPr lang="en-FR" sz="2800" b="1" dirty="0">
              <a:solidFill>
                <a:srgbClr val="1F497D"/>
              </a:solidFill>
              <a:effectLst/>
              <a:latin typeface="Arial" panose="020B0604020202020204" pitchFamily="34" charset="0"/>
              <a:cs typeface="Times New Roman" panose="02020603050405020304" pitchFamily="18" charset="0"/>
            </a:endParaRPr>
          </a:p>
          <a:p>
            <a:pPr marL="226695" algn="just">
              <a:lnSpc>
                <a:spcPct val="120000"/>
              </a:lnSpc>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Create a vector called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vec1</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containing the numbers 2,5,8,12 and 16</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[lower]</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[upper] notation to make a second vector called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vec2</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containing the numbers 5 to 9</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Subtract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vec2</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from </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vec1</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and look at the result</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Use </a:t>
            </a:r>
            <a:r>
              <a:rPr lang="en-GB" sz="18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seq</a:t>
            </a:r>
            <a:r>
              <a:rPr lang="en-GB" sz="18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to make a vector of 100 values starting at 2 and increasing by 3 each time and store it in a new variable</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Extract the values at positions 5,10,15 and 20 in the vector of 100 values you made</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Extract the values at positions 10 to 30 in the vector of 100 values you made</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2564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7CE2-9765-8C4E-BCD0-794B02D37928}"/>
              </a:ext>
            </a:extLst>
          </p:cNvPr>
          <p:cNvSpPr>
            <a:spLocks noGrp="1"/>
          </p:cNvSpPr>
          <p:nvPr>
            <p:ph type="title"/>
          </p:nvPr>
        </p:nvSpPr>
        <p:spPr/>
        <p:txBody>
          <a:bodyPr/>
          <a:lstStyle/>
          <a:p>
            <a:r>
              <a:rPr lang="en-GB" dirty="0"/>
              <a:t>Exercise 3</a:t>
            </a:r>
          </a:p>
        </p:txBody>
      </p:sp>
      <p:sp>
        <p:nvSpPr>
          <p:cNvPr id="3" name="Rectangle 2">
            <a:extLst>
              <a:ext uri="{FF2B5EF4-FFF2-40B4-BE49-F238E27FC236}">
                <a16:creationId xmlns:a16="http://schemas.microsoft.com/office/drawing/2014/main" id="{8145B507-FAA2-B846-8634-F37A2DBBDF0A}"/>
              </a:ext>
            </a:extLst>
          </p:cNvPr>
          <p:cNvSpPr/>
          <p:nvPr/>
        </p:nvSpPr>
        <p:spPr>
          <a:xfrm>
            <a:off x="324279" y="1506022"/>
            <a:ext cx="3282309"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the US </a:t>
            </a:r>
            <a:r>
              <a:rPr lang="fr-FR" b="0" i="0" dirty="0" err="1">
                <a:solidFill>
                  <a:srgbClr val="333333"/>
                </a:solidFill>
                <a:effectLst/>
                <a:latin typeface="Helvetica Neue" panose="02000503000000020004" pitchFamily="2" charset="0"/>
              </a:rPr>
              <a:t>murders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A3F4149-C564-6A42-9FCB-55A148419120}"/>
              </a:ext>
            </a:extLst>
          </p:cNvPr>
          <p:cNvSpPr/>
          <p:nvPr/>
        </p:nvSpPr>
        <p:spPr>
          <a:xfrm>
            <a:off x="1676399" y="2166104"/>
            <a:ext cx="9172833" cy="4154984"/>
          </a:xfrm>
          <a:prstGeom prst="rect">
            <a:avLst/>
          </a:prstGeom>
        </p:spPr>
        <p:txBody>
          <a:bodyPr wrap="square">
            <a:spAutoFit/>
          </a:bodyPr>
          <a:lstStyle/>
          <a:p>
            <a:pPr marL="342900" indent="-342900">
              <a:buFont typeface="+mj-lt"/>
              <a:buAutoNum type="arabicPeriod"/>
            </a:pPr>
            <a:r>
              <a:rPr lang="fr-FR" sz="2400" b="0" i="0" dirty="0">
                <a:solidFill>
                  <a:srgbClr val="333333"/>
                </a:solidFill>
                <a:effectLst/>
                <a:latin typeface="Helvetica Neue" panose="02000503000000020004" pitchFamily="2" charset="0"/>
              </a:rPr>
              <a:t>Use the </a:t>
            </a:r>
            <a:r>
              <a:rPr lang="fr-FR" sz="2400" b="0" i="0" dirty="0" err="1">
                <a:solidFill>
                  <a:srgbClr val="333333"/>
                </a:solidFill>
                <a:effectLst/>
                <a:latin typeface="Helvetica Neue" panose="02000503000000020004" pitchFamily="2" charset="0"/>
              </a:rPr>
              <a:t>accessor</a:t>
            </a:r>
            <a:r>
              <a:rPr lang="fr-FR" sz="2400" b="0" i="0" dirty="0">
                <a:solidFill>
                  <a:srgbClr val="333333"/>
                </a:solidFill>
                <a:effectLst/>
                <a:latin typeface="Helvetica Neue" panose="02000503000000020004" pitchFamily="2" charset="0"/>
              </a:rPr>
              <a:t> </a:t>
            </a:r>
            <a:r>
              <a:rPr lang="fr-FR" sz="2400" dirty="0"/>
              <a:t>$</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extract</a:t>
            </a:r>
            <a:r>
              <a:rPr lang="fr-FR" sz="2400" b="0" i="0" dirty="0">
                <a:solidFill>
                  <a:srgbClr val="333333"/>
                </a:solidFill>
                <a:effectLst/>
                <a:latin typeface="Helvetica Neue" panose="02000503000000020004" pitchFamily="2" charset="0"/>
              </a:rPr>
              <a:t> the state </a:t>
            </a:r>
            <a:r>
              <a:rPr lang="fr-FR" sz="2400" b="0" i="0" dirty="0" err="1">
                <a:solidFill>
                  <a:srgbClr val="333333"/>
                </a:solidFill>
                <a:effectLst/>
                <a:latin typeface="Helvetica Neue" panose="02000503000000020004" pitchFamily="2" charset="0"/>
              </a:rPr>
              <a:t>abbreviations</a:t>
            </a:r>
            <a:r>
              <a:rPr lang="fr-FR" sz="2400" b="0" i="0" dirty="0">
                <a:solidFill>
                  <a:srgbClr val="333333"/>
                </a:solidFill>
                <a:effectLst/>
                <a:latin typeface="Helvetica Neue" panose="02000503000000020004" pitchFamily="2" charset="0"/>
              </a:rPr>
              <a:t> and </a:t>
            </a:r>
            <a:r>
              <a:rPr lang="fr-FR" sz="2400" b="0" i="0" dirty="0" err="1">
                <a:solidFill>
                  <a:srgbClr val="333333"/>
                </a:solidFill>
                <a:effectLst/>
                <a:latin typeface="Helvetica Neue" panose="02000503000000020004" pitchFamily="2" charset="0"/>
              </a:rPr>
              <a:t>assign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them</a:t>
            </a:r>
            <a:r>
              <a:rPr lang="fr-FR" sz="2400" b="0" i="0" dirty="0">
                <a:solidFill>
                  <a:srgbClr val="333333"/>
                </a:solidFill>
                <a:effectLst/>
                <a:latin typeface="Helvetica Neue" panose="02000503000000020004" pitchFamily="2" charset="0"/>
              </a:rPr>
              <a:t> to 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a:t>a</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What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the class of </a:t>
            </a:r>
            <a:r>
              <a:rPr lang="fr-FR" sz="2400" b="0" i="0" dirty="0" err="1">
                <a:solidFill>
                  <a:srgbClr val="333333"/>
                </a:solidFill>
                <a:effectLst/>
                <a:latin typeface="Helvetica Neue" panose="02000503000000020004" pitchFamily="2" charset="0"/>
              </a:rPr>
              <a:t>this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a:t>
            </a:r>
          </a:p>
          <a:p>
            <a:pPr marL="342900" indent="-342900">
              <a:buFont typeface="+mj-lt"/>
              <a:buAutoNum type="arabicPeriod"/>
            </a:pPr>
            <a:endParaRPr lang="fr-FR" sz="2400" b="0" i="0" dirty="0">
              <a:solidFill>
                <a:srgbClr val="333333"/>
              </a:solidFill>
              <a:effectLst/>
              <a:latin typeface="Helvetica Neue" panose="02000503000000020004" pitchFamily="2" charset="0"/>
            </a:endParaRPr>
          </a:p>
          <a:p>
            <a:pPr marL="342900" indent="-342900">
              <a:buFont typeface="+mj-lt"/>
              <a:buAutoNum type="arabicPeriod"/>
            </a:pPr>
            <a:r>
              <a:rPr lang="fr-FR" sz="2400" dirty="0" err="1"/>
              <a:t>Now</a:t>
            </a:r>
            <a:r>
              <a:rPr lang="fr-FR" sz="2400" dirty="0"/>
              <a:t> use the square </a:t>
            </a:r>
            <a:r>
              <a:rPr lang="fr-FR" sz="2400" dirty="0" err="1"/>
              <a:t>brackets</a:t>
            </a:r>
            <a:r>
              <a:rPr lang="fr-FR" sz="2400" dirty="0"/>
              <a:t> to </a:t>
            </a:r>
            <a:r>
              <a:rPr lang="fr-FR" sz="2400" dirty="0" err="1"/>
              <a:t>extract</a:t>
            </a:r>
            <a:r>
              <a:rPr lang="fr-FR" sz="2400" dirty="0"/>
              <a:t> the state </a:t>
            </a:r>
            <a:r>
              <a:rPr lang="fr-FR" sz="2400" dirty="0" err="1"/>
              <a:t>abbreviations</a:t>
            </a:r>
            <a:r>
              <a:rPr lang="fr-FR" sz="2400" dirty="0"/>
              <a:t> and </a:t>
            </a:r>
            <a:r>
              <a:rPr lang="fr-FR" sz="2400" dirty="0" err="1"/>
              <a:t>assign</a:t>
            </a:r>
            <a:r>
              <a:rPr lang="fr-FR" sz="2400" dirty="0"/>
              <a:t> </a:t>
            </a:r>
            <a:r>
              <a:rPr lang="fr-FR" sz="2400" dirty="0" err="1"/>
              <a:t>them</a:t>
            </a:r>
            <a:r>
              <a:rPr lang="fr-FR" sz="2400" dirty="0"/>
              <a:t> to the </a:t>
            </a:r>
            <a:r>
              <a:rPr lang="fr-FR" sz="2400" dirty="0" err="1"/>
              <a:t>object</a:t>
            </a:r>
            <a:r>
              <a:rPr lang="fr-FR" sz="2400" dirty="0"/>
              <a:t> b. Use the </a:t>
            </a:r>
            <a:r>
              <a:rPr lang="fr-FR" sz="2400" dirty="0" err="1"/>
              <a:t>identical</a:t>
            </a:r>
            <a:r>
              <a:rPr lang="fr-FR" sz="2400" dirty="0"/>
              <a:t> </a:t>
            </a:r>
            <a:r>
              <a:rPr lang="fr-FR" sz="2400" dirty="0" err="1"/>
              <a:t>function</a:t>
            </a:r>
            <a:r>
              <a:rPr lang="fr-FR" sz="2400" dirty="0"/>
              <a:t> to </a:t>
            </a:r>
            <a:r>
              <a:rPr lang="fr-FR" sz="2400" dirty="0" err="1"/>
              <a:t>determine</a:t>
            </a:r>
            <a:r>
              <a:rPr lang="fr-FR" sz="2400" dirty="0"/>
              <a:t> if a and b are the </a:t>
            </a:r>
            <a:r>
              <a:rPr lang="fr-FR" sz="2400" dirty="0" err="1"/>
              <a:t>same</a:t>
            </a:r>
            <a:r>
              <a:rPr lang="fr-FR" sz="2400" dirty="0"/>
              <a:t>.</a:t>
            </a:r>
          </a:p>
          <a:p>
            <a:pPr marL="342900" indent="-342900">
              <a:buFont typeface="+mj-lt"/>
              <a:buAutoNum type="arabicPeriod"/>
            </a:pPr>
            <a:endParaRPr lang="fr-FR" sz="2400" dirty="0"/>
          </a:p>
          <a:p>
            <a:pPr marL="342900" indent="-342900">
              <a:buFont typeface="+mj-lt"/>
              <a:buAutoNum type="arabicPeriod"/>
            </a:pPr>
            <a:r>
              <a:rPr lang="fr-FR" sz="2400" dirty="0"/>
              <a:t>The </a:t>
            </a:r>
            <a:r>
              <a:rPr lang="fr-FR" sz="2400" dirty="0" err="1"/>
              <a:t>function</a:t>
            </a:r>
            <a:r>
              <a:rPr lang="fr-FR" sz="2400" dirty="0"/>
              <a:t> table </a:t>
            </a:r>
            <a:r>
              <a:rPr lang="fr-FR" sz="2400" dirty="0" err="1"/>
              <a:t>takes</a:t>
            </a:r>
            <a:r>
              <a:rPr lang="fr-FR" sz="2400" dirty="0"/>
              <a:t> a </a:t>
            </a:r>
            <a:r>
              <a:rPr lang="fr-FR" sz="2400" dirty="0" err="1"/>
              <a:t>vector</a:t>
            </a:r>
            <a:r>
              <a:rPr lang="fr-FR" sz="2400" dirty="0"/>
              <a:t> and </a:t>
            </a:r>
            <a:r>
              <a:rPr lang="fr-FR" sz="2400" dirty="0" err="1"/>
              <a:t>returns</a:t>
            </a:r>
            <a:r>
              <a:rPr lang="fr-FR" sz="2400" dirty="0"/>
              <a:t> the </a:t>
            </a:r>
            <a:r>
              <a:rPr lang="fr-FR" sz="2400" dirty="0" err="1"/>
              <a:t>frequency</a:t>
            </a:r>
            <a:r>
              <a:rPr lang="fr-FR" sz="2400" dirty="0"/>
              <a:t> of </a:t>
            </a:r>
            <a:r>
              <a:rPr lang="fr-FR" sz="2400" dirty="0" err="1"/>
              <a:t>each</a:t>
            </a:r>
            <a:r>
              <a:rPr lang="fr-FR" sz="2400" dirty="0"/>
              <a:t> </a:t>
            </a:r>
            <a:r>
              <a:rPr lang="fr-FR" sz="2400" dirty="0" err="1"/>
              <a:t>element</a:t>
            </a:r>
            <a:r>
              <a:rPr lang="fr-FR" sz="2400" dirty="0"/>
              <a:t>. You </a:t>
            </a:r>
            <a:r>
              <a:rPr lang="fr-FR" sz="2400" dirty="0" err="1"/>
              <a:t>can</a:t>
            </a:r>
            <a:r>
              <a:rPr lang="fr-FR" sz="2400" dirty="0"/>
              <a:t> </a:t>
            </a:r>
            <a:r>
              <a:rPr lang="fr-FR" sz="2400" dirty="0" err="1"/>
              <a:t>quickly</a:t>
            </a:r>
            <a:r>
              <a:rPr lang="fr-FR" sz="2400" dirty="0"/>
              <a:t> </a:t>
            </a:r>
            <a:r>
              <a:rPr lang="fr-FR" sz="2400" dirty="0" err="1"/>
              <a:t>see</a:t>
            </a:r>
            <a:r>
              <a:rPr lang="fr-FR" sz="2400" dirty="0"/>
              <a:t> how </a:t>
            </a:r>
            <a:r>
              <a:rPr lang="fr-FR" sz="2400" dirty="0" err="1"/>
              <a:t>many</a:t>
            </a:r>
            <a:r>
              <a:rPr lang="fr-FR" sz="2400" dirty="0"/>
              <a:t> states are in </a:t>
            </a:r>
            <a:r>
              <a:rPr lang="fr-FR" sz="2400" dirty="0" err="1"/>
              <a:t>each</a:t>
            </a:r>
            <a:r>
              <a:rPr lang="fr-FR" sz="2400" dirty="0"/>
              <a:t> </a:t>
            </a:r>
            <a:r>
              <a:rPr lang="fr-FR" sz="2400" dirty="0" err="1"/>
              <a:t>region</a:t>
            </a:r>
            <a:r>
              <a:rPr lang="fr-FR" sz="2400" dirty="0"/>
              <a:t> by </a:t>
            </a:r>
            <a:r>
              <a:rPr lang="fr-FR" sz="2400" dirty="0" err="1"/>
              <a:t>applying</a:t>
            </a:r>
            <a:r>
              <a:rPr lang="fr-FR" sz="2400" dirty="0"/>
              <a:t> </a:t>
            </a:r>
            <a:r>
              <a:rPr lang="fr-FR" sz="2400" dirty="0" err="1"/>
              <a:t>this</a:t>
            </a:r>
            <a:r>
              <a:rPr lang="fr-FR" sz="2400" dirty="0"/>
              <a:t> </a:t>
            </a:r>
            <a:r>
              <a:rPr lang="fr-FR" sz="2400" dirty="0" err="1"/>
              <a:t>function</a:t>
            </a:r>
            <a:r>
              <a:rPr lang="fr-FR" sz="2400" dirty="0"/>
              <a:t>. Use </a:t>
            </a:r>
            <a:r>
              <a:rPr lang="fr-FR" sz="2400" dirty="0" err="1"/>
              <a:t>this</a:t>
            </a:r>
            <a:r>
              <a:rPr lang="fr-FR" sz="2400" dirty="0"/>
              <a:t> </a:t>
            </a:r>
            <a:r>
              <a:rPr lang="fr-FR" sz="2400" dirty="0" err="1"/>
              <a:t>function</a:t>
            </a:r>
            <a:r>
              <a:rPr lang="fr-FR" sz="2400" dirty="0"/>
              <a:t> in one line of code to </a:t>
            </a:r>
            <a:r>
              <a:rPr lang="fr-FR" sz="2400" dirty="0" err="1"/>
              <a:t>create</a:t>
            </a:r>
            <a:r>
              <a:rPr lang="fr-FR" sz="2400" dirty="0"/>
              <a:t> a table of states per </a:t>
            </a:r>
            <a:r>
              <a:rPr lang="fr-FR" sz="2400" dirty="0" err="1"/>
              <a:t>region</a:t>
            </a:r>
            <a:r>
              <a:rPr lang="fr-FR" sz="2400" dirty="0"/>
              <a:t>.</a:t>
            </a:r>
            <a:endParaRPr lang="en-GB" sz="2400" dirty="0"/>
          </a:p>
        </p:txBody>
      </p:sp>
    </p:spTree>
    <p:extLst>
      <p:ext uri="{BB962C8B-B14F-4D97-AF65-F5344CB8AC3E}">
        <p14:creationId xmlns:p14="http://schemas.microsoft.com/office/powerpoint/2010/main" val="1324991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86F-795C-D740-A1CA-40B5F6C60EBD}"/>
              </a:ext>
            </a:extLst>
          </p:cNvPr>
          <p:cNvSpPr>
            <a:spLocks noGrp="1"/>
          </p:cNvSpPr>
          <p:nvPr>
            <p:ph type="title"/>
          </p:nvPr>
        </p:nvSpPr>
        <p:spPr/>
        <p:txBody>
          <a:bodyPr/>
          <a:lstStyle/>
          <a:p>
            <a:r>
              <a:rPr lang="fr-FR" dirty="0" err="1"/>
              <a:t>Exercise</a:t>
            </a:r>
            <a:endParaRPr lang="en-GB" dirty="0"/>
          </a:p>
        </p:txBody>
      </p:sp>
      <p:sp>
        <p:nvSpPr>
          <p:cNvPr id="6" name="TextBox 5">
            <a:extLst>
              <a:ext uri="{FF2B5EF4-FFF2-40B4-BE49-F238E27FC236}">
                <a16:creationId xmlns:a16="http://schemas.microsoft.com/office/drawing/2014/main" id="{693306EA-415F-204E-8AA7-EF7B1C4DA17F}"/>
              </a:ext>
            </a:extLst>
          </p:cNvPr>
          <p:cNvSpPr txBox="1"/>
          <p:nvPr/>
        </p:nvSpPr>
        <p:spPr>
          <a:xfrm>
            <a:off x="479425" y="1827238"/>
            <a:ext cx="11233150" cy="4562018"/>
          </a:xfrm>
          <a:prstGeom prst="rect">
            <a:avLst/>
          </a:prstGeom>
          <a:noFill/>
        </p:spPr>
        <p:txBody>
          <a:bodyPr wrap="square">
            <a:spAutoFit/>
          </a:bodyPr>
          <a:lstStyle/>
          <a:p>
            <a:pPr algn="just"/>
            <a:r>
              <a:rPr lang="en-US" sz="1400" b="1" dirty="0">
                <a:solidFill>
                  <a:srgbClr val="1F497D"/>
                </a:solidFill>
                <a:effectLst/>
                <a:latin typeface="Arial" panose="020B0604020202020204" pitchFamily="34" charset="0"/>
                <a:cs typeface="Times New Roman" panose="02020603050405020304" pitchFamily="18" charset="0"/>
              </a:rPr>
              <a:t> </a:t>
            </a:r>
            <a:endParaRPr lang="en-FR" sz="1400" b="1" dirty="0">
              <a:solidFill>
                <a:srgbClr val="1F497D"/>
              </a:solidFill>
              <a:effectLst/>
              <a:latin typeface="Arial" panose="020B0604020202020204" pitchFamily="34" charset="0"/>
              <a:cs typeface="Times New Roman" panose="02020603050405020304" pitchFamily="18" charset="0"/>
            </a:endParaRPr>
          </a:p>
          <a:p>
            <a:pPr algn="just"/>
            <a:r>
              <a:rPr lang="en-US" sz="1400" b="1" dirty="0">
                <a:solidFill>
                  <a:srgbClr val="1F497D"/>
                </a:solidFill>
                <a:effectLst/>
                <a:latin typeface="Arial" panose="020B0604020202020204" pitchFamily="34" charset="0"/>
                <a:cs typeface="Times New Roman" panose="02020603050405020304" pitchFamily="18" charset="0"/>
              </a:rPr>
              <a:t>Exercise 4: Reading in data from a file</a:t>
            </a:r>
            <a:endParaRPr lang="en-FR" sz="1400" b="1" dirty="0">
              <a:solidFill>
                <a:srgbClr val="1F497D"/>
              </a:solidFill>
              <a:effectLst/>
              <a:latin typeface="Arial" panose="020B0604020202020204" pitchFamily="34"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Set your working directory to where the data files are stored. Make sure that the folder of data files has been unzipped. e.g.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setwd</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("D:/</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Data_folder</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400" b="1" dirty="0">
                <a:solidFill>
                  <a:srgbClr val="1F497D"/>
                </a:solidFill>
                <a:effectLst/>
                <a:latin typeface="Arial" panose="020B0604020202020204" pitchFamily="34" charset="0"/>
                <a:cs typeface="Times New Roman" panose="02020603050405020304" pitchFamily="18" charset="0"/>
              </a:rPr>
              <a:t>4a</a:t>
            </a:r>
            <a:endParaRPr lang="en-FR" sz="1400" b="1" dirty="0">
              <a:solidFill>
                <a:srgbClr val="1F497D"/>
              </a:solidFill>
              <a:effectLst/>
              <a:latin typeface="Arial" panose="020B0604020202020204" pitchFamily="34"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Read the file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small_file.txt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into a new data structure. This is a tab delimited file so you should use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read.delim</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Remember to assign a name to the data that you read in using the assignment operator, e.g.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20000"/>
              </a:lnSpc>
            </a:pPr>
            <a:r>
              <a:rPr lang="en-US" sz="1400" dirty="0" err="1">
                <a:solidFill>
                  <a:srgbClr val="7F0055"/>
                </a:solidFill>
                <a:effectLst/>
                <a:latin typeface="Courier New" panose="02070309020205020404" pitchFamily="49" charset="0"/>
                <a:ea typeface="Times New Roman" panose="02020603050405020304" pitchFamily="18" charset="0"/>
              </a:rPr>
              <a:t>my.small.file</a:t>
            </a:r>
            <a:r>
              <a:rPr lang="en-US" sz="1400" dirty="0">
                <a:solidFill>
                  <a:srgbClr val="7F0055"/>
                </a:solidFill>
                <a:effectLst/>
                <a:latin typeface="Courier New" panose="02070309020205020404" pitchFamily="49" charset="0"/>
                <a:ea typeface="Times New Roman" panose="02020603050405020304" pitchFamily="18" charset="0"/>
              </a:rPr>
              <a:t> &lt;- </a:t>
            </a:r>
            <a:r>
              <a:rPr lang="en-US" sz="1400" dirty="0" err="1">
                <a:solidFill>
                  <a:srgbClr val="7F0055"/>
                </a:solidFill>
                <a:effectLst/>
                <a:latin typeface="Courier New" panose="02070309020205020404" pitchFamily="49" charset="0"/>
                <a:ea typeface="Times New Roman" panose="02020603050405020304" pitchFamily="18" charset="0"/>
              </a:rPr>
              <a:t>read.delim</a:t>
            </a:r>
            <a:r>
              <a:rPr lang="en-US" sz="1400" dirty="0">
                <a:solidFill>
                  <a:srgbClr val="7F0055"/>
                </a:solidFill>
                <a:effectLst/>
                <a:latin typeface="Courier New" panose="02070309020205020404" pitchFamily="49" charset="0"/>
                <a:ea typeface="Times New Roman" panose="02020603050405020304" pitchFamily="18" charset="0"/>
              </a:rPr>
              <a:t>(“</a:t>
            </a:r>
            <a:r>
              <a:rPr lang="en-US" sz="1400" dirty="0" err="1">
                <a:solidFill>
                  <a:srgbClr val="7F0055"/>
                </a:solidFill>
                <a:effectLst/>
                <a:latin typeface="Courier New" panose="02070309020205020404" pitchFamily="49" charset="0"/>
                <a:ea typeface="Times New Roman" panose="02020603050405020304" pitchFamily="18" charset="0"/>
              </a:rPr>
              <a:t>small_file.txt</a:t>
            </a:r>
            <a:r>
              <a:rPr lang="en-US" sz="1400" dirty="0">
                <a:solidFill>
                  <a:srgbClr val="7F0055"/>
                </a:solidFill>
                <a:effectLst/>
                <a:latin typeface="Courier New" panose="02070309020205020404" pitchFamily="49" charset="0"/>
                <a:ea typeface="Times New Roman" panose="02020603050405020304" pitchFamily="18" charset="0"/>
              </a:rPr>
              <a:t>”)</a:t>
            </a:r>
            <a:endParaRPr lang="en-FR" sz="1400" dirty="0">
              <a:solidFill>
                <a:srgbClr val="7F0055"/>
              </a:solidFill>
              <a:effectLst/>
              <a:latin typeface="Courier New" panose="02070309020205020404" pitchFamily="49" charset="0"/>
              <a:ea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View the data set to check that it has imported correctly.</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400" b="1" dirty="0">
                <a:solidFill>
                  <a:srgbClr val="1F497D"/>
                </a:solidFill>
                <a:effectLst/>
                <a:latin typeface="Arial" panose="020B0604020202020204" pitchFamily="34" charset="0"/>
                <a:cs typeface="Times New Roman" panose="02020603050405020304" pitchFamily="18" charset="0"/>
              </a:rPr>
              <a:t>4b</a:t>
            </a:r>
            <a:endParaRPr lang="en-FR" sz="1400" b="1" dirty="0">
              <a:solidFill>
                <a:srgbClr val="1F497D"/>
              </a:solidFill>
              <a:effectLst/>
              <a:latin typeface="Arial" panose="020B0604020202020204" pitchFamily="34"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Read the file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Child_Variants.csv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into a new data structure. This is a comma separated file so you should use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read.csv</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Again, remember to assign a name to the data when you import it.</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Use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head</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View</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to look at the data set to check that it has imported correctly.</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Clr>
                <a:srgbClr val="1F497D"/>
              </a:buClr>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Calculate the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mean</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of the column named </a:t>
            </a:r>
            <a:r>
              <a:rPr lang="en-GB" sz="1400" dirty="0" err="1">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MutantReadPercent</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Think about how you are going to access a single column first (probably by using the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 notation), then once you can access the data pass it to the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mean</a:t>
            </a:r>
            <a:r>
              <a:rPr lang="en-GB" sz="1400" dirty="0">
                <a:effectLst/>
                <a:latin typeface="Arial" panose="020B0604020202020204" pitchFamily="34" charset="0"/>
                <a:ea typeface="Times New Roman" panose="02020603050405020304" pitchFamily="18" charset="0"/>
                <a:cs typeface="Times New Roman" panose="02020603050405020304" pitchFamily="18" charset="0"/>
              </a:rPr>
              <a:t> function.</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6368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837F-832D-E84C-B2B7-B1801D999F4F}"/>
              </a:ext>
            </a:extLst>
          </p:cNvPr>
          <p:cNvSpPr>
            <a:spLocks noGrp="1"/>
          </p:cNvSpPr>
          <p:nvPr>
            <p:ph type="title"/>
          </p:nvPr>
        </p:nvSpPr>
        <p:spPr/>
        <p:txBody>
          <a:bodyPr/>
          <a:lstStyle/>
          <a:p>
            <a:r>
              <a:rPr lang="en-GB" dirty="0"/>
              <a:t>Exercises 5 </a:t>
            </a:r>
          </a:p>
        </p:txBody>
      </p:sp>
      <p:sp>
        <p:nvSpPr>
          <p:cNvPr id="3" name="Rectangle 2">
            <a:extLst>
              <a:ext uri="{FF2B5EF4-FFF2-40B4-BE49-F238E27FC236}">
                <a16:creationId xmlns:a16="http://schemas.microsoft.com/office/drawing/2014/main" id="{38E12FCD-2E2A-C049-AF5D-D02B0E8152A2}"/>
              </a:ext>
            </a:extLst>
          </p:cNvPr>
          <p:cNvSpPr/>
          <p:nvPr/>
        </p:nvSpPr>
        <p:spPr>
          <a:xfrm>
            <a:off x="595183" y="1690688"/>
            <a:ext cx="11001633" cy="2308324"/>
          </a:xfrm>
          <a:prstGeom prst="rect">
            <a:avLst/>
          </a:prstGeom>
        </p:spPr>
        <p:txBody>
          <a:bodyPr wrap="square">
            <a:spAutoFit/>
          </a:bodyPr>
          <a:lstStyle/>
          <a:p>
            <a:r>
              <a:rPr lang="fr-FR" sz="2400" b="0" i="0" dirty="0" err="1">
                <a:solidFill>
                  <a:srgbClr val="333333"/>
                </a:solidFill>
                <a:effectLst/>
                <a:latin typeface="Helvetica Neue" panose="02000503000000020004" pitchFamily="2" charset="0"/>
              </a:rPr>
              <a:t>Using</a:t>
            </a:r>
            <a:r>
              <a:rPr lang="fr-FR" sz="2400" b="0" i="0" dirty="0">
                <a:solidFill>
                  <a:srgbClr val="333333"/>
                </a:solidFill>
                <a:effectLst/>
                <a:latin typeface="Helvetica Neue" panose="02000503000000020004" pitchFamily="2" charset="0"/>
              </a:rPr>
              <a:t> the </a:t>
            </a:r>
            <a:r>
              <a:rPr lang="fr-FR" sz="2400" b="0" i="0" dirty="0" err="1">
                <a:solidFill>
                  <a:srgbClr val="333333"/>
                </a:solidFill>
                <a:effectLst/>
                <a:latin typeface="Helvetica Neue" panose="02000503000000020004" pitchFamily="2" charset="0"/>
              </a:rPr>
              <a:t>dataset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murder</a:t>
            </a:r>
            <a:r>
              <a:rPr lang="fr-FR" sz="2400" b="0" i="0" dirty="0">
                <a:solidFill>
                  <a:srgbClr val="333333"/>
                </a:solidFill>
                <a:effectLst/>
                <a:latin typeface="Helvetica Neue" panose="02000503000000020004" pitchFamily="2" charset="0"/>
              </a:rPr>
              <a:t>:</a:t>
            </a:r>
          </a:p>
          <a:p>
            <a:endParaRPr lang="fr-FR" sz="2400" b="0" i="0" dirty="0">
              <a:solidFill>
                <a:srgbClr val="333333"/>
              </a:solidFill>
              <a:effectLst/>
              <a:latin typeface="Helvetica Neue" panose="02000503000000020004" pitchFamily="2" charset="0"/>
            </a:endParaRPr>
          </a:p>
          <a:p>
            <a:r>
              <a:rPr lang="fr-FR" sz="2400" b="0" i="0" dirty="0">
                <a:solidFill>
                  <a:srgbClr val="333333"/>
                </a:solidFill>
                <a:effectLst/>
                <a:latin typeface="Helvetica Neue" panose="02000503000000020004" pitchFamily="2" charset="0"/>
              </a:rPr>
              <a:t>A. </a:t>
            </a:r>
            <a:r>
              <a:rPr lang="fr-FR" sz="2400" b="0" i="0" dirty="0" err="1">
                <a:solidFill>
                  <a:srgbClr val="333333"/>
                </a:solidFill>
                <a:effectLst/>
                <a:latin typeface="Helvetica Neue" panose="02000503000000020004" pitchFamily="2" charset="0"/>
              </a:rPr>
              <a:t>Create</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histogram</a:t>
            </a:r>
            <a:r>
              <a:rPr lang="fr-FR" sz="2400" b="0" i="0" dirty="0">
                <a:solidFill>
                  <a:srgbClr val="333333"/>
                </a:solidFill>
                <a:effectLst/>
                <a:latin typeface="Helvetica Neue" panose="02000503000000020004" pitchFamily="2" charset="0"/>
              </a:rPr>
              <a:t> of the state populations.</a:t>
            </a:r>
          </a:p>
          <a:p>
            <a:pPr>
              <a:buFont typeface="+mj-lt"/>
              <a:buAutoNum type="arabicPeriod"/>
            </a:pPr>
            <a:endParaRPr lang="fr-FR" sz="2400" b="0" i="0" dirty="0">
              <a:solidFill>
                <a:srgbClr val="333333"/>
              </a:solidFill>
              <a:effectLst/>
              <a:latin typeface="Helvetica Neue" panose="02000503000000020004" pitchFamily="2" charset="0"/>
            </a:endParaRPr>
          </a:p>
          <a:p>
            <a:r>
              <a:rPr lang="fr-FR" sz="2400" b="0" i="0" dirty="0">
                <a:solidFill>
                  <a:srgbClr val="333333"/>
                </a:solidFill>
                <a:effectLst/>
                <a:latin typeface="Helvetica Neue" panose="02000503000000020004" pitchFamily="2" charset="0"/>
              </a:rPr>
              <a:t>B. </a:t>
            </a:r>
            <a:r>
              <a:rPr lang="fr-FR" sz="2400" b="0" i="0" dirty="0" err="1">
                <a:solidFill>
                  <a:srgbClr val="333333"/>
                </a:solidFill>
                <a:effectLst/>
                <a:latin typeface="Helvetica Neue" panose="02000503000000020004" pitchFamily="2" charset="0"/>
              </a:rPr>
              <a:t>Generate</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boxplots</a:t>
            </a:r>
            <a:r>
              <a:rPr lang="fr-FR" sz="2400" b="0" i="0" dirty="0">
                <a:solidFill>
                  <a:srgbClr val="333333"/>
                </a:solidFill>
                <a:effectLst/>
                <a:latin typeface="Helvetica Neue" panose="02000503000000020004" pitchFamily="2" charset="0"/>
              </a:rPr>
              <a:t> of the state populations by </a:t>
            </a:r>
            <a:r>
              <a:rPr lang="fr-FR" sz="2400" b="0" i="0" dirty="0" err="1">
                <a:solidFill>
                  <a:srgbClr val="333333"/>
                </a:solidFill>
                <a:effectLst/>
                <a:latin typeface="Helvetica Neue" panose="02000503000000020004" pitchFamily="2" charset="0"/>
              </a:rPr>
              <a:t>region</a:t>
            </a:r>
            <a:r>
              <a:rPr lang="fr-FR" sz="2400" b="0" i="0" dirty="0">
                <a:solidFill>
                  <a:srgbClr val="333333"/>
                </a:solidFill>
                <a:effectLst/>
                <a:latin typeface="Helvetica Neue" panose="02000503000000020004" pitchFamily="2" charset="0"/>
              </a:rPr>
              <a:t>.</a:t>
            </a:r>
          </a:p>
          <a:p>
            <a:endParaRPr lang="fr-FR"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6252894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BA9DB-897F-2247-AD9F-BA011DDF8907}"/>
              </a:ext>
            </a:extLst>
          </p:cNvPr>
          <p:cNvSpPr txBox="1"/>
          <p:nvPr/>
        </p:nvSpPr>
        <p:spPr>
          <a:xfrm>
            <a:off x="374650" y="1559086"/>
            <a:ext cx="11442700" cy="1963614"/>
          </a:xfrm>
          <a:prstGeom prst="rect">
            <a:avLst/>
          </a:prstGeom>
          <a:noFill/>
        </p:spPr>
        <p:txBody>
          <a:bodyPr wrap="square">
            <a:spAutoFit/>
          </a:bodyPr>
          <a:lstStyle/>
          <a:p>
            <a:pPr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6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600" b="1" dirty="0">
                <a:solidFill>
                  <a:srgbClr val="1F497D"/>
                </a:solidFill>
                <a:effectLst/>
                <a:latin typeface="Arial" panose="020B0604020202020204" pitchFamily="34" charset="0"/>
                <a:cs typeface="Times New Roman" panose="02020603050405020304" pitchFamily="18" charset="0"/>
              </a:rPr>
              <a:t>Exercise 6: </a:t>
            </a:r>
            <a:r>
              <a:rPr lang="en-US" sz="1600" b="1" dirty="0">
                <a:solidFill>
                  <a:srgbClr val="1F497D"/>
                </a:solidFill>
                <a:latin typeface="Arial" panose="020B0604020202020204" pitchFamily="34" charset="0"/>
                <a:cs typeface="Times New Roman" panose="02020603050405020304" pitchFamily="18" charset="0"/>
              </a:rPr>
              <a:t>basic plots</a:t>
            </a:r>
            <a:endParaRPr lang="en-FR" sz="1600" b="1" dirty="0">
              <a:solidFill>
                <a:srgbClr val="1F497D"/>
              </a:solidFill>
              <a:effectLst/>
              <a:latin typeface="Arial" panose="020B0604020202020204" pitchFamily="34" charset="0"/>
              <a:cs typeface="Times New Roman" panose="02020603050405020304" pitchFamily="18" charset="0"/>
            </a:endParaRPr>
          </a:p>
          <a:p>
            <a:pPr marL="228600" algn="just">
              <a:lnSpc>
                <a:spcPct val="120000"/>
              </a:lnSpc>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600" dirty="0">
              <a:effectLst/>
              <a:latin typeface="Arial" panose="020B0604020202020204" pitchFamily="34"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FR" sz="1600" dirty="0">
                <a:latin typeface="Arial" panose="020B0604020202020204" pitchFamily="34" charset="0"/>
                <a:ea typeface="Times New Roman" panose="02020603050405020304" pitchFamily="18" charset="0"/>
                <a:cs typeface="Arial" panose="020B0604020202020204" pitchFamily="34" charset="0"/>
              </a:rPr>
              <a:t>Read in the file </a:t>
            </a:r>
            <a:r>
              <a:rPr lang="en-GB" altLang="en-FR"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GB" altLang="en-FR"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brain_bodyweight.txt</a:t>
            </a:r>
            <a:r>
              <a:rPr lang="en-GB" altLang="en-FR"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FR" sz="1600" dirty="0">
                <a:latin typeface="Arial" panose="020B0604020202020204" pitchFamily="34" charset="0"/>
                <a:ea typeface="Times New Roman" panose="02020603050405020304" pitchFamily="18" charset="0"/>
                <a:cs typeface="Arial" panose="020B0604020202020204" pitchFamily="34" charset="0"/>
              </a:rPr>
              <a:t>. This is a tab delimited file so you can use </a:t>
            </a:r>
            <a:r>
              <a:rPr lang="en-GB" altLang="en-FR"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read.delim</a:t>
            </a:r>
            <a:r>
              <a:rPr lang="en-GB" altLang="en-FR"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FR" sz="1600" dirty="0">
                <a:latin typeface="Arial" panose="020B0604020202020204" pitchFamily="34" charset="0"/>
                <a:ea typeface="Times New Roman" panose="02020603050405020304" pitchFamily="18" charset="0"/>
                <a:cs typeface="Arial" panose="020B0604020202020204" pitchFamily="34" charset="0"/>
              </a:rPr>
              <a:t>. The first column contains species names, not data, so use </a:t>
            </a:r>
            <a:r>
              <a:rPr lang="en-GB" altLang="en-FR" sz="1600"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row.names</a:t>
            </a:r>
            <a:r>
              <a:rPr lang="en-GB" altLang="en-FR"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=1</a:t>
            </a:r>
            <a:r>
              <a:rPr lang="en-US" altLang="en-FR" sz="1600" dirty="0">
                <a:latin typeface="Arial" panose="020B0604020202020204" pitchFamily="34" charset="0"/>
                <a:ea typeface="Times New Roman" panose="02020603050405020304" pitchFamily="18" charset="0"/>
                <a:cs typeface="Arial" panose="020B0604020202020204" pitchFamily="34" charset="0"/>
              </a:rPr>
              <a:t> to set these up correctly in your data frame.</a:t>
            </a:r>
            <a:endParaRPr lang="en-US" altLang="en-FR" sz="1600" dirty="0"/>
          </a:p>
          <a:p>
            <a:pPr lvl="0" eaLnBrk="0" fontAlgn="base" hangingPunct="0">
              <a:spcBef>
                <a:spcPct val="0"/>
              </a:spcBef>
              <a:spcAft>
                <a:spcPct val="0"/>
              </a:spcAft>
              <a:buFontTx/>
              <a:buChar char="•"/>
            </a:pPr>
            <a:r>
              <a:rPr lang="en-US" altLang="en-FR" sz="1600" dirty="0">
                <a:latin typeface="Arial" panose="020B0604020202020204" pitchFamily="34" charset="0"/>
                <a:ea typeface="Times New Roman" panose="02020603050405020304" pitchFamily="18" charset="0"/>
                <a:cs typeface="Arial" panose="020B0604020202020204" pitchFamily="34" charset="0"/>
              </a:rPr>
              <a:t>Log transform the data (base 2).</a:t>
            </a:r>
            <a:endParaRPr lang="en-US" altLang="en-FR" sz="1600" dirty="0"/>
          </a:p>
          <a:p>
            <a:pPr lvl="0" eaLnBrk="0" fontAlgn="base" hangingPunct="0">
              <a:spcBef>
                <a:spcPct val="0"/>
              </a:spcBef>
              <a:spcAft>
                <a:spcPct val="0"/>
              </a:spcAft>
              <a:buFontTx/>
              <a:buChar char="•"/>
            </a:pPr>
            <a:r>
              <a:rPr lang="en-US" altLang="en-FR" sz="1600" dirty="0">
                <a:latin typeface="Arial" panose="020B0604020202020204" pitchFamily="34" charset="0"/>
                <a:ea typeface="Times New Roman" panose="02020603050405020304" pitchFamily="18" charset="0"/>
                <a:cs typeface="Arial" panose="020B0604020202020204" pitchFamily="34" charset="0"/>
              </a:rPr>
              <a:t>Create a </a:t>
            </a:r>
            <a:r>
              <a:rPr lang="en-GB" altLang="en-FR" sz="1600" dirty="0">
                <a:latin typeface="Arial" panose="020B0604020202020204" pitchFamily="34" charset="0"/>
                <a:ea typeface="Times New Roman" panose="02020603050405020304" pitchFamily="18" charset="0"/>
                <a:cs typeface="Arial" panose="020B0604020202020204" pitchFamily="34" charset="0"/>
              </a:rPr>
              <a:t>scatterplot </a:t>
            </a:r>
            <a:r>
              <a:rPr lang="en-US" altLang="en-FR" sz="1600" dirty="0">
                <a:latin typeface="Arial" panose="020B0604020202020204" pitchFamily="34" charset="0"/>
                <a:ea typeface="Times New Roman" panose="02020603050405020304" pitchFamily="18" charset="0"/>
                <a:cs typeface="Arial" panose="020B0604020202020204" pitchFamily="34" charset="0"/>
              </a:rPr>
              <a:t>with default parameters with the log transformed data.</a:t>
            </a:r>
            <a:endParaRPr lang="en-US" altLang="en-FR" sz="1600" dirty="0"/>
          </a:p>
        </p:txBody>
      </p:sp>
    </p:spTree>
    <p:extLst>
      <p:ext uri="{BB962C8B-B14F-4D97-AF65-F5344CB8AC3E}">
        <p14:creationId xmlns:p14="http://schemas.microsoft.com/office/powerpoint/2010/main" val="4385052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ADB0-BD5F-5E4F-AB66-9E02106E8A8A}"/>
              </a:ext>
            </a:extLst>
          </p:cNvPr>
          <p:cNvSpPr>
            <a:spLocks noGrp="1"/>
          </p:cNvSpPr>
          <p:nvPr>
            <p:ph type="title"/>
          </p:nvPr>
        </p:nvSpPr>
        <p:spPr/>
        <p:txBody>
          <a:bodyPr/>
          <a:lstStyle/>
          <a:p>
            <a:r>
              <a:rPr lang="fr-FR" dirty="0"/>
              <a:t>EX 7</a:t>
            </a:r>
          </a:p>
        </p:txBody>
      </p:sp>
      <p:sp>
        <p:nvSpPr>
          <p:cNvPr id="4" name="TextBox 3">
            <a:extLst>
              <a:ext uri="{FF2B5EF4-FFF2-40B4-BE49-F238E27FC236}">
                <a16:creationId xmlns:a16="http://schemas.microsoft.com/office/drawing/2014/main" id="{58502FAA-4CA6-EC43-A402-6754C2222199}"/>
              </a:ext>
            </a:extLst>
          </p:cNvPr>
          <p:cNvSpPr txBox="1"/>
          <p:nvPr/>
        </p:nvSpPr>
        <p:spPr>
          <a:xfrm>
            <a:off x="404683" y="1971588"/>
            <a:ext cx="11408375" cy="369332"/>
          </a:xfrm>
          <a:prstGeom prst="rect">
            <a:avLst/>
          </a:prstGeom>
          <a:noFill/>
        </p:spPr>
        <p:txBody>
          <a:bodyPr wrap="square">
            <a:spAutoFit/>
          </a:bodyPr>
          <a:lstStyle/>
          <a:p>
            <a:r>
              <a:rPr lang="en-GB" b="1" i="0" dirty="0">
                <a:solidFill>
                  <a:srgbClr val="252830"/>
                </a:solidFill>
                <a:effectLst/>
                <a:latin typeface="Nunito" pitchFamily="2" charset="77"/>
              </a:rPr>
              <a:t>Multiplication Table: </a:t>
            </a:r>
            <a:r>
              <a:rPr lang="en-GB" b="1" dirty="0"/>
              <a:t>print the multiplication table of a number (entered by the user) from 1 to 10.</a:t>
            </a:r>
            <a:endParaRPr lang="en-GB" b="1" i="0" dirty="0">
              <a:solidFill>
                <a:srgbClr val="252830"/>
              </a:solidFill>
              <a:effectLst/>
              <a:latin typeface="Nunito" pitchFamily="2" charset="77"/>
            </a:endParaRPr>
          </a:p>
        </p:txBody>
      </p:sp>
      <p:sp>
        <p:nvSpPr>
          <p:cNvPr id="6" name="TextBox 5">
            <a:extLst>
              <a:ext uri="{FF2B5EF4-FFF2-40B4-BE49-F238E27FC236}">
                <a16:creationId xmlns:a16="http://schemas.microsoft.com/office/drawing/2014/main" id="{0A3A9D5D-FB51-0247-8A89-282812E064D8}"/>
              </a:ext>
            </a:extLst>
          </p:cNvPr>
          <p:cNvSpPr txBox="1"/>
          <p:nvPr/>
        </p:nvSpPr>
        <p:spPr>
          <a:xfrm>
            <a:off x="404683" y="2690336"/>
            <a:ext cx="6098058" cy="1477328"/>
          </a:xfrm>
          <a:prstGeom prst="rect">
            <a:avLst/>
          </a:prstGeom>
          <a:noFill/>
        </p:spPr>
        <p:txBody>
          <a:bodyPr wrap="square">
            <a:spAutoFit/>
          </a:bodyPr>
          <a:lstStyle/>
          <a:p>
            <a:pPr algn="l"/>
            <a:r>
              <a:rPr lang="en-GB" b="0" i="0" dirty="0">
                <a:solidFill>
                  <a:srgbClr val="252830"/>
                </a:solidFill>
                <a:effectLst/>
                <a:latin typeface="Nunito" pitchFamily="2" charset="77"/>
              </a:rPr>
              <a:t>Hints:</a:t>
            </a:r>
          </a:p>
          <a:p>
            <a:pPr algn="l"/>
            <a:r>
              <a:rPr lang="en-GB" b="0" i="0" dirty="0">
                <a:solidFill>
                  <a:srgbClr val="252830"/>
                </a:solidFill>
                <a:effectLst/>
                <a:latin typeface="Nunito" pitchFamily="2" charset="77"/>
              </a:rPr>
              <a:t>Here, we ask the user for a number which is stored in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variable.</a:t>
            </a:r>
          </a:p>
          <a:p>
            <a:pPr algn="l"/>
            <a:r>
              <a:rPr lang="en-GB" b="0" i="0" dirty="0">
                <a:solidFill>
                  <a:srgbClr val="252830"/>
                </a:solidFill>
                <a:effectLst/>
                <a:latin typeface="Nunito" pitchFamily="2" charset="77"/>
              </a:rPr>
              <a:t>Then, the for </a:t>
            </a:r>
            <a:r>
              <a:rPr lang="en-GB" b="0" i="0" dirty="0">
                <a:solidFill>
                  <a:srgbClr val="252830"/>
                </a:solidFill>
                <a:effectLst/>
                <a:latin typeface="Menlo" panose="020B0609030804020204" pitchFamily="49" charset="0"/>
              </a:rPr>
              <a:t>loop</a:t>
            </a:r>
            <a:r>
              <a:rPr lang="en-GB" b="0" i="0" dirty="0">
                <a:solidFill>
                  <a:srgbClr val="252830"/>
                </a:solidFill>
                <a:effectLst/>
                <a:latin typeface="Nunito" pitchFamily="2" charset="77"/>
              </a:rPr>
              <a:t> is iterated 10 times from </a:t>
            </a:r>
            <a:r>
              <a:rPr lang="en-GB" b="0" i="0" dirty="0" err="1">
                <a:solidFill>
                  <a:srgbClr val="252830"/>
                </a:solidFill>
                <a:effectLst/>
                <a:latin typeface="Menlo" panose="020B0609030804020204" pitchFamily="49" charset="0"/>
              </a:rPr>
              <a:t>i</a:t>
            </a:r>
            <a:r>
              <a:rPr lang="en-GB" b="0" i="0" dirty="0">
                <a:solidFill>
                  <a:srgbClr val="252830"/>
                </a:solidFill>
                <a:effectLst/>
                <a:latin typeface="Nunito" pitchFamily="2" charset="77"/>
              </a:rPr>
              <a:t> equals to 1 to </a:t>
            </a:r>
            <a:r>
              <a:rPr lang="en-GB" b="0" i="0" dirty="0" err="1">
                <a:solidFill>
                  <a:srgbClr val="252830"/>
                </a:solidFill>
                <a:effectLst/>
                <a:latin typeface="Menlo" panose="020B0609030804020204" pitchFamily="49" charset="0"/>
              </a:rPr>
              <a:t>i</a:t>
            </a:r>
            <a:r>
              <a:rPr lang="en-GB" b="0" i="0" dirty="0">
                <a:solidFill>
                  <a:srgbClr val="252830"/>
                </a:solidFill>
                <a:effectLst/>
                <a:latin typeface="Nunito" pitchFamily="2" charset="77"/>
              </a:rPr>
              <a:t> equals to 10.</a:t>
            </a:r>
          </a:p>
        </p:txBody>
      </p:sp>
    </p:spTree>
    <p:extLst>
      <p:ext uri="{BB962C8B-B14F-4D97-AF65-F5344CB8AC3E}">
        <p14:creationId xmlns:p14="http://schemas.microsoft.com/office/powerpoint/2010/main" val="39297857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0216-866D-F44F-8157-7785917FEB87}"/>
              </a:ext>
            </a:extLst>
          </p:cNvPr>
          <p:cNvSpPr>
            <a:spLocks noGrp="1"/>
          </p:cNvSpPr>
          <p:nvPr>
            <p:ph type="title"/>
          </p:nvPr>
        </p:nvSpPr>
        <p:spPr/>
        <p:txBody>
          <a:bodyPr/>
          <a:lstStyle/>
          <a:p>
            <a:r>
              <a:rPr lang="fr-FR" dirty="0" err="1"/>
              <a:t>Exercise</a:t>
            </a:r>
            <a:r>
              <a:rPr lang="fr-FR" dirty="0"/>
              <a:t> 8</a:t>
            </a:r>
          </a:p>
        </p:txBody>
      </p:sp>
      <p:sp>
        <p:nvSpPr>
          <p:cNvPr id="4" name="TextBox 3">
            <a:extLst>
              <a:ext uri="{FF2B5EF4-FFF2-40B4-BE49-F238E27FC236}">
                <a16:creationId xmlns:a16="http://schemas.microsoft.com/office/drawing/2014/main" id="{0850C3A6-3824-5D43-9D39-78C6D7A86080}"/>
              </a:ext>
            </a:extLst>
          </p:cNvPr>
          <p:cNvSpPr txBox="1"/>
          <p:nvPr/>
        </p:nvSpPr>
        <p:spPr>
          <a:xfrm>
            <a:off x="676532" y="1690688"/>
            <a:ext cx="7997567" cy="369332"/>
          </a:xfrm>
          <a:prstGeom prst="rect">
            <a:avLst/>
          </a:prstGeom>
          <a:noFill/>
        </p:spPr>
        <p:txBody>
          <a:bodyPr wrap="square">
            <a:spAutoFit/>
          </a:bodyPr>
          <a:lstStyle/>
          <a:p>
            <a:r>
              <a:rPr lang="en-GB" dirty="0"/>
              <a:t>Write a program to check if the input number is prime or not</a:t>
            </a:r>
            <a:endParaRPr lang="fr-FR" dirty="0"/>
          </a:p>
        </p:txBody>
      </p:sp>
      <p:sp>
        <p:nvSpPr>
          <p:cNvPr id="6" name="TextBox 5">
            <a:extLst>
              <a:ext uri="{FF2B5EF4-FFF2-40B4-BE49-F238E27FC236}">
                <a16:creationId xmlns:a16="http://schemas.microsoft.com/office/drawing/2014/main" id="{2112BC93-8AF2-8C4C-B5EA-3B37FC341701}"/>
              </a:ext>
            </a:extLst>
          </p:cNvPr>
          <p:cNvSpPr txBox="1"/>
          <p:nvPr/>
        </p:nvSpPr>
        <p:spPr>
          <a:xfrm>
            <a:off x="676533" y="2658021"/>
            <a:ext cx="8899954" cy="3693319"/>
          </a:xfrm>
          <a:prstGeom prst="rect">
            <a:avLst/>
          </a:prstGeom>
          <a:noFill/>
        </p:spPr>
        <p:txBody>
          <a:bodyPr wrap="square">
            <a:spAutoFit/>
          </a:bodyPr>
          <a:lstStyle/>
          <a:p>
            <a:pPr algn="l"/>
            <a:r>
              <a:rPr lang="en-GB" b="0" i="0" dirty="0">
                <a:solidFill>
                  <a:srgbClr val="252830"/>
                </a:solidFill>
                <a:effectLst/>
                <a:latin typeface="Nunito" pitchFamily="2" charset="77"/>
              </a:rPr>
              <a:t>Hints</a:t>
            </a:r>
          </a:p>
          <a:p>
            <a:pPr algn="l"/>
            <a:r>
              <a:rPr lang="en-GB" b="0" i="0" dirty="0">
                <a:solidFill>
                  <a:srgbClr val="252830"/>
                </a:solidFill>
                <a:effectLst/>
                <a:latin typeface="Nunito" pitchFamily="2" charset="77"/>
              </a:rPr>
              <a:t>Here, we take an integer from the user and check whether it is prime or not. Numbers less than or equal to 1 are not prime numbers.</a:t>
            </a:r>
          </a:p>
          <a:p>
            <a:pPr algn="l"/>
            <a:r>
              <a:rPr lang="en-GB" b="0" i="0" dirty="0">
                <a:solidFill>
                  <a:srgbClr val="252830"/>
                </a:solidFill>
                <a:effectLst/>
                <a:latin typeface="Nunito" pitchFamily="2" charset="77"/>
              </a:rPr>
              <a:t>Hence, we only proceed if the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is greater than 1. We check if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is exactly divisible by any number from 2 to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1.</a:t>
            </a:r>
          </a:p>
          <a:p>
            <a:pPr algn="l"/>
            <a:r>
              <a:rPr lang="en-GB" b="0" i="0" dirty="0">
                <a:solidFill>
                  <a:srgbClr val="252830"/>
                </a:solidFill>
                <a:effectLst/>
                <a:latin typeface="Nunito" pitchFamily="2" charset="77"/>
              </a:rPr>
              <a:t>If we find a factor in that range, the number is not prime. Else the number is prime.</a:t>
            </a:r>
          </a:p>
          <a:p>
            <a:pPr algn="l"/>
            <a:r>
              <a:rPr lang="en-GB" b="0" i="0" dirty="0">
                <a:solidFill>
                  <a:srgbClr val="252830"/>
                </a:solidFill>
                <a:effectLst/>
                <a:latin typeface="Nunito" pitchFamily="2" charset="77"/>
              </a:rPr>
              <a:t>We can decrease the range of numbers where we look for factors.</a:t>
            </a:r>
          </a:p>
          <a:p>
            <a:pPr algn="l"/>
            <a:r>
              <a:rPr lang="en-GB" b="0" i="0" dirty="0">
                <a:solidFill>
                  <a:srgbClr val="252830"/>
                </a:solidFill>
                <a:effectLst/>
                <a:latin typeface="Nunito" pitchFamily="2" charset="77"/>
              </a:rPr>
              <a:t>In the above program, our search range is from 2 to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1.</a:t>
            </a:r>
          </a:p>
          <a:p>
            <a:pPr algn="l"/>
            <a:r>
              <a:rPr lang="en-GB" b="0" i="0" dirty="0">
                <a:solidFill>
                  <a:srgbClr val="252830"/>
                </a:solidFill>
                <a:effectLst/>
                <a:latin typeface="Nunito" pitchFamily="2" charset="77"/>
              </a:rPr>
              <a:t>We could have used the range, [2,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2] or [2, </a:t>
            </a:r>
            <a:r>
              <a:rPr lang="en-GB" b="0" i="0" dirty="0" err="1">
                <a:solidFill>
                  <a:srgbClr val="252830"/>
                </a:solidFill>
                <a:effectLst/>
                <a:latin typeface="Menlo" panose="020B0609030804020204" pitchFamily="49" charset="0"/>
              </a:rPr>
              <a:t>num</a:t>
            </a:r>
            <a:r>
              <a:rPr lang="en-GB" b="0" i="0" dirty="0">
                <a:solidFill>
                  <a:srgbClr val="252830"/>
                </a:solidFill>
                <a:effectLst/>
                <a:latin typeface="Nunito" pitchFamily="2" charset="77"/>
              </a:rPr>
              <a:t> ** 0.5]. The later range is based on the fact that a composite number must have a factor less than square root of that number. Otherwise the number is prime.</a:t>
            </a:r>
          </a:p>
          <a:p>
            <a:pPr algn="ctr"/>
            <a:br>
              <a:rPr lang="en-GB" b="0" i="0" dirty="0">
                <a:solidFill>
                  <a:srgbClr val="252830"/>
                </a:solidFill>
                <a:effectLst/>
                <a:latin typeface="Nunito" pitchFamily="2" charset="77"/>
              </a:rPr>
            </a:br>
            <a:endParaRPr lang="en-GB" b="0" i="0" dirty="0">
              <a:solidFill>
                <a:srgbClr val="252830"/>
              </a:solidFill>
              <a:effectLst/>
              <a:latin typeface="Nunito" pitchFamily="2" charset="77"/>
            </a:endParaRPr>
          </a:p>
        </p:txBody>
      </p:sp>
    </p:spTree>
    <p:extLst>
      <p:ext uri="{BB962C8B-B14F-4D97-AF65-F5344CB8AC3E}">
        <p14:creationId xmlns:p14="http://schemas.microsoft.com/office/powerpoint/2010/main" val="23341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373820" y="1144699"/>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Oval 7">
            <a:extLst>
              <a:ext uri="{FF2B5EF4-FFF2-40B4-BE49-F238E27FC236}">
                <a16:creationId xmlns:a16="http://schemas.microsoft.com/office/drawing/2014/main" id="{30EB5012-F94F-4944-84B1-907E9513C2A9}"/>
              </a:ext>
            </a:extLst>
          </p:cNvPr>
          <p:cNvSpPr/>
          <p:nvPr/>
        </p:nvSpPr>
        <p:spPr>
          <a:xfrm>
            <a:off x="6306207" y="1920322"/>
            <a:ext cx="725214" cy="586395"/>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6944F73-99F0-FB4B-89F3-3936C04A0524}"/>
              </a:ext>
            </a:extLst>
          </p:cNvPr>
          <p:cNvSpPr/>
          <p:nvPr/>
        </p:nvSpPr>
        <p:spPr>
          <a:xfrm>
            <a:off x="7945821" y="4650828"/>
            <a:ext cx="2112579" cy="7884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Results</a:t>
            </a:r>
            <a:endParaRPr lang="en-GB" dirty="0">
              <a:solidFill>
                <a:schemeClr val="tx1"/>
              </a:solidFill>
            </a:endParaRPr>
          </a:p>
        </p:txBody>
      </p:sp>
      <p:cxnSp>
        <p:nvCxnSpPr>
          <p:cNvPr id="12" name="Straight Arrow Connector 11">
            <a:extLst>
              <a:ext uri="{FF2B5EF4-FFF2-40B4-BE49-F238E27FC236}">
                <a16:creationId xmlns:a16="http://schemas.microsoft.com/office/drawing/2014/main" id="{158EE232-A122-A44B-A79B-D7C5E1756B1C}"/>
              </a:ext>
            </a:extLst>
          </p:cNvPr>
          <p:cNvCxnSpPr/>
          <p:nvPr/>
        </p:nvCxnSpPr>
        <p:spPr>
          <a:xfrm flipH="1">
            <a:off x="7551683" y="5439231"/>
            <a:ext cx="630620" cy="5512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0756AE-2530-0B45-ACB0-04E8960F351B}"/>
              </a:ext>
            </a:extLst>
          </p:cNvPr>
          <p:cNvCxnSpPr>
            <a:cxnSpLocks/>
          </p:cNvCxnSpPr>
          <p:nvPr/>
        </p:nvCxnSpPr>
        <p:spPr>
          <a:xfrm>
            <a:off x="9333185" y="5439231"/>
            <a:ext cx="622739" cy="4337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3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299218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4703379" y="1926259"/>
            <a:ext cx="714273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log(8) </a:t>
            </a:r>
          </a:p>
          <a:p>
            <a:r>
              <a:rPr lang="en-GB" sz="4400" dirty="0"/>
              <a:t> </a:t>
            </a:r>
            <a:r>
              <a:rPr lang="en-GB" sz="4400" dirty="0">
                <a:solidFill>
                  <a:schemeClr val="tx1"/>
                </a:solidFill>
              </a:rPr>
              <a:t>[1] 2.08</a:t>
            </a:r>
          </a:p>
          <a:p>
            <a:r>
              <a:rPr lang="en-GB" sz="4400" dirty="0">
                <a:solidFill>
                  <a:srgbClr val="FF0000"/>
                </a:solidFill>
              </a:rPr>
              <a:t>&gt; </a:t>
            </a:r>
            <a:r>
              <a:rPr lang="en-GB" sz="4400" dirty="0">
                <a:solidFill>
                  <a:schemeClr val="accent1"/>
                </a:solidFill>
              </a:rPr>
              <a:t>help(“log”)</a:t>
            </a:r>
          </a:p>
          <a:p>
            <a:r>
              <a:rPr lang="en-GB" sz="4400" dirty="0"/>
              <a:t></a:t>
            </a:r>
            <a:r>
              <a:rPr lang="en-GB" sz="4400" dirty="0">
                <a:solidFill>
                  <a:srgbClr val="FF0000"/>
                </a:solidFill>
              </a:rPr>
              <a:t>&gt; </a:t>
            </a:r>
            <a:r>
              <a:rPr lang="en-GB" sz="4400" dirty="0">
                <a:solidFill>
                  <a:schemeClr val="accent1"/>
                </a:solidFill>
              </a:rPr>
              <a:t>?log</a:t>
            </a:r>
          </a:p>
          <a:p>
            <a:r>
              <a:rPr lang="en-GB" sz="4400" dirty="0">
                <a:solidFill>
                  <a:srgbClr val="FF0000"/>
                </a:solidFill>
              </a:rPr>
              <a:t>&gt; </a:t>
            </a:r>
            <a:r>
              <a:rPr lang="en-GB" sz="4400" dirty="0" err="1">
                <a:solidFill>
                  <a:schemeClr val="accent1"/>
                </a:solidFill>
              </a:rPr>
              <a:t>args</a:t>
            </a:r>
            <a:r>
              <a:rPr lang="en-GB" sz="4400" dirty="0">
                <a:solidFill>
                  <a:schemeClr val="accent1"/>
                </a:solidFill>
              </a:rPr>
              <a:t>(log)</a:t>
            </a:r>
          </a:p>
          <a:p>
            <a:r>
              <a:rPr lang="en-GB" sz="4400" dirty="0">
                <a:solidFill>
                  <a:schemeClr val="accent1"/>
                </a:solidFill>
              </a:rPr>
              <a:t> </a:t>
            </a:r>
            <a:r>
              <a:rPr lang="fr-FR" sz="4400" dirty="0" err="1">
                <a:solidFill>
                  <a:schemeClr val="tx1"/>
                </a:solidFill>
              </a:rPr>
              <a:t>function</a:t>
            </a:r>
            <a:r>
              <a:rPr lang="fr-FR" sz="4400" dirty="0">
                <a:solidFill>
                  <a:schemeClr val="tx1"/>
                </a:solidFill>
              </a:rPr>
              <a:t> (x, base = </a:t>
            </a:r>
            <a:r>
              <a:rPr lang="fr-FR" sz="4400" dirty="0" err="1">
                <a:solidFill>
                  <a:schemeClr val="tx1"/>
                </a:solidFill>
              </a:rPr>
              <a:t>exp</a:t>
            </a:r>
            <a:r>
              <a:rPr lang="fr-FR" sz="4400" dirty="0">
                <a:solidFill>
                  <a:schemeClr val="tx1"/>
                </a:solidFill>
              </a:rPr>
              <a:t>(1))</a:t>
            </a:r>
            <a:endParaRPr lang="en-GB" sz="44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8DCE57AD-8C32-F34B-A416-EDC726BC2D7F}"/>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103341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7782-0C12-A441-8DCF-96844A9740C8}"/>
              </a:ext>
            </a:extLst>
          </p:cNvPr>
          <p:cNvSpPr>
            <a:spLocks noGrp="1"/>
          </p:cNvSpPr>
          <p:nvPr>
            <p:ph type="title"/>
          </p:nvPr>
        </p:nvSpPr>
        <p:spPr/>
        <p:txBody>
          <a:bodyPr/>
          <a:lstStyle/>
          <a:p>
            <a:r>
              <a:rPr lang="en-GB" dirty="0"/>
              <a:t>Arithmetic Operators</a:t>
            </a:r>
            <a:endParaRPr lang="fr-FR" dirty="0"/>
          </a:p>
        </p:txBody>
      </p:sp>
      <p:pic>
        <p:nvPicPr>
          <p:cNvPr id="4" name="Picture 3" descr="Table&#10;&#10;Description automatically generated">
            <a:extLst>
              <a:ext uri="{FF2B5EF4-FFF2-40B4-BE49-F238E27FC236}">
                <a16:creationId xmlns:a16="http://schemas.microsoft.com/office/drawing/2014/main" id="{ABC2E39D-89A8-4C4C-A328-9CCCFB54F5A4}"/>
              </a:ext>
            </a:extLst>
          </p:cNvPr>
          <p:cNvPicPr>
            <a:picLocks noChangeAspect="1"/>
          </p:cNvPicPr>
          <p:nvPr/>
        </p:nvPicPr>
        <p:blipFill>
          <a:blip r:embed="rId2"/>
          <a:stretch>
            <a:fillRect/>
          </a:stretch>
        </p:blipFill>
        <p:spPr>
          <a:xfrm>
            <a:off x="2710028" y="1690688"/>
            <a:ext cx="6376430" cy="4310975"/>
          </a:xfrm>
          <a:prstGeom prst="rect">
            <a:avLst/>
          </a:prstGeom>
        </p:spPr>
      </p:pic>
    </p:spTree>
    <p:extLst>
      <p:ext uri="{BB962C8B-B14F-4D97-AF65-F5344CB8AC3E}">
        <p14:creationId xmlns:p14="http://schemas.microsoft.com/office/powerpoint/2010/main" val="3546003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5437-F464-6944-9FD5-D45ADD986CA8}"/>
              </a:ext>
            </a:extLst>
          </p:cNvPr>
          <p:cNvSpPr>
            <a:spLocks noGrp="1"/>
          </p:cNvSpPr>
          <p:nvPr>
            <p:ph type="title"/>
          </p:nvPr>
        </p:nvSpPr>
        <p:spPr/>
        <p:txBody>
          <a:bodyPr/>
          <a:lstStyle/>
          <a:p>
            <a:r>
              <a:rPr lang="en-GB" dirty="0"/>
              <a:t>Arithmetic Operators</a:t>
            </a:r>
            <a:endParaRPr lang="fr-FR" dirty="0"/>
          </a:p>
        </p:txBody>
      </p:sp>
      <p:pic>
        <p:nvPicPr>
          <p:cNvPr id="4" name="Picture 3" descr="Table&#10;&#10;Description automatically generated">
            <a:extLst>
              <a:ext uri="{FF2B5EF4-FFF2-40B4-BE49-F238E27FC236}">
                <a16:creationId xmlns:a16="http://schemas.microsoft.com/office/drawing/2014/main" id="{1530E841-7444-8648-A658-6AA22D4CB955}"/>
              </a:ext>
            </a:extLst>
          </p:cNvPr>
          <p:cNvPicPr>
            <a:picLocks noChangeAspect="1"/>
          </p:cNvPicPr>
          <p:nvPr/>
        </p:nvPicPr>
        <p:blipFill>
          <a:blip r:embed="rId2"/>
          <a:stretch>
            <a:fillRect/>
          </a:stretch>
        </p:blipFill>
        <p:spPr>
          <a:xfrm>
            <a:off x="838200" y="1616075"/>
            <a:ext cx="5410200" cy="4876800"/>
          </a:xfrm>
          <a:prstGeom prst="rect">
            <a:avLst/>
          </a:prstGeom>
        </p:spPr>
      </p:pic>
    </p:spTree>
    <p:extLst>
      <p:ext uri="{BB962C8B-B14F-4D97-AF65-F5344CB8AC3E}">
        <p14:creationId xmlns:p14="http://schemas.microsoft.com/office/powerpoint/2010/main" val="116910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709D-D4AF-6948-8416-B882FFF0DD87}"/>
              </a:ext>
            </a:extLst>
          </p:cNvPr>
          <p:cNvSpPr>
            <a:spLocks noGrp="1"/>
          </p:cNvSpPr>
          <p:nvPr>
            <p:ph type="title"/>
          </p:nvPr>
        </p:nvSpPr>
        <p:spPr/>
        <p:txBody>
          <a:bodyPr/>
          <a:lstStyle/>
          <a:p>
            <a:r>
              <a:rPr lang="en-GB" dirty="0"/>
              <a:t>Relational Operators</a:t>
            </a:r>
            <a:endParaRPr lang="fr-FR" dirty="0"/>
          </a:p>
        </p:txBody>
      </p:sp>
      <p:pic>
        <p:nvPicPr>
          <p:cNvPr id="4" name="Picture 3" descr="Graphical user interface, application, table&#10;&#10;Description automatically generated">
            <a:extLst>
              <a:ext uri="{FF2B5EF4-FFF2-40B4-BE49-F238E27FC236}">
                <a16:creationId xmlns:a16="http://schemas.microsoft.com/office/drawing/2014/main" id="{67787603-4EAD-8A4B-A29E-A171A1FB5FF7}"/>
              </a:ext>
            </a:extLst>
          </p:cNvPr>
          <p:cNvPicPr>
            <a:picLocks noChangeAspect="1"/>
          </p:cNvPicPr>
          <p:nvPr/>
        </p:nvPicPr>
        <p:blipFill>
          <a:blip r:embed="rId2"/>
          <a:stretch>
            <a:fillRect/>
          </a:stretch>
        </p:blipFill>
        <p:spPr>
          <a:xfrm>
            <a:off x="2401942" y="2247900"/>
            <a:ext cx="8013700" cy="4610100"/>
          </a:xfrm>
          <a:prstGeom prst="rect">
            <a:avLst/>
          </a:prstGeom>
        </p:spPr>
      </p:pic>
      <p:sp>
        <p:nvSpPr>
          <p:cNvPr id="6" name="TextBox 5">
            <a:extLst>
              <a:ext uri="{FF2B5EF4-FFF2-40B4-BE49-F238E27FC236}">
                <a16:creationId xmlns:a16="http://schemas.microsoft.com/office/drawing/2014/main" id="{767627C0-2013-FA4B-B48B-BD3B57727EA0}"/>
              </a:ext>
            </a:extLst>
          </p:cNvPr>
          <p:cNvSpPr txBox="1"/>
          <p:nvPr/>
        </p:nvSpPr>
        <p:spPr>
          <a:xfrm>
            <a:off x="427230" y="1601569"/>
            <a:ext cx="11484683" cy="369332"/>
          </a:xfrm>
          <a:prstGeom prst="rect">
            <a:avLst/>
          </a:prstGeom>
          <a:noFill/>
        </p:spPr>
        <p:txBody>
          <a:bodyPr wrap="square">
            <a:spAutoFit/>
          </a:bodyPr>
          <a:lstStyle/>
          <a:p>
            <a:r>
              <a:rPr lang="en-GB" b="0" i="0" dirty="0">
                <a:solidFill>
                  <a:srgbClr val="252830"/>
                </a:solidFill>
                <a:effectLst/>
                <a:latin typeface="Nunito" pitchFamily="2" charset="77"/>
              </a:rPr>
              <a:t>Relational operators are used to compare between values. </a:t>
            </a:r>
            <a:endParaRPr lang="fr-FR" dirty="0"/>
          </a:p>
        </p:txBody>
      </p:sp>
    </p:spTree>
    <p:extLst>
      <p:ext uri="{BB962C8B-B14F-4D97-AF65-F5344CB8AC3E}">
        <p14:creationId xmlns:p14="http://schemas.microsoft.com/office/powerpoint/2010/main" val="249981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148D-EFF9-7B4E-91A2-FE33969601F1}"/>
              </a:ext>
            </a:extLst>
          </p:cNvPr>
          <p:cNvSpPr>
            <a:spLocks noGrp="1"/>
          </p:cNvSpPr>
          <p:nvPr>
            <p:ph type="title"/>
          </p:nvPr>
        </p:nvSpPr>
        <p:spPr/>
        <p:txBody>
          <a:bodyPr/>
          <a:lstStyle/>
          <a:p>
            <a:r>
              <a:rPr lang="en-GB" dirty="0"/>
              <a:t>Relational Operators</a:t>
            </a:r>
            <a:endParaRPr lang="fr-FR" dirty="0"/>
          </a:p>
        </p:txBody>
      </p:sp>
      <p:pic>
        <p:nvPicPr>
          <p:cNvPr id="4" name="Picture 3" descr="A picture containing table&#10;&#10;Description automatically generated">
            <a:extLst>
              <a:ext uri="{FF2B5EF4-FFF2-40B4-BE49-F238E27FC236}">
                <a16:creationId xmlns:a16="http://schemas.microsoft.com/office/drawing/2014/main" id="{98B798B4-6840-BF4A-ACAC-816EE9F52638}"/>
              </a:ext>
            </a:extLst>
          </p:cNvPr>
          <p:cNvPicPr>
            <a:picLocks noChangeAspect="1"/>
          </p:cNvPicPr>
          <p:nvPr/>
        </p:nvPicPr>
        <p:blipFill>
          <a:blip r:embed="rId2"/>
          <a:stretch>
            <a:fillRect/>
          </a:stretch>
        </p:blipFill>
        <p:spPr>
          <a:xfrm>
            <a:off x="838200" y="2032038"/>
            <a:ext cx="5778500" cy="4203700"/>
          </a:xfrm>
          <a:prstGeom prst="rect">
            <a:avLst/>
          </a:prstGeom>
        </p:spPr>
      </p:pic>
    </p:spTree>
    <p:extLst>
      <p:ext uri="{BB962C8B-B14F-4D97-AF65-F5344CB8AC3E}">
        <p14:creationId xmlns:p14="http://schemas.microsoft.com/office/powerpoint/2010/main" val="398116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619D-E407-B34F-BE8A-37746DE14A5F}"/>
              </a:ext>
            </a:extLst>
          </p:cNvPr>
          <p:cNvSpPr>
            <a:spLocks noGrp="1"/>
          </p:cNvSpPr>
          <p:nvPr>
            <p:ph type="title"/>
          </p:nvPr>
        </p:nvSpPr>
        <p:spPr/>
        <p:txBody>
          <a:bodyPr/>
          <a:lstStyle/>
          <a:p>
            <a:r>
              <a:rPr lang="en-GB" dirty="0"/>
              <a:t>Logical Operators</a:t>
            </a:r>
            <a:endParaRPr lang="fr-FR" dirty="0"/>
          </a:p>
        </p:txBody>
      </p:sp>
      <p:sp>
        <p:nvSpPr>
          <p:cNvPr id="4" name="TextBox 3">
            <a:extLst>
              <a:ext uri="{FF2B5EF4-FFF2-40B4-BE49-F238E27FC236}">
                <a16:creationId xmlns:a16="http://schemas.microsoft.com/office/drawing/2014/main" id="{43BA2D37-DE75-234E-AB62-A307E3461BBF}"/>
              </a:ext>
            </a:extLst>
          </p:cNvPr>
          <p:cNvSpPr txBox="1"/>
          <p:nvPr/>
        </p:nvSpPr>
        <p:spPr>
          <a:xfrm>
            <a:off x="540608" y="1561241"/>
            <a:ext cx="10308623" cy="369332"/>
          </a:xfrm>
          <a:prstGeom prst="rect">
            <a:avLst/>
          </a:prstGeom>
          <a:noFill/>
        </p:spPr>
        <p:txBody>
          <a:bodyPr wrap="square">
            <a:spAutoFit/>
          </a:bodyPr>
          <a:lstStyle/>
          <a:p>
            <a:r>
              <a:rPr lang="en-GB" b="0" i="0" dirty="0">
                <a:solidFill>
                  <a:srgbClr val="252830"/>
                </a:solidFill>
                <a:effectLst/>
                <a:latin typeface="Nunito" pitchFamily="2" charset="77"/>
              </a:rPr>
              <a:t>Logical operators are used to carry out Boolean operations like </a:t>
            </a:r>
            <a:r>
              <a:rPr lang="en-GB" dirty="0"/>
              <a:t>AND</a:t>
            </a:r>
            <a:r>
              <a:rPr lang="en-GB" b="0" i="0" dirty="0">
                <a:solidFill>
                  <a:srgbClr val="252830"/>
                </a:solidFill>
                <a:effectLst/>
                <a:latin typeface="Nunito" pitchFamily="2" charset="77"/>
              </a:rPr>
              <a:t>, </a:t>
            </a:r>
            <a:r>
              <a:rPr lang="en-GB" dirty="0"/>
              <a:t>OR</a:t>
            </a:r>
            <a:r>
              <a:rPr lang="en-GB" b="0" i="0" dirty="0">
                <a:solidFill>
                  <a:srgbClr val="252830"/>
                </a:solidFill>
                <a:effectLst/>
                <a:latin typeface="Nunito" pitchFamily="2" charset="77"/>
              </a:rPr>
              <a:t> etc.</a:t>
            </a:r>
            <a:endParaRPr lang="fr-FR" dirty="0"/>
          </a:p>
        </p:txBody>
      </p:sp>
      <p:pic>
        <p:nvPicPr>
          <p:cNvPr id="6" name="Picture 5" descr="Table&#10;&#10;Description automatically generated">
            <a:extLst>
              <a:ext uri="{FF2B5EF4-FFF2-40B4-BE49-F238E27FC236}">
                <a16:creationId xmlns:a16="http://schemas.microsoft.com/office/drawing/2014/main" id="{E4EA758B-F967-1745-956F-52F0893322DA}"/>
              </a:ext>
            </a:extLst>
          </p:cNvPr>
          <p:cNvPicPr>
            <a:picLocks noChangeAspect="1"/>
          </p:cNvPicPr>
          <p:nvPr/>
        </p:nvPicPr>
        <p:blipFill>
          <a:blip r:embed="rId2"/>
          <a:stretch>
            <a:fillRect/>
          </a:stretch>
        </p:blipFill>
        <p:spPr>
          <a:xfrm>
            <a:off x="2252877" y="2045337"/>
            <a:ext cx="7686246" cy="4472681"/>
          </a:xfrm>
          <a:prstGeom prst="rect">
            <a:avLst/>
          </a:prstGeom>
        </p:spPr>
      </p:pic>
    </p:spTree>
    <p:extLst>
      <p:ext uri="{BB962C8B-B14F-4D97-AF65-F5344CB8AC3E}">
        <p14:creationId xmlns:p14="http://schemas.microsoft.com/office/powerpoint/2010/main" val="30823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A953-403C-0B40-ABAC-83838083FB80}"/>
              </a:ext>
            </a:extLst>
          </p:cNvPr>
          <p:cNvSpPr>
            <a:spLocks noGrp="1"/>
          </p:cNvSpPr>
          <p:nvPr>
            <p:ph type="title"/>
          </p:nvPr>
        </p:nvSpPr>
        <p:spPr/>
        <p:txBody>
          <a:bodyPr/>
          <a:lstStyle/>
          <a:p>
            <a:r>
              <a:rPr lang="en-GB" dirty="0"/>
              <a:t>Instructors </a:t>
            </a:r>
          </a:p>
        </p:txBody>
      </p:sp>
      <p:sp>
        <p:nvSpPr>
          <p:cNvPr id="3" name="TextBox 2">
            <a:extLst>
              <a:ext uri="{FF2B5EF4-FFF2-40B4-BE49-F238E27FC236}">
                <a16:creationId xmlns:a16="http://schemas.microsoft.com/office/drawing/2014/main" id="{5A96D72E-2980-AB40-A4CA-B3761A26C574}"/>
              </a:ext>
            </a:extLst>
          </p:cNvPr>
          <p:cNvSpPr txBox="1"/>
          <p:nvPr/>
        </p:nvSpPr>
        <p:spPr>
          <a:xfrm>
            <a:off x="838200" y="1989437"/>
            <a:ext cx="9448800" cy="3108543"/>
          </a:xfrm>
          <a:prstGeom prst="rect">
            <a:avLst/>
          </a:prstGeom>
          <a:noFill/>
        </p:spPr>
        <p:txBody>
          <a:bodyPr wrap="square" rtlCol="0">
            <a:spAutoFit/>
          </a:bodyPr>
          <a:lstStyle/>
          <a:p>
            <a:pPr algn="ctr"/>
            <a:r>
              <a:rPr lang="en-GB" sz="2800" dirty="0"/>
              <a:t>Silvia BOTTINI</a:t>
            </a:r>
          </a:p>
          <a:p>
            <a:pPr algn="ctr"/>
            <a:endParaRPr lang="en-GB" sz="2800" dirty="0"/>
          </a:p>
          <a:p>
            <a:pPr algn="ctr"/>
            <a:r>
              <a:rPr lang="en-GB" sz="2800" dirty="0">
                <a:hlinkClick r:id="rId3"/>
              </a:rPr>
              <a:t>silvia.bottini@univ-cotedazur.fr</a:t>
            </a:r>
            <a:endParaRPr lang="en-GB" sz="2800" dirty="0"/>
          </a:p>
          <a:p>
            <a:pPr algn="ctr"/>
            <a:endParaRPr lang="en-GB" sz="2800" dirty="0"/>
          </a:p>
          <a:p>
            <a:pPr algn="ctr"/>
            <a:r>
              <a:rPr lang="en-GB" sz="2800" dirty="0"/>
              <a:t>Justine LABORY</a:t>
            </a:r>
          </a:p>
          <a:p>
            <a:pPr algn="ctr"/>
            <a:br>
              <a:rPr lang="en-GB" sz="2800" dirty="0"/>
            </a:br>
            <a:r>
              <a:rPr lang="en-GB" sz="2800" u="sng" dirty="0" err="1">
                <a:solidFill>
                  <a:schemeClr val="accent1"/>
                </a:solidFill>
              </a:rPr>
              <a:t>Justine.labory</a:t>
            </a:r>
            <a:r>
              <a:rPr lang="en-GB" sz="2800" dirty="0" err="1">
                <a:hlinkClick r:id="rId3"/>
              </a:rPr>
              <a:t>@etu.univ-cotedazur.fr</a:t>
            </a:r>
            <a:endParaRPr lang="en-GB" sz="2800" u="sng" dirty="0">
              <a:solidFill>
                <a:schemeClr val="accent1"/>
              </a:solidFill>
            </a:endParaRPr>
          </a:p>
        </p:txBody>
      </p:sp>
    </p:spTree>
    <p:extLst>
      <p:ext uri="{BB962C8B-B14F-4D97-AF65-F5344CB8AC3E}">
        <p14:creationId xmlns:p14="http://schemas.microsoft.com/office/powerpoint/2010/main" val="211828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D353-C205-284A-80EB-FF467C0C3888}"/>
              </a:ext>
            </a:extLst>
          </p:cNvPr>
          <p:cNvSpPr>
            <a:spLocks noGrp="1"/>
          </p:cNvSpPr>
          <p:nvPr>
            <p:ph type="title"/>
          </p:nvPr>
        </p:nvSpPr>
        <p:spPr/>
        <p:txBody>
          <a:bodyPr/>
          <a:lstStyle/>
          <a:p>
            <a:r>
              <a:rPr lang="en-GB" dirty="0"/>
              <a:t>Logical Operators</a:t>
            </a:r>
            <a:endParaRPr lang="fr-FR" dirty="0"/>
          </a:p>
        </p:txBody>
      </p:sp>
      <p:pic>
        <p:nvPicPr>
          <p:cNvPr id="4" name="Picture 3" descr="Graphical user interface, application&#10;&#10;Description automatically generated with medium confidence">
            <a:extLst>
              <a:ext uri="{FF2B5EF4-FFF2-40B4-BE49-F238E27FC236}">
                <a16:creationId xmlns:a16="http://schemas.microsoft.com/office/drawing/2014/main" id="{EAF34D0B-1816-A14C-BEC4-84ED2B322B44}"/>
              </a:ext>
            </a:extLst>
          </p:cNvPr>
          <p:cNvPicPr>
            <a:picLocks noChangeAspect="1"/>
          </p:cNvPicPr>
          <p:nvPr/>
        </p:nvPicPr>
        <p:blipFill>
          <a:blip r:embed="rId2"/>
          <a:stretch>
            <a:fillRect/>
          </a:stretch>
        </p:blipFill>
        <p:spPr>
          <a:xfrm>
            <a:off x="838200" y="2053294"/>
            <a:ext cx="6400800" cy="3517900"/>
          </a:xfrm>
          <a:prstGeom prst="rect">
            <a:avLst/>
          </a:prstGeom>
        </p:spPr>
      </p:pic>
    </p:spTree>
    <p:extLst>
      <p:ext uri="{BB962C8B-B14F-4D97-AF65-F5344CB8AC3E}">
        <p14:creationId xmlns:p14="http://schemas.microsoft.com/office/powerpoint/2010/main" val="120281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A99-5150-974A-AFBD-D30F2C5FEFA4}"/>
              </a:ext>
            </a:extLst>
          </p:cNvPr>
          <p:cNvSpPr>
            <a:spLocks noGrp="1"/>
          </p:cNvSpPr>
          <p:nvPr>
            <p:ph type="title"/>
          </p:nvPr>
        </p:nvSpPr>
        <p:spPr/>
        <p:txBody>
          <a:bodyPr/>
          <a:lstStyle/>
          <a:p>
            <a:r>
              <a:rPr lang="en-GB" dirty="0"/>
              <a:t>Assignment Operators</a:t>
            </a:r>
            <a:endParaRPr lang="fr-FR" dirty="0"/>
          </a:p>
        </p:txBody>
      </p:sp>
      <p:pic>
        <p:nvPicPr>
          <p:cNvPr id="4" name="Picture 3" descr="Graphical user interface&#10;&#10;Description automatically generated with medium confidence">
            <a:extLst>
              <a:ext uri="{FF2B5EF4-FFF2-40B4-BE49-F238E27FC236}">
                <a16:creationId xmlns:a16="http://schemas.microsoft.com/office/drawing/2014/main" id="{5078F0F5-B6A0-364A-A41A-D8D0818F01B7}"/>
              </a:ext>
            </a:extLst>
          </p:cNvPr>
          <p:cNvPicPr>
            <a:picLocks noChangeAspect="1"/>
          </p:cNvPicPr>
          <p:nvPr/>
        </p:nvPicPr>
        <p:blipFill>
          <a:blip r:embed="rId2"/>
          <a:stretch>
            <a:fillRect/>
          </a:stretch>
        </p:blipFill>
        <p:spPr>
          <a:xfrm>
            <a:off x="1079500" y="1971343"/>
            <a:ext cx="10274300" cy="3911600"/>
          </a:xfrm>
          <a:prstGeom prst="rect">
            <a:avLst/>
          </a:prstGeom>
        </p:spPr>
      </p:pic>
    </p:spTree>
    <p:extLst>
      <p:ext uri="{BB962C8B-B14F-4D97-AF65-F5344CB8AC3E}">
        <p14:creationId xmlns:p14="http://schemas.microsoft.com/office/powerpoint/2010/main" val="1687393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2912-3FEB-C041-80BA-F919B3BAEFC6}"/>
              </a:ext>
            </a:extLst>
          </p:cNvPr>
          <p:cNvSpPr>
            <a:spLocks noGrp="1"/>
          </p:cNvSpPr>
          <p:nvPr>
            <p:ph type="title"/>
          </p:nvPr>
        </p:nvSpPr>
        <p:spPr/>
        <p:txBody>
          <a:bodyPr/>
          <a:lstStyle/>
          <a:p>
            <a:r>
              <a:rPr lang="en-GB" dirty="0"/>
              <a:t>Assignment Operators</a:t>
            </a:r>
            <a:endParaRPr lang="fr-FR" dirty="0"/>
          </a:p>
        </p:txBody>
      </p:sp>
      <p:pic>
        <p:nvPicPr>
          <p:cNvPr id="4" name="Picture 3" descr="A picture containing shape&#10;&#10;Description automatically generated">
            <a:extLst>
              <a:ext uri="{FF2B5EF4-FFF2-40B4-BE49-F238E27FC236}">
                <a16:creationId xmlns:a16="http://schemas.microsoft.com/office/drawing/2014/main" id="{E5AE0A6A-FF08-5A48-A372-17C10362D371}"/>
              </a:ext>
            </a:extLst>
          </p:cNvPr>
          <p:cNvPicPr>
            <a:picLocks noChangeAspect="1"/>
          </p:cNvPicPr>
          <p:nvPr/>
        </p:nvPicPr>
        <p:blipFill>
          <a:blip r:embed="rId2"/>
          <a:stretch>
            <a:fillRect/>
          </a:stretch>
        </p:blipFill>
        <p:spPr>
          <a:xfrm>
            <a:off x="838200" y="2076450"/>
            <a:ext cx="7188200" cy="2705100"/>
          </a:xfrm>
          <a:prstGeom prst="rect">
            <a:avLst/>
          </a:prstGeom>
        </p:spPr>
      </p:pic>
    </p:spTree>
    <p:extLst>
      <p:ext uri="{BB962C8B-B14F-4D97-AF65-F5344CB8AC3E}">
        <p14:creationId xmlns:p14="http://schemas.microsoft.com/office/powerpoint/2010/main" val="10604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219295" y="2588412"/>
            <a:ext cx="526710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en-GB" sz="2800" dirty="0">
                <a:solidFill>
                  <a:schemeClr val="accent1"/>
                </a:solidFill>
              </a:rPr>
              <a:t>a &lt;- 1 </a:t>
            </a:r>
          </a:p>
          <a:p>
            <a:r>
              <a:rPr lang="en-GB" sz="2800" dirty="0">
                <a:solidFill>
                  <a:srgbClr val="FF0000"/>
                </a:solidFill>
              </a:rPr>
              <a:t>&gt; </a:t>
            </a:r>
            <a:r>
              <a:rPr lang="en-GB" sz="2800" dirty="0">
                <a:solidFill>
                  <a:schemeClr val="accent1"/>
                </a:solidFill>
              </a:rPr>
              <a:t>b</a:t>
            </a:r>
            <a:r>
              <a:rPr lang="en-GB" sz="2800" dirty="0">
                <a:solidFill>
                  <a:srgbClr val="FF0000"/>
                </a:solidFill>
              </a:rPr>
              <a:t> </a:t>
            </a:r>
            <a:r>
              <a:rPr lang="en-GB" sz="2800" dirty="0">
                <a:solidFill>
                  <a:schemeClr val="accent1"/>
                </a:solidFill>
              </a:rPr>
              <a:t>&lt;- 1</a:t>
            </a:r>
          </a:p>
          <a:p>
            <a:r>
              <a:rPr lang="en-GB" sz="2800" dirty="0">
                <a:solidFill>
                  <a:srgbClr val="FF0000"/>
                </a:solidFill>
              </a:rPr>
              <a:t>&gt;</a:t>
            </a:r>
            <a:r>
              <a:rPr lang="en-GB" sz="2800" dirty="0">
                <a:solidFill>
                  <a:schemeClr val="accent1"/>
                </a:solidFill>
              </a:rPr>
              <a:t> c &lt;- -1</a:t>
            </a: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0.618</a:t>
            </a:r>
            <a:endParaRPr lang="en-GB" sz="2800" dirty="0">
              <a:solidFill>
                <a:schemeClr val="tx1"/>
              </a:solidFill>
            </a:endParaRP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1.62</a:t>
            </a:r>
            <a:endParaRPr lang="en-GB" sz="2800" dirty="0">
              <a:solidFill>
                <a:schemeClr val="tx1"/>
              </a:solidFill>
            </a:endParaRPr>
          </a:p>
        </p:txBody>
      </p:sp>
      <p:sp>
        <p:nvSpPr>
          <p:cNvPr id="4" name="Rectangle 3">
            <a:extLst>
              <a:ext uri="{FF2B5EF4-FFF2-40B4-BE49-F238E27FC236}">
                <a16:creationId xmlns:a16="http://schemas.microsoft.com/office/drawing/2014/main" id="{3397F759-6B7B-6F4A-BB37-D95C00F476E6}"/>
              </a:ext>
            </a:extLst>
          </p:cNvPr>
          <p:cNvSpPr/>
          <p:nvPr/>
        </p:nvSpPr>
        <p:spPr>
          <a:xfrm>
            <a:off x="1003447" y="1586862"/>
            <a:ext cx="2936510" cy="769441"/>
          </a:xfrm>
          <a:prstGeom prst="rect">
            <a:avLst/>
          </a:prstGeom>
        </p:spPr>
        <p:txBody>
          <a:bodyPr wrap="none">
            <a:spAutoFit/>
          </a:bodyPr>
          <a:lstStyle/>
          <a:p>
            <a:r>
              <a:rPr lang="fr-FR" sz="4400" b="0" i="0" dirty="0">
                <a:solidFill>
                  <a:srgbClr val="333333"/>
                </a:solidFill>
                <a:effectLst/>
                <a:latin typeface="MJXc-TeX-math-I"/>
              </a:rPr>
              <a:t>ax</a:t>
            </a:r>
            <a:r>
              <a:rPr lang="fr-FR" sz="4400" b="0" i="0" baseline="30000" dirty="0">
                <a:solidFill>
                  <a:srgbClr val="333333"/>
                </a:solidFill>
                <a:effectLst/>
                <a:latin typeface="MJXc-TeX-main-R"/>
              </a:rPr>
              <a:t>2</a:t>
            </a:r>
            <a:r>
              <a:rPr lang="fr-FR" sz="4400" b="0" i="0" dirty="0">
                <a:solidFill>
                  <a:srgbClr val="333333"/>
                </a:solidFill>
                <a:effectLst/>
                <a:latin typeface="MJXc-TeX-main-R"/>
              </a:rPr>
              <a:t>+</a:t>
            </a:r>
            <a:r>
              <a:rPr lang="fr-FR" sz="4400" b="0" i="0" dirty="0">
                <a:solidFill>
                  <a:srgbClr val="333333"/>
                </a:solidFill>
                <a:effectLst/>
                <a:latin typeface="MJXc-TeX-math-I"/>
              </a:rPr>
              <a:t>bx</a:t>
            </a:r>
            <a:r>
              <a:rPr lang="fr-FR" sz="4400" b="0" i="0" dirty="0">
                <a:solidFill>
                  <a:srgbClr val="333333"/>
                </a:solidFill>
                <a:effectLst/>
                <a:latin typeface="MJXc-TeX-main-R"/>
              </a:rPr>
              <a:t>+</a:t>
            </a:r>
            <a:r>
              <a:rPr lang="fr-FR" sz="4400" b="0" i="0" dirty="0">
                <a:solidFill>
                  <a:srgbClr val="333333"/>
                </a:solidFill>
                <a:effectLst/>
                <a:latin typeface="MJXc-TeX-math-I"/>
              </a:rPr>
              <a:t>c</a:t>
            </a:r>
            <a:r>
              <a:rPr lang="fr-FR" sz="4400" b="0" i="0" dirty="0">
                <a:solidFill>
                  <a:srgbClr val="333333"/>
                </a:solidFill>
                <a:effectLst/>
                <a:latin typeface="MJXc-TeX-main-R"/>
              </a:rPr>
              <a:t>=0</a:t>
            </a:r>
            <a:r>
              <a:rPr lang="fr-FR" sz="4400" b="0" i="0" dirty="0">
                <a:solidFill>
                  <a:srgbClr val="333333"/>
                </a:solidFill>
                <a:effectLst/>
                <a:latin typeface="Helvetica Neue" panose="02000503000000020004" pitchFamily="2" charset="0"/>
              </a:rPr>
              <a:t> </a:t>
            </a:r>
            <a:endParaRPr lang="en-GB" sz="4400" dirty="0"/>
          </a:p>
        </p:txBody>
      </p:sp>
      <p:sp>
        <p:nvSpPr>
          <p:cNvPr id="9" name="Rectangle 8">
            <a:extLst>
              <a:ext uri="{FF2B5EF4-FFF2-40B4-BE49-F238E27FC236}">
                <a16:creationId xmlns:a16="http://schemas.microsoft.com/office/drawing/2014/main" id="{D399B80D-25BD-BE41-9DF2-E934BEDAECEB}"/>
              </a:ext>
            </a:extLst>
          </p:cNvPr>
          <p:cNvSpPr/>
          <p:nvPr/>
        </p:nvSpPr>
        <p:spPr>
          <a:xfrm>
            <a:off x="5677008" y="2588412"/>
            <a:ext cx="6295697"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800" dirty="0">
                <a:solidFill>
                  <a:schemeClr val="tx1"/>
                </a:solidFill>
              </a:rPr>
              <a:t>## Code to </a:t>
            </a:r>
            <a:r>
              <a:rPr lang="fr-FR" sz="2800" dirty="0" err="1">
                <a:solidFill>
                  <a:schemeClr val="tx1"/>
                </a:solidFill>
              </a:rPr>
              <a:t>compute</a:t>
            </a:r>
            <a:r>
              <a:rPr lang="fr-FR" sz="2800" dirty="0">
                <a:solidFill>
                  <a:schemeClr val="tx1"/>
                </a:solidFill>
              </a:rPr>
              <a:t> solution to </a:t>
            </a:r>
            <a:r>
              <a:rPr lang="fr-FR" sz="2800" dirty="0" err="1">
                <a:solidFill>
                  <a:schemeClr val="tx1"/>
                </a:solidFill>
              </a:rPr>
              <a:t>quadratic</a:t>
            </a:r>
            <a:r>
              <a:rPr lang="fr-FR" sz="2800" dirty="0">
                <a:solidFill>
                  <a:schemeClr val="tx1"/>
                </a:solidFill>
              </a:rPr>
              <a:t> </a:t>
            </a:r>
            <a:r>
              <a:rPr lang="fr-FR" sz="2800" dirty="0" err="1">
                <a:solidFill>
                  <a:schemeClr val="tx1"/>
                </a:solidFill>
              </a:rPr>
              <a:t>equation</a:t>
            </a:r>
            <a:r>
              <a:rPr lang="fr-FR" sz="2800" dirty="0">
                <a:solidFill>
                  <a:schemeClr val="tx1"/>
                </a:solidFill>
              </a:rPr>
              <a:t> of the </a:t>
            </a:r>
            <a:r>
              <a:rPr lang="fr-FR" sz="2800" dirty="0" err="1">
                <a:solidFill>
                  <a:schemeClr val="tx1"/>
                </a:solidFill>
              </a:rPr>
              <a:t>form</a:t>
            </a:r>
            <a:r>
              <a:rPr lang="fr-FR" sz="2800" dirty="0">
                <a:solidFill>
                  <a:schemeClr val="tx1"/>
                </a:solidFill>
              </a:rPr>
              <a:t> ax^2 + </a:t>
            </a:r>
            <a:r>
              <a:rPr lang="fr-FR" sz="2800" dirty="0" err="1">
                <a:solidFill>
                  <a:schemeClr val="tx1"/>
                </a:solidFill>
              </a:rPr>
              <a:t>bx</a:t>
            </a:r>
            <a:r>
              <a:rPr lang="fr-FR" sz="2800" dirty="0">
                <a:solidFill>
                  <a:schemeClr val="tx1"/>
                </a:solidFill>
              </a:rPr>
              <a:t> + c </a:t>
            </a:r>
          </a:p>
          <a:p>
            <a:r>
              <a:rPr lang="fr-FR" sz="2800" dirty="0">
                <a:solidFill>
                  <a:schemeClr val="tx1"/>
                </a:solidFill>
              </a:rPr>
              <a:t>## </a:t>
            </a:r>
            <a:r>
              <a:rPr lang="fr-FR" sz="2800" dirty="0" err="1">
                <a:solidFill>
                  <a:schemeClr val="tx1"/>
                </a:solidFill>
              </a:rPr>
              <a:t>define</a:t>
            </a:r>
            <a:r>
              <a:rPr lang="fr-FR" sz="2800" dirty="0">
                <a:solidFill>
                  <a:schemeClr val="tx1"/>
                </a:solidFill>
              </a:rPr>
              <a:t> the variables </a:t>
            </a:r>
          </a:p>
          <a:p>
            <a:r>
              <a:rPr lang="fr-FR" sz="2800" dirty="0">
                <a:solidFill>
                  <a:schemeClr val="tx1"/>
                </a:solidFill>
              </a:rPr>
              <a:t>a &lt;- 3 </a:t>
            </a:r>
          </a:p>
          <a:p>
            <a:r>
              <a:rPr lang="fr-FR" sz="2800" dirty="0">
                <a:solidFill>
                  <a:schemeClr val="tx1"/>
                </a:solidFill>
              </a:rPr>
              <a:t>b &lt;- 2 </a:t>
            </a:r>
          </a:p>
          <a:p>
            <a:r>
              <a:rPr lang="fr-FR" sz="2800" dirty="0">
                <a:solidFill>
                  <a:schemeClr val="tx1"/>
                </a:solidFill>
              </a:rPr>
              <a:t>c &lt;- -1 </a:t>
            </a:r>
          </a:p>
          <a:p>
            <a:r>
              <a:rPr lang="fr-FR" sz="2800" dirty="0">
                <a:solidFill>
                  <a:schemeClr val="tx1"/>
                </a:solidFill>
              </a:rPr>
              <a:t>## </a:t>
            </a:r>
            <a:r>
              <a:rPr lang="fr-FR" sz="2800" dirty="0" err="1">
                <a:solidFill>
                  <a:schemeClr val="tx1"/>
                </a:solidFill>
              </a:rPr>
              <a:t>now</a:t>
            </a:r>
            <a:r>
              <a:rPr lang="fr-FR" sz="2800" dirty="0">
                <a:solidFill>
                  <a:schemeClr val="tx1"/>
                </a:solidFill>
              </a:rPr>
              <a:t> </a:t>
            </a:r>
            <a:r>
              <a:rPr lang="fr-FR" sz="2800" dirty="0" err="1">
                <a:solidFill>
                  <a:schemeClr val="tx1"/>
                </a:solidFill>
              </a:rPr>
              <a:t>compute</a:t>
            </a:r>
            <a:r>
              <a:rPr lang="fr-FR" sz="2800" dirty="0">
                <a:solidFill>
                  <a:schemeClr val="tx1"/>
                </a:solidFill>
              </a:rPr>
              <a:t> the solution </a:t>
            </a:r>
          </a:p>
          <a:p>
            <a:r>
              <a:rPr lang="fr-FR" sz="2800" dirty="0">
                <a:solidFill>
                  <a:schemeClr val="tx1"/>
                </a:solidFill>
              </a:rPr>
              <a:t>Sol1 &lt;- (-b + </a:t>
            </a:r>
            <a:r>
              <a:rPr lang="fr-FR" sz="2800" b="1" dirty="0" err="1">
                <a:solidFill>
                  <a:schemeClr val="tx1"/>
                </a:solidFill>
              </a:rPr>
              <a:t>sqrt</a:t>
            </a:r>
            <a:r>
              <a:rPr lang="fr-FR" sz="2800" dirty="0">
                <a:solidFill>
                  <a:schemeClr val="tx1"/>
                </a:solidFill>
              </a:rPr>
              <a:t>(b^2 - 4*a*c)) / (2*a) </a:t>
            </a:r>
          </a:p>
          <a:p>
            <a:r>
              <a:rPr lang="fr-FR" sz="2800" dirty="0">
                <a:solidFill>
                  <a:schemeClr val="tx1"/>
                </a:solidFill>
              </a:rPr>
              <a:t>Sol2 &lt;- (-b - </a:t>
            </a:r>
            <a:r>
              <a:rPr lang="fr-FR" sz="2800" b="1" dirty="0" err="1">
                <a:solidFill>
                  <a:schemeClr val="tx1"/>
                </a:solidFill>
              </a:rPr>
              <a:t>sqrt</a:t>
            </a:r>
            <a:r>
              <a:rPr lang="fr-FR" sz="2800" dirty="0">
                <a:solidFill>
                  <a:schemeClr val="tx1"/>
                </a:solidFill>
              </a:rPr>
              <a:t>(b^2 - 4*a*c)) / (2*a)</a:t>
            </a:r>
            <a:endParaRPr lang="en-GB" sz="2800" dirty="0">
              <a:solidFill>
                <a:schemeClr val="tx1"/>
              </a:solidFill>
            </a:endParaRPr>
          </a:p>
        </p:txBody>
      </p:sp>
    </p:spTree>
    <p:extLst>
      <p:ext uri="{BB962C8B-B14F-4D97-AF65-F5344CB8AC3E}">
        <p14:creationId xmlns:p14="http://schemas.microsoft.com/office/powerpoint/2010/main" val="150177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375780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83A8C-9625-A345-B975-5732AA2FEA27}"/>
              </a:ext>
            </a:extLst>
          </p:cNvPr>
          <p:cNvSpPr>
            <a:spLocks noGrp="1"/>
          </p:cNvSpPr>
          <p:nvPr>
            <p:ph type="title"/>
          </p:nvPr>
        </p:nvSpPr>
        <p:spPr/>
        <p:txBody>
          <a:bodyPr/>
          <a:lstStyle/>
          <a:p>
            <a:r>
              <a:rPr lang="en-GB" dirty="0"/>
              <a:t>Vectors</a:t>
            </a:r>
          </a:p>
        </p:txBody>
      </p:sp>
      <p:sp>
        <p:nvSpPr>
          <p:cNvPr id="5" name="Rectangle 4">
            <a:extLst>
              <a:ext uri="{FF2B5EF4-FFF2-40B4-BE49-F238E27FC236}">
                <a16:creationId xmlns:a16="http://schemas.microsoft.com/office/drawing/2014/main" id="{E05D8A7E-7863-1248-808A-2923F508D605}"/>
              </a:ext>
            </a:extLst>
          </p:cNvPr>
          <p:cNvSpPr/>
          <p:nvPr/>
        </p:nvSpPr>
        <p:spPr>
          <a:xfrm>
            <a:off x="523460" y="1557275"/>
            <a:ext cx="11413435" cy="923330"/>
          </a:xfrm>
          <a:prstGeom prst="rect">
            <a:avLst/>
          </a:prstGeom>
        </p:spPr>
        <p:txBody>
          <a:bodyPr wrap="square">
            <a:spAutoFit/>
          </a:bodyPr>
          <a:lstStyle/>
          <a:p>
            <a:r>
              <a:rPr lang="fr-FR" dirty="0">
                <a:solidFill>
                  <a:srgbClr val="333333"/>
                </a:solidFill>
                <a:latin typeface="Helvetica Neue" panose="02000503000000020004" pitchFamily="2" charset="0"/>
              </a:rPr>
              <a:t>I</a:t>
            </a:r>
            <a:r>
              <a:rPr lang="fr-FR" b="0" i="0" dirty="0">
                <a:solidFill>
                  <a:srgbClr val="333333"/>
                </a:solidFill>
                <a:effectLst/>
                <a:latin typeface="Helvetica Neue" panose="02000503000000020004" pitchFamily="2" charset="0"/>
              </a:rPr>
              <a:t>n R,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basic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available</a:t>
            </a:r>
            <a:r>
              <a:rPr lang="fr-FR" b="0" i="0" dirty="0">
                <a:solidFill>
                  <a:srgbClr val="333333"/>
                </a:solidFill>
                <a:effectLst/>
                <a:latin typeface="Helvetica Neue" panose="02000503000000020004" pitchFamily="2" charset="0"/>
              </a:rPr>
              <a:t> to store data are </a:t>
            </a:r>
            <a:r>
              <a:rPr lang="fr-FR" b="0" i="1"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As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seen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complex</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usually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broken</a:t>
            </a:r>
            <a:r>
              <a:rPr lang="fr-FR" b="0" i="0" dirty="0">
                <a:solidFill>
                  <a:srgbClr val="333333"/>
                </a:solidFill>
                <a:effectLst/>
                <a:latin typeface="Helvetica Neue" panose="02000503000000020004" pitchFamily="2" charset="0"/>
              </a:rPr>
              <a:t> down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components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in a data frame,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column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1397529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endParaRPr lang="en-GB" sz="3600" dirty="0">
              <a:solidFill>
                <a:schemeClr val="tx1"/>
              </a:solidFill>
            </a:endParaRPr>
          </a:p>
        </p:txBody>
      </p:sp>
      <p:sp>
        <p:nvSpPr>
          <p:cNvPr id="4" name="Rectangle 3">
            <a:extLst>
              <a:ext uri="{FF2B5EF4-FFF2-40B4-BE49-F238E27FC236}">
                <a16:creationId xmlns:a16="http://schemas.microsoft.com/office/drawing/2014/main" id="{2E585241-59D7-C142-9F0D-22F4EB879888}"/>
              </a:ext>
            </a:extLst>
          </p:cNvPr>
          <p:cNvSpPr/>
          <p:nvPr/>
        </p:nvSpPr>
        <p:spPr>
          <a:xfrm>
            <a:off x="7255564" y="1433751"/>
            <a:ext cx="3160643"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a:t>c</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which</a:t>
            </a:r>
            <a:r>
              <a:rPr lang="fr-FR" b="0" i="0" dirty="0">
                <a:solidFill>
                  <a:srgbClr val="333333"/>
                </a:solidFill>
                <a:effectLst/>
                <a:latin typeface="Helvetica Neue" panose="02000503000000020004" pitchFamily="2" charset="0"/>
              </a:rPr>
              <a:t> stands for </a:t>
            </a:r>
            <a:r>
              <a:rPr lang="fr-FR" b="0" i="1" dirty="0" err="1">
                <a:solidFill>
                  <a:srgbClr val="333333"/>
                </a:solidFill>
                <a:effectLst/>
                <a:latin typeface="Helvetica Neue" panose="02000503000000020004" pitchFamily="2" charset="0"/>
              </a:rPr>
              <a:t>concatenate</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364953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endParaRPr lang="en-GB" sz="3600" dirty="0">
              <a:solidFill>
                <a:schemeClr val="tx1"/>
              </a:solidFill>
            </a:endParaRPr>
          </a:p>
        </p:txBody>
      </p:sp>
      <p:sp>
        <p:nvSpPr>
          <p:cNvPr id="5" name="Rectangle 4">
            <a:extLst>
              <a:ext uri="{FF2B5EF4-FFF2-40B4-BE49-F238E27FC236}">
                <a16:creationId xmlns:a16="http://schemas.microsoft.com/office/drawing/2014/main" id="{0FA6B074-DD4F-3041-ACFF-979A461B1E17}"/>
              </a:ext>
            </a:extLst>
          </p:cNvPr>
          <p:cNvSpPr/>
          <p:nvPr/>
        </p:nvSpPr>
        <p:spPr>
          <a:xfrm>
            <a:off x="7255564" y="3831392"/>
            <a:ext cx="3160642"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generates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sequences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63159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r>
              <a:rPr lang="en-GB" sz="1600" dirty="0">
                <a:solidFill>
                  <a:srgbClr val="FF0000"/>
                </a:solidFill>
              </a:rPr>
              <a:t>&gt; </a:t>
            </a:r>
            <a:r>
              <a:rPr lang="fr-FR" sz="1600" dirty="0">
                <a:solidFill>
                  <a:schemeClr val="accent1"/>
                </a:solidFill>
              </a:rPr>
              <a:t>codes[2] </a:t>
            </a:r>
          </a:p>
          <a:p>
            <a:r>
              <a:rPr lang="fr-FR" sz="1600" i="1" dirty="0">
                <a:solidFill>
                  <a:schemeClr val="tx1"/>
                </a:solidFill>
              </a:rPr>
              <a:t>#&gt; canada </a:t>
            </a:r>
          </a:p>
          <a:p>
            <a:r>
              <a:rPr lang="fr-FR" sz="1600" i="1" dirty="0">
                <a:solidFill>
                  <a:schemeClr val="tx1"/>
                </a:solidFill>
              </a:rPr>
              <a:t>#&gt; 124</a:t>
            </a:r>
          </a:p>
          <a:p>
            <a:r>
              <a:rPr lang="en-GB" sz="1600" dirty="0">
                <a:solidFill>
                  <a:srgbClr val="FF0000"/>
                </a:solidFill>
              </a:rPr>
              <a:t>&gt; </a:t>
            </a:r>
            <a:r>
              <a:rPr lang="fr-FR" sz="1600" dirty="0">
                <a:solidFill>
                  <a:schemeClr val="accent1"/>
                </a:solidFill>
              </a:rPr>
              <a:t>codes[</a:t>
            </a:r>
            <a:r>
              <a:rPr lang="fr-FR" sz="1600" b="1" dirty="0">
                <a:solidFill>
                  <a:schemeClr val="accent1"/>
                </a:solidFill>
              </a:rPr>
              <a:t>c</a:t>
            </a:r>
            <a:r>
              <a:rPr lang="fr-FR" sz="1600" dirty="0">
                <a:solidFill>
                  <a:schemeClr val="accent1"/>
                </a:solidFill>
              </a:rPr>
              <a:t>(1,3)]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380 818</a:t>
            </a:r>
          </a:p>
          <a:p>
            <a:r>
              <a:rPr lang="en-GB" sz="1600" dirty="0">
                <a:solidFill>
                  <a:srgbClr val="FF0000"/>
                </a:solidFill>
              </a:rPr>
              <a:t>&gt; </a:t>
            </a:r>
            <a:r>
              <a:rPr lang="fr-FR" sz="1600" dirty="0">
                <a:solidFill>
                  <a:schemeClr val="accent1"/>
                </a:solidFill>
              </a:rPr>
              <a:t>codes[1:2]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p>
          <a:p>
            <a:r>
              <a:rPr lang="fr-FR" sz="1600" i="1" dirty="0">
                <a:solidFill>
                  <a:schemeClr val="tx1"/>
                </a:solidFill>
              </a:rPr>
              <a:t>#&gt; 380 124</a:t>
            </a:r>
            <a:endParaRPr lang="en-GB" sz="1600" dirty="0">
              <a:solidFill>
                <a:schemeClr val="tx1"/>
              </a:solidFill>
            </a:endParaRPr>
          </a:p>
          <a:p>
            <a:endParaRPr lang="en-GB" sz="3600" dirty="0">
              <a:solidFill>
                <a:schemeClr val="tx1"/>
              </a:solidFill>
            </a:endParaRPr>
          </a:p>
        </p:txBody>
      </p:sp>
      <p:sp>
        <p:nvSpPr>
          <p:cNvPr id="5" name="Rectangle 4">
            <a:extLst>
              <a:ext uri="{FF2B5EF4-FFF2-40B4-BE49-F238E27FC236}">
                <a16:creationId xmlns:a16="http://schemas.microsoft.com/office/drawing/2014/main" id="{A4E9E19A-9B8C-8B45-A78E-D2693349A8F6}"/>
              </a:ext>
            </a:extLst>
          </p:cNvPr>
          <p:cNvSpPr/>
          <p:nvPr/>
        </p:nvSpPr>
        <p:spPr>
          <a:xfrm>
            <a:off x="7235685" y="4348227"/>
            <a:ext cx="3160642"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Subsetting</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endParaRPr lang="en-GB" dirty="0"/>
          </a:p>
        </p:txBody>
      </p:sp>
    </p:spTree>
    <p:extLst>
      <p:ext uri="{BB962C8B-B14F-4D97-AF65-F5344CB8AC3E}">
        <p14:creationId xmlns:p14="http://schemas.microsoft.com/office/powerpoint/2010/main" val="2890182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050-C637-714D-A4C9-B9B23F0E8B21}"/>
              </a:ext>
            </a:extLst>
          </p:cNvPr>
          <p:cNvSpPr>
            <a:spLocks noGrp="1"/>
          </p:cNvSpPr>
          <p:nvPr>
            <p:ph type="title"/>
          </p:nvPr>
        </p:nvSpPr>
        <p:spPr/>
        <p:txBody>
          <a:bodyPr/>
          <a:lstStyle/>
          <a:p>
            <a:r>
              <a:rPr lang="en-GB" dirty="0"/>
              <a:t>Vectors</a:t>
            </a:r>
          </a:p>
        </p:txBody>
      </p:sp>
      <p:sp>
        <p:nvSpPr>
          <p:cNvPr id="3" name="Rectangle 2">
            <a:extLst>
              <a:ext uri="{FF2B5EF4-FFF2-40B4-BE49-F238E27FC236}">
                <a16:creationId xmlns:a16="http://schemas.microsoft.com/office/drawing/2014/main" id="{6D333FF0-8752-A44A-91D0-76BD07F72415}"/>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fr-FR" sz="2400" dirty="0">
                <a:solidFill>
                  <a:schemeClr val="accent1"/>
                </a:solidFill>
              </a:rPr>
              <a:t>class(</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numeric</a:t>
            </a:r>
            <a:r>
              <a:rPr lang="fr-FR" sz="2400" dirty="0">
                <a:solidFill>
                  <a:schemeClr val="tx1"/>
                </a:solidFill>
              </a:rPr>
              <a:t>  " </a:t>
            </a:r>
          </a:p>
          <a:p>
            <a:r>
              <a:rPr lang="en-GB" sz="2400" dirty="0">
                <a:solidFill>
                  <a:srgbClr val="FF0000"/>
                </a:solidFill>
              </a:rPr>
              <a:t>&gt; </a:t>
            </a:r>
            <a:r>
              <a:rPr lang="en-GB" sz="2400" dirty="0">
                <a:solidFill>
                  <a:schemeClr val="accent1"/>
                </a:solidFill>
              </a:rPr>
              <a:t>length</a:t>
            </a:r>
            <a:r>
              <a:rPr lang="fr-FR" sz="2400" dirty="0">
                <a:solidFill>
                  <a:schemeClr val="accent1"/>
                </a:solidFill>
              </a:rPr>
              <a:t>(</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51</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murders$states</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character</a:t>
            </a:r>
            <a:r>
              <a:rPr lang="fr-FR" sz="2400" dirty="0">
                <a:solidFill>
                  <a:schemeClr val="tx1"/>
                </a:solidFill>
              </a:rPr>
              <a:t>  "</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factor      "</a:t>
            </a:r>
          </a:p>
          <a:p>
            <a:r>
              <a:rPr lang="en-GB" sz="2400" dirty="0">
                <a:solidFill>
                  <a:srgbClr val="FF0000"/>
                </a:solidFill>
              </a:rPr>
              <a:t>&gt; </a:t>
            </a:r>
            <a:r>
              <a:rPr lang="fr-FR" sz="2400" dirty="0" err="1">
                <a:solidFill>
                  <a:schemeClr val="accent1"/>
                </a:solidFill>
              </a:rPr>
              <a:t>levels</a:t>
            </a:r>
            <a:r>
              <a:rPr lang="fr-FR" sz="2400" dirty="0">
                <a:solidFill>
                  <a:schemeClr val="accent1"/>
                </a:solidFill>
              </a:rPr>
              <a:t>(</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fr-FR" sz="2400" dirty="0">
                <a:solidFill>
                  <a:schemeClr val="tx1"/>
                </a:solidFill>
              </a:rPr>
              <a:t>[1] "</a:t>
            </a:r>
            <a:r>
              <a:rPr lang="fr-FR" sz="2400" dirty="0" err="1">
                <a:solidFill>
                  <a:schemeClr val="tx1"/>
                </a:solidFill>
              </a:rPr>
              <a:t>Northeast</a:t>
            </a:r>
            <a:r>
              <a:rPr lang="fr-FR" sz="2400" dirty="0">
                <a:solidFill>
                  <a:schemeClr val="tx1"/>
                </a:solidFill>
              </a:rPr>
              <a:t>" "South" "</a:t>
            </a:r>
            <a:r>
              <a:rPr lang="fr-FR" sz="2400" dirty="0" err="1">
                <a:solidFill>
                  <a:schemeClr val="tx1"/>
                </a:solidFill>
              </a:rPr>
              <a:t>North</a:t>
            </a:r>
            <a:r>
              <a:rPr lang="fr-FR" sz="2400" dirty="0">
                <a:solidFill>
                  <a:schemeClr val="tx1"/>
                </a:solidFill>
              </a:rPr>
              <a:t> Central" "West"</a:t>
            </a:r>
          </a:p>
          <a:p>
            <a:r>
              <a:rPr lang="en-GB" sz="2400" dirty="0">
                <a:solidFill>
                  <a:srgbClr val="FF0000"/>
                </a:solidFill>
              </a:rPr>
              <a:t>&gt; </a:t>
            </a:r>
            <a:r>
              <a:rPr lang="fr-FR" sz="2400" dirty="0">
                <a:solidFill>
                  <a:schemeClr val="accent1"/>
                </a:solidFill>
              </a:rPr>
              <a:t>z &lt;- 3 == 2</a:t>
            </a:r>
            <a:endParaRPr lang="en-GB" sz="2400" dirty="0">
              <a:solidFill>
                <a:schemeClr val="accent1"/>
              </a:solidFill>
            </a:endParaRPr>
          </a:p>
          <a:p>
            <a:r>
              <a:rPr lang="en-GB" sz="2400" dirty="0">
                <a:solidFill>
                  <a:schemeClr val="tx1"/>
                </a:solidFill>
              </a:rPr>
              <a:t> [1] </a:t>
            </a:r>
            <a:r>
              <a:rPr lang="fr-FR" sz="2400" dirty="0">
                <a:solidFill>
                  <a:schemeClr val="tx1"/>
                </a:solidFill>
              </a:rPr>
              <a:t> FALSE</a:t>
            </a:r>
          </a:p>
          <a:p>
            <a:r>
              <a:rPr lang="en-GB" sz="2400" dirty="0">
                <a:solidFill>
                  <a:srgbClr val="FF0000"/>
                </a:solidFill>
              </a:rPr>
              <a:t>&gt; </a:t>
            </a:r>
            <a:r>
              <a:rPr lang="fr-FR" sz="2400" dirty="0">
                <a:solidFill>
                  <a:schemeClr val="accent1"/>
                </a:solidFill>
              </a:rPr>
              <a:t>class(z)</a:t>
            </a: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logical</a:t>
            </a:r>
            <a:r>
              <a:rPr lang="fr-FR" sz="2400" dirty="0">
                <a:solidFill>
                  <a:schemeClr val="tx1"/>
                </a:solidFill>
              </a:rPr>
              <a:t>  "</a:t>
            </a:r>
          </a:p>
          <a:p>
            <a:endParaRPr lang="en-GB" sz="4000" dirty="0">
              <a:solidFill>
                <a:schemeClr val="accent1"/>
              </a:solidFill>
            </a:endParaRPr>
          </a:p>
          <a:p>
            <a:endParaRPr lang="fr-FR" sz="4000" dirty="0">
              <a:solidFill>
                <a:schemeClr val="tx1"/>
              </a:solidFill>
            </a:endParaRPr>
          </a:p>
          <a:p>
            <a:endParaRPr lang="en-GB" sz="40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5A0B14CC-D690-BA4B-A395-455C80B3D1B5}"/>
              </a:ext>
            </a:extLst>
          </p:cNvPr>
          <p:cNvSpPr/>
          <p:nvPr/>
        </p:nvSpPr>
        <p:spPr>
          <a:xfrm>
            <a:off x="6369268" y="982534"/>
            <a:ext cx="5312979" cy="3046988"/>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sz="2400" b="0" i="0" dirty="0">
                <a:solidFill>
                  <a:srgbClr val="333333"/>
                </a:solidFill>
                <a:effectLst/>
                <a:latin typeface="Helvetica Neue" panose="02000503000000020004" pitchFamily="2" charset="0"/>
              </a:rPr>
              <a:t>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err="1"/>
              <a:t>murders$population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not one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but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a:t>
            </a:r>
          </a:p>
          <a:p>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call </a:t>
            </a:r>
            <a:r>
              <a:rPr lang="fr-FR" sz="2400" b="0" i="0" dirty="0" err="1">
                <a:solidFill>
                  <a:srgbClr val="333333"/>
                </a:solidFill>
                <a:effectLst/>
                <a:latin typeface="Helvetica Neue" panose="02000503000000020004" pitchFamily="2" charset="0"/>
              </a:rPr>
              <a:t>these</a:t>
            </a:r>
            <a:r>
              <a:rPr lang="fr-FR" sz="2400" b="0" i="0" dirty="0">
                <a:solidFill>
                  <a:srgbClr val="333333"/>
                </a:solidFill>
                <a:effectLst/>
                <a:latin typeface="Helvetica Neue" panose="02000503000000020004" pitchFamily="2" charset="0"/>
              </a:rPr>
              <a:t> types of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1"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a:t>
            </a:r>
          </a:p>
          <a:p>
            <a:r>
              <a:rPr lang="fr-FR" sz="2400" b="0" i="0" dirty="0">
                <a:solidFill>
                  <a:srgbClr val="333333"/>
                </a:solidFill>
                <a:effectLst/>
                <a:latin typeface="Helvetica Neue" panose="02000503000000020004" pitchFamily="2" charset="0"/>
              </a:rPr>
              <a:t>A single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technically</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vector</a:t>
            </a:r>
            <a:r>
              <a:rPr lang="fr-FR" sz="2400" b="0" i="0" dirty="0">
                <a:solidFill>
                  <a:srgbClr val="333333"/>
                </a:solidFill>
                <a:effectLst/>
                <a:latin typeface="Helvetica Neue" panose="02000503000000020004" pitchFamily="2" charset="0"/>
              </a:rPr>
              <a:t> of </a:t>
            </a:r>
            <a:r>
              <a:rPr lang="fr-FR" sz="2400" b="0" i="0" dirty="0" err="1">
                <a:solidFill>
                  <a:srgbClr val="333333"/>
                </a:solidFill>
                <a:effectLst/>
                <a:latin typeface="Helvetica Neue" panose="02000503000000020004" pitchFamily="2" charset="0"/>
              </a:rPr>
              <a:t>length</a:t>
            </a:r>
            <a:r>
              <a:rPr lang="fr-FR" sz="2400" b="0" i="0" dirty="0">
                <a:solidFill>
                  <a:srgbClr val="333333"/>
                </a:solidFill>
                <a:effectLst/>
                <a:latin typeface="Helvetica Neue" panose="02000503000000020004" pitchFamily="2" charset="0"/>
              </a:rPr>
              <a:t> 1, but in </a:t>
            </a:r>
            <a:r>
              <a:rPr lang="fr-FR" sz="2400" b="0" i="0" dirty="0" err="1">
                <a:solidFill>
                  <a:srgbClr val="333333"/>
                </a:solidFill>
                <a:effectLst/>
                <a:latin typeface="Helvetica Neue" panose="02000503000000020004" pitchFamily="2" charset="0"/>
              </a:rPr>
              <a:t>general</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use the </a:t>
            </a:r>
            <a:r>
              <a:rPr lang="fr-FR" sz="2400" b="0" i="0" dirty="0" err="1">
                <a:solidFill>
                  <a:srgbClr val="333333"/>
                </a:solidFill>
                <a:effectLst/>
                <a:latin typeface="Helvetica Neue" panose="02000503000000020004" pitchFamily="2" charset="0"/>
              </a:rPr>
              <a:t>term</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refer</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with</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entries.</a:t>
            </a:r>
            <a:endParaRPr lang="en-GB" sz="2400" dirty="0"/>
          </a:p>
        </p:txBody>
      </p:sp>
    </p:spTree>
    <p:extLst>
      <p:ext uri="{BB962C8B-B14F-4D97-AF65-F5344CB8AC3E}">
        <p14:creationId xmlns:p14="http://schemas.microsoft.com/office/powerpoint/2010/main" val="367256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ED25-B7F8-924C-AFDC-B591C1C789A2}"/>
              </a:ext>
            </a:extLst>
          </p:cNvPr>
          <p:cNvSpPr>
            <a:spLocks noGrp="1"/>
          </p:cNvSpPr>
          <p:nvPr>
            <p:ph type="title"/>
          </p:nvPr>
        </p:nvSpPr>
        <p:spPr/>
        <p:txBody>
          <a:bodyPr/>
          <a:lstStyle/>
          <a:p>
            <a:r>
              <a:rPr lang="en-GB" dirty="0"/>
              <a:t>Materials </a:t>
            </a:r>
          </a:p>
        </p:txBody>
      </p:sp>
    </p:spTree>
    <p:extLst>
      <p:ext uri="{BB962C8B-B14F-4D97-AF65-F5344CB8AC3E}">
        <p14:creationId xmlns:p14="http://schemas.microsoft.com/office/powerpoint/2010/main" val="278639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endParaRPr lang="en-GB" sz="3600" dirty="0">
              <a:solidFill>
                <a:schemeClr val="tx1"/>
              </a:solidFill>
            </a:endParaRPr>
          </a:p>
        </p:txBody>
      </p:sp>
      <p:sp>
        <p:nvSpPr>
          <p:cNvPr id="6" name="Rectangle 5">
            <a:extLst>
              <a:ext uri="{FF2B5EF4-FFF2-40B4-BE49-F238E27FC236}">
                <a16:creationId xmlns:a16="http://schemas.microsoft.com/office/drawing/2014/main" id="{D2778605-CDBF-FD41-9480-5CAA764F3EC7}"/>
              </a:ext>
            </a:extLst>
          </p:cNvPr>
          <p:cNvSpPr/>
          <p:nvPr/>
        </p:nvSpPr>
        <p:spPr>
          <a:xfrm>
            <a:off x="6874090" y="2793972"/>
            <a:ext cx="3509935" cy="369332"/>
          </a:xfrm>
          <a:prstGeom prst="rect">
            <a:avLst/>
          </a:prstGeom>
        </p:spPr>
        <p:txBody>
          <a:bodyPr wrap="none">
            <a:spAutoFit/>
          </a:bodyPr>
          <a:lstStyle/>
          <a:p>
            <a:r>
              <a:rPr lang="fr-FR" dirty="0">
                <a:solidFill>
                  <a:srgbClr val="333333"/>
                </a:solidFill>
                <a:latin typeface="Helvetica Neue" panose="02000503000000020004" pitchFamily="2" charset="0"/>
              </a:rPr>
              <a:t>You </a:t>
            </a:r>
            <a:r>
              <a:rPr lang="fr-FR" dirty="0" err="1">
                <a:solidFill>
                  <a:srgbClr val="333333"/>
                </a:solidFill>
                <a:latin typeface="Helvetica Neue" panose="02000503000000020004" pitchFamily="2" charset="0"/>
              </a:rPr>
              <a:t>expected</a:t>
            </a:r>
            <a:r>
              <a:rPr lang="fr-FR" dirty="0">
                <a:solidFill>
                  <a:srgbClr val="333333"/>
                </a:solidFill>
                <a:latin typeface="Helvetica Neue" panose="02000503000000020004" pitchFamily="2" charset="0"/>
              </a:rPr>
              <a:t> an </a:t>
            </a:r>
            <a:r>
              <a:rPr lang="fr-FR" dirty="0" err="1">
                <a:solidFill>
                  <a:srgbClr val="333333"/>
                </a:solidFill>
                <a:latin typeface="Helvetica Neue" panose="02000503000000020004" pitchFamily="2" charset="0"/>
              </a:rPr>
              <a:t>error</a:t>
            </a:r>
            <a:r>
              <a:rPr lang="fr-FR" dirty="0">
                <a:solidFill>
                  <a:srgbClr val="333333"/>
                </a:solidFill>
                <a:latin typeface="Helvetica Neue" panose="02000503000000020004" pitchFamily="2" charset="0"/>
              </a:rPr>
              <a:t> message!</a:t>
            </a:r>
            <a:endParaRPr lang="en-GB" dirty="0"/>
          </a:p>
        </p:txBody>
      </p:sp>
    </p:spTree>
    <p:extLst>
      <p:ext uri="{BB962C8B-B14F-4D97-AF65-F5344CB8AC3E}">
        <p14:creationId xmlns:p14="http://schemas.microsoft.com/office/powerpoint/2010/main" val="4062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247226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BB020EA-39BD-1A42-A42D-14C61B0A0E32}"/>
              </a:ext>
            </a:extLst>
          </p:cNvPr>
          <p:cNvSpPr/>
          <p:nvPr/>
        </p:nvSpPr>
        <p:spPr>
          <a:xfrm>
            <a:off x="415346" y="4928903"/>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&lt;- 1:5 </a:t>
            </a:r>
          </a:p>
          <a:p>
            <a:r>
              <a:rPr lang="en-GB" sz="1600" dirty="0">
                <a:solidFill>
                  <a:srgbClr val="FF0000"/>
                </a:solidFill>
              </a:rPr>
              <a:t>&gt; </a:t>
            </a:r>
            <a:r>
              <a:rPr lang="fr-FR" sz="1600" dirty="0">
                <a:solidFill>
                  <a:schemeClr val="accent1"/>
                </a:solidFill>
              </a:rPr>
              <a:t>y &lt;- </a:t>
            </a:r>
            <a:r>
              <a:rPr lang="fr-FR" sz="1600" b="1" dirty="0" err="1">
                <a:solidFill>
                  <a:schemeClr val="accent1"/>
                </a:solidFill>
              </a:rPr>
              <a:t>as.character</a:t>
            </a:r>
            <a:r>
              <a:rPr lang="fr-FR" sz="1600" dirty="0">
                <a:solidFill>
                  <a:schemeClr val="accent1"/>
                </a:solidFill>
              </a:rPr>
              <a:t>(x) </a:t>
            </a:r>
          </a:p>
          <a:p>
            <a:r>
              <a:rPr lang="en-GB" sz="1600" dirty="0">
                <a:solidFill>
                  <a:srgbClr val="FF0000"/>
                </a:solidFill>
              </a:rPr>
              <a:t>&gt; </a:t>
            </a:r>
            <a:r>
              <a:rPr lang="fr-FR" sz="1600" dirty="0">
                <a:solidFill>
                  <a:schemeClr val="accent1"/>
                </a:solidFill>
              </a:rPr>
              <a:t>y </a:t>
            </a:r>
          </a:p>
          <a:p>
            <a:r>
              <a:rPr lang="fr-FR" sz="1600" i="1" dirty="0">
                <a:solidFill>
                  <a:schemeClr val="tx1"/>
                </a:solidFill>
              </a:rPr>
              <a:t>#&gt; [1] "1" "2" "3" "4" "5"</a:t>
            </a:r>
            <a:r>
              <a:rPr lang="fr-FR" sz="1600" b="1" dirty="0">
                <a:solidFill>
                  <a:schemeClr val="tx1"/>
                </a:solidFill>
              </a:rPr>
              <a:t> </a:t>
            </a:r>
          </a:p>
          <a:p>
            <a:r>
              <a:rPr lang="en-GB" sz="1600" dirty="0">
                <a:solidFill>
                  <a:srgbClr val="FF0000"/>
                </a:solidFill>
              </a:rPr>
              <a:t>&gt; </a:t>
            </a:r>
            <a:r>
              <a:rPr lang="fr-FR" sz="1600" b="1" dirty="0" err="1">
                <a:solidFill>
                  <a:schemeClr val="accent1"/>
                </a:solidFill>
              </a:rPr>
              <a:t>as.numeric</a:t>
            </a:r>
            <a:r>
              <a:rPr lang="fr-FR" sz="1600" dirty="0">
                <a:solidFill>
                  <a:schemeClr val="accent1"/>
                </a:solidFill>
              </a:rPr>
              <a:t>(y) </a:t>
            </a:r>
          </a:p>
          <a:p>
            <a:r>
              <a:rPr lang="fr-FR" sz="1600" i="1" dirty="0">
                <a:solidFill>
                  <a:schemeClr val="tx1"/>
                </a:solidFill>
              </a:rPr>
              <a:t>#&gt; [1] 1 2 3 4 5</a:t>
            </a:r>
            <a:endParaRPr lang="en-GB" sz="1600" dirty="0">
              <a:solidFill>
                <a:schemeClr val="tx1"/>
              </a:solidFill>
            </a:endParaRPr>
          </a:p>
        </p:txBody>
      </p:sp>
      <p:sp>
        <p:nvSpPr>
          <p:cNvPr id="7" name="Rectangle 6">
            <a:extLst>
              <a:ext uri="{FF2B5EF4-FFF2-40B4-BE49-F238E27FC236}">
                <a16:creationId xmlns:a16="http://schemas.microsoft.com/office/drawing/2014/main" id="{733439AB-073F-E945-B801-9A9A7A711819}"/>
              </a:ext>
            </a:extLst>
          </p:cNvPr>
          <p:cNvSpPr/>
          <p:nvPr/>
        </p:nvSpPr>
        <p:spPr>
          <a:xfrm>
            <a:off x="7139133" y="5357553"/>
            <a:ext cx="4052328"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offers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to change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one type to </a:t>
            </a:r>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0949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A193-9DEF-6348-AE63-83D41288859D}"/>
              </a:ext>
            </a:extLst>
          </p:cNvPr>
          <p:cNvSpPr>
            <a:spLocks noGrp="1"/>
          </p:cNvSpPr>
          <p:nvPr>
            <p:ph type="title"/>
          </p:nvPr>
        </p:nvSpPr>
        <p:spPr>
          <a:xfrm>
            <a:off x="838200" y="428187"/>
            <a:ext cx="10515600" cy="1325563"/>
          </a:xfrm>
        </p:spPr>
        <p:txBody>
          <a:bodyPr/>
          <a:lstStyle/>
          <a:p>
            <a:r>
              <a:rPr lang="en-GB" dirty="0"/>
              <a:t>Matrices</a:t>
            </a:r>
          </a:p>
        </p:txBody>
      </p:sp>
      <p:sp>
        <p:nvSpPr>
          <p:cNvPr id="5" name="Rectangle 4">
            <a:extLst>
              <a:ext uri="{FF2B5EF4-FFF2-40B4-BE49-F238E27FC236}">
                <a16:creationId xmlns:a16="http://schemas.microsoft.com/office/drawing/2014/main" id="{D53B722F-2563-9B45-B246-D30288A87FB0}"/>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a:t>
            </a:r>
            <a:r>
              <a:rPr lang="en-GB" sz="2000" dirty="0">
                <a:solidFill>
                  <a:schemeClr val="accent1"/>
                </a:solidFill>
              </a:rPr>
              <a:t> </a:t>
            </a:r>
            <a:r>
              <a:rPr lang="fr-FR" dirty="0">
                <a:solidFill>
                  <a:schemeClr val="accent1"/>
                </a:solidFill>
              </a:rPr>
              <a:t>mat &lt;- </a:t>
            </a:r>
            <a:r>
              <a:rPr lang="fr-FR" b="1" dirty="0">
                <a:solidFill>
                  <a:schemeClr val="accent1"/>
                </a:solidFill>
              </a:rPr>
              <a:t>matrix</a:t>
            </a:r>
            <a:r>
              <a:rPr lang="fr-FR" dirty="0">
                <a:solidFill>
                  <a:schemeClr val="accent1"/>
                </a:solidFill>
              </a:rPr>
              <a:t>(1:12, 4, 3) </a:t>
            </a:r>
          </a:p>
          <a:p>
            <a:r>
              <a:rPr lang="fr-FR" i="1" dirty="0">
                <a:solidFill>
                  <a:schemeClr val="tx1"/>
                </a:solidFill>
              </a:rPr>
              <a:t>#&gt; [,1] [,2] [,3]</a:t>
            </a:r>
            <a:r>
              <a:rPr lang="fr-FR" dirty="0">
                <a:solidFill>
                  <a:schemeClr val="tx1"/>
                </a:solidFill>
              </a:rPr>
              <a:t> </a:t>
            </a:r>
          </a:p>
          <a:p>
            <a:r>
              <a:rPr lang="fr-FR" i="1" dirty="0">
                <a:solidFill>
                  <a:schemeClr val="tx1"/>
                </a:solidFill>
              </a:rPr>
              <a:t>#&gt; [1,] 1 5 9</a:t>
            </a:r>
            <a:r>
              <a:rPr lang="fr-FR" dirty="0">
                <a:solidFill>
                  <a:schemeClr val="tx1"/>
                </a:solidFill>
              </a:rPr>
              <a:t> </a:t>
            </a:r>
          </a:p>
          <a:p>
            <a:r>
              <a:rPr lang="fr-FR" i="1" dirty="0">
                <a:solidFill>
                  <a:schemeClr val="tx1"/>
                </a:solidFill>
              </a:rPr>
              <a:t>#&gt; [2,] 2 6 10</a:t>
            </a:r>
            <a:r>
              <a:rPr lang="fr-FR" dirty="0">
                <a:solidFill>
                  <a:schemeClr val="tx1"/>
                </a:solidFill>
              </a:rPr>
              <a:t> </a:t>
            </a:r>
          </a:p>
          <a:p>
            <a:r>
              <a:rPr lang="fr-FR" i="1" dirty="0">
                <a:solidFill>
                  <a:schemeClr val="tx1"/>
                </a:solidFill>
              </a:rPr>
              <a:t>#&gt; [3,] 3 7 11</a:t>
            </a:r>
            <a:r>
              <a:rPr lang="fr-FR" dirty="0">
                <a:solidFill>
                  <a:schemeClr val="tx1"/>
                </a:solidFill>
              </a:rPr>
              <a:t> </a:t>
            </a:r>
          </a:p>
          <a:p>
            <a:r>
              <a:rPr lang="fr-FR" i="1" dirty="0">
                <a:solidFill>
                  <a:schemeClr val="tx1"/>
                </a:solidFill>
              </a:rPr>
              <a:t>#&gt; [4,] 4 8 12</a:t>
            </a:r>
          </a:p>
          <a:p>
            <a:r>
              <a:rPr lang="en-GB" dirty="0">
                <a:solidFill>
                  <a:srgbClr val="FF0000"/>
                </a:solidFill>
              </a:rPr>
              <a:t>&gt; </a:t>
            </a:r>
            <a:r>
              <a:rPr lang="fr-FR" dirty="0">
                <a:solidFill>
                  <a:schemeClr val="accent1"/>
                </a:solidFill>
              </a:rPr>
              <a:t>mat[2, 3] </a:t>
            </a:r>
          </a:p>
          <a:p>
            <a:r>
              <a:rPr lang="fr-FR" i="1" dirty="0">
                <a:solidFill>
                  <a:schemeClr val="tx1"/>
                </a:solidFill>
              </a:rPr>
              <a:t>#&gt; [1] 10</a:t>
            </a:r>
          </a:p>
          <a:p>
            <a:r>
              <a:rPr lang="en-GB" dirty="0">
                <a:solidFill>
                  <a:srgbClr val="FF0000"/>
                </a:solidFill>
              </a:rPr>
              <a:t>&gt; </a:t>
            </a:r>
            <a:r>
              <a:rPr lang="fr-FR" dirty="0">
                <a:solidFill>
                  <a:schemeClr val="accent1"/>
                </a:solidFill>
              </a:rPr>
              <a:t>mat[2, ]</a:t>
            </a:r>
          </a:p>
          <a:p>
            <a:r>
              <a:rPr lang="fr-FR" dirty="0"/>
              <a:t> </a:t>
            </a:r>
            <a:r>
              <a:rPr lang="fr-FR" i="1" dirty="0">
                <a:solidFill>
                  <a:schemeClr val="tx1"/>
                </a:solidFill>
              </a:rPr>
              <a:t>#&gt; [1] 2 6 10</a:t>
            </a:r>
          </a:p>
          <a:p>
            <a:r>
              <a:rPr lang="en-GB" dirty="0">
                <a:solidFill>
                  <a:srgbClr val="FF0000"/>
                </a:solidFill>
              </a:rPr>
              <a:t>&gt; </a:t>
            </a:r>
            <a:r>
              <a:rPr lang="fr-FR" dirty="0">
                <a:solidFill>
                  <a:schemeClr val="accent1"/>
                </a:solidFill>
              </a:rPr>
              <a:t>mat[, 3]</a:t>
            </a:r>
          </a:p>
          <a:p>
            <a:r>
              <a:rPr lang="fr-FR" dirty="0">
                <a:solidFill>
                  <a:schemeClr val="tx1"/>
                </a:solidFill>
              </a:rPr>
              <a:t> </a:t>
            </a:r>
            <a:r>
              <a:rPr lang="fr-FR" i="1" dirty="0">
                <a:solidFill>
                  <a:schemeClr val="tx1"/>
                </a:solidFill>
              </a:rPr>
              <a:t>#&gt; [1] 9 10 11 12</a:t>
            </a:r>
          </a:p>
          <a:p>
            <a:r>
              <a:rPr lang="en-GB" dirty="0">
                <a:solidFill>
                  <a:srgbClr val="FF0000"/>
                </a:solidFill>
              </a:rPr>
              <a:t>&gt; </a:t>
            </a:r>
            <a:r>
              <a:rPr lang="fr-FR" dirty="0">
                <a:solidFill>
                  <a:schemeClr val="accent1"/>
                </a:solidFill>
              </a:rPr>
              <a:t>mat[, 2:3] </a:t>
            </a:r>
          </a:p>
          <a:p>
            <a:r>
              <a:rPr lang="fr-FR" i="1" dirty="0">
                <a:solidFill>
                  <a:schemeClr val="tx1"/>
                </a:solidFill>
              </a:rPr>
              <a:t>#&gt; [,1] [,2]</a:t>
            </a:r>
          </a:p>
          <a:p>
            <a:r>
              <a:rPr lang="fr-FR" dirty="0">
                <a:solidFill>
                  <a:schemeClr val="tx1"/>
                </a:solidFill>
              </a:rPr>
              <a:t> </a:t>
            </a:r>
            <a:r>
              <a:rPr lang="fr-FR" i="1" dirty="0">
                <a:solidFill>
                  <a:schemeClr val="tx1"/>
                </a:solidFill>
              </a:rPr>
              <a:t>#&gt; [1,] 5 9</a:t>
            </a:r>
            <a:r>
              <a:rPr lang="fr-FR" dirty="0">
                <a:solidFill>
                  <a:schemeClr val="tx1"/>
                </a:solidFill>
              </a:rPr>
              <a:t> </a:t>
            </a:r>
          </a:p>
          <a:p>
            <a:r>
              <a:rPr lang="fr-FR" i="1" dirty="0">
                <a:solidFill>
                  <a:schemeClr val="tx1"/>
                </a:solidFill>
              </a:rPr>
              <a:t>#&gt; [2,] 6 10</a:t>
            </a:r>
            <a:r>
              <a:rPr lang="fr-FR" dirty="0">
                <a:solidFill>
                  <a:schemeClr val="tx1"/>
                </a:solidFill>
              </a:rPr>
              <a:t> </a:t>
            </a:r>
          </a:p>
          <a:p>
            <a:r>
              <a:rPr lang="fr-FR" i="1" dirty="0">
                <a:solidFill>
                  <a:schemeClr val="tx1"/>
                </a:solidFill>
              </a:rPr>
              <a:t>#&gt; [3,] 7 11</a:t>
            </a:r>
            <a:r>
              <a:rPr lang="fr-FR" dirty="0">
                <a:solidFill>
                  <a:schemeClr val="tx1"/>
                </a:solidFill>
              </a:rPr>
              <a:t> </a:t>
            </a:r>
          </a:p>
          <a:p>
            <a:r>
              <a:rPr lang="fr-FR" i="1" dirty="0">
                <a:solidFill>
                  <a:schemeClr val="tx1"/>
                </a:solidFill>
              </a:rPr>
              <a:t>#&gt; [4,] 8 12</a:t>
            </a:r>
          </a:p>
          <a:p>
            <a:r>
              <a:rPr lang="en-GB" dirty="0">
                <a:solidFill>
                  <a:srgbClr val="FF0000"/>
                </a:solidFill>
              </a:rPr>
              <a:t>&gt; </a:t>
            </a:r>
            <a:r>
              <a:rPr lang="fr-FR" b="1" dirty="0" err="1">
                <a:solidFill>
                  <a:schemeClr val="accent1"/>
                </a:solidFill>
              </a:rPr>
              <a:t>as.data.frame</a:t>
            </a:r>
            <a:r>
              <a:rPr lang="fr-FR" dirty="0">
                <a:solidFill>
                  <a:schemeClr val="accent1"/>
                </a:solidFill>
              </a:rPr>
              <a:t>(mat)</a:t>
            </a:r>
          </a:p>
          <a:p>
            <a:endParaRPr lang="en-GB" sz="3200" dirty="0">
              <a:solidFill>
                <a:schemeClr val="tx1"/>
              </a:solidFill>
            </a:endParaRPr>
          </a:p>
          <a:p>
            <a:endParaRPr lang="en-GB" sz="3600" dirty="0">
              <a:solidFill>
                <a:schemeClr val="tx1"/>
              </a:solidFill>
            </a:endParaRPr>
          </a:p>
        </p:txBody>
      </p:sp>
      <p:pic>
        <p:nvPicPr>
          <p:cNvPr id="1026" name="Picture 2" descr="Matrix Function in R">
            <a:extLst>
              <a:ext uri="{FF2B5EF4-FFF2-40B4-BE49-F238E27FC236}">
                <a16:creationId xmlns:a16="http://schemas.microsoft.com/office/drawing/2014/main" id="{8791B9D1-323E-6848-A167-A9B81938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416" y="428187"/>
            <a:ext cx="4216026" cy="34832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3D39B82-6818-A743-A561-110C9B0A8110}"/>
              </a:ext>
            </a:extLst>
          </p:cNvPr>
          <p:cNvSpPr/>
          <p:nvPr/>
        </p:nvSpPr>
        <p:spPr>
          <a:xfrm>
            <a:off x="3255174" y="4082813"/>
            <a:ext cx="5017705" cy="2585323"/>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0" i="0" dirty="0">
                <a:solidFill>
                  <a:srgbClr val="333333"/>
                </a:solidFill>
                <a:effectLst/>
              </a:rPr>
              <a:t>Matrices are </a:t>
            </a:r>
            <a:r>
              <a:rPr lang="fr-FR" b="0" i="0" dirty="0" err="1">
                <a:solidFill>
                  <a:srgbClr val="333333"/>
                </a:solidFill>
                <a:effectLst/>
              </a:rPr>
              <a:t>similar</a:t>
            </a:r>
            <a:r>
              <a:rPr lang="fr-FR" b="0" i="0" dirty="0">
                <a:solidFill>
                  <a:srgbClr val="333333"/>
                </a:solidFill>
                <a:effectLst/>
              </a:rPr>
              <a:t> to data frames in </a:t>
            </a:r>
            <a:r>
              <a:rPr lang="fr-FR" b="0" i="0" dirty="0" err="1">
                <a:solidFill>
                  <a:srgbClr val="333333"/>
                </a:solidFill>
                <a:effectLst/>
              </a:rPr>
              <a:t>that</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are </a:t>
            </a:r>
            <a:r>
              <a:rPr lang="fr-FR" b="0" i="0" dirty="0" err="1">
                <a:solidFill>
                  <a:srgbClr val="333333"/>
                </a:solidFill>
                <a:effectLst/>
              </a:rPr>
              <a:t>two-dimensional</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have </a:t>
            </a:r>
            <a:r>
              <a:rPr lang="fr-FR" b="0" i="0" dirty="0" err="1">
                <a:solidFill>
                  <a:srgbClr val="333333"/>
                </a:solidFill>
                <a:effectLst/>
              </a:rPr>
              <a:t>rows</a:t>
            </a:r>
            <a:r>
              <a:rPr lang="fr-FR" b="0" i="0" dirty="0">
                <a:solidFill>
                  <a:srgbClr val="333333"/>
                </a:solidFill>
                <a:effectLst/>
              </a:rPr>
              <a:t> and </a:t>
            </a:r>
            <a:r>
              <a:rPr lang="fr-FR" b="0" i="0" dirty="0" err="1">
                <a:solidFill>
                  <a:srgbClr val="333333"/>
                </a:solidFill>
                <a:effectLst/>
              </a:rPr>
              <a:t>columns</a:t>
            </a:r>
            <a:r>
              <a:rPr lang="fr-FR" b="0" i="0" dirty="0">
                <a:solidFill>
                  <a:srgbClr val="333333"/>
                </a:solidFill>
                <a:effectLst/>
              </a:rPr>
              <a:t>. </a:t>
            </a:r>
          </a:p>
          <a:p>
            <a:r>
              <a:rPr lang="fr-FR" b="0" i="0" dirty="0" err="1">
                <a:solidFill>
                  <a:srgbClr val="333333"/>
                </a:solidFill>
                <a:effectLst/>
              </a:rPr>
              <a:t>However</a:t>
            </a:r>
            <a:r>
              <a:rPr lang="fr-FR" b="0" i="0" dirty="0">
                <a:solidFill>
                  <a:srgbClr val="333333"/>
                </a:solidFill>
                <a:effectLst/>
              </a:rPr>
              <a:t>, </a:t>
            </a:r>
            <a:r>
              <a:rPr lang="fr-FR" b="0" i="0" dirty="0" err="1">
                <a:solidFill>
                  <a:srgbClr val="333333"/>
                </a:solidFill>
                <a:effectLst/>
              </a:rPr>
              <a:t>like</a:t>
            </a:r>
            <a:r>
              <a:rPr lang="fr-FR" b="0" i="0" dirty="0">
                <a:solidFill>
                  <a:srgbClr val="333333"/>
                </a:solidFill>
                <a:effectLst/>
              </a:rPr>
              <a:t> </a:t>
            </a:r>
            <a:r>
              <a:rPr lang="fr-FR" b="0" i="0" dirty="0" err="1">
                <a:solidFill>
                  <a:srgbClr val="333333"/>
                </a:solidFill>
                <a:effectLst/>
              </a:rPr>
              <a:t>numeric</a:t>
            </a:r>
            <a:r>
              <a:rPr lang="fr-FR" b="0" i="0" dirty="0">
                <a:solidFill>
                  <a:srgbClr val="333333"/>
                </a:solidFill>
                <a:effectLst/>
              </a:rPr>
              <a:t>, </a:t>
            </a:r>
            <a:r>
              <a:rPr lang="fr-FR" b="0" i="0" dirty="0" err="1">
                <a:solidFill>
                  <a:srgbClr val="333333"/>
                </a:solidFill>
                <a:effectLst/>
              </a:rPr>
              <a:t>character</a:t>
            </a:r>
            <a:r>
              <a:rPr lang="fr-FR" b="0" i="0" dirty="0">
                <a:solidFill>
                  <a:srgbClr val="333333"/>
                </a:solidFill>
                <a:effectLst/>
              </a:rPr>
              <a:t> and </a:t>
            </a:r>
            <a:r>
              <a:rPr lang="fr-FR" b="0" i="0" dirty="0" err="1">
                <a:solidFill>
                  <a:srgbClr val="333333"/>
                </a:solidFill>
                <a:effectLst/>
              </a:rPr>
              <a:t>logical</a:t>
            </a:r>
            <a:r>
              <a:rPr lang="fr-FR" b="0" i="0" dirty="0">
                <a:solidFill>
                  <a:srgbClr val="333333"/>
                </a:solidFill>
                <a:effectLst/>
              </a:rPr>
              <a:t> </a:t>
            </a:r>
            <a:r>
              <a:rPr lang="fr-FR" b="0" i="0" dirty="0" err="1">
                <a:solidFill>
                  <a:srgbClr val="333333"/>
                </a:solidFill>
                <a:effectLst/>
              </a:rPr>
              <a:t>vectors</a:t>
            </a:r>
            <a:r>
              <a:rPr lang="fr-FR" b="0" i="0" dirty="0">
                <a:solidFill>
                  <a:srgbClr val="333333"/>
                </a:solidFill>
                <a:effectLst/>
              </a:rPr>
              <a:t>, entries in matrices have to </a:t>
            </a:r>
            <a:r>
              <a:rPr lang="fr-FR" b="0" i="0" dirty="0" err="1">
                <a:solidFill>
                  <a:srgbClr val="333333"/>
                </a:solidFill>
                <a:effectLst/>
              </a:rPr>
              <a:t>be</a:t>
            </a:r>
            <a:r>
              <a:rPr lang="fr-FR" b="0" i="0" dirty="0">
                <a:solidFill>
                  <a:srgbClr val="333333"/>
                </a:solidFill>
                <a:effectLst/>
              </a:rPr>
              <a:t> all the </a:t>
            </a:r>
            <a:r>
              <a:rPr lang="fr-FR" b="0" i="0" dirty="0" err="1">
                <a:solidFill>
                  <a:srgbClr val="333333"/>
                </a:solidFill>
                <a:effectLst/>
              </a:rPr>
              <a:t>same</a:t>
            </a:r>
            <a:r>
              <a:rPr lang="fr-FR" b="0" i="0" dirty="0">
                <a:solidFill>
                  <a:srgbClr val="333333"/>
                </a:solidFill>
                <a:effectLst/>
              </a:rPr>
              <a:t> type. </a:t>
            </a:r>
          </a:p>
          <a:p>
            <a:r>
              <a:rPr lang="fr-FR" dirty="0" err="1"/>
              <a:t>Yet</a:t>
            </a:r>
            <a:r>
              <a:rPr lang="fr-FR" dirty="0"/>
              <a:t> matrices have a major </a:t>
            </a:r>
            <a:r>
              <a:rPr lang="fr-FR" dirty="0" err="1"/>
              <a:t>advantage</a:t>
            </a:r>
            <a:r>
              <a:rPr lang="fr-FR" dirty="0"/>
              <a:t> over data frames: </a:t>
            </a:r>
            <a:r>
              <a:rPr lang="fr-FR" dirty="0" err="1"/>
              <a:t>we</a:t>
            </a:r>
            <a:r>
              <a:rPr lang="fr-FR" dirty="0"/>
              <a:t> </a:t>
            </a:r>
            <a:r>
              <a:rPr lang="fr-FR" dirty="0" err="1"/>
              <a:t>can</a:t>
            </a:r>
            <a:r>
              <a:rPr lang="fr-FR" dirty="0"/>
              <a:t> </a:t>
            </a:r>
            <a:r>
              <a:rPr lang="fr-FR" dirty="0" err="1"/>
              <a:t>perform</a:t>
            </a:r>
            <a:r>
              <a:rPr lang="fr-FR" dirty="0"/>
              <a:t> a matrix </a:t>
            </a:r>
            <a:r>
              <a:rPr lang="fr-FR" dirty="0" err="1"/>
              <a:t>algebra</a:t>
            </a:r>
            <a:r>
              <a:rPr lang="fr-FR" dirty="0"/>
              <a:t> </a:t>
            </a:r>
            <a:r>
              <a:rPr lang="fr-FR" dirty="0" err="1"/>
              <a:t>operations</a:t>
            </a:r>
            <a:r>
              <a:rPr lang="fr-FR" dirty="0"/>
              <a:t>, a </a:t>
            </a:r>
            <a:r>
              <a:rPr lang="fr-FR" dirty="0" err="1"/>
              <a:t>powerful</a:t>
            </a:r>
            <a:r>
              <a:rPr lang="fr-FR" dirty="0"/>
              <a:t> type of </a:t>
            </a:r>
            <a:r>
              <a:rPr lang="fr-FR" dirty="0" err="1"/>
              <a:t>mathematical</a:t>
            </a:r>
            <a:r>
              <a:rPr lang="fr-FR" dirty="0"/>
              <a:t> technique. </a:t>
            </a:r>
            <a:endParaRPr lang="en-GB" dirty="0"/>
          </a:p>
        </p:txBody>
      </p:sp>
    </p:spTree>
    <p:extLst>
      <p:ext uri="{BB962C8B-B14F-4D97-AF65-F5344CB8AC3E}">
        <p14:creationId xmlns:p14="http://schemas.microsoft.com/office/powerpoint/2010/main" val="3838897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1AC8-141C-6840-ABA4-DF7C9B468401}"/>
              </a:ext>
            </a:extLst>
          </p:cNvPr>
          <p:cNvSpPr>
            <a:spLocks noGrp="1"/>
          </p:cNvSpPr>
          <p:nvPr>
            <p:ph type="title"/>
          </p:nvPr>
        </p:nvSpPr>
        <p:spPr/>
        <p:txBody>
          <a:bodyPr/>
          <a:lstStyle/>
          <a:p>
            <a:r>
              <a:rPr lang="en-GB" dirty="0"/>
              <a:t>Lists</a:t>
            </a:r>
          </a:p>
        </p:txBody>
      </p:sp>
      <p:sp>
        <p:nvSpPr>
          <p:cNvPr id="4" name="Rectangle 3">
            <a:extLst>
              <a:ext uri="{FF2B5EF4-FFF2-40B4-BE49-F238E27FC236}">
                <a16:creationId xmlns:a16="http://schemas.microsoft.com/office/drawing/2014/main" id="{81D8FFEB-0E25-DA4D-B573-B694BF9DC0E4}"/>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 </a:t>
            </a:r>
            <a:r>
              <a:rPr lang="fr-FR" dirty="0" err="1">
                <a:solidFill>
                  <a:schemeClr val="accent1"/>
                </a:solidFill>
              </a:rPr>
              <a:t>mylist</a:t>
            </a:r>
            <a:r>
              <a:rPr lang="fr-FR" dirty="0">
                <a:solidFill>
                  <a:schemeClr val="accent1"/>
                </a:solidFill>
              </a:rPr>
              <a:t> =</a:t>
            </a:r>
            <a:r>
              <a:rPr lang="fr-FR" sz="1400" dirty="0">
                <a:solidFill>
                  <a:schemeClr val="accent1"/>
                </a:solidFill>
              </a:rPr>
              <a:t> </a:t>
            </a:r>
            <a:r>
              <a:rPr lang="fr-FR" b="1" dirty="0" err="1">
                <a:solidFill>
                  <a:schemeClr val="accent1"/>
                </a:solidFill>
              </a:rPr>
              <a:t>list</a:t>
            </a:r>
            <a:r>
              <a:rPr lang="fr-FR" dirty="0">
                <a:solidFill>
                  <a:schemeClr val="accent1"/>
                </a:solidFill>
              </a:rPr>
              <a:t>(</a:t>
            </a:r>
            <a:r>
              <a:rPr lang="fr-FR" dirty="0" err="1">
                <a:solidFill>
                  <a:schemeClr val="accent1"/>
                </a:solidFill>
              </a:rPr>
              <a:t>name</a:t>
            </a:r>
            <a:r>
              <a:rPr lang="fr-FR" dirty="0">
                <a:solidFill>
                  <a:schemeClr val="accent1"/>
                </a:solidFill>
              </a:rPr>
              <a:t>='Charles',</a:t>
            </a:r>
            <a:r>
              <a:rPr lang="fr-FR" dirty="0" err="1">
                <a:solidFill>
                  <a:schemeClr val="accent1"/>
                </a:solidFill>
              </a:rPr>
              <a:t>age</a:t>
            </a:r>
            <a:r>
              <a:rPr lang="fr-FR" dirty="0">
                <a:solidFill>
                  <a:schemeClr val="accent1"/>
                </a:solidFill>
              </a:rPr>
              <a:t>=28,married=TRUE)</a:t>
            </a:r>
            <a:r>
              <a:rPr lang="en-GB" dirty="0">
                <a:solidFill>
                  <a:schemeClr val="accent1"/>
                </a:solidFill>
              </a:rPr>
              <a:t></a:t>
            </a:r>
          </a:p>
          <a:p>
            <a:r>
              <a:rPr lang="en-GB" dirty="0">
                <a:solidFill>
                  <a:srgbClr val="FF0000"/>
                </a:solidFill>
              </a:rPr>
              <a:t>&gt; </a:t>
            </a:r>
            <a:r>
              <a:rPr lang="fr-FR" dirty="0" err="1">
                <a:solidFill>
                  <a:schemeClr val="accent1"/>
                </a:solidFill>
              </a:rPr>
              <a:t>mylist</a:t>
            </a:r>
            <a:endParaRPr lang="fr-FR" dirty="0">
              <a:solidFill>
                <a:schemeClr val="accent1"/>
              </a:solidFill>
            </a:endParaRPr>
          </a:p>
          <a:p>
            <a:r>
              <a:rPr lang="fr-FR" dirty="0">
                <a:solidFill>
                  <a:schemeClr val="tx1"/>
                </a:solidFill>
              </a:rPr>
              <a:t>## $</a:t>
            </a:r>
            <a:r>
              <a:rPr lang="fr-FR" dirty="0" err="1">
                <a:solidFill>
                  <a:schemeClr val="tx1"/>
                </a:solidFill>
              </a:rPr>
              <a:t>name</a:t>
            </a:r>
            <a:r>
              <a:rPr lang="fr-FR" dirty="0">
                <a:solidFill>
                  <a:schemeClr val="tx1"/>
                </a:solidFill>
              </a:rPr>
              <a:t> </a:t>
            </a:r>
          </a:p>
          <a:p>
            <a:r>
              <a:rPr lang="fr-FR" dirty="0">
                <a:solidFill>
                  <a:schemeClr val="tx1"/>
                </a:solidFill>
              </a:rPr>
              <a:t>## [1] "Charles" </a:t>
            </a:r>
          </a:p>
          <a:p>
            <a:r>
              <a:rPr lang="fr-FR" dirty="0">
                <a:solidFill>
                  <a:schemeClr val="tx1"/>
                </a:solidFill>
              </a:rPr>
              <a:t>## $</a:t>
            </a:r>
            <a:r>
              <a:rPr lang="fr-FR" dirty="0" err="1">
                <a:solidFill>
                  <a:schemeClr val="tx1"/>
                </a:solidFill>
              </a:rPr>
              <a:t>age</a:t>
            </a:r>
            <a:endParaRPr lang="fr-FR" dirty="0">
              <a:solidFill>
                <a:schemeClr val="tx1"/>
              </a:solidFill>
            </a:endParaRPr>
          </a:p>
          <a:p>
            <a:r>
              <a:rPr lang="fr-FR" dirty="0">
                <a:solidFill>
                  <a:schemeClr val="tx1"/>
                </a:solidFill>
              </a:rPr>
              <a:t>## [1] 28 </a:t>
            </a:r>
          </a:p>
          <a:p>
            <a:r>
              <a:rPr lang="fr-FR" dirty="0">
                <a:solidFill>
                  <a:schemeClr val="tx1"/>
                </a:solidFill>
              </a:rPr>
              <a:t>## $</a:t>
            </a:r>
            <a:r>
              <a:rPr lang="fr-FR" dirty="0" err="1">
                <a:solidFill>
                  <a:schemeClr val="tx1"/>
                </a:solidFill>
              </a:rPr>
              <a:t>married</a:t>
            </a:r>
            <a:r>
              <a:rPr lang="fr-FR" dirty="0">
                <a:solidFill>
                  <a:schemeClr val="tx1"/>
                </a:solidFill>
              </a:rPr>
              <a:t> </a:t>
            </a:r>
          </a:p>
          <a:p>
            <a:r>
              <a:rPr lang="fr-FR" dirty="0">
                <a:solidFill>
                  <a:schemeClr val="tx1"/>
                </a:solidFill>
              </a:rPr>
              <a:t>## [1] TRUE</a:t>
            </a:r>
            <a:endParaRPr lang="en-GB" dirty="0">
              <a:solidFill>
                <a:schemeClr val="tx1"/>
              </a:solidFill>
            </a:endParaRPr>
          </a:p>
          <a:p>
            <a:r>
              <a:rPr lang="en-GB" dirty="0">
                <a:solidFill>
                  <a:srgbClr val="FF0000"/>
                </a:solidFill>
              </a:rPr>
              <a:t>&gt; </a:t>
            </a:r>
            <a:r>
              <a:rPr lang="fr-FR" dirty="0">
                <a:solidFill>
                  <a:schemeClr val="accent1"/>
                </a:solidFill>
              </a:rPr>
              <a:t>out = </a:t>
            </a:r>
            <a:r>
              <a:rPr lang="fr-FR" b="1" dirty="0" err="1">
                <a:solidFill>
                  <a:schemeClr val="accent1"/>
                </a:solidFill>
              </a:rPr>
              <a:t>t.test</a:t>
            </a:r>
            <a:r>
              <a:rPr lang="fr-FR" dirty="0">
                <a:solidFill>
                  <a:schemeClr val="accent1"/>
                </a:solidFill>
              </a:rPr>
              <a:t>(1:10, y = </a:t>
            </a:r>
            <a:r>
              <a:rPr lang="fr-FR" b="1" dirty="0">
                <a:solidFill>
                  <a:schemeClr val="accent1"/>
                </a:solidFill>
              </a:rPr>
              <a:t>c</a:t>
            </a:r>
            <a:r>
              <a:rPr lang="fr-FR" dirty="0">
                <a:solidFill>
                  <a:schemeClr val="accent1"/>
                </a:solidFill>
              </a:rPr>
              <a:t>(7:20))</a:t>
            </a:r>
            <a:r>
              <a:rPr lang="en-GB" dirty="0"/>
              <a:t></a:t>
            </a:r>
          </a:p>
          <a:p>
            <a:r>
              <a:rPr lang="en-GB" dirty="0">
                <a:solidFill>
                  <a:srgbClr val="FF0000"/>
                </a:solidFill>
              </a:rPr>
              <a:t>&gt; </a:t>
            </a:r>
            <a:r>
              <a:rPr lang="fr-FR" dirty="0">
                <a:solidFill>
                  <a:schemeClr val="accent1"/>
                </a:solidFill>
              </a:rPr>
              <a:t>out</a:t>
            </a:r>
            <a:endParaRPr lang="en-GB" dirty="0">
              <a:solidFill>
                <a:schemeClr val="accent1"/>
              </a:solidFill>
            </a:endParaRPr>
          </a:p>
          <a:p>
            <a:r>
              <a:rPr lang="en-GB" dirty="0">
                <a:solidFill>
                  <a:schemeClr val="tx1"/>
                </a:solidFill>
              </a:rPr>
              <a:t> </a:t>
            </a:r>
            <a:r>
              <a:rPr lang="fr-FR" dirty="0">
                <a:solidFill>
                  <a:schemeClr val="tx1"/>
                </a:solidFill>
              </a:rPr>
              <a:t>## </a:t>
            </a:r>
            <a:r>
              <a:rPr lang="fr-FR" dirty="0" err="1">
                <a:solidFill>
                  <a:schemeClr val="tx1"/>
                </a:solidFill>
              </a:rPr>
              <a:t>Welch</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t</a:t>
            </a:r>
            <a:r>
              <a:rPr lang="fr-FR" dirty="0">
                <a:solidFill>
                  <a:schemeClr val="tx1"/>
                </a:solidFill>
              </a:rPr>
              <a:t>-test </a:t>
            </a:r>
          </a:p>
          <a:p>
            <a:r>
              <a:rPr lang="fr-FR" dirty="0">
                <a:solidFill>
                  <a:schemeClr val="tx1"/>
                </a:solidFill>
              </a:rPr>
              <a:t>## data: 1:10 and c(7:20) </a:t>
            </a:r>
          </a:p>
          <a:p>
            <a:r>
              <a:rPr lang="fr-FR" dirty="0">
                <a:solidFill>
                  <a:schemeClr val="tx1"/>
                </a:solidFill>
              </a:rPr>
              <a:t>## </a:t>
            </a:r>
            <a:r>
              <a:rPr lang="fr-FR" dirty="0" err="1">
                <a:solidFill>
                  <a:schemeClr val="tx1"/>
                </a:solidFill>
              </a:rPr>
              <a:t>t</a:t>
            </a:r>
            <a:r>
              <a:rPr lang="fr-FR" dirty="0">
                <a:solidFill>
                  <a:schemeClr val="tx1"/>
                </a:solidFill>
              </a:rPr>
              <a:t> = -5.4349, </a:t>
            </a:r>
            <a:r>
              <a:rPr lang="fr-FR" dirty="0" err="1">
                <a:solidFill>
                  <a:schemeClr val="tx1"/>
                </a:solidFill>
              </a:rPr>
              <a:t>df</a:t>
            </a:r>
            <a:r>
              <a:rPr lang="fr-FR" dirty="0">
                <a:solidFill>
                  <a:schemeClr val="tx1"/>
                </a:solidFill>
              </a:rPr>
              <a:t> = 21.982, p-value = 1.855e-05 </a:t>
            </a:r>
          </a:p>
          <a:p>
            <a:r>
              <a:rPr lang="fr-FR" dirty="0">
                <a:solidFill>
                  <a:schemeClr val="tx1"/>
                </a:solidFill>
              </a:rPr>
              <a:t>## alternative </a:t>
            </a:r>
            <a:r>
              <a:rPr lang="fr-FR" dirty="0" err="1">
                <a:solidFill>
                  <a:schemeClr val="tx1"/>
                </a:solidFill>
              </a:rPr>
              <a:t>hypothesis</a:t>
            </a:r>
            <a:r>
              <a:rPr lang="fr-FR" dirty="0">
                <a:solidFill>
                  <a:schemeClr val="tx1"/>
                </a:solidFill>
              </a:rPr>
              <a:t>: </a:t>
            </a:r>
            <a:r>
              <a:rPr lang="fr-FR" dirty="0" err="1">
                <a:solidFill>
                  <a:schemeClr val="tx1"/>
                </a:solidFill>
              </a:rPr>
              <a:t>true</a:t>
            </a:r>
            <a:r>
              <a:rPr lang="fr-FR" dirty="0">
                <a:solidFill>
                  <a:schemeClr val="tx1"/>
                </a:solidFill>
              </a:rPr>
              <a:t> </a:t>
            </a:r>
            <a:r>
              <a:rPr lang="fr-FR" dirty="0" err="1">
                <a:solidFill>
                  <a:schemeClr val="tx1"/>
                </a:solidFill>
              </a:rPr>
              <a:t>difference</a:t>
            </a:r>
            <a:r>
              <a:rPr lang="fr-FR" dirty="0">
                <a:solidFill>
                  <a:schemeClr val="tx1"/>
                </a:solidFill>
              </a:rPr>
              <a:t> in </a:t>
            </a:r>
            <a:r>
              <a:rPr lang="fr-FR" dirty="0" err="1">
                <a:solidFill>
                  <a:schemeClr val="tx1"/>
                </a:solidFill>
              </a:rPr>
              <a:t>means</a:t>
            </a:r>
            <a:r>
              <a:rPr lang="fr-FR" dirty="0">
                <a:solidFill>
                  <a:schemeClr val="tx1"/>
                </a:solidFill>
              </a:rPr>
              <a:t> </a:t>
            </a:r>
            <a:r>
              <a:rPr lang="fr-FR" dirty="0" err="1">
                <a:solidFill>
                  <a:schemeClr val="tx1"/>
                </a:solidFill>
              </a:rPr>
              <a:t>is</a:t>
            </a:r>
            <a:r>
              <a:rPr lang="fr-FR" dirty="0">
                <a:solidFill>
                  <a:schemeClr val="tx1"/>
                </a:solidFill>
              </a:rPr>
              <a:t> not </a:t>
            </a:r>
            <a:r>
              <a:rPr lang="fr-FR" dirty="0" err="1">
                <a:solidFill>
                  <a:schemeClr val="tx1"/>
                </a:solidFill>
              </a:rPr>
              <a:t>equal</a:t>
            </a:r>
            <a:r>
              <a:rPr lang="fr-FR" dirty="0">
                <a:solidFill>
                  <a:schemeClr val="tx1"/>
                </a:solidFill>
              </a:rPr>
              <a:t> to 0 </a:t>
            </a:r>
          </a:p>
          <a:p>
            <a:r>
              <a:rPr lang="fr-FR" dirty="0">
                <a:solidFill>
                  <a:schemeClr val="tx1"/>
                </a:solidFill>
              </a:rPr>
              <a:t>## 95 percent confidence </a:t>
            </a:r>
            <a:r>
              <a:rPr lang="fr-FR" dirty="0" err="1">
                <a:solidFill>
                  <a:schemeClr val="tx1"/>
                </a:solidFill>
              </a:rPr>
              <a:t>interval</a:t>
            </a:r>
            <a:r>
              <a:rPr lang="fr-FR" dirty="0">
                <a:solidFill>
                  <a:schemeClr val="tx1"/>
                </a:solidFill>
              </a:rPr>
              <a:t>: </a:t>
            </a:r>
          </a:p>
          <a:p>
            <a:r>
              <a:rPr lang="fr-FR" dirty="0">
                <a:solidFill>
                  <a:schemeClr val="tx1"/>
                </a:solidFill>
              </a:rPr>
              <a:t>## -11.052802 -4.947198 </a:t>
            </a:r>
          </a:p>
          <a:p>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estimates</a:t>
            </a:r>
            <a:r>
              <a:rPr lang="fr-FR" dirty="0">
                <a:solidFill>
                  <a:schemeClr val="tx1"/>
                </a:solidFill>
              </a:rPr>
              <a:t>: </a:t>
            </a:r>
          </a:p>
          <a:p>
            <a:r>
              <a:rPr lang="fr-FR" dirty="0">
                <a:solidFill>
                  <a:schemeClr val="tx1"/>
                </a:solidFill>
              </a:rPr>
              <a:t>## </a:t>
            </a:r>
            <a:r>
              <a:rPr lang="fr-FR" dirty="0" err="1">
                <a:solidFill>
                  <a:schemeClr val="tx1"/>
                </a:solidFill>
              </a:rPr>
              <a:t>mean</a:t>
            </a:r>
            <a:r>
              <a:rPr lang="fr-FR" dirty="0">
                <a:solidFill>
                  <a:schemeClr val="tx1"/>
                </a:solidFill>
              </a:rPr>
              <a:t> of x </a:t>
            </a:r>
            <a:r>
              <a:rPr lang="fr-FR" dirty="0" err="1">
                <a:solidFill>
                  <a:schemeClr val="tx1"/>
                </a:solidFill>
              </a:rPr>
              <a:t>mean</a:t>
            </a:r>
            <a:r>
              <a:rPr lang="fr-FR" dirty="0">
                <a:solidFill>
                  <a:schemeClr val="tx1"/>
                </a:solidFill>
              </a:rPr>
              <a:t> of y </a:t>
            </a:r>
          </a:p>
          <a:p>
            <a:r>
              <a:rPr lang="fr-FR" dirty="0">
                <a:solidFill>
                  <a:schemeClr val="tx1"/>
                </a:solidFill>
              </a:rPr>
              <a:t>## 5.5 13.5</a:t>
            </a:r>
            <a:endParaRPr lang="fr-FR" sz="3200" dirty="0">
              <a:solidFill>
                <a:schemeClr val="tx1"/>
              </a:solidFill>
            </a:endParaRPr>
          </a:p>
          <a:p>
            <a:endParaRPr lang="en-GB" sz="3200" dirty="0">
              <a:solidFill>
                <a:schemeClr val="tx1"/>
              </a:solidFill>
            </a:endParaRPr>
          </a:p>
          <a:p>
            <a:endParaRPr lang="en-GB" sz="3600" dirty="0">
              <a:solidFill>
                <a:schemeClr val="tx1"/>
              </a:solidFill>
            </a:endParaRPr>
          </a:p>
        </p:txBody>
      </p:sp>
      <p:sp>
        <p:nvSpPr>
          <p:cNvPr id="3" name="Rectangle 2">
            <a:extLst>
              <a:ext uri="{FF2B5EF4-FFF2-40B4-BE49-F238E27FC236}">
                <a16:creationId xmlns:a16="http://schemas.microsoft.com/office/drawing/2014/main" id="{B864F28C-D5F7-9044-ACBB-960B24AE0E49}"/>
              </a:ext>
            </a:extLst>
          </p:cNvPr>
          <p:cNvSpPr/>
          <p:nvPr/>
        </p:nvSpPr>
        <p:spPr>
          <a:xfrm>
            <a:off x="7225861" y="1690688"/>
            <a:ext cx="4456386"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1"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able to store information of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types. All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return </a:t>
            </a:r>
            <a:r>
              <a:rPr lang="fr-FR" b="0"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important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able to </a:t>
            </a:r>
            <a:r>
              <a:rPr lang="fr-FR" b="0" i="0" dirty="0" err="1">
                <a:solidFill>
                  <a:srgbClr val="333333"/>
                </a:solidFill>
                <a:effectLst/>
                <a:latin typeface="Helvetica Neue" panose="02000503000000020004" pitchFamily="2" charset="0"/>
              </a:rPr>
              <a:t>manipulate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them</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2929309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frame</a:t>
            </a:r>
          </a:p>
        </p:txBody>
      </p:sp>
      <p:sp>
        <p:nvSpPr>
          <p:cNvPr id="4" name="Rectangle 3">
            <a:extLst>
              <a:ext uri="{FF2B5EF4-FFF2-40B4-BE49-F238E27FC236}">
                <a16:creationId xmlns:a16="http://schemas.microsoft.com/office/drawing/2014/main" id="{5BA7B18C-E875-7043-A199-F04DD1E375E4}"/>
              </a:ext>
            </a:extLst>
          </p:cNvPr>
          <p:cNvSpPr/>
          <p:nvPr/>
        </p:nvSpPr>
        <p:spPr>
          <a:xfrm>
            <a:off x="838200" y="1690688"/>
            <a:ext cx="4180966"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 </a:t>
            </a:r>
          </a:p>
          <a:p>
            <a:r>
              <a:rPr lang="en-GB" sz="4400" dirty="0">
                <a:solidFill>
                  <a:srgbClr val="FF0000"/>
                </a:solidFill>
              </a:rPr>
              <a:t>&gt; </a:t>
            </a:r>
            <a:r>
              <a:rPr lang="fr-FR" sz="4400" dirty="0">
                <a:solidFill>
                  <a:schemeClr val="accent1"/>
                </a:solidFill>
              </a:rPr>
              <a:t>data(</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solidFill>
                  <a:srgbClr val="FF0000"/>
                </a:solidFill>
              </a:rPr>
              <a:t>&gt; </a:t>
            </a:r>
            <a:r>
              <a:rPr lang="fr-FR" sz="4400" dirty="0">
                <a:solidFill>
                  <a:schemeClr val="accent1"/>
                </a:solidFill>
              </a:rPr>
              <a:t>class(</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a:t>
            </a:r>
            <a:r>
              <a:rPr lang="fr-FR" sz="4400" dirty="0" err="1">
                <a:solidFill>
                  <a:schemeClr val="tx1"/>
                </a:solidFill>
              </a:rPr>
              <a:t>data.frame</a:t>
            </a:r>
            <a:r>
              <a:rPr lang="fr-FR" sz="4400" dirty="0">
                <a:solidFill>
                  <a:schemeClr val="tx1"/>
                </a:solidFill>
              </a:rPr>
              <a:t>"</a:t>
            </a:r>
            <a:endParaRPr lang="en-GB" sz="4400" dirty="0">
              <a:solidFill>
                <a:schemeClr val="tx1"/>
              </a:solidFill>
            </a:endParaRPr>
          </a:p>
        </p:txBody>
      </p:sp>
    </p:spTree>
    <p:extLst>
      <p:ext uri="{BB962C8B-B14F-4D97-AF65-F5344CB8AC3E}">
        <p14:creationId xmlns:p14="http://schemas.microsoft.com/office/powerpoint/2010/main" val="1288646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31D0-3971-584C-8F6E-0DA272B48048}"/>
              </a:ext>
            </a:extLst>
          </p:cNvPr>
          <p:cNvSpPr>
            <a:spLocks noGrp="1"/>
          </p:cNvSpPr>
          <p:nvPr>
            <p:ph type="title"/>
          </p:nvPr>
        </p:nvSpPr>
        <p:spPr/>
        <p:txBody>
          <a:bodyPr/>
          <a:lstStyle/>
          <a:p>
            <a:r>
              <a:rPr lang="en-GB" b="1" dirty="0"/>
              <a:t>How to Create a Data Frame</a:t>
            </a:r>
            <a:endParaRPr lang="fr-FR" dirty="0"/>
          </a:p>
        </p:txBody>
      </p:sp>
      <p:sp>
        <p:nvSpPr>
          <p:cNvPr id="4" name="TextBox 3">
            <a:extLst>
              <a:ext uri="{FF2B5EF4-FFF2-40B4-BE49-F238E27FC236}">
                <a16:creationId xmlns:a16="http://schemas.microsoft.com/office/drawing/2014/main" id="{6F16DD9A-0187-924A-9E4E-C5107CB53ADA}"/>
              </a:ext>
            </a:extLst>
          </p:cNvPr>
          <p:cNvSpPr txBox="1"/>
          <p:nvPr/>
        </p:nvSpPr>
        <p:spPr>
          <a:xfrm>
            <a:off x="441754" y="1531376"/>
            <a:ext cx="11470160" cy="646331"/>
          </a:xfrm>
          <a:prstGeom prst="rect">
            <a:avLst/>
          </a:prstGeom>
          <a:noFill/>
        </p:spPr>
        <p:txBody>
          <a:bodyPr wrap="square">
            <a:spAutoFit/>
          </a:bodyPr>
          <a:lstStyle/>
          <a:p>
            <a:r>
              <a:rPr lang="en-GB" b="0" i="0" dirty="0">
                <a:solidFill>
                  <a:srgbClr val="222222"/>
                </a:solidFill>
                <a:effectLst/>
                <a:latin typeface="Source Sans Pro" panose="020B0503030403020204" pitchFamily="34" charset="0"/>
              </a:rPr>
              <a:t>We can create a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in R by passing the variable </a:t>
            </a:r>
            <a:r>
              <a:rPr lang="en-GB" b="0" i="0" dirty="0" err="1">
                <a:solidFill>
                  <a:srgbClr val="222222"/>
                </a:solidFill>
                <a:effectLst/>
                <a:latin typeface="Source Sans Pro" panose="020B0503030403020204" pitchFamily="34" charset="0"/>
              </a:rPr>
              <a:t>a,b,c,d</a:t>
            </a:r>
            <a:r>
              <a:rPr lang="en-GB" b="0" i="0" dirty="0">
                <a:solidFill>
                  <a:srgbClr val="222222"/>
                </a:solidFill>
                <a:effectLst/>
                <a:latin typeface="Source Sans Pro" panose="020B0503030403020204" pitchFamily="34" charset="0"/>
              </a:rPr>
              <a:t> into the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function. We can R create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and name the columns with name() and simply specify the name of the variables.</a:t>
            </a:r>
            <a:endParaRPr lang="fr-FR" dirty="0"/>
          </a:p>
        </p:txBody>
      </p:sp>
      <p:sp>
        <p:nvSpPr>
          <p:cNvPr id="6" name="TextBox 5">
            <a:extLst>
              <a:ext uri="{FF2B5EF4-FFF2-40B4-BE49-F238E27FC236}">
                <a16:creationId xmlns:a16="http://schemas.microsoft.com/office/drawing/2014/main" id="{D85D833D-B666-9648-BF9D-B461997D560A}"/>
              </a:ext>
            </a:extLst>
          </p:cNvPr>
          <p:cNvSpPr txBox="1"/>
          <p:nvPr/>
        </p:nvSpPr>
        <p:spPr>
          <a:xfrm>
            <a:off x="2838965" y="2342291"/>
            <a:ext cx="6098058" cy="369332"/>
          </a:xfrm>
          <a:prstGeom prst="rect">
            <a:avLst/>
          </a:prstGeom>
          <a:solidFill>
            <a:schemeClr val="bg2"/>
          </a:solidFill>
        </p:spPr>
        <p:txBody>
          <a:bodyPr wrap="square">
            <a:spAutoFit/>
          </a:bodyPr>
          <a:lstStyle/>
          <a:p>
            <a:r>
              <a:rPr lang="en-GB" dirty="0" err="1"/>
              <a:t>data.frame</a:t>
            </a:r>
            <a:r>
              <a:rPr lang="en-GB" dirty="0"/>
              <a:t>(df, </a:t>
            </a:r>
            <a:r>
              <a:rPr lang="en-GB" dirty="0" err="1"/>
              <a:t>stringsAsFactors</a:t>
            </a:r>
            <a:r>
              <a:rPr lang="en-GB" dirty="0"/>
              <a:t> = TRUE)</a:t>
            </a:r>
            <a:endParaRPr lang="fr-FR" dirty="0"/>
          </a:p>
        </p:txBody>
      </p:sp>
      <p:sp>
        <p:nvSpPr>
          <p:cNvPr id="8" name="TextBox 7">
            <a:extLst>
              <a:ext uri="{FF2B5EF4-FFF2-40B4-BE49-F238E27FC236}">
                <a16:creationId xmlns:a16="http://schemas.microsoft.com/office/drawing/2014/main" id="{AC878720-D884-914E-9FD9-5EB7858575E0}"/>
              </a:ext>
            </a:extLst>
          </p:cNvPr>
          <p:cNvSpPr txBox="1"/>
          <p:nvPr/>
        </p:nvSpPr>
        <p:spPr>
          <a:xfrm>
            <a:off x="441754" y="2856939"/>
            <a:ext cx="6098058" cy="2308324"/>
          </a:xfrm>
          <a:prstGeom prst="rect">
            <a:avLst/>
          </a:prstGeom>
          <a:solidFill>
            <a:schemeClr val="bg2"/>
          </a:solidFill>
        </p:spPr>
        <p:txBody>
          <a:bodyPr wrap="square">
            <a:spAutoFit/>
          </a:bodyPr>
          <a:lstStyle/>
          <a:p>
            <a:r>
              <a:rPr lang="en-GB" dirty="0"/>
              <a:t># Create a, b, c, d variables </a:t>
            </a:r>
          </a:p>
          <a:p>
            <a:r>
              <a:rPr lang="en-GB" dirty="0"/>
              <a:t>a &lt;- c(10,20,30,40) </a:t>
            </a:r>
          </a:p>
          <a:p>
            <a:r>
              <a:rPr lang="en-GB" dirty="0"/>
              <a:t>b &lt;- c('book', 'pen', 'textbook', '</a:t>
            </a:r>
            <a:r>
              <a:rPr lang="en-GB" dirty="0" err="1"/>
              <a:t>pencil_case</a:t>
            </a:r>
            <a:r>
              <a:rPr lang="en-GB" dirty="0"/>
              <a:t>’) </a:t>
            </a:r>
          </a:p>
          <a:p>
            <a:r>
              <a:rPr lang="en-GB" dirty="0"/>
              <a:t>c &lt;- c(TRUE,FALSE,TRUE,FALSE) </a:t>
            </a:r>
          </a:p>
          <a:p>
            <a:r>
              <a:rPr lang="en-GB" dirty="0"/>
              <a:t>d &lt;- c(2.5, 8, 10, 7) </a:t>
            </a:r>
          </a:p>
          <a:p>
            <a:r>
              <a:rPr lang="en-GB" dirty="0"/>
              <a:t># Join the variables to create a data frame </a:t>
            </a:r>
          </a:p>
          <a:p>
            <a:r>
              <a:rPr lang="en-GB" dirty="0"/>
              <a:t>df &lt;- </a:t>
            </a:r>
            <a:r>
              <a:rPr lang="en-GB" dirty="0" err="1"/>
              <a:t>data.frame</a:t>
            </a:r>
            <a:r>
              <a:rPr lang="en-GB" dirty="0"/>
              <a:t>(</a:t>
            </a:r>
            <a:r>
              <a:rPr lang="en-GB" dirty="0" err="1"/>
              <a:t>a,b,c,d</a:t>
            </a:r>
            <a:r>
              <a:rPr lang="en-GB" dirty="0"/>
              <a:t>) </a:t>
            </a:r>
          </a:p>
          <a:p>
            <a:r>
              <a:rPr lang="en-GB" dirty="0"/>
              <a:t>df</a:t>
            </a:r>
            <a:endParaRPr lang="fr-FR" dirty="0"/>
          </a:p>
        </p:txBody>
      </p:sp>
      <p:sp>
        <p:nvSpPr>
          <p:cNvPr id="10" name="TextBox 9">
            <a:extLst>
              <a:ext uri="{FF2B5EF4-FFF2-40B4-BE49-F238E27FC236}">
                <a16:creationId xmlns:a16="http://schemas.microsoft.com/office/drawing/2014/main" id="{06E9284F-E568-B841-B393-42D0CED3FDEF}"/>
              </a:ext>
            </a:extLst>
          </p:cNvPr>
          <p:cNvSpPr txBox="1"/>
          <p:nvPr/>
        </p:nvSpPr>
        <p:spPr>
          <a:xfrm>
            <a:off x="441754" y="5310579"/>
            <a:ext cx="6098058" cy="1477328"/>
          </a:xfrm>
          <a:prstGeom prst="rect">
            <a:avLst/>
          </a:prstGeom>
          <a:solidFill>
            <a:schemeClr val="bg2"/>
          </a:solidFill>
        </p:spPr>
        <p:txBody>
          <a:bodyPr wrap="square">
            <a:spAutoFit/>
          </a:bodyPr>
          <a:lstStyle/>
          <a:p>
            <a:r>
              <a:rPr lang="en-GB" dirty="0"/>
              <a:t>## a b c d </a:t>
            </a:r>
          </a:p>
          <a:p>
            <a:r>
              <a:rPr lang="en-GB" dirty="0"/>
              <a:t>## 1 10 book TRUE 2.5 </a:t>
            </a:r>
          </a:p>
          <a:p>
            <a:r>
              <a:rPr lang="en-GB" dirty="0"/>
              <a:t>## 2 20 pen FALSE 8.0 </a:t>
            </a:r>
          </a:p>
          <a:p>
            <a:r>
              <a:rPr lang="en-GB" dirty="0"/>
              <a:t>## 3 30 textbook TRUE 10.0 </a:t>
            </a:r>
          </a:p>
          <a:p>
            <a:r>
              <a:rPr lang="en-GB" dirty="0"/>
              <a:t>## 4 40 </a:t>
            </a:r>
            <a:r>
              <a:rPr lang="en-GB" dirty="0" err="1"/>
              <a:t>pencil_case</a:t>
            </a:r>
            <a:r>
              <a:rPr lang="en-GB" dirty="0"/>
              <a:t> FALSE 7.0</a:t>
            </a:r>
            <a:endParaRPr lang="fr-FR" dirty="0"/>
          </a:p>
        </p:txBody>
      </p:sp>
      <p:pic>
        <p:nvPicPr>
          <p:cNvPr id="2050" name="Picture 2" descr="Slice Data Frame">
            <a:extLst>
              <a:ext uri="{FF2B5EF4-FFF2-40B4-BE49-F238E27FC236}">
                <a16:creationId xmlns:a16="http://schemas.microsoft.com/office/drawing/2014/main" id="{5A534DA2-A561-F54E-B418-A259C42B1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673" y="4236308"/>
            <a:ext cx="32766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3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BCC9-D13F-BE44-BB01-DACDF44B7C0F}"/>
              </a:ext>
            </a:extLst>
          </p:cNvPr>
          <p:cNvSpPr>
            <a:spLocks noGrp="1"/>
          </p:cNvSpPr>
          <p:nvPr>
            <p:ph type="title"/>
          </p:nvPr>
        </p:nvSpPr>
        <p:spPr/>
        <p:txBody>
          <a:bodyPr/>
          <a:lstStyle/>
          <a:p>
            <a:r>
              <a:rPr lang="en-GB" b="1" dirty="0"/>
              <a:t>Slice Data Frame</a:t>
            </a:r>
            <a:endParaRPr lang="fr-FR" dirty="0"/>
          </a:p>
        </p:txBody>
      </p:sp>
      <p:pic>
        <p:nvPicPr>
          <p:cNvPr id="3074" name="Picture 2" descr="Slice Data Frame">
            <a:extLst>
              <a:ext uri="{FF2B5EF4-FFF2-40B4-BE49-F238E27FC236}">
                <a16:creationId xmlns:a16="http://schemas.microsoft.com/office/drawing/2014/main" id="{A0AC4750-DA10-1C45-9598-C8151BA34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519" y="1690688"/>
            <a:ext cx="8178800" cy="4660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544C18-EA3E-B841-9A4E-BA54876E25C5}"/>
              </a:ext>
            </a:extLst>
          </p:cNvPr>
          <p:cNvSpPr txBox="1"/>
          <p:nvPr/>
        </p:nvSpPr>
        <p:spPr>
          <a:xfrm>
            <a:off x="0" y="2568123"/>
            <a:ext cx="3798780" cy="584775"/>
          </a:xfrm>
          <a:prstGeom prst="rect">
            <a:avLst/>
          </a:prstGeom>
          <a:solidFill>
            <a:schemeClr val="bg2"/>
          </a:solidFill>
        </p:spPr>
        <p:txBody>
          <a:bodyPr wrap="square">
            <a:spAutoFit/>
          </a:bodyPr>
          <a:lstStyle/>
          <a:p>
            <a:r>
              <a:rPr lang="en-GB" sz="1600" dirty="0"/>
              <a:t>## [1] book </a:t>
            </a:r>
          </a:p>
          <a:p>
            <a:r>
              <a:rPr lang="en-GB" sz="1600" dirty="0"/>
              <a:t>## Levels: book pen </a:t>
            </a:r>
            <a:r>
              <a:rPr lang="en-GB" sz="1600" dirty="0" err="1"/>
              <a:t>pencil_case</a:t>
            </a:r>
            <a:r>
              <a:rPr lang="en-GB" sz="1600" dirty="0"/>
              <a:t> textbook</a:t>
            </a:r>
            <a:endParaRPr lang="fr-FR" sz="1600" dirty="0"/>
          </a:p>
        </p:txBody>
      </p:sp>
      <p:sp>
        <p:nvSpPr>
          <p:cNvPr id="7" name="TextBox 6">
            <a:extLst>
              <a:ext uri="{FF2B5EF4-FFF2-40B4-BE49-F238E27FC236}">
                <a16:creationId xmlns:a16="http://schemas.microsoft.com/office/drawing/2014/main" id="{798842EF-8624-BF4F-A7E1-ADBCEBB18704}"/>
              </a:ext>
            </a:extLst>
          </p:cNvPr>
          <p:cNvSpPr txBox="1"/>
          <p:nvPr/>
        </p:nvSpPr>
        <p:spPr>
          <a:xfrm>
            <a:off x="209142" y="5920701"/>
            <a:ext cx="3589638" cy="861774"/>
          </a:xfrm>
          <a:prstGeom prst="rect">
            <a:avLst/>
          </a:prstGeom>
          <a:solidFill>
            <a:schemeClr val="bg2"/>
          </a:solidFill>
        </p:spPr>
        <p:txBody>
          <a:bodyPr wrap="square">
            <a:spAutoFit/>
          </a:bodyPr>
          <a:lstStyle/>
          <a:p>
            <a:r>
              <a:rPr lang="en-GB" sz="1600" dirty="0"/>
              <a:t>## ID items store price </a:t>
            </a:r>
          </a:p>
          <a:p>
            <a:r>
              <a:rPr lang="en-GB" sz="1600" dirty="0"/>
              <a:t>## 1 10 book TRUE 2.5 </a:t>
            </a:r>
          </a:p>
          <a:p>
            <a:r>
              <a:rPr lang="en-GB" sz="1600" dirty="0"/>
              <a:t>## 2 20 pen FALSE 8.0</a:t>
            </a:r>
            <a:endParaRPr lang="fr-FR" sz="1600" dirty="0"/>
          </a:p>
        </p:txBody>
      </p:sp>
      <p:sp>
        <p:nvSpPr>
          <p:cNvPr id="9" name="TextBox 8">
            <a:extLst>
              <a:ext uri="{FF2B5EF4-FFF2-40B4-BE49-F238E27FC236}">
                <a16:creationId xmlns:a16="http://schemas.microsoft.com/office/drawing/2014/main" id="{06CD7B78-BEB7-494A-97AC-44277F30ABEE}"/>
              </a:ext>
            </a:extLst>
          </p:cNvPr>
          <p:cNvSpPr txBox="1"/>
          <p:nvPr/>
        </p:nvSpPr>
        <p:spPr>
          <a:xfrm>
            <a:off x="7419546" y="6351588"/>
            <a:ext cx="3074773" cy="369332"/>
          </a:xfrm>
          <a:prstGeom prst="rect">
            <a:avLst/>
          </a:prstGeom>
          <a:solidFill>
            <a:schemeClr val="bg2"/>
          </a:solidFill>
        </p:spPr>
        <p:txBody>
          <a:bodyPr wrap="square">
            <a:spAutoFit/>
          </a:bodyPr>
          <a:lstStyle/>
          <a:p>
            <a:r>
              <a:rPr lang="en-FR" dirty="0"/>
              <a:t>## [1] 10 20 30 40</a:t>
            </a:r>
            <a:endParaRPr lang="fr-FR" dirty="0"/>
          </a:p>
        </p:txBody>
      </p:sp>
      <p:sp>
        <p:nvSpPr>
          <p:cNvPr id="11" name="TextBox 10">
            <a:extLst>
              <a:ext uri="{FF2B5EF4-FFF2-40B4-BE49-F238E27FC236}">
                <a16:creationId xmlns:a16="http://schemas.microsoft.com/office/drawing/2014/main" id="{BF8E65FB-A628-5C46-B516-07D2ECE551FC}"/>
              </a:ext>
            </a:extLst>
          </p:cNvPr>
          <p:cNvSpPr txBox="1"/>
          <p:nvPr/>
        </p:nvSpPr>
        <p:spPr>
          <a:xfrm>
            <a:off x="8567351" y="4021138"/>
            <a:ext cx="3404287" cy="1200329"/>
          </a:xfrm>
          <a:prstGeom prst="rect">
            <a:avLst/>
          </a:prstGeom>
          <a:solidFill>
            <a:schemeClr val="bg2"/>
          </a:solidFill>
        </p:spPr>
        <p:txBody>
          <a:bodyPr wrap="square">
            <a:spAutoFit/>
          </a:bodyPr>
          <a:lstStyle/>
          <a:p>
            <a:r>
              <a:rPr lang="en-GB" dirty="0"/>
              <a:t>## store price </a:t>
            </a:r>
          </a:p>
          <a:p>
            <a:r>
              <a:rPr lang="en-GB" dirty="0"/>
              <a:t>## 1 TRUE 2.5 </a:t>
            </a:r>
          </a:p>
          <a:p>
            <a:r>
              <a:rPr lang="en-GB" dirty="0"/>
              <a:t>## 2 FALSE 8.0 </a:t>
            </a:r>
          </a:p>
          <a:p>
            <a:r>
              <a:rPr lang="en-GB" dirty="0"/>
              <a:t>## 3 TRUE 10.0</a:t>
            </a:r>
            <a:endParaRPr lang="fr-FR" dirty="0"/>
          </a:p>
        </p:txBody>
      </p:sp>
    </p:spTree>
    <p:extLst>
      <p:ext uri="{BB962C8B-B14F-4D97-AF65-F5344CB8AC3E}">
        <p14:creationId xmlns:p14="http://schemas.microsoft.com/office/powerpoint/2010/main" val="3866280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723B-792D-2043-90C4-7CBCFCAF9C34}"/>
              </a:ext>
            </a:extLst>
          </p:cNvPr>
          <p:cNvSpPr>
            <a:spLocks noGrp="1"/>
          </p:cNvSpPr>
          <p:nvPr>
            <p:ph type="title"/>
          </p:nvPr>
        </p:nvSpPr>
        <p:spPr/>
        <p:txBody>
          <a:bodyPr/>
          <a:lstStyle/>
          <a:p>
            <a:r>
              <a:rPr lang="en-GB" b="1" dirty="0"/>
              <a:t>Append a Column to Data Frame</a:t>
            </a:r>
            <a:endParaRPr lang="fr-FR" dirty="0"/>
          </a:p>
        </p:txBody>
      </p:sp>
      <p:sp>
        <p:nvSpPr>
          <p:cNvPr id="4" name="TextBox 3">
            <a:extLst>
              <a:ext uri="{FF2B5EF4-FFF2-40B4-BE49-F238E27FC236}">
                <a16:creationId xmlns:a16="http://schemas.microsoft.com/office/drawing/2014/main" id="{F0DBFF99-9EC3-5D48-B215-9AB3900AEB40}"/>
              </a:ext>
            </a:extLst>
          </p:cNvPr>
          <p:cNvSpPr txBox="1"/>
          <p:nvPr/>
        </p:nvSpPr>
        <p:spPr>
          <a:xfrm>
            <a:off x="627106" y="1882516"/>
            <a:ext cx="4760440" cy="1477328"/>
          </a:xfrm>
          <a:prstGeom prst="rect">
            <a:avLst/>
          </a:prstGeom>
          <a:solidFill>
            <a:schemeClr val="bg2"/>
          </a:solidFill>
        </p:spPr>
        <p:txBody>
          <a:bodyPr wrap="square">
            <a:spAutoFit/>
          </a:bodyPr>
          <a:lstStyle/>
          <a:p>
            <a:r>
              <a:rPr lang="en-GB" dirty="0"/>
              <a:t># Create a new vector </a:t>
            </a:r>
          </a:p>
          <a:p>
            <a:r>
              <a:rPr lang="en-GB" dirty="0"/>
              <a:t>quantity &lt;- c(10, 35, 40, 5) </a:t>
            </a:r>
          </a:p>
          <a:p>
            <a:r>
              <a:rPr lang="en-GB" dirty="0"/>
              <a:t># Add `quantity` to the `df` data frame </a:t>
            </a:r>
          </a:p>
          <a:p>
            <a:r>
              <a:rPr lang="en-GB" dirty="0" err="1"/>
              <a:t>df$quantity</a:t>
            </a:r>
            <a:r>
              <a:rPr lang="en-GB" dirty="0"/>
              <a:t> &lt;- quantity </a:t>
            </a:r>
          </a:p>
          <a:p>
            <a:r>
              <a:rPr lang="en-GB" dirty="0"/>
              <a:t>df</a:t>
            </a:r>
            <a:endParaRPr lang="fr-FR" dirty="0"/>
          </a:p>
        </p:txBody>
      </p:sp>
      <p:sp>
        <p:nvSpPr>
          <p:cNvPr id="6" name="TextBox 5">
            <a:extLst>
              <a:ext uri="{FF2B5EF4-FFF2-40B4-BE49-F238E27FC236}">
                <a16:creationId xmlns:a16="http://schemas.microsoft.com/office/drawing/2014/main" id="{13FB0D8A-4885-134E-A485-93CDCE733694}"/>
              </a:ext>
            </a:extLst>
          </p:cNvPr>
          <p:cNvSpPr txBox="1"/>
          <p:nvPr/>
        </p:nvSpPr>
        <p:spPr>
          <a:xfrm>
            <a:off x="627106" y="3822400"/>
            <a:ext cx="4760440" cy="1477328"/>
          </a:xfrm>
          <a:prstGeom prst="rect">
            <a:avLst/>
          </a:prstGeom>
          <a:solidFill>
            <a:schemeClr val="bg2"/>
          </a:solidFill>
        </p:spPr>
        <p:txBody>
          <a:bodyPr wrap="square">
            <a:spAutoFit/>
          </a:bodyPr>
          <a:lstStyle/>
          <a:p>
            <a:r>
              <a:rPr lang="en-GB" dirty="0"/>
              <a:t>## ID items store price quantity </a:t>
            </a:r>
          </a:p>
          <a:p>
            <a:r>
              <a:rPr lang="en-GB" dirty="0"/>
              <a:t>## 1 10 book TRUE 2.5 10 </a:t>
            </a:r>
          </a:p>
          <a:p>
            <a:r>
              <a:rPr lang="en-GB" dirty="0"/>
              <a:t>## 2 20 pen FALSE 8.0 35 </a:t>
            </a:r>
          </a:p>
          <a:p>
            <a:r>
              <a:rPr lang="en-GB" dirty="0"/>
              <a:t>## 3 30 textbook TRUE 10.0 40</a:t>
            </a:r>
          </a:p>
          <a:p>
            <a:r>
              <a:rPr lang="en-GB" dirty="0"/>
              <a:t>## 4 40 </a:t>
            </a:r>
            <a:r>
              <a:rPr lang="en-GB" dirty="0" err="1"/>
              <a:t>pencil_case</a:t>
            </a:r>
            <a:r>
              <a:rPr lang="en-GB" dirty="0"/>
              <a:t> FALSE 7.0 5</a:t>
            </a:r>
            <a:endParaRPr lang="fr-FR" dirty="0"/>
          </a:p>
        </p:txBody>
      </p:sp>
      <p:sp>
        <p:nvSpPr>
          <p:cNvPr id="8" name="TextBox 7">
            <a:extLst>
              <a:ext uri="{FF2B5EF4-FFF2-40B4-BE49-F238E27FC236}">
                <a16:creationId xmlns:a16="http://schemas.microsoft.com/office/drawing/2014/main" id="{DE67EA61-1E11-3B43-8331-020F44FC80E9}"/>
              </a:ext>
            </a:extLst>
          </p:cNvPr>
          <p:cNvSpPr txBox="1"/>
          <p:nvPr/>
        </p:nvSpPr>
        <p:spPr>
          <a:xfrm>
            <a:off x="627106" y="3400640"/>
            <a:ext cx="6098058" cy="369332"/>
          </a:xfrm>
          <a:prstGeom prst="rect">
            <a:avLst/>
          </a:prstGeom>
          <a:noFill/>
        </p:spPr>
        <p:txBody>
          <a:bodyPr wrap="square">
            <a:spAutoFit/>
          </a:bodyPr>
          <a:lstStyle/>
          <a:p>
            <a:r>
              <a:rPr lang="en-GB" i="0" dirty="0">
                <a:solidFill>
                  <a:srgbClr val="222222"/>
                </a:solidFill>
                <a:effectLst/>
                <a:latin typeface="Source Sans Pro" panose="020B0503030403020204" pitchFamily="34" charset="0"/>
              </a:rPr>
              <a:t>Output:</a:t>
            </a:r>
            <a:endParaRPr lang="fr-FR" dirty="0"/>
          </a:p>
        </p:txBody>
      </p:sp>
    </p:spTree>
    <p:extLst>
      <p:ext uri="{BB962C8B-B14F-4D97-AF65-F5344CB8AC3E}">
        <p14:creationId xmlns:p14="http://schemas.microsoft.com/office/powerpoint/2010/main" val="1845567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B991-9A02-A845-AB92-5979C86AB321}"/>
              </a:ext>
            </a:extLst>
          </p:cNvPr>
          <p:cNvSpPr>
            <a:spLocks noGrp="1"/>
          </p:cNvSpPr>
          <p:nvPr>
            <p:ph type="title"/>
          </p:nvPr>
        </p:nvSpPr>
        <p:spPr/>
        <p:txBody>
          <a:bodyPr/>
          <a:lstStyle/>
          <a:p>
            <a:r>
              <a:rPr lang="en-GB" b="1" dirty="0"/>
              <a:t>Subset a Data Frame</a:t>
            </a:r>
            <a:endParaRPr lang="fr-FR" dirty="0"/>
          </a:p>
        </p:txBody>
      </p:sp>
      <p:sp>
        <p:nvSpPr>
          <p:cNvPr id="4" name="TextBox 3">
            <a:extLst>
              <a:ext uri="{FF2B5EF4-FFF2-40B4-BE49-F238E27FC236}">
                <a16:creationId xmlns:a16="http://schemas.microsoft.com/office/drawing/2014/main" id="{82F0D609-709C-C349-BF7E-FE5790A665B1}"/>
              </a:ext>
            </a:extLst>
          </p:cNvPr>
          <p:cNvSpPr txBox="1"/>
          <p:nvPr/>
        </p:nvSpPr>
        <p:spPr>
          <a:xfrm>
            <a:off x="602392" y="3306118"/>
            <a:ext cx="6098058" cy="646331"/>
          </a:xfrm>
          <a:prstGeom prst="rect">
            <a:avLst/>
          </a:prstGeom>
          <a:solidFill>
            <a:schemeClr val="bg2"/>
          </a:solidFill>
        </p:spPr>
        <p:txBody>
          <a:bodyPr wrap="square">
            <a:spAutoFit/>
          </a:bodyPr>
          <a:lstStyle/>
          <a:p>
            <a:r>
              <a:rPr lang="en-GB" dirty="0"/>
              <a:t># Select price above 5 </a:t>
            </a:r>
          </a:p>
          <a:p>
            <a:r>
              <a:rPr lang="en-GB" dirty="0"/>
              <a:t>subset(df, subset = price &gt; 5)</a:t>
            </a:r>
            <a:endParaRPr lang="fr-FR" dirty="0"/>
          </a:p>
        </p:txBody>
      </p:sp>
      <p:sp>
        <p:nvSpPr>
          <p:cNvPr id="6" name="TextBox 5">
            <a:extLst>
              <a:ext uri="{FF2B5EF4-FFF2-40B4-BE49-F238E27FC236}">
                <a16:creationId xmlns:a16="http://schemas.microsoft.com/office/drawing/2014/main" id="{32E0588B-6304-C948-9951-698A65D76BEF}"/>
              </a:ext>
            </a:extLst>
          </p:cNvPr>
          <p:cNvSpPr txBox="1"/>
          <p:nvPr/>
        </p:nvSpPr>
        <p:spPr>
          <a:xfrm>
            <a:off x="602392" y="4576288"/>
            <a:ext cx="6098058" cy="1200329"/>
          </a:xfrm>
          <a:prstGeom prst="rect">
            <a:avLst/>
          </a:prstGeom>
          <a:solidFill>
            <a:schemeClr val="bg2"/>
          </a:solidFill>
        </p:spPr>
        <p:txBody>
          <a:bodyPr wrap="square">
            <a:spAutoFit/>
          </a:bodyPr>
          <a:lstStyle/>
          <a:p>
            <a:r>
              <a:rPr lang="en-GB" dirty="0"/>
              <a:t>ID items store price </a:t>
            </a:r>
          </a:p>
          <a:p>
            <a:r>
              <a:rPr lang="en-GB" dirty="0"/>
              <a:t>2 20 pen FALSE 8 </a:t>
            </a:r>
          </a:p>
          <a:p>
            <a:r>
              <a:rPr lang="en-GB" dirty="0"/>
              <a:t>3 30 textbook TRUE 10 </a:t>
            </a:r>
          </a:p>
          <a:p>
            <a:r>
              <a:rPr lang="en-GB" dirty="0"/>
              <a:t>4 40 </a:t>
            </a:r>
            <a:r>
              <a:rPr lang="en-GB" dirty="0" err="1"/>
              <a:t>pencil_case</a:t>
            </a:r>
            <a:r>
              <a:rPr lang="en-GB" dirty="0"/>
              <a:t> FALSE 7</a:t>
            </a:r>
            <a:endParaRPr lang="fr-FR" dirty="0"/>
          </a:p>
        </p:txBody>
      </p:sp>
      <p:sp>
        <p:nvSpPr>
          <p:cNvPr id="8" name="TextBox 7">
            <a:extLst>
              <a:ext uri="{FF2B5EF4-FFF2-40B4-BE49-F238E27FC236}">
                <a16:creationId xmlns:a16="http://schemas.microsoft.com/office/drawing/2014/main" id="{B892EDA9-D04D-484C-B30A-CB59B7CDF98B}"/>
              </a:ext>
            </a:extLst>
          </p:cNvPr>
          <p:cNvSpPr txBox="1"/>
          <p:nvPr/>
        </p:nvSpPr>
        <p:spPr>
          <a:xfrm>
            <a:off x="602392" y="4206956"/>
            <a:ext cx="6098058" cy="369332"/>
          </a:xfrm>
          <a:prstGeom prst="rect">
            <a:avLst/>
          </a:prstGeom>
          <a:noFill/>
        </p:spPr>
        <p:txBody>
          <a:bodyPr wrap="square">
            <a:spAutoFit/>
          </a:bodyPr>
          <a:lstStyle/>
          <a:p>
            <a:r>
              <a:rPr lang="en-GB" i="0" dirty="0">
                <a:solidFill>
                  <a:srgbClr val="222222"/>
                </a:solidFill>
                <a:effectLst/>
                <a:latin typeface="Courier 10 Pitch" pitchFamily="2" charset="0"/>
              </a:rPr>
              <a:t>Output:</a:t>
            </a:r>
            <a:endParaRPr lang="fr-FR" dirty="0"/>
          </a:p>
        </p:txBody>
      </p:sp>
      <p:sp>
        <p:nvSpPr>
          <p:cNvPr id="10" name="TextBox 9">
            <a:extLst>
              <a:ext uri="{FF2B5EF4-FFF2-40B4-BE49-F238E27FC236}">
                <a16:creationId xmlns:a16="http://schemas.microsoft.com/office/drawing/2014/main" id="{0845A762-672E-444E-9B99-C068A103058A}"/>
              </a:ext>
            </a:extLst>
          </p:cNvPr>
          <p:cNvSpPr txBox="1"/>
          <p:nvPr/>
        </p:nvSpPr>
        <p:spPr>
          <a:xfrm>
            <a:off x="602392" y="1598355"/>
            <a:ext cx="8541608" cy="1477328"/>
          </a:xfrm>
          <a:prstGeom prst="rect">
            <a:avLst/>
          </a:prstGeom>
          <a:noFill/>
        </p:spPr>
        <p:txBody>
          <a:bodyPr wrap="square">
            <a:spAutoFit/>
          </a:bodyPr>
          <a:lstStyle/>
          <a:p>
            <a:r>
              <a:rPr lang="en-GB" dirty="0">
                <a:effectLst/>
              </a:rPr>
              <a:t>We use the subset() function.</a:t>
            </a:r>
          </a:p>
          <a:p>
            <a:pPr algn="ctr"/>
            <a:r>
              <a:rPr lang="en-GB" dirty="0"/>
              <a:t>subset(x, condition) </a:t>
            </a:r>
          </a:p>
          <a:p>
            <a:r>
              <a:rPr lang="en-GB" dirty="0"/>
              <a:t>arguments: </a:t>
            </a:r>
          </a:p>
          <a:p>
            <a:r>
              <a:rPr lang="en-GB" dirty="0"/>
              <a:t>- x: data frame used to perform the subset </a:t>
            </a:r>
          </a:p>
          <a:p>
            <a:r>
              <a:rPr lang="en-GB" dirty="0"/>
              <a:t>- condition: define the conditional statement</a:t>
            </a:r>
            <a:endParaRPr lang="fr-FR" dirty="0"/>
          </a:p>
        </p:txBody>
      </p:sp>
    </p:spTree>
    <p:extLst>
      <p:ext uri="{BB962C8B-B14F-4D97-AF65-F5344CB8AC3E}">
        <p14:creationId xmlns:p14="http://schemas.microsoft.com/office/powerpoint/2010/main" val="4936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BF54F5-2F6D-974D-ACA2-11D33D3D2865}"/>
              </a:ext>
            </a:extLst>
          </p:cNvPr>
          <p:cNvSpPr>
            <a:spLocks noGrp="1"/>
          </p:cNvSpPr>
          <p:nvPr>
            <p:ph type="title"/>
          </p:nvPr>
        </p:nvSpPr>
        <p:spPr/>
        <p:txBody>
          <a:bodyPr/>
          <a:lstStyle/>
          <a:p>
            <a:r>
              <a:rPr lang="en-GB" dirty="0"/>
              <a:t>Why R?</a:t>
            </a:r>
          </a:p>
        </p:txBody>
      </p:sp>
      <p:sp>
        <p:nvSpPr>
          <p:cNvPr id="5" name="TextBox 4">
            <a:extLst>
              <a:ext uri="{FF2B5EF4-FFF2-40B4-BE49-F238E27FC236}">
                <a16:creationId xmlns:a16="http://schemas.microsoft.com/office/drawing/2014/main" id="{76BA660A-0AD8-9644-A74D-10A9C96C4825}"/>
              </a:ext>
            </a:extLst>
          </p:cNvPr>
          <p:cNvSpPr txBox="1"/>
          <p:nvPr/>
        </p:nvSpPr>
        <p:spPr>
          <a:xfrm>
            <a:off x="18550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Interactivity</a:t>
            </a:r>
          </a:p>
          <a:p>
            <a:pPr algn="ctr"/>
            <a:endParaRPr lang="en-GB" dirty="0"/>
          </a:p>
        </p:txBody>
      </p:sp>
      <p:sp>
        <p:nvSpPr>
          <p:cNvPr id="6" name="TextBox 5">
            <a:extLst>
              <a:ext uri="{FF2B5EF4-FFF2-40B4-BE49-F238E27FC236}">
                <a16:creationId xmlns:a16="http://schemas.microsoft.com/office/drawing/2014/main" id="{DABDF705-D1DA-B142-B9D4-72D061408431}"/>
              </a:ext>
            </a:extLst>
          </p:cNvPr>
          <p:cNvSpPr txBox="1"/>
          <p:nvPr/>
        </p:nvSpPr>
        <p:spPr>
          <a:xfrm>
            <a:off x="73414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Scripting</a:t>
            </a:r>
          </a:p>
          <a:p>
            <a:pPr algn="ctr"/>
            <a:endParaRPr lang="en-GB" dirty="0"/>
          </a:p>
        </p:txBody>
      </p:sp>
      <p:sp>
        <p:nvSpPr>
          <p:cNvPr id="7" name="TextBox 6">
            <a:extLst>
              <a:ext uri="{FF2B5EF4-FFF2-40B4-BE49-F238E27FC236}">
                <a16:creationId xmlns:a16="http://schemas.microsoft.com/office/drawing/2014/main" id="{0E629158-0D9A-A441-8BB1-9B15B24493C9}"/>
              </a:ext>
            </a:extLst>
          </p:cNvPr>
          <p:cNvSpPr txBox="1"/>
          <p:nvPr/>
        </p:nvSpPr>
        <p:spPr>
          <a:xfrm>
            <a:off x="18550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Open Source</a:t>
            </a:r>
          </a:p>
          <a:p>
            <a:pPr algn="ctr"/>
            <a:endParaRPr lang="en-GB" dirty="0"/>
          </a:p>
        </p:txBody>
      </p:sp>
      <p:sp>
        <p:nvSpPr>
          <p:cNvPr id="8" name="TextBox 7">
            <a:extLst>
              <a:ext uri="{FF2B5EF4-FFF2-40B4-BE49-F238E27FC236}">
                <a16:creationId xmlns:a16="http://schemas.microsoft.com/office/drawing/2014/main" id="{22FBF5F4-F454-EB4C-860D-E638635EF726}"/>
              </a:ext>
            </a:extLst>
          </p:cNvPr>
          <p:cNvSpPr txBox="1"/>
          <p:nvPr/>
        </p:nvSpPr>
        <p:spPr>
          <a:xfrm>
            <a:off x="73414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Multi platform</a:t>
            </a:r>
          </a:p>
          <a:p>
            <a:pPr algn="ctr"/>
            <a:endParaRPr lang="en-GB" dirty="0"/>
          </a:p>
        </p:txBody>
      </p:sp>
      <p:pic>
        <p:nvPicPr>
          <p:cNvPr id="12" name="Picture 11">
            <a:extLst>
              <a:ext uri="{FF2B5EF4-FFF2-40B4-BE49-F238E27FC236}">
                <a16:creationId xmlns:a16="http://schemas.microsoft.com/office/drawing/2014/main" id="{4DE43D61-DEC7-BA42-B745-0114890409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2017168"/>
            <a:ext cx="896208" cy="932871"/>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9C64358D-E175-034B-991E-FCC6967905D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2017167"/>
            <a:ext cx="896208" cy="932871"/>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8D1853E3-33BB-8B4D-9B19-A9379238F2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4104890"/>
            <a:ext cx="896208" cy="932871"/>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8562168-A6D6-1C4A-96C8-B0956CC1DD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4104890"/>
            <a:ext cx="896208" cy="932871"/>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9790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4AE8-3F84-5447-A9CE-DAAB67A0C22C}"/>
              </a:ext>
            </a:extLst>
          </p:cNvPr>
          <p:cNvSpPr>
            <a:spLocks noGrp="1"/>
          </p:cNvSpPr>
          <p:nvPr>
            <p:ph type="title"/>
          </p:nvPr>
        </p:nvSpPr>
        <p:spPr/>
        <p:txBody>
          <a:bodyPr/>
          <a:lstStyle/>
          <a:p>
            <a:r>
              <a:rPr lang="en-GB" dirty="0"/>
              <a:t>The data frame “murders”</a:t>
            </a:r>
          </a:p>
        </p:txBody>
      </p:sp>
      <p:sp>
        <p:nvSpPr>
          <p:cNvPr id="3" name="Rectangle 2">
            <a:extLst>
              <a:ext uri="{FF2B5EF4-FFF2-40B4-BE49-F238E27FC236}">
                <a16:creationId xmlns:a16="http://schemas.microsoft.com/office/drawing/2014/main" id="{27448780-79C4-4F49-93F8-3ABFAB5F15CF}"/>
              </a:ext>
            </a:extLst>
          </p:cNvPr>
          <p:cNvSpPr/>
          <p:nvPr/>
        </p:nvSpPr>
        <p:spPr>
          <a:xfrm>
            <a:off x="0" y="6488668"/>
            <a:ext cx="9674773"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(Source: </a:t>
            </a:r>
            <a:r>
              <a:rPr lang="fr-FR" b="0" i="0" u="none" strike="noStrike" dirty="0">
                <a:solidFill>
                  <a:srgbClr val="4183C4"/>
                </a:solidFill>
                <a:effectLst/>
                <a:latin typeface="Helvetica Neue" panose="02000503000000020004" pitchFamily="2" charset="0"/>
                <a:hlinkClick r:id="rId2"/>
              </a:rPr>
              <a:t>Ma’ayan Rosenzweigh/ABC News</a:t>
            </a:r>
            <a:r>
              <a:rPr lang="fr-FR" b="0" i="0" dirty="0">
                <a:solidFill>
                  <a:srgbClr val="333333"/>
                </a:solidFill>
                <a:effectLst/>
                <a:latin typeface="Helvetica Neue" panose="02000503000000020004" pitchFamily="2" charset="0"/>
              </a:rPr>
              <a:t>, Data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UNODC Homicide </a:t>
            </a:r>
            <a:r>
              <a:rPr lang="fr-FR" b="0" i="0" dirty="0" err="1">
                <a:solidFill>
                  <a:srgbClr val="333333"/>
                </a:solidFill>
                <a:effectLst/>
                <a:latin typeface="Helvetica Neue" panose="02000503000000020004" pitchFamily="2" charset="0"/>
              </a:rPr>
              <a:t>Statistics</a:t>
            </a:r>
            <a:r>
              <a:rPr lang="fr-FR" b="0" i="0" dirty="0">
                <a:solidFill>
                  <a:srgbClr val="333333"/>
                </a:solidFill>
                <a:effectLst/>
                <a:latin typeface="Helvetica Neue" panose="02000503000000020004" pitchFamily="2" charset="0"/>
              </a:rPr>
              <a:t>)</a:t>
            </a:r>
            <a:endParaRPr lang="en-GB" dirty="0"/>
          </a:p>
        </p:txBody>
      </p:sp>
      <p:pic>
        <p:nvPicPr>
          <p:cNvPr id="5" name="Picture 4">
            <a:extLst>
              <a:ext uri="{FF2B5EF4-FFF2-40B4-BE49-F238E27FC236}">
                <a16:creationId xmlns:a16="http://schemas.microsoft.com/office/drawing/2014/main" id="{B0F1CE2D-014F-514B-8F0B-77C345FD381C}"/>
              </a:ext>
            </a:extLst>
          </p:cNvPr>
          <p:cNvPicPr>
            <a:picLocks noChangeAspect="1"/>
          </p:cNvPicPr>
          <p:nvPr/>
        </p:nvPicPr>
        <p:blipFill>
          <a:blip r:embed="rId3"/>
          <a:stretch>
            <a:fillRect/>
          </a:stretch>
        </p:blipFill>
        <p:spPr>
          <a:xfrm>
            <a:off x="2032000" y="1458310"/>
            <a:ext cx="8128000" cy="4572000"/>
          </a:xfrm>
          <a:prstGeom prst="rect">
            <a:avLst/>
          </a:prstGeom>
        </p:spPr>
      </p:pic>
    </p:spTree>
    <p:extLst>
      <p:ext uri="{BB962C8B-B14F-4D97-AF65-F5344CB8AC3E}">
        <p14:creationId xmlns:p14="http://schemas.microsoft.com/office/powerpoint/2010/main" val="3740970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55C-6C6C-2C42-B007-82D973CEB6B0}"/>
              </a:ext>
            </a:extLst>
          </p:cNvPr>
          <p:cNvSpPr>
            <a:spLocks noGrp="1"/>
          </p:cNvSpPr>
          <p:nvPr>
            <p:ph type="title"/>
          </p:nvPr>
        </p:nvSpPr>
        <p:spPr/>
        <p:txBody>
          <a:bodyPr/>
          <a:lstStyle/>
          <a:p>
            <a:r>
              <a:rPr lang="en-GB" dirty="0"/>
              <a:t>Examining data frame</a:t>
            </a:r>
          </a:p>
        </p:txBody>
      </p:sp>
      <p:sp>
        <p:nvSpPr>
          <p:cNvPr id="3" name="Rectangle 2">
            <a:extLst>
              <a:ext uri="{FF2B5EF4-FFF2-40B4-BE49-F238E27FC236}">
                <a16:creationId xmlns:a16="http://schemas.microsoft.com/office/drawing/2014/main" id="{9FCE7059-9C35-4B44-B217-8AD35434CD69}"/>
              </a:ext>
            </a:extLst>
          </p:cNvPr>
          <p:cNvSpPr/>
          <p:nvPr/>
        </p:nvSpPr>
        <p:spPr>
          <a:xfrm>
            <a:off x="517155" y="190169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str</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4" name="Rectangle 3">
            <a:extLst>
              <a:ext uri="{FF2B5EF4-FFF2-40B4-BE49-F238E27FC236}">
                <a16:creationId xmlns:a16="http://schemas.microsoft.com/office/drawing/2014/main" id="{E9181A0E-E055-A442-8B67-54FD97A8CD03}"/>
              </a:ext>
            </a:extLst>
          </p:cNvPr>
          <p:cNvSpPr/>
          <p:nvPr/>
        </p:nvSpPr>
        <p:spPr>
          <a:xfrm>
            <a:off x="838200" y="1506022"/>
            <a:ext cx="9346324"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str</a:t>
            </a:r>
            <a:r>
              <a:rPr lang="fr-FR" b="0" i="1"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finding</a:t>
            </a:r>
            <a:r>
              <a:rPr lang="fr-FR" b="0" i="0" dirty="0">
                <a:solidFill>
                  <a:srgbClr val="333333"/>
                </a:solidFill>
                <a:effectLst/>
                <a:latin typeface="Helvetica Neue" panose="02000503000000020004" pitchFamily="2" charset="0"/>
              </a:rPr>
              <a:t> out more about the structure of an </a:t>
            </a:r>
            <a:r>
              <a:rPr lang="fr-FR" b="0" i="0" dirty="0" err="1">
                <a:solidFill>
                  <a:srgbClr val="333333"/>
                </a:solidFill>
                <a:effectLst/>
                <a:latin typeface="Helvetica Neue" panose="02000503000000020004" pitchFamily="2" charset="0"/>
              </a:rPr>
              <a:t>object</a:t>
            </a:r>
            <a:r>
              <a:rPr lang="fr-FR" b="0" i="0" dirty="0">
                <a:solidFill>
                  <a:srgbClr val="333333"/>
                </a:solidFill>
                <a:effectLst/>
                <a:latin typeface="Helvetica Neue" panose="02000503000000020004" pitchFamily="2" charset="0"/>
              </a:rPr>
              <a:t>:</a:t>
            </a:r>
            <a:endParaRPr lang="en-GB" dirty="0"/>
          </a:p>
        </p:txBody>
      </p:sp>
      <p:sp>
        <p:nvSpPr>
          <p:cNvPr id="5" name="Rectangle 4">
            <a:extLst>
              <a:ext uri="{FF2B5EF4-FFF2-40B4-BE49-F238E27FC236}">
                <a16:creationId xmlns:a16="http://schemas.microsoft.com/office/drawing/2014/main" id="{E9169520-8F79-F84A-A327-6AB71B4D8CDD}"/>
              </a:ext>
            </a:extLst>
          </p:cNvPr>
          <p:cNvSpPr/>
          <p:nvPr/>
        </p:nvSpPr>
        <p:spPr>
          <a:xfrm>
            <a:off x="838197" y="2646919"/>
            <a:ext cx="578844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show the first six </a:t>
            </a:r>
            <a:r>
              <a:rPr lang="fr-FR" b="0" i="0" dirty="0" err="1">
                <a:solidFill>
                  <a:srgbClr val="333333"/>
                </a:solidFill>
                <a:effectLst/>
                <a:latin typeface="Helvetica Neue" panose="02000503000000020004" pitchFamily="2" charset="0"/>
              </a:rPr>
              <a:t>lines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head</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CA5F13E-A867-1F40-BABD-83B7B938B9D9}"/>
              </a:ext>
            </a:extLst>
          </p:cNvPr>
          <p:cNvSpPr/>
          <p:nvPr/>
        </p:nvSpPr>
        <p:spPr>
          <a:xfrm>
            <a:off x="517153" y="3112057"/>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head</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7" name="Rectangle 6">
            <a:extLst>
              <a:ext uri="{FF2B5EF4-FFF2-40B4-BE49-F238E27FC236}">
                <a16:creationId xmlns:a16="http://schemas.microsoft.com/office/drawing/2014/main" id="{6E5BF558-ADFF-2344-9CDD-2F6188566BA9}"/>
              </a:ext>
            </a:extLst>
          </p:cNvPr>
          <p:cNvSpPr/>
          <p:nvPr/>
        </p:nvSpPr>
        <p:spPr>
          <a:xfrm>
            <a:off x="838197" y="5227909"/>
            <a:ext cx="1096013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access</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represented</a:t>
            </a:r>
            <a:r>
              <a:rPr lang="fr-FR" b="0" i="0" dirty="0">
                <a:solidFill>
                  <a:srgbClr val="333333"/>
                </a:solidFill>
                <a:effectLst/>
                <a:latin typeface="Helvetica Neue" panose="02000503000000020004" pitchFamily="2" charset="0"/>
              </a:rPr>
              <a:t> by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included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data frame,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accessor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operator</a:t>
            </a:r>
            <a:r>
              <a:rPr lang="fr-FR" b="0" i="0" dirty="0">
                <a:solidFill>
                  <a:srgbClr val="333333"/>
                </a:solidFill>
                <a:effectLst/>
                <a:latin typeface="Helvetica Neue" panose="02000503000000020004" pitchFamily="2" charset="0"/>
              </a:rPr>
              <a:t> </a:t>
            </a:r>
            <a:r>
              <a:rPr lang="fr-FR" dirty="0"/>
              <a:t>$</a:t>
            </a:r>
            <a:endParaRPr lang="en-GB" dirty="0"/>
          </a:p>
        </p:txBody>
      </p:sp>
      <p:sp>
        <p:nvSpPr>
          <p:cNvPr id="8" name="Rectangle 7">
            <a:extLst>
              <a:ext uri="{FF2B5EF4-FFF2-40B4-BE49-F238E27FC236}">
                <a16:creationId xmlns:a16="http://schemas.microsoft.com/office/drawing/2014/main" id="{1895FBD9-02C4-9A44-B3A8-C4A857DD5052}"/>
              </a:ext>
            </a:extLst>
          </p:cNvPr>
          <p:cNvSpPr/>
          <p:nvPr/>
        </p:nvSpPr>
        <p:spPr>
          <a:xfrm>
            <a:off x="517154" y="5891945"/>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en-GB" sz="4000" dirty="0">
                <a:solidFill>
                  <a:schemeClr val="accent1"/>
                </a:solidFill>
              </a:rPr>
              <a:t>m</a:t>
            </a:r>
            <a:r>
              <a:rPr lang="fr-FR" sz="4000" dirty="0" err="1">
                <a:solidFill>
                  <a:schemeClr val="accent1"/>
                </a:solidFill>
              </a:rPr>
              <a:t>urders$population</a:t>
            </a:r>
            <a:r>
              <a:rPr lang="fr-FR" sz="4000" dirty="0">
                <a:solidFill>
                  <a:schemeClr val="accent1"/>
                </a:solidFill>
              </a:rPr>
              <a:t> </a:t>
            </a:r>
          </a:p>
        </p:txBody>
      </p:sp>
      <p:sp>
        <p:nvSpPr>
          <p:cNvPr id="9" name="Rectangle 8">
            <a:extLst>
              <a:ext uri="{FF2B5EF4-FFF2-40B4-BE49-F238E27FC236}">
                <a16:creationId xmlns:a16="http://schemas.microsoft.com/office/drawing/2014/main" id="{5494DF21-2CE4-6E4E-9B57-ADE6E21C885C}"/>
              </a:ext>
            </a:extLst>
          </p:cNvPr>
          <p:cNvSpPr/>
          <p:nvPr/>
        </p:nvSpPr>
        <p:spPr>
          <a:xfrm>
            <a:off x="838197" y="3943401"/>
            <a:ext cx="996118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To </a:t>
            </a:r>
            <a:r>
              <a:rPr lang="fr-FR" b="0" i="0" dirty="0" err="1">
                <a:solidFill>
                  <a:srgbClr val="333333"/>
                </a:solidFill>
                <a:effectLst/>
                <a:latin typeface="Helvetica Neue" panose="02000503000000020004" pitchFamily="2" charset="0"/>
              </a:rPr>
              <a:t>reveal</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of the variables </a:t>
            </a:r>
            <a:r>
              <a:rPr lang="fr-FR" b="0" i="0" dirty="0" err="1">
                <a:solidFill>
                  <a:srgbClr val="333333"/>
                </a:solidFill>
                <a:effectLst/>
                <a:latin typeface="Helvetica Neue" panose="02000503000000020004" pitchFamily="2" charset="0"/>
              </a:rPr>
              <a:t>stored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table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names</a:t>
            </a:r>
            <a:r>
              <a:rPr lang="fr-FR" b="0" i="1" dirty="0">
                <a:solidFill>
                  <a:srgbClr val="333333"/>
                </a:solidFill>
                <a:effectLst/>
                <a:latin typeface="Helvetica Neue" panose="02000503000000020004" pitchFamily="2" charset="0"/>
              </a:rPr>
              <a:t> :</a:t>
            </a:r>
            <a:endParaRPr lang="en-GB" i="1" dirty="0"/>
          </a:p>
        </p:txBody>
      </p:sp>
      <p:sp>
        <p:nvSpPr>
          <p:cNvPr id="10" name="Rectangle 9">
            <a:extLst>
              <a:ext uri="{FF2B5EF4-FFF2-40B4-BE49-F238E27FC236}">
                <a16:creationId xmlns:a16="http://schemas.microsoft.com/office/drawing/2014/main" id="{30BF84BB-3145-5441-B76C-E1BCF6313FCE}"/>
              </a:ext>
            </a:extLst>
          </p:cNvPr>
          <p:cNvSpPr/>
          <p:nvPr/>
        </p:nvSpPr>
        <p:spPr>
          <a:xfrm>
            <a:off x="517152" y="444905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names</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Tree>
    <p:extLst>
      <p:ext uri="{BB962C8B-B14F-4D97-AF65-F5344CB8AC3E}">
        <p14:creationId xmlns:p14="http://schemas.microsoft.com/office/powerpoint/2010/main" val="1433772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729C-A857-5144-B4B3-26B6E2694DDB}"/>
              </a:ext>
            </a:extLst>
          </p:cNvPr>
          <p:cNvSpPr>
            <a:spLocks noGrp="1"/>
          </p:cNvSpPr>
          <p:nvPr>
            <p:ph type="title"/>
          </p:nvPr>
        </p:nvSpPr>
        <p:spPr/>
        <p:txBody>
          <a:bodyPr/>
          <a:lstStyle/>
          <a:p>
            <a:r>
              <a:rPr lang="en-GB" dirty="0"/>
              <a:t>Importing data</a:t>
            </a:r>
          </a:p>
        </p:txBody>
      </p:sp>
      <p:pic>
        <p:nvPicPr>
          <p:cNvPr id="4" name="Picture 3">
            <a:extLst>
              <a:ext uri="{FF2B5EF4-FFF2-40B4-BE49-F238E27FC236}">
                <a16:creationId xmlns:a16="http://schemas.microsoft.com/office/drawing/2014/main" id="{27827D49-11C2-DC4E-8E44-80D4074F4A76}"/>
              </a:ext>
            </a:extLst>
          </p:cNvPr>
          <p:cNvPicPr>
            <a:picLocks noChangeAspect="1"/>
          </p:cNvPicPr>
          <p:nvPr/>
        </p:nvPicPr>
        <p:blipFill>
          <a:blip r:embed="rId3"/>
          <a:stretch>
            <a:fillRect/>
          </a:stretch>
        </p:blipFill>
        <p:spPr>
          <a:xfrm>
            <a:off x="1926281" y="2103397"/>
            <a:ext cx="7971481" cy="5554596"/>
          </a:xfrm>
          <a:prstGeom prst="rect">
            <a:avLst/>
          </a:prstGeom>
        </p:spPr>
      </p:pic>
      <p:sp>
        <p:nvSpPr>
          <p:cNvPr id="5" name="Rectangle 4">
            <a:extLst>
              <a:ext uri="{FF2B5EF4-FFF2-40B4-BE49-F238E27FC236}">
                <a16:creationId xmlns:a16="http://schemas.microsoft.com/office/drawing/2014/main" id="{203DE57E-9C92-DD4A-B3B4-4F582B7832C6}"/>
              </a:ext>
            </a:extLst>
          </p:cNvPr>
          <p:cNvSpPr/>
          <p:nvPr/>
        </p:nvSpPr>
        <p:spPr>
          <a:xfrm>
            <a:off x="284205" y="1476306"/>
            <a:ext cx="11714206"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spreadsheets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files, </a:t>
            </a:r>
            <a:r>
              <a:rPr lang="fr-FR" b="0" i="0" dirty="0" err="1">
                <a:solidFill>
                  <a:srgbClr val="333333"/>
                </a:solidFill>
                <a:effectLst/>
                <a:latin typeface="Helvetica Neue" panose="02000503000000020004" pitchFamily="2" charset="0"/>
              </a:rPr>
              <a:t>like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ones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 simple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editor, a new </a:t>
            </a:r>
            <a:r>
              <a:rPr lang="fr-FR" b="0" i="0" dirty="0" err="1">
                <a:solidFill>
                  <a:srgbClr val="333333"/>
                </a:solidFill>
                <a:effectLst/>
                <a:latin typeface="Helvetica Neue" panose="02000503000000020004" pitchFamily="2" charset="0"/>
              </a:rPr>
              <a:t>row</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return and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separated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predefined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special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common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 are comma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semicolon</a:t>
            </a:r>
            <a:r>
              <a:rPr lang="fr-FR" b="0" i="0" dirty="0">
                <a:solidFill>
                  <a:srgbClr val="333333"/>
                </a:solidFill>
                <a:effectLst/>
                <a:latin typeface="Helvetica Neue" panose="02000503000000020004" pitchFamily="2" charset="0"/>
              </a:rPr>
              <a:t>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space</a:t>
            </a:r>
            <a:r>
              <a:rPr lang="fr-FR" b="0" i="0" dirty="0">
                <a:solidFill>
                  <a:srgbClr val="333333"/>
                </a:solidFill>
                <a:effectLst/>
                <a:latin typeface="Helvetica Neue" panose="02000503000000020004" pitchFamily="2" charset="0"/>
              </a:rPr>
              <a:t> (</a:t>
            </a:r>
            <a:r>
              <a:rPr lang="fr-FR" dirty="0"/>
              <a:t>`) and tab (</a:t>
            </a:r>
            <a:r>
              <a:rPr lang="fr-FR" b="0" i="0" dirty="0">
                <a:solidFill>
                  <a:srgbClr val="333333"/>
                </a:solidFill>
                <a:effectLst/>
                <a:latin typeface="Helvetica Neue" panose="02000503000000020004" pitchFamily="2" charset="0"/>
              </a:rPr>
              <a:t> </a:t>
            </a:r>
            <a:r>
              <a:rPr lang="fr-FR" dirty="0"/>
              <a:t>or</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preset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number</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spaces</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2549251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AE1B-837E-0D44-8862-6B1A40343A78}"/>
              </a:ext>
            </a:extLst>
          </p:cNvPr>
          <p:cNvSpPr>
            <a:spLocks noGrp="1"/>
          </p:cNvSpPr>
          <p:nvPr>
            <p:ph type="title"/>
          </p:nvPr>
        </p:nvSpPr>
        <p:spPr/>
        <p:txBody>
          <a:bodyPr/>
          <a:lstStyle/>
          <a:p>
            <a:r>
              <a:rPr lang="fr-FR" dirty="0"/>
              <a:t>The </a:t>
            </a:r>
            <a:r>
              <a:rPr lang="fr-FR" dirty="0" err="1"/>
              <a:t>readr</a:t>
            </a:r>
            <a:r>
              <a:rPr lang="fr-FR" dirty="0"/>
              <a:t> and </a:t>
            </a:r>
            <a:r>
              <a:rPr lang="fr-FR" dirty="0" err="1"/>
              <a:t>readxl</a:t>
            </a:r>
            <a:r>
              <a:rPr lang="fr-FR" dirty="0"/>
              <a:t> packages</a:t>
            </a:r>
            <a:endParaRPr lang="en-GB" dirty="0"/>
          </a:p>
        </p:txBody>
      </p:sp>
      <p:graphicFrame>
        <p:nvGraphicFramePr>
          <p:cNvPr id="5" name="Table 4">
            <a:extLst>
              <a:ext uri="{FF2B5EF4-FFF2-40B4-BE49-F238E27FC236}">
                <a16:creationId xmlns:a16="http://schemas.microsoft.com/office/drawing/2014/main" id="{0CFC75ED-7AAA-BF4B-9DF7-2D06F87D4281}"/>
              </a:ext>
            </a:extLst>
          </p:cNvPr>
          <p:cNvGraphicFramePr>
            <a:graphicFrameLocks noGrp="1"/>
          </p:cNvGraphicFramePr>
          <p:nvPr/>
        </p:nvGraphicFramePr>
        <p:xfrm>
          <a:off x="550733" y="1988732"/>
          <a:ext cx="5598812" cy="2255520"/>
        </p:xfrm>
        <a:graphic>
          <a:graphicData uri="http://schemas.openxmlformats.org/drawingml/2006/table">
            <a:tbl>
              <a:tblPr/>
              <a:tblGrid>
                <a:gridCol w="1166051">
                  <a:extLst>
                    <a:ext uri="{9D8B030D-6E8A-4147-A177-3AD203B41FA5}">
                      <a16:colId xmlns:a16="http://schemas.microsoft.com/office/drawing/2014/main" val="3500208207"/>
                    </a:ext>
                  </a:extLst>
                </a:gridCol>
                <a:gridCol w="2767156">
                  <a:extLst>
                    <a:ext uri="{9D8B030D-6E8A-4147-A177-3AD203B41FA5}">
                      <a16:colId xmlns:a16="http://schemas.microsoft.com/office/drawing/2014/main" val="2209817809"/>
                    </a:ext>
                  </a:extLst>
                </a:gridCol>
                <a:gridCol w="1665605">
                  <a:extLst>
                    <a:ext uri="{9D8B030D-6E8A-4147-A177-3AD203B41FA5}">
                      <a16:colId xmlns:a16="http://schemas.microsoft.com/office/drawing/2014/main" val="258983255"/>
                    </a:ext>
                  </a:extLst>
                </a:gridCol>
              </a:tblGrid>
              <a:tr h="276441">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870065928"/>
                  </a:ext>
                </a:extLst>
              </a:tr>
              <a:tr h="276441">
                <a:tc>
                  <a:txBody>
                    <a:bodyPr/>
                    <a:lstStyle/>
                    <a:p>
                      <a:r>
                        <a:rPr lang="fr-FR" sz="1600" dirty="0" err="1">
                          <a:effectLst/>
                        </a:rPr>
                        <a:t>read_table</a:t>
                      </a:r>
                      <a:endParaRPr lang="fr-FR" sz="1600" dirty="0">
                        <a:effectLst/>
                      </a:endParaRPr>
                    </a:p>
                  </a:txBody>
                  <a:tcPr anchor="ctr">
                    <a:lnL>
                      <a:noFill/>
                    </a:lnL>
                    <a:lnR>
                      <a:noFill/>
                    </a:lnR>
                    <a:lnT>
                      <a:noFill/>
                    </a:lnT>
                    <a:lnB>
                      <a:noFill/>
                    </a:lnB>
                    <a:solidFill>
                      <a:srgbClr val="FFFFFF"/>
                    </a:solidFill>
                  </a:tcPr>
                </a:tc>
                <a:tc>
                  <a:txBody>
                    <a:bodyPr/>
                    <a:lstStyle/>
                    <a:p>
                      <a:r>
                        <a:rPr lang="fr-FR" sz="1600" dirty="0">
                          <a:effectLst/>
                        </a:rPr>
                        <a:t>white </a:t>
                      </a:r>
                      <a:r>
                        <a:rPr lang="fr-FR" sz="1600" dirty="0" err="1">
                          <a:effectLst/>
                        </a:rPr>
                        <a:t>space</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txt</a:t>
                      </a:r>
                    </a:p>
                  </a:txBody>
                  <a:tcPr anchor="ctr">
                    <a:lnL>
                      <a:noFill/>
                    </a:lnL>
                    <a:lnR>
                      <a:noFill/>
                    </a:lnR>
                    <a:lnT>
                      <a:noFill/>
                    </a:lnT>
                    <a:lnB>
                      <a:noFill/>
                    </a:lnB>
                    <a:solidFill>
                      <a:srgbClr val="FFFFFF"/>
                    </a:solidFill>
                  </a:tcPr>
                </a:tc>
                <a:extLst>
                  <a:ext uri="{0D108BD9-81ED-4DB2-BD59-A6C34878D82A}">
                    <a16:rowId xmlns:a16="http://schemas.microsoft.com/office/drawing/2014/main" val="1850803181"/>
                  </a:ext>
                </a:extLst>
              </a:tr>
              <a:tr h="276441">
                <a:tc>
                  <a:txBody>
                    <a:bodyPr/>
                    <a:lstStyle/>
                    <a:p>
                      <a:r>
                        <a:rPr lang="fr-FR" sz="1600">
                          <a:effectLst/>
                        </a:rPr>
                        <a:t>read_csv</a:t>
                      </a:r>
                    </a:p>
                  </a:txBody>
                  <a:tcPr anchor="ctr">
                    <a:lnL>
                      <a:noFill/>
                    </a:lnL>
                    <a:lnR>
                      <a:noFill/>
                    </a:lnR>
                    <a:lnT>
                      <a:noFill/>
                    </a:lnT>
                    <a:lnB>
                      <a:noFill/>
                    </a:lnB>
                    <a:solidFill>
                      <a:srgbClr val="FFFFFF"/>
                    </a:solidFill>
                  </a:tcPr>
                </a:tc>
                <a:tc>
                  <a:txBody>
                    <a:bodyPr/>
                    <a:lstStyle/>
                    <a:p>
                      <a:r>
                        <a:rPr lang="fr-FR" sz="1600" dirty="0">
                          <a:effectLst/>
                        </a:rPr>
                        <a:t>comma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3647285423"/>
                  </a:ext>
                </a:extLst>
              </a:tr>
              <a:tr h="276441">
                <a:tc>
                  <a:txBody>
                    <a:bodyPr/>
                    <a:lstStyle/>
                    <a:p>
                      <a:r>
                        <a:rPr lang="fr-FR" sz="1600">
                          <a:effectLst/>
                        </a:rPr>
                        <a:t>read_csv2</a:t>
                      </a:r>
                    </a:p>
                  </a:txBody>
                  <a:tcPr anchor="ctr">
                    <a:lnL>
                      <a:noFill/>
                    </a:lnL>
                    <a:lnR>
                      <a:noFill/>
                    </a:lnR>
                    <a:lnT>
                      <a:noFill/>
                    </a:lnT>
                    <a:lnB>
                      <a:noFill/>
                    </a:lnB>
                    <a:solidFill>
                      <a:srgbClr val="FFFFFF"/>
                    </a:solidFill>
                  </a:tcPr>
                </a:tc>
                <a:tc>
                  <a:txBody>
                    <a:bodyPr/>
                    <a:lstStyle/>
                    <a:p>
                      <a:r>
                        <a:rPr lang="fr-FR" sz="1600" dirty="0" err="1">
                          <a:effectLst/>
                        </a:rPr>
                        <a:t>semicolon</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dirty="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15454218"/>
                  </a:ext>
                </a:extLst>
              </a:tr>
              <a:tr h="276441">
                <a:tc>
                  <a:txBody>
                    <a:bodyPr/>
                    <a:lstStyle/>
                    <a:p>
                      <a:r>
                        <a:rPr lang="fr-FR" sz="1600">
                          <a:effectLst/>
                        </a:rPr>
                        <a:t>read_tsv</a:t>
                      </a:r>
                    </a:p>
                  </a:txBody>
                  <a:tcPr anchor="ctr">
                    <a:lnL>
                      <a:noFill/>
                    </a:lnL>
                    <a:lnR>
                      <a:noFill/>
                    </a:lnR>
                    <a:lnT>
                      <a:noFill/>
                    </a:lnT>
                    <a:lnB>
                      <a:noFill/>
                    </a:lnB>
                    <a:solidFill>
                      <a:srgbClr val="FFFFFF"/>
                    </a:solidFill>
                  </a:tcPr>
                </a:tc>
                <a:tc>
                  <a:txBody>
                    <a:bodyPr/>
                    <a:lstStyle/>
                    <a:p>
                      <a:r>
                        <a:rPr lang="fr-FR" sz="1600">
                          <a:effectLst/>
                        </a:rPr>
                        <a:t>tab delimited separated values</a:t>
                      </a:r>
                    </a:p>
                  </a:txBody>
                  <a:tcPr anchor="ctr">
                    <a:lnL>
                      <a:noFill/>
                    </a:lnL>
                    <a:lnR>
                      <a:noFill/>
                    </a:lnR>
                    <a:lnT>
                      <a:noFill/>
                    </a:lnT>
                    <a:lnB>
                      <a:noFill/>
                    </a:lnB>
                    <a:solidFill>
                      <a:srgbClr val="FFFFFF"/>
                    </a:solidFill>
                  </a:tcPr>
                </a:tc>
                <a:tc>
                  <a:txBody>
                    <a:bodyPr/>
                    <a:lstStyle/>
                    <a:p>
                      <a:r>
                        <a:rPr lang="fr-FR" sz="1600" dirty="0" err="1">
                          <a:effectLst/>
                        </a:rPr>
                        <a:t>tsv</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113834870"/>
                  </a:ext>
                </a:extLst>
              </a:tr>
              <a:tr h="477489">
                <a:tc>
                  <a:txBody>
                    <a:bodyPr/>
                    <a:lstStyle/>
                    <a:p>
                      <a:r>
                        <a:rPr lang="fr-FR" sz="1600">
                          <a:effectLst/>
                        </a:rPr>
                        <a:t>read_delim</a:t>
                      </a:r>
                    </a:p>
                  </a:txBody>
                  <a:tcPr anchor="ctr">
                    <a:lnL>
                      <a:noFill/>
                    </a:lnL>
                    <a:lnR>
                      <a:noFill/>
                    </a:lnR>
                    <a:lnT>
                      <a:noFill/>
                    </a:lnT>
                    <a:lnB>
                      <a:noFill/>
                    </a:lnB>
                    <a:solidFill>
                      <a:srgbClr val="FFFFFF"/>
                    </a:solidFill>
                  </a:tcPr>
                </a:tc>
                <a:tc>
                  <a:txBody>
                    <a:bodyPr/>
                    <a:lstStyle/>
                    <a:p>
                      <a:r>
                        <a:rPr lang="fr-FR" sz="1600">
                          <a:effectLst/>
                        </a:rPr>
                        <a:t>general text file format, must define delimiter</a:t>
                      </a:r>
                    </a:p>
                  </a:txBody>
                  <a:tcPr anchor="ctr">
                    <a:lnL>
                      <a:noFill/>
                    </a:lnL>
                    <a:lnR>
                      <a:noFill/>
                    </a:lnR>
                    <a:lnT>
                      <a:noFill/>
                    </a:lnT>
                    <a:lnB>
                      <a:noFill/>
                    </a:lnB>
                    <a:solidFill>
                      <a:srgbClr val="FFFFFF"/>
                    </a:solidFill>
                  </a:tcPr>
                </a:tc>
                <a:tc>
                  <a:txBody>
                    <a:bodyPr/>
                    <a:lstStyle/>
                    <a:p>
                      <a:r>
                        <a:rPr lang="fr-FR" sz="1600" dirty="0" err="1">
                          <a:effectLst/>
                        </a:rPr>
                        <a:t>txt</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5914707"/>
                  </a:ext>
                </a:extLst>
              </a:tr>
            </a:tbl>
          </a:graphicData>
        </a:graphic>
      </p:graphicFrame>
      <p:sp>
        <p:nvSpPr>
          <p:cNvPr id="6" name="Rectangle 1">
            <a:extLst>
              <a:ext uri="{FF2B5EF4-FFF2-40B4-BE49-F238E27FC236}">
                <a16:creationId xmlns:a16="http://schemas.microsoft.com/office/drawing/2014/main" id="{A5CBF2ED-03D7-0446-A966-F60723D1AF31}"/>
              </a:ext>
            </a:extLst>
          </p:cNvPr>
          <p:cNvSpPr>
            <a:spLocks noChangeArrowheads="1"/>
          </p:cNvSpPr>
          <p:nvPr/>
        </p:nvSpPr>
        <p:spPr bwMode="auto">
          <a:xfrm>
            <a:off x="2181396"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readr</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77EA1C-3A0E-3048-A17C-73E514B407CC}"/>
              </a:ext>
            </a:extLst>
          </p:cNvPr>
          <p:cNvSpPr/>
          <p:nvPr/>
        </p:nvSpPr>
        <p:spPr>
          <a:xfrm>
            <a:off x="489121" y="4244252"/>
            <a:ext cx="11213757" cy="18454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library</a:t>
            </a:r>
            <a:r>
              <a:rPr lang="fr-FR" dirty="0">
                <a:solidFill>
                  <a:schemeClr val="accent1"/>
                </a:solidFill>
              </a:rPr>
              <a:t>(</a:t>
            </a:r>
            <a:r>
              <a:rPr lang="fr-FR" dirty="0" err="1">
                <a:solidFill>
                  <a:schemeClr val="accent1"/>
                </a:solidFill>
              </a:rPr>
              <a:t>readr</a:t>
            </a:r>
            <a:r>
              <a:rPr lang="fr-FR" dirty="0">
                <a:solidFill>
                  <a:schemeClr val="accent1"/>
                </a:solidFill>
              </a:rPr>
              <a:t>)</a:t>
            </a:r>
          </a:p>
          <a:p>
            <a:r>
              <a:rPr lang="en-GB" dirty="0">
                <a:solidFill>
                  <a:srgbClr val="FF0000"/>
                </a:solidFill>
              </a:rPr>
              <a:t>&gt; </a:t>
            </a:r>
            <a:r>
              <a:rPr lang="fr-FR" b="1" dirty="0" err="1">
                <a:solidFill>
                  <a:schemeClr val="accent1"/>
                </a:solidFill>
              </a:rPr>
              <a:t>read_lines</a:t>
            </a:r>
            <a:r>
              <a:rPr lang="fr-FR" dirty="0">
                <a:solidFill>
                  <a:schemeClr val="accent1"/>
                </a:solidFill>
              </a:rPr>
              <a:t>("</a:t>
            </a:r>
            <a:r>
              <a:rPr lang="fr-FR" dirty="0" err="1">
                <a:solidFill>
                  <a:schemeClr val="accent1"/>
                </a:solidFill>
              </a:rPr>
              <a:t>murders.csv</a:t>
            </a:r>
            <a:r>
              <a:rPr lang="fr-FR" dirty="0">
                <a:solidFill>
                  <a:schemeClr val="accent1"/>
                </a:solidFill>
              </a:rPr>
              <a:t>", </a:t>
            </a:r>
            <a:r>
              <a:rPr lang="fr-FR" dirty="0" err="1">
                <a:solidFill>
                  <a:schemeClr val="accent1"/>
                </a:solidFill>
              </a:rPr>
              <a:t>n_max</a:t>
            </a:r>
            <a:r>
              <a:rPr lang="fr-FR" dirty="0">
                <a:solidFill>
                  <a:schemeClr val="accent1"/>
                </a:solidFill>
              </a:rPr>
              <a:t> = 3) </a:t>
            </a:r>
          </a:p>
          <a:p>
            <a:r>
              <a:rPr lang="fr-FR" i="1" dirty="0">
                <a:solidFill>
                  <a:schemeClr val="tx1"/>
                </a:solidFill>
              </a:rPr>
              <a:t>#&gt; [1] "</a:t>
            </a:r>
            <a:r>
              <a:rPr lang="fr-FR" i="1" dirty="0" err="1">
                <a:solidFill>
                  <a:schemeClr val="tx1"/>
                </a:solidFill>
              </a:rPr>
              <a:t>state,abb,region,population,total</a:t>
            </a:r>
            <a:r>
              <a:rPr lang="fr-FR" i="1" dirty="0">
                <a:solidFill>
                  <a:schemeClr val="tx1"/>
                </a:solidFill>
              </a:rPr>
              <a:t>" "Alabama,AL,South,4779736,135" </a:t>
            </a:r>
          </a:p>
          <a:p>
            <a:r>
              <a:rPr lang="fr-FR" i="1" dirty="0">
                <a:solidFill>
                  <a:schemeClr val="tx1"/>
                </a:solidFill>
              </a:rPr>
              <a:t>#&gt; [3] "Alaska,AK,West,710231,19 »</a:t>
            </a:r>
          </a:p>
          <a:p>
            <a:r>
              <a:rPr lang="en-GB" dirty="0">
                <a:solidFill>
                  <a:srgbClr val="FF0000"/>
                </a:solidFill>
              </a:rPr>
              <a:t>&gt; </a:t>
            </a:r>
            <a:r>
              <a:rPr lang="fr-FR" dirty="0" err="1">
                <a:solidFill>
                  <a:schemeClr val="accent1"/>
                </a:solidFill>
              </a:rPr>
              <a:t>dat</a:t>
            </a:r>
            <a:r>
              <a:rPr lang="fr-FR" dirty="0">
                <a:solidFill>
                  <a:schemeClr val="accent1"/>
                </a:solidFill>
              </a:rPr>
              <a:t> &lt;- </a:t>
            </a:r>
            <a:r>
              <a:rPr lang="fr-FR" b="1" dirty="0" err="1">
                <a:solidFill>
                  <a:schemeClr val="accent1"/>
                </a:solidFill>
              </a:rPr>
              <a:t>read_csv</a:t>
            </a:r>
            <a:r>
              <a:rPr lang="fr-FR" dirty="0">
                <a:solidFill>
                  <a:schemeClr val="accent1"/>
                </a:solidFill>
              </a:rPr>
              <a:t>(</a:t>
            </a:r>
            <a:r>
              <a:rPr lang="fr-FR" dirty="0" err="1">
                <a:solidFill>
                  <a:schemeClr val="accent1"/>
                </a:solidFill>
              </a:rPr>
              <a:t>filename</a:t>
            </a:r>
            <a:r>
              <a:rPr lang="fr-FR" dirty="0">
                <a:solidFill>
                  <a:schemeClr val="accent1"/>
                </a:solidFill>
              </a:rPr>
              <a:t>)</a:t>
            </a:r>
          </a:p>
          <a:p>
            <a:r>
              <a:rPr lang="en-GB" dirty="0">
                <a:solidFill>
                  <a:srgbClr val="FF0000"/>
                </a:solidFill>
              </a:rPr>
              <a:t>&gt; </a:t>
            </a:r>
            <a:r>
              <a:rPr lang="fr-FR" b="1" dirty="0" err="1">
                <a:solidFill>
                  <a:schemeClr val="accent1"/>
                </a:solidFill>
              </a:rPr>
              <a:t>head</a:t>
            </a:r>
            <a:r>
              <a:rPr lang="fr-FR" dirty="0">
                <a:solidFill>
                  <a:schemeClr val="accent1"/>
                </a:solidFill>
              </a:rPr>
              <a:t>(</a:t>
            </a:r>
            <a:r>
              <a:rPr lang="fr-FR" dirty="0" err="1">
                <a:solidFill>
                  <a:schemeClr val="accent1"/>
                </a:solidFill>
              </a:rPr>
              <a:t>dat</a:t>
            </a:r>
            <a:r>
              <a:rPr lang="fr-FR" dirty="0">
                <a:solidFill>
                  <a:schemeClr val="accent1"/>
                </a:solidFill>
              </a:rPr>
              <a:t>)</a:t>
            </a:r>
            <a:endParaRPr lang="en-GB" dirty="0">
              <a:solidFill>
                <a:schemeClr val="accent1"/>
              </a:solidFill>
            </a:endParaRPr>
          </a:p>
        </p:txBody>
      </p:sp>
      <p:sp>
        <p:nvSpPr>
          <p:cNvPr id="8" name="Rectangle 1">
            <a:extLst>
              <a:ext uri="{FF2B5EF4-FFF2-40B4-BE49-F238E27FC236}">
                <a16:creationId xmlns:a16="http://schemas.microsoft.com/office/drawing/2014/main" id="{02A9F3D0-B1C6-D347-9BC8-68282D9E73F9}"/>
              </a:ext>
            </a:extLst>
          </p:cNvPr>
          <p:cNvSpPr>
            <a:spLocks noChangeArrowheads="1"/>
          </p:cNvSpPr>
          <p:nvPr/>
        </p:nvSpPr>
        <p:spPr bwMode="auto">
          <a:xfrm>
            <a:off x="8166185"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readxl</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1F5D3FF7-5250-5C4F-BF93-1CDA13D8CDBF}"/>
              </a:ext>
            </a:extLst>
          </p:cNvPr>
          <p:cNvGraphicFramePr>
            <a:graphicFrameLocks noGrp="1"/>
          </p:cNvGraphicFramePr>
          <p:nvPr/>
        </p:nvGraphicFramePr>
        <p:xfrm>
          <a:off x="7156797" y="2306190"/>
          <a:ext cx="4356261" cy="1584960"/>
        </p:xfrm>
        <a:graphic>
          <a:graphicData uri="http://schemas.openxmlformats.org/drawingml/2006/table">
            <a:tbl>
              <a:tblPr/>
              <a:tblGrid>
                <a:gridCol w="1251713">
                  <a:extLst>
                    <a:ext uri="{9D8B030D-6E8A-4147-A177-3AD203B41FA5}">
                      <a16:colId xmlns:a16="http://schemas.microsoft.com/office/drawing/2014/main" val="752679778"/>
                    </a:ext>
                  </a:extLst>
                </a:gridCol>
                <a:gridCol w="1852835">
                  <a:extLst>
                    <a:ext uri="{9D8B030D-6E8A-4147-A177-3AD203B41FA5}">
                      <a16:colId xmlns:a16="http://schemas.microsoft.com/office/drawing/2014/main" val="3178856626"/>
                    </a:ext>
                  </a:extLst>
                </a:gridCol>
                <a:gridCol w="1251713">
                  <a:extLst>
                    <a:ext uri="{9D8B030D-6E8A-4147-A177-3AD203B41FA5}">
                      <a16:colId xmlns:a16="http://schemas.microsoft.com/office/drawing/2014/main" val="2431380848"/>
                    </a:ext>
                  </a:extLst>
                </a:gridCol>
              </a:tblGrid>
              <a:tr h="0">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440662908"/>
                  </a:ext>
                </a:extLst>
              </a:tr>
              <a:tr h="0">
                <a:tc>
                  <a:txBody>
                    <a:bodyPr/>
                    <a:lstStyle/>
                    <a:p>
                      <a:r>
                        <a:rPr lang="fr-FR" sz="1600">
                          <a:effectLst/>
                        </a:rPr>
                        <a:t>read_excel</a:t>
                      </a:r>
                    </a:p>
                  </a:txBody>
                  <a:tcPr anchor="ctr">
                    <a:lnL>
                      <a:noFill/>
                    </a:lnL>
                    <a:lnR>
                      <a:noFill/>
                    </a:lnR>
                    <a:lnT>
                      <a:noFill/>
                    </a:lnT>
                    <a:lnB>
                      <a:noFill/>
                    </a:lnB>
                    <a:solidFill>
                      <a:srgbClr val="FFFFFF"/>
                    </a:solidFill>
                  </a:tcPr>
                </a:tc>
                <a:tc>
                  <a:txBody>
                    <a:bodyPr/>
                    <a:lstStyle/>
                    <a:p>
                      <a:r>
                        <a:rPr lang="fr-FR" sz="1600">
                          <a:effectLst/>
                        </a:rPr>
                        <a:t>auto detect the format</a:t>
                      </a:r>
                    </a:p>
                  </a:txBody>
                  <a:tcPr anchor="ctr">
                    <a:lnL>
                      <a:noFill/>
                    </a:lnL>
                    <a:lnR>
                      <a:noFill/>
                    </a:lnR>
                    <a:lnT>
                      <a:noFill/>
                    </a:lnT>
                    <a:lnB>
                      <a:noFill/>
                    </a:lnB>
                    <a:solidFill>
                      <a:srgbClr val="FFFFFF"/>
                    </a:solidFill>
                  </a:tcPr>
                </a:tc>
                <a:tc>
                  <a:txBody>
                    <a:bodyPr/>
                    <a:lstStyle/>
                    <a:p>
                      <a:r>
                        <a:rPr lang="fr-FR" sz="1600">
                          <a:effectLst/>
                        </a:rPr>
                        <a:t>xls, xlsx</a:t>
                      </a:r>
                    </a:p>
                  </a:txBody>
                  <a:tcPr anchor="ctr">
                    <a:lnL>
                      <a:noFill/>
                    </a:lnL>
                    <a:lnR>
                      <a:noFill/>
                    </a:lnR>
                    <a:lnT>
                      <a:noFill/>
                    </a:lnT>
                    <a:lnB>
                      <a:noFill/>
                    </a:lnB>
                    <a:solidFill>
                      <a:srgbClr val="FFFFFF"/>
                    </a:solidFill>
                  </a:tcPr>
                </a:tc>
                <a:extLst>
                  <a:ext uri="{0D108BD9-81ED-4DB2-BD59-A6C34878D82A}">
                    <a16:rowId xmlns:a16="http://schemas.microsoft.com/office/drawing/2014/main" val="2856964175"/>
                  </a:ext>
                </a:extLst>
              </a:tr>
              <a:tr h="0">
                <a:tc>
                  <a:txBody>
                    <a:bodyPr/>
                    <a:lstStyle/>
                    <a:p>
                      <a:r>
                        <a:rPr lang="fr-FR" sz="1600">
                          <a:effectLst/>
                        </a:rPr>
                        <a:t>read_xls</a:t>
                      </a:r>
                    </a:p>
                  </a:txBody>
                  <a:tcPr anchor="ctr">
                    <a:lnL>
                      <a:noFill/>
                    </a:lnL>
                    <a:lnR>
                      <a:noFill/>
                    </a:lnR>
                    <a:lnT>
                      <a:noFill/>
                    </a:lnT>
                    <a:lnB>
                      <a:noFill/>
                    </a:lnB>
                    <a:solidFill>
                      <a:srgbClr val="FFFFFF"/>
                    </a:solidFill>
                  </a:tcPr>
                </a:tc>
                <a:tc>
                  <a:txBody>
                    <a:bodyPr/>
                    <a:lstStyle/>
                    <a:p>
                      <a:r>
                        <a:rPr lang="fr-FR" sz="1600">
                          <a:effectLst/>
                        </a:rPr>
                        <a:t>original format</a:t>
                      </a:r>
                    </a:p>
                  </a:txBody>
                  <a:tcPr anchor="ctr">
                    <a:lnL>
                      <a:noFill/>
                    </a:lnL>
                    <a:lnR>
                      <a:noFill/>
                    </a:lnR>
                    <a:lnT>
                      <a:noFill/>
                    </a:lnT>
                    <a:lnB>
                      <a:noFill/>
                    </a:lnB>
                    <a:solidFill>
                      <a:srgbClr val="FFFFFF"/>
                    </a:solidFill>
                  </a:tcPr>
                </a:tc>
                <a:tc>
                  <a:txBody>
                    <a:bodyPr/>
                    <a:lstStyle/>
                    <a:p>
                      <a:r>
                        <a:rPr lang="fr-FR" sz="1600">
                          <a:effectLst/>
                        </a:rPr>
                        <a:t>xls</a:t>
                      </a:r>
                    </a:p>
                  </a:txBody>
                  <a:tcPr anchor="ctr">
                    <a:lnL>
                      <a:noFill/>
                    </a:lnL>
                    <a:lnR>
                      <a:noFill/>
                    </a:lnR>
                    <a:lnT>
                      <a:noFill/>
                    </a:lnT>
                    <a:lnB>
                      <a:noFill/>
                    </a:lnB>
                    <a:solidFill>
                      <a:srgbClr val="FFFFFF"/>
                    </a:solidFill>
                  </a:tcPr>
                </a:tc>
                <a:extLst>
                  <a:ext uri="{0D108BD9-81ED-4DB2-BD59-A6C34878D82A}">
                    <a16:rowId xmlns:a16="http://schemas.microsoft.com/office/drawing/2014/main" val="4058080156"/>
                  </a:ext>
                </a:extLst>
              </a:tr>
              <a:tr h="0">
                <a:tc>
                  <a:txBody>
                    <a:bodyPr/>
                    <a:lstStyle/>
                    <a:p>
                      <a:r>
                        <a:rPr lang="fr-FR" sz="1600">
                          <a:effectLst/>
                        </a:rPr>
                        <a:t>read_xlsx</a:t>
                      </a:r>
                    </a:p>
                  </a:txBody>
                  <a:tcPr anchor="ctr">
                    <a:lnL>
                      <a:noFill/>
                    </a:lnL>
                    <a:lnR>
                      <a:noFill/>
                    </a:lnR>
                    <a:lnT>
                      <a:noFill/>
                    </a:lnT>
                    <a:lnB>
                      <a:noFill/>
                    </a:lnB>
                    <a:solidFill>
                      <a:srgbClr val="FFFFFF"/>
                    </a:solidFill>
                  </a:tcPr>
                </a:tc>
                <a:tc>
                  <a:txBody>
                    <a:bodyPr/>
                    <a:lstStyle/>
                    <a:p>
                      <a:r>
                        <a:rPr lang="fr-FR" sz="1600">
                          <a:effectLst/>
                        </a:rPr>
                        <a:t>new format</a:t>
                      </a:r>
                    </a:p>
                  </a:txBody>
                  <a:tcPr anchor="ctr">
                    <a:lnL>
                      <a:noFill/>
                    </a:lnL>
                    <a:lnR>
                      <a:noFill/>
                    </a:lnR>
                    <a:lnT>
                      <a:noFill/>
                    </a:lnT>
                    <a:lnB>
                      <a:noFill/>
                    </a:lnB>
                    <a:solidFill>
                      <a:srgbClr val="FFFFFF"/>
                    </a:solidFill>
                  </a:tcPr>
                </a:tc>
                <a:tc>
                  <a:txBody>
                    <a:bodyPr/>
                    <a:lstStyle/>
                    <a:p>
                      <a:r>
                        <a:rPr lang="fr-FR" sz="1600" dirty="0" err="1">
                          <a:effectLst/>
                        </a:rPr>
                        <a:t>xlsx</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55435311"/>
                  </a:ext>
                </a:extLst>
              </a:tr>
            </a:tbl>
          </a:graphicData>
        </a:graphic>
      </p:graphicFrame>
      <p:sp>
        <p:nvSpPr>
          <p:cNvPr id="10" name="Rectangle 9">
            <a:extLst>
              <a:ext uri="{FF2B5EF4-FFF2-40B4-BE49-F238E27FC236}">
                <a16:creationId xmlns:a16="http://schemas.microsoft.com/office/drawing/2014/main" id="{7B76320F-DCBA-A34C-B595-AF96C43F0087}"/>
              </a:ext>
            </a:extLst>
          </p:cNvPr>
          <p:cNvSpPr/>
          <p:nvPr/>
        </p:nvSpPr>
        <p:spPr>
          <a:xfrm>
            <a:off x="1406611" y="6186955"/>
            <a:ext cx="994718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R-base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provides</a:t>
            </a:r>
            <a:r>
              <a:rPr lang="fr-FR" b="0" i="0" dirty="0">
                <a:solidFill>
                  <a:srgbClr val="333333"/>
                </a:solidFill>
                <a:effectLst/>
                <a:latin typeface="Helvetica Neue" panose="02000503000000020004" pitchFamily="2" charset="0"/>
              </a:rPr>
              <a:t> import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These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similar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those</a:t>
            </a:r>
            <a:r>
              <a:rPr lang="fr-FR" b="0" i="0" dirty="0">
                <a:solidFill>
                  <a:srgbClr val="333333"/>
                </a:solidFill>
                <a:effectLst/>
                <a:latin typeface="Helvetica Neue" panose="02000503000000020004" pitchFamily="2" charset="0"/>
              </a:rPr>
              <a:t> in the </a:t>
            </a:r>
            <a:r>
              <a:rPr lang="fr-FR" b="1" i="0" dirty="0" err="1">
                <a:solidFill>
                  <a:srgbClr val="333333"/>
                </a:solidFill>
                <a:effectLst/>
                <a:latin typeface="Helvetica Neue" panose="02000503000000020004" pitchFamily="2" charset="0"/>
              </a:rPr>
              <a:t>tidyverse</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a:t>
            </a:r>
            <a:r>
              <a:rPr lang="fr-FR" dirty="0" err="1"/>
              <a:t>read.table</a:t>
            </a:r>
            <a:r>
              <a:rPr lang="fr-FR" b="0" i="0" dirty="0">
                <a:solidFill>
                  <a:srgbClr val="333333"/>
                </a:solidFill>
                <a:effectLst/>
                <a:latin typeface="Helvetica Neue" panose="02000503000000020004" pitchFamily="2" charset="0"/>
              </a:rPr>
              <a:t>, </a:t>
            </a:r>
            <a:r>
              <a:rPr lang="fr-FR" dirty="0" err="1"/>
              <a:t>read.csv</a:t>
            </a:r>
            <a:r>
              <a:rPr lang="fr-FR" b="0" i="0" dirty="0">
                <a:solidFill>
                  <a:srgbClr val="333333"/>
                </a:solidFill>
                <a:effectLst/>
                <a:latin typeface="Helvetica Neue" panose="02000503000000020004" pitchFamily="2" charset="0"/>
              </a:rPr>
              <a:t> and </a:t>
            </a:r>
            <a:r>
              <a:rPr lang="fr-FR" dirty="0" err="1"/>
              <a:t>read.delim</a:t>
            </a:r>
            <a:endParaRPr lang="en-GB" dirty="0"/>
          </a:p>
        </p:txBody>
      </p:sp>
    </p:spTree>
    <p:extLst>
      <p:ext uri="{BB962C8B-B14F-4D97-AF65-F5344CB8AC3E}">
        <p14:creationId xmlns:p14="http://schemas.microsoft.com/office/powerpoint/2010/main" val="2759091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 Painters Model</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19537" y="1628800"/>
            <a:ext cx="7949073" cy="3096344"/>
          </a:xfrm>
          <a:prstGeom prst="rect">
            <a:avLst/>
          </a:prstGeom>
        </p:spPr>
      </p:pic>
      <p:sp>
        <p:nvSpPr>
          <p:cNvPr id="5" name="TextBox 4"/>
          <p:cNvSpPr txBox="1"/>
          <p:nvPr/>
        </p:nvSpPr>
        <p:spPr>
          <a:xfrm>
            <a:off x="4886425" y="5013176"/>
            <a:ext cx="2015295" cy="1569660"/>
          </a:xfrm>
          <a:prstGeom prst="rect">
            <a:avLst/>
          </a:prstGeom>
          <a:noFill/>
        </p:spPr>
        <p:txBody>
          <a:bodyPr wrap="none" rtlCol="0">
            <a:spAutoFit/>
          </a:bodyPr>
          <a:lstStyle/>
          <a:p>
            <a:pPr marL="285750" indent="-285750">
              <a:buFont typeface="Arial" panose="020B0604020202020204" pitchFamily="34" charset="0"/>
              <a:buChar char="•"/>
            </a:pPr>
            <a:r>
              <a:rPr lang="en-GB" sz="3200" dirty="0"/>
              <a:t>Plot area</a:t>
            </a:r>
          </a:p>
          <a:p>
            <a:pPr marL="285750" indent="-285750">
              <a:buFont typeface="Arial" panose="020B0604020202020204" pitchFamily="34" charset="0"/>
              <a:buChar char="•"/>
            </a:pPr>
            <a:r>
              <a:rPr lang="en-GB" sz="3200" dirty="0"/>
              <a:t>Base plot</a:t>
            </a:r>
          </a:p>
          <a:p>
            <a:pPr marL="285750" indent="-285750">
              <a:buFont typeface="Arial" panose="020B0604020202020204" pitchFamily="34" charset="0"/>
              <a:buChar char="•"/>
            </a:pPr>
            <a:r>
              <a:rPr lang="en-GB" sz="3200" dirty="0"/>
              <a:t>Overlays</a:t>
            </a:r>
          </a:p>
        </p:txBody>
      </p:sp>
    </p:spTree>
    <p:extLst>
      <p:ext uri="{BB962C8B-B14F-4D97-AF65-F5344CB8AC3E}">
        <p14:creationId xmlns:p14="http://schemas.microsoft.com/office/powerpoint/2010/main" val="2610390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Graph Types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765176" y="1431742"/>
            <a:ext cx="4464496" cy="1674248"/>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65176" y="3140968"/>
            <a:ext cx="4464496" cy="1674248"/>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6168008" y="1447746"/>
            <a:ext cx="4464496" cy="1674248"/>
          </a:xfrm>
          <a:prstGeom prst="rect">
            <a:avLst/>
          </a:prstGeom>
        </p:spPr>
      </p:pic>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6168008" y="3140968"/>
            <a:ext cx="4464496" cy="1674248"/>
          </a:xfrm>
          <a:prstGeom prst="rect">
            <a:avLst/>
          </a:prstGeom>
        </p:spPr>
      </p:pic>
      <p:sp>
        <p:nvSpPr>
          <p:cNvPr id="9" name="TextBox 8"/>
          <p:cNvSpPr txBox="1"/>
          <p:nvPr/>
        </p:nvSpPr>
        <p:spPr>
          <a:xfrm>
            <a:off x="4079776" y="5013177"/>
            <a:ext cx="5992538" cy="954107"/>
          </a:xfrm>
          <a:prstGeom prst="rect">
            <a:avLst/>
          </a:prstGeom>
          <a:noFill/>
        </p:spPr>
        <p:txBody>
          <a:bodyPr wrap="none" rtlCol="0">
            <a:spAutoFit/>
          </a:bodyPr>
          <a:lstStyle/>
          <a:p>
            <a:pPr marL="285750" indent="-285750">
              <a:buFont typeface="Arial" panose="020B0604020202020204" pitchFamily="34" charset="0"/>
              <a:buChar char="•"/>
            </a:pPr>
            <a:r>
              <a:rPr lang="en-GB" sz="2800" dirty="0"/>
              <a:t>Local options to change a specific plot</a:t>
            </a:r>
          </a:p>
          <a:p>
            <a:pPr marL="285750" indent="-285750">
              <a:buFont typeface="Arial" panose="020B0604020202020204" pitchFamily="34" charset="0"/>
              <a:buChar char="•"/>
            </a:pPr>
            <a:r>
              <a:rPr lang="en-GB" sz="2800" dirty="0"/>
              <a:t>Global options to affect all graphs</a:t>
            </a:r>
          </a:p>
        </p:txBody>
      </p:sp>
    </p:spTree>
    <p:extLst>
      <p:ext uri="{BB962C8B-B14F-4D97-AF65-F5344CB8AC3E}">
        <p14:creationId xmlns:p14="http://schemas.microsoft.com/office/powerpoint/2010/main" val="2485723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Figures are configured based on the options passed to them</a:t>
            </a:r>
          </a:p>
        </p:txBody>
      </p:sp>
      <p:pic>
        <p:nvPicPr>
          <p:cNvPr id="8" name="Picture 7"/>
          <p:cNvPicPr>
            <a:picLocks noChangeAspect="1"/>
          </p:cNvPicPr>
          <p:nvPr/>
        </p:nvPicPr>
        <p:blipFill>
          <a:blip r:embed="rId2"/>
          <a:stretch>
            <a:fillRect/>
          </a:stretch>
        </p:blipFill>
        <p:spPr>
          <a:xfrm>
            <a:off x="5639372" y="1772817"/>
            <a:ext cx="4571429" cy="4571429"/>
          </a:xfrm>
          <a:prstGeom prst="rect">
            <a:avLst/>
          </a:prstGeom>
        </p:spPr>
      </p:pic>
      <p:sp>
        <p:nvSpPr>
          <p:cNvPr id="9" name="TextBox 8"/>
          <p:cNvSpPr txBox="1"/>
          <p:nvPr/>
        </p:nvSpPr>
        <p:spPr>
          <a:xfrm>
            <a:off x="1981200" y="2132856"/>
            <a:ext cx="2528256" cy="923330"/>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plot(</a:t>
            </a:r>
          </a:p>
          <a:p>
            <a:r>
              <a:rPr lang="en-GB" dirty="0">
                <a:latin typeface="Courier New" panose="02070309020205020404" pitchFamily="49" charset="0"/>
                <a:cs typeface="Courier New" panose="02070309020205020404" pitchFamily="49" charset="0"/>
              </a:rPr>
              <a:t>  1:10,(1:10) ^ 4</a:t>
            </a:r>
          </a:p>
          <a:p>
            <a:r>
              <a:rPr lang="en-GB"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97381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Figures are configured based on the options passed to them</a:t>
            </a:r>
          </a:p>
        </p:txBody>
      </p:sp>
      <p:sp>
        <p:nvSpPr>
          <p:cNvPr id="9" name="TextBox 8"/>
          <p:cNvSpPr txBox="1"/>
          <p:nvPr/>
        </p:nvSpPr>
        <p:spPr>
          <a:xfrm>
            <a:off x="1981200" y="2132856"/>
            <a:ext cx="2666114" cy="2308324"/>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plot(</a:t>
            </a:r>
          </a:p>
          <a:p>
            <a:r>
              <a:rPr lang="en-US" dirty="0">
                <a:latin typeface="Courier New" panose="02070309020205020404" pitchFamily="49" charset="0"/>
                <a:cs typeface="Courier New" panose="02070309020205020404" pitchFamily="49" charset="0"/>
              </a:rPr>
              <a:t>  1:10,(1:10) ^ 4,</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pch</a:t>
            </a:r>
            <a:r>
              <a:rPr lang="en-US" dirty="0">
                <a:latin typeface="Courier New" panose="02070309020205020404" pitchFamily="49" charset="0"/>
                <a:cs typeface="Courier New" panose="02070309020205020404" pitchFamily="49" charset="0"/>
              </a:rPr>
              <a:t>=19,</a:t>
            </a:r>
          </a:p>
          <a:p>
            <a:r>
              <a:rPr lang="en-US" dirty="0">
                <a:latin typeface="Courier New" panose="02070309020205020404" pitchFamily="49" charset="0"/>
                <a:cs typeface="Courier New" panose="02070309020205020404" pitchFamily="49" charset="0"/>
              </a:rPr>
              <a:t>  type="b",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xlab</a:t>
            </a:r>
            <a:r>
              <a:rPr lang="en-US" dirty="0">
                <a:latin typeface="Courier New" panose="02070309020205020404" pitchFamily="49" charset="0"/>
                <a:cs typeface="Courier New" panose="02070309020205020404" pitchFamily="49" charset="0"/>
              </a:rPr>
              <a:t>="Values1",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ylab</a:t>
            </a:r>
            <a:r>
              <a:rPr lang="en-US" dirty="0">
                <a:latin typeface="Courier New" panose="02070309020205020404" pitchFamily="49" charset="0"/>
                <a:cs typeface="Courier New" panose="02070309020205020404" pitchFamily="49" charset="0"/>
              </a:rPr>
              <a:t>="Values2",</a:t>
            </a:r>
          </a:p>
          <a:p>
            <a:r>
              <a:rPr lang="en-US" dirty="0">
                <a:latin typeface="Courier New" panose="02070309020205020404" pitchFamily="49" charset="0"/>
                <a:cs typeface="Courier New" panose="02070309020205020404" pitchFamily="49" charset="0"/>
              </a:rPr>
              <a:t>  col="red"</a:t>
            </a:r>
          </a:p>
          <a:p>
            <a:r>
              <a:rPr lang="en-US"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5639372" y="1772817"/>
            <a:ext cx="4571429" cy="4571429"/>
          </a:xfrm>
          <a:prstGeom prst="rect">
            <a:avLst/>
          </a:prstGeom>
        </p:spPr>
      </p:pic>
    </p:spTree>
    <p:extLst>
      <p:ext uri="{BB962C8B-B14F-4D97-AF65-F5344CB8AC3E}">
        <p14:creationId xmlns:p14="http://schemas.microsoft.com/office/powerpoint/2010/main" val="4292044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Some options are common to many plot types</a:t>
            </a:r>
          </a:p>
        </p:txBody>
      </p:sp>
      <p:sp>
        <p:nvSpPr>
          <p:cNvPr id="3" name="Content Placeholder 2"/>
          <p:cNvSpPr>
            <a:spLocks noGrp="1"/>
          </p:cNvSpPr>
          <p:nvPr>
            <p:ph sz="half" idx="1"/>
          </p:nvPr>
        </p:nvSpPr>
        <p:spPr>
          <a:xfrm>
            <a:off x="1981200" y="1999382"/>
            <a:ext cx="4038600" cy="4525963"/>
          </a:xfrm>
        </p:spPr>
        <p:txBody>
          <a:bodyPr/>
          <a:lstStyle/>
          <a:p>
            <a:r>
              <a:rPr lang="en-GB" dirty="0">
                <a:solidFill>
                  <a:schemeClr val="accent2">
                    <a:lumMod val="75000"/>
                  </a:schemeClr>
                </a:solidFill>
              </a:rPr>
              <a:t>Axis scales</a:t>
            </a:r>
          </a:p>
          <a:p>
            <a:pPr lvl="1"/>
            <a:r>
              <a:rPr lang="en-GB" dirty="0" err="1">
                <a:latin typeface="Courier New" panose="02070309020205020404" pitchFamily="49" charset="0"/>
                <a:cs typeface="Courier New" panose="02070309020205020404" pitchFamily="49" charset="0"/>
              </a:rPr>
              <a:t>xlim</a:t>
            </a:r>
            <a:r>
              <a:rPr lang="en-GB" dirty="0">
                <a:latin typeface="Courier New" panose="02070309020205020404" pitchFamily="49" charset="0"/>
                <a:cs typeface="Courier New" panose="02070309020205020404" pitchFamily="49" charset="0"/>
              </a:rPr>
              <a:t> c(</a:t>
            </a:r>
            <a:r>
              <a:rPr lang="en-GB" dirty="0" err="1">
                <a:latin typeface="Courier New" panose="02070309020205020404" pitchFamily="49" charset="0"/>
                <a:cs typeface="Courier New" panose="02070309020205020404" pitchFamily="49" charset="0"/>
              </a:rPr>
              <a:t>min,max</a:t>
            </a:r>
            <a:r>
              <a:rPr lang="en-GB" dirty="0">
                <a:latin typeface="Courier New" panose="02070309020205020404" pitchFamily="49" charset="0"/>
                <a:cs typeface="Courier New" panose="02070309020205020404" pitchFamily="49" charset="0"/>
              </a:rPr>
              <a:t>)</a:t>
            </a:r>
          </a:p>
          <a:p>
            <a:pPr lvl="1"/>
            <a:r>
              <a:rPr lang="en-GB" dirty="0" err="1">
                <a:latin typeface="Courier New" panose="02070309020205020404" pitchFamily="49" charset="0"/>
                <a:cs typeface="Courier New" panose="02070309020205020404" pitchFamily="49" charset="0"/>
              </a:rPr>
              <a:t>ylim</a:t>
            </a:r>
            <a:r>
              <a:rPr lang="en-GB" dirty="0">
                <a:latin typeface="Courier New" panose="02070309020205020404" pitchFamily="49" charset="0"/>
                <a:cs typeface="Courier New" panose="02070309020205020404" pitchFamily="49" charset="0"/>
              </a:rPr>
              <a:t> c(</a:t>
            </a:r>
            <a:r>
              <a:rPr lang="en-GB" dirty="0" err="1">
                <a:latin typeface="Courier New" panose="02070309020205020404" pitchFamily="49" charset="0"/>
                <a:cs typeface="Courier New" panose="02070309020205020404" pitchFamily="49" charset="0"/>
              </a:rPr>
              <a:t>min,max</a:t>
            </a:r>
            <a:r>
              <a:rPr lang="en-GB" dirty="0">
                <a:latin typeface="Courier New" panose="02070309020205020404" pitchFamily="49" charset="0"/>
                <a:cs typeface="Courier New" panose="02070309020205020404" pitchFamily="49" charset="0"/>
              </a:rPr>
              <a:t>)</a:t>
            </a:r>
          </a:p>
          <a:p>
            <a:r>
              <a:rPr lang="en-GB" dirty="0">
                <a:solidFill>
                  <a:schemeClr val="accent2">
                    <a:lumMod val="75000"/>
                  </a:schemeClr>
                </a:solidFill>
              </a:rPr>
              <a:t>Axis labels</a:t>
            </a:r>
          </a:p>
          <a:p>
            <a:pPr lvl="1"/>
            <a:r>
              <a:rPr lang="en-GB" dirty="0" err="1">
                <a:latin typeface="Courier New" panose="02070309020205020404" pitchFamily="49" charset="0"/>
                <a:cs typeface="Courier New" panose="02070309020205020404" pitchFamily="49" charset="0"/>
              </a:rPr>
              <a:t>xlab</a:t>
            </a:r>
            <a:r>
              <a:rPr lang="en-GB" dirty="0">
                <a:latin typeface="Courier New" panose="02070309020205020404" pitchFamily="49" charset="0"/>
                <a:cs typeface="Courier New" panose="02070309020205020404" pitchFamily="49" charset="0"/>
              </a:rPr>
              <a:t>(text)</a:t>
            </a:r>
          </a:p>
          <a:p>
            <a:pPr lvl="1"/>
            <a:r>
              <a:rPr lang="en-GB" dirty="0" err="1">
                <a:latin typeface="Courier New" panose="02070309020205020404" pitchFamily="49" charset="0"/>
                <a:cs typeface="Courier New" panose="02070309020205020404" pitchFamily="49" charset="0"/>
              </a:rPr>
              <a:t>ylab</a:t>
            </a:r>
            <a:r>
              <a:rPr lang="en-GB" dirty="0">
                <a:latin typeface="Courier New" panose="02070309020205020404" pitchFamily="49" charset="0"/>
                <a:cs typeface="Courier New" panose="02070309020205020404" pitchFamily="49" charset="0"/>
              </a:rPr>
              <a:t>(text)</a:t>
            </a:r>
          </a:p>
        </p:txBody>
      </p:sp>
      <p:sp>
        <p:nvSpPr>
          <p:cNvPr id="4" name="Content Placeholder 3"/>
          <p:cNvSpPr>
            <a:spLocks noGrp="1"/>
          </p:cNvSpPr>
          <p:nvPr>
            <p:ph sz="half" idx="2"/>
          </p:nvPr>
        </p:nvSpPr>
        <p:spPr>
          <a:xfrm>
            <a:off x="6172200" y="1999382"/>
            <a:ext cx="4038600" cy="4525963"/>
          </a:xfrm>
        </p:spPr>
        <p:txBody>
          <a:bodyPr/>
          <a:lstStyle/>
          <a:p>
            <a:r>
              <a:rPr lang="en-GB" dirty="0">
                <a:solidFill>
                  <a:schemeClr val="accent2">
                    <a:lumMod val="75000"/>
                  </a:schemeClr>
                </a:solidFill>
              </a:rPr>
              <a:t>Plot titles</a:t>
            </a:r>
          </a:p>
          <a:p>
            <a:pPr lvl="1"/>
            <a:r>
              <a:rPr lang="en-GB" dirty="0">
                <a:latin typeface="Courier New" panose="02070309020205020404" pitchFamily="49" charset="0"/>
                <a:cs typeface="Courier New" panose="02070309020205020404" pitchFamily="49" charset="0"/>
              </a:rPr>
              <a:t>main(text)</a:t>
            </a:r>
          </a:p>
          <a:p>
            <a:pPr lvl="1"/>
            <a:r>
              <a:rPr lang="en-GB" dirty="0">
                <a:latin typeface="Courier New" panose="02070309020205020404" pitchFamily="49" charset="0"/>
                <a:cs typeface="Courier New" panose="02070309020205020404" pitchFamily="49" charset="0"/>
              </a:rPr>
              <a:t>sub(text</a:t>
            </a:r>
            <a:r>
              <a:rPr lang="en-GB" dirty="0"/>
              <a:t>)</a:t>
            </a:r>
          </a:p>
          <a:p>
            <a:r>
              <a:rPr lang="en-GB" dirty="0">
                <a:solidFill>
                  <a:schemeClr val="accent2">
                    <a:lumMod val="75000"/>
                  </a:schemeClr>
                </a:solidFill>
              </a:rPr>
              <a:t>Plot characters</a:t>
            </a:r>
          </a:p>
          <a:p>
            <a:pPr lvl="1"/>
            <a:r>
              <a:rPr lang="en-GB" dirty="0" err="1">
                <a:latin typeface="Courier New" panose="02070309020205020404" pitchFamily="49" charset="0"/>
                <a:cs typeface="Courier New" panose="02070309020205020404" pitchFamily="49" charset="0"/>
              </a:rPr>
              <a:t>pch</a:t>
            </a:r>
            <a:r>
              <a:rPr lang="en-GB" dirty="0">
                <a:latin typeface="Courier New" panose="02070309020205020404" pitchFamily="49" charset="0"/>
                <a:cs typeface="Courier New" panose="02070309020205020404" pitchFamily="49" charset="0"/>
              </a:rPr>
              <a:t>(number)</a:t>
            </a:r>
          </a:p>
          <a:p>
            <a:pPr lvl="1"/>
            <a:r>
              <a:rPr lang="en-GB" dirty="0" err="1">
                <a:latin typeface="Courier New" panose="02070309020205020404" pitchFamily="49" charset="0"/>
                <a:cs typeface="Courier New" panose="02070309020205020404" pitchFamily="49" charset="0"/>
              </a:rPr>
              <a:t>cex</a:t>
            </a:r>
            <a:r>
              <a:rPr lang="en-GB" dirty="0">
                <a:latin typeface="Courier New" panose="02070309020205020404" pitchFamily="49" charset="0"/>
                <a:cs typeface="Courier New" panose="02070309020205020404" pitchFamily="49" charset="0"/>
              </a:rPr>
              <a:t>(number)</a:t>
            </a:r>
          </a:p>
        </p:txBody>
      </p:sp>
    </p:spTree>
    <p:extLst>
      <p:ext uri="{BB962C8B-B14F-4D97-AF65-F5344CB8AC3E}">
        <p14:creationId xmlns:p14="http://schemas.microsoft.com/office/powerpoint/2010/main" val="1695661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Some options take 'magic' numbers</a:t>
            </a:r>
          </a:p>
        </p:txBody>
      </p:sp>
      <p:sp>
        <p:nvSpPr>
          <p:cNvPr id="5" name="Rectangle 4"/>
          <p:cNvSpPr/>
          <p:nvPr/>
        </p:nvSpPr>
        <p:spPr>
          <a:xfrm>
            <a:off x="1951967" y="1700809"/>
            <a:ext cx="4572000" cy="2031325"/>
          </a:xfrm>
          <a:prstGeom prst="rect">
            <a:avLst/>
          </a:prstGeom>
        </p:spPr>
        <p:txBody>
          <a:bodyPr>
            <a:spAutoFit/>
          </a:bodyPr>
          <a:lstStyle/>
          <a:p>
            <a:r>
              <a:rPr lang="en-GB" dirty="0">
                <a:latin typeface="Courier New" panose="02070309020205020404" pitchFamily="49" charset="0"/>
                <a:cs typeface="Courier New" panose="02070309020205020404" pitchFamily="49" charset="0"/>
              </a:rPr>
              <a:t>plot(</a:t>
            </a:r>
          </a:p>
          <a:p>
            <a:r>
              <a:rPr lang="en-GB" dirty="0">
                <a:latin typeface="Courier New" panose="02070309020205020404" pitchFamily="49" charset="0"/>
                <a:cs typeface="Courier New" panose="02070309020205020404" pitchFamily="49" charset="0"/>
              </a:rPr>
              <a:t>  1:10,</a:t>
            </a:r>
          </a:p>
          <a:p>
            <a:r>
              <a:rPr lang="en-GB" dirty="0">
                <a:latin typeface="Courier New" panose="02070309020205020404" pitchFamily="49" charset="0"/>
                <a:cs typeface="Courier New" panose="02070309020205020404" pitchFamily="49" charset="0"/>
              </a:rPr>
              <a:t>  (1:10)^2,</a:t>
            </a:r>
          </a:p>
          <a:p>
            <a:r>
              <a:rPr lang="en-GB" dirty="0">
                <a:latin typeface="Courier New" panose="02070309020205020404" pitchFamily="49" charset="0"/>
                <a:cs typeface="Courier New" panose="02070309020205020404" pitchFamily="49" charset="0"/>
              </a:rPr>
              <a:t>  type="b",</a:t>
            </a:r>
          </a:p>
          <a:p>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lty</a:t>
            </a:r>
            <a:r>
              <a:rPr lang="en-GB" b="1" dirty="0">
                <a:latin typeface="Courier New" panose="02070309020205020404" pitchFamily="49" charset="0"/>
                <a:cs typeface="Courier New" panose="02070309020205020404" pitchFamily="49" charset="0"/>
              </a:rPr>
              <a:t>=2,</a:t>
            </a:r>
          </a:p>
          <a:p>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pch</a:t>
            </a:r>
            <a:r>
              <a:rPr lang="en-GB" b="1" dirty="0">
                <a:latin typeface="Courier New" panose="02070309020205020404" pitchFamily="49" charset="0"/>
                <a:cs typeface="Courier New" panose="02070309020205020404" pitchFamily="49" charset="0"/>
              </a:rPr>
              <a:t>=19</a:t>
            </a:r>
          </a:p>
          <a:p>
            <a:r>
              <a:rPr lang="en-GB" dirty="0">
                <a:latin typeface="Courier New" panose="02070309020205020404" pitchFamily="49" charset="0"/>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4655840" y="1268760"/>
            <a:ext cx="5125356" cy="5589240"/>
          </a:xfrm>
          <a:prstGeom prst="rect">
            <a:avLst/>
          </a:prstGeom>
        </p:spPr>
      </p:pic>
    </p:spTree>
    <p:extLst>
      <p:ext uri="{BB962C8B-B14F-4D97-AF65-F5344CB8AC3E}">
        <p14:creationId xmlns:p14="http://schemas.microsoft.com/office/powerpoint/2010/main" val="169488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360C-1062-3842-A193-59AD78A0EA6E}"/>
              </a:ext>
            </a:extLst>
          </p:cNvPr>
          <p:cNvSpPr>
            <a:spLocks noGrp="1"/>
          </p:cNvSpPr>
          <p:nvPr>
            <p:ph type="title"/>
          </p:nvPr>
        </p:nvSpPr>
        <p:spPr/>
        <p:txBody>
          <a:bodyPr/>
          <a:lstStyle/>
          <a:p>
            <a:r>
              <a:rPr lang="en-GB" dirty="0"/>
              <a:t>Drawbacks </a:t>
            </a:r>
          </a:p>
        </p:txBody>
      </p:sp>
      <p:sp>
        <p:nvSpPr>
          <p:cNvPr id="3" name="TextBox 2">
            <a:extLst>
              <a:ext uri="{FF2B5EF4-FFF2-40B4-BE49-F238E27FC236}">
                <a16:creationId xmlns:a16="http://schemas.microsoft.com/office/drawing/2014/main" id="{9D5229BB-A9AA-9140-A101-4EFEBE383036}"/>
              </a:ext>
            </a:extLst>
          </p:cNvPr>
          <p:cNvSpPr txBox="1"/>
          <p:nvPr/>
        </p:nvSpPr>
        <p:spPr>
          <a:xfrm>
            <a:off x="1855003" y="2505670"/>
            <a:ext cx="2474843"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Not user friendly @ start</a:t>
            </a:r>
          </a:p>
          <a:p>
            <a:pPr algn="ctr"/>
            <a:endParaRPr lang="en-GB" dirty="0"/>
          </a:p>
        </p:txBody>
      </p:sp>
      <p:sp>
        <p:nvSpPr>
          <p:cNvPr id="4" name="TextBox 3">
            <a:extLst>
              <a:ext uri="{FF2B5EF4-FFF2-40B4-BE49-F238E27FC236}">
                <a16:creationId xmlns:a16="http://schemas.microsoft.com/office/drawing/2014/main" id="{3566AE61-303F-7B44-B5ED-B4182C56221D}"/>
              </a:ext>
            </a:extLst>
          </p:cNvPr>
          <p:cNvSpPr txBox="1"/>
          <p:nvPr/>
        </p:nvSpPr>
        <p:spPr>
          <a:xfrm>
            <a:off x="7244421"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Data preparation</a:t>
            </a:r>
          </a:p>
          <a:p>
            <a:pPr algn="ctr"/>
            <a:endParaRPr lang="en-GB" dirty="0"/>
          </a:p>
        </p:txBody>
      </p:sp>
      <p:sp>
        <p:nvSpPr>
          <p:cNvPr id="5" name="TextBox 4">
            <a:extLst>
              <a:ext uri="{FF2B5EF4-FFF2-40B4-BE49-F238E27FC236}">
                <a16:creationId xmlns:a16="http://schemas.microsoft.com/office/drawing/2014/main" id="{3C4D9B1C-30F0-8B4B-8689-AECE7EE0C143}"/>
              </a:ext>
            </a:extLst>
          </p:cNvPr>
          <p:cNvSpPr txBox="1"/>
          <p:nvPr/>
        </p:nvSpPr>
        <p:spPr>
          <a:xfrm>
            <a:off x="1855003" y="452098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 easy debugging </a:t>
            </a:r>
          </a:p>
          <a:p>
            <a:pPr algn="ctr"/>
            <a:endParaRPr lang="en-GB" dirty="0"/>
          </a:p>
        </p:txBody>
      </p:sp>
      <p:sp>
        <p:nvSpPr>
          <p:cNvPr id="6" name="TextBox 5">
            <a:extLst>
              <a:ext uri="{FF2B5EF4-FFF2-40B4-BE49-F238E27FC236}">
                <a16:creationId xmlns:a16="http://schemas.microsoft.com/office/drawing/2014/main" id="{5D55CFC2-57E1-4C4A-A6F5-967436241C32}"/>
              </a:ext>
            </a:extLst>
          </p:cNvPr>
          <p:cNvSpPr txBox="1"/>
          <p:nvPr/>
        </p:nvSpPr>
        <p:spPr>
          <a:xfrm>
            <a:off x="7244421" y="4520981"/>
            <a:ext cx="2474843" cy="1567096"/>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spcBef>
                <a:spcPts val="688"/>
              </a:spcBef>
              <a:buClr>
                <a:srgbClr val="F90A12"/>
              </a:buClr>
              <a:buSzPct val="100000"/>
            </a:pPr>
            <a:r>
              <a:rPr lang="en-US" altLang="fr-FR" dirty="0">
                <a:cs typeface="Arial" panose="020B0604020202020204" pitchFamily="34" charset="0"/>
              </a:rPr>
              <a:t>Working with large datasets is limited by RAM</a:t>
            </a:r>
          </a:p>
          <a:p>
            <a:pPr algn="ctr"/>
            <a:endParaRPr lang="en-GB" dirty="0"/>
          </a:p>
        </p:txBody>
      </p:sp>
      <p:pic>
        <p:nvPicPr>
          <p:cNvPr id="12" name="Picture 11">
            <a:extLst>
              <a:ext uri="{FF2B5EF4-FFF2-40B4-BE49-F238E27FC236}">
                <a16:creationId xmlns:a16="http://schemas.microsoft.com/office/drawing/2014/main" id="{0BFC63C3-DB94-D348-8407-97C30400D82E}"/>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1905900"/>
            <a:ext cx="1233236" cy="1061435"/>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163DCF16-EF3F-9E4C-9184-D1B571DFB463}"/>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6734" y="1905899"/>
            <a:ext cx="1233236" cy="1061435"/>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D5F26F94-479C-F547-AF76-6FFD137B8D5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3990263"/>
            <a:ext cx="1233236" cy="1061435"/>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B57E9A3-8B19-6E4C-A75C-3647108DF272}"/>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7232" y="3990262"/>
            <a:ext cx="1233236" cy="1061435"/>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3351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 types</a:t>
            </a:r>
          </a:p>
        </p:txBody>
      </p:sp>
      <p:pic>
        <p:nvPicPr>
          <p:cNvPr id="4" name="Picture 3"/>
          <p:cNvPicPr>
            <a:picLocks noChangeAspect="1"/>
          </p:cNvPicPr>
          <p:nvPr/>
        </p:nvPicPr>
        <p:blipFill>
          <a:blip r:embed="rId2"/>
          <a:stretch>
            <a:fillRect/>
          </a:stretch>
        </p:blipFill>
        <p:spPr>
          <a:xfrm>
            <a:off x="3755740" y="1556792"/>
            <a:ext cx="4680520" cy="4842140"/>
          </a:xfrm>
          <a:prstGeom prst="rect">
            <a:avLst/>
          </a:prstGeom>
        </p:spPr>
      </p:pic>
    </p:spTree>
    <p:extLst>
      <p:ext uri="{BB962C8B-B14F-4D97-AF65-F5344CB8AC3E}">
        <p14:creationId xmlns:p14="http://schemas.microsoft.com/office/powerpoint/2010/main" val="370050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Plot Characters</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863752" y="1268761"/>
            <a:ext cx="4464496" cy="5357395"/>
          </a:xfrm>
          <a:prstGeom prst="rect">
            <a:avLst/>
          </a:prstGeom>
        </p:spPr>
      </p:pic>
    </p:spTree>
    <p:extLst>
      <p:ext uri="{BB962C8B-B14F-4D97-AF65-F5344CB8AC3E}">
        <p14:creationId xmlns:p14="http://schemas.microsoft.com/office/powerpoint/2010/main" val="1751162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071665" y="1494914"/>
            <a:ext cx="5733415" cy="2150110"/>
          </a:xfrm>
          <a:prstGeom prst="rect">
            <a:avLst/>
          </a:prstGeom>
        </p:spPr>
      </p:pic>
      <p:sp>
        <p:nvSpPr>
          <p:cNvPr id="2" name="Title 1"/>
          <p:cNvSpPr>
            <a:spLocks noGrp="1"/>
          </p:cNvSpPr>
          <p:nvPr>
            <p:ph type="title"/>
          </p:nvPr>
        </p:nvSpPr>
        <p:spPr/>
        <p:txBody>
          <a:bodyPr>
            <a:normAutofit/>
          </a:bodyPr>
          <a:lstStyle/>
          <a:p>
            <a:r>
              <a:rPr lang="en-GB" dirty="0"/>
              <a:t>Some options are specific to one graph type (</a:t>
            </a:r>
            <a:r>
              <a:rPr lang="en-GB" dirty="0" err="1"/>
              <a:t>eg</a:t>
            </a:r>
            <a:r>
              <a:rPr lang="en-GB" dirty="0"/>
              <a:t> </a:t>
            </a:r>
            <a:r>
              <a:rPr lang="en-GB" dirty="0" err="1"/>
              <a:t>barplot</a:t>
            </a:r>
            <a:r>
              <a:rPr lang="en-GB" dirty="0"/>
              <a:t>)</a:t>
            </a:r>
          </a:p>
        </p:txBody>
      </p:sp>
      <p:sp>
        <p:nvSpPr>
          <p:cNvPr id="3" name="Content Placeholder 2"/>
          <p:cNvSpPr>
            <a:spLocks noGrp="1"/>
          </p:cNvSpPr>
          <p:nvPr>
            <p:ph idx="1"/>
          </p:nvPr>
        </p:nvSpPr>
        <p:spPr>
          <a:xfrm>
            <a:off x="1981200" y="3212977"/>
            <a:ext cx="8229600" cy="2913187"/>
          </a:xfrm>
        </p:spPr>
        <p:txBody>
          <a:bodyPr>
            <a:normAutofit/>
          </a:bodyPr>
          <a:lstStyle/>
          <a:p>
            <a:r>
              <a:rPr lang="en-GB" dirty="0"/>
              <a:t>Options:</a:t>
            </a:r>
          </a:p>
          <a:p>
            <a:pPr lvl="1"/>
            <a:r>
              <a:rPr lang="en-GB" dirty="0" err="1">
                <a:latin typeface="Courier New" panose="02070309020205020404" pitchFamily="49" charset="0"/>
                <a:cs typeface="Courier New" panose="02070309020205020404" pitchFamily="49" charset="0"/>
              </a:rPr>
              <a:t>names.arg</a:t>
            </a:r>
            <a:r>
              <a:rPr lang="en-GB" dirty="0"/>
              <a:t> 		Bar labels (if not from data)</a:t>
            </a:r>
          </a:p>
          <a:p>
            <a:pPr lvl="1"/>
            <a:r>
              <a:rPr lang="en-GB" dirty="0" err="1">
                <a:latin typeface="Courier New" panose="02070309020205020404" pitchFamily="49" charset="0"/>
                <a:cs typeface="Courier New" panose="02070309020205020404" pitchFamily="49" charset="0"/>
              </a:rPr>
              <a:t>horiz</a:t>
            </a:r>
            <a:r>
              <a:rPr lang="en-GB" dirty="0">
                <a:latin typeface="Courier New" panose="02070309020205020404" pitchFamily="49" charset="0"/>
                <a:cs typeface="Courier New" panose="02070309020205020404" pitchFamily="49" charset="0"/>
              </a:rPr>
              <a:t>=TRUE</a:t>
            </a:r>
            <a:r>
              <a:rPr lang="en-GB" dirty="0"/>
              <a:t> 	Plot horizontally</a:t>
            </a:r>
          </a:p>
          <a:p>
            <a:pPr lvl="1"/>
            <a:r>
              <a:rPr lang="en-GB" dirty="0">
                <a:latin typeface="Courier New" panose="02070309020205020404" pitchFamily="49" charset="0"/>
                <a:cs typeface="Courier New" panose="02070309020205020404" pitchFamily="49" charset="0"/>
              </a:rPr>
              <a:t>beside=TRUE</a:t>
            </a:r>
            <a:r>
              <a:rPr lang="en-GB" dirty="0"/>
              <a:t> 	Plot multiple series as a group 				rather than stacked</a:t>
            </a:r>
          </a:p>
        </p:txBody>
      </p:sp>
    </p:spTree>
    <p:extLst>
      <p:ext uri="{BB962C8B-B14F-4D97-AF65-F5344CB8AC3E}">
        <p14:creationId xmlns:p14="http://schemas.microsoft.com/office/powerpoint/2010/main" val="2017999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t>
            </a:r>
          </a:p>
        </p:txBody>
      </p:sp>
      <p:sp>
        <p:nvSpPr>
          <p:cNvPr id="3" name="Content Placeholder 2"/>
          <p:cNvSpPr>
            <a:spLocks noGrp="1"/>
          </p:cNvSpPr>
          <p:nvPr>
            <p:ph idx="1"/>
          </p:nvPr>
        </p:nvSpPr>
        <p:spPr/>
        <p:txBody>
          <a:bodyPr/>
          <a:lstStyle/>
          <a:p>
            <a:r>
              <a:rPr lang="en-GB" dirty="0"/>
              <a:t>The </a:t>
            </a:r>
            <a:r>
              <a:rPr lang="en-GB" dirty="0">
                <a:latin typeface="Courier New" panose="02070309020205020404" pitchFamily="49" charset="0"/>
                <a:cs typeface="Courier New" panose="02070309020205020404" pitchFamily="49" charset="0"/>
              </a:rPr>
              <a:t>par</a:t>
            </a:r>
            <a:r>
              <a:rPr lang="en-GB" dirty="0"/>
              <a:t> function controls global parameters affecting all plots in the current plot area</a:t>
            </a:r>
          </a:p>
          <a:p>
            <a:endParaRPr lang="en-GB" dirty="0"/>
          </a:p>
          <a:p>
            <a:r>
              <a:rPr lang="en-GB" dirty="0"/>
              <a:t>Changes affect all subsequent plots</a:t>
            </a:r>
          </a:p>
          <a:p>
            <a:endParaRPr lang="en-GB" dirty="0"/>
          </a:p>
          <a:p>
            <a:r>
              <a:rPr lang="en-GB" dirty="0"/>
              <a:t>Many par options can also be passed to individual plots</a:t>
            </a:r>
          </a:p>
        </p:txBody>
      </p:sp>
    </p:spTree>
    <p:extLst>
      <p:ext uri="{BB962C8B-B14F-4D97-AF65-F5344CB8AC3E}">
        <p14:creationId xmlns:p14="http://schemas.microsoft.com/office/powerpoint/2010/main" val="612888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examples</a:t>
            </a:r>
          </a:p>
        </p:txBody>
      </p:sp>
      <p:sp>
        <p:nvSpPr>
          <p:cNvPr id="3" name="Content Placeholder 2"/>
          <p:cNvSpPr>
            <a:spLocks noGrp="1"/>
          </p:cNvSpPr>
          <p:nvPr>
            <p:ph idx="1"/>
          </p:nvPr>
        </p:nvSpPr>
        <p:spPr/>
        <p:txBody>
          <a:bodyPr/>
          <a:lstStyle/>
          <a:p>
            <a:r>
              <a:rPr lang="en-GB" dirty="0"/>
              <a:t>Reading current value</a:t>
            </a:r>
          </a:p>
          <a:p>
            <a:pPr lvl="1"/>
            <a:r>
              <a:rPr lang="en-GB" dirty="0">
                <a:latin typeface="Courier New" panose="02070309020205020404" pitchFamily="49" charset="0"/>
                <a:cs typeface="Courier New" panose="02070309020205020404" pitchFamily="49" charset="0"/>
              </a:rPr>
              <a:t>par()$</a:t>
            </a:r>
            <a:r>
              <a:rPr lang="en-GB" dirty="0" err="1">
                <a:latin typeface="Courier New" panose="02070309020205020404" pitchFamily="49" charset="0"/>
                <a:cs typeface="Courier New" panose="02070309020205020404" pitchFamily="49" charset="0"/>
              </a:rPr>
              <a:t>cex</a:t>
            </a:r>
            <a:endParaRPr lang="en-GB" dirty="0">
              <a:latin typeface="Courier New" panose="02070309020205020404" pitchFamily="49" charset="0"/>
              <a:cs typeface="Courier New" panose="02070309020205020404" pitchFamily="49" charset="0"/>
            </a:endParaRPr>
          </a:p>
          <a:p>
            <a:r>
              <a:rPr lang="en-GB" dirty="0"/>
              <a:t>Setting a value</a:t>
            </a:r>
          </a:p>
          <a:p>
            <a:pPr lvl="1"/>
            <a:r>
              <a:rPr lang="en-GB" dirty="0">
                <a:latin typeface="Courier New" panose="02070309020205020404" pitchFamily="49" charset="0"/>
                <a:cs typeface="Courier New" panose="02070309020205020404" pitchFamily="49" charset="0"/>
              </a:rPr>
              <a:t>par(</a:t>
            </a:r>
            <a:r>
              <a:rPr lang="en-GB" dirty="0" err="1">
                <a:latin typeface="Courier New" panose="02070309020205020404" pitchFamily="49" charset="0"/>
                <a:cs typeface="Courier New" panose="02070309020205020404" pitchFamily="49" charset="0"/>
              </a:rPr>
              <a:t>cex</a:t>
            </a:r>
            <a:r>
              <a:rPr lang="en-GB" dirty="0">
                <a:latin typeface="Courier New" panose="02070309020205020404" pitchFamily="49" charset="0"/>
                <a:cs typeface="Courier New" panose="02070309020205020404" pitchFamily="49" charset="0"/>
              </a:rPr>
              <a:t>=1.5) -&gt; </a:t>
            </a:r>
            <a:r>
              <a:rPr lang="en-GB" dirty="0" err="1">
                <a:latin typeface="Courier New" panose="02070309020205020404" pitchFamily="49" charset="0"/>
                <a:cs typeface="Courier New" panose="02070309020205020404" pitchFamily="49" charset="0"/>
              </a:rPr>
              <a:t>old.par</a:t>
            </a:r>
            <a:endParaRPr lang="en-GB" dirty="0">
              <a:latin typeface="Courier New" panose="02070309020205020404" pitchFamily="49" charset="0"/>
              <a:cs typeface="Courier New" panose="02070309020205020404" pitchFamily="49" charset="0"/>
            </a:endParaRPr>
          </a:p>
          <a:p>
            <a:r>
              <a:rPr lang="en-GB" dirty="0"/>
              <a:t>Restoring a value</a:t>
            </a:r>
          </a:p>
          <a:p>
            <a:pPr lvl="1"/>
            <a:r>
              <a:rPr lang="en-GB" dirty="0">
                <a:latin typeface="Courier New" panose="02070309020205020404" pitchFamily="49" charset="0"/>
                <a:cs typeface="Courier New" panose="02070309020205020404" pitchFamily="49" charset="0"/>
              </a:rPr>
              <a:t>par(</a:t>
            </a:r>
            <a:r>
              <a:rPr lang="en-GB" dirty="0" err="1">
                <a:latin typeface="Courier New" panose="02070309020205020404" pitchFamily="49" charset="0"/>
                <a:cs typeface="Courier New" panose="02070309020205020404" pitchFamily="49" charset="0"/>
              </a:rPr>
              <a:t>old.par</a:t>
            </a:r>
            <a:r>
              <a:rPr lang="en-GB" dirty="0">
                <a:latin typeface="Courier New" panose="02070309020205020404" pitchFamily="49" charset="0"/>
                <a:cs typeface="Courier New" panose="02070309020205020404" pitchFamily="49" charset="0"/>
              </a:rPr>
              <a:t>)</a:t>
            </a:r>
          </a:p>
          <a:p>
            <a:pPr lvl="1"/>
            <a:r>
              <a:rPr lang="en-GB" dirty="0" err="1">
                <a:latin typeface="Courier New" panose="02070309020205020404" pitchFamily="49" charset="0"/>
                <a:cs typeface="Courier New" panose="02070309020205020404" pitchFamily="49" charset="0"/>
              </a:rPr>
              <a:t>dev.off</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1995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p>
        </p:txBody>
      </p:sp>
      <p:sp>
        <p:nvSpPr>
          <p:cNvPr id="3" name="Content Placeholder 2"/>
          <p:cNvSpPr>
            <a:spLocks noGrp="1"/>
          </p:cNvSpPr>
          <p:nvPr>
            <p:ph idx="1"/>
          </p:nvPr>
        </p:nvSpPr>
        <p:spPr/>
        <p:txBody>
          <a:bodyPr/>
          <a:lstStyle/>
          <a:p>
            <a:r>
              <a:rPr lang="en-GB" dirty="0"/>
              <a:t>Margins</a:t>
            </a:r>
          </a:p>
          <a:p>
            <a:pPr lvl="1"/>
            <a:r>
              <a:rPr lang="en-GB" dirty="0" err="1">
                <a:latin typeface="Courier New" panose="02070309020205020404" pitchFamily="49" charset="0"/>
                <a:cs typeface="Courier New" panose="02070309020205020404" pitchFamily="49" charset="0"/>
              </a:rPr>
              <a:t>mai</a:t>
            </a:r>
            <a:r>
              <a:rPr lang="en-GB" dirty="0"/>
              <a:t> (set margins in inches)</a:t>
            </a:r>
          </a:p>
          <a:p>
            <a:pPr lvl="1"/>
            <a:r>
              <a:rPr lang="en-GB" dirty="0">
                <a:latin typeface="Courier New" panose="02070309020205020404" pitchFamily="49" charset="0"/>
                <a:cs typeface="Courier New" panose="02070309020205020404" pitchFamily="49" charset="0"/>
              </a:rPr>
              <a:t>mar</a:t>
            </a:r>
            <a:r>
              <a:rPr lang="en-GB" dirty="0"/>
              <a:t> (set margins in number of lines)</a:t>
            </a:r>
          </a:p>
          <a:p>
            <a:pPr lvl="1"/>
            <a:r>
              <a:rPr lang="en-GB" dirty="0" err="1">
                <a:latin typeface="Courier New" panose="02070309020205020404" pitchFamily="49" charset="0"/>
                <a:cs typeface="Courier New" panose="02070309020205020404" pitchFamily="49" charset="0"/>
              </a:rPr>
              <a:t>mex</a:t>
            </a:r>
            <a:r>
              <a:rPr lang="en-GB" dirty="0"/>
              <a:t> (set lines per inch)</a:t>
            </a:r>
          </a:p>
          <a:p>
            <a:pPr lvl="1"/>
            <a:r>
              <a:rPr lang="en-GB" dirty="0"/>
              <a:t>4 element vector (bottom, left, top, right)</a:t>
            </a:r>
          </a:p>
          <a:p>
            <a:r>
              <a:rPr lang="en-GB" dirty="0"/>
              <a:t>Warning</a:t>
            </a:r>
          </a:p>
          <a:p>
            <a:pPr lvl="1"/>
            <a:r>
              <a:rPr lang="en-GB" sz="2000" dirty="0">
                <a:latin typeface="Courier New" panose="02070309020205020404" pitchFamily="49" charset="0"/>
                <a:cs typeface="Courier New" panose="02070309020205020404" pitchFamily="49" charset="0"/>
              </a:rPr>
              <a:t>Error in </a:t>
            </a:r>
            <a:r>
              <a:rPr lang="en-GB" sz="2000" dirty="0" err="1">
                <a:latin typeface="Courier New" panose="02070309020205020404" pitchFamily="49" charset="0"/>
                <a:cs typeface="Courier New" panose="02070309020205020404" pitchFamily="49" charset="0"/>
              </a:rPr>
              <a:t>plot.new</a:t>
            </a:r>
            <a:r>
              <a:rPr lang="en-GB" sz="2000" dirty="0">
                <a:latin typeface="Courier New" panose="02070309020205020404" pitchFamily="49" charset="0"/>
                <a:cs typeface="Courier New" panose="02070309020205020404" pitchFamily="49" charset="0"/>
              </a:rPr>
              <a:t>() : figure margins too large</a:t>
            </a:r>
          </a:p>
        </p:txBody>
      </p:sp>
    </p:spTree>
    <p:extLst>
      <p:ext uri="{BB962C8B-B14F-4D97-AF65-F5344CB8AC3E}">
        <p14:creationId xmlns:p14="http://schemas.microsoft.com/office/powerpoint/2010/main" val="719214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95996" y="908720"/>
            <a:ext cx="9072004" cy="4536504"/>
          </a:xfrm>
          <a:prstGeom prst="rect">
            <a:avLst/>
          </a:prstGeom>
        </p:spPr>
      </p:pic>
    </p:spTree>
    <p:extLst>
      <p:ext uri="{BB962C8B-B14F-4D97-AF65-F5344CB8AC3E}">
        <p14:creationId xmlns:p14="http://schemas.microsoft.com/office/powerpoint/2010/main" val="3170974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p>
        </p:txBody>
      </p:sp>
      <p:sp>
        <p:nvSpPr>
          <p:cNvPr id="3" name="Content Placeholder 2"/>
          <p:cNvSpPr>
            <a:spLocks noGrp="1"/>
          </p:cNvSpPr>
          <p:nvPr>
            <p:ph idx="1"/>
          </p:nvPr>
        </p:nvSpPr>
        <p:spPr/>
        <p:txBody>
          <a:bodyPr/>
          <a:lstStyle/>
          <a:p>
            <a:r>
              <a:rPr lang="en-GB" dirty="0"/>
              <a:t>Fonts and labels</a:t>
            </a:r>
          </a:p>
          <a:p>
            <a:pPr lvl="1"/>
            <a:r>
              <a:rPr lang="en-GB" dirty="0" err="1">
                <a:latin typeface="Courier New" panose="02070309020205020404" pitchFamily="49" charset="0"/>
                <a:cs typeface="Courier New" panose="02070309020205020404" pitchFamily="49" charset="0"/>
              </a:rPr>
              <a:t>cex</a:t>
            </a:r>
            <a:r>
              <a:rPr lang="en-GB" dirty="0"/>
              <a:t> – global char expansion</a:t>
            </a:r>
          </a:p>
          <a:p>
            <a:pPr lvl="2"/>
            <a:r>
              <a:rPr lang="en-GB" dirty="0" err="1">
                <a:latin typeface="Courier New" panose="02070309020205020404" pitchFamily="49" charset="0"/>
                <a:cs typeface="Courier New" panose="02070309020205020404" pitchFamily="49" charset="0"/>
              </a:rPr>
              <a:t>cex.axis</a:t>
            </a:r>
            <a:endParaRPr lang="en-GB" dirty="0">
              <a:latin typeface="Courier New" panose="02070309020205020404" pitchFamily="49" charset="0"/>
              <a:cs typeface="Courier New" panose="02070309020205020404" pitchFamily="49" charset="0"/>
            </a:endParaRPr>
          </a:p>
          <a:p>
            <a:pPr lvl="2"/>
            <a:r>
              <a:rPr lang="en-GB" dirty="0" err="1">
                <a:latin typeface="Courier New" panose="02070309020205020404" pitchFamily="49" charset="0"/>
                <a:cs typeface="Courier New" panose="02070309020205020404" pitchFamily="49" charset="0"/>
              </a:rPr>
              <a:t>cex.lab</a:t>
            </a:r>
            <a:endParaRPr lang="en-GB" dirty="0">
              <a:latin typeface="Courier New" panose="02070309020205020404" pitchFamily="49" charset="0"/>
              <a:cs typeface="Courier New" panose="02070309020205020404" pitchFamily="49" charset="0"/>
            </a:endParaRPr>
          </a:p>
          <a:p>
            <a:pPr lvl="2"/>
            <a:r>
              <a:rPr lang="en-GB" dirty="0" err="1">
                <a:latin typeface="Courier New" panose="02070309020205020404" pitchFamily="49" charset="0"/>
                <a:cs typeface="Courier New" panose="02070309020205020404" pitchFamily="49" charset="0"/>
              </a:rPr>
              <a:t>cex.main</a:t>
            </a:r>
            <a:endParaRPr lang="en-GB" dirty="0">
              <a:latin typeface="Courier New" panose="02070309020205020404" pitchFamily="49" charset="0"/>
              <a:cs typeface="Courier New" panose="02070309020205020404" pitchFamily="49" charset="0"/>
            </a:endParaRPr>
          </a:p>
          <a:p>
            <a:pPr lvl="2"/>
            <a:r>
              <a:rPr lang="en-GB" dirty="0" err="1">
                <a:latin typeface="Courier New" panose="02070309020205020404" pitchFamily="49" charset="0"/>
                <a:cs typeface="Courier New" panose="02070309020205020404" pitchFamily="49" charset="0"/>
              </a:rPr>
              <a:t>cex.sub</a:t>
            </a:r>
            <a:endParaRPr lang="en-GB" dirty="0">
              <a:latin typeface="Courier New" panose="02070309020205020404" pitchFamily="49" charset="0"/>
              <a:cs typeface="Courier New" panose="02070309020205020404" pitchFamily="49" charset="0"/>
            </a:endParaRPr>
          </a:p>
          <a:p>
            <a:pPr lvl="2"/>
            <a:endParaRPr lang="en-GB" dirty="0"/>
          </a:p>
        </p:txBody>
      </p:sp>
    </p:spTree>
    <p:extLst>
      <p:ext uri="{BB962C8B-B14F-4D97-AF65-F5344CB8AC3E}">
        <p14:creationId xmlns:p14="http://schemas.microsoft.com/office/powerpoint/2010/main" val="2194812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31505" y="980728"/>
            <a:ext cx="8928003" cy="4464496"/>
          </a:xfrm>
          <a:prstGeom prst="rect">
            <a:avLst/>
          </a:prstGeom>
        </p:spPr>
      </p:pic>
    </p:spTree>
    <p:extLst>
      <p:ext uri="{BB962C8B-B14F-4D97-AF65-F5344CB8AC3E}">
        <p14:creationId xmlns:p14="http://schemas.microsoft.com/office/powerpoint/2010/main" val="3358513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p>
        </p:txBody>
      </p:sp>
      <p:sp>
        <p:nvSpPr>
          <p:cNvPr id="3" name="Content Placeholder 2"/>
          <p:cNvSpPr>
            <a:spLocks noGrp="1"/>
          </p:cNvSpPr>
          <p:nvPr>
            <p:ph idx="1"/>
          </p:nvPr>
        </p:nvSpPr>
        <p:spPr/>
        <p:txBody>
          <a:bodyPr>
            <a:normAutofit/>
          </a:bodyPr>
          <a:lstStyle/>
          <a:p>
            <a:r>
              <a:rPr lang="en-GB" dirty="0"/>
              <a:t>Font style</a:t>
            </a:r>
          </a:p>
          <a:p>
            <a:pPr lvl="1"/>
            <a:r>
              <a:rPr lang="en-GB" dirty="0">
                <a:latin typeface="Courier New" panose="02070309020205020404" pitchFamily="49" charset="0"/>
                <a:cs typeface="Courier New" panose="02070309020205020404" pitchFamily="49" charset="0"/>
              </a:rPr>
              <a:t>font</a:t>
            </a:r>
            <a:r>
              <a:rPr lang="en-GB" dirty="0"/>
              <a:t> (</a:t>
            </a:r>
            <a:r>
              <a:rPr lang="en-GB" sz="2000" dirty="0" err="1">
                <a:latin typeface="Courier New" panose="02070309020205020404" pitchFamily="49" charset="0"/>
                <a:cs typeface="Courier New" panose="02070309020205020404" pitchFamily="49" charset="0"/>
              </a:rPr>
              <a:t>font.axis,font.main,font.sub,font.lab</a:t>
            </a:r>
            <a:r>
              <a:rPr lang="en-GB" dirty="0"/>
              <a:t>)</a:t>
            </a:r>
          </a:p>
          <a:p>
            <a:pPr lvl="2"/>
            <a:r>
              <a:rPr lang="en-GB" dirty="0"/>
              <a:t>1 = Plain text</a:t>
            </a:r>
          </a:p>
          <a:p>
            <a:pPr lvl="2"/>
            <a:r>
              <a:rPr lang="en-GB" dirty="0"/>
              <a:t>2 = Bold text</a:t>
            </a:r>
          </a:p>
          <a:p>
            <a:pPr lvl="2"/>
            <a:r>
              <a:rPr lang="en-GB" dirty="0"/>
              <a:t>3 = Italic text</a:t>
            </a:r>
          </a:p>
          <a:p>
            <a:pPr lvl="2"/>
            <a:r>
              <a:rPr lang="en-GB" dirty="0"/>
              <a:t>4 = Bold italic text</a:t>
            </a:r>
          </a:p>
          <a:p>
            <a:pPr lvl="1"/>
            <a:r>
              <a:rPr lang="en-GB" dirty="0" err="1">
                <a:latin typeface="Courier New" panose="02070309020205020404" pitchFamily="49" charset="0"/>
                <a:cs typeface="Courier New" panose="02070309020205020404" pitchFamily="49" charset="0"/>
              </a:rPr>
              <a:t>las</a:t>
            </a:r>
            <a:r>
              <a:rPr lang="en-GB" dirty="0"/>
              <a:t> (label orientation)</a:t>
            </a:r>
          </a:p>
          <a:p>
            <a:pPr lvl="2"/>
            <a:r>
              <a:rPr lang="en-GB" dirty="0"/>
              <a:t>0 = Parallel to axis</a:t>
            </a:r>
          </a:p>
          <a:p>
            <a:pPr lvl="2"/>
            <a:r>
              <a:rPr lang="en-GB" dirty="0"/>
              <a:t>1 = Horizontal</a:t>
            </a:r>
          </a:p>
          <a:p>
            <a:pPr lvl="2"/>
            <a:r>
              <a:rPr lang="en-GB" dirty="0"/>
              <a:t>2 = Perpendicular</a:t>
            </a:r>
          </a:p>
          <a:p>
            <a:pPr lvl="2"/>
            <a:r>
              <a:rPr lang="en-GB" dirty="0"/>
              <a:t>3 = Vertical</a:t>
            </a:r>
          </a:p>
        </p:txBody>
      </p:sp>
    </p:spTree>
    <p:extLst>
      <p:ext uri="{BB962C8B-B14F-4D97-AF65-F5344CB8AC3E}">
        <p14:creationId xmlns:p14="http://schemas.microsoft.com/office/powerpoint/2010/main" val="229119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2B85-4A6B-584F-A91F-042791EBE69B}"/>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7393CEB4-5680-2442-869D-BF99528113AB}"/>
              </a:ext>
            </a:extLst>
          </p:cNvPr>
          <p:cNvSpPr txBox="1"/>
          <p:nvPr/>
        </p:nvSpPr>
        <p:spPr>
          <a:xfrm>
            <a:off x="290945" y="1690688"/>
            <a:ext cx="8118764" cy="369332"/>
          </a:xfrm>
          <a:prstGeom prst="rect">
            <a:avLst/>
          </a:prstGeom>
          <a:noFill/>
        </p:spPr>
        <p:txBody>
          <a:bodyPr wrap="square" rtlCol="0">
            <a:spAutoFit/>
          </a:bodyPr>
          <a:lstStyle/>
          <a:p>
            <a:pPr marL="342900" indent="-342900">
              <a:buFont typeface="+mj-lt"/>
              <a:buAutoNum type="arabicPeriod"/>
            </a:pPr>
            <a:r>
              <a:rPr lang="en-GB" dirty="0"/>
              <a:t>Download R: Console &amp; RStudio</a:t>
            </a:r>
          </a:p>
        </p:txBody>
      </p:sp>
      <p:pic>
        <p:nvPicPr>
          <p:cNvPr id="7" name="Picture 6">
            <a:extLst>
              <a:ext uri="{FF2B5EF4-FFF2-40B4-BE49-F238E27FC236}">
                <a16:creationId xmlns:a16="http://schemas.microsoft.com/office/drawing/2014/main" id="{2DA91435-E139-9340-B299-AE94C269D1AA}"/>
              </a:ext>
            </a:extLst>
          </p:cNvPr>
          <p:cNvPicPr>
            <a:picLocks noChangeAspect="1"/>
          </p:cNvPicPr>
          <p:nvPr/>
        </p:nvPicPr>
        <p:blipFill>
          <a:blip r:embed="rId2"/>
          <a:stretch>
            <a:fillRect/>
          </a:stretch>
        </p:blipFill>
        <p:spPr>
          <a:xfrm>
            <a:off x="3807737" y="2120512"/>
            <a:ext cx="3310179" cy="2482634"/>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0A4A3A59-F01A-CA41-9221-1C29C2DF95A2}"/>
              </a:ext>
            </a:extLst>
          </p:cNvPr>
          <p:cNvPicPr>
            <a:picLocks noChangeAspect="1"/>
          </p:cNvPicPr>
          <p:nvPr/>
        </p:nvPicPr>
        <p:blipFill>
          <a:blip r:embed="rId3"/>
          <a:stretch>
            <a:fillRect/>
          </a:stretch>
        </p:blipFill>
        <p:spPr>
          <a:xfrm>
            <a:off x="4797851" y="4042939"/>
            <a:ext cx="3310179" cy="2482634"/>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139F1E2C-816C-4C43-9746-C7B2286582BC}"/>
              </a:ext>
            </a:extLst>
          </p:cNvPr>
          <p:cNvPicPr>
            <a:picLocks noChangeAspect="1"/>
          </p:cNvPicPr>
          <p:nvPr/>
        </p:nvPicPr>
        <p:blipFill>
          <a:blip r:embed="rId4"/>
          <a:stretch>
            <a:fillRect/>
          </a:stretch>
        </p:blipFill>
        <p:spPr>
          <a:xfrm>
            <a:off x="9807226" y="3498427"/>
            <a:ext cx="1678192" cy="1298224"/>
          </a:xfrm>
          <a:prstGeom prst="rect">
            <a:avLst/>
          </a:prstGeom>
        </p:spPr>
      </p:pic>
      <p:pic>
        <p:nvPicPr>
          <p:cNvPr id="11" name="Picture 10">
            <a:extLst>
              <a:ext uri="{FF2B5EF4-FFF2-40B4-BE49-F238E27FC236}">
                <a16:creationId xmlns:a16="http://schemas.microsoft.com/office/drawing/2014/main" id="{A45B5197-EA84-844F-BB06-45DEBD2A3117}"/>
              </a:ext>
            </a:extLst>
          </p:cNvPr>
          <p:cNvPicPr>
            <a:picLocks noChangeAspect="1"/>
          </p:cNvPicPr>
          <p:nvPr/>
        </p:nvPicPr>
        <p:blipFill>
          <a:blip r:embed="rId5"/>
          <a:stretch>
            <a:fillRect/>
          </a:stretch>
        </p:blipFill>
        <p:spPr>
          <a:xfrm>
            <a:off x="613899" y="3429000"/>
            <a:ext cx="1033835" cy="1033835"/>
          </a:xfrm>
          <a:prstGeom prst="rect">
            <a:avLst/>
          </a:prstGeom>
        </p:spPr>
      </p:pic>
      <p:sp>
        <p:nvSpPr>
          <p:cNvPr id="12" name="Right Arrow 11">
            <a:extLst>
              <a:ext uri="{FF2B5EF4-FFF2-40B4-BE49-F238E27FC236}">
                <a16:creationId xmlns:a16="http://schemas.microsoft.com/office/drawing/2014/main" id="{EF81BBF1-F19F-224E-9758-852E878FAAB5}"/>
              </a:ext>
            </a:extLst>
          </p:cNvPr>
          <p:cNvSpPr/>
          <p:nvPr/>
        </p:nvSpPr>
        <p:spPr>
          <a:xfrm rot="19833314">
            <a:off x="1925780" y="3386280"/>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0F38C5BC-BA16-BC40-9A90-5A02F75711E9}"/>
              </a:ext>
            </a:extLst>
          </p:cNvPr>
          <p:cNvSpPr/>
          <p:nvPr/>
        </p:nvSpPr>
        <p:spPr>
          <a:xfrm rot="1766686" flipV="1">
            <a:off x="1899613" y="4182683"/>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a:extLst>
              <a:ext uri="{FF2B5EF4-FFF2-40B4-BE49-F238E27FC236}">
                <a16:creationId xmlns:a16="http://schemas.microsoft.com/office/drawing/2014/main" id="{5DF0ACC4-25AC-6A47-B6C7-040464E04936}"/>
              </a:ext>
            </a:extLst>
          </p:cNvPr>
          <p:cNvSpPr/>
          <p:nvPr/>
        </p:nvSpPr>
        <p:spPr>
          <a:xfrm>
            <a:off x="8584491" y="3832992"/>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0505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34697" y="980728"/>
            <a:ext cx="9072003" cy="4536504"/>
          </a:xfrm>
          <a:prstGeom prst="rect">
            <a:avLst/>
          </a:prstGeom>
        </p:spPr>
      </p:pic>
    </p:spTree>
    <p:extLst>
      <p:ext uri="{BB962C8B-B14F-4D97-AF65-F5344CB8AC3E}">
        <p14:creationId xmlns:p14="http://schemas.microsoft.com/office/powerpoint/2010/main" val="2168409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 options</a:t>
            </a:r>
          </a:p>
        </p:txBody>
      </p:sp>
      <p:sp>
        <p:nvSpPr>
          <p:cNvPr id="3" name="Content Placeholder 2"/>
          <p:cNvSpPr>
            <a:spLocks noGrp="1"/>
          </p:cNvSpPr>
          <p:nvPr>
            <p:ph idx="1"/>
          </p:nvPr>
        </p:nvSpPr>
        <p:spPr/>
        <p:txBody>
          <a:bodyPr/>
          <a:lstStyle/>
          <a:p>
            <a:r>
              <a:rPr lang="en-GB" dirty="0"/>
              <a:t>Multi-panel</a:t>
            </a:r>
          </a:p>
          <a:p>
            <a:pPr lvl="1"/>
            <a:r>
              <a:rPr lang="en-GB" dirty="0" err="1">
                <a:latin typeface="Courier New" panose="02070309020205020404" pitchFamily="49" charset="0"/>
                <a:cs typeface="Courier New" panose="02070309020205020404" pitchFamily="49" charset="0"/>
              </a:rPr>
              <a:t>mfrow</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rows,cols</a:t>
            </a:r>
            <a:r>
              <a:rPr lang="en-GB" dirty="0">
                <a:latin typeface="Courier New" panose="02070309020205020404" pitchFamily="49" charset="0"/>
                <a:cs typeface="Courier New" panose="02070309020205020404" pitchFamily="49" charset="0"/>
              </a:rPr>
              <a:t>)</a:t>
            </a:r>
          </a:p>
          <a:p>
            <a:pPr lvl="1"/>
            <a:r>
              <a:rPr lang="en-GB" dirty="0">
                <a:cs typeface="Courier New" panose="02070309020205020404" pitchFamily="49" charset="0"/>
              </a:rPr>
              <a:t>Not supported by some packages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477386" y="3356992"/>
            <a:ext cx="5733415" cy="3248660"/>
          </a:xfrm>
          <a:prstGeom prst="rect">
            <a:avLst/>
          </a:prstGeom>
        </p:spPr>
      </p:pic>
    </p:spTree>
    <p:extLst>
      <p:ext uri="{BB962C8B-B14F-4D97-AF65-F5344CB8AC3E}">
        <p14:creationId xmlns:p14="http://schemas.microsoft.com/office/powerpoint/2010/main" val="2455361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Specifying colours</a:t>
            </a:r>
          </a:p>
        </p:txBody>
      </p:sp>
      <p:sp>
        <p:nvSpPr>
          <p:cNvPr id="3" name="Content Placeholder 2"/>
          <p:cNvSpPr>
            <a:spLocks noGrp="1"/>
          </p:cNvSpPr>
          <p:nvPr>
            <p:ph idx="1"/>
          </p:nvPr>
        </p:nvSpPr>
        <p:spPr/>
        <p:txBody>
          <a:bodyPr/>
          <a:lstStyle/>
          <a:p>
            <a:r>
              <a:rPr lang="en-GB" dirty="0"/>
              <a:t>Hexadecimal strings</a:t>
            </a:r>
          </a:p>
          <a:p>
            <a:pPr lvl="1"/>
            <a:r>
              <a:rPr lang="en-GB" dirty="0">
                <a:latin typeface="Courier New" panose="02070309020205020404" pitchFamily="49" charset="0"/>
                <a:cs typeface="Courier New" panose="02070309020205020404" pitchFamily="49" charset="0"/>
              </a:rPr>
              <a:t>#FF0000 </a:t>
            </a:r>
            <a:r>
              <a:rPr lang="en-GB" dirty="0"/>
              <a:t>(red)</a:t>
            </a:r>
          </a:p>
          <a:p>
            <a:pPr lvl="1"/>
            <a:r>
              <a:rPr lang="en-GB" dirty="0">
                <a:latin typeface="Courier New" panose="02070309020205020404" pitchFamily="49" charset="0"/>
                <a:cs typeface="Courier New" panose="02070309020205020404" pitchFamily="49" charset="0"/>
              </a:rPr>
              <a:t>#0000FF </a:t>
            </a:r>
            <a:r>
              <a:rPr lang="en-GB" dirty="0"/>
              <a:t>(blue)</a:t>
            </a:r>
          </a:p>
          <a:p>
            <a:pPr lvl="1"/>
            <a:r>
              <a:rPr lang="en-GB" dirty="0">
                <a:latin typeface="Courier New" panose="02070309020205020404" pitchFamily="49" charset="0"/>
                <a:cs typeface="Courier New" panose="02070309020205020404" pitchFamily="49" charset="0"/>
              </a:rPr>
              <a:t>#CC00CC </a:t>
            </a:r>
            <a:r>
              <a:rPr lang="en-GB" dirty="0"/>
              <a:t>(purple)</a:t>
            </a:r>
          </a:p>
          <a:p>
            <a:r>
              <a:rPr lang="en-GB" dirty="0"/>
              <a:t>Controlled names</a:t>
            </a:r>
          </a:p>
          <a:p>
            <a:pPr lvl="1"/>
            <a:r>
              <a:rPr lang="en-GB" dirty="0">
                <a:latin typeface="Courier New" panose="02070309020205020404" pitchFamily="49" charset="0"/>
                <a:cs typeface="Courier New" panose="02070309020205020404" pitchFamily="49" charset="0"/>
              </a:rPr>
              <a:t>“red” “green” </a:t>
            </a:r>
            <a:r>
              <a:rPr lang="en-GB" dirty="0"/>
              <a:t>etc.</a:t>
            </a:r>
          </a:p>
          <a:p>
            <a:pPr lvl="1"/>
            <a:r>
              <a:rPr lang="en-GB" dirty="0" err="1">
                <a:latin typeface="Courier New" panose="02070309020205020404" pitchFamily="49" charset="0"/>
                <a:cs typeface="Courier New" panose="02070309020205020404" pitchFamily="49" charset="0"/>
              </a:rPr>
              <a:t>colors</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7398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Built in colour schemes</a:t>
            </a:r>
          </a:p>
        </p:txBody>
      </p:sp>
      <p:sp>
        <p:nvSpPr>
          <p:cNvPr id="3" name="Content Placeholder 2"/>
          <p:cNvSpPr>
            <a:spLocks noGrp="1"/>
          </p:cNvSpPr>
          <p:nvPr>
            <p:ph idx="1"/>
          </p:nvPr>
        </p:nvSpPr>
        <p:spPr/>
        <p:txBody>
          <a:bodyPr/>
          <a:lstStyle/>
          <a:p>
            <a:r>
              <a:rPr lang="en-GB" dirty="0"/>
              <a:t>Functions to generate colours</a:t>
            </a:r>
          </a:p>
          <a:p>
            <a:r>
              <a:rPr lang="en-GB" dirty="0"/>
              <a:t>Pass in number of colours to make</a:t>
            </a:r>
          </a:p>
          <a:p>
            <a:r>
              <a:rPr lang="en-GB" dirty="0"/>
              <a:t>Functions:</a:t>
            </a:r>
          </a:p>
          <a:p>
            <a:pPr lvl="1"/>
            <a:r>
              <a:rPr lang="en-GB" dirty="0">
                <a:latin typeface="Courier New" panose="02070309020205020404" pitchFamily="49" charset="0"/>
                <a:cs typeface="Courier New" panose="02070309020205020404" pitchFamily="49" charset="0"/>
              </a:rPr>
              <a:t>rainbow</a:t>
            </a:r>
          </a:p>
          <a:p>
            <a:pPr lvl="1"/>
            <a:r>
              <a:rPr lang="en-GB" dirty="0" err="1">
                <a:latin typeface="Courier New" panose="02070309020205020404" pitchFamily="49" charset="0"/>
                <a:cs typeface="Courier New" panose="02070309020205020404" pitchFamily="49" charset="0"/>
              </a:rPr>
              <a:t>heat.colors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cm.colors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terrain.colors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topo.colors</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70752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0" y="908720"/>
            <a:ext cx="9073008" cy="4536504"/>
          </a:xfrm>
          <a:prstGeom prst="rect">
            <a:avLst/>
          </a:prstGeom>
        </p:spPr>
      </p:pic>
    </p:spTree>
    <p:extLst>
      <p:ext uri="{BB962C8B-B14F-4D97-AF65-F5344CB8AC3E}">
        <p14:creationId xmlns:p14="http://schemas.microsoft.com/office/powerpoint/2010/main" val="533511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Packages</a:t>
            </a:r>
          </a:p>
        </p:txBody>
      </p:sp>
      <p:sp>
        <p:nvSpPr>
          <p:cNvPr id="3" name="Content Placeholder 2"/>
          <p:cNvSpPr>
            <a:spLocks noGrp="1"/>
          </p:cNvSpPr>
          <p:nvPr>
            <p:ph idx="1"/>
          </p:nvPr>
        </p:nvSpPr>
        <p:spPr/>
        <p:txBody>
          <a:bodyPr>
            <a:normAutofit/>
          </a:bodyPr>
          <a:lstStyle/>
          <a:p>
            <a:r>
              <a:rPr lang="en-GB" dirty="0" err="1"/>
              <a:t>Color</a:t>
            </a:r>
            <a:r>
              <a:rPr lang="en-GB" dirty="0"/>
              <a:t> Brewer</a:t>
            </a:r>
          </a:p>
          <a:p>
            <a:pPr lvl="1"/>
            <a:r>
              <a:rPr lang="en-GB" dirty="0"/>
              <a:t>Set of pre-defined, optimised palettes</a:t>
            </a:r>
          </a:p>
          <a:p>
            <a:pPr lvl="1"/>
            <a:r>
              <a:rPr lang="en-GB" dirty="0">
                <a:latin typeface="Courier New" panose="02070309020205020404" pitchFamily="49" charset="0"/>
                <a:cs typeface="Courier New" panose="02070309020205020404" pitchFamily="49" charset="0"/>
              </a:rPr>
              <a:t>library(</a:t>
            </a:r>
            <a:r>
              <a:rPr lang="en-GB" dirty="0" err="1">
                <a:latin typeface="Courier New" panose="02070309020205020404" pitchFamily="49" charset="0"/>
                <a:cs typeface="Courier New" panose="02070309020205020404" pitchFamily="49" charset="0"/>
              </a:rPr>
              <a:t>RColorBrewer</a:t>
            </a:r>
            <a:r>
              <a:rPr lang="en-GB" dirty="0">
                <a:latin typeface="Courier New" panose="02070309020205020404" pitchFamily="49" charset="0"/>
                <a:cs typeface="Courier New" panose="02070309020205020404" pitchFamily="49" charset="0"/>
              </a:rPr>
              <a:t>)</a:t>
            </a:r>
          </a:p>
          <a:p>
            <a:pPr lvl="1"/>
            <a:r>
              <a:rPr lang="en-GB" dirty="0" err="1">
                <a:latin typeface="Courier New" panose="02070309020205020404" pitchFamily="49" charset="0"/>
                <a:cs typeface="Courier New" panose="02070309020205020404" pitchFamily="49" charset="0"/>
              </a:rPr>
              <a:t>brewer.pal</a:t>
            </a:r>
            <a:r>
              <a:rPr lang="en-GB" dirty="0">
                <a:latin typeface="Courier New" panose="02070309020205020404" pitchFamily="49" charset="0"/>
                <a:cs typeface="Courier New" panose="02070309020205020404" pitchFamily="49" charset="0"/>
              </a:rPr>
              <a:t>(no colours, palette)</a:t>
            </a:r>
          </a:p>
          <a:p>
            <a:pPr lvl="1"/>
            <a:endParaRPr lang="en-GB" dirty="0">
              <a:latin typeface="Courier New" panose="02070309020205020404" pitchFamily="49" charset="0"/>
              <a:cs typeface="Courier New" panose="02070309020205020404" pitchFamily="49" charset="0"/>
            </a:endParaRPr>
          </a:p>
          <a:p>
            <a:r>
              <a:rPr lang="en-GB" dirty="0" err="1">
                <a:cs typeface="Courier New" panose="02070309020205020404" pitchFamily="49" charset="0"/>
              </a:rPr>
              <a:t>ColorRamps</a:t>
            </a:r>
            <a:endParaRPr lang="en-GB" dirty="0">
              <a:cs typeface="Courier New" panose="02070309020205020404" pitchFamily="49" charset="0"/>
            </a:endParaRPr>
          </a:p>
          <a:p>
            <a:pPr lvl="1"/>
            <a:r>
              <a:rPr lang="en-GB" dirty="0">
                <a:cs typeface="Courier New" panose="02070309020205020404" pitchFamily="49" charset="0"/>
              </a:rPr>
              <a:t>Create smooth palettes for ramped colour</a:t>
            </a:r>
          </a:p>
          <a:p>
            <a:pPr lvl="1"/>
            <a:r>
              <a:rPr lang="en-GB" dirty="0">
                <a:cs typeface="Courier New" panose="02070309020205020404" pitchFamily="49" charset="0"/>
              </a:rPr>
              <a:t>Generates a function to make actual colour vectors</a:t>
            </a:r>
          </a:p>
          <a:p>
            <a:pPr lvl="1"/>
            <a:r>
              <a:rPr lang="en-GB" sz="2200" dirty="0" err="1">
                <a:latin typeface="Courier New" panose="02070309020205020404" pitchFamily="49" charset="0"/>
                <a:cs typeface="Courier New" panose="02070309020205020404" pitchFamily="49" charset="0"/>
              </a:rPr>
              <a:t>colorRampPalette</a:t>
            </a:r>
            <a:r>
              <a:rPr lang="en-GB" sz="2200" dirty="0">
                <a:latin typeface="Courier New" panose="02070309020205020404" pitchFamily="49" charset="0"/>
                <a:cs typeface="Courier New" panose="02070309020205020404" pitchFamily="49" charset="0"/>
              </a:rPr>
              <a:t>(c(“</a:t>
            </a:r>
            <a:r>
              <a:rPr lang="en-GB" sz="2200" dirty="0" err="1">
                <a:latin typeface="Courier New" panose="02070309020205020404" pitchFamily="49" charset="0"/>
                <a:cs typeface="Courier New" panose="02070309020205020404" pitchFamily="49" charset="0"/>
              </a:rPr>
              <a:t>red”,”white”,”blue</a:t>
            </a:r>
            <a:r>
              <a:rPr lang="en-GB" sz="2200" dirty="0">
                <a:latin typeface="Courier New" panose="02070309020205020404" pitchFamily="49" charset="0"/>
                <a:cs typeface="Courier New" panose="02070309020205020404" pitchFamily="49" charset="0"/>
              </a:rPr>
              <a:t>”))</a:t>
            </a:r>
          </a:p>
          <a:p>
            <a:pPr lvl="1"/>
            <a:r>
              <a:rPr lang="en-GB" sz="2200" dirty="0" err="1">
                <a:latin typeface="Courier New" panose="02070309020205020404" pitchFamily="49" charset="0"/>
                <a:cs typeface="Courier New" panose="02070309020205020404" pitchFamily="49" charset="0"/>
              </a:rPr>
              <a:t>colorRampPalette</a:t>
            </a:r>
            <a:r>
              <a:rPr lang="en-GB" sz="2200" dirty="0">
                <a:latin typeface="Courier New" panose="02070309020205020404" pitchFamily="49" charset="0"/>
                <a:cs typeface="Courier New" panose="02070309020205020404" pitchFamily="49" charset="0"/>
              </a:rPr>
              <a:t>(c(“</a:t>
            </a:r>
            <a:r>
              <a:rPr lang="en-GB" sz="2200" dirty="0" err="1">
                <a:latin typeface="Courier New" panose="02070309020205020404" pitchFamily="49" charset="0"/>
                <a:cs typeface="Courier New" panose="02070309020205020404" pitchFamily="49" charset="0"/>
              </a:rPr>
              <a:t>red”,”white”,”blue</a:t>
            </a:r>
            <a:r>
              <a:rPr lang="en-GB" sz="2200" dirty="0">
                <a:latin typeface="Courier New" panose="02070309020205020404" pitchFamily="49" charset="0"/>
                <a:cs typeface="Courier New" panose="02070309020205020404" pitchFamily="49" charset="0"/>
              </a:rPr>
              <a:t>”))(5)</a:t>
            </a:r>
          </a:p>
          <a:p>
            <a:pPr lvl="1"/>
            <a:endParaRPr lang="en-GB" dirty="0">
              <a:cs typeface="Courier New" panose="02070309020205020404" pitchFamily="49" charset="0"/>
            </a:endParaRPr>
          </a:p>
        </p:txBody>
      </p:sp>
    </p:spTree>
    <p:extLst>
      <p:ext uri="{BB962C8B-B14F-4D97-AF65-F5344CB8AC3E}">
        <p14:creationId xmlns:p14="http://schemas.microsoft.com/office/powerpoint/2010/main" val="2077946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Colour to Plots</a:t>
            </a:r>
          </a:p>
        </p:txBody>
      </p:sp>
      <p:sp>
        <p:nvSpPr>
          <p:cNvPr id="3" name="Content Placeholder 2"/>
          <p:cNvSpPr>
            <a:spLocks noGrp="1"/>
          </p:cNvSpPr>
          <p:nvPr>
            <p:ph idx="1"/>
          </p:nvPr>
        </p:nvSpPr>
        <p:spPr/>
        <p:txBody>
          <a:bodyPr>
            <a:normAutofit/>
          </a:bodyPr>
          <a:lstStyle/>
          <a:p>
            <a:r>
              <a:rPr lang="en-GB" dirty="0"/>
              <a:t>Vector of colours passed to the </a:t>
            </a:r>
            <a:r>
              <a:rPr lang="en-GB" dirty="0">
                <a:latin typeface="Courier New" panose="02070309020205020404" pitchFamily="49" charset="0"/>
                <a:cs typeface="Courier New" panose="02070309020205020404" pitchFamily="49" charset="0"/>
              </a:rPr>
              <a:t>col</a:t>
            </a:r>
            <a:r>
              <a:rPr lang="en-GB" dirty="0"/>
              <a:t> parameter</a:t>
            </a:r>
          </a:p>
          <a:p>
            <a:endParaRPr lang="en-GB" dirty="0"/>
          </a:p>
          <a:p>
            <a:r>
              <a:rPr lang="en-GB" dirty="0"/>
              <a:t>Vector of factors used to divide the data</a:t>
            </a:r>
          </a:p>
          <a:p>
            <a:pPr lvl="1"/>
            <a:r>
              <a:rPr lang="en-GB" dirty="0"/>
              <a:t>Colours taken from palette</a:t>
            </a:r>
          </a:p>
          <a:p>
            <a:pPr lvl="1"/>
            <a:r>
              <a:rPr lang="en-GB" dirty="0"/>
              <a:t>Can read or set using palette function</a:t>
            </a:r>
          </a:p>
          <a:p>
            <a:pPr lvl="2"/>
            <a:r>
              <a:rPr lang="en-GB" dirty="0">
                <a:latin typeface="Courier New" panose="02070309020205020404" pitchFamily="49" charset="0"/>
                <a:cs typeface="Courier New" panose="02070309020205020404" pitchFamily="49" charset="0"/>
              </a:rPr>
              <a:t>palette()</a:t>
            </a:r>
          </a:p>
          <a:p>
            <a:pPr lvl="2"/>
            <a:r>
              <a:rPr lang="en-GB" dirty="0">
                <a:latin typeface="Courier New" panose="02070309020205020404" pitchFamily="49" charset="0"/>
                <a:cs typeface="Courier New" panose="02070309020205020404" pitchFamily="49" charset="0"/>
              </a:rPr>
              <a:t>palette(</a:t>
            </a:r>
            <a:r>
              <a:rPr lang="en-GB" dirty="0" err="1">
                <a:latin typeface="Courier New" panose="02070309020205020404" pitchFamily="49" charset="0"/>
                <a:cs typeface="Courier New" panose="02070309020205020404" pitchFamily="49" charset="0"/>
              </a:rPr>
              <a:t>brewer.pal</a:t>
            </a:r>
            <a:r>
              <a:rPr lang="en-GB" dirty="0">
                <a:latin typeface="Courier New" panose="02070309020205020404" pitchFamily="49" charset="0"/>
                <a:cs typeface="Courier New" panose="02070309020205020404" pitchFamily="49" charset="0"/>
              </a:rPr>
              <a:t>(9,”Set1”)</a:t>
            </a:r>
          </a:p>
          <a:p>
            <a:pPr lvl="2"/>
            <a:r>
              <a:rPr lang="en-GB" dirty="0"/>
              <a:t>Ordered by levels of factor vector</a:t>
            </a:r>
          </a:p>
        </p:txBody>
      </p:sp>
    </p:spTree>
    <p:extLst>
      <p:ext uri="{BB962C8B-B14F-4D97-AF65-F5344CB8AC3E}">
        <p14:creationId xmlns:p14="http://schemas.microsoft.com/office/powerpoint/2010/main" val="2269176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40442" y="846138"/>
            <a:ext cx="6033124" cy="2301580"/>
            <a:chOff x="3016442" y="846138"/>
            <a:chExt cx="6033124" cy="2301580"/>
          </a:xfrm>
        </p:grpSpPr>
        <p:pic>
          <p:nvPicPr>
            <p:cNvPr id="7" name="Picture 6"/>
            <p:cNvPicPr>
              <a:picLocks noChangeAspect="1"/>
            </p:cNvPicPr>
            <p:nvPr/>
          </p:nvPicPr>
          <p:blipFill>
            <a:blip r:embed="rId2"/>
            <a:stretch>
              <a:fillRect/>
            </a:stretch>
          </p:blipFill>
          <p:spPr>
            <a:xfrm>
              <a:off x="6939008" y="846138"/>
              <a:ext cx="2110558" cy="2301580"/>
            </a:xfrm>
            <a:prstGeom prst="rect">
              <a:avLst/>
            </a:prstGeom>
          </p:spPr>
        </p:pic>
        <p:sp>
          <p:nvSpPr>
            <p:cNvPr id="6" name="Rectangle 5"/>
            <p:cNvSpPr/>
            <p:nvPr/>
          </p:nvSpPr>
          <p:spPr>
            <a:xfrm>
              <a:off x="3016442" y="1496436"/>
              <a:ext cx="5102326" cy="954107"/>
            </a:xfrm>
            <a:prstGeom prst="rect">
              <a:avLst/>
            </a:prstGeom>
          </p:spPr>
          <p:txBody>
            <a:bodyPr wrap="square">
              <a:spAutoFit/>
            </a:bodyPr>
            <a:lstStyle/>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1:4,</a:t>
              </a:r>
            </a:p>
            <a:p>
              <a:r>
                <a:rPr lang="en-GB" sz="1400" dirty="0">
                  <a:latin typeface="Courier New" panose="02070309020205020404" pitchFamily="49" charset="0"/>
                  <a:cs typeface="Courier New" panose="02070309020205020404" pitchFamily="49" charset="0"/>
                </a:rPr>
                <a:t>  col=c("</a:t>
              </a:r>
              <a:r>
                <a:rPr lang="en-GB" sz="1400" dirty="0" err="1">
                  <a:latin typeface="Courier New" panose="02070309020205020404" pitchFamily="49" charset="0"/>
                  <a:cs typeface="Courier New" panose="02070309020205020404" pitchFamily="49" charset="0"/>
                </a:rPr>
                <a:t>red","gold","blue","tan</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a:t>
              </a:r>
            </a:p>
          </p:txBody>
        </p:sp>
      </p:grpSp>
      <p:sp>
        <p:nvSpPr>
          <p:cNvPr id="2" name="Title 1"/>
          <p:cNvSpPr>
            <a:spLocks noGrp="1"/>
          </p:cNvSpPr>
          <p:nvPr>
            <p:ph type="title"/>
          </p:nvPr>
        </p:nvSpPr>
        <p:spPr/>
        <p:txBody>
          <a:bodyPr/>
          <a:lstStyle/>
          <a:p>
            <a:r>
              <a:rPr lang="en-GB" dirty="0"/>
              <a:t>Applying Colour to Plots</a:t>
            </a:r>
          </a:p>
        </p:txBody>
      </p:sp>
      <p:sp>
        <p:nvSpPr>
          <p:cNvPr id="4" name="Rectangle 3"/>
          <p:cNvSpPr/>
          <p:nvPr/>
        </p:nvSpPr>
        <p:spPr>
          <a:xfrm>
            <a:off x="1703513" y="1484784"/>
            <a:ext cx="1838965" cy="369332"/>
          </a:xfrm>
          <a:prstGeom prst="rect">
            <a:avLst/>
          </a:prstGeom>
        </p:spPr>
        <p:txBody>
          <a:bodyPr wrap="none">
            <a:spAutoFit/>
          </a:bodyPr>
          <a:lstStyle/>
          <a:p>
            <a:r>
              <a:rPr lang="en-GB" dirty="0" err="1">
                <a:latin typeface="Courier New" panose="02070309020205020404" pitchFamily="49" charset="0"/>
                <a:cs typeface="Courier New" panose="02070309020205020404" pitchFamily="49" charset="0"/>
              </a:rPr>
              <a:t>barplot</a:t>
            </a:r>
            <a:r>
              <a:rPr lang="en-GB" dirty="0">
                <a:latin typeface="Courier New" panose="02070309020205020404" pitchFamily="49" charset="0"/>
                <a:cs typeface="Courier New" panose="02070309020205020404" pitchFamily="49" charset="0"/>
              </a:rPr>
              <a:t>(1:4)</a:t>
            </a:r>
          </a:p>
        </p:txBody>
      </p:sp>
      <p:pic>
        <p:nvPicPr>
          <p:cNvPr id="5" name="Picture 4"/>
          <p:cNvPicPr>
            <a:picLocks noChangeAspect="1"/>
          </p:cNvPicPr>
          <p:nvPr/>
        </p:nvPicPr>
        <p:blipFill>
          <a:blip r:embed="rId3"/>
          <a:stretch>
            <a:fillRect/>
          </a:stretch>
        </p:blipFill>
        <p:spPr>
          <a:xfrm>
            <a:off x="1739175" y="1825539"/>
            <a:ext cx="1767639" cy="1927624"/>
          </a:xfrm>
          <a:prstGeom prst="rect">
            <a:avLst/>
          </a:prstGeom>
        </p:spPr>
      </p:pic>
      <p:grpSp>
        <p:nvGrpSpPr>
          <p:cNvPr id="13" name="Group 12"/>
          <p:cNvGrpSpPr/>
          <p:nvPr/>
        </p:nvGrpSpPr>
        <p:grpSpPr>
          <a:xfrm>
            <a:off x="4540442" y="2706781"/>
            <a:ext cx="6118302" cy="2394467"/>
            <a:chOff x="3016442" y="2706780"/>
            <a:chExt cx="6118302" cy="2394467"/>
          </a:xfrm>
        </p:grpSpPr>
        <p:sp>
          <p:nvSpPr>
            <p:cNvPr id="8" name="Rectangle 7"/>
            <p:cNvSpPr/>
            <p:nvPr/>
          </p:nvSpPr>
          <p:spPr>
            <a:xfrm>
              <a:off x="3016442" y="3276109"/>
              <a:ext cx="2762295" cy="954107"/>
            </a:xfrm>
            <a:prstGeom prst="rect">
              <a:avLst/>
            </a:prstGeom>
          </p:spPr>
          <p:txBody>
            <a:bodyPr wrap="none">
              <a:spAutoFit/>
            </a:bodyPr>
            <a:lstStyle/>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1:4,</a:t>
              </a:r>
            </a:p>
            <a:p>
              <a:r>
                <a:rPr lang="en-GB" sz="1400" dirty="0">
                  <a:latin typeface="Courier New" panose="02070309020205020404" pitchFamily="49" charset="0"/>
                  <a:cs typeface="Courier New" panose="02070309020205020404" pitchFamily="49" charset="0"/>
                </a:rPr>
                <a:t>  col=c("red2","green3")</a:t>
              </a:r>
            </a:p>
            <a:p>
              <a:r>
                <a:rPr lang="en-GB" sz="1400" dirty="0">
                  <a:latin typeface="Courier New" panose="02070309020205020404" pitchFamily="49" charset="0"/>
                  <a:cs typeface="Courier New" panose="02070309020205020404" pitchFamily="49" charset="0"/>
                </a:rPr>
                <a:t>)</a:t>
              </a:r>
            </a:p>
          </p:txBody>
        </p:sp>
        <p:pic>
          <p:nvPicPr>
            <p:cNvPr id="9" name="Picture 8"/>
            <p:cNvPicPr>
              <a:picLocks noChangeAspect="1"/>
            </p:cNvPicPr>
            <p:nvPr/>
          </p:nvPicPr>
          <p:blipFill>
            <a:blip r:embed="rId4"/>
            <a:stretch>
              <a:fillRect/>
            </a:stretch>
          </p:blipFill>
          <p:spPr>
            <a:xfrm>
              <a:off x="6939008" y="2706780"/>
              <a:ext cx="2195736" cy="2394467"/>
            </a:xfrm>
            <a:prstGeom prst="rect">
              <a:avLst/>
            </a:prstGeom>
          </p:spPr>
        </p:pic>
      </p:grpSp>
      <p:grpSp>
        <p:nvGrpSpPr>
          <p:cNvPr id="14" name="Group 13"/>
          <p:cNvGrpSpPr/>
          <p:nvPr/>
        </p:nvGrpSpPr>
        <p:grpSpPr>
          <a:xfrm>
            <a:off x="4540443" y="4653136"/>
            <a:ext cx="6130721" cy="2404560"/>
            <a:chOff x="3016442" y="4653136"/>
            <a:chExt cx="6130721" cy="2404560"/>
          </a:xfrm>
        </p:grpSpPr>
        <p:sp>
          <p:nvSpPr>
            <p:cNvPr id="10" name="Rectangle 9"/>
            <p:cNvSpPr/>
            <p:nvPr/>
          </p:nvSpPr>
          <p:spPr>
            <a:xfrm>
              <a:off x="3016442" y="5342037"/>
              <a:ext cx="4572000" cy="1169551"/>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library(</a:t>
              </a:r>
              <a:r>
                <a:rPr lang="en-GB" sz="1400" dirty="0" err="1">
                  <a:latin typeface="Courier New" panose="02070309020205020404" pitchFamily="49" charset="0"/>
                  <a:cs typeface="Courier New" panose="02070309020205020404" pitchFamily="49" charset="0"/>
                </a:rPr>
                <a:t>RColorBrewer</a:t>
              </a:r>
              <a:r>
                <a:rPr lang="en-GB" sz="1400" dirty="0">
                  <a:latin typeface="Courier New" panose="02070309020205020404" pitchFamily="49" charset="0"/>
                  <a:cs typeface="Courier New" panose="02070309020205020404" pitchFamily="49" charset="0"/>
                </a:rPr>
                <a:t>)</a:t>
              </a:r>
            </a:p>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1:4,</a:t>
              </a:r>
            </a:p>
            <a:p>
              <a:r>
                <a:rPr lang="en-GB" sz="1400" dirty="0">
                  <a:latin typeface="Courier New" panose="02070309020205020404" pitchFamily="49" charset="0"/>
                  <a:cs typeface="Courier New" panose="02070309020205020404" pitchFamily="49" charset="0"/>
                </a:rPr>
                <a:t>  col=</a:t>
              </a:r>
              <a:r>
                <a:rPr lang="en-GB" sz="1400" dirty="0" err="1">
                  <a:latin typeface="Courier New" panose="02070309020205020404" pitchFamily="49" charset="0"/>
                  <a:cs typeface="Courier New" panose="02070309020205020404" pitchFamily="49" charset="0"/>
                </a:rPr>
                <a:t>brewer.pal</a:t>
              </a:r>
              <a:r>
                <a:rPr lang="en-GB" sz="1400" dirty="0">
                  <a:latin typeface="Courier New" panose="02070309020205020404" pitchFamily="49" charset="0"/>
                  <a:cs typeface="Courier New" panose="02070309020205020404" pitchFamily="49" charset="0"/>
                </a:rPr>
                <a:t>(4,"Set1")</a:t>
              </a:r>
            </a:p>
            <a:p>
              <a:r>
                <a:rPr lang="en-GB" sz="1400" dirty="0">
                  <a:latin typeface="Courier New" panose="02070309020205020404" pitchFamily="49" charset="0"/>
                  <a:cs typeface="Courier New" panose="02070309020205020404" pitchFamily="49" charset="0"/>
                </a:rPr>
                <a:t>)</a:t>
              </a:r>
            </a:p>
          </p:txBody>
        </p:sp>
        <p:pic>
          <p:nvPicPr>
            <p:cNvPr id="11" name="Picture 10"/>
            <p:cNvPicPr>
              <a:picLocks noChangeAspect="1"/>
            </p:cNvPicPr>
            <p:nvPr/>
          </p:nvPicPr>
          <p:blipFill>
            <a:blip r:embed="rId5"/>
            <a:stretch>
              <a:fillRect/>
            </a:stretch>
          </p:blipFill>
          <p:spPr>
            <a:xfrm>
              <a:off x="6942171" y="4653136"/>
              <a:ext cx="2204992" cy="2404560"/>
            </a:xfrm>
            <a:prstGeom prst="rect">
              <a:avLst/>
            </a:prstGeom>
          </p:spPr>
        </p:pic>
      </p:grpSp>
    </p:spTree>
    <p:extLst>
      <p:ext uri="{BB962C8B-B14F-4D97-AF65-F5344CB8AC3E}">
        <p14:creationId xmlns:p14="http://schemas.microsoft.com/office/powerpoint/2010/main" val="149160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Colour to Plots</a:t>
            </a:r>
          </a:p>
        </p:txBody>
      </p:sp>
      <p:sp>
        <p:nvSpPr>
          <p:cNvPr id="5" name="Rectangle 4"/>
          <p:cNvSpPr/>
          <p:nvPr/>
        </p:nvSpPr>
        <p:spPr>
          <a:xfrm>
            <a:off x="1703512" y="1417639"/>
            <a:ext cx="4572000" cy="2031325"/>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height.data</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height sex</a:t>
            </a:r>
          </a:p>
          <a:p>
            <a:r>
              <a:rPr lang="en-GB" sz="1400" dirty="0">
                <a:latin typeface="Courier New" panose="02070309020205020404" pitchFamily="49" charset="0"/>
                <a:cs typeface="Courier New" panose="02070309020205020404" pitchFamily="49" charset="0"/>
              </a:rPr>
              <a:t>1    170   M</a:t>
            </a:r>
          </a:p>
          <a:p>
            <a:r>
              <a:rPr lang="en-GB" sz="1400" dirty="0">
                <a:latin typeface="Courier New" panose="02070309020205020404" pitchFamily="49" charset="0"/>
                <a:cs typeface="Courier New" panose="02070309020205020404" pitchFamily="49" charset="0"/>
              </a:rPr>
              <a:t>2    160   F</a:t>
            </a:r>
          </a:p>
          <a:p>
            <a:r>
              <a:rPr lang="en-GB" sz="1400" dirty="0">
                <a:latin typeface="Courier New" panose="02070309020205020404" pitchFamily="49" charset="0"/>
                <a:cs typeface="Courier New" panose="02070309020205020404" pitchFamily="49" charset="0"/>
              </a:rPr>
              <a:t>3    180   M</a:t>
            </a:r>
          </a:p>
          <a:p>
            <a:r>
              <a:rPr lang="en-GB" sz="1400" dirty="0">
                <a:latin typeface="Courier New" panose="02070309020205020404" pitchFamily="49" charset="0"/>
                <a:cs typeface="Courier New" panose="02070309020205020404" pitchFamily="49" charset="0"/>
              </a:rPr>
              <a:t>4    175   M</a:t>
            </a:r>
          </a:p>
          <a:p>
            <a:r>
              <a:rPr lang="en-GB" sz="1400" dirty="0">
                <a:latin typeface="Courier New" panose="02070309020205020404" pitchFamily="49" charset="0"/>
                <a:cs typeface="Courier New" panose="02070309020205020404" pitchFamily="49" charset="0"/>
              </a:rPr>
              <a:t>5    155   F</a:t>
            </a:r>
          </a:p>
          <a:p>
            <a:r>
              <a:rPr lang="en-GB" sz="1400" dirty="0">
                <a:latin typeface="Courier New" panose="02070309020205020404" pitchFamily="49" charset="0"/>
                <a:cs typeface="Courier New" panose="02070309020205020404" pitchFamily="49" charset="0"/>
              </a:rPr>
              <a:t>6    185   M</a:t>
            </a:r>
          </a:p>
          <a:p>
            <a:r>
              <a:rPr lang="en-GB" sz="1400" dirty="0">
                <a:latin typeface="Courier New" panose="02070309020205020404" pitchFamily="49" charset="0"/>
                <a:cs typeface="Courier New" panose="02070309020205020404" pitchFamily="49" charset="0"/>
              </a:rPr>
              <a:t>7    172   F</a:t>
            </a:r>
          </a:p>
        </p:txBody>
      </p:sp>
      <p:sp>
        <p:nvSpPr>
          <p:cNvPr id="7" name="Rectangle 6"/>
          <p:cNvSpPr/>
          <p:nvPr/>
        </p:nvSpPr>
        <p:spPr>
          <a:xfrm>
            <a:off x="1703512" y="3573016"/>
            <a:ext cx="8568952" cy="738664"/>
          </a:xfrm>
          <a:prstGeom prst="rect">
            <a:avLst/>
          </a:prstGeom>
        </p:spPr>
        <p:txBody>
          <a:bodyPr wrap="square">
            <a:spAutoFit/>
          </a:bodyPr>
          <a:lstStyle/>
          <a:p>
            <a:r>
              <a:rPr lang="en-GB" sz="1400" dirty="0">
                <a:latin typeface="Courier New" panose="02070309020205020404" pitchFamily="49" charset="0"/>
                <a:cs typeface="Courier New" panose="02070309020205020404" pitchFamily="49" charset="0"/>
              </a:rPr>
              <a:t>&gt; palette()</a:t>
            </a:r>
          </a:p>
          <a:p>
            <a:r>
              <a:rPr lang="en-GB" sz="1400" dirty="0">
                <a:latin typeface="Courier New" panose="02070309020205020404" pitchFamily="49" charset="0"/>
                <a:cs typeface="Courier New" panose="02070309020205020404" pitchFamily="49" charset="0"/>
              </a:rPr>
              <a:t>[1] "black" "red"     "green3"  "blue" </a:t>
            </a:r>
          </a:p>
          <a:p>
            <a:r>
              <a:rPr lang="en-GB" sz="1400" dirty="0">
                <a:latin typeface="Courier New" panose="02070309020205020404" pitchFamily="49" charset="0"/>
                <a:cs typeface="Courier New" panose="02070309020205020404" pitchFamily="49" charset="0"/>
              </a:rPr>
              <a:t>[5] "cyan"  "magenta" "yellow"  "</a:t>
            </a:r>
            <a:r>
              <a:rPr lang="en-GB" sz="1400" dirty="0" err="1">
                <a:latin typeface="Courier New" panose="02070309020205020404" pitchFamily="49" charset="0"/>
                <a:cs typeface="Courier New" panose="02070309020205020404" pitchFamily="49" charset="0"/>
              </a:rPr>
              <a:t>gray</a:t>
            </a:r>
            <a:r>
              <a:rPr lang="en-GB" sz="1400" dirty="0">
                <a:latin typeface="Courier New" panose="02070309020205020404" pitchFamily="49" charset="0"/>
                <a:cs typeface="Courier New" panose="02070309020205020404" pitchFamily="49" charset="0"/>
              </a:rPr>
              <a:t>" </a:t>
            </a:r>
          </a:p>
        </p:txBody>
      </p:sp>
      <p:sp>
        <p:nvSpPr>
          <p:cNvPr id="9" name="Rectangle 8"/>
          <p:cNvSpPr/>
          <p:nvPr/>
        </p:nvSpPr>
        <p:spPr>
          <a:xfrm>
            <a:off x="1703512" y="4365104"/>
            <a:ext cx="4572000" cy="523220"/>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&gt; levels(</a:t>
            </a:r>
            <a:r>
              <a:rPr lang="en-GB" sz="1400" dirty="0" err="1">
                <a:latin typeface="Courier New" panose="02070309020205020404" pitchFamily="49" charset="0"/>
                <a:cs typeface="Courier New" panose="02070309020205020404" pitchFamily="49" charset="0"/>
              </a:rPr>
              <a:t>height.data$sex</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[1] "F" "M"</a:t>
            </a:r>
          </a:p>
        </p:txBody>
      </p:sp>
      <p:sp>
        <p:nvSpPr>
          <p:cNvPr id="11" name="Rectangle 10"/>
          <p:cNvSpPr/>
          <p:nvPr/>
        </p:nvSpPr>
        <p:spPr>
          <a:xfrm>
            <a:off x="1703513" y="5296565"/>
            <a:ext cx="3191899" cy="307777"/>
          </a:xfrm>
          <a:prstGeom prst="rect">
            <a:avLst/>
          </a:prstGeom>
        </p:spPr>
        <p:txBody>
          <a:bodyPr wrap="none">
            <a:spAutoFit/>
          </a:bodyPr>
          <a:lstStyle/>
          <a:p>
            <a:r>
              <a:rPr lang="en-GB" sz="1400" dirty="0">
                <a:latin typeface="Courier New" panose="02070309020205020404" pitchFamily="49" charset="0"/>
                <a:cs typeface="Courier New" panose="02070309020205020404" pitchFamily="49" charset="0"/>
              </a:rPr>
              <a:t>&gt; palette(c("red2","blue2"))</a:t>
            </a:r>
          </a:p>
        </p:txBody>
      </p:sp>
      <p:sp>
        <p:nvSpPr>
          <p:cNvPr id="12" name="Rectangle 11"/>
          <p:cNvSpPr/>
          <p:nvPr/>
        </p:nvSpPr>
        <p:spPr>
          <a:xfrm>
            <a:off x="3791746" y="1371779"/>
            <a:ext cx="6696743" cy="369332"/>
          </a:xfrm>
          <a:prstGeom prst="rect">
            <a:avLst/>
          </a:prstGeom>
        </p:spPr>
        <p:txBody>
          <a:bodyPr wrap="square">
            <a:spAutoFit/>
          </a:bodyPr>
          <a:lstStyle/>
          <a:p>
            <a:r>
              <a:rPr lang="en-GB" dirty="0" err="1">
                <a:latin typeface="Courier New" panose="02070309020205020404" pitchFamily="49" charset="0"/>
                <a:cs typeface="Courier New" panose="02070309020205020404" pitchFamily="49" charset="0"/>
              </a:rPr>
              <a:t>barplot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height.data$height,</a:t>
            </a:r>
            <a:r>
              <a:rPr lang="en-GB" b="1" dirty="0" err="1">
                <a:latin typeface="Courier New" panose="02070309020205020404" pitchFamily="49" charset="0"/>
                <a:cs typeface="Courier New" panose="02070309020205020404" pitchFamily="49" charset="0"/>
              </a:rPr>
              <a:t>col</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height.data$sex</a:t>
            </a:r>
            <a:r>
              <a:rPr lang="en-GB" dirty="0">
                <a:latin typeface="Courier New" panose="02070309020205020404" pitchFamily="49" charset="0"/>
                <a:cs typeface="Courier New" panose="02070309020205020404" pitchFamily="49" charset="0"/>
              </a:rPr>
              <a:t>)</a:t>
            </a:r>
          </a:p>
        </p:txBody>
      </p:sp>
      <p:pic>
        <p:nvPicPr>
          <p:cNvPr id="13" name="Picture 12"/>
          <p:cNvPicPr>
            <a:picLocks noChangeAspect="1"/>
          </p:cNvPicPr>
          <p:nvPr/>
        </p:nvPicPr>
        <p:blipFill>
          <a:blip r:embed="rId2"/>
          <a:stretch>
            <a:fillRect/>
          </a:stretch>
        </p:blipFill>
        <p:spPr>
          <a:xfrm>
            <a:off x="6086013" y="1925777"/>
            <a:ext cx="4314286" cy="4704762"/>
          </a:xfrm>
          <a:prstGeom prst="rect">
            <a:avLst/>
          </a:prstGeom>
        </p:spPr>
      </p:pic>
      <p:pic>
        <p:nvPicPr>
          <p:cNvPr id="14" name="Picture 13"/>
          <p:cNvPicPr>
            <a:picLocks noChangeAspect="1"/>
          </p:cNvPicPr>
          <p:nvPr/>
        </p:nvPicPr>
        <p:blipFill>
          <a:blip r:embed="rId3"/>
          <a:stretch>
            <a:fillRect/>
          </a:stretch>
        </p:blipFill>
        <p:spPr>
          <a:xfrm>
            <a:off x="6086013" y="1916832"/>
            <a:ext cx="4314286" cy="4704762"/>
          </a:xfrm>
          <a:prstGeom prst="rect">
            <a:avLst/>
          </a:prstGeom>
        </p:spPr>
      </p:pic>
    </p:spTree>
    <p:extLst>
      <p:ext uri="{BB962C8B-B14F-4D97-AF65-F5344CB8AC3E}">
        <p14:creationId xmlns:p14="http://schemas.microsoft.com/office/powerpoint/2010/main" val="18497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use of colour</a:t>
            </a:r>
          </a:p>
        </p:txBody>
      </p:sp>
      <p:sp>
        <p:nvSpPr>
          <p:cNvPr id="3" name="Content Placeholder 2"/>
          <p:cNvSpPr>
            <a:spLocks noGrp="1"/>
          </p:cNvSpPr>
          <p:nvPr>
            <p:ph idx="1"/>
          </p:nvPr>
        </p:nvSpPr>
        <p:spPr/>
        <p:txBody>
          <a:bodyPr/>
          <a:lstStyle/>
          <a:p>
            <a:r>
              <a:rPr lang="en-GB" dirty="0"/>
              <a:t>Colouring by density</a:t>
            </a:r>
          </a:p>
          <a:p>
            <a:pPr lvl="1"/>
            <a:r>
              <a:rPr lang="en-GB" dirty="0"/>
              <a:t>Pass data and palette to </a:t>
            </a:r>
            <a:r>
              <a:rPr lang="en-GB" dirty="0" err="1">
                <a:latin typeface="Courier New" panose="02070309020205020404" pitchFamily="49" charset="0"/>
                <a:cs typeface="Courier New" panose="02070309020205020404" pitchFamily="49" charset="0"/>
              </a:rPr>
              <a:t>densCols</a:t>
            </a:r>
            <a:endParaRPr lang="en-GB" dirty="0">
              <a:latin typeface="Courier New" panose="02070309020205020404" pitchFamily="49" charset="0"/>
              <a:cs typeface="Courier New" panose="02070309020205020404" pitchFamily="49" charset="0"/>
            </a:endParaRPr>
          </a:p>
          <a:p>
            <a:pPr lvl="1"/>
            <a:r>
              <a:rPr lang="en-GB" dirty="0"/>
              <a:t>Vector of colours returned</a:t>
            </a:r>
          </a:p>
          <a:p>
            <a:pPr lvl="1"/>
            <a:endParaRPr lang="en-GB" dirty="0"/>
          </a:p>
          <a:p>
            <a:r>
              <a:rPr lang="en-GB" dirty="0"/>
              <a:t>Colouring by value</a:t>
            </a:r>
          </a:p>
          <a:p>
            <a:pPr lvl="1"/>
            <a:r>
              <a:rPr lang="en-GB" dirty="0"/>
              <a:t>Need function to map values to colours</a:t>
            </a:r>
          </a:p>
        </p:txBody>
      </p:sp>
    </p:spTree>
    <p:extLst>
      <p:ext uri="{BB962C8B-B14F-4D97-AF65-F5344CB8AC3E}">
        <p14:creationId xmlns:p14="http://schemas.microsoft.com/office/powerpoint/2010/main" val="181525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646331"/>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p:txBody>
      </p:sp>
      <p:pic>
        <p:nvPicPr>
          <p:cNvPr id="5" name="Picture 4">
            <a:extLst>
              <a:ext uri="{FF2B5EF4-FFF2-40B4-BE49-F238E27FC236}">
                <a16:creationId xmlns:a16="http://schemas.microsoft.com/office/drawing/2014/main" id="{15BFD46B-8406-0046-9675-B66A9285122D}"/>
              </a:ext>
            </a:extLst>
          </p:cNvPr>
          <p:cNvPicPr>
            <a:picLocks noChangeAspect="1"/>
          </p:cNvPicPr>
          <p:nvPr/>
        </p:nvPicPr>
        <p:blipFill>
          <a:blip r:embed="rId3"/>
          <a:stretch>
            <a:fillRect/>
          </a:stretch>
        </p:blipFill>
        <p:spPr>
          <a:xfrm>
            <a:off x="581892" y="2598656"/>
            <a:ext cx="5126203" cy="3844652"/>
          </a:xfrm>
          <a:prstGeom prst="rect">
            <a:avLst/>
          </a:prstGeom>
        </p:spPr>
      </p:pic>
      <p:pic>
        <p:nvPicPr>
          <p:cNvPr id="10" name="Picture 9">
            <a:extLst>
              <a:ext uri="{FF2B5EF4-FFF2-40B4-BE49-F238E27FC236}">
                <a16:creationId xmlns:a16="http://schemas.microsoft.com/office/drawing/2014/main" id="{BCF4DABA-5172-ED43-8F44-73CDD6AB1EC7}"/>
              </a:ext>
            </a:extLst>
          </p:cNvPr>
          <p:cNvPicPr>
            <a:picLocks noChangeAspect="1"/>
          </p:cNvPicPr>
          <p:nvPr/>
        </p:nvPicPr>
        <p:blipFill>
          <a:blip r:embed="rId4"/>
          <a:stretch>
            <a:fillRect/>
          </a:stretch>
        </p:blipFill>
        <p:spPr>
          <a:xfrm>
            <a:off x="6351103" y="2499054"/>
            <a:ext cx="5259005" cy="3944254"/>
          </a:xfrm>
          <a:prstGeom prst="rect">
            <a:avLst/>
          </a:prstGeom>
        </p:spPr>
      </p:pic>
    </p:spTree>
    <p:extLst>
      <p:ext uri="{BB962C8B-B14F-4D97-AF65-F5344CB8AC3E}">
        <p14:creationId xmlns:p14="http://schemas.microsoft.com/office/powerpoint/2010/main" val="3895590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057139" y="3717032"/>
            <a:ext cx="4538123" cy="3381346"/>
          </a:xfrm>
          <a:prstGeom prst="rect">
            <a:avLst/>
          </a:prstGeom>
        </p:spPr>
      </p:pic>
      <p:sp>
        <p:nvSpPr>
          <p:cNvPr id="2" name="Title 1"/>
          <p:cNvSpPr>
            <a:spLocks noGrp="1"/>
          </p:cNvSpPr>
          <p:nvPr>
            <p:ph type="title"/>
          </p:nvPr>
        </p:nvSpPr>
        <p:spPr/>
        <p:txBody>
          <a:bodyPr/>
          <a:lstStyle/>
          <a:p>
            <a:r>
              <a:rPr lang="en-GB" dirty="0"/>
              <a:t>Making colour ramps</a:t>
            </a:r>
          </a:p>
        </p:txBody>
      </p:sp>
      <p:sp>
        <p:nvSpPr>
          <p:cNvPr id="5" name="Rectangle 4"/>
          <p:cNvSpPr/>
          <p:nvPr/>
        </p:nvSpPr>
        <p:spPr>
          <a:xfrm>
            <a:off x="1981200" y="1417639"/>
            <a:ext cx="8208912" cy="1661993"/>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&gt; </a:t>
            </a:r>
            <a:r>
              <a:rPr lang="en-GB" b="1" dirty="0" err="1">
                <a:latin typeface="Courier New" panose="02070309020205020404" pitchFamily="49" charset="0"/>
                <a:cs typeface="Courier New" panose="02070309020205020404" pitchFamily="49" charset="0"/>
              </a:rPr>
              <a:t>colorRampPalette</a:t>
            </a:r>
            <a:r>
              <a:rPr lang="en-GB" b="1" dirty="0">
                <a:latin typeface="Courier New" panose="02070309020205020404" pitchFamily="49" charset="0"/>
                <a:cs typeface="Courier New" panose="02070309020205020404" pitchFamily="49" charset="0"/>
              </a:rPr>
              <a:t>(c("</a:t>
            </a:r>
            <a:r>
              <a:rPr lang="en-GB" b="1" dirty="0" err="1">
                <a:latin typeface="Courier New" panose="02070309020205020404" pitchFamily="49" charset="0"/>
                <a:cs typeface="Courier New" panose="02070309020205020404" pitchFamily="49" charset="0"/>
              </a:rPr>
              <a:t>blue","green","red","yellow</a:t>
            </a:r>
            <a:r>
              <a:rPr lang="en-GB" b="1"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function (n) </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x &lt;- ramp(seq.int(0, 1, </a:t>
            </a:r>
            <a:r>
              <a:rPr lang="en-GB" sz="1200" dirty="0" err="1">
                <a:latin typeface="Courier New" panose="02070309020205020404" pitchFamily="49" charset="0"/>
                <a:cs typeface="Courier New" panose="02070309020205020404" pitchFamily="49" charset="0"/>
              </a:rPr>
              <a:t>length.out</a:t>
            </a:r>
            <a:r>
              <a:rPr lang="en-GB" sz="1200" dirty="0">
                <a:latin typeface="Courier New" panose="02070309020205020404" pitchFamily="49" charset="0"/>
                <a:cs typeface="Courier New" panose="02070309020205020404" pitchFamily="49" charset="0"/>
              </a:rPr>
              <a:t> = n))</a:t>
            </a:r>
          </a:p>
          <a:p>
            <a:r>
              <a:rPr lang="en-GB" sz="1200" dirty="0">
                <a:latin typeface="Courier New" panose="02070309020205020404" pitchFamily="49" charset="0"/>
                <a:cs typeface="Courier New" panose="02070309020205020404" pitchFamily="49" charset="0"/>
              </a:rPr>
              <a:t>    if (</a:t>
            </a:r>
            <a:r>
              <a:rPr lang="en-GB" sz="1200" dirty="0" err="1">
                <a:latin typeface="Courier New" panose="02070309020205020404" pitchFamily="49" charset="0"/>
                <a:cs typeface="Courier New" panose="02070309020205020404" pitchFamily="49" charset="0"/>
              </a:rPr>
              <a:t>ncol</a:t>
            </a:r>
            <a:r>
              <a:rPr lang="en-GB" sz="1200" dirty="0">
                <a:latin typeface="Courier New" panose="02070309020205020404" pitchFamily="49" charset="0"/>
                <a:cs typeface="Courier New" panose="02070309020205020404" pitchFamily="49" charset="0"/>
              </a:rPr>
              <a:t>(x) == 4L) </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rgb</a:t>
            </a:r>
            <a:r>
              <a:rPr lang="en-GB" sz="1200" dirty="0">
                <a:latin typeface="Courier New" panose="02070309020205020404" pitchFamily="49" charset="0"/>
                <a:cs typeface="Courier New" panose="02070309020205020404" pitchFamily="49" charset="0"/>
              </a:rPr>
              <a:t>(x[, 1L], x[, 2L], x[, 3L], x[, 4L], </a:t>
            </a:r>
            <a:r>
              <a:rPr lang="en-GB" sz="1200" dirty="0" err="1">
                <a:latin typeface="Courier New" panose="02070309020205020404" pitchFamily="49" charset="0"/>
                <a:cs typeface="Courier New" panose="02070309020205020404" pitchFamily="49" charset="0"/>
              </a:rPr>
              <a:t>maxColorValue</a:t>
            </a:r>
            <a:r>
              <a:rPr lang="en-GB" sz="1200" dirty="0">
                <a:latin typeface="Courier New" panose="02070309020205020404" pitchFamily="49" charset="0"/>
                <a:cs typeface="Courier New" panose="02070309020205020404" pitchFamily="49" charset="0"/>
              </a:rPr>
              <a:t> = 255)</a:t>
            </a:r>
          </a:p>
          <a:p>
            <a:r>
              <a:rPr lang="en-GB" sz="1200" dirty="0">
                <a:latin typeface="Courier New" panose="02070309020205020404" pitchFamily="49" charset="0"/>
                <a:cs typeface="Courier New" panose="02070309020205020404" pitchFamily="49" charset="0"/>
              </a:rPr>
              <a:t>    else </a:t>
            </a:r>
            <a:r>
              <a:rPr lang="en-GB" sz="1200" dirty="0" err="1">
                <a:latin typeface="Courier New" panose="02070309020205020404" pitchFamily="49" charset="0"/>
                <a:cs typeface="Courier New" panose="02070309020205020404" pitchFamily="49" charset="0"/>
              </a:rPr>
              <a:t>rgb</a:t>
            </a:r>
            <a:r>
              <a:rPr lang="en-GB" sz="1200" dirty="0">
                <a:latin typeface="Courier New" panose="02070309020205020404" pitchFamily="49" charset="0"/>
                <a:cs typeface="Courier New" panose="02070309020205020404" pitchFamily="49" charset="0"/>
              </a:rPr>
              <a:t>(x[, 1L], x[, 2L], x[, 3L], </a:t>
            </a:r>
            <a:r>
              <a:rPr lang="en-GB" sz="1200" dirty="0" err="1">
                <a:latin typeface="Courier New" panose="02070309020205020404" pitchFamily="49" charset="0"/>
                <a:cs typeface="Courier New" panose="02070309020205020404" pitchFamily="49" charset="0"/>
              </a:rPr>
              <a:t>maxColorValue</a:t>
            </a:r>
            <a:r>
              <a:rPr lang="en-GB" sz="1200" dirty="0">
                <a:latin typeface="Courier New" panose="02070309020205020404" pitchFamily="49" charset="0"/>
                <a:cs typeface="Courier New" panose="02070309020205020404" pitchFamily="49" charset="0"/>
              </a:rPr>
              <a:t> = 255)</a:t>
            </a:r>
          </a:p>
          <a:p>
            <a:r>
              <a:rPr lang="en-GB" sz="1200" dirty="0">
                <a:latin typeface="Courier New" panose="02070309020205020404" pitchFamily="49" charset="0"/>
                <a:cs typeface="Courier New" panose="02070309020205020404" pitchFamily="49" charset="0"/>
              </a:rPr>
              <a:t>}</a:t>
            </a:r>
          </a:p>
        </p:txBody>
      </p:sp>
      <p:sp>
        <p:nvSpPr>
          <p:cNvPr id="7" name="Rectangle 6"/>
          <p:cNvSpPr/>
          <p:nvPr/>
        </p:nvSpPr>
        <p:spPr>
          <a:xfrm>
            <a:off x="1981200" y="3284985"/>
            <a:ext cx="8291264" cy="646331"/>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colorRampPalette</a:t>
            </a:r>
            <a:r>
              <a:rPr lang="en-GB" sz="1400" dirty="0">
                <a:latin typeface="Courier New" panose="02070309020205020404" pitchFamily="49" charset="0"/>
                <a:cs typeface="Courier New" panose="02070309020205020404" pitchFamily="49" charset="0"/>
              </a:rPr>
              <a:t>(c("</a:t>
            </a:r>
            <a:r>
              <a:rPr lang="en-GB" sz="1400" dirty="0" err="1">
                <a:latin typeface="Courier New" panose="02070309020205020404" pitchFamily="49" charset="0"/>
                <a:cs typeface="Courier New" panose="02070309020205020404" pitchFamily="49" charset="0"/>
              </a:rPr>
              <a:t>blue","green","red","yellow</a:t>
            </a:r>
            <a:r>
              <a:rPr lang="en-GB" sz="1400" dirty="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(10)</a:t>
            </a:r>
          </a:p>
          <a:p>
            <a:r>
              <a:rPr lang="en-GB"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[1] "#0000FF" "#0055AA" "#00AA55" "#00FF00" "#55AA00" "#AA5400" "#FF0000" "#FF5400" "#FFA900" "#FFFF00"</a:t>
            </a:r>
          </a:p>
        </p:txBody>
      </p:sp>
      <p:sp>
        <p:nvSpPr>
          <p:cNvPr id="8" name="Rectangle 7"/>
          <p:cNvSpPr/>
          <p:nvPr/>
        </p:nvSpPr>
        <p:spPr>
          <a:xfrm>
            <a:off x="1981201" y="4136669"/>
            <a:ext cx="8184875" cy="1200329"/>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&gt; </a:t>
            </a:r>
            <a:r>
              <a:rPr lang="en-GB" sz="1200" dirty="0" err="1">
                <a:latin typeface="Courier New" panose="02070309020205020404" pitchFamily="49" charset="0"/>
                <a:cs typeface="Courier New" panose="02070309020205020404" pitchFamily="49" charset="0"/>
              </a:rPr>
              <a:t>barplot</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rep(1,10),</a:t>
            </a: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col=</a:t>
            </a:r>
            <a:r>
              <a:rPr lang="en-GB" sz="1200" dirty="0" err="1">
                <a:latin typeface="Courier New" panose="02070309020205020404" pitchFamily="49" charset="0"/>
                <a:cs typeface="Courier New" panose="02070309020205020404" pitchFamily="49" charset="0"/>
              </a:rPr>
              <a:t>colorRampPalette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c("</a:t>
            </a:r>
            <a:r>
              <a:rPr lang="en-GB" sz="1200" dirty="0" err="1">
                <a:latin typeface="Courier New" panose="02070309020205020404" pitchFamily="49" charset="0"/>
                <a:cs typeface="Courier New" panose="02070309020205020404" pitchFamily="49" charset="0"/>
              </a:rPr>
              <a:t>blue","green","red","yellow</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(10)</a:t>
            </a:r>
          </a:p>
          <a:p>
            <a:r>
              <a:rPr lang="en-GB"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2877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colour to plot density</a:t>
            </a:r>
          </a:p>
        </p:txBody>
      </p:sp>
      <p:sp>
        <p:nvSpPr>
          <p:cNvPr id="4" name="Rectangle 3"/>
          <p:cNvSpPr/>
          <p:nvPr/>
        </p:nvSpPr>
        <p:spPr>
          <a:xfrm>
            <a:off x="1945496" y="1556793"/>
            <a:ext cx="2977097" cy="307777"/>
          </a:xfrm>
          <a:prstGeom prst="rect">
            <a:avLst/>
          </a:prstGeom>
        </p:spPr>
        <p:txBody>
          <a:bodyPr wrap="none">
            <a:spAutoFit/>
          </a:bodyPr>
          <a:lstStyle/>
          <a:p>
            <a:r>
              <a:rPr lang="en-GB" sz="1400" dirty="0">
                <a:latin typeface="Courier New" panose="02070309020205020404" pitchFamily="49" charset="0"/>
                <a:cs typeface="Courier New" panose="02070309020205020404" pitchFamily="49" charset="0"/>
              </a:rPr>
              <a:t>plot(</a:t>
            </a:r>
            <a:r>
              <a:rPr lang="en-GB" sz="1400" dirty="0" err="1">
                <a:latin typeface="Courier New" panose="02070309020205020404" pitchFamily="49" charset="0"/>
                <a:cs typeface="Courier New" panose="02070309020205020404" pitchFamily="49" charset="0"/>
              </a:rPr>
              <a:t>lots.of.data</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pch</a:t>
            </a:r>
            <a:r>
              <a:rPr lang="en-GB" sz="1400" dirty="0">
                <a:latin typeface="Courier New" panose="02070309020205020404" pitchFamily="49" charset="0"/>
                <a:cs typeface="Courier New" panose="02070309020205020404" pitchFamily="49" charset="0"/>
              </a:rPr>
              <a:t>=19)</a:t>
            </a:r>
          </a:p>
        </p:txBody>
      </p:sp>
      <p:pic>
        <p:nvPicPr>
          <p:cNvPr id="5" name="Picture 4"/>
          <p:cNvPicPr>
            <a:picLocks noChangeAspect="1"/>
          </p:cNvPicPr>
          <p:nvPr/>
        </p:nvPicPr>
        <p:blipFill>
          <a:blip r:embed="rId2"/>
          <a:stretch>
            <a:fillRect/>
          </a:stretch>
        </p:blipFill>
        <p:spPr>
          <a:xfrm>
            <a:off x="1703513" y="3476766"/>
            <a:ext cx="4188155" cy="3120586"/>
          </a:xfrm>
          <a:prstGeom prst="rect">
            <a:avLst/>
          </a:prstGeom>
        </p:spPr>
      </p:pic>
      <p:grpSp>
        <p:nvGrpSpPr>
          <p:cNvPr id="8" name="Group 7"/>
          <p:cNvGrpSpPr/>
          <p:nvPr/>
        </p:nvGrpSpPr>
        <p:grpSpPr>
          <a:xfrm>
            <a:off x="6096000" y="1556792"/>
            <a:ext cx="4644008" cy="5139156"/>
            <a:chOff x="4572000" y="1556792"/>
            <a:chExt cx="4644008" cy="5139156"/>
          </a:xfrm>
        </p:grpSpPr>
        <p:pic>
          <p:nvPicPr>
            <p:cNvPr id="7" name="Picture 6"/>
            <p:cNvPicPr>
              <a:picLocks noChangeAspect="1"/>
            </p:cNvPicPr>
            <p:nvPr/>
          </p:nvPicPr>
          <p:blipFill>
            <a:blip r:embed="rId3"/>
            <a:stretch>
              <a:fillRect/>
            </a:stretch>
          </p:blipFill>
          <p:spPr>
            <a:xfrm>
              <a:off x="4572000" y="3447533"/>
              <a:ext cx="4359714" cy="3248415"/>
            </a:xfrm>
            <a:prstGeom prst="rect">
              <a:avLst/>
            </a:prstGeom>
          </p:spPr>
        </p:pic>
        <p:sp>
          <p:nvSpPr>
            <p:cNvPr id="6" name="Rectangle 5"/>
            <p:cNvSpPr/>
            <p:nvPr/>
          </p:nvSpPr>
          <p:spPr>
            <a:xfrm>
              <a:off x="4644008" y="1556792"/>
              <a:ext cx="4572000" cy="2246769"/>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plot(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lots.of.data</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pch</a:t>
              </a:r>
              <a:r>
                <a:rPr lang="en-US" sz="1400" dirty="0">
                  <a:latin typeface="Courier New" panose="02070309020205020404" pitchFamily="49" charset="0"/>
                  <a:cs typeface="Courier New" panose="02070309020205020404" pitchFamily="49" charset="0"/>
                </a:rPr>
                <a:t>=19, </a:t>
              </a:r>
            </a:p>
            <a:p>
              <a:r>
                <a:rPr lang="en-US" sz="1400" dirty="0">
                  <a:latin typeface="Courier New" panose="02070309020205020404" pitchFamily="49" charset="0"/>
                  <a:cs typeface="Courier New" panose="02070309020205020404" pitchFamily="49" charset="0"/>
                </a:rPr>
                <a:t>  col=</a:t>
              </a:r>
              <a:r>
                <a:rPr lang="en-US" sz="1400" b="1" dirty="0" err="1">
                  <a:latin typeface="Courier New" panose="02070309020205020404" pitchFamily="49" charset="0"/>
                  <a:cs typeface="Courier New" panose="02070309020205020404" pitchFamily="49" charset="0"/>
                </a:rPr>
                <a:t>densCols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lots.of.data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colramp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colorRampPalette</a:t>
              </a:r>
              <a:r>
                <a:rPr lang="en-US" sz="1400" dirty="0">
                  <a:latin typeface="Courier New" panose="02070309020205020404" pitchFamily="49" charset="0"/>
                  <a:cs typeface="Courier New" panose="02070309020205020404" pitchFamily="49" charset="0"/>
                </a:rPr>
                <a:t>(c(</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blue","green","red","yellow</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38939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Mapping Function</a:t>
            </a:r>
          </a:p>
        </p:txBody>
      </p:sp>
      <p:sp>
        <p:nvSpPr>
          <p:cNvPr id="5" name="TextBox 4"/>
          <p:cNvSpPr txBox="1"/>
          <p:nvPr/>
        </p:nvSpPr>
        <p:spPr>
          <a:xfrm>
            <a:off x="2015245" y="1988841"/>
            <a:ext cx="8340745" cy="3170099"/>
          </a:xfrm>
          <a:prstGeom prst="rect">
            <a:avLst/>
          </a:prstGeom>
          <a:noFill/>
        </p:spPr>
        <p:txBody>
          <a:bodyPr wrap="none" rtlCol="0">
            <a:spAutoFit/>
          </a:bodyPr>
          <a:lstStyle/>
          <a:p>
            <a:r>
              <a:rPr lang="en-GB" sz="2000" dirty="0" err="1">
                <a:latin typeface="Courier New" panose="02070309020205020404" pitchFamily="49" charset="0"/>
                <a:cs typeface="Courier New" panose="02070309020205020404" pitchFamily="49" charset="0"/>
              </a:rPr>
              <a:t>map.colours</a:t>
            </a:r>
            <a:r>
              <a:rPr lang="en-GB" sz="2000" dirty="0">
                <a:latin typeface="Courier New" panose="02070309020205020404" pitchFamily="49" charset="0"/>
                <a:cs typeface="Courier New" panose="02070309020205020404" pitchFamily="49" charset="0"/>
              </a:rPr>
              <a:t> &lt;- function(</a:t>
            </a:r>
            <a:r>
              <a:rPr lang="en-GB" sz="2000" dirty="0" err="1">
                <a:latin typeface="Courier New" panose="02070309020205020404" pitchFamily="49" charset="0"/>
                <a:cs typeface="Courier New" panose="02070309020205020404" pitchFamily="49" charset="0"/>
              </a:rPr>
              <a:t>values,palette</a:t>
            </a:r>
            <a:r>
              <a:rPr lang="en-GB" sz="2000" dirty="0">
                <a:latin typeface="Courier New" panose="02070309020205020404" pitchFamily="49" charset="0"/>
                <a:cs typeface="Courier New" panose="02070309020205020404" pitchFamily="49" charset="0"/>
              </a:rPr>
              <a:t>) {</a:t>
            </a:r>
          </a:p>
          <a:p>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range &lt;- range(values)</a:t>
            </a:r>
          </a:p>
          <a:p>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  proportion &lt;- (values-range[1])/(range[2]-range[1])</a:t>
            </a:r>
          </a:p>
          <a:p>
            <a:r>
              <a:rPr lang="en-GB" sz="2000" dirty="0">
                <a:latin typeface="Courier New" panose="02070309020205020404" pitchFamily="49" charset="0"/>
                <a:cs typeface="Courier New" panose="02070309020205020404" pitchFamily="49" charset="0"/>
              </a:rPr>
              <a:t>  index &lt;- round((length(palette)-1)*proportion)+1</a:t>
            </a:r>
          </a:p>
          <a:p>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  return(palette[index])</a:t>
            </a:r>
          </a:p>
          <a:p>
            <a:r>
              <a:rPr lang="en-GB" sz="2000" dirty="0">
                <a:latin typeface="Courier New" panose="02070309020205020404" pitchFamily="49" charset="0"/>
                <a:cs typeface="Courier New" panose="02070309020205020404" pitchFamily="49" charset="0"/>
              </a:rPr>
              <a:t>}</a:t>
            </a:r>
          </a:p>
          <a:p>
            <a:endParaRPr lang="en-GB" sz="2000" dirty="0"/>
          </a:p>
        </p:txBody>
      </p:sp>
    </p:spTree>
    <p:extLst>
      <p:ext uri="{BB962C8B-B14F-4D97-AF65-F5344CB8AC3E}">
        <p14:creationId xmlns:p14="http://schemas.microsoft.com/office/powerpoint/2010/main" val="25107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24876" y="3401664"/>
            <a:ext cx="4389744" cy="3270790"/>
          </a:xfrm>
          <a:prstGeom prst="rect">
            <a:avLst/>
          </a:prstGeom>
        </p:spPr>
      </p:pic>
      <p:sp>
        <p:nvSpPr>
          <p:cNvPr id="2" name="Title 1"/>
          <p:cNvSpPr>
            <a:spLocks noGrp="1"/>
          </p:cNvSpPr>
          <p:nvPr>
            <p:ph type="title"/>
          </p:nvPr>
        </p:nvSpPr>
        <p:spPr/>
        <p:txBody>
          <a:bodyPr/>
          <a:lstStyle/>
          <a:p>
            <a:r>
              <a:rPr lang="en-GB" dirty="0"/>
              <a:t>Plotting Quantitative Colour</a:t>
            </a:r>
          </a:p>
        </p:txBody>
      </p:sp>
      <p:sp>
        <p:nvSpPr>
          <p:cNvPr id="4" name="Rectangle 3"/>
          <p:cNvSpPr/>
          <p:nvPr/>
        </p:nvSpPr>
        <p:spPr>
          <a:xfrm>
            <a:off x="1945496" y="1326828"/>
            <a:ext cx="2977097" cy="307777"/>
          </a:xfrm>
          <a:prstGeom prst="rect">
            <a:avLst/>
          </a:prstGeom>
        </p:spPr>
        <p:txBody>
          <a:bodyPr wrap="none">
            <a:spAutoFit/>
          </a:bodyPr>
          <a:lstStyle/>
          <a:p>
            <a:r>
              <a:rPr lang="en-GB" sz="1400" dirty="0">
                <a:latin typeface="Courier New" panose="02070309020205020404" pitchFamily="49" charset="0"/>
                <a:cs typeface="Courier New" panose="02070309020205020404" pitchFamily="49" charset="0"/>
              </a:rPr>
              <a:t>plot(</a:t>
            </a:r>
            <a:r>
              <a:rPr lang="en-GB" sz="1400" dirty="0" err="1">
                <a:latin typeface="Courier New" panose="02070309020205020404" pitchFamily="49" charset="0"/>
                <a:cs typeface="Courier New" panose="02070309020205020404" pitchFamily="49" charset="0"/>
              </a:rPr>
              <a:t>lots.of.data</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pch</a:t>
            </a:r>
            <a:r>
              <a:rPr lang="en-GB" sz="1400" dirty="0">
                <a:latin typeface="Courier New" panose="02070309020205020404" pitchFamily="49" charset="0"/>
                <a:cs typeface="Courier New" panose="02070309020205020404" pitchFamily="49" charset="0"/>
              </a:rPr>
              <a:t>=19)</a:t>
            </a:r>
          </a:p>
        </p:txBody>
      </p:sp>
      <p:pic>
        <p:nvPicPr>
          <p:cNvPr id="5" name="Picture 4"/>
          <p:cNvPicPr>
            <a:picLocks noChangeAspect="1"/>
          </p:cNvPicPr>
          <p:nvPr/>
        </p:nvPicPr>
        <p:blipFill>
          <a:blip r:embed="rId3"/>
          <a:stretch>
            <a:fillRect/>
          </a:stretch>
        </p:blipFill>
        <p:spPr>
          <a:xfrm>
            <a:off x="1703513" y="3476766"/>
            <a:ext cx="4188155" cy="3120586"/>
          </a:xfrm>
          <a:prstGeom prst="rect">
            <a:avLst/>
          </a:prstGeom>
        </p:spPr>
      </p:pic>
      <p:sp>
        <p:nvSpPr>
          <p:cNvPr id="6" name="Rectangle 5"/>
          <p:cNvSpPr/>
          <p:nvPr/>
        </p:nvSpPr>
        <p:spPr>
          <a:xfrm>
            <a:off x="6312024" y="1326828"/>
            <a:ext cx="4644008" cy="2246769"/>
          </a:xfrm>
          <a:prstGeom prst="rect">
            <a:avLst/>
          </a:prstGeom>
        </p:spPr>
        <p:txBody>
          <a:bodyPr wrap="square">
            <a:spAutoFit/>
          </a:bodyPr>
          <a:lstStyle/>
          <a:p>
            <a:r>
              <a:rPr lang="en-GB" sz="1400" dirty="0">
                <a:latin typeface="Courier New" panose="02070309020205020404" pitchFamily="49" charset="0"/>
                <a:cs typeface="Courier New" panose="02070309020205020404" pitchFamily="49" charset="0"/>
              </a:rPr>
              <a:t>plot(</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lots.of.data</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pch</a:t>
            </a:r>
            <a:r>
              <a:rPr lang="en-GB" sz="1400" dirty="0">
                <a:latin typeface="Courier New" panose="02070309020205020404" pitchFamily="49" charset="0"/>
                <a:cs typeface="Courier New" panose="02070309020205020404" pitchFamily="49" charset="0"/>
              </a:rPr>
              <a:t>=19, </a:t>
            </a:r>
          </a:p>
          <a:p>
            <a:r>
              <a:rPr lang="en-GB" sz="1400" dirty="0">
                <a:latin typeface="Courier New" panose="02070309020205020404" pitchFamily="49" charset="0"/>
                <a:cs typeface="Courier New" panose="02070309020205020404" pitchFamily="49" charset="0"/>
              </a:rPr>
              <a:t>  col=</a:t>
            </a:r>
            <a:r>
              <a:rPr lang="en-GB" sz="1400" b="1" dirty="0" err="1">
                <a:latin typeface="Courier New" panose="02070309020205020404" pitchFamily="49" charset="0"/>
                <a:cs typeface="Courier New" panose="02070309020205020404" pitchFamily="49" charset="0"/>
              </a:rPr>
              <a:t>map.colours</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lots.of.data$K4 - lots.of.data$K27,</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colorRampPalette</a:t>
            </a:r>
            <a:r>
              <a:rPr lang="en-GB" sz="1400" dirty="0">
                <a:latin typeface="Courier New" panose="02070309020205020404" pitchFamily="49" charset="0"/>
                <a:cs typeface="Courier New" panose="02070309020205020404" pitchFamily="49" charset="0"/>
              </a:rPr>
              <a:t>(c(</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blue","green","red","yellow</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)(100)</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9839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229293" y="1240252"/>
            <a:ext cx="5733415" cy="2150110"/>
          </a:xfrm>
          <a:prstGeom prst="rect">
            <a:avLst/>
          </a:prstGeom>
        </p:spPr>
      </p:pic>
      <p:sp>
        <p:nvSpPr>
          <p:cNvPr id="2" name="Title 1"/>
          <p:cNvSpPr>
            <a:spLocks noGrp="1"/>
          </p:cNvSpPr>
          <p:nvPr>
            <p:ph type="title"/>
          </p:nvPr>
        </p:nvSpPr>
        <p:spPr/>
        <p:txBody>
          <a:bodyPr>
            <a:normAutofit/>
          </a:bodyPr>
          <a:lstStyle/>
          <a:p>
            <a:r>
              <a:rPr lang="en-GB" dirty="0"/>
              <a:t>Points</a:t>
            </a:r>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 	2 Vectors (x and y positions)</a:t>
            </a:r>
          </a:p>
          <a:p>
            <a:r>
              <a:rPr lang="en-GB" dirty="0"/>
              <a:t>Options:</a:t>
            </a:r>
          </a:p>
          <a:p>
            <a:pPr lvl="1"/>
            <a:r>
              <a:rPr lang="en-GB" dirty="0" err="1">
                <a:latin typeface="Courier New" panose="02070309020205020404" pitchFamily="49" charset="0"/>
                <a:cs typeface="Courier New" panose="02070309020205020404" pitchFamily="49" charset="0"/>
              </a:rPr>
              <a:t>pch</a:t>
            </a:r>
            <a:endParaRPr lang="en-GB" dirty="0"/>
          </a:p>
          <a:p>
            <a:pPr lvl="1"/>
            <a:r>
              <a:rPr lang="en-GB" dirty="0" err="1">
                <a:latin typeface="Courier New" panose="02070309020205020404" pitchFamily="49" charset="0"/>
                <a:cs typeface="Courier New" panose="02070309020205020404" pitchFamily="49" charset="0"/>
              </a:rPr>
              <a:t>cex</a:t>
            </a:r>
            <a:endParaRPr lang="en-GB" dirty="0"/>
          </a:p>
        </p:txBody>
      </p:sp>
    </p:spTree>
    <p:extLst>
      <p:ext uri="{BB962C8B-B14F-4D97-AF65-F5344CB8AC3E}">
        <p14:creationId xmlns:p14="http://schemas.microsoft.com/office/powerpoint/2010/main" val="1486105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Lines / Arrows / </a:t>
            </a:r>
            <a:r>
              <a:rPr lang="en-GB" dirty="0" err="1"/>
              <a:t>Abline</a:t>
            </a:r>
            <a:endParaRPr lang="en-GB" dirty="0"/>
          </a:p>
        </p:txBody>
      </p:sp>
      <p:sp>
        <p:nvSpPr>
          <p:cNvPr id="3" name="Content Placeholder 2"/>
          <p:cNvSpPr>
            <a:spLocks noGrp="1"/>
          </p:cNvSpPr>
          <p:nvPr>
            <p:ph idx="1"/>
          </p:nvPr>
        </p:nvSpPr>
        <p:spPr>
          <a:xfrm>
            <a:off x="1981200" y="3212977"/>
            <a:ext cx="8229600" cy="2913187"/>
          </a:xfrm>
        </p:spPr>
        <p:txBody>
          <a:bodyPr>
            <a:normAutofit lnSpcReduction="10000"/>
          </a:bodyPr>
          <a:lstStyle/>
          <a:p>
            <a:r>
              <a:rPr lang="en-GB" dirty="0"/>
              <a:t>Input:</a:t>
            </a:r>
          </a:p>
          <a:p>
            <a:pPr lvl="1"/>
            <a:r>
              <a:rPr lang="en-GB" dirty="0"/>
              <a:t>Lines 2 vectors (x and y)</a:t>
            </a:r>
          </a:p>
          <a:p>
            <a:pPr lvl="1"/>
            <a:r>
              <a:rPr lang="en-GB" dirty="0"/>
              <a:t>Arrows 4 vectors (x0,y0,x1,y1)</a:t>
            </a:r>
          </a:p>
          <a:p>
            <a:pPr lvl="1"/>
            <a:r>
              <a:rPr lang="en-GB" dirty="0" err="1"/>
              <a:t>Abline</a:t>
            </a:r>
            <a:r>
              <a:rPr lang="en-GB" dirty="0"/>
              <a:t> Intercept and slope (or correlation object)</a:t>
            </a:r>
          </a:p>
          <a:p>
            <a:r>
              <a:rPr lang="en-GB" dirty="0"/>
              <a:t>Options:</a:t>
            </a:r>
          </a:p>
          <a:p>
            <a:pPr lvl="1"/>
            <a:r>
              <a:rPr lang="en-GB" dirty="0" err="1">
                <a:latin typeface="Courier New" panose="02070309020205020404" pitchFamily="49" charset="0"/>
                <a:cs typeface="Courier New" panose="02070309020205020404" pitchFamily="49" charset="0"/>
              </a:rPr>
              <a:t>lwd</a:t>
            </a:r>
            <a:endParaRPr lang="en-GB" dirty="0"/>
          </a:p>
          <a:p>
            <a:pPr lvl="1"/>
            <a:r>
              <a:rPr lang="en-GB" dirty="0">
                <a:latin typeface="Courier New" panose="02070309020205020404" pitchFamily="49" charset="0"/>
                <a:cs typeface="Courier New" panose="02070309020205020404" pitchFamily="49" charset="0"/>
              </a:rPr>
              <a:t>angle </a:t>
            </a:r>
            <a:r>
              <a:rPr lang="en-GB" dirty="0">
                <a:cs typeface="Courier New" panose="02070309020205020404" pitchFamily="49" charset="0"/>
              </a:rPr>
              <a:t>(arrows)</a:t>
            </a: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071665" y="1124744"/>
            <a:ext cx="5733415" cy="2150110"/>
          </a:xfrm>
          <a:prstGeom prst="rect">
            <a:avLst/>
          </a:prstGeom>
        </p:spPr>
      </p:pic>
    </p:spTree>
    <p:extLst>
      <p:ext uri="{BB962C8B-B14F-4D97-AF65-F5344CB8AC3E}">
        <p14:creationId xmlns:p14="http://schemas.microsoft.com/office/powerpoint/2010/main" val="971363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39052" y="1417638"/>
            <a:ext cx="4728949" cy="3523530"/>
          </a:xfrm>
          <a:prstGeom prst="rect">
            <a:avLst/>
          </a:prstGeom>
        </p:spPr>
      </p:pic>
      <p:sp>
        <p:nvSpPr>
          <p:cNvPr id="2" name="Title 1"/>
          <p:cNvSpPr>
            <a:spLocks noGrp="1"/>
          </p:cNvSpPr>
          <p:nvPr>
            <p:ph type="title"/>
          </p:nvPr>
        </p:nvSpPr>
        <p:spPr/>
        <p:txBody>
          <a:bodyPr/>
          <a:lstStyle/>
          <a:p>
            <a:r>
              <a:rPr lang="en-GB" dirty="0"/>
              <a:t>Example multi-layer plot</a:t>
            </a:r>
          </a:p>
        </p:txBody>
      </p:sp>
      <p:sp>
        <p:nvSpPr>
          <p:cNvPr id="5" name="Rectangle 4"/>
          <p:cNvSpPr/>
          <p:nvPr/>
        </p:nvSpPr>
        <p:spPr>
          <a:xfrm>
            <a:off x="8544272" y="5541512"/>
            <a:ext cx="2232248" cy="1323439"/>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&gt; </a:t>
            </a:r>
            <a:r>
              <a:rPr lang="en-GB" sz="1600" dirty="0" err="1">
                <a:latin typeface="Courier New" panose="02070309020205020404" pitchFamily="49" charset="0"/>
                <a:cs typeface="Courier New" panose="02070309020205020404" pitchFamily="49" charset="0"/>
              </a:rPr>
              <a:t>error.data</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values    </a:t>
            </a:r>
            <a:r>
              <a:rPr lang="en-GB" sz="1600" dirty="0" err="1">
                <a:latin typeface="Courier New" panose="02070309020205020404" pitchFamily="49" charset="0"/>
                <a:cs typeface="Courier New" panose="02070309020205020404" pitchFamily="49" charset="0"/>
              </a:rPr>
              <a:t>sem</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1      4   1.50</a:t>
            </a:r>
          </a:p>
          <a:p>
            <a:r>
              <a:rPr lang="en-GB" sz="1600" dirty="0">
                <a:latin typeface="Courier New" panose="02070309020205020404" pitchFamily="49" charset="0"/>
                <a:cs typeface="Courier New" panose="02070309020205020404" pitchFamily="49" charset="0"/>
              </a:rPr>
              <a:t>2      5   0.25</a:t>
            </a:r>
          </a:p>
          <a:p>
            <a:r>
              <a:rPr lang="en-GB" sz="1600" dirty="0">
                <a:latin typeface="Courier New" panose="02070309020205020404" pitchFamily="49" charset="0"/>
                <a:cs typeface="Courier New" panose="02070309020205020404" pitchFamily="49" charset="0"/>
              </a:rPr>
              <a:t>3      3   0.75</a:t>
            </a:r>
          </a:p>
        </p:txBody>
      </p:sp>
      <p:sp>
        <p:nvSpPr>
          <p:cNvPr id="6" name="Rectangle 5"/>
          <p:cNvSpPr/>
          <p:nvPr/>
        </p:nvSpPr>
        <p:spPr>
          <a:xfrm>
            <a:off x="1017712" y="1660783"/>
            <a:ext cx="5544616" cy="4832092"/>
          </a:xfrm>
          <a:prstGeom prst="rect">
            <a:avLst/>
          </a:prstGeom>
        </p:spPr>
        <p:txBody>
          <a:bodyPr wrap="square">
            <a:spAutoFit/>
          </a:bodyPr>
          <a:lstStyle/>
          <a:p>
            <a:r>
              <a:rPr lang="en-GB" sz="1400" dirty="0" err="1">
                <a:latin typeface="Courier New" panose="02070309020205020404" pitchFamily="49" charset="0"/>
                <a:cs typeface="Courier New" panose="02070309020205020404" pitchFamily="49" charset="0"/>
              </a:rPr>
              <a:t>barplot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col="red2",</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ylim</a:t>
            </a:r>
            <a:r>
              <a:rPr lang="en-GB" sz="1400" dirty="0">
                <a:latin typeface="Courier New" panose="02070309020205020404" pitchFamily="49" charset="0"/>
                <a:cs typeface="Courier New" panose="02070309020205020404" pitchFamily="49" charset="0"/>
              </a:rPr>
              <a:t>=(c(0,6))</a:t>
            </a:r>
          </a:p>
          <a:p>
            <a:r>
              <a:rPr lang="en-GB" sz="1400" dirty="0">
                <a:latin typeface="Courier New" panose="02070309020205020404" pitchFamily="49" charset="0"/>
                <a:cs typeface="Courier New" panose="02070309020205020404" pitchFamily="49" charset="0"/>
              </a:rPr>
              <a:t>) -&gt; </a:t>
            </a:r>
            <a:r>
              <a:rPr lang="en-GB" sz="1400" dirty="0" err="1">
                <a:latin typeface="Courier New" panose="02070309020205020404" pitchFamily="49" charset="0"/>
                <a:cs typeface="Courier New" panose="02070309020205020404" pitchFamily="49" charset="0"/>
              </a:rPr>
              <a:t>bar.centres</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arrows(</a:t>
            </a:r>
          </a:p>
          <a:p>
            <a:r>
              <a:rPr lang="en-GB" sz="1400" dirty="0">
                <a:latin typeface="Courier New" panose="02070309020205020404" pitchFamily="49" charset="0"/>
                <a:cs typeface="Courier New" panose="02070309020205020404" pitchFamily="49" charset="0"/>
              </a:rPr>
              <a:t>  x0=</a:t>
            </a:r>
            <a:r>
              <a:rPr lang="en-GB" sz="1400" dirty="0" err="1">
                <a:latin typeface="Courier New" panose="02070309020205020404" pitchFamily="49" charset="0"/>
                <a:cs typeface="Courier New" panose="02070309020205020404" pitchFamily="49" charset="0"/>
              </a:rPr>
              <a:t>bar.centres</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y0=</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error.data$sem</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x1=</a:t>
            </a:r>
            <a:r>
              <a:rPr lang="en-GB" sz="1400" dirty="0" err="1">
                <a:latin typeface="Courier New" panose="02070309020205020404" pitchFamily="49" charset="0"/>
                <a:cs typeface="Courier New" panose="02070309020205020404" pitchFamily="49" charset="0"/>
              </a:rPr>
              <a:t>bar.centres</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y1=</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error.data$sem</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angle=90,</a:t>
            </a:r>
          </a:p>
          <a:p>
            <a:r>
              <a:rPr lang="en-GB" sz="1400" dirty="0">
                <a:latin typeface="Courier New" panose="02070309020205020404" pitchFamily="49" charset="0"/>
                <a:cs typeface="Courier New" panose="02070309020205020404" pitchFamily="49" charset="0"/>
              </a:rPr>
              <a:t>  code = 3,</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lwd</a:t>
            </a:r>
            <a:r>
              <a:rPr lang="en-GB" sz="1400" dirty="0">
                <a:latin typeface="Courier New" panose="02070309020205020404" pitchFamily="49" charset="0"/>
                <a:cs typeface="Courier New" panose="02070309020205020404" pitchFamily="49" charset="0"/>
              </a:rPr>
              <a:t>=2</a:t>
            </a:r>
          </a:p>
          <a:p>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text(</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bar.centres</a:t>
            </a:r>
            <a:r>
              <a:rPr lang="en-GB" sz="1400" dirty="0">
                <a:latin typeface="Courier New" panose="02070309020205020404" pitchFamily="49" charset="0"/>
                <a:cs typeface="Courier New" panose="02070309020205020404" pitchFamily="49" charset="0"/>
              </a:rPr>
              <a:t>[2],</a:t>
            </a:r>
          </a:p>
          <a:p>
            <a:r>
              <a:rPr lang="en-GB" sz="1400" dirty="0">
                <a:latin typeface="Courier New" panose="02070309020205020404" pitchFamily="49" charset="0"/>
                <a:cs typeface="Courier New" panose="02070309020205020404" pitchFamily="49" charset="0"/>
              </a:rPr>
              <a:t>  y = </a:t>
            </a:r>
            <a:r>
              <a:rPr lang="en-GB" sz="1400" dirty="0" err="1">
                <a:latin typeface="Courier New" panose="02070309020205020404" pitchFamily="49" charset="0"/>
                <a:cs typeface="Courier New" panose="02070309020205020404" pitchFamily="49" charset="0"/>
              </a:rPr>
              <a:t>error.data$values</a:t>
            </a:r>
            <a:r>
              <a:rPr lang="en-GB" sz="1400" dirty="0">
                <a:latin typeface="Courier New" panose="02070309020205020404" pitchFamily="49" charset="0"/>
                <a:cs typeface="Courier New" panose="02070309020205020404" pitchFamily="49" charset="0"/>
              </a:rPr>
              <a:t>[2] + </a:t>
            </a:r>
            <a:r>
              <a:rPr lang="en-GB" sz="1400" dirty="0" err="1">
                <a:latin typeface="Courier New" panose="02070309020205020404" pitchFamily="49" charset="0"/>
                <a:cs typeface="Courier New" panose="02070309020205020404" pitchFamily="49" charset="0"/>
              </a:rPr>
              <a:t>error.data$sem</a:t>
            </a:r>
            <a:r>
              <a:rPr lang="en-GB" sz="1400" dirty="0">
                <a:latin typeface="Courier New" panose="02070309020205020404" pitchFamily="49" charset="0"/>
                <a:cs typeface="Courier New" panose="02070309020205020404" pitchFamily="49" charset="0"/>
              </a:rPr>
              <a:t>[2],</a:t>
            </a:r>
          </a:p>
          <a:p>
            <a:r>
              <a:rPr lang="en-GB" sz="1400" dirty="0">
                <a:latin typeface="Courier New" panose="02070309020205020404" pitchFamily="49" charset="0"/>
                <a:cs typeface="Courier New" panose="02070309020205020404" pitchFamily="49" charset="0"/>
              </a:rPr>
              <a:t>  labels = "***",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pos</a:t>
            </a:r>
            <a:r>
              <a:rPr lang="en-GB" sz="1400" dirty="0">
                <a:latin typeface="Courier New" panose="02070309020205020404" pitchFamily="49" charset="0"/>
                <a:cs typeface="Courier New" panose="02070309020205020404" pitchFamily="49" charset="0"/>
              </a:rPr>
              <a:t>=3</a:t>
            </a:r>
          </a:p>
          <a:p>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63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229293" y="1062866"/>
            <a:ext cx="5733415" cy="2150110"/>
          </a:xfrm>
          <a:prstGeom prst="rect">
            <a:avLst/>
          </a:prstGeom>
        </p:spPr>
      </p:pic>
      <p:sp>
        <p:nvSpPr>
          <p:cNvPr id="2" name="Title 1"/>
          <p:cNvSpPr>
            <a:spLocks noGrp="1"/>
          </p:cNvSpPr>
          <p:nvPr>
            <p:ph type="title"/>
          </p:nvPr>
        </p:nvSpPr>
        <p:spPr/>
        <p:txBody>
          <a:bodyPr>
            <a:normAutofit/>
          </a:bodyPr>
          <a:lstStyle/>
          <a:p>
            <a:r>
              <a:rPr lang="en-GB" dirty="0"/>
              <a:t>Polygon (shaded areas)</a:t>
            </a:r>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a:t>
            </a:r>
          </a:p>
          <a:p>
            <a:pPr lvl="1"/>
            <a:r>
              <a:rPr lang="en-GB" dirty="0"/>
              <a:t>2 vectors (x and y) for bounding region</a:t>
            </a:r>
          </a:p>
          <a:p>
            <a:r>
              <a:rPr lang="en-GB" dirty="0"/>
              <a:t>Options:</a:t>
            </a:r>
          </a:p>
          <a:p>
            <a:pPr lvl="1"/>
            <a:r>
              <a:rPr lang="en-GB" dirty="0">
                <a:latin typeface="Courier New" panose="02070309020205020404" pitchFamily="49" charset="0"/>
                <a:cs typeface="Courier New" panose="02070309020205020404" pitchFamily="49" charset="0"/>
              </a:rPr>
              <a:t>col</a:t>
            </a:r>
            <a:endParaRPr lang="en-GB" dirty="0"/>
          </a:p>
        </p:txBody>
      </p:sp>
    </p:spTree>
    <p:extLst>
      <p:ext uri="{BB962C8B-B14F-4D97-AF65-F5344CB8AC3E}">
        <p14:creationId xmlns:p14="http://schemas.microsoft.com/office/powerpoint/2010/main" val="8384221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229293" y="1062866"/>
            <a:ext cx="5733415" cy="2150110"/>
          </a:xfrm>
          <a:prstGeom prst="rect">
            <a:avLst/>
          </a:prstGeom>
        </p:spPr>
      </p:pic>
      <p:sp>
        <p:nvSpPr>
          <p:cNvPr id="2" name="Title 1"/>
          <p:cNvSpPr>
            <a:spLocks noGrp="1"/>
          </p:cNvSpPr>
          <p:nvPr>
            <p:ph type="title"/>
          </p:nvPr>
        </p:nvSpPr>
        <p:spPr/>
        <p:txBody>
          <a:bodyPr>
            <a:normAutofit/>
          </a:bodyPr>
          <a:lstStyle/>
          <a:p>
            <a:r>
              <a:rPr lang="en-GB" dirty="0"/>
              <a:t>Text (in plot text)</a:t>
            </a:r>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a:t>
            </a:r>
          </a:p>
          <a:p>
            <a:pPr lvl="1"/>
            <a:r>
              <a:rPr lang="en-GB" dirty="0"/>
              <a:t>Text, x, y </a:t>
            </a:r>
          </a:p>
          <a:p>
            <a:r>
              <a:rPr lang="en-GB" dirty="0"/>
              <a:t>Options:</a:t>
            </a:r>
          </a:p>
          <a:p>
            <a:pPr lvl="1"/>
            <a:r>
              <a:rPr lang="en-GB" dirty="0" err="1">
                <a:latin typeface="Courier New" panose="02070309020205020404" pitchFamily="49" charset="0"/>
                <a:cs typeface="Courier New" panose="02070309020205020404" pitchFamily="49" charset="0"/>
              </a:rPr>
              <a:t>adj</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(x and y offsets)</a:t>
            </a:r>
          </a:p>
          <a:p>
            <a:pPr lvl="1"/>
            <a:r>
              <a:rPr lang="en-GB" dirty="0" err="1">
                <a:latin typeface="Courier New" panose="02070309020205020404" pitchFamily="49" charset="0"/>
                <a:cs typeface="Courier New" panose="02070309020205020404" pitchFamily="49" charset="0"/>
              </a:rPr>
              <a:t>pos</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(auto offset 1=below,2=left,3=above, 4=right)</a:t>
            </a:r>
            <a:endParaRPr lang="en-GB" dirty="0"/>
          </a:p>
        </p:txBody>
      </p:sp>
    </p:spTree>
    <p:extLst>
      <p:ext uri="{BB962C8B-B14F-4D97-AF65-F5344CB8AC3E}">
        <p14:creationId xmlns:p14="http://schemas.microsoft.com/office/powerpoint/2010/main" val="37555700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229293" y="1036970"/>
            <a:ext cx="5733415" cy="2150110"/>
          </a:xfrm>
          <a:prstGeom prst="rect">
            <a:avLst/>
          </a:prstGeom>
        </p:spPr>
      </p:pic>
      <p:sp>
        <p:nvSpPr>
          <p:cNvPr id="2" name="Title 1"/>
          <p:cNvSpPr>
            <a:spLocks noGrp="1"/>
          </p:cNvSpPr>
          <p:nvPr>
            <p:ph type="title"/>
          </p:nvPr>
        </p:nvSpPr>
        <p:spPr/>
        <p:txBody>
          <a:bodyPr>
            <a:normAutofit/>
          </a:bodyPr>
          <a:lstStyle/>
          <a:p>
            <a:r>
              <a:rPr lang="en-GB" dirty="0"/>
              <a:t>Legend</a:t>
            </a:r>
          </a:p>
        </p:txBody>
      </p:sp>
      <p:sp>
        <p:nvSpPr>
          <p:cNvPr id="3" name="Content Placeholder 2"/>
          <p:cNvSpPr>
            <a:spLocks noGrp="1"/>
          </p:cNvSpPr>
          <p:nvPr>
            <p:ph idx="1"/>
          </p:nvPr>
        </p:nvSpPr>
        <p:spPr>
          <a:xfrm>
            <a:off x="1981200" y="3212977"/>
            <a:ext cx="8229600" cy="2913187"/>
          </a:xfrm>
        </p:spPr>
        <p:txBody>
          <a:bodyPr>
            <a:normAutofit/>
          </a:bodyPr>
          <a:lstStyle/>
          <a:p>
            <a:r>
              <a:rPr lang="en-GB" dirty="0"/>
              <a:t>Input:</a:t>
            </a:r>
          </a:p>
          <a:p>
            <a:pPr lvl="1"/>
            <a:r>
              <a:rPr lang="en-GB" dirty="0"/>
              <a:t>Position (</a:t>
            </a:r>
            <a:r>
              <a:rPr lang="en-GB" dirty="0" err="1"/>
              <a:t>x,y</a:t>
            </a:r>
            <a:r>
              <a:rPr lang="en-GB" dirty="0"/>
              <a:t> or “</a:t>
            </a:r>
            <a:r>
              <a:rPr lang="en-GB" dirty="0" err="1"/>
              <a:t>topright</a:t>
            </a:r>
            <a:r>
              <a:rPr lang="en-GB" dirty="0"/>
              <a:t>”,”</a:t>
            </a:r>
            <a:r>
              <a:rPr lang="en-GB" dirty="0" err="1"/>
              <a:t>bottomleft</a:t>
            </a:r>
            <a:r>
              <a:rPr lang="en-GB" dirty="0"/>
              <a:t>” </a:t>
            </a:r>
            <a:r>
              <a:rPr lang="en-GB" dirty="0" err="1"/>
              <a:t>etc</a:t>
            </a:r>
            <a:r>
              <a:rPr lang="en-GB" dirty="0"/>
              <a:t>)</a:t>
            </a:r>
          </a:p>
          <a:p>
            <a:pPr lvl="1"/>
            <a:r>
              <a:rPr lang="en-GB" dirty="0"/>
              <a:t>Text labels</a:t>
            </a:r>
          </a:p>
          <a:p>
            <a:r>
              <a:rPr lang="en-GB" dirty="0"/>
              <a:t>Options:</a:t>
            </a:r>
          </a:p>
          <a:p>
            <a:pPr lvl="1"/>
            <a:r>
              <a:rPr lang="en-GB" dirty="0">
                <a:latin typeface="Courier New" panose="02070309020205020404" pitchFamily="49" charset="0"/>
                <a:cs typeface="Courier New" panose="02070309020205020404" pitchFamily="49" charset="0"/>
              </a:rPr>
              <a:t>fill </a:t>
            </a:r>
            <a:r>
              <a:rPr lang="en-GB" dirty="0">
                <a:cs typeface="Courier New" panose="02070309020205020404" pitchFamily="49" charset="0"/>
              </a:rPr>
              <a:t>(colours for shaded boxes)</a:t>
            </a:r>
          </a:p>
          <a:p>
            <a:pPr lvl="1"/>
            <a:r>
              <a:rPr lang="en-GB" dirty="0" err="1">
                <a:latin typeface="Courier New" panose="02070309020205020404" pitchFamily="49" charset="0"/>
                <a:cs typeface="Courier New" panose="02070309020205020404" pitchFamily="49" charset="0"/>
              </a:rPr>
              <a:t>xpd</a:t>
            </a:r>
            <a:r>
              <a:rPr lang="en-GB" dirty="0">
                <a:latin typeface="Courier New" panose="02070309020205020404" pitchFamily="49" charset="0"/>
                <a:cs typeface="Courier New" panose="02070309020205020404" pitchFamily="49" charset="0"/>
              </a:rPr>
              <a:t>=NA </a:t>
            </a:r>
            <a:r>
              <a:rPr lang="en-GB" dirty="0">
                <a:cs typeface="Courier New" panose="02070309020205020404" pitchFamily="49" charset="0"/>
              </a:rPr>
              <a:t>(draw outside plot area)</a:t>
            </a:r>
            <a:endParaRPr lang="en-GB" dirty="0"/>
          </a:p>
        </p:txBody>
      </p:sp>
    </p:spTree>
    <p:extLst>
      <p:ext uri="{BB962C8B-B14F-4D97-AF65-F5344CB8AC3E}">
        <p14:creationId xmlns:p14="http://schemas.microsoft.com/office/powerpoint/2010/main" val="291150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923330"/>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2 * 2</a:t>
            </a:r>
          </a:p>
          <a:p>
            <a:r>
              <a:rPr lang="en-GB" sz="4400" dirty="0"/>
              <a:t> </a:t>
            </a:r>
            <a:r>
              <a:rPr lang="en-GB" sz="4400" dirty="0">
                <a:solidFill>
                  <a:schemeClr val="tx1"/>
                </a:solidFill>
              </a:rPr>
              <a:t>[1] 4</a:t>
            </a:r>
          </a:p>
          <a:p>
            <a:r>
              <a:rPr lang="en-GB" sz="4400" dirty="0">
                <a:solidFill>
                  <a:srgbClr val="FF0000"/>
                </a:solidFill>
              </a:rPr>
              <a:t>&gt; </a:t>
            </a:r>
            <a:r>
              <a:rPr lang="en-GB" sz="4400" dirty="0">
                <a:solidFill>
                  <a:schemeClr val="accent1"/>
                </a:solidFill>
              </a:rPr>
              <a:t>0.15 * 19.71</a:t>
            </a:r>
          </a:p>
          <a:p>
            <a:r>
              <a:rPr lang="en-GB" sz="4400" dirty="0"/>
              <a:t> </a:t>
            </a:r>
            <a:r>
              <a:rPr lang="en-GB" sz="4400" dirty="0">
                <a:solidFill>
                  <a:schemeClr val="tx1"/>
                </a:solidFill>
              </a:rPr>
              <a:t>[1] 2.96</a:t>
            </a:r>
          </a:p>
          <a:p>
            <a:r>
              <a:rPr lang="en-GB" sz="4400" dirty="0">
                <a:solidFill>
                  <a:srgbClr val="FF0000"/>
                </a:solidFill>
              </a:rPr>
              <a:t>&gt; </a:t>
            </a:r>
            <a:r>
              <a:rPr lang="en-GB" sz="4400" dirty="0">
                <a:solidFill>
                  <a:schemeClr val="accent1"/>
                </a:solidFill>
              </a:rPr>
              <a:t>exp(-2)</a:t>
            </a:r>
          </a:p>
          <a:p>
            <a:r>
              <a:rPr lang="en-GB" sz="4400" dirty="0"/>
              <a:t> </a:t>
            </a:r>
            <a:r>
              <a:rPr lang="en-GB" sz="4400" dirty="0">
                <a:solidFill>
                  <a:schemeClr val="tx1"/>
                </a:solidFill>
              </a:rPr>
              <a:t>[1] </a:t>
            </a:r>
            <a:r>
              <a:rPr lang="fr-FR" sz="4400" dirty="0">
                <a:solidFill>
                  <a:schemeClr val="tx1"/>
                </a:solidFill>
              </a:rPr>
              <a:t>0.1353353</a:t>
            </a:r>
            <a:endParaRPr lang="en-GB" sz="4400" dirty="0">
              <a:solidFill>
                <a:schemeClr val="tx1"/>
              </a:solidFill>
            </a:endParaRPr>
          </a:p>
          <a:p>
            <a:endParaRPr lang="en-GB" sz="4400" dirty="0">
              <a:solidFill>
                <a:schemeClr val="tx1"/>
              </a:solidFill>
            </a:endParaRPr>
          </a:p>
        </p:txBody>
      </p:sp>
    </p:spTree>
    <p:extLst>
      <p:ext uri="{BB962C8B-B14F-4D97-AF65-F5344CB8AC3E}">
        <p14:creationId xmlns:p14="http://schemas.microsoft.com/office/powerpoint/2010/main" val="1359312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6D4AF-9BC0-EC41-AA4D-CE8D05E677E3}"/>
              </a:ext>
            </a:extLst>
          </p:cNvPr>
          <p:cNvPicPr>
            <a:picLocks noChangeAspect="1"/>
          </p:cNvPicPr>
          <p:nvPr/>
        </p:nvPicPr>
        <p:blipFill>
          <a:blip r:embed="rId2"/>
          <a:stretch>
            <a:fillRect/>
          </a:stretch>
        </p:blipFill>
        <p:spPr>
          <a:xfrm>
            <a:off x="2714942" y="2557849"/>
            <a:ext cx="6560399" cy="4048996"/>
          </a:xfrm>
          <a:prstGeom prst="rect">
            <a:avLst/>
          </a:prstGeom>
        </p:spPr>
      </p:pic>
      <p:sp>
        <p:nvSpPr>
          <p:cNvPr id="2" name="Title 1">
            <a:extLst>
              <a:ext uri="{FF2B5EF4-FFF2-40B4-BE49-F238E27FC236}">
                <a16:creationId xmlns:a16="http://schemas.microsoft.com/office/drawing/2014/main" id="{03632164-1A9E-244F-8E37-1501B8558457}"/>
              </a:ext>
            </a:extLst>
          </p:cNvPr>
          <p:cNvSpPr>
            <a:spLocks noGrp="1"/>
          </p:cNvSpPr>
          <p:nvPr>
            <p:ph type="title"/>
          </p:nvPr>
        </p:nvSpPr>
        <p:spPr/>
        <p:txBody>
          <a:bodyPr/>
          <a:lstStyle/>
          <a:p>
            <a:r>
              <a:rPr lang="en-GB" dirty="0"/>
              <a:t>Scatterplot </a:t>
            </a:r>
          </a:p>
        </p:txBody>
      </p:sp>
      <p:sp>
        <p:nvSpPr>
          <p:cNvPr id="3" name="Rectangle 2">
            <a:extLst>
              <a:ext uri="{FF2B5EF4-FFF2-40B4-BE49-F238E27FC236}">
                <a16:creationId xmlns:a16="http://schemas.microsoft.com/office/drawing/2014/main" id="{21D2C6BD-043F-DB4C-B058-FF929A3F99F1}"/>
              </a:ext>
            </a:extLst>
          </p:cNvPr>
          <p:cNvSpPr/>
          <p:nvPr/>
        </p:nvSpPr>
        <p:spPr>
          <a:xfrm>
            <a:off x="489121" y="1888398"/>
            <a:ext cx="11213757" cy="956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dirty="0" err="1">
                <a:solidFill>
                  <a:schemeClr val="accent1"/>
                </a:solidFill>
              </a:rPr>
              <a:t>murders$population</a:t>
            </a:r>
            <a:r>
              <a:rPr lang="fr-FR" dirty="0">
                <a:solidFill>
                  <a:schemeClr val="accent1"/>
                </a:solidFill>
              </a:rPr>
              <a:t> / 10^6 </a:t>
            </a:r>
          </a:p>
          <a:p>
            <a:r>
              <a:rPr lang="en-GB" dirty="0">
                <a:solidFill>
                  <a:srgbClr val="FF0000"/>
                </a:solidFill>
              </a:rPr>
              <a:t>&gt; </a:t>
            </a:r>
            <a:r>
              <a:rPr lang="fr-FR" dirty="0">
                <a:solidFill>
                  <a:schemeClr val="accent1"/>
                </a:solidFill>
              </a:rPr>
              <a:t>y &lt;- </a:t>
            </a:r>
            <a:r>
              <a:rPr lang="fr-FR" dirty="0" err="1">
                <a:solidFill>
                  <a:schemeClr val="accent1"/>
                </a:solidFill>
              </a:rPr>
              <a:t>murders$total</a:t>
            </a:r>
            <a:r>
              <a:rPr lang="fr-FR" dirty="0">
                <a:solidFill>
                  <a:schemeClr val="accent1"/>
                </a:solidFill>
              </a:rPr>
              <a:t> </a:t>
            </a:r>
          </a:p>
          <a:p>
            <a:r>
              <a:rPr lang="en-GB" dirty="0">
                <a:solidFill>
                  <a:srgbClr val="FF0000"/>
                </a:solidFill>
              </a:rPr>
              <a:t>&gt; </a:t>
            </a:r>
            <a:r>
              <a:rPr lang="fr-FR" b="1" dirty="0">
                <a:solidFill>
                  <a:schemeClr val="accent1"/>
                </a:solidFill>
              </a:rPr>
              <a:t>plot</a:t>
            </a:r>
            <a:r>
              <a:rPr lang="fr-FR" dirty="0">
                <a:solidFill>
                  <a:schemeClr val="accent1"/>
                </a:solidFill>
              </a:rPr>
              <a:t>(x, y)</a:t>
            </a:r>
            <a:endParaRPr lang="en-GB" dirty="0">
              <a:solidFill>
                <a:schemeClr val="accent1"/>
              </a:solidFill>
            </a:endParaRPr>
          </a:p>
        </p:txBody>
      </p:sp>
      <p:sp>
        <p:nvSpPr>
          <p:cNvPr id="4" name="TextBox 3">
            <a:extLst>
              <a:ext uri="{FF2B5EF4-FFF2-40B4-BE49-F238E27FC236}">
                <a16:creationId xmlns:a16="http://schemas.microsoft.com/office/drawing/2014/main" id="{C88973C6-0EF1-304B-958B-4BBD4792F5D9}"/>
              </a:ext>
            </a:extLst>
          </p:cNvPr>
          <p:cNvSpPr txBox="1"/>
          <p:nvPr/>
        </p:nvSpPr>
        <p:spPr>
          <a:xfrm>
            <a:off x="185351" y="1420211"/>
            <a:ext cx="4993098" cy="369332"/>
          </a:xfrm>
          <a:prstGeom prst="rect">
            <a:avLst/>
          </a:prstGeom>
          <a:noFill/>
        </p:spPr>
        <p:txBody>
          <a:bodyPr wrap="none" rtlCol="0">
            <a:spAutoFit/>
          </a:bodyPr>
          <a:lstStyle/>
          <a:p>
            <a:r>
              <a:rPr lang="fr-FR" dirty="0"/>
              <a:t>The plot </a:t>
            </a:r>
            <a:r>
              <a:rPr lang="fr-FR" dirty="0" err="1"/>
              <a:t>function</a:t>
            </a:r>
            <a:r>
              <a:rPr lang="fr-FR" dirty="0"/>
              <a:t> </a:t>
            </a:r>
            <a:r>
              <a:rPr lang="fr-FR" dirty="0" err="1"/>
              <a:t>can</a:t>
            </a:r>
            <a:r>
              <a:rPr lang="fr-FR" dirty="0"/>
              <a:t> </a:t>
            </a:r>
            <a:r>
              <a:rPr lang="fr-FR" dirty="0" err="1"/>
              <a:t>be</a:t>
            </a:r>
            <a:r>
              <a:rPr lang="fr-FR" dirty="0"/>
              <a:t> </a:t>
            </a:r>
            <a:r>
              <a:rPr lang="fr-FR" dirty="0" err="1"/>
              <a:t>used</a:t>
            </a:r>
            <a:r>
              <a:rPr lang="fr-FR" dirty="0"/>
              <a:t> to </a:t>
            </a:r>
            <a:r>
              <a:rPr lang="fr-FR" dirty="0" err="1"/>
              <a:t>make</a:t>
            </a:r>
            <a:r>
              <a:rPr lang="fr-FR" dirty="0"/>
              <a:t> </a:t>
            </a:r>
            <a:r>
              <a:rPr lang="fr-FR" dirty="0" err="1"/>
              <a:t>scatterplots</a:t>
            </a:r>
            <a:r>
              <a:rPr lang="fr-FR" dirty="0"/>
              <a:t>.</a:t>
            </a:r>
            <a:endParaRPr lang="en-GB" dirty="0"/>
          </a:p>
        </p:txBody>
      </p:sp>
    </p:spTree>
    <p:extLst>
      <p:ext uri="{BB962C8B-B14F-4D97-AF65-F5344CB8AC3E}">
        <p14:creationId xmlns:p14="http://schemas.microsoft.com/office/powerpoint/2010/main" val="17522100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BD07-1C15-9743-92FC-3430D136BA39}"/>
              </a:ext>
            </a:extLst>
          </p:cNvPr>
          <p:cNvSpPr>
            <a:spLocks noGrp="1"/>
          </p:cNvSpPr>
          <p:nvPr>
            <p:ph type="title"/>
          </p:nvPr>
        </p:nvSpPr>
        <p:spPr/>
        <p:txBody>
          <a:bodyPr/>
          <a:lstStyle/>
          <a:p>
            <a:r>
              <a:rPr lang="en-GB" dirty="0"/>
              <a:t>Scatterplot </a:t>
            </a:r>
          </a:p>
        </p:txBody>
      </p:sp>
      <p:pic>
        <p:nvPicPr>
          <p:cNvPr id="16" name="Picture 15">
            <a:extLst>
              <a:ext uri="{FF2B5EF4-FFF2-40B4-BE49-F238E27FC236}">
                <a16:creationId xmlns:a16="http://schemas.microsoft.com/office/drawing/2014/main" id="{69077EAF-801E-6B4F-8A67-008E14BD9B88}"/>
              </a:ext>
            </a:extLst>
          </p:cNvPr>
          <p:cNvPicPr>
            <a:picLocks noChangeAspect="1"/>
          </p:cNvPicPr>
          <p:nvPr/>
        </p:nvPicPr>
        <p:blipFill>
          <a:blip r:embed="rId3"/>
          <a:stretch>
            <a:fillRect/>
          </a:stretch>
        </p:blipFill>
        <p:spPr>
          <a:xfrm>
            <a:off x="2917758" y="3994373"/>
            <a:ext cx="3178242" cy="2498502"/>
          </a:xfrm>
          <a:prstGeom prst="rect">
            <a:avLst/>
          </a:prstGeom>
        </p:spPr>
      </p:pic>
      <p:pic>
        <p:nvPicPr>
          <p:cNvPr id="18" name="Picture 17">
            <a:extLst>
              <a:ext uri="{FF2B5EF4-FFF2-40B4-BE49-F238E27FC236}">
                <a16:creationId xmlns:a16="http://schemas.microsoft.com/office/drawing/2014/main" id="{261CCD52-6710-1447-A16F-99C30B14B770}"/>
              </a:ext>
            </a:extLst>
          </p:cNvPr>
          <p:cNvPicPr>
            <a:picLocks noChangeAspect="1"/>
          </p:cNvPicPr>
          <p:nvPr/>
        </p:nvPicPr>
        <p:blipFill>
          <a:blip r:embed="rId4"/>
          <a:stretch>
            <a:fillRect/>
          </a:stretch>
        </p:blipFill>
        <p:spPr>
          <a:xfrm>
            <a:off x="9013759" y="1288555"/>
            <a:ext cx="3178242" cy="2498502"/>
          </a:xfrm>
          <a:prstGeom prst="rect">
            <a:avLst/>
          </a:prstGeom>
        </p:spPr>
      </p:pic>
      <p:pic>
        <p:nvPicPr>
          <p:cNvPr id="20" name="Picture 19">
            <a:extLst>
              <a:ext uri="{FF2B5EF4-FFF2-40B4-BE49-F238E27FC236}">
                <a16:creationId xmlns:a16="http://schemas.microsoft.com/office/drawing/2014/main" id="{0FE7E15A-4C70-434F-AA36-FF3D3E5AE6F3}"/>
              </a:ext>
            </a:extLst>
          </p:cNvPr>
          <p:cNvPicPr>
            <a:picLocks noChangeAspect="1"/>
          </p:cNvPicPr>
          <p:nvPr/>
        </p:nvPicPr>
        <p:blipFill>
          <a:blip r:embed="rId5"/>
          <a:stretch>
            <a:fillRect/>
          </a:stretch>
        </p:blipFill>
        <p:spPr>
          <a:xfrm>
            <a:off x="2917759" y="1250949"/>
            <a:ext cx="3178242" cy="2498502"/>
          </a:xfrm>
          <a:prstGeom prst="rect">
            <a:avLst/>
          </a:prstGeom>
        </p:spPr>
      </p:pic>
      <p:pic>
        <p:nvPicPr>
          <p:cNvPr id="22" name="Picture 21">
            <a:extLst>
              <a:ext uri="{FF2B5EF4-FFF2-40B4-BE49-F238E27FC236}">
                <a16:creationId xmlns:a16="http://schemas.microsoft.com/office/drawing/2014/main" id="{1977ECAC-F7E8-CE4F-803F-B847DBE561C3}"/>
              </a:ext>
            </a:extLst>
          </p:cNvPr>
          <p:cNvPicPr>
            <a:picLocks noChangeAspect="1"/>
          </p:cNvPicPr>
          <p:nvPr/>
        </p:nvPicPr>
        <p:blipFill>
          <a:blip r:embed="rId6"/>
          <a:stretch>
            <a:fillRect/>
          </a:stretch>
        </p:blipFill>
        <p:spPr>
          <a:xfrm>
            <a:off x="9013759" y="3893644"/>
            <a:ext cx="3178242" cy="2498502"/>
          </a:xfrm>
          <a:prstGeom prst="rect">
            <a:avLst/>
          </a:prstGeom>
        </p:spPr>
      </p:pic>
      <p:sp>
        <p:nvSpPr>
          <p:cNvPr id="23" name="Rectangle 22">
            <a:extLst>
              <a:ext uri="{FF2B5EF4-FFF2-40B4-BE49-F238E27FC236}">
                <a16:creationId xmlns:a16="http://schemas.microsoft.com/office/drawing/2014/main" id="{0666D386-CEB2-5D49-A040-C2EA010B9164}"/>
              </a:ext>
            </a:extLst>
          </p:cNvPr>
          <p:cNvSpPr/>
          <p:nvPr/>
        </p:nvSpPr>
        <p:spPr>
          <a:xfrm>
            <a:off x="266700" y="1994906"/>
            <a:ext cx="2562997"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a:t>
            </a:r>
            <a:endParaRPr lang="fr-FR" dirty="0">
              <a:solidFill>
                <a:schemeClr val="accent1"/>
              </a:solidFill>
            </a:endParaRPr>
          </a:p>
        </p:txBody>
      </p:sp>
      <p:sp>
        <p:nvSpPr>
          <p:cNvPr id="24" name="Rectangle 23">
            <a:extLst>
              <a:ext uri="{FF2B5EF4-FFF2-40B4-BE49-F238E27FC236}">
                <a16:creationId xmlns:a16="http://schemas.microsoft.com/office/drawing/2014/main" id="{670E7343-F428-8742-A14A-0AF680000F71}"/>
              </a:ext>
            </a:extLst>
          </p:cNvPr>
          <p:cNvSpPr/>
          <p:nvPr/>
        </p:nvSpPr>
        <p:spPr>
          <a:xfrm>
            <a:off x="6423100" y="1994905"/>
            <a:ext cx="2597340"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 </a:t>
            </a:r>
            <a:r>
              <a:rPr lang="fr-FR" b="1" dirty="0" err="1">
                <a:solidFill>
                  <a:schemeClr val="accent1"/>
                </a:solidFill>
              </a:rPr>
              <a:t>pch</a:t>
            </a:r>
            <a:r>
              <a:rPr lang="fr-FR" b="1" dirty="0">
                <a:solidFill>
                  <a:schemeClr val="accent1"/>
                </a:solidFill>
              </a:rPr>
              <a:t>=19)</a:t>
            </a:r>
            <a:endParaRPr lang="fr-FR" dirty="0">
              <a:solidFill>
                <a:schemeClr val="accent1"/>
              </a:solidFill>
            </a:endParaRPr>
          </a:p>
        </p:txBody>
      </p:sp>
      <p:sp>
        <p:nvSpPr>
          <p:cNvPr id="25" name="Rectangle 24">
            <a:extLst>
              <a:ext uri="{FF2B5EF4-FFF2-40B4-BE49-F238E27FC236}">
                <a16:creationId xmlns:a16="http://schemas.microsoft.com/office/drawing/2014/main" id="{7273EE3A-E63C-2B40-8617-5FC166C79031}"/>
              </a:ext>
            </a:extLst>
          </p:cNvPr>
          <p:cNvSpPr/>
          <p:nvPr/>
        </p:nvSpPr>
        <p:spPr>
          <a:xfrm>
            <a:off x="266700" y="4003174"/>
            <a:ext cx="2562997" cy="2388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p:txBody>
      </p:sp>
      <p:sp>
        <p:nvSpPr>
          <p:cNvPr id="27" name="Rectangle 26">
            <a:extLst>
              <a:ext uri="{FF2B5EF4-FFF2-40B4-BE49-F238E27FC236}">
                <a16:creationId xmlns:a16="http://schemas.microsoft.com/office/drawing/2014/main" id="{1DCE7EF7-C7BC-F546-BABC-AC9A13BB3A48}"/>
              </a:ext>
            </a:extLst>
          </p:cNvPr>
          <p:cNvSpPr/>
          <p:nvPr/>
        </p:nvSpPr>
        <p:spPr>
          <a:xfrm>
            <a:off x="6457443" y="3994373"/>
            <a:ext cx="2562997" cy="24985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a:p>
            <a:r>
              <a:rPr lang="en-GB" sz="1600" dirty="0">
                <a:solidFill>
                  <a:srgbClr val="FF0000"/>
                </a:solidFill>
              </a:rPr>
              <a:t>&gt; </a:t>
            </a:r>
            <a:r>
              <a:rPr lang="fr-FR" sz="1600" b="1" dirty="0" err="1">
                <a:solidFill>
                  <a:schemeClr val="accent1"/>
                </a:solidFill>
              </a:rPr>
              <a:t>abline</a:t>
            </a:r>
            <a:r>
              <a:rPr lang="fr-FR" sz="1600" b="1" dirty="0">
                <a:solidFill>
                  <a:schemeClr val="accent1"/>
                </a:solidFill>
              </a:rPr>
              <a:t>(a=0,b=30,lty=2, </a:t>
            </a:r>
            <a:r>
              <a:rPr lang="fr-FR" sz="1600" b="1" dirty="0" err="1">
                <a:solidFill>
                  <a:schemeClr val="accent1"/>
                </a:solidFill>
              </a:rPr>
              <a:t>lwd</a:t>
            </a:r>
            <a:r>
              <a:rPr lang="fr-FR" sz="1600" b="1" dirty="0">
                <a:solidFill>
                  <a:schemeClr val="accent1"/>
                </a:solidFill>
              </a:rPr>
              <a:t>=2,col='</a:t>
            </a:r>
            <a:r>
              <a:rPr lang="fr-FR" sz="1600" b="1" dirty="0" err="1">
                <a:solidFill>
                  <a:schemeClr val="accent1"/>
                </a:solidFill>
              </a:rPr>
              <a:t>red</a:t>
            </a:r>
            <a:r>
              <a:rPr lang="fr-FR" sz="1600" b="1" dirty="0">
                <a:solidFill>
                  <a:schemeClr val="accent1"/>
                </a:solidFill>
              </a:rPr>
              <a:t>')</a:t>
            </a:r>
          </a:p>
        </p:txBody>
      </p:sp>
    </p:spTree>
    <p:extLst>
      <p:ext uri="{BB962C8B-B14F-4D97-AF65-F5344CB8AC3E}">
        <p14:creationId xmlns:p14="http://schemas.microsoft.com/office/powerpoint/2010/main" val="7312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46CAD5-DDE6-A74C-A579-034C4499D4D9}"/>
              </a:ext>
            </a:extLst>
          </p:cNvPr>
          <p:cNvPicPr>
            <a:picLocks noChangeAspect="1"/>
          </p:cNvPicPr>
          <p:nvPr/>
        </p:nvPicPr>
        <p:blipFill>
          <a:blip r:embed="rId3"/>
          <a:stretch>
            <a:fillRect/>
          </a:stretch>
        </p:blipFill>
        <p:spPr>
          <a:xfrm>
            <a:off x="2498411" y="2598012"/>
            <a:ext cx="6806227" cy="4200718"/>
          </a:xfrm>
          <a:prstGeom prst="rect">
            <a:avLst/>
          </a:prstGeom>
        </p:spPr>
      </p:pic>
      <p:sp>
        <p:nvSpPr>
          <p:cNvPr id="2" name="Title 1">
            <a:extLst>
              <a:ext uri="{FF2B5EF4-FFF2-40B4-BE49-F238E27FC236}">
                <a16:creationId xmlns:a16="http://schemas.microsoft.com/office/drawing/2014/main" id="{752FE486-F7E6-3F41-8BBD-D6E861ED8515}"/>
              </a:ext>
            </a:extLst>
          </p:cNvPr>
          <p:cNvSpPr>
            <a:spLocks noGrp="1"/>
          </p:cNvSpPr>
          <p:nvPr>
            <p:ph type="title"/>
          </p:nvPr>
        </p:nvSpPr>
        <p:spPr/>
        <p:txBody>
          <a:bodyPr/>
          <a:lstStyle/>
          <a:p>
            <a:r>
              <a:rPr lang="en-GB" dirty="0"/>
              <a:t>boxplots</a:t>
            </a:r>
          </a:p>
        </p:txBody>
      </p:sp>
      <p:sp>
        <p:nvSpPr>
          <p:cNvPr id="3" name="Rectangle 2">
            <a:extLst>
              <a:ext uri="{FF2B5EF4-FFF2-40B4-BE49-F238E27FC236}">
                <a16:creationId xmlns:a16="http://schemas.microsoft.com/office/drawing/2014/main" id="{6FF42DB8-986A-2342-9A69-825217C486F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murders$rate</a:t>
            </a:r>
            <a:r>
              <a:rPr lang="fr-FR" dirty="0">
                <a:solidFill>
                  <a:schemeClr val="accent1"/>
                </a:solidFill>
              </a:rPr>
              <a:t>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boxplot</a:t>
            </a:r>
            <a:r>
              <a:rPr lang="fr-FR" dirty="0">
                <a:solidFill>
                  <a:schemeClr val="accent1"/>
                </a:solidFill>
              </a:rPr>
              <a:t>(</a:t>
            </a:r>
            <a:r>
              <a:rPr lang="fr-FR" dirty="0" err="1">
                <a:solidFill>
                  <a:schemeClr val="accent1"/>
                </a:solidFill>
              </a:rPr>
              <a:t>rate~region</a:t>
            </a:r>
            <a:r>
              <a:rPr lang="fr-FR" dirty="0">
                <a:solidFill>
                  <a:schemeClr val="accent1"/>
                </a:solidFill>
              </a:rPr>
              <a:t>, data = </a:t>
            </a:r>
            <a:r>
              <a:rPr lang="fr-FR" dirty="0" err="1">
                <a:solidFill>
                  <a:schemeClr val="accent1"/>
                </a:solidFill>
              </a:rPr>
              <a:t>murders</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7714D21C-AF01-374C-A944-CFFD3DC5DB59}"/>
              </a:ext>
            </a:extLst>
          </p:cNvPr>
          <p:cNvSpPr/>
          <p:nvPr/>
        </p:nvSpPr>
        <p:spPr>
          <a:xfrm>
            <a:off x="302036" y="1690688"/>
            <a:ext cx="7333739" cy="369332"/>
          </a:xfrm>
          <a:prstGeom prst="rect">
            <a:avLst/>
          </a:prstGeom>
        </p:spPr>
        <p:txBody>
          <a:bodyPr wrap="none">
            <a:spAutoFit/>
          </a:bodyPr>
          <a:lstStyle/>
          <a:p>
            <a:r>
              <a:rPr lang="fr-FR" dirty="0" err="1">
                <a:solidFill>
                  <a:srgbClr val="333333"/>
                </a:solidFill>
                <a:latin typeface="Helvetica Neue" panose="02000503000000020004" pitchFamily="2" charset="0"/>
              </a:rPr>
              <a:t>W</a:t>
            </a:r>
            <a:r>
              <a:rPr lang="fr-FR" b="0" i="0" dirty="0" err="1">
                <a:solidFill>
                  <a:srgbClr val="333333"/>
                </a:solidFill>
                <a:effectLst/>
                <a:latin typeface="Helvetica Neue" panose="02000503000000020004" pitchFamily="2" charset="0"/>
              </a:rPr>
              <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a:t>
            </a:r>
            <a:r>
              <a:rPr lang="fr-FR" b="0" i="0" dirty="0" err="1">
                <a:solidFill>
                  <a:srgbClr val="333333"/>
                </a:solidFill>
                <a:effectLst/>
                <a:latin typeface="Helvetica Neue" panose="02000503000000020004" pitchFamily="2" charset="0"/>
              </a:rPr>
              <a:t>boxplots</a:t>
            </a:r>
            <a:r>
              <a:rPr lang="fr-FR" b="0" i="0" dirty="0">
                <a:solidFill>
                  <a:srgbClr val="333333"/>
                </a:solidFill>
                <a:effectLst/>
                <a:latin typeface="Helvetica Neue" panose="02000503000000020004" pitchFamily="2" charset="0"/>
              </a:rPr>
              <a:t> to compare the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a:t>
            </a:r>
            <a:r>
              <a:rPr lang="fr-FR" dirty="0">
                <a:solidFill>
                  <a:srgbClr val="333333"/>
                </a:solidFill>
                <a:latin typeface="Helvetica Neue" panose="02000503000000020004" pitchFamily="2" charset="0"/>
              </a:rPr>
              <a:t>rates of</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regions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41737803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06AE03-1193-4B4C-B865-5240727F0119}"/>
              </a:ext>
            </a:extLst>
          </p:cNvPr>
          <p:cNvPicPr>
            <a:picLocks noChangeAspect="1"/>
          </p:cNvPicPr>
          <p:nvPr/>
        </p:nvPicPr>
        <p:blipFill>
          <a:blip r:embed="rId3"/>
          <a:stretch>
            <a:fillRect/>
          </a:stretch>
        </p:blipFill>
        <p:spPr>
          <a:xfrm>
            <a:off x="3258637" y="2882246"/>
            <a:ext cx="4946248" cy="3052763"/>
          </a:xfrm>
          <a:prstGeom prst="rect">
            <a:avLst/>
          </a:prstGeom>
        </p:spPr>
      </p:pic>
      <p:sp>
        <p:nvSpPr>
          <p:cNvPr id="2" name="Title 1">
            <a:extLst>
              <a:ext uri="{FF2B5EF4-FFF2-40B4-BE49-F238E27FC236}">
                <a16:creationId xmlns:a16="http://schemas.microsoft.com/office/drawing/2014/main" id="{36455E16-7F35-7D49-A54D-65E7856E1CE3}"/>
              </a:ext>
            </a:extLst>
          </p:cNvPr>
          <p:cNvSpPr>
            <a:spLocks noGrp="1"/>
          </p:cNvSpPr>
          <p:nvPr>
            <p:ph type="title"/>
          </p:nvPr>
        </p:nvSpPr>
        <p:spPr/>
        <p:txBody>
          <a:bodyPr/>
          <a:lstStyle/>
          <a:p>
            <a:r>
              <a:rPr lang="en-GB" dirty="0"/>
              <a:t>histograms</a:t>
            </a:r>
          </a:p>
        </p:txBody>
      </p:sp>
      <p:sp>
        <p:nvSpPr>
          <p:cNvPr id="3" name="Rectangle 2">
            <a:extLst>
              <a:ext uri="{FF2B5EF4-FFF2-40B4-BE49-F238E27FC236}">
                <a16:creationId xmlns:a16="http://schemas.microsoft.com/office/drawing/2014/main" id="{1B9CEC4A-00F2-FD47-A3A6-5022ABB94C94}"/>
              </a:ext>
            </a:extLst>
          </p:cNvPr>
          <p:cNvSpPr/>
          <p:nvPr/>
        </p:nvSpPr>
        <p:spPr>
          <a:xfrm>
            <a:off x="193588" y="1690688"/>
            <a:ext cx="801129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make</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histogram</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our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rates by </a:t>
            </a:r>
            <a:r>
              <a:rPr lang="fr-FR" b="0" i="0" dirty="0" err="1">
                <a:solidFill>
                  <a:srgbClr val="333333"/>
                </a:solidFill>
                <a:effectLst/>
                <a:latin typeface="Helvetica Neue" panose="02000503000000020004" pitchFamily="2" charset="0"/>
              </a:rPr>
              <a:t>simply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typing</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73DA5AF-C7B0-4546-993D-B2F7F3C50F1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hist</a:t>
            </a:r>
            <a:r>
              <a:rPr lang="fr-FR" dirty="0">
                <a:solidFill>
                  <a:schemeClr val="accent1"/>
                </a:solidFill>
              </a:rPr>
              <a:t>(x)</a:t>
            </a:r>
            <a:endParaRPr lang="en-GB" dirty="0">
              <a:solidFill>
                <a:schemeClr val="accent1"/>
              </a:solidFill>
            </a:endParaRPr>
          </a:p>
        </p:txBody>
      </p:sp>
      <p:sp>
        <p:nvSpPr>
          <p:cNvPr id="7" name="Rectangle 6">
            <a:extLst>
              <a:ext uri="{FF2B5EF4-FFF2-40B4-BE49-F238E27FC236}">
                <a16:creationId xmlns:a16="http://schemas.microsoft.com/office/drawing/2014/main" id="{D1B05965-C93F-9044-812E-ACEA0A447236}"/>
              </a:ext>
            </a:extLst>
          </p:cNvPr>
          <p:cNvSpPr/>
          <p:nvPr/>
        </p:nvSpPr>
        <p:spPr>
          <a:xfrm>
            <a:off x="390267" y="5910295"/>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murders$state</a:t>
            </a:r>
            <a:r>
              <a:rPr lang="fr-FR" dirty="0">
                <a:solidFill>
                  <a:schemeClr val="accent1"/>
                </a:solidFill>
              </a:rPr>
              <a:t>[</a:t>
            </a:r>
            <a:r>
              <a:rPr lang="fr-FR" b="1" dirty="0" err="1">
                <a:solidFill>
                  <a:schemeClr val="accent1"/>
                </a:solidFill>
              </a:rPr>
              <a:t>which.max</a:t>
            </a:r>
            <a:r>
              <a:rPr lang="fr-FR" dirty="0">
                <a:solidFill>
                  <a:schemeClr val="accent1"/>
                </a:solidFill>
              </a:rPr>
              <a:t>(x)] </a:t>
            </a:r>
          </a:p>
          <a:p>
            <a:r>
              <a:rPr lang="fr-FR" i="1" dirty="0">
                <a:solidFill>
                  <a:schemeClr val="tx1"/>
                </a:solidFill>
              </a:rPr>
              <a:t>#&gt; [1] "District of Columbia"</a:t>
            </a:r>
            <a:endParaRPr lang="en-GB" dirty="0">
              <a:solidFill>
                <a:schemeClr val="tx1"/>
              </a:solidFill>
            </a:endParaRPr>
          </a:p>
        </p:txBody>
      </p:sp>
    </p:spTree>
    <p:extLst>
      <p:ext uri="{BB962C8B-B14F-4D97-AF65-F5344CB8AC3E}">
        <p14:creationId xmlns:p14="http://schemas.microsoft.com/office/powerpoint/2010/main" val="9379002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FB65-A926-774D-8CEA-3DFB6BFD3E83}"/>
              </a:ext>
            </a:extLst>
          </p:cNvPr>
          <p:cNvSpPr>
            <a:spLocks noGrp="1"/>
          </p:cNvSpPr>
          <p:nvPr>
            <p:ph type="title"/>
          </p:nvPr>
        </p:nvSpPr>
        <p:spPr/>
        <p:txBody>
          <a:bodyPr/>
          <a:lstStyle/>
          <a:p>
            <a:r>
              <a:rPr lang="en-GB" dirty="0"/>
              <a:t>Histograms</a:t>
            </a:r>
          </a:p>
        </p:txBody>
      </p:sp>
      <p:sp>
        <p:nvSpPr>
          <p:cNvPr id="3" name="Rectangle 2">
            <a:extLst>
              <a:ext uri="{FF2B5EF4-FFF2-40B4-BE49-F238E27FC236}">
                <a16:creationId xmlns:a16="http://schemas.microsoft.com/office/drawing/2014/main" id="{F7CE0BF8-BA07-FD44-A851-16BBD28B1AA6}"/>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err="1">
                <a:solidFill>
                  <a:schemeClr val="tx1"/>
                </a:solidFill>
              </a:rPr>
              <a:t>runif</a:t>
            </a:r>
            <a:r>
              <a:rPr lang="fr-FR" dirty="0">
                <a:solidFill>
                  <a:schemeClr val="tx1"/>
                </a:solidFill>
              </a:rPr>
              <a:t>(100,0,1)</a:t>
            </a:r>
            <a:endParaRPr lang="fr-FR" b="1" dirty="0">
              <a:solidFill>
                <a:schemeClr val="tx1"/>
              </a:solidFill>
            </a:endParaRPr>
          </a:p>
          <a:p>
            <a:r>
              <a:rPr lang="fr-FR" b="1" dirty="0">
                <a:solidFill>
                  <a:schemeClr val="tx1"/>
                </a:solidFill>
              </a:rPr>
              <a:t>par</a:t>
            </a:r>
            <a:r>
              <a:rPr lang="fr-FR" dirty="0">
                <a:solidFill>
                  <a:schemeClr val="tx1"/>
                </a:solidFill>
              </a:rPr>
              <a:t>(</a:t>
            </a:r>
            <a:r>
              <a:rPr lang="fr-FR" dirty="0" err="1">
                <a:solidFill>
                  <a:schemeClr val="tx1"/>
                </a:solidFill>
              </a:rPr>
              <a:t>mfrow</a:t>
            </a:r>
            <a:r>
              <a:rPr lang="fr-FR" dirty="0">
                <a:solidFill>
                  <a:schemeClr val="tx1"/>
                </a:solidFill>
              </a:rPr>
              <a:t>=</a:t>
            </a:r>
            <a:r>
              <a:rPr lang="fr-FR" b="1" dirty="0">
                <a:solidFill>
                  <a:schemeClr val="tx1"/>
                </a:solidFill>
              </a:rPr>
              <a:t>c</a:t>
            </a:r>
            <a:r>
              <a:rPr lang="fr-FR" dirty="0">
                <a:solidFill>
                  <a:schemeClr val="tx1"/>
                </a:solidFill>
              </a:rPr>
              <a:t>(1,2))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=100)</a:t>
            </a:r>
            <a:endParaRPr lang="en-GB" dirty="0">
              <a:solidFill>
                <a:schemeClr val="tx1"/>
              </a:solidFill>
            </a:endParaRPr>
          </a:p>
        </p:txBody>
      </p:sp>
      <p:pic>
        <p:nvPicPr>
          <p:cNvPr id="5" name="Picture 4">
            <a:extLst>
              <a:ext uri="{FF2B5EF4-FFF2-40B4-BE49-F238E27FC236}">
                <a16:creationId xmlns:a16="http://schemas.microsoft.com/office/drawing/2014/main" id="{F1098366-CA8F-9643-8FFD-B75A11D7D65F}"/>
              </a:ext>
            </a:extLst>
          </p:cNvPr>
          <p:cNvPicPr>
            <a:picLocks noChangeAspect="1"/>
          </p:cNvPicPr>
          <p:nvPr/>
        </p:nvPicPr>
        <p:blipFill>
          <a:blip r:embed="rId2"/>
          <a:stretch>
            <a:fillRect/>
          </a:stretch>
        </p:blipFill>
        <p:spPr>
          <a:xfrm>
            <a:off x="3351770" y="2780966"/>
            <a:ext cx="5488460" cy="3920329"/>
          </a:xfrm>
          <a:prstGeom prst="rect">
            <a:avLst/>
          </a:prstGeom>
        </p:spPr>
      </p:pic>
    </p:spTree>
    <p:extLst>
      <p:ext uri="{BB962C8B-B14F-4D97-AF65-F5344CB8AC3E}">
        <p14:creationId xmlns:p14="http://schemas.microsoft.com/office/powerpoint/2010/main" val="3172709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F96A-60D6-8341-8274-D954CFC874A4}"/>
              </a:ext>
            </a:extLst>
          </p:cNvPr>
          <p:cNvSpPr>
            <a:spLocks noGrp="1"/>
          </p:cNvSpPr>
          <p:nvPr>
            <p:ph type="title"/>
          </p:nvPr>
        </p:nvSpPr>
        <p:spPr/>
        <p:txBody>
          <a:bodyPr/>
          <a:lstStyle/>
          <a:p>
            <a:r>
              <a:rPr lang="en-GB" dirty="0"/>
              <a:t>Density plot</a:t>
            </a:r>
          </a:p>
        </p:txBody>
      </p:sp>
      <p:sp>
        <p:nvSpPr>
          <p:cNvPr id="3" name="Rectangle 2">
            <a:extLst>
              <a:ext uri="{FF2B5EF4-FFF2-40B4-BE49-F238E27FC236}">
                <a16:creationId xmlns:a16="http://schemas.microsoft.com/office/drawing/2014/main" id="{E36462ED-1E22-9347-AE3C-CB9E3292C764}"/>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hist</a:t>
            </a:r>
            <a:r>
              <a:rPr lang="fr-FR" dirty="0">
                <a:solidFill>
                  <a:schemeClr val="tx1"/>
                </a:solidFill>
              </a:rPr>
              <a:t>(</a:t>
            </a:r>
            <a:r>
              <a:rPr lang="fr-FR" dirty="0" err="1">
                <a:solidFill>
                  <a:schemeClr val="tx1"/>
                </a:solidFill>
              </a:rPr>
              <a:t>x,freq</a:t>
            </a:r>
            <a:r>
              <a:rPr lang="fr-FR" dirty="0">
                <a:solidFill>
                  <a:schemeClr val="tx1"/>
                </a:solidFill>
              </a:rPr>
              <a:t> = FALSE) </a:t>
            </a:r>
          </a:p>
          <a:p>
            <a:r>
              <a:rPr lang="fr-FR" dirty="0">
                <a:solidFill>
                  <a:schemeClr val="tx1"/>
                </a:solidFill>
              </a:rPr>
              <a:t>f = </a:t>
            </a:r>
            <a:r>
              <a:rPr lang="fr-FR" b="1" dirty="0" err="1">
                <a:solidFill>
                  <a:schemeClr val="tx1"/>
                </a:solidFill>
              </a:rPr>
              <a:t>density</a:t>
            </a:r>
            <a:r>
              <a:rPr lang="fr-FR" dirty="0">
                <a:solidFill>
                  <a:schemeClr val="tx1"/>
                </a:solidFill>
              </a:rPr>
              <a:t>(x) </a:t>
            </a:r>
          </a:p>
          <a:p>
            <a:r>
              <a:rPr lang="fr-FR" b="1" dirty="0" err="1">
                <a:solidFill>
                  <a:schemeClr val="tx1"/>
                </a:solidFill>
              </a:rPr>
              <a:t>lines</a:t>
            </a:r>
            <a:r>
              <a:rPr lang="fr-FR" dirty="0">
                <a:solidFill>
                  <a:schemeClr val="tx1"/>
                </a:solidFill>
              </a:rPr>
              <a:t>(</a:t>
            </a:r>
            <a:r>
              <a:rPr lang="fr-FR" dirty="0" err="1">
                <a:solidFill>
                  <a:schemeClr val="tx1"/>
                </a:solidFill>
              </a:rPr>
              <a:t>f,lwd</a:t>
            </a:r>
            <a:r>
              <a:rPr lang="fr-FR" dirty="0">
                <a:solidFill>
                  <a:schemeClr val="tx1"/>
                </a:solidFill>
              </a:rPr>
              <a:t>=2,col='</a:t>
            </a:r>
            <a:r>
              <a:rPr lang="fr-FR" dirty="0" err="1">
                <a:solidFill>
                  <a:schemeClr val="tx1"/>
                </a:solidFill>
              </a:rPr>
              <a:t>red</a:t>
            </a:r>
            <a:r>
              <a:rPr lang="fr-FR" dirty="0">
                <a:solidFill>
                  <a:schemeClr val="tx1"/>
                </a:solidFill>
              </a:rPr>
              <a:t>',</a:t>
            </a:r>
            <a:r>
              <a:rPr lang="fr-FR" dirty="0" err="1">
                <a:solidFill>
                  <a:schemeClr val="tx1"/>
                </a:solidFill>
              </a:rPr>
              <a:t>lty</a:t>
            </a:r>
            <a:r>
              <a:rPr lang="fr-FR" dirty="0">
                <a:solidFill>
                  <a:schemeClr val="tx1"/>
                </a:solidFill>
              </a:rPr>
              <a:t>=2)</a:t>
            </a:r>
            <a:endParaRPr lang="en-GB" dirty="0">
              <a:solidFill>
                <a:schemeClr val="tx1"/>
              </a:solidFill>
            </a:endParaRPr>
          </a:p>
        </p:txBody>
      </p:sp>
      <p:pic>
        <p:nvPicPr>
          <p:cNvPr id="5" name="Picture 4">
            <a:extLst>
              <a:ext uri="{FF2B5EF4-FFF2-40B4-BE49-F238E27FC236}">
                <a16:creationId xmlns:a16="http://schemas.microsoft.com/office/drawing/2014/main" id="{35192BCC-9EA0-1E48-ACF8-0CF20CA1F36E}"/>
              </a:ext>
            </a:extLst>
          </p:cNvPr>
          <p:cNvPicPr>
            <a:picLocks noChangeAspect="1"/>
          </p:cNvPicPr>
          <p:nvPr/>
        </p:nvPicPr>
        <p:blipFill>
          <a:blip r:embed="rId2"/>
          <a:stretch>
            <a:fillRect/>
          </a:stretch>
        </p:blipFill>
        <p:spPr>
          <a:xfrm>
            <a:off x="3185984" y="2780966"/>
            <a:ext cx="5476103" cy="3911502"/>
          </a:xfrm>
          <a:prstGeom prst="rect">
            <a:avLst/>
          </a:prstGeom>
        </p:spPr>
      </p:pic>
    </p:spTree>
    <p:extLst>
      <p:ext uri="{BB962C8B-B14F-4D97-AF65-F5344CB8AC3E}">
        <p14:creationId xmlns:p14="http://schemas.microsoft.com/office/powerpoint/2010/main" val="21340999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0F65-0A63-0342-B391-2ACF18BBC016}"/>
              </a:ext>
            </a:extLst>
          </p:cNvPr>
          <p:cNvSpPr>
            <a:spLocks noGrp="1"/>
          </p:cNvSpPr>
          <p:nvPr>
            <p:ph type="title"/>
          </p:nvPr>
        </p:nvSpPr>
        <p:spPr/>
        <p:txBody>
          <a:bodyPr/>
          <a:lstStyle/>
          <a:p>
            <a:r>
              <a:rPr lang="en-GB" dirty="0"/>
              <a:t>Compare distributions</a:t>
            </a:r>
          </a:p>
        </p:txBody>
      </p:sp>
      <p:sp>
        <p:nvSpPr>
          <p:cNvPr id="3" name="Rectangle 2">
            <a:extLst>
              <a:ext uri="{FF2B5EF4-FFF2-40B4-BE49-F238E27FC236}">
                <a16:creationId xmlns:a16="http://schemas.microsoft.com/office/drawing/2014/main" id="{B11EBF5D-19E0-CB48-AFA7-BC9C76C16535}"/>
              </a:ext>
            </a:extLst>
          </p:cNvPr>
          <p:cNvSpPr/>
          <p:nvPr/>
        </p:nvSpPr>
        <p:spPr>
          <a:xfrm>
            <a:off x="564904" y="1455403"/>
            <a:ext cx="11062192" cy="789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qqnorm</a:t>
            </a:r>
            <a:r>
              <a:rPr lang="fr-FR" dirty="0">
                <a:solidFill>
                  <a:schemeClr val="tx1"/>
                </a:solidFill>
              </a:rPr>
              <a:t>(x)</a:t>
            </a:r>
            <a:endParaRPr lang="en-GB" dirty="0">
              <a:solidFill>
                <a:schemeClr val="tx1"/>
              </a:solidFill>
            </a:endParaRPr>
          </a:p>
        </p:txBody>
      </p:sp>
      <p:pic>
        <p:nvPicPr>
          <p:cNvPr id="5" name="Picture 4">
            <a:extLst>
              <a:ext uri="{FF2B5EF4-FFF2-40B4-BE49-F238E27FC236}">
                <a16:creationId xmlns:a16="http://schemas.microsoft.com/office/drawing/2014/main" id="{B14AAC9F-4C96-6742-A823-E6B0D8F53181}"/>
              </a:ext>
            </a:extLst>
          </p:cNvPr>
          <p:cNvPicPr>
            <a:picLocks noChangeAspect="1"/>
          </p:cNvPicPr>
          <p:nvPr/>
        </p:nvPicPr>
        <p:blipFill>
          <a:blip r:embed="rId2"/>
          <a:stretch>
            <a:fillRect/>
          </a:stretch>
        </p:blipFill>
        <p:spPr>
          <a:xfrm>
            <a:off x="3011959" y="2410679"/>
            <a:ext cx="6168081" cy="4405772"/>
          </a:xfrm>
          <a:prstGeom prst="rect">
            <a:avLst/>
          </a:prstGeom>
        </p:spPr>
      </p:pic>
    </p:spTree>
    <p:extLst>
      <p:ext uri="{BB962C8B-B14F-4D97-AF65-F5344CB8AC3E}">
        <p14:creationId xmlns:p14="http://schemas.microsoft.com/office/powerpoint/2010/main" val="41487425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993-77BC-834F-B5D5-8D891B50B73C}"/>
              </a:ext>
            </a:extLst>
          </p:cNvPr>
          <p:cNvSpPr>
            <a:spLocks noGrp="1"/>
          </p:cNvSpPr>
          <p:nvPr>
            <p:ph type="title"/>
          </p:nvPr>
        </p:nvSpPr>
        <p:spPr/>
        <p:txBody>
          <a:bodyPr/>
          <a:lstStyle/>
          <a:p>
            <a:r>
              <a:rPr lang="en-GB" dirty="0" err="1"/>
              <a:t>Piecharts</a:t>
            </a:r>
            <a:r>
              <a:rPr lang="en-GB" dirty="0"/>
              <a:t> </a:t>
            </a:r>
          </a:p>
        </p:txBody>
      </p:sp>
      <p:sp>
        <p:nvSpPr>
          <p:cNvPr id="3" name="Rectangle 2">
            <a:extLst>
              <a:ext uri="{FF2B5EF4-FFF2-40B4-BE49-F238E27FC236}">
                <a16:creationId xmlns:a16="http://schemas.microsoft.com/office/drawing/2014/main" id="{51BE2A4C-820F-7F4A-9364-B3B8E6760C99}"/>
              </a:ext>
            </a:extLst>
          </p:cNvPr>
          <p:cNvSpPr/>
          <p:nvPr/>
        </p:nvSpPr>
        <p:spPr>
          <a:xfrm>
            <a:off x="390267" y="2271457"/>
            <a:ext cx="11213757" cy="484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pie(</a:t>
            </a:r>
            <a:r>
              <a:rPr lang="fr-FR" dirty="0" err="1">
                <a:solidFill>
                  <a:schemeClr val="accent1"/>
                </a:solidFill>
              </a:rPr>
              <a:t>summary</a:t>
            </a:r>
            <a:r>
              <a:rPr lang="fr-FR" dirty="0">
                <a:solidFill>
                  <a:schemeClr val="accent1"/>
                </a:solidFill>
              </a:rPr>
              <a:t>(</a:t>
            </a:r>
            <a:r>
              <a:rPr lang="fr-FR" dirty="0" err="1">
                <a:solidFill>
                  <a:schemeClr val="accent1"/>
                </a:solidFill>
              </a:rPr>
              <a:t>murders$region</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571D01B-9578-034B-9DAF-3B523FB6FC80}"/>
              </a:ext>
            </a:extLst>
          </p:cNvPr>
          <p:cNvSpPr/>
          <p:nvPr/>
        </p:nvSpPr>
        <p:spPr>
          <a:xfrm>
            <a:off x="531069" y="1690688"/>
            <a:ext cx="594002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Finally</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categorical</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you</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draw</a:t>
            </a:r>
            <a:r>
              <a:rPr lang="fr-FR" b="0" i="0" dirty="0">
                <a:solidFill>
                  <a:srgbClr val="333333"/>
                </a:solidFill>
                <a:effectLst/>
                <a:latin typeface="Helvetica Neue" panose="02000503000000020004" pitchFamily="2" charset="0"/>
              </a:rPr>
              <a:t> pie plots:</a:t>
            </a:r>
            <a:endParaRPr lang="en-GB" dirty="0"/>
          </a:p>
        </p:txBody>
      </p:sp>
      <p:pic>
        <p:nvPicPr>
          <p:cNvPr id="6" name="Picture 5">
            <a:extLst>
              <a:ext uri="{FF2B5EF4-FFF2-40B4-BE49-F238E27FC236}">
                <a16:creationId xmlns:a16="http://schemas.microsoft.com/office/drawing/2014/main" id="{E22C82C7-36A3-2344-AB5B-8BC93A443BFA}"/>
              </a:ext>
            </a:extLst>
          </p:cNvPr>
          <p:cNvPicPr>
            <a:picLocks noChangeAspect="1"/>
          </p:cNvPicPr>
          <p:nvPr/>
        </p:nvPicPr>
        <p:blipFill rotWithShape="1">
          <a:blip r:embed="rId2"/>
          <a:srcRect l="23807" t="33121" r="17433" b="33514"/>
          <a:stretch/>
        </p:blipFill>
        <p:spPr>
          <a:xfrm>
            <a:off x="3558745" y="2966994"/>
            <a:ext cx="4732638" cy="3477681"/>
          </a:xfrm>
          <a:prstGeom prst="rect">
            <a:avLst/>
          </a:prstGeom>
        </p:spPr>
      </p:pic>
    </p:spTree>
    <p:extLst>
      <p:ext uri="{BB962C8B-B14F-4D97-AF65-F5344CB8AC3E}">
        <p14:creationId xmlns:p14="http://schemas.microsoft.com/office/powerpoint/2010/main" val="16186069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EE9-CD69-6247-8981-09A78769CE07}"/>
              </a:ext>
            </a:extLst>
          </p:cNvPr>
          <p:cNvSpPr>
            <a:spLocks noGrp="1"/>
          </p:cNvSpPr>
          <p:nvPr>
            <p:ph type="title"/>
          </p:nvPr>
        </p:nvSpPr>
        <p:spPr/>
        <p:txBody>
          <a:bodyPr/>
          <a:lstStyle/>
          <a:p>
            <a:r>
              <a:rPr lang="en-GB" dirty="0" err="1"/>
              <a:t>Pairplot</a:t>
            </a:r>
            <a:r>
              <a:rPr lang="en-GB" dirty="0"/>
              <a:t> </a:t>
            </a:r>
          </a:p>
        </p:txBody>
      </p:sp>
      <p:sp>
        <p:nvSpPr>
          <p:cNvPr id="4" name="Rectangle 3">
            <a:extLst>
              <a:ext uri="{FF2B5EF4-FFF2-40B4-BE49-F238E27FC236}">
                <a16:creationId xmlns:a16="http://schemas.microsoft.com/office/drawing/2014/main" id="{C6035E3B-69CC-934D-941E-E11CCA6BC7F4}"/>
              </a:ext>
            </a:extLst>
          </p:cNvPr>
          <p:cNvSpPr/>
          <p:nvPr/>
        </p:nvSpPr>
        <p:spPr>
          <a:xfrm>
            <a:off x="390267" y="1779106"/>
            <a:ext cx="5182630"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a:t>
            </a:r>
          </a:p>
        </p:txBody>
      </p:sp>
      <p:pic>
        <p:nvPicPr>
          <p:cNvPr id="6" name="Picture 5">
            <a:extLst>
              <a:ext uri="{FF2B5EF4-FFF2-40B4-BE49-F238E27FC236}">
                <a16:creationId xmlns:a16="http://schemas.microsoft.com/office/drawing/2014/main" id="{3B201F57-1D95-3A48-B361-F031E8F8E699}"/>
              </a:ext>
            </a:extLst>
          </p:cNvPr>
          <p:cNvPicPr>
            <a:picLocks noChangeAspect="1"/>
          </p:cNvPicPr>
          <p:nvPr/>
        </p:nvPicPr>
        <p:blipFill>
          <a:blip r:embed="rId3"/>
          <a:stretch>
            <a:fillRect/>
          </a:stretch>
        </p:blipFill>
        <p:spPr>
          <a:xfrm>
            <a:off x="6340768" y="2564987"/>
            <a:ext cx="5460965" cy="4293013"/>
          </a:xfrm>
          <a:prstGeom prst="rect">
            <a:avLst/>
          </a:prstGeom>
        </p:spPr>
      </p:pic>
      <p:pic>
        <p:nvPicPr>
          <p:cNvPr id="8" name="Picture 7">
            <a:extLst>
              <a:ext uri="{FF2B5EF4-FFF2-40B4-BE49-F238E27FC236}">
                <a16:creationId xmlns:a16="http://schemas.microsoft.com/office/drawing/2014/main" id="{2E341F77-71C4-734D-9344-68FDF724CAE1}"/>
              </a:ext>
            </a:extLst>
          </p:cNvPr>
          <p:cNvPicPr>
            <a:picLocks noChangeAspect="1"/>
          </p:cNvPicPr>
          <p:nvPr/>
        </p:nvPicPr>
        <p:blipFill>
          <a:blip r:embed="rId4"/>
          <a:stretch>
            <a:fillRect/>
          </a:stretch>
        </p:blipFill>
        <p:spPr>
          <a:xfrm>
            <a:off x="324746" y="2564987"/>
            <a:ext cx="5460965" cy="4293013"/>
          </a:xfrm>
          <a:prstGeom prst="rect">
            <a:avLst/>
          </a:prstGeom>
        </p:spPr>
      </p:pic>
      <p:sp>
        <p:nvSpPr>
          <p:cNvPr id="9" name="Rectangle 8">
            <a:extLst>
              <a:ext uri="{FF2B5EF4-FFF2-40B4-BE49-F238E27FC236}">
                <a16:creationId xmlns:a16="http://schemas.microsoft.com/office/drawing/2014/main" id="{6FD9BA93-86B9-544C-96CF-38E96D88EDE4}"/>
              </a:ext>
            </a:extLst>
          </p:cNvPr>
          <p:cNvSpPr/>
          <p:nvPr/>
        </p:nvSpPr>
        <p:spPr>
          <a:xfrm>
            <a:off x="6479935" y="1779106"/>
            <a:ext cx="5321798"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 col=</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 </a:t>
            </a:r>
            <a:r>
              <a:rPr lang="en-GB" dirty="0" err="1">
                <a:solidFill>
                  <a:schemeClr val="accent1"/>
                </a:solidFill>
              </a:rPr>
              <a:t>pch</a:t>
            </a:r>
            <a:r>
              <a:rPr lang="en-GB" dirty="0">
                <a:solidFill>
                  <a:schemeClr val="accent1"/>
                </a:solidFill>
              </a:rPr>
              <a:t>=</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a:t>
            </a:r>
          </a:p>
        </p:txBody>
      </p:sp>
    </p:spTree>
    <p:extLst>
      <p:ext uri="{BB962C8B-B14F-4D97-AF65-F5344CB8AC3E}">
        <p14:creationId xmlns:p14="http://schemas.microsoft.com/office/powerpoint/2010/main" val="36872439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93E7-6690-A047-8230-A548DCB49ABA}"/>
              </a:ext>
            </a:extLst>
          </p:cNvPr>
          <p:cNvSpPr>
            <a:spLocks noGrp="1"/>
          </p:cNvSpPr>
          <p:nvPr>
            <p:ph type="title"/>
          </p:nvPr>
        </p:nvSpPr>
        <p:spPr/>
        <p:txBody>
          <a:bodyPr/>
          <a:lstStyle/>
          <a:p>
            <a:r>
              <a:rPr lang="en-GB" b="1" dirty="0"/>
              <a:t>Control Structures</a:t>
            </a:r>
            <a:endParaRPr lang="en-GB" dirty="0"/>
          </a:p>
        </p:txBody>
      </p:sp>
      <p:sp>
        <p:nvSpPr>
          <p:cNvPr id="3" name="Rectangle 2">
            <a:extLst>
              <a:ext uri="{FF2B5EF4-FFF2-40B4-BE49-F238E27FC236}">
                <a16:creationId xmlns:a16="http://schemas.microsoft.com/office/drawing/2014/main" id="{8F621453-68F5-C645-B96F-7DBEE7C7C902}"/>
              </a:ext>
            </a:extLst>
          </p:cNvPr>
          <p:cNvSpPr/>
          <p:nvPr/>
        </p:nvSpPr>
        <p:spPr>
          <a:xfrm>
            <a:off x="533400" y="1590745"/>
            <a:ext cx="11239500" cy="4524315"/>
          </a:xfrm>
          <a:prstGeom prst="rect">
            <a:avLst/>
          </a:prstGeom>
        </p:spPr>
        <p:txBody>
          <a:bodyPr wrap="square">
            <a:spAutoFit/>
          </a:bodyPr>
          <a:lstStyle/>
          <a:p>
            <a:r>
              <a:rPr lang="en-GB" dirty="0">
                <a:solidFill>
                  <a:srgbClr val="333333"/>
                </a:solidFill>
                <a:latin typeface="Helvetica Neue" panose="02000503000000020004" pitchFamily="2" charset="0"/>
              </a:rPr>
              <a:t>Control structures in R allow you to control the flow of execution of a series of R expressions. Basically, control structures allow you to put some “logic” into your R code, rather than just always executing the same R code every time. Control structures allow you to respond to inputs or to features of the data and execute different R expressions accordingly.</a:t>
            </a: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Commonly used control structures are</a:t>
            </a:r>
          </a:p>
          <a:p>
            <a:pPr>
              <a:buFont typeface="Arial" panose="020B0604020202020204" pitchFamily="34" charset="0"/>
              <a:buChar char="•"/>
            </a:pPr>
            <a:r>
              <a:rPr lang="en-GB" dirty="0">
                <a:solidFill>
                  <a:srgbClr val="333333"/>
                </a:solidFill>
                <a:latin typeface="Helvetica Neue" panose="02000503000000020004" pitchFamily="2" charset="0"/>
              </a:rPr>
              <a:t>if and else: testing a condition and acting on it</a:t>
            </a:r>
          </a:p>
          <a:p>
            <a:pPr>
              <a:buFont typeface="Arial" panose="020B0604020202020204" pitchFamily="34" charset="0"/>
              <a:buChar char="•"/>
            </a:pPr>
            <a:r>
              <a:rPr lang="en-GB" dirty="0">
                <a:solidFill>
                  <a:srgbClr val="333333"/>
                </a:solidFill>
                <a:latin typeface="Helvetica Neue" panose="02000503000000020004" pitchFamily="2" charset="0"/>
              </a:rPr>
              <a:t>for: execute a loop a fixed number of times</a:t>
            </a:r>
          </a:p>
          <a:p>
            <a:pPr>
              <a:buFont typeface="Arial" panose="020B0604020202020204" pitchFamily="34" charset="0"/>
              <a:buChar char="•"/>
            </a:pPr>
            <a:r>
              <a:rPr lang="en-GB" dirty="0">
                <a:solidFill>
                  <a:srgbClr val="333333"/>
                </a:solidFill>
                <a:latin typeface="Helvetica Neue" panose="02000503000000020004" pitchFamily="2" charset="0"/>
              </a:rPr>
              <a:t>while: execute a loop </a:t>
            </a:r>
            <a:r>
              <a:rPr lang="en-GB" i="1" dirty="0">
                <a:solidFill>
                  <a:srgbClr val="333333"/>
                </a:solidFill>
                <a:latin typeface="Helvetica Neue" panose="02000503000000020004" pitchFamily="2" charset="0"/>
              </a:rPr>
              <a:t>while</a:t>
            </a:r>
            <a:r>
              <a:rPr lang="en-GB" dirty="0">
                <a:solidFill>
                  <a:srgbClr val="333333"/>
                </a:solidFill>
                <a:latin typeface="Helvetica Neue" panose="02000503000000020004" pitchFamily="2" charset="0"/>
              </a:rPr>
              <a:t> a condition is true</a:t>
            </a:r>
          </a:p>
          <a:p>
            <a:pPr>
              <a:buFont typeface="Arial" panose="020B0604020202020204" pitchFamily="34" charset="0"/>
              <a:buChar char="•"/>
            </a:pPr>
            <a:r>
              <a:rPr lang="en-GB" dirty="0">
                <a:solidFill>
                  <a:srgbClr val="333333"/>
                </a:solidFill>
                <a:latin typeface="Helvetica Neue" panose="02000503000000020004" pitchFamily="2" charset="0"/>
              </a:rPr>
              <a:t>repeat: execute an infinite loop (must break out of it to stop)</a:t>
            </a:r>
          </a:p>
          <a:p>
            <a:pPr>
              <a:buFont typeface="Arial" panose="020B0604020202020204" pitchFamily="34" charset="0"/>
              <a:buChar char="•"/>
            </a:pPr>
            <a:r>
              <a:rPr lang="en-GB" dirty="0">
                <a:solidFill>
                  <a:srgbClr val="333333"/>
                </a:solidFill>
                <a:latin typeface="Helvetica Neue" panose="02000503000000020004" pitchFamily="2" charset="0"/>
              </a:rPr>
              <a:t>break: break the execution of a loop</a:t>
            </a:r>
          </a:p>
          <a:p>
            <a:pPr>
              <a:buFont typeface="Arial" panose="020B0604020202020204" pitchFamily="34" charset="0"/>
              <a:buChar char="•"/>
            </a:pPr>
            <a:r>
              <a:rPr lang="en-GB" dirty="0">
                <a:solidFill>
                  <a:srgbClr val="333333"/>
                </a:solidFill>
                <a:latin typeface="Helvetica Neue" panose="02000503000000020004" pitchFamily="2" charset="0"/>
              </a:rPr>
              <a:t>next: skip an iteration of a loop</a:t>
            </a:r>
          </a:p>
          <a:p>
            <a:pPr>
              <a:buFont typeface="Arial" panose="020B0604020202020204" pitchFamily="34" charset="0"/>
              <a:buChar char="•"/>
            </a:pP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Most control structures are not used in interactive sessions, but rather when writing functions or longer expressions. However, these constructs do not have to be used in functions and it’s a good idea to become familiar with them before we delve into functions.</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7807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200329"/>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a:solidFill>
                  <a:schemeClr val="accent1"/>
                </a:solidFill>
              </a:rPr>
              <a:t>?</a:t>
            </a:r>
            <a:r>
              <a:rPr lang="fr-FR" sz="4400" dirty="0" err="1">
                <a:solidFill>
                  <a:schemeClr val="accent1"/>
                </a:solidFill>
              </a:rPr>
              <a:t>t.test</a:t>
            </a:r>
            <a:endParaRPr lang="en-GB" sz="4400" dirty="0">
              <a:solidFill>
                <a:schemeClr val="accent1"/>
              </a:solidFill>
            </a:endParaRPr>
          </a:p>
          <a:p>
            <a:r>
              <a:rPr lang="en-GB" sz="4400" dirty="0">
                <a:solidFill>
                  <a:schemeClr val="tx1"/>
                </a:solidFill>
              </a:rPr>
              <a:t></a:t>
            </a:r>
            <a:r>
              <a:rPr lang="fr-FR" dirty="0">
                <a:solidFill>
                  <a:schemeClr val="tx1"/>
                </a:solidFill>
              </a:rPr>
              <a:t>Description: a short description in English of the </a:t>
            </a:r>
            <a:r>
              <a:rPr lang="fr-FR" dirty="0" err="1">
                <a:solidFill>
                  <a:schemeClr val="tx1"/>
                </a:solidFill>
              </a:rPr>
              <a:t>method</a:t>
            </a:r>
            <a:r>
              <a:rPr lang="fr-FR" dirty="0">
                <a:solidFill>
                  <a:schemeClr val="tx1"/>
                </a:solidFill>
              </a:rPr>
              <a:t> </a:t>
            </a:r>
            <a:r>
              <a:rPr lang="fr-FR" dirty="0" err="1">
                <a:solidFill>
                  <a:schemeClr val="tx1"/>
                </a:solidFill>
              </a:rPr>
              <a:t>implemented</a:t>
            </a:r>
            <a:r>
              <a:rPr lang="fr-FR" dirty="0">
                <a:solidFill>
                  <a:schemeClr val="tx1"/>
                </a:solidFill>
              </a:rPr>
              <a:t> in the </a:t>
            </a:r>
            <a:r>
              <a:rPr lang="fr-FR" dirty="0" err="1">
                <a:solidFill>
                  <a:schemeClr val="tx1"/>
                </a:solidFill>
              </a:rPr>
              <a:t>function</a:t>
            </a:r>
            <a:endParaRPr lang="fr-FR" dirty="0">
              <a:solidFill>
                <a:schemeClr val="tx1"/>
              </a:solidFill>
            </a:endParaRPr>
          </a:p>
          <a:p>
            <a:r>
              <a:rPr lang="fr-FR" dirty="0">
                <a:solidFill>
                  <a:schemeClr val="tx1"/>
                </a:solidFill>
              </a:rPr>
              <a:t>Usage: the </a:t>
            </a:r>
            <a:r>
              <a:rPr lang="fr-FR" dirty="0" err="1">
                <a:solidFill>
                  <a:schemeClr val="tx1"/>
                </a:solidFill>
              </a:rPr>
              <a:t>way</a:t>
            </a:r>
            <a:r>
              <a:rPr lang="fr-FR" dirty="0">
                <a:solidFill>
                  <a:schemeClr val="tx1"/>
                </a:solidFill>
              </a:rPr>
              <a:t> the </a:t>
            </a:r>
            <a:r>
              <a:rPr lang="fr-FR" dirty="0" err="1">
                <a:solidFill>
                  <a:schemeClr val="tx1"/>
                </a:solidFill>
              </a:rPr>
              <a:t>function</a:t>
            </a:r>
            <a:r>
              <a:rPr lang="fr-FR" dirty="0">
                <a:solidFill>
                  <a:schemeClr val="tx1"/>
                </a:solidFill>
              </a:rPr>
              <a:t> </a:t>
            </a:r>
            <a:r>
              <a:rPr lang="fr-FR" dirty="0" err="1">
                <a:solidFill>
                  <a:schemeClr val="tx1"/>
                </a:solidFill>
              </a:rPr>
              <a:t>should</a:t>
            </a:r>
            <a:r>
              <a:rPr lang="fr-FR" dirty="0">
                <a:solidFill>
                  <a:schemeClr val="tx1"/>
                </a:solidFill>
              </a:rPr>
              <a:t> </a:t>
            </a:r>
            <a:r>
              <a:rPr lang="fr-FR" dirty="0" err="1">
                <a:solidFill>
                  <a:schemeClr val="tx1"/>
                </a:solidFill>
              </a:rPr>
              <a:t>be</a:t>
            </a:r>
            <a:r>
              <a:rPr lang="fr-FR" dirty="0">
                <a:solidFill>
                  <a:schemeClr val="tx1"/>
                </a:solidFill>
              </a:rPr>
              <a:t> </a:t>
            </a:r>
            <a:r>
              <a:rPr lang="fr-FR" dirty="0" err="1">
                <a:solidFill>
                  <a:schemeClr val="tx1"/>
                </a:solidFill>
              </a:rPr>
              <a:t>used</a:t>
            </a:r>
            <a:r>
              <a:rPr lang="fr-FR" dirty="0">
                <a:solidFill>
                  <a:schemeClr val="tx1"/>
                </a:solidFill>
              </a:rPr>
              <a:t>, </a:t>
            </a:r>
            <a:r>
              <a:rPr lang="fr-FR" dirty="0" err="1">
                <a:solidFill>
                  <a:schemeClr val="tx1"/>
                </a:solidFill>
              </a:rPr>
              <a:t>with</a:t>
            </a:r>
            <a:r>
              <a:rPr lang="fr-FR" dirty="0">
                <a:solidFill>
                  <a:schemeClr val="tx1"/>
                </a:solidFill>
              </a:rPr>
              <a:t> all input </a:t>
            </a:r>
            <a:r>
              <a:rPr lang="fr-FR" dirty="0" err="1">
                <a:solidFill>
                  <a:schemeClr val="tx1"/>
                </a:solidFill>
              </a:rPr>
              <a:t>parameters</a:t>
            </a:r>
            <a:r>
              <a:rPr lang="fr-FR" dirty="0">
                <a:solidFill>
                  <a:schemeClr val="tx1"/>
                </a:solidFill>
              </a:rPr>
              <a:t> and </a:t>
            </a:r>
            <a:r>
              <a:rPr lang="fr-FR" dirty="0" err="1">
                <a:solidFill>
                  <a:schemeClr val="tx1"/>
                </a:solidFill>
              </a:rPr>
              <a:t>their</a:t>
            </a:r>
            <a:r>
              <a:rPr lang="fr-FR" dirty="0">
                <a:solidFill>
                  <a:schemeClr val="tx1"/>
                </a:solidFill>
              </a:rPr>
              <a:t> default values</a:t>
            </a:r>
          </a:p>
          <a:p>
            <a:r>
              <a:rPr lang="fr-FR" dirty="0">
                <a:solidFill>
                  <a:schemeClr val="tx1"/>
                </a:solidFill>
              </a:rPr>
              <a:t>Arguments: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input </a:t>
            </a:r>
            <a:r>
              <a:rPr lang="fr-FR" dirty="0" err="1">
                <a:solidFill>
                  <a:schemeClr val="tx1"/>
                </a:solidFill>
              </a:rPr>
              <a:t>parameters</a:t>
            </a:r>
            <a:endParaRPr lang="fr-FR" dirty="0">
              <a:solidFill>
                <a:schemeClr val="tx1"/>
              </a:solidFill>
            </a:endParaRPr>
          </a:p>
          <a:p>
            <a:r>
              <a:rPr lang="fr-FR" dirty="0">
                <a:solidFill>
                  <a:schemeClr val="tx1"/>
                </a:solidFill>
              </a:rPr>
              <a:t>Values: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output </a:t>
            </a:r>
            <a:r>
              <a:rPr lang="fr-FR" dirty="0" err="1">
                <a:solidFill>
                  <a:schemeClr val="tx1"/>
                </a:solidFill>
              </a:rPr>
              <a:t>fields</a:t>
            </a:r>
            <a:endParaRPr lang="fr-FR" dirty="0">
              <a:solidFill>
                <a:schemeClr val="tx1"/>
              </a:solidFill>
            </a:endParaRPr>
          </a:p>
          <a:p>
            <a:br>
              <a:rPr lang="fr-FR" sz="4400" dirty="0"/>
            </a:br>
            <a:endParaRPr lang="en-GB" sz="4400" dirty="0">
              <a:solidFill>
                <a:schemeClr val="tx1"/>
              </a:solidFill>
            </a:endParaRPr>
          </a:p>
        </p:txBody>
      </p:sp>
    </p:spTree>
    <p:extLst>
      <p:ext uri="{BB962C8B-B14F-4D97-AF65-F5344CB8AC3E}">
        <p14:creationId xmlns:p14="http://schemas.microsoft.com/office/powerpoint/2010/main" val="23298894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08F3-46AB-0B4E-8B1F-5627A33453CA}"/>
              </a:ext>
            </a:extLst>
          </p:cNvPr>
          <p:cNvSpPr>
            <a:spLocks noGrp="1"/>
          </p:cNvSpPr>
          <p:nvPr>
            <p:ph type="title"/>
          </p:nvPr>
        </p:nvSpPr>
        <p:spPr/>
        <p:txBody>
          <a:bodyPr>
            <a:normAutofit/>
          </a:bodyPr>
          <a:lstStyle/>
          <a:p>
            <a:r>
              <a:rPr lang="en-GB" b="1" dirty="0"/>
              <a:t>if-else</a:t>
            </a:r>
            <a:endParaRPr lang="en-GB" dirty="0"/>
          </a:p>
        </p:txBody>
      </p:sp>
      <p:sp>
        <p:nvSpPr>
          <p:cNvPr id="3" name="Rectangle 2">
            <a:extLst>
              <a:ext uri="{FF2B5EF4-FFF2-40B4-BE49-F238E27FC236}">
                <a16:creationId xmlns:a16="http://schemas.microsoft.com/office/drawing/2014/main" id="{7D401D6F-D761-344F-BC89-6301BC2421A8}"/>
              </a:ext>
            </a:extLst>
          </p:cNvPr>
          <p:cNvSpPr/>
          <p:nvPr/>
        </p:nvSpPr>
        <p:spPr>
          <a:xfrm>
            <a:off x="400050" y="1458930"/>
            <a:ext cx="11391900" cy="646331"/>
          </a:xfrm>
          <a:prstGeom prst="rect">
            <a:avLst/>
          </a:prstGeom>
        </p:spPr>
        <p:txBody>
          <a:bodyPr wrap="square">
            <a:spAutoFit/>
          </a:bodyPr>
          <a:lstStyle/>
          <a:p>
            <a:r>
              <a:rPr lang="en-GB" dirty="0">
                <a:solidFill>
                  <a:srgbClr val="333333"/>
                </a:solidFill>
                <a:latin typeface="Helvetica Neue" panose="02000503000000020004" pitchFamily="2" charset="0"/>
              </a:rPr>
              <a:t>The </a:t>
            </a:r>
            <a:r>
              <a:rPr lang="en-GB" dirty="0"/>
              <a:t>if</a:t>
            </a:r>
            <a:r>
              <a:rPr lang="en-GB" dirty="0">
                <a:solidFill>
                  <a:srgbClr val="333333"/>
                </a:solidFill>
                <a:latin typeface="Helvetica Neue" panose="02000503000000020004" pitchFamily="2" charset="0"/>
              </a:rPr>
              <a:t>-</a:t>
            </a:r>
            <a:r>
              <a:rPr lang="en-GB" dirty="0"/>
              <a:t>else</a:t>
            </a:r>
            <a:r>
              <a:rPr lang="en-GB" dirty="0">
                <a:solidFill>
                  <a:srgbClr val="333333"/>
                </a:solidFill>
                <a:latin typeface="Helvetica Neue" panose="02000503000000020004" pitchFamily="2" charset="0"/>
              </a:rPr>
              <a:t> combination is probably the most commonly used control structure in R (or perhaps any language). This structure allows you to test a condition and act on it depending on whether it’s true or false.</a:t>
            </a:r>
            <a:endParaRPr lang="en-GB" dirty="0"/>
          </a:p>
        </p:txBody>
      </p:sp>
      <p:sp>
        <p:nvSpPr>
          <p:cNvPr id="4" name="Rectangle 3">
            <a:extLst>
              <a:ext uri="{FF2B5EF4-FFF2-40B4-BE49-F238E27FC236}">
                <a16:creationId xmlns:a16="http://schemas.microsoft.com/office/drawing/2014/main" id="{7FA18E4C-A9E6-644E-86E2-540EA70DBF67}"/>
              </a:ext>
            </a:extLst>
          </p:cNvPr>
          <p:cNvSpPr/>
          <p:nvPr/>
        </p:nvSpPr>
        <p:spPr>
          <a:xfrm>
            <a:off x="508000" y="2259749"/>
            <a:ext cx="6096000" cy="1200329"/>
          </a:xfrm>
          <a:prstGeom prst="rect">
            <a:avLst/>
          </a:prstGeom>
          <a:solidFill>
            <a:schemeClr val="bg2"/>
          </a:solidFill>
        </p:spPr>
        <p:txBody>
          <a:bodyPr>
            <a:spAutoFit/>
          </a:bodyPr>
          <a:lstStyle/>
          <a:p>
            <a:r>
              <a:rPr lang="en-GB" dirty="0"/>
              <a:t>if(&lt;condition&gt;) {</a:t>
            </a:r>
          </a:p>
          <a:p>
            <a:r>
              <a:rPr lang="en-GB" dirty="0"/>
              <a:t>        ## do something</a:t>
            </a:r>
          </a:p>
          <a:p>
            <a:r>
              <a:rPr lang="en-GB" dirty="0"/>
              <a:t>} </a:t>
            </a:r>
          </a:p>
          <a:p>
            <a:r>
              <a:rPr lang="en-GB" dirty="0"/>
              <a:t>## Continue with rest of code</a:t>
            </a:r>
          </a:p>
        </p:txBody>
      </p:sp>
      <p:sp>
        <p:nvSpPr>
          <p:cNvPr id="5" name="Rectangle 4">
            <a:extLst>
              <a:ext uri="{FF2B5EF4-FFF2-40B4-BE49-F238E27FC236}">
                <a16:creationId xmlns:a16="http://schemas.microsoft.com/office/drawing/2014/main" id="{08C57971-5644-F745-AB68-DB737C1E46CC}"/>
              </a:ext>
            </a:extLst>
          </p:cNvPr>
          <p:cNvSpPr/>
          <p:nvPr/>
        </p:nvSpPr>
        <p:spPr>
          <a:xfrm>
            <a:off x="400050" y="3642774"/>
            <a:ext cx="6600687" cy="646331"/>
          </a:xfrm>
          <a:prstGeom prst="rect">
            <a:avLst/>
          </a:prstGeom>
        </p:spPr>
        <p:txBody>
          <a:bodyPr wrap="square">
            <a:spAutoFit/>
          </a:bodyPr>
          <a:lstStyle/>
          <a:p>
            <a:r>
              <a:rPr lang="en-GB" dirty="0">
                <a:solidFill>
                  <a:srgbClr val="333333"/>
                </a:solidFill>
                <a:latin typeface="Helvetica Neue" panose="02000503000000020004" pitchFamily="2" charset="0"/>
              </a:rPr>
              <a:t>You can have a series of tests by following the initial </a:t>
            </a:r>
            <a:r>
              <a:rPr lang="en-GB" dirty="0"/>
              <a:t>if</a:t>
            </a:r>
            <a:r>
              <a:rPr lang="en-GB" dirty="0">
                <a:solidFill>
                  <a:srgbClr val="333333"/>
                </a:solidFill>
                <a:latin typeface="Helvetica Neue" panose="02000503000000020004" pitchFamily="2" charset="0"/>
              </a:rPr>
              <a:t> with any number of </a:t>
            </a:r>
            <a:r>
              <a:rPr lang="en-GB" dirty="0"/>
              <a:t>else if</a:t>
            </a:r>
            <a:r>
              <a:rPr lang="en-GB" dirty="0">
                <a:solidFill>
                  <a:srgbClr val="333333"/>
                </a:solidFill>
                <a:latin typeface="Helvetica Neue" panose="02000503000000020004" pitchFamily="2" charset="0"/>
              </a:rPr>
              <a:t>s.</a:t>
            </a:r>
            <a:endParaRPr lang="en-GB" dirty="0"/>
          </a:p>
        </p:txBody>
      </p:sp>
      <p:sp>
        <p:nvSpPr>
          <p:cNvPr id="6" name="Rectangle 5">
            <a:extLst>
              <a:ext uri="{FF2B5EF4-FFF2-40B4-BE49-F238E27FC236}">
                <a16:creationId xmlns:a16="http://schemas.microsoft.com/office/drawing/2014/main" id="{30371356-F519-E047-8A7B-30E268F173B9}"/>
              </a:ext>
            </a:extLst>
          </p:cNvPr>
          <p:cNvSpPr/>
          <p:nvPr/>
        </p:nvSpPr>
        <p:spPr>
          <a:xfrm>
            <a:off x="508000" y="4461550"/>
            <a:ext cx="6096000" cy="2031325"/>
          </a:xfrm>
          <a:prstGeom prst="rect">
            <a:avLst/>
          </a:prstGeom>
          <a:solidFill>
            <a:schemeClr val="bg2"/>
          </a:solidFill>
        </p:spPr>
        <p:txBody>
          <a:bodyPr>
            <a:spAutoFit/>
          </a:bodyPr>
          <a:lstStyle/>
          <a:p>
            <a:r>
              <a:rPr lang="en-GB" dirty="0"/>
              <a:t>if(&lt;condition1&gt;) {</a:t>
            </a:r>
          </a:p>
          <a:p>
            <a:r>
              <a:rPr lang="en-GB" dirty="0"/>
              <a:t>        ## do something</a:t>
            </a:r>
          </a:p>
          <a:p>
            <a:r>
              <a:rPr lang="en-GB" dirty="0"/>
              <a:t>} else if(&lt;condition2&gt;)  {</a:t>
            </a:r>
          </a:p>
          <a:p>
            <a:r>
              <a:rPr lang="en-GB" dirty="0"/>
              <a:t>        ## do something different</a:t>
            </a:r>
          </a:p>
          <a:p>
            <a:r>
              <a:rPr lang="en-GB" dirty="0"/>
              <a:t>} else {</a:t>
            </a:r>
          </a:p>
          <a:p>
            <a:r>
              <a:rPr lang="en-GB" dirty="0"/>
              <a:t>        ## do something different</a:t>
            </a:r>
          </a:p>
          <a:p>
            <a:r>
              <a:rPr lang="en-GB" dirty="0"/>
              <a:t>}</a:t>
            </a:r>
          </a:p>
        </p:txBody>
      </p:sp>
      <p:pic>
        <p:nvPicPr>
          <p:cNvPr id="12290" name="Picture 2" descr="if else statement">
            <a:extLst>
              <a:ext uri="{FF2B5EF4-FFF2-40B4-BE49-F238E27FC236}">
                <a16:creationId xmlns:a16="http://schemas.microsoft.com/office/drawing/2014/main" id="{B0EF135D-813B-9940-B1F2-E7F5C7544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689" y="2537210"/>
            <a:ext cx="4276311" cy="38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567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256C-F159-A149-9EF2-0B6A0CD87673}"/>
              </a:ext>
            </a:extLst>
          </p:cNvPr>
          <p:cNvSpPr>
            <a:spLocks noGrp="1"/>
          </p:cNvSpPr>
          <p:nvPr>
            <p:ph type="title"/>
          </p:nvPr>
        </p:nvSpPr>
        <p:spPr/>
        <p:txBody>
          <a:bodyPr/>
          <a:lstStyle/>
          <a:p>
            <a:r>
              <a:rPr lang="en-GB" dirty="0"/>
              <a:t>If – else: example</a:t>
            </a:r>
          </a:p>
        </p:txBody>
      </p:sp>
      <p:sp>
        <p:nvSpPr>
          <p:cNvPr id="3" name="Rectangle 2">
            <a:extLst>
              <a:ext uri="{FF2B5EF4-FFF2-40B4-BE49-F238E27FC236}">
                <a16:creationId xmlns:a16="http://schemas.microsoft.com/office/drawing/2014/main" id="{AEFF455C-DC29-D842-8970-A6EC387B862E}"/>
              </a:ext>
            </a:extLst>
          </p:cNvPr>
          <p:cNvSpPr/>
          <p:nvPr/>
        </p:nvSpPr>
        <p:spPr>
          <a:xfrm>
            <a:off x="355600" y="1690688"/>
            <a:ext cx="4800600" cy="2031325"/>
          </a:xfrm>
          <a:prstGeom prst="rect">
            <a:avLst/>
          </a:prstGeom>
          <a:solidFill>
            <a:schemeClr val="bg2"/>
          </a:solidFill>
        </p:spPr>
        <p:txBody>
          <a:bodyPr wrap="square">
            <a:spAutoFit/>
          </a:bodyPr>
          <a:lstStyle/>
          <a:p>
            <a:r>
              <a:rPr lang="en-GB" dirty="0"/>
              <a:t>## Generate a uniform random number</a:t>
            </a:r>
          </a:p>
          <a:p>
            <a:r>
              <a:rPr lang="en-GB" dirty="0"/>
              <a:t>x &lt;- </a:t>
            </a:r>
            <a:r>
              <a:rPr lang="en-GB" dirty="0" err="1"/>
              <a:t>runif</a:t>
            </a:r>
            <a:r>
              <a:rPr lang="en-GB" dirty="0"/>
              <a:t>(1, 0, 10)  </a:t>
            </a:r>
          </a:p>
          <a:p>
            <a:r>
              <a:rPr lang="en-GB" dirty="0"/>
              <a:t>if(x &gt; 3) {</a:t>
            </a:r>
          </a:p>
          <a:p>
            <a:r>
              <a:rPr lang="en-GB" dirty="0"/>
              <a:t>        y &lt;- 10</a:t>
            </a:r>
          </a:p>
          <a:p>
            <a:r>
              <a:rPr lang="en-GB" dirty="0"/>
              <a:t>} else {</a:t>
            </a:r>
          </a:p>
          <a:p>
            <a:r>
              <a:rPr lang="en-GB" dirty="0"/>
              <a:t>        y &lt;- 0</a:t>
            </a:r>
          </a:p>
          <a:p>
            <a:r>
              <a:rPr lang="en-GB" dirty="0"/>
              <a:t>}</a:t>
            </a:r>
          </a:p>
        </p:txBody>
      </p:sp>
      <p:sp>
        <p:nvSpPr>
          <p:cNvPr id="4" name="Rectangle 3">
            <a:extLst>
              <a:ext uri="{FF2B5EF4-FFF2-40B4-BE49-F238E27FC236}">
                <a16:creationId xmlns:a16="http://schemas.microsoft.com/office/drawing/2014/main" id="{8FDE2B5B-5C37-A94C-B436-06EA378FD759}"/>
              </a:ext>
            </a:extLst>
          </p:cNvPr>
          <p:cNvSpPr/>
          <p:nvPr/>
        </p:nvSpPr>
        <p:spPr>
          <a:xfrm>
            <a:off x="254000" y="3830935"/>
            <a:ext cx="11696700" cy="646331"/>
          </a:xfrm>
          <a:prstGeom prst="rect">
            <a:avLst/>
          </a:prstGeom>
        </p:spPr>
        <p:txBody>
          <a:bodyPr wrap="square">
            <a:spAutoFit/>
          </a:bodyPr>
          <a:lstStyle/>
          <a:p>
            <a:r>
              <a:rPr lang="en-GB" dirty="0">
                <a:solidFill>
                  <a:srgbClr val="333333"/>
                </a:solidFill>
                <a:latin typeface="Helvetica Neue" panose="02000503000000020004" pitchFamily="2" charset="0"/>
              </a:rPr>
              <a:t>The value of </a:t>
            </a:r>
            <a:r>
              <a:rPr lang="en-GB" dirty="0"/>
              <a:t>y</a:t>
            </a:r>
            <a:r>
              <a:rPr lang="en-GB" dirty="0">
                <a:solidFill>
                  <a:srgbClr val="333333"/>
                </a:solidFill>
                <a:latin typeface="Helvetica Neue" panose="02000503000000020004" pitchFamily="2" charset="0"/>
              </a:rPr>
              <a:t> is set depending on whether </a:t>
            </a:r>
            <a:r>
              <a:rPr lang="en-GB" dirty="0"/>
              <a:t>x &gt; 3</a:t>
            </a:r>
            <a:r>
              <a:rPr lang="en-GB" dirty="0">
                <a:solidFill>
                  <a:srgbClr val="333333"/>
                </a:solidFill>
                <a:latin typeface="Helvetica Neue" panose="02000503000000020004" pitchFamily="2" charset="0"/>
              </a:rPr>
              <a:t> or not. This expression can also be written a different, but equivalent, way in R.</a:t>
            </a:r>
            <a:endParaRPr lang="en-GB" dirty="0"/>
          </a:p>
        </p:txBody>
      </p:sp>
      <p:sp>
        <p:nvSpPr>
          <p:cNvPr id="5" name="Rectangle 4">
            <a:extLst>
              <a:ext uri="{FF2B5EF4-FFF2-40B4-BE49-F238E27FC236}">
                <a16:creationId xmlns:a16="http://schemas.microsoft.com/office/drawing/2014/main" id="{FF1EFBFE-F48D-1F48-950E-8932AD647A99}"/>
              </a:ext>
            </a:extLst>
          </p:cNvPr>
          <p:cNvSpPr/>
          <p:nvPr/>
        </p:nvSpPr>
        <p:spPr>
          <a:xfrm>
            <a:off x="5575300" y="2244685"/>
            <a:ext cx="5638800" cy="1477328"/>
          </a:xfrm>
          <a:prstGeom prst="rect">
            <a:avLst/>
          </a:prstGeom>
          <a:solidFill>
            <a:schemeClr val="bg2"/>
          </a:solidFill>
        </p:spPr>
        <p:txBody>
          <a:bodyPr wrap="square">
            <a:spAutoFit/>
          </a:bodyPr>
          <a:lstStyle/>
          <a:p>
            <a:r>
              <a:rPr lang="en-GB" dirty="0"/>
              <a:t>y &lt;- if(x &gt; 3) {</a:t>
            </a:r>
          </a:p>
          <a:p>
            <a:r>
              <a:rPr lang="en-GB" dirty="0"/>
              <a:t>        10</a:t>
            </a:r>
          </a:p>
          <a:p>
            <a:r>
              <a:rPr lang="en-GB" dirty="0"/>
              <a:t>} else { </a:t>
            </a:r>
          </a:p>
          <a:p>
            <a:r>
              <a:rPr lang="en-GB" dirty="0"/>
              <a:t>        0</a:t>
            </a:r>
          </a:p>
          <a:p>
            <a:r>
              <a:rPr lang="en-GB" dirty="0"/>
              <a:t>}</a:t>
            </a:r>
          </a:p>
        </p:txBody>
      </p:sp>
    </p:spTree>
    <p:extLst>
      <p:ext uri="{BB962C8B-B14F-4D97-AF65-F5344CB8AC3E}">
        <p14:creationId xmlns:p14="http://schemas.microsoft.com/office/powerpoint/2010/main" val="8077995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E1AB-3E4C-394D-A375-A3157524C092}"/>
              </a:ext>
            </a:extLst>
          </p:cNvPr>
          <p:cNvSpPr>
            <a:spLocks noGrp="1"/>
          </p:cNvSpPr>
          <p:nvPr>
            <p:ph type="title"/>
          </p:nvPr>
        </p:nvSpPr>
        <p:spPr/>
        <p:txBody>
          <a:bodyPr/>
          <a:lstStyle/>
          <a:p>
            <a:r>
              <a:rPr lang="en-GB" b="1" dirty="0"/>
              <a:t>for Loops</a:t>
            </a:r>
            <a:endParaRPr lang="en-GB" dirty="0"/>
          </a:p>
        </p:txBody>
      </p:sp>
      <p:sp>
        <p:nvSpPr>
          <p:cNvPr id="3" name="Rectangle 2">
            <a:extLst>
              <a:ext uri="{FF2B5EF4-FFF2-40B4-BE49-F238E27FC236}">
                <a16:creationId xmlns:a16="http://schemas.microsoft.com/office/drawing/2014/main" id="{DD02EF50-D7D3-394A-9468-FDDADE2BA8BB}"/>
              </a:ext>
            </a:extLst>
          </p:cNvPr>
          <p:cNvSpPr/>
          <p:nvPr/>
        </p:nvSpPr>
        <p:spPr>
          <a:xfrm>
            <a:off x="317500" y="1310839"/>
            <a:ext cx="11658600" cy="1477328"/>
          </a:xfrm>
          <a:prstGeom prst="rect">
            <a:avLst/>
          </a:prstGeom>
        </p:spPr>
        <p:txBody>
          <a:bodyPr wrap="square">
            <a:spAutoFit/>
          </a:bodyPr>
          <a:lstStyle/>
          <a:p>
            <a:r>
              <a:rPr lang="en-GB" dirty="0">
                <a:solidFill>
                  <a:srgbClr val="333333"/>
                </a:solidFill>
                <a:latin typeface="Helvetica Neue" panose="02000503000000020004" pitchFamily="2" charset="0"/>
              </a:rPr>
              <a:t>For loops are pretty much the only looping construct that you will need in R. While you may occasionally find a need for other types of loops, in my experience doing data analysis, I’ve found very few situations where a for loop wasn’t sufficient.</a:t>
            </a:r>
          </a:p>
          <a:p>
            <a:r>
              <a:rPr lang="en-GB" dirty="0">
                <a:solidFill>
                  <a:srgbClr val="333333"/>
                </a:solidFill>
                <a:latin typeface="Helvetica Neue" panose="02000503000000020004" pitchFamily="2" charset="0"/>
              </a:rPr>
              <a:t>In R, for loops take an </a:t>
            </a:r>
            <a:r>
              <a:rPr lang="en-GB" dirty="0" err="1">
                <a:solidFill>
                  <a:srgbClr val="333333"/>
                </a:solidFill>
                <a:latin typeface="Helvetica Neue" panose="02000503000000020004" pitchFamily="2" charset="0"/>
              </a:rPr>
              <a:t>interator</a:t>
            </a:r>
            <a:r>
              <a:rPr lang="en-GB" dirty="0">
                <a:solidFill>
                  <a:srgbClr val="333333"/>
                </a:solidFill>
                <a:latin typeface="Helvetica Neue" panose="02000503000000020004" pitchFamily="2" charset="0"/>
              </a:rPr>
              <a:t> variable and assign it successive values from a sequence or vector. For loops are most commonly used for iterating over the elements of an object (list, vector, etc.)</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9C7EB6F7-CFA6-5448-B76E-1420B8205867}"/>
              </a:ext>
            </a:extLst>
          </p:cNvPr>
          <p:cNvSpPr/>
          <p:nvPr/>
        </p:nvSpPr>
        <p:spPr>
          <a:xfrm>
            <a:off x="406400" y="2928541"/>
            <a:ext cx="6096000" cy="3693319"/>
          </a:xfrm>
          <a:prstGeom prst="rect">
            <a:avLst/>
          </a:prstGeom>
          <a:solidFill>
            <a:schemeClr val="bg2"/>
          </a:solidFill>
        </p:spPr>
        <p:txBody>
          <a:bodyPr>
            <a:spAutoFit/>
          </a:bodyPr>
          <a:lstStyle/>
          <a:p>
            <a:r>
              <a:rPr lang="en-GB" dirty="0"/>
              <a:t>&gt; for(</a:t>
            </a:r>
            <a:r>
              <a:rPr lang="en-GB" dirty="0" err="1"/>
              <a:t>i</a:t>
            </a:r>
            <a:r>
              <a:rPr lang="en-GB" dirty="0"/>
              <a:t> in 1:10) {</a:t>
            </a:r>
          </a:p>
          <a:p>
            <a:r>
              <a:rPr lang="en-GB" dirty="0"/>
              <a:t>+         print(</a:t>
            </a:r>
            <a:r>
              <a:rPr lang="en-GB" dirty="0" err="1"/>
              <a:t>i</a:t>
            </a:r>
            <a:r>
              <a:rPr lang="en-GB" dirty="0"/>
              <a:t>)</a:t>
            </a:r>
          </a:p>
          <a:p>
            <a:r>
              <a:rPr lang="en-GB" dirty="0"/>
              <a:t>+ }</a:t>
            </a:r>
          </a:p>
          <a:p>
            <a:r>
              <a:rPr lang="en-GB" dirty="0"/>
              <a:t>[1] 1</a:t>
            </a:r>
          </a:p>
          <a:p>
            <a:r>
              <a:rPr lang="en-GB" dirty="0"/>
              <a:t>[1] 2</a:t>
            </a:r>
          </a:p>
          <a:p>
            <a:r>
              <a:rPr lang="en-GB" dirty="0"/>
              <a:t>[1] 3</a:t>
            </a:r>
          </a:p>
          <a:p>
            <a:r>
              <a:rPr lang="en-GB" dirty="0"/>
              <a:t>[1] 4</a:t>
            </a:r>
          </a:p>
          <a:p>
            <a:r>
              <a:rPr lang="en-GB" dirty="0"/>
              <a:t>[1] 5</a:t>
            </a:r>
          </a:p>
          <a:p>
            <a:r>
              <a:rPr lang="en-GB" dirty="0"/>
              <a:t>[1] 6</a:t>
            </a:r>
          </a:p>
          <a:p>
            <a:r>
              <a:rPr lang="en-GB" dirty="0"/>
              <a:t>[1] 7</a:t>
            </a:r>
          </a:p>
          <a:p>
            <a:r>
              <a:rPr lang="en-GB" dirty="0"/>
              <a:t>[1] 8</a:t>
            </a:r>
          </a:p>
          <a:p>
            <a:r>
              <a:rPr lang="en-GB" dirty="0"/>
              <a:t>[1] 9</a:t>
            </a:r>
          </a:p>
          <a:p>
            <a:r>
              <a:rPr lang="en-GB" dirty="0"/>
              <a:t>[1] 10</a:t>
            </a:r>
          </a:p>
        </p:txBody>
      </p:sp>
      <p:sp>
        <p:nvSpPr>
          <p:cNvPr id="5" name="Rectangle 4">
            <a:extLst>
              <a:ext uri="{FF2B5EF4-FFF2-40B4-BE49-F238E27FC236}">
                <a16:creationId xmlns:a16="http://schemas.microsoft.com/office/drawing/2014/main" id="{7A12E040-8558-884F-A410-25703C4E7ECA}"/>
              </a:ext>
            </a:extLst>
          </p:cNvPr>
          <p:cNvSpPr/>
          <p:nvPr/>
        </p:nvSpPr>
        <p:spPr>
          <a:xfrm>
            <a:off x="2501900" y="5015547"/>
            <a:ext cx="3644900" cy="1477328"/>
          </a:xfrm>
          <a:prstGeom prst="rect">
            <a:avLst/>
          </a:prstGeom>
        </p:spPr>
        <p:txBody>
          <a:bodyPr wrap="square">
            <a:spAutoFit/>
          </a:bodyPr>
          <a:lstStyle/>
          <a:p>
            <a:r>
              <a:rPr lang="en-GB" dirty="0">
                <a:solidFill>
                  <a:srgbClr val="333333"/>
                </a:solidFill>
                <a:latin typeface="Helvetica Neue" panose="02000503000000020004" pitchFamily="2" charset="0"/>
              </a:rPr>
              <a:t>This loop takes the </a:t>
            </a:r>
            <a:r>
              <a:rPr lang="en-GB" dirty="0" err="1"/>
              <a:t>i</a:t>
            </a:r>
            <a:r>
              <a:rPr lang="en-GB" dirty="0">
                <a:solidFill>
                  <a:srgbClr val="333333"/>
                </a:solidFill>
                <a:latin typeface="Helvetica Neue" panose="02000503000000020004" pitchFamily="2" charset="0"/>
              </a:rPr>
              <a:t> variable and in each iteration of the loop gives it values 1, 2, 3, …, 10, executes the code within the curly braces, and then the loop exits.</a:t>
            </a:r>
            <a:endParaRPr lang="en-GB" dirty="0"/>
          </a:p>
        </p:txBody>
      </p:sp>
      <p:pic>
        <p:nvPicPr>
          <p:cNvPr id="13314" name="Picture 2" descr="For Loop in R">
            <a:extLst>
              <a:ext uri="{FF2B5EF4-FFF2-40B4-BE49-F238E27FC236}">
                <a16:creationId xmlns:a16="http://schemas.microsoft.com/office/drawing/2014/main" id="{359D161A-0C85-DE45-83E9-26EA1EDBA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500" y="3260035"/>
            <a:ext cx="5074099" cy="317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54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5644-84BC-C349-95F7-7FA25AB786ED}"/>
              </a:ext>
            </a:extLst>
          </p:cNvPr>
          <p:cNvSpPr>
            <a:spLocks noGrp="1"/>
          </p:cNvSpPr>
          <p:nvPr>
            <p:ph type="title"/>
          </p:nvPr>
        </p:nvSpPr>
        <p:spPr/>
        <p:txBody>
          <a:bodyPr/>
          <a:lstStyle/>
          <a:p>
            <a:r>
              <a:rPr lang="en-GB" b="1" dirty="0"/>
              <a:t>for Loops</a:t>
            </a:r>
            <a:endParaRPr lang="en-GB" dirty="0"/>
          </a:p>
        </p:txBody>
      </p:sp>
      <p:sp>
        <p:nvSpPr>
          <p:cNvPr id="3" name="Rectangle 2">
            <a:extLst>
              <a:ext uri="{FF2B5EF4-FFF2-40B4-BE49-F238E27FC236}">
                <a16:creationId xmlns:a16="http://schemas.microsoft.com/office/drawing/2014/main" id="{9711D00B-9F0C-894A-8222-7136C4ECA5FD}"/>
              </a:ext>
            </a:extLst>
          </p:cNvPr>
          <p:cNvSpPr/>
          <p:nvPr/>
        </p:nvSpPr>
        <p:spPr>
          <a:xfrm>
            <a:off x="368300" y="1257559"/>
            <a:ext cx="3937000" cy="2862322"/>
          </a:xfrm>
          <a:prstGeom prst="rect">
            <a:avLst/>
          </a:prstGeom>
          <a:solidFill>
            <a:schemeClr val="bg2"/>
          </a:solidFill>
        </p:spPr>
        <p:txBody>
          <a:bodyPr wrap="square">
            <a:spAutoFit/>
          </a:bodyPr>
          <a:lstStyle/>
          <a:p>
            <a:r>
              <a:rPr lang="en-GB" dirty="0"/>
              <a:t>&gt; x &lt;- c("a", "b", "c", "d")</a:t>
            </a:r>
          </a:p>
          <a:p>
            <a:r>
              <a:rPr lang="en-GB" dirty="0"/>
              <a:t>&gt; </a:t>
            </a:r>
          </a:p>
          <a:p>
            <a:r>
              <a:rPr lang="en-GB" dirty="0"/>
              <a:t>&gt; for(</a:t>
            </a:r>
            <a:r>
              <a:rPr lang="en-GB" dirty="0" err="1"/>
              <a:t>i</a:t>
            </a:r>
            <a:r>
              <a:rPr lang="en-GB" dirty="0"/>
              <a:t> in 1:4) {</a:t>
            </a:r>
          </a:p>
          <a:p>
            <a:r>
              <a:rPr lang="en-GB" dirty="0"/>
              <a:t>+         ## Print out each element of 'x'</a:t>
            </a:r>
          </a:p>
          <a:p>
            <a:r>
              <a:rPr lang="en-GB" dirty="0"/>
              <a:t>+         print(x[</a:t>
            </a:r>
            <a:r>
              <a:rPr lang="en-GB" dirty="0" err="1"/>
              <a:t>i</a:t>
            </a:r>
            <a:r>
              <a:rPr lang="en-GB" dirty="0"/>
              <a:t>])  </a:t>
            </a:r>
          </a:p>
          <a:p>
            <a:r>
              <a:rPr lang="en-GB" dirty="0"/>
              <a:t>+ }</a:t>
            </a:r>
          </a:p>
          <a:p>
            <a:r>
              <a:rPr lang="en-GB" dirty="0"/>
              <a:t>[1] "a"</a:t>
            </a:r>
          </a:p>
          <a:p>
            <a:r>
              <a:rPr lang="en-GB" dirty="0"/>
              <a:t>[1] "b"</a:t>
            </a:r>
          </a:p>
          <a:p>
            <a:r>
              <a:rPr lang="en-GB" dirty="0"/>
              <a:t>[1] "c"</a:t>
            </a:r>
          </a:p>
          <a:p>
            <a:r>
              <a:rPr lang="en-GB" dirty="0"/>
              <a:t>[1] "d"</a:t>
            </a:r>
          </a:p>
        </p:txBody>
      </p:sp>
      <p:sp>
        <p:nvSpPr>
          <p:cNvPr id="4" name="Rectangle 3">
            <a:extLst>
              <a:ext uri="{FF2B5EF4-FFF2-40B4-BE49-F238E27FC236}">
                <a16:creationId xmlns:a16="http://schemas.microsoft.com/office/drawing/2014/main" id="{F69F833C-8FED-ED4C-B26C-84F033186116}"/>
              </a:ext>
            </a:extLst>
          </p:cNvPr>
          <p:cNvSpPr/>
          <p:nvPr/>
        </p:nvSpPr>
        <p:spPr>
          <a:xfrm>
            <a:off x="5943600" y="2152353"/>
            <a:ext cx="4838700" cy="2308324"/>
          </a:xfrm>
          <a:prstGeom prst="rect">
            <a:avLst/>
          </a:prstGeom>
          <a:solidFill>
            <a:schemeClr val="bg2"/>
          </a:solidFill>
        </p:spPr>
        <p:txBody>
          <a:bodyPr wrap="square">
            <a:spAutoFit/>
          </a:bodyPr>
          <a:lstStyle/>
          <a:p>
            <a:r>
              <a:rPr lang="en-GB" dirty="0"/>
              <a:t>&gt; ## Generate a sequence based on length of 'x'</a:t>
            </a:r>
          </a:p>
          <a:p>
            <a:r>
              <a:rPr lang="en-GB" dirty="0"/>
              <a:t>&gt; for(</a:t>
            </a:r>
            <a:r>
              <a:rPr lang="en-GB" dirty="0" err="1"/>
              <a:t>i</a:t>
            </a:r>
            <a:r>
              <a:rPr lang="en-GB" dirty="0"/>
              <a:t> in </a:t>
            </a:r>
            <a:r>
              <a:rPr lang="en-GB" dirty="0" err="1"/>
              <a:t>seq_along</a:t>
            </a:r>
            <a:r>
              <a:rPr lang="en-GB" dirty="0"/>
              <a:t>(x)) {   </a:t>
            </a:r>
          </a:p>
          <a:p>
            <a:r>
              <a:rPr lang="en-GB" dirty="0"/>
              <a:t>+         print(x[</a:t>
            </a:r>
            <a:r>
              <a:rPr lang="en-GB" dirty="0" err="1"/>
              <a:t>i</a:t>
            </a:r>
            <a:r>
              <a:rPr lang="en-GB" dirty="0"/>
              <a:t>])</a:t>
            </a:r>
          </a:p>
          <a:p>
            <a:r>
              <a:rPr lang="en-GB" dirty="0"/>
              <a:t>+ }</a:t>
            </a:r>
          </a:p>
          <a:p>
            <a:r>
              <a:rPr lang="en-GB" dirty="0"/>
              <a:t>[1] "a"</a:t>
            </a:r>
          </a:p>
          <a:p>
            <a:r>
              <a:rPr lang="en-GB" dirty="0"/>
              <a:t>[1] "b"</a:t>
            </a:r>
          </a:p>
          <a:p>
            <a:r>
              <a:rPr lang="en-GB" dirty="0"/>
              <a:t>[1] "c"</a:t>
            </a:r>
          </a:p>
          <a:p>
            <a:r>
              <a:rPr lang="en-GB" dirty="0"/>
              <a:t>[1] "d"</a:t>
            </a:r>
          </a:p>
        </p:txBody>
      </p:sp>
      <p:sp>
        <p:nvSpPr>
          <p:cNvPr id="5" name="Rectangle 4">
            <a:extLst>
              <a:ext uri="{FF2B5EF4-FFF2-40B4-BE49-F238E27FC236}">
                <a16:creationId xmlns:a16="http://schemas.microsoft.com/office/drawing/2014/main" id="{F226688D-B948-9145-9043-D9D6AF2B5086}"/>
              </a:ext>
            </a:extLst>
          </p:cNvPr>
          <p:cNvSpPr/>
          <p:nvPr/>
        </p:nvSpPr>
        <p:spPr>
          <a:xfrm>
            <a:off x="4483100" y="1229023"/>
            <a:ext cx="7340600" cy="923330"/>
          </a:xfrm>
          <a:prstGeom prst="rect">
            <a:avLst/>
          </a:prstGeom>
        </p:spPr>
        <p:txBody>
          <a:bodyPr wrap="square">
            <a:spAutoFit/>
          </a:bodyPr>
          <a:lstStyle/>
          <a:p>
            <a:r>
              <a:rPr lang="en-GB" dirty="0">
                <a:solidFill>
                  <a:srgbClr val="333333"/>
                </a:solidFill>
                <a:latin typeface="Helvetica Neue" panose="02000503000000020004" pitchFamily="2" charset="0"/>
              </a:rPr>
              <a:t>The </a:t>
            </a:r>
            <a:r>
              <a:rPr lang="en-GB" dirty="0" err="1"/>
              <a:t>seq_along</a:t>
            </a:r>
            <a:r>
              <a:rPr lang="en-GB" dirty="0"/>
              <a:t>()</a:t>
            </a:r>
            <a:r>
              <a:rPr lang="en-GB" dirty="0">
                <a:solidFill>
                  <a:srgbClr val="333333"/>
                </a:solidFill>
                <a:latin typeface="Helvetica Neue" panose="02000503000000020004" pitchFamily="2" charset="0"/>
              </a:rPr>
              <a:t> function is commonly used in conjunction with for loops in order to generate an integer sequence based on the length of an object (in this case, the object </a:t>
            </a:r>
            <a:r>
              <a:rPr lang="en-GB" dirty="0"/>
              <a:t>x</a:t>
            </a:r>
            <a:r>
              <a:rPr lang="en-GB" dirty="0">
                <a:solidFill>
                  <a:srgbClr val="333333"/>
                </a:solidFill>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56D7F3D3-A70E-B240-8BAA-6185E7569F25}"/>
              </a:ext>
            </a:extLst>
          </p:cNvPr>
          <p:cNvSpPr/>
          <p:nvPr/>
        </p:nvSpPr>
        <p:spPr>
          <a:xfrm>
            <a:off x="266700" y="4276011"/>
            <a:ext cx="5160387" cy="369332"/>
          </a:xfrm>
          <a:prstGeom prst="rect">
            <a:avLst/>
          </a:prstGeom>
        </p:spPr>
        <p:txBody>
          <a:bodyPr wrap="none">
            <a:spAutoFit/>
          </a:bodyPr>
          <a:lstStyle/>
          <a:p>
            <a:r>
              <a:rPr lang="en-GB" dirty="0">
                <a:solidFill>
                  <a:srgbClr val="333333"/>
                </a:solidFill>
                <a:latin typeface="Helvetica Neue" panose="02000503000000020004" pitchFamily="2" charset="0"/>
              </a:rPr>
              <a:t>It is not necessary to use an index-type variable.</a:t>
            </a:r>
            <a:endParaRPr lang="en-GB" dirty="0"/>
          </a:p>
        </p:txBody>
      </p:sp>
      <p:sp>
        <p:nvSpPr>
          <p:cNvPr id="7" name="Rectangle 6">
            <a:extLst>
              <a:ext uri="{FF2B5EF4-FFF2-40B4-BE49-F238E27FC236}">
                <a16:creationId xmlns:a16="http://schemas.microsoft.com/office/drawing/2014/main" id="{94D614F2-9695-1048-9E10-A2E3F9776794}"/>
              </a:ext>
            </a:extLst>
          </p:cNvPr>
          <p:cNvSpPr/>
          <p:nvPr/>
        </p:nvSpPr>
        <p:spPr>
          <a:xfrm>
            <a:off x="368301" y="4705648"/>
            <a:ext cx="3937000" cy="2031325"/>
          </a:xfrm>
          <a:prstGeom prst="rect">
            <a:avLst/>
          </a:prstGeom>
          <a:solidFill>
            <a:schemeClr val="bg2"/>
          </a:solidFill>
        </p:spPr>
        <p:txBody>
          <a:bodyPr wrap="square">
            <a:spAutoFit/>
          </a:bodyPr>
          <a:lstStyle/>
          <a:p>
            <a:r>
              <a:rPr lang="en-GB" dirty="0"/>
              <a:t>&gt; for(letter in x) {</a:t>
            </a:r>
          </a:p>
          <a:p>
            <a:r>
              <a:rPr lang="en-GB" dirty="0"/>
              <a:t>+         print(letter)</a:t>
            </a:r>
          </a:p>
          <a:p>
            <a:r>
              <a:rPr lang="en-GB" dirty="0"/>
              <a:t>+ }</a:t>
            </a:r>
          </a:p>
          <a:p>
            <a:r>
              <a:rPr lang="en-GB" dirty="0"/>
              <a:t>[1] "a"</a:t>
            </a:r>
          </a:p>
          <a:p>
            <a:r>
              <a:rPr lang="en-GB" dirty="0"/>
              <a:t>[1] "b"</a:t>
            </a:r>
          </a:p>
          <a:p>
            <a:r>
              <a:rPr lang="en-GB" dirty="0"/>
              <a:t>[1] "c"</a:t>
            </a:r>
          </a:p>
          <a:p>
            <a:r>
              <a:rPr lang="en-GB" dirty="0"/>
              <a:t>[1] "d"</a:t>
            </a:r>
          </a:p>
        </p:txBody>
      </p:sp>
      <p:sp>
        <p:nvSpPr>
          <p:cNvPr id="8" name="TextBox 7">
            <a:extLst>
              <a:ext uri="{FF2B5EF4-FFF2-40B4-BE49-F238E27FC236}">
                <a16:creationId xmlns:a16="http://schemas.microsoft.com/office/drawing/2014/main" id="{E82D7874-F38D-8547-A27D-939E57F3CD6F}"/>
              </a:ext>
            </a:extLst>
          </p:cNvPr>
          <p:cNvSpPr txBox="1"/>
          <p:nvPr/>
        </p:nvSpPr>
        <p:spPr>
          <a:xfrm>
            <a:off x="5676900" y="4645343"/>
            <a:ext cx="5888343" cy="369332"/>
          </a:xfrm>
          <a:prstGeom prst="rect">
            <a:avLst/>
          </a:prstGeom>
          <a:noFill/>
        </p:spPr>
        <p:txBody>
          <a:bodyPr wrap="none" rtlCol="0">
            <a:spAutoFit/>
          </a:bodyPr>
          <a:lstStyle/>
          <a:p>
            <a:r>
              <a:rPr lang="en-GB" dirty="0"/>
              <a:t>For one line loops, the curly braces are not strictly necessary.</a:t>
            </a:r>
          </a:p>
        </p:txBody>
      </p:sp>
      <p:sp>
        <p:nvSpPr>
          <p:cNvPr id="9" name="TextBox 8">
            <a:extLst>
              <a:ext uri="{FF2B5EF4-FFF2-40B4-BE49-F238E27FC236}">
                <a16:creationId xmlns:a16="http://schemas.microsoft.com/office/drawing/2014/main" id="{A63FA0E9-A2A1-0747-A9BC-93D7DB40D684}"/>
              </a:ext>
            </a:extLst>
          </p:cNvPr>
          <p:cNvSpPr txBox="1"/>
          <p:nvPr/>
        </p:nvSpPr>
        <p:spPr>
          <a:xfrm>
            <a:off x="5943600" y="5014675"/>
            <a:ext cx="4838700" cy="1477328"/>
          </a:xfrm>
          <a:prstGeom prst="rect">
            <a:avLst/>
          </a:prstGeom>
          <a:solidFill>
            <a:schemeClr val="bg2"/>
          </a:solidFill>
        </p:spPr>
        <p:txBody>
          <a:bodyPr wrap="square" rtlCol="0">
            <a:spAutoFit/>
          </a:bodyPr>
          <a:lstStyle/>
          <a:p>
            <a:r>
              <a:rPr lang="en-GB" dirty="0"/>
              <a:t>&gt; for(</a:t>
            </a:r>
            <a:r>
              <a:rPr lang="en-GB" dirty="0" err="1"/>
              <a:t>i</a:t>
            </a:r>
            <a:r>
              <a:rPr lang="en-GB" dirty="0"/>
              <a:t> in 1:4) print(x[</a:t>
            </a:r>
            <a:r>
              <a:rPr lang="en-GB" dirty="0" err="1"/>
              <a:t>i</a:t>
            </a:r>
            <a:r>
              <a:rPr lang="en-GB" dirty="0"/>
              <a:t>])</a:t>
            </a:r>
          </a:p>
          <a:p>
            <a:r>
              <a:rPr lang="en-GB" dirty="0"/>
              <a:t>[1] "a"</a:t>
            </a:r>
          </a:p>
          <a:p>
            <a:r>
              <a:rPr lang="en-GB" dirty="0"/>
              <a:t>[1] "b"</a:t>
            </a:r>
          </a:p>
          <a:p>
            <a:r>
              <a:rPr lang="en-GB" dirty="0"/>
              <a:t>[1] "c"</a:t>
            </a:r>
          </a:p>
          <a:p>
            <a:r>
              <a:rPr lang="en-GB" dirty="0"/>
              <a:t>[1] "d"</a:t>
            </a:r>
          </a:p>
        </p:txBody>
      </p:sp>
    </p:spTree>
    <p:extLst>
      <p:ext uri="{BB962C8B-B14F-4D97-AF65-F5344CB8AC3E}">
        <p14:creationId xmlns:p14="http://schemas.microsoft.com/office/powerpoint/2010/main" val="18682878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5148-99A9-EB47-B91A-4FF4AD1F8958}"/>
              </a:ext>
            </a:extLst>
          </p:cNvPr>
          <p:cNvSpPr>
            <a:spLocks noGrp="1"/>
          </p:cNvSpPr>
          <p:nvPr>
            <p:ph type="title"/>
          </p:nvPr>
        </p:nvSpPr>
        <p:spPr/>
        <p:txBody>
          <a:bodyPr/>
          <a:lstStyle/>
          <a:p>
            <a:r>
              <a:rPr lang="en-GB" b="1" dirty="0"/>
              <a:t>For Loop over a list</a:t>
            </a:r>
            <a:endParaRPr lang="fr-FR" dirty="0"/>
          </a:p>
        </p:txBody>
      </p:sp>
      <p:sp>
        <p:nvSpPr>
          <p:cNvPr id="3" name="Rectangle 2">
            <a:extLst>
              <a:ext uri="{FF2B5EF4-FFF2-40B4-BE49-F238E27FC236}">
                <a16:creationId xmlns:a16="http://schemas.microsoft.com/office/drawing/2014/main" id="{A8126DA4-81A5-0B4E-9427-5111386E59F9}"/>
              </a:ext>
            </a:extLst>
          </p:cNvPr>
          <p:cNvSpPr/>
          <p:nvPr/>
        </p:nvSpPr>
        <p:spPr>
          <a:xfrm>
            <a:off x="463825" y="1824335"/>
            <a:ext cx="7407965" cy="1200329"/>
          </a:xfrm>
          <a:prstGeom prst="rect">
            <a:avLst/>
          </a:prstGeom>
          <a:solidFill>
            <a:schemeClr val="bg2"/>
          </a:solidFill>
        </p:spPr>
        <p:txBody>
          <a:bodyPr wrap="square">
            <a:spAutoFit/>
          </a:bodyPr>
          <a:lstStyle/>
          <a:p>
            <a:r>
              <a:rPr lang="en-GB" dirty="0"/>
              <a:t># Create a list with three vectors </a:t>
            </a:r>
          </a:p>
          <a:p>
            <a:r>
              <a:rPr lang="en-GB" dirty="0"/>
              <a:t>fruit &lt;- list(Basket = c('Apple', 'Orange', 'Passion fruit', 'Banana’), </a:t>
            </a:r>
          </a:p>
          <a:p>
            <a:r>
              <a:rPr lang="en-GB" dirty="0"/>
              <a:t>Money = c(10, 12, 15), purchase = FALSE) </a:t>
            </a:r>
          </a:p>
          <a:p>
            <a:r>
              <a:rPr lang="en-GB" dirty="0"/>
              <a:t>for (p in fruit) { print(p) }</a:t>
            </a:r>
            <a:endParaRPr lang="fr-FR" dirty="0"/>
          </a:p>
        </p:txBody>
      </p:sp>
      <p:sp>
        <p:nvSpPr>
          <p:cNvPr id="4" name="Rectangle 3">
            <a:extLst>
              <a:ext uri="{FF2B5EF4-FFF2-40B4-BE49-F238E27FC236}">
                <a16:creationId xmlns:a16="http://schemas.microsoft.com/office/drawing/2014/main" id="{AD90A707-4EFE-CA46-AC1C-826CCA21DDE6}"/>
              </a:ext>
            </a:extLst>
          </p:cNvPr>
          <p:cNvSpPr/>
          <p:nvPr/>
        </p:nvSpPr>
        <p:spPr>
          <a:xfrm>
            <a:off x="463825" y="3353665"/>
            <a:ext cx="931665" cy="369332"/>
          </a:xfrm>
          <a:prstGeom prst="rect">
            <a:avLst/>
          </a:prstGeom>
        </p:spPr>
        <p:txBody>
          <a:bodyPr wrap="none">
            <a:spAutoFit/>
          </a:bodyPr>
          <a:lstStyle/>
          <a:p>
            <a:r>
              <a:rPr lang="en-GB" dirty="0">
                <a:solidFill>
                  <a:srgbClr val="222222"/>
                </a:solidFill>
                <a:latin typeface="Source Sans Pro" panose="020B0503030403020204" pitchFamily="34" charset="0"/>
              </a:rPr>
              <a:t>Output:</a:t>
            </a:r>
            <a:endParaRPr lang="en-GB" i="0" dirty="0">
              <a:solidFill>
                <a:srgbClr val="222222"/>
              </a:solidFill>
              <a:effectLst/>
              <a:latin typeface="Source Sans Pro" panose="020B0503030403020204" pitchFamily="34" charset="0"/>
            </a:endParaRPr>
          </a:p>
        </p:txBody>
      </p:sp>
      <p:sp>
        <p:nvSpPr>
          <p:cNvPr id="5" name="Rectangle 4">
            <a:extLst>
              <a:ext uri="{FF2B5EF4-FFF2-40B4-BE49-F238E27FC236}">
                <a16:creationId xmlns:a16="http://schemas.microsoft.com/office/drawing/2014/main" id="{8A5C00E2-EBCE-8A4C-BA77-865C189C57D7}"/>
              </a:ext>
            </a:extLst>
          </p:cNvPr>
          <p:cNvSpPr/>
          <p:nvPr/>
        </p:nvSpPr>
        <p:spPr>
          <a:xfrm>
            <a:off x="463825" y="4051998"/>
            <a:ext cx="6096000" cy="923330"/>
          </a:xfrm>
          <a:prstGeom prst="rect">
            <a:avLst/>
          </a:prstGeom>
          <a:solidFill>
            <a:schemeClr val="bg2"/>
          </a:solidFill>
        </p:spPr>
        <p:txBody>
          <a:bodyPr>
            <a:spAutoFit/>
          </a:bodyPr>
          <a:lstStyle/>
          <a:p>
            <a:r>
              <a:rPr lang="en-GB" dirty="0"/>
              <a:t>## [1] "Apple" "Orange" "Passion fruit" "Banana" </a:t>
            </a:r>
          </a:p>
          <a:p>
            <a:r>
              <a:rPr lang="en-GB" dirty="0"/>
              <a:t>## [1] 10 12 15 </a:t>
            </a:r>
          </a:p>
          <a:p>
            <a:r>
              <a:rPr lang="en-GB" dirty="0"/>
              <a:t>## [1] FALSE</a:t>
            </a:r>
            <a:endParaRPr lang="fr-FR" dirty="0"/>
          </a:p>
        </p:txBody>
      </p:sp>
    </p:spTree>
    <p:extLst>
      <p:ext uri="{BB962C8B-B14F-4D97-AF65-F5344CB8AC3E}">
        <p14:creationId xmlns:p14="http://schemas.microsoft.com/office/powerpoint/2010/main" val="8107517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4F5D-A9C5-824B-BD93-A58FA7579294}"/>
              </a:ext>
            </a:extLst>
          </p:cNvPr>
          <p:cNvSpPr>
            <a:spLocks noGrp="1"/>
          </p:cNvSpPr>
          <p:nvPr>
            <p:ph type="title"/>
          </p:nvPr>
        </p:nvSpPr>
        <p:spPr/>
        <p:txBody>
          <a:bodyPr/>
          <a:lstStyle/>
          <a:p>
            <a:r>
              <a:rPr lang="en-GB" b="1" dirty="0"/>
              <a:t>Nested for loops</a:t>
            </a:r>
            <a:endParaRPr lang="en-GB" dirty="0"/>
          </a:p>
        </p:txBody>
      </p:sp>
      <p:sp>
        <p:nvSpPr>
          <p:cNvPr id="4" name="Rectangle 3">
            <a:extLst>
              <a:ext uri="{FF2B5EF4-FFF2-40B4-BE49-F238E27FC236}">
                <a16:creationId xmlns:a16="http://schemas.microsoft.com/office/drawing/2014/main" id="{4F0F48D8-685D-244C-95CD-42172BBF1F22}"/>
              </a:ext>
            </a:extLst>
          </p:cNvPr>
          <p:cNvSpPr/>
          <p:nvPr/>
        </p:nvSpPr>
        <p:spPr>
          <a:xfrm>
            <a:off x="609600" y="3200917"/>
            <a:ext cx="6096000" cy="2031325"/>
          </a:xfrm>
          <a:prstGeom prst="rect">
            <a:avLst/>
          </a:prstGeom>
          <a:solidFill>
            <a:schemeClr val="bg2"/>
          </a:solidFill>
        </p:spPr>
        <p:txBody>
          <a:bodyPr>
            <a:spAutoFit/>
          </a:bodyPr>
          <a:lstStyle/>
          <a:p>
            <a:r>
              <a:rPr lang="en-GB" dirty="0"/>
              <a:t>x &lt;- matrix(1:6, 2, 3)</a:t>
            </a:r>
          </a:p>
          <a:p>
            <a:endParaRPr lang="en-GB" dirty="0"/>
          </a:p>
          <a:p>
            <a:r>
              <a:rPr lang="en-GB" dirty="0"/>
              <a:t>for(</a:t>
            </a:r>
            <a:r>
              <a:rPr lang="en-GB" dirty="0" err="1"/>
              <a:t>i</a:t>
            </a:r>
            <a:r>
              <a:rPr lang="en-GB" dirty="0"/>
              <a:t> in </a:t>
            </a:r>
            <a:r>
              <a:rPr lang="en-GB" dirty="0" err="1"/>
              <a:t>seq_len</a:t>
            </a:r>
            <a:r>
              <a:rPr lang="en-GB" dirty="0"/>
              <a:t>(</a:t>
            </a:r>
            <a:r>
              <a:rPr lang="en-GB" dirty="0" err="1"/>
              <a:t>nrow</a:t>
            </a:r>
            <a:r>
              <a:rPr lang="en-GB" dirty="0"/>
              <a:t>(x))) {</a:t>
            </a:r>
          </a:p>
          <a:p>
            <a:r>
              <a:rPr lang="en-GB" dirty="0"/>
              <a:t>        for(j in </a:t>
            </a:r>
            <a:r>
              <a:rPr lang="en-GB" dirty="0" err="1"/>
              <a:t>seq_len</a:t>
            </a:r>
            <a:r>
              <a:rPr lang="en-GB" dirty="0"/>
              <a:t>(</a:t>
            </a:r>
            <a:r>
              <a:rPr lang="en-GB" dirty="0" err="1"/>
              <a:t>ncol</a:t>
            </a:r>
            <a:r>
              <a:rPr lang="en-GB" dirty="0"/>
              <a:t>(x))) {</a:t>
            </a:r>
          </a:p>
          <a:p>
            <a:r>
              <a:rPr lang="en-GB" dirty="0"/>
              <a:t>                print(x[</a:t>
            </a:r>
            <a:r>
              <a:rPr lang="en-GB" dirty="0" err="1"/>
              <a:t>i</a:t>
            </a:r>
            <a:r>
              <a:rPr lang="en-GB" dirty="0"/>
              <a:t>, j])</a:t>
            </a:r>
          </a:p>
          <a:p>
            <a:r>
              <a:rPr lang="en-GB" dirty="0"/>
              <a:t>        }   </a:t>
            </a:r>
          </a:p>
          <a:p>
            <a:r>
              <a:rPr lang="en-GB" dirty="0"/>
              <a:t>}</a:t>
            </a:r>
          </a:p>
        </p:txBody>
      </p:sp>
      <p:sp>
        <p:nvSpPr>
          <p:cNvPr id="5" name="Rectangle 4">
            <a:extLst>
              <a:ext uri="{FF2B5EF4-FFF2-40B4-BE49-F238E27FC236}">
                <a16:creationId xmlns:a16="http://schemas.microsoft.com/office/drawing/2014/main" id="{4F2D7379-E62A-E843-80EA-E43600EAED1D}"/>
              </a:ext>
            </a:extLst>
          </p:cNvPr>
          <p:cNvSpPr/>
          <p:nvPr/>
        </p:nvSpPr>
        <p:spPr>
          <a:xfrm>
            <a:off x="609600" y="1690688"/>
            <a:ext cx="10960100" cy="1200329"/>
          </a:xfrm>
          <a:prstGeom prst="rect">
            <a:avLst/>
          </a:prstGeom>
        </p:spPr>
        <p:txBody>
          <a:bodyPr wrap="square">
            <a:spAutoFit/>
          </a:bodyPr>
          <a:lstStyle/>
          <a:p>
            <a:r>
              <a:rPr lang="en-GB" dirty="0">
                <a:solidFill>
                  <a:srgbClr val="333333"/>
                </a:solidFill>
                <a:latin typeface="Helvetica Neue" panose="02000503000000020004" pitchFamily="2" charset="0"/>
              </a:rPr>
              <a:t>Nested loops are commonly needed for multidimensional or hierarchical data structures (e.g. matrices, lists). Be careful with nesting though. Nesting beyond 2 to 3 levels often makes it difficult to read/understand the code. If you find yourself in need of a large number of nested loops, you may want to break up the loops by using functions (discussed later).</a:t>
            </a:r>
            <a:endParaRPr lang="en-GB" dirty="0"/>
          </a:p>
        </p:txBody>
      </p:sp>
    </p:spTree>
    <p:extLst>
      <p:ext uri="{BB962C8B-B14F-4D97-AF65-F5344CB8AC3E}">
        <p14:creationId xmlns:p14="http://schemas.microsoft.com/office/powerpoint/2010/main" val="41986315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90C6-E4BE-CD46-AC30-DAF70E02FECA}"/>
              </a:ext>
            </a:extLst>
          </p:cNvPr>
          <p:cNvSpPr>
            <a:spLocks noGrp="1"/>
          </p:cNvSpPr>
          <p:nvPr>
            <p:ph type="title"/>
          </p:nvPr>
        </p:nvSpPr>
        <p:spPr/>
        <p:txBody>
          <a:bodyPr/>
          <a:lstStyle/>
          <a:p>
            <a:r>
              <a:rPr lang="en-GB" b="1" dirty="0"/>
              <a:t>For Loop over a matrix</a:t>
            </a:r>
            <a:endParaRPr lang="fr-FR" dirty="0"/>
          </a:p>
        </p:txBody>
      </p:sp>
      <p:sp>
        <p:nvSpPr>
          <p:cNvPr id="3" name="Rectangle 2">
            <a:extLst>
              <a:ext uri="{FF2B5EF4-FFF2-40B4-BE49-F238E27FC236}">
                <a16:creationId xmlns:a16="http://schemas.microsoft.com/office/drawing/2014/main" id="{875902CD-43D7-594C-8087-B5394C1D30CD}"/>
              </a:ext>
            </a:extLst>
          </p:cNvPr>
          <p:cNvSpPr/>
          <p:nvPr/>
        </p:nvSpPr>
        <p:spPr>
          <a:xfrm>
            <a:off x="394251" y="1327379"/>
            <a:ext cx="11522765" cy="646331"/>
          </a:xfrm>
          <a:prstGeom prst="rect">
            <a:avLst/>
          </a:prstGeom>
        </p:spPr>
        <p:txBody>
          <a:bodyPr wrap="square">
            <a:spAutoFit/>
          </a:bodyPr>
          <a:lstStyle/>
          <a:p>
            <a:r>
              <a:rPr lang="en-GB" dirty="0">
                <a:solidFill>
                  <a:srgbClr val="222222"/>
                </a:solidFill>
                <a:latin typeface="Source Sans Pro" panose="020B0503030403020204" pitchFamily="34" charset="0"/>
              </a:rPr>
              <a:t>A matrix has 2-dimension, rows and columns. To iterate over a matrix, we have to define two for loop, namely one for the rows and another for the column.</a:t>
            </a:r>
            <a:endParaRPr lang="fr-FR" dirty="0"/>
          </a:p>
        </p:txBody>
      </p:sp>
      <p:sp>
        <p:nvSpPr>
          <p:cNvPr id="4" name="Rectangle 3">
            <a:extLst>
              <a:ext uri="{FF2B5EF4-FFF2-40B4-BE49-F238E27FC236}">
                <a16:creationId xmlns:a16="http://schemas.microsoft.com/office/drawing/2014/main" id="{7404296B-F31F-CA43-9F03-1A47D66E0D73}"/>
              </a:ext>
            </a:extLst>
          </p:cNvPr>
          <p:cNvSpPr/>
          <p:nvPr/>
        </p:nvSpPr>
        <p:spPr>
          <a:xfrm>
            <a:off x="394251" y="2064171"/>
            <a:ext cx="6096000" cy="2031325"/>
          </a:xfrm>
          <a:prstGeom prst="rect">
            <a:avLst/>
          </a:prstGeom>
          <a:solidFill>
            <a:schemeClr val="bg2"/>
          </a:solidFill>
        </p:spPr>
        <p:txBody>
          <a:bodyPr>
            <a:spAutoFit/>
          </a:bodyPr>
          <a:lstStyle/>
          <a:p>
            <a:r>
              <a:rPr lang="en-GB" dirty="0"/>
              <a:t># Create a matrix </a:t>
            </a:r>
          </a:p>
          <a:p>
            <a:r>
              <a:rPr lang="en-GB" dirty="0"/>
              <a:t>mat &lt;- matrix(data = </a:t>
            </a:r>
            <a:r>
              <a:rPr lang="en-GB" dirty="0" err="1"/>
              <a:t>seq</a:t>
            </a:r>
            <a:r>
              <a:rPr lang="en-GB" dirty="0"/>
              <a:t>(10, 20, by=1), </a:t>
            </a:r>
            <a:r>
              <a:rPr lang="en-GB" dirty="0" err="1"/>
              <a:t>nrow</a:t>
            </a:r>
            <a:r>
              <a:rPr lang="en-GB" dirty="0"/>
              <a:t> = 6, </a:t>
            </a:r>
            <a:r>
              <a:rPr lang="en-GB" dirty="0" err="1"/>
              <a:t>ncol</a:t>
            </a:r>
            <a:r>
              <a:rPr lang="en-GB" dirty="0"/>
              <a:t> =2) </a:t>
            </a:r>
          </a:p>
          <a:p>
            <a:r>
              <a:rPr lang="en-GB" dirty="0"/>
              <a:t># Create the loop with r and c to iterate over the matrix </a:t>
            </a:r>
          </a:p>
          <a:p>
            <a:r>
              <a:rPr lang="en-GB" dirty="0"/>
              <a:t>for (r in 1:nrow(mat)) </a:t>
            </a:r>
          </a:p>
          <a:p>
            <a:r>
              <a:rPr lang="en-GB" dirty="0"/>
              <a:t>	for (c in 1:ncol(mat)) </a:t>
            </a:r>
          </a:p>
          <a:p>
            <a:r>
              <a:rPr lang="en-GB" dirty="0"/>
              <a:t>		print(paste("Row", r, "and </a:t>
            </a:r>
            <a:r>
              <a:rPr lang="en-GB" dirty="0" err="1"/>
              <a:t>column",c</a:t>
            </a:r>
            <a:r>
              <a:rPr lang="en-GB" dirty="0"/>
              <a:t>, "have 		values of", mat[</a:t>
            </a:r>
            <a:r>
              <a:rPr lang="en-GB" dirty="0" err="1"/>
              <a:t>r,c</a:t>
            </a:r>
            <a:r>
              <a:rPr lang="en-GB" dirty="0"/>
              <a:t>])) </a:t>
            </a:r>
            <a:endParaRPr lang="fr-FR" dirty="0"/>
          </a:p>
        </p:txBody>
      </p:sp>
      <p:sp>
        <p:nvSpPr>
          <p:cNvPr id="5" name="Rectangle 4">
            <a:extLst>
              <a:ext uri="{FF2B5EF4-FFF2-40B4-BE49-F238E27FC236}">
                <a16:creationId xmlns:a16="http://schemas.microsoft.com/office/drawing/2014/main" id="{395BE780-0692-7746-AFB6-644C0106F760}"/>
              </a:ext>
            </a:extLst>
          </p:cNvPr>
          <p:cNvSpPr/>
          <p:nvPr/>
        </p:nvSpPr>
        <p:spPr>
          <a:xfrm>
            <a:off x="346719" y="4185957"/>
            <a:ext cx="931665" cy="369332"/>
          </a:xfrm>
          <a:prstGeom prst="rect">
            <a:avLst/>
          </a:prstGeom>
        </p:spPr>
        <p:txBody>
          <a:bodyPr wrap="none">
            <a:spAutoFit/>
          </a:bodyPr>
          <a:lstStyle/>
          <a:p>
            <a:r>
              <a:rPr lang="en-GB" dirty="0">
                <a:solidFill>
                  <a:srgbClr val="222222"/>
                </a:solidFill>
                <a:latin typeface="Source Sans Pro" panose="020B0503030403020204" pitchFamily="34" charset="0"/>
              </a:rPr>
              <a:t>Output:</a:t>
            </a:r>
            <a:endParaRPr lang="en-GB" i="0" dirty="0">
              <a:solidFill>
                <a:srgbClr val="222222"/>
              </a:solidFill>
              <a:effectLst/>
              <a:latin typeface="Source Sans Pro" panose="020B0503030403020204" pitchFamily="34" charset="0"/>
            </a:endParaRPr>
          </a:p>
        </p:txBody>
      </p:sp>
      <p:sp>
        <p:nvSpPr>
          <p:cNvPr id="6" name="Rectangle 5">
            <a:extLst>
              <a:ext uri="{FF2B5EF4-FFF2-40B4-BE49-F238E27FC236}">
                <a16:creationId xmlns:a16="http://schemas.microsoft.com/office/drawing/2014/main" id="{B909EAC7-1409-DC4C-B53B-685C88DCE14B}"/>
              </a:ext>
            </a:extLst>
          </p:cNvPr>
          <p:cNvSpPr/>
          <p:nvPr/>
        </p:nvSpPr>
        <p:spPr>
          <a:xfrm>
            <a:off x="394251" y="4522877"/>
            <a:ext cx="6096000" cy="2308324"/>
          </a:xfrm>
          <a:prstGeom prst="rect">
            <a:avLst/>
          </a:prstGeom>
          <a:solidFill>
            <a:schemeClr val="bg2"/>
          </a:solidFill>
        </p:spPr>
        <p:txBody>
          <a:bodyPr>
            <a:spAutoFit/>
          </a:bodyPr>
          <a:lstStyle/>
          <a:p>
            <a:r>
              <a:rPr lang="en-GB" sz="1200" dirty="0"/>
              <a:t>## [1] "Row 1 and column 1 have values of 10" </a:t>
            </a:r>
          </a:p>
          <a:p>
            <a:r>
              <a:rPr lang="en-GB" sz="1200" dirty="0"/>
              <a:t>## [1] "Row 1 and column 2 have values of 16" </a:t>
            </a:r>
          </a:p>
          <a:p>
            <a:r>
              <a:rPr lang="en-GB" sz="1200" dirty="0"/>
              <a:t>## [1] "Row 2 and column 1 have values of 11" </a:t>
            </a:r>
          </a:p>
          <a:p>
            <a:r>
              <a:rPr lang="en-GB" sz="1200" dirty="0"/>
              <a:t>## [1] "Row 2 and column 2 have values of 17" </a:t>
            </a:r>
          </a:p>
          <a:p>
            <a:r>
              <a:rPr lang="en-GB" sz="1200" dirty="0"/>
              <a:t>## [1] "Row 3 and column 1 have values of 12" </a:t>
            </a:r>
          </a:p>
          <a:p>
            <a:r>
              <a:rPr lang="en-GB" sz="1200" dirty="0"/>
              <a:t>## [1] "Row 3 and column 2 have values of 18" </a:t>
            </a:r>
          </a:p>
          <a:p>
            <a:r>
              <a:rPr lang="en-GB" sz="1200" dirty="0"/>
              <a:t>## [1] "Row 4 and column 1 have values of 13" </a:t>
            </a:r>
          </a:p>
          <a:p>
            <a:r>
              <a:rPr lang="en-GB" sz="1200" dirty="0"/>
              <a:t>## [1] "Row 4 and column 2 have values of 19" </a:t>
            </a:r>
          </a:p>
          <a:p>
            <a:r>
              <a:rPr lang="en-GB" sz="1200" dirty="0"/>
              <a:t>## [1] "Row 5 and column 1 have values of 14" </a:t>
            </a:r>
          </a:p>
          <a:p>
            <a:r>
              <a:rPr lang="en-GB" sz="1200" dirty="0"/>
              <a:t>## [1] "Row 5 and column 2 have values of 20" </a:t>
            </a:r>
          </a:p>
          <a:p>
            <a:r>
              <a:rPr lang="en-GB" sz="1200" dirty="0"/>
              <a:t>## [1] "Row 6 and column 1 have values of 15" </a:t>
            </a:r>
          </a:p>
          <a:p>
            <a:r>
              <a:rPr lang="en-GB" sz="1200" dirty="0"/>
              <a:t>## [1] "Row 6 and column 2 have values of 10" </a:t>
            </a:r>
            <a:endParaRPr lang="fr-FR" sz="1200" dirty="0"/>
          </a:p>
        </p:txBody>
      </p:sp>
    </p:spTree>
    <p:extLst>
      <p:ext uri="{BB962C8B-B14F-4D97-AF65-F5344CB8AC3E}">
        <p14:creationId xmlns:p14="http://schemas.microsoft.com/office/powerpoint/2010/main" val="14786923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2091-5AE3-C24C-B637-73BF79B5C8F4}"/>
              </a:ext>
            </a:extLst>
          </p:cNvPr>
          <p:cNvSpPr>
            <a:spLocks noGrp="1"/>
          </p:cNvSpPr>
          <p:nvPr>
            <p:ph type="title"/>
          </p:nvPr>
        </p:nvSpPr>
        <p:spPr/>
        <p:txBody>
          <a:bodyPr/>
          <a:lstStyle/>
          <a:p>
            <a:r>
              <a:rPr lang="en-GB" b="1" dirty="0"/>
              <a:t>while Loops</a:t>
            </a:r>
            <a:endParaRPr lang="en-GB" dirty="0"/>
          </a:p>
        </p:txBody>
      </p:sp>
      <p:sp>
        <p:nvSpPr>
          <p:cNvPr id="3" name="Rectangle 2">
            <a:extLst>
              <a:ext uri="{FF2B5EF4-FFF2-40B4-BE49-F238E27FC236}">
                <a16:creationId xmlns:a16="http://schemas.microsoft.com/office/drawing/2014/main" id="{77AA5ECC-5D04-2F4A-8BD0-1360E2196159}"/>
              </a:ext>
            </a:extLst>
          </p:cNvPr>
          <p:cNvSpPr/>
          <p:nvPr/>
        </p:nvSpPr>
        <p:spPr>
          <a:xfrm>
            <a:off x="247650" y="1482636"/>
            <a:ext cx="11696700" cy="646331"/>
          </a:xfrm>
          <a:prstGeom prst="rect">
            <a:avLst/>
          </a:prstGeom>
        </p:spPr>
        <p:txBody>
          <a:bodyPr wrap="square">
            <a:spAutoFit/>
          </a:bodyPr>
          <a:lstStyle/>
          <a:p>
            <a:r>
              <a:rPr lang="en-GB" dirty="0">
                <a:solidFill>
                  <a:srgbClr val="333333"/>
                </a:solidFill>
                <a:latin typeface="Helvetica Neue" panose="02000503000000020004" pitchFamily="2" charset="0"/>
              </a:rPr>
              <a:t>While loops begin by testing a condition. If it is true, then they execute the loop body. Once the loop body is executed, the condition is tested again, and so forth, until the condition is false, after which the loop exits.</a:t>
            </a:r>
            <a:endParaRPr lang="en-GB" dirty="0"/>
          </a:p>
        </p:txBody>
      </p:sp>
      <p:sp>
        <p:nvSpPr>
          <p:cNvPr id="4" name="Rectangle 3">
            <a:extLst>
              <a:ext uri="{FF2B5EF4-FFF2-40B4-BE49-F238E27FC236}">
                <a16:creationId xmlns:a16="http://schemas.microsoft.com/office/drawing/2014/main" id="{5535DD48-DBC3-C14A-AD20-A6DC216444FE}"/>
              </a:ext>
            </a:extLst>
          </p:cNvPr>
          <p:cNvSpPr/>
          <p:nvPr/>
        </p:nvSpPr>
        <p:spPr>
          <a:xfrm>
            <a:off x="247650" y="2245558"/>
            <a:ext cx="6096000" cy="4247317"/>
          </a:xfrm>
          <a:prstGeom prst="rect">
            <a:avLst/>
          </a:prstGeom>
          <a:solidFill>
            <a:schemeClr val="bg2"/>
          </a:solidFill>
        </p:spPr>
        <p:txBody>
          <a:bodyPr>
            <a:spAutoFit/>
          </a:bodyPr>
          <a:lstStyle/>
          <a:p>
            <a:r>
              <a:rPr lang="en-GB" dirty="0"/>
              <a:t>&gt; count &lt;- 0</a:t>
            </a:r>
          </a:p>
          <a:p>
            <a:r>
              <a:rPr lang="en-GB" dirty="0"/>
              <a:t>&gt; while(count &lt; 10) {</a:t>
            </a:r>
          </a:p>
          <a:p>
            <a:r>
              <a:rPr lang="en-GB" dirty="0"/>
              <a:t>+         print(count)</a:t>
            </a:r>
          </a:p>
          <a:p>
            <a:r>
              <a:rPr lang="en-GB" dirty="0"/>
              <a:t>+         count &lt;- count + 1</a:t>
            </a:r>
          </a:p>
          <a:p>
            <a:r>
              <a:rPr lang="en-GB" dirty="0"/>
              <a:t>+ }</a:t>
            </a:r>
          </a:p>
          <a:p>
            <a:r>
              <a:rPr lang="en-GB" dirty="0"/>
              <a:t>[1] 0</a:t>
            </a:r>
          </a:p>
          <a:p>
            <a:r>
              <a:rPr lang="en-GB" dirty="0"/>
              <a:t>[1] 1</a:t>
            </a:r>
          </a:p>
          <a:p>
            <a:r>
              <a:rPr lang="en-GB" dirty="0"/>
              <a:t>[1] 2</a:t>
            </a:r>
          </a:p>
          <a:p>
            <a:r>
              <a:rPr lang="en-GB" dirty="0"/>
              <a:t>[1] 3</a:t>
            </a:r>
          </a:p>
          <a:p>
            <a:r>
              <a:rPr lang="en-GB" dirty="0"/>
              <a:t>[1] 4</a:t>
            </a:r>
          </a:p>
          <a:p>
            <a:r>
              <a:rPr lang="en-GB" dirty="0"/>
              <a:t>[1] 5</a:t>
            </a:r>
          </a:p>
          <a:p>
            <a:r>
              <a:rPr lang="en-GB" dirty="0"/>
              <a:t>[1] 6</a:t>
            </a:r>
          </a:p>
          <a:p>
            <a:r>
              <a:rPr lang="en-GB" dirty="0"/>
              <a:t>[1] 7</a:t>
            </a:r>
          </a:p>
          <a:p>
            <a:r>
              <a:rPr lang="en-GB" dirty="0"/>
              <a:t>[1] 8</a:t>
            </a:r>
          </a:p>
          <a:p>
            <a:r>
              <a:rPr lang="en-GB" dirty="0"/>
              <a:t>[1] 9</a:t>
            </a:r>
          </a:p>
        </p:txBody>
      </p:sp>
      <p:sp>
        <p:nvSpPr>
          <p:cNvPr id="5" name="Rectangle 4">
            <a:extLst>
              <a:ext uri="{FF2B5EF4-FFF2-40B4-BE49-F238E27FC236}">
                <a16:creationId xmlns:a16="http://schemas.microsoft.com/office/drawing/2014/main" id="{F50EB692-10A6-F14A-920F-3287DF7CE47F}"/>
              </a:ext>
            </a:extLst>
          </p:cNvPr>
          <p:cNvSpPr/>
          <p:nvPr/>
        </p:nvSpPr>
        <p:spPr>
          <a:xfrm>
            <a:off x="2802835" y="5375364"/>
            <a:ext cx="3810000" cy="923330"/>
          </a:xfrm>
          <a:prstGeom prst="rect">
            <a:avLst/>
          </a:prstGeom>
          <a:ln>
            <a:solidFill>
              <a:srgbClr val="FF0000"/>
            </a:solidFill>
          </a:ln>
        </p:spPr>
        <p:txBody>
          <a:bodyPr wrap="square">
            <a:spAutoFit/>
          </a:bodyPr>
          <a:lstStyle/>
          <a:p>
            <a:r>
              <a:rPr lang="en-GB" dirty="0">
                <a:solidFill>
                  <a:srgbClr val="333333"/>
                </a:solidFill>
                <a:latin typeface="Helvetica Neue" panose="02000503000000020004" pitchFamily="2" charset="0"/>
              </a:rPr>
              <a:t>While loops can potentially result in infinite loops if not written properly. Use with care!</a:t>
            </a:r>
            <a:endParaRPr lang="en-GB" dirty="0"/>
          </a:p>
        </p:txBody>
      </p:sp>
      <p:pic>
        <p:nvPicPr>
          <p:cNvPr id="14338" name="Picture 2" descr="R While Loop Flowchart">
            <a:extLst>
              <a:ext uri="{FF2B5EF4-FFF2-40B4-BE49-F238E27FC236}">
                <a16:creationId xmlns:a16="http://schemas.microsoft.com/office/drawing/2014/main" id="{883B2844-5256-E941-A5ED-86D65A0E7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035" y="2162175"/>
            <a:ext cx="3403600"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516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CC78-DEE0-F242-B13F-F60EA968A430}"/>
              </a:ext>
            </a:extLst>
          </p:cNvPr>
          <p:cNvSpPr>
            <a:spLocks noGrp="1"/>
          </p:cNvSpPr>
          <p:nvPr>
            <p:ph type="title"/>
          </p:nvPr>
        </p:nvSpPr>
        <p:spPr/>
        <p:txBody>
          <a:bodyPr/>
          <a:lstStyle/>
          <a:p>
            <a:r>
              <a:rPr lang="en-GB" b="1" dirty="0"/>
              <a:t>while Loops</a:t>
            </a:r>
            <a:endParaRPr lang="en-GB" dirty="0"/>
          </a:p>
        </p:txBody>
      </p:sp>
      <p:sp>
        <p:nvSpPr>
          <p:cNvPr id="3" name="Rectangle 2">
            <a:extLst>
              <a:ext uri="{FF2B5EF4-FFF2-40B4-BE49-F238E27FC236}">
                <a16:creationId xmlns:a16="http://schemas.microsoft.com/office/drawing/2014/main" id="{B8201C79-705D-0642-B282-345FAE362174}"/>
              </a:ext>
            </a:extLst>
          </p:cNvPr>
          <p:cNvSpPr/>
          <p:nvPr/>
        </p:nvSpPr>
        <p:spPr>
          <a:xfrm>
            <a:off x="279400" y="1543735"/>
            <a:ext cx="7835900" cy="369332"/>
          </a:xfrm>
          <a:prstGeom prst="rect">
            <a:avLst/>
          </a:prstGeom>
        </p:spPr>
        <p:txBody>
          <a:bodyPr wrap="square">
            <a:spAutoFit/>
          </a:bodyPr>
          <a:lstStyle/>
          <a:p>
            <a:r>
              <a:rPr lang="en-GB" dirty="0">
                <a:solidFill>
                  <a:srgbClr val="333333"/>
                </a:solidFill>
                <a:latin typeface="Helvetica Neue" panose="02000503000000020004" pitchFamily="2" charset="0"/>
              </a:rPr>
              <a:t>Sometimes there will be more than one condition in the test.</a:t>
            </a:r>
            <a:endParaRPr lang="en-GB" dirty="0"/>
          </a:p>
        </p:txBody>
      </p:sp>
      <p:sp>
        <p:nvSpPr>
          <p:cNvPr id="4" name="Rectangle 3">
            <a:extLst>
              <a:ext uri="{FF2B5EF4-FFF2-40B4-BE49-F238E27FC236}">
                <a16:creationId xmlns:a16="http://schemas.microsoft.com/office/drawing/2014/main" id="{EF71544A-A22D-1D49-9164-0FE8BA5864F2}"/>
              </a:ext>
            </a:extLst>
          </p:cNvPr>
          <p:cNvSpPr/>
          <p:nvPr/>
        </p:nvSpPr>
        <p:spPr>
          <a:xfrm>
            <a:off x="622300" y="2066141"/>
            <a:ext cx="6096000" cy="3970318"/>
          </a:xfrm>
          <a:prstGeom prst="rect">
            <a:avLst/>
          </a:prstGeom>
          <a:solidFill>
            <a:schemeClr val="bg2"/>
          </a:solidFill>
        </p:spPr>
        <p:txBody>
          <a:bodyPr>
            <a:spAutoFit/>
          </a:bodyPr>
          <a:lstStyle/>
          <a:p>
            <a:r>
              <a:rPr lang="en-GB" dirty="0"/>
              <a:t>&gt; z &lt;- 5</a:t>
            </a:r>
          </a:p>
          <a:p>
            <a:r>
              <a:rPr lang="en-GB" dirty="0"/>
              <a:t>&gt; </a:t>
            </a:r>
            <a:r>
              <a:rPr lang="en-GB" dirty="0" err="1"/>
              <a:t>set.seed</a:t>
            </a:r>
            <a:r>
              <a:rPr lang="en-GB" dirty="0"/>
              <a:t>(1)</a:t>
            </a:r>
          </a:p>
          <a:p>
            <a:r>
              <a:rPr lang="en-GB" dirty="0"/>
              <a:t>&gt; </a:t>
            </a:r>
          </a:p>
          <a:p>
            <a:r>
              <a:rPr lang="en-GB" dirty="0"/>
              <a:t>&gt; while(z &gt;= 3 &amp;&amp; z &lt;= 10) {</a:t>
            </a:r>
          </a:p>
          <a:p>
            <a:r>
              <a:rPr lang="en-GB" dirty="0"/>
              <a:t>+         coin &lt;- </a:t>
            </a:r>
            <a:r>
              <a:rPr lang="en-GB" dirty="0" err="1"/>
              <a:t>rbinom</a:t>
            </a:r>
            <a:r>
              <a:rPr lang="en-GB" dirty="0"/>
              <a:t>(1, 1, 0.5)</a:t>
            </a:r>
          </a:p>
          <a:p>
            <a:r>
              <a:rPr lang="en-GB" dirty="0"/>
              <a:t>+         </a:t>
            </a:r>
          </a:p>
          <a:p>
            <a:r>
              <a:rPr lang="en-GB" dirty="0"/>
              <a:t>+         if(coin == 1) {  ## random walk</a:t>
            </a:r>
          </a:p>
          <a:p>
            <a:r>
              <a:rPr lang="en-GB" dirty="0"/>
              <a:t>+                 z &lt;- z + 1</a:t>
            </a:r>
          </a:p>
          <a:p>
            <a:r>
              <a:rPr lang="en-GB" dirty="0"/>
              <a:t>+         } else {</a:t>
            </a:r>
          </a:p>
          <a:p>
            <a:r>
              <a:rPr lang="en-GB" dirty="0"/>
              <a:t>+                 z &lt;- z - 1</a:t>
            </a:r>
          </a:p>
          <a:p>
            <a:r>
              <a:rPr lang="en-GB" dirty="0"/>
              <a:t>+         } </a:t>
            </a:r>
          </a:p>
          <a:p>
            <a:r>
              <a:rPr lang="en-GB" dirty="0"/>
              <a:t>+ }</a:t>
            </a:r>
          </a:p>
          <a:p>
            <a:r>
              <a:rPr lang="en-GB" dirty="0"/>
              <a:t>&gt; print(z)</a:t>
            </a:r>
          </a:p>
          <a:p>
            <a:r>
              <a:rPr lang="en-GB" dirty="0"/>
              <a:t>[1] 2</a:t>
            </a:r>
          </a:p>
        </p:txBody>
      </p:sp>
      <p:sp>
        <p:nvSpPr>
          <p:cNvPr id="5" name="Rectangle 4">
            <a:extLst>
              <a:ext uri="{FF2B5EF4-FFF2-40B4-BE49-F238E27FC236}">
                <a16:creationId xmlns:a16="http://schemas.microsoft.com/office/drawing/2014/main" id="{F7448953-712C-B045-940D-E20A4AD1DBB7}"/>
              </a:ext>
            </a:extLst>
          </p:cNvPr>
          <p:cNvSpPr/>
          <p:nvPr/>
        </p:nvSpPr>
        <p:spPr>
          <a:xfrm>
            <a:off x="7315200" y="2967335"/>
            <a:ext cx="3365500" cy="1754326"/>
          </a:xfrm>
          <a:prstGeom prst="rect">
            <a:avLst/>
          </a:prstGeom>
        </p:spPr>
        <p:txBody>
          <a:bodyPr wrap="square">
            <a:spAutoFit/>
          </a:bodyPr>
          <a:lstStyle/>
          <a:p>
            <a:r>
              <a:rPr lang="en-GB" dirty="0">
                <a:solidFill>
                  <a:srgbClr val="333333"/>
                </a:solidFill>
                <a:latin typeface="Helvetica Neue" panose="02000503000000020004" pitchFamily="2" charset="0"/>
              </a:rPr>
              <a:t>Conditions are always evaluated from left to right. For example, in the above code, if </a:t>
            </a:r>
            <a:r>
              <a:rPr lang="en-GB" dirty="0"/>
              <a:t>z</a:t>
            </a:r>
            <a:r>
              <a:rPr lang="en-GB" dirty="0">
                <a:solidFill>
                  <a:srgbClr val="333333"/>
                </a:solidFill>
                <a:latin typeface="Helvetica Neue" panose="02000503000000020004" pitchFamily="2" charset="0"/>
              </a:rPr>
              <a:t> were less than 3, the second test would not have been evaluated.</a:t>
            </a:r>
            <a:endParaRPr lang="en-GB" dirty="0"/>
          </a:p>
        </p:txBody>
      </p:sp>
    </p:spTree>
    <p:extLst>
      <p:ext uri="{BB962C8B-B14F-4D97-AF65-F5344CB8AC3E}">
        <p14:creationId xmlns:p14="http://schemas.microsoft.com/office/powerpoint/2010/main" val="676174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3D48-2E7D-D94F-92C4-2607FA9A9357}"/>
              </a:ext>
            </a:extLst>
          </p:cNvPr>
          <p:cNvSpPr>
            <a:spLocks noGrp="1"/>
          </p:cNvSpPr>
          <p:nvPr>
            <p:ph type="title"/>
          </p:nvPr>
        </p:nvSpPr>
        <p:spPr/>
        <p:txBody>
          <a:bodyPr/>
          <a:lstStyle/>
          <a:p>
            <a:r>
              <a:rPr lang="en-GB" b="1" dirty="0"/>
              <a:t>repeat Loops</a:t>
            </a:r>
            <a:endParaRPr lang="en-GB" dirty="0"/>
          </a:p>
        </p:txBody>
      </p:sp>
      <p:sp>
        <p:nvSpPr>
          <p:cNvPr id="3" name="Rectangle 2">
            <a:extLst>
              <a:ext uri="{FF2B5EF4-FFF2-40B4-BE49-F238E27FC236}">
                <a16:creationId xmlns:a16="http://schemas.microsoft.com/office/drawing/2014/main" id="{A510EBE5-25D0-8442-8C65-F866B36DB229}"/>
              </a:ext>
            </a:extLst>
          </p:cNvPr>
          <p:cNvSpPr/>
          <p:nvPr/>
        </p:nvSpPr>
        <p:spPr>
          <a:xfrm>
            <a:off x="355600" y="1515239"/>
            <a:ext cx="11353800" cy="1477328"/>
          </a:xfrm>
          <a:prstGeom prst="rect">
            <a:avLst/>
          </a:prstGeom>
        </p:spPr>
        <p:txBody>
          <a:bodyPr wrap="square">
            <a:spAutoFit/>
          </a:bodyPr>
          <a:lstStyle/>
          <a:p>
            <a:r>
              <a:rPr lang="en-GB" dirty="0">
                <a:solidFill>
                  <a:srgbClr val="333333"/>
                </a:solidFill>
                <a:latin typeface="Helvetica Neue" panose="02000503000000020004" pitchFamily="2" charset="0"/>
              </a:rPr>
              <a:t>repeat initiates an infinite loop right from the start. These are not commonly used in statistical or data analysis applications but they do have their uses. The only way to exit a repeat loop is to call break.</a:t>
            </a:r>
          </a:p>
          <a:p>
            <a:r>
              <a:rPr lang="en-GB" dirty="0">
                <a:solidFill>
                  <a:srgbClr val="333333"/>
                </a:solidFill>
                <a:latin typeface="Helvetica Neue" panose="02000503000000020004" pitchFamily="2" charset="0"/>
              </a:rPr>
              <a:t>One possible paradigm might be in an iterative algorithm where you may be searching for a solution and you don’t want to stop until you’re close enough to the solution. In this kind of situation, you often don’t know in advance how many iterations it’s going to take to get “close enough” to the solution.</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A0037746-418B-0D48-8C09-9AC354A52EE8}"/>
              </a:ext>
            </a:extLst>
          </p:cNvPr>
          <p:cNvSpPr/>
          <p:nvPr/>
        </p:nvSpPr>
        <p:spPr>
          <a:xfrm>
            <a:off x="355600" y="3076555"/>
            <a:ext cx="6096000" cy="3416320"/>
          </a:xfrm>
          <a:prstGeom prst="rect">
            <a:avLst/>
          </a:prstGeom>
          <a:solidFill>
            <a:schemeClr val="bg2"/>
          </a:solidFill>
        </p:spPr>
        <p:txBody>
          <a:bodyPr>
            <a:spAutoFit/>
          </a:bodyPr>
          <a:lstStyle/>
          <a:p>
            <a:r>
              <a:rPr lang="en-GB" dirty="0"/>
              <a:t>x0 &lt;- 1</a:t>
            </a:r>
          </a:p>
          <a:p>
            <a:r>
              <a:rPr lang="en-GB" dirty="0" err="1"/>
              <a:t>tol</a:t>
            </a:r>
            <a:r>
              <a:rPr lang="en-GB" dirty="0"/>
              <a:t> &lt;- 1e-8</a:t>
            </a:r>
          </a:p>
          <a:p>
            <a:endParaRPr lang="en-GB" dirty="0"/>
          </a:p>
          <a:p>
            <a:r>
              <a:rPr lang="en-GB" dirty="0"/>
              <a:t>repeat {</a:t>
            </a:r>
          </a:p>
          <a:p>
            <a:r>
              <a:rPr lang="en-GB" dirty="0"/>
              <a:t>        x1 &lt;- </a:t>
            </a:r>
            <a:r>
              <a:rPr lang="en-GB" dirty="0" err="1"/>
              <a:t>computeEstimate</a:t>
            </a:r>
            <a:r>
              <a:rPr lang="en-GB" dirty="0"/>
              <a:t>()</a:t>
            </a:r>
          </a:p>
          <a:p>
            <a:r>
              <a:rPr lang="en-GB" dirty="0"/>
              <a:t>        </a:t>
            </a:r>
          </a:p>
          <a:p>
            <a:r>
              <a:rPr lang="en-GB" dirty="0"/>
              <a:t>        if(abs(x1 - x0) &lt; </a:t>
            </a:r>
            <a:r>
              <a:rPr lang="en-GB" dirty="0" err="1"/>
              <a:t>tol</a:t>
            </a:r>
            <a:r>
              <a:rPr lang="en-GB" dirty="0"/>
              <a:t>) {  ## Close enough?</a:t>
            </a:r>
          </a:p>
          <a:p>
            <a:r>
              <a:rPr lang="en-GB" dirty="0"/>
              <a:t>                break</a:t>
            </a:r>
          </a:p>
          <a:p>
            <a:r>
              <a:rPr lang="en-GB" dirty="0"/>
              <a:t>        } else {</a:t>
            </a:r>
          </a:p>
          <a:p>
            <a:r>
              <a:rPr lang="en-GB" dirty="0"/>
              <a:t>                x0 &lt;- x1</a:t>
            </a:r>
          </a:p>
          <a:p>
            <a:r>
              <a:rPr lang="en-GB" dirty="0"/>
              <a:t>        } </a:t>
            </a:r>
          </a:p>
          <a:p>
            <a:r>
              <a:rPr lang="en-GB" dirty="0"/>
              <a:t>}</a:t>
            </a:r>
          </a:p>
        </p:txBody>
      </p:sp>
      <p:sp>
        <p:nvSpPr>
          <p:cNvPr id="5" name="Rectangle 4">
            <a:extLst>
              <a:ext uri="{FF2B5EF4-FFF2-40B4-BE49-F238E27FC236}">
                <a16:creationId xmlns:a16="http://schemas.microsoft.com/office/drawing/2014/main" id="{1F490539-E08E-2F46-B9ED-EB84660C7A5F}"/>
              </a:ext>
            </a:extLst>
          </p:cNvPr>
          <p:cNvSpPr/>
          <p:nvPr/>
        </p:nvSpPr>
        <p:spPr>
          <a:xfrm>
            <a:off x="6908800" y="3250753"/>
            <a:ext cx="4508500" cy="3416320"/>
          </a:xfrm>
          <a:prstGeom prst="rect">
            <a:avLst/>
          </a:prstGeom>
        </p:spPr>
        <p:txBody>
          <a:bodyPr wrap="square">
            <a:spAutoFit/>
          </a:bodyPr>
          <a:lstStyle/>
          <a:p>
            <a:r>
              <a:rPr lang="en-GB" dirty="0">
                <a:solidFill>
                  <a:srgbClr val="333333"/>
                </a:solidFill>
                <a:latin typeface="Helvetica Neue" panose="02000503000000020004" pitchFamily="2" charset="0"/>
              </a:rPr>
              <a:t>Note that the above code will not run if the </a:t>
            </a:r>
            <a:r>
              <a:rPr lang="en-GB" dirty="0" err="1">
                <a:solidFill>
                  <a:srgbClr val="333333"/>
                </a:solidFill>
                <a:latin typeface="Helvetica Neue" panose="02000503000000020004" pitchFamily="2" charset="0"/>
              </a:rPr>
              <a:t>computeEstimate</a:t>
            </a:r>
            <a:r>
              <a:rPr lang="en-GB" dirty="0">
                <a:solidFill>
                  <a:srgbClr val="333333"/>
                </a:solidFill>
                <a:latin typeface="Helvetica Neue" panose="02000503000000020004" pitchFamily="2" charset="0"/>
              </a:rPr>
              <a:t>() function is not defined (I just made it up for the purposes of this demonstration).</a:t>
            </a:r>
          </a:p>
          <a:p>
            <a:r>
              <a:rPr lang="en-GB" dirty="0">
                <a:solidFill>
                  <a:srgbClr val="333333"/>
                </a:solidFill>
                <a:latin typeface="Helvetica Neue" panose="02000503000000020004" pitchFamily="2" charset="0"/>
              </a:rPr>
              <a:t>The loop above is a bit dangerous because there’s no guarantee it will stop. You could get in a situation where the values of x0 and x1 oscillate back and forth and never converge. Better to set a hard limit on the number of iterations by using a for loop and then report whether convergence was achieved or not.</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39859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92013</TotalTime>
  <Words>8735</Words>
  <Application>Microsoft Macintosh PowerPoint</Application>
  <PresentationFormat>Widescreen</PresentationFormat>
  <Paragraphs>1120</Paragraphs>
  <Slides>119</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119</vt:i4>
      </vt:variant>
    </vt:vector>
  </HeadingPairs>
  <TitlesOfParts>
    <vt:vector size="132" baseType="lpstr">
      <vt:lpstr>Arial</vt:lpstr>
      <vt:lpstr>Calibri</vt:lpstr>
      <vt:lpstr>Calibri Light</vt:lpstr>
      <vt:lpstr>Courier 10 Pitch</vt:lpstr>
      <vt:lpstr>Courier New</vt:lpstr>
      <vt:lpstr>Helvetica Neue</vt:lpstr>
      <vt:lpstr>Menlo</vt:lpstr>
      <vt:lpstr>MJXc-TeX-main-R</vt:lpstr>
      <vt:lpstr>MJXc-TeX-math-I</vt:lpstr>
      <vt:lpstr>Nunito</vt:lpstr>
      <vt:lpstr>Source Sans Pro</vt:lpstr>
      <vt:lpstr>Symbol</vt:lpstr>
      <vt:lpstr>Office Theme</vt:lpstr>
      <vt:lpstr>Basic R</vt:lpstr>
      <vt:lpstr>Instructors </vt:lpstr>
      <vt:lpstr>Materials </vt:lpstr>
      <vt:lpstr>Why R?</vt:lpstr>
      <vt:lpstr>Drawbacks </vt:lpstr>
      <vt:lpstr>Let’s start</vt:lpstr>
      <vt:lpstr>Let’s start</vt:lpstr>
      <vt:lpstr>Let’s start</vt:lpstr>
      <vt:lpstr>Let’s start</vt:lpstr>
      <vt:lpstr>Let’s start</vt:lpstr>
      <vt:lpstr>Let’s do some scripting</vt:lpstr>
      <vt:lpstr>Let’s do some scripting</vt:lpstr>
      <vt:lpstr>The very basic: variables &amp; functions</vt:lpstr>
      <vt:lpstr>The very basic: variables &amp; functions</vt:lpstr>
      <vt:lpstr>Arithmetic Operators</vt:lpstr>
      <vt:lpstr>Arithmetic Operators</vt:lpstr>
      <vt:lpstr>Relational Operators</vt:lpstr>
      <vt:lpstr>Relational Operators</vt:lpstr>
      <vt:lpstr>Logical Operators</vt:lpstr>
      <vt:lpstr>Logical Operators</vt:lpstr>
      <vt:lpstr>Assignment Operators</vt:lpstr>
      <vt:lpstr>Assignment Operators</vt:lpstr>
      <vt:lpstr>The very basic: variables &amp; functions</vt:lpstr>
      <vt:lpstr>Data types</vt:lpstr>
      <vt:lpstr>Vectors</vt:lpstr>
      <vt:lpstr>Create vectors</vt:lpstr>
      <vt:lpstr>Create vectors</vt:lpstr>
      <vt:lpstr>Create vectors</vt:lpstr>
      <vt:lpstr>Vectors</vt:lpstr>
      <vt:lpstr>Coercion</vt:lpstr>
      <vt:lpstr>Coercion</vt:lpstr>
      <vt:lpstr>Coercion</vt:lpstr>
      <vt:lpstr>Matrices</vt:lpstr>
      <vt:lpstr>Lists</vt:lpstr>
      <vt:lpstr>data frame</vt:lpstr>
      <vt:lpstr>How to Create a Data Frame</vt:lpstr>
      <vt:lpstr>Slice Data Frame</vt:lpstr>
      <vt:lpstr>Append a Column to Data Frame</vt:lpstr>
      <vt:lpstr>Subset a Data Frame</vt:lpstr>
      <vt:lpstr>The data frame “murders”</vt:lpstr>
      <vt:lpstr>Examining data frame</vt:lpstr>
      <vt:lpstr>Importing data</vt:lpstr>
      <vt:lpstr>The readr and readxl packages</vt:lpstr>
      <vt:lpstr>The R Painters Model</vt:lpstr>
      <vt:lpstr>Core Graph Types</vt:lpstr>
      <vt:lpstr>Figures are configured based on the options passed to them</vt:lpstr>
      <vt:lpstr>Figures are configured based on the options passed to them</vt:lpstr>
      <vt:lpstr>Some options are common to many plot types</vt:lpstr>
      <vt:lpstr>Some options take 'magic' numbers</vt:lpstr>
      <vt:lpstr>Line types</vt:lpstr>
      <vt:lpstr>Plot Characters</vt:lpstr>
      <vt:lpstr>Some options are specific to one graph type (eg barplot)</vt:lpstr>
      <vt:lpstr>Par</vt:lpstr>
      <vt:lpstr>Par examples</vt:lpstr>
      <vt:lpstr>Par options</vt:lpstr>
      <vt:lpstr>PowerPoint Presentation</vt:lpstr>
      <vt:lpstr>Par options</vt:lpstr>
      <vt:lpstr>PowerPoint Presentation</vt:lpstr>
      <vt:lpstr>Par options</vt:lpstr>
      <vt:lpstr>PowerPoint Presentation</vt:lpstr>
      <vt:lpstr>Par options</vt:lpstr>
      <vt:lpstr>Specifying colours</vt:lpstr>
      <vt:lpstr>Built in colour schemes</vt:lpstr>
      <vt:lpstr>PowerPoint Presentation</vt:lpstr>
      <vt:lpstr>Colour Packages</vt:lpstr>
      <vt:lpstr>Applying Colour to Plots</vt:lpstr>
      <vt:lpstr>Applying Colour to Plots</vt:lpstr>
      <vt:lpstr>Applying Colour to Plots</vt:lpstr>
      <vt:lpstr>Dynamic use of colour</vt:lpstr>
      <vt:lpstr>Making colour ramps</vt:lpstr>
      <vt:lpstr>Using colour to plot density</vt:lpstr>
      <vt:lpstr>Colour Mapping Function</vt:lpstr>
      <vt:lpstr>Plotting Quantitative Colour</vt:lpstr>
      <vt:lpstr>Points</vt:lpstr>
      <vt:lpstr>Lines / Arrows / Abline</vt:lpstr>
      <vt:lpstr>Example multi-layer plot</vt:lpstr>
      <vt:lpstr>Polygon (shaded areas)</vt:lpstr>
      <vt:lpstr>Text (in plot text)</vt:lpstr>
      <vt:lpstr>Legend</vt:lpstr>
      <vt:lpstr>Scatterplot </vt:lpstr>
      <vt:lpstr>Scatterplot </vt:lpstr>
      <vt:lpstr>boxplots</vt:lpstr>
      <vt:lpstr>histograms</vt:lpstr>
      <vt:lpstr>Histograms</vt:lpstr>
      <vt:lpstr>Density plot</vt:lpstr>
      <vt:lpstr>Compare distributions</vt:lpstr>
      <vt:lpstr>Piecharts </vt:lpstr>
      <vt:lpstr>Pairplot </vt:lpstr>
      <vt:lpstr>Control Structures</vt:lpstr>
      <vt:lpstr>if-else</vt:lpstr>
      <vt:lpstr>If – else: example</vt:lpstr>
      <vt:lpstr>for Loops</vt:lpstr>
      <vt:lpstr>for Loops</vt:lpstr>
      <vt:lpstr>For Loop over a list</vt:lpstr>
      <vt:lpstr>Nested for loops</vt:lpstr>
      <vt:lpstr>For Loop over a matrix</vt:lpstr>
      <vt:lpstr>while Loops</vt:lpstr>
      <vt:lpstr>while Loops</vt:lpstr>
      <vt:lpstr>repeat Loops</vt:lpstr>
      <vt:lpstr>next, break</vt:lpstr>
      <vt:lpstr>Example: Find the factorial of a number</vt:lpstr>
      <vt:lpstr>R Notebooks</vt:lpstr>
      <vt:lpstr>PowerPoint Presentation</vt:lpstr>
      <vt:lpstr>Problems with conventional scripts</vt:lpstr>
      <vt:lpstr>R Notebooks</vt:lpstr>
      <vt:lpstr>PowerPoint Presentation</vt:lpstr>
      <vt:lpstr>Notebook Structure</vt:lpstr>
      <vt:lpstr>Creating a Notebook in RStudio</vt:lpstr>
      <vt:lpstr>Notebook sections</vt:lpstr>
      <vt:lpstr>Notebook workflow</vt:lpstr>
      <vt:lpstr>Running R code in a notebook</vt:lpstr>
      <vt:lpstr>Exercise</vt:lpstr>
      <vt:lpstr>Exercise</vt:lpstr>
      <vt:lpstr>Exercise 3</vt:lpstr>
      <vt:lpstr>Exercise</vt:lpstr>
      <vt:lpstr>Exercises 5 </vt:lpstr>
      <vt:lpstr>PowerPoint Presentation</vt:lpstr>
      <vt:lpstr>EX 7</vt:lpstr>
      <vt:lpstr>Exercise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63</cp:revision>
  <dcterms:created xsi:type="dcterms:W3CDTF">2019-09-24T07:49:12Z</dcterms:created>
  <dcterms:modified xsi:type="dcterms:W3CDTF">2023-10-05T11:34:20Z</dcterms:modified>
</cp:coreProperties>
</file>