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418" r:id="rId4"/>
    <p:sldId id="257" r:id="rId5"/>
    <p:sldId id="411" r:id="rId6"/>
    <p:sldId id="412" r:id="rId7"/>
    <p:sldId id="413" r:id="rId8"/>
    <p:sldId id="414" r:id="rId9"/>
    <p:sldId id="415" r:id="rId10"/>
    <p:sldId id="416" r:id="rId11"/>
    <p:sldId id="417" r:id="rId12"/>
    <p:sldId id="426" r:id="rId13"/>
    <p:sldId id="419" r:id="rId14"/>
    <p:sldId id="421" r:id="rId15"/>
    <p:sldId id="422" r:id="rId16"/>
    <p:sldId id="423" r:id="rId17"/>
    <p:sldId id="424"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04553-AC98-9E45-BB76-3F71AA6F703C}"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761D5-488F-2F42-AEC0-C17C970C3EF5}"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38200" y="2011680"/>
            <a:ext cx="1051560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9088"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90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643468" y="643467"/>
            <a:ext cx="4620584" cy="4567137"/>
          </a:xfrm>
        </p:spPr>
        <p:txBody>
          <a:bodyPr>
            <a:normAutofit/>
          </a:bodyPr>
          <a:lstStyle/>
          <a:p>
            <a:r>
              <a:rPr lang="en-GB"/>
              <a:t>Workshop1 </a:t>
            </a:r>
            <a:br>
              <a:rPr lang="en-GB"/>
            </a:br>
            <a:r>
              <a:rPr lang="en-GB"/>
              <a:t>on lesson 1 &amp;2</a:t>
            </a:r>
            <a:br>
              <a:rPr lang="en-GB"/>
            </a:br>
            <a:endParaRPr lang="fr-FR" dirty="0"/>
          </a:p>
        </p:txBody>
      </p:sp>
      <p:sp>
        <p:nvSpPr>
          <p:cNvPr id="3" name="Sous-titre 2"/>
          <p:cNvSpPr>
            <a:spLocks noGrp="1"/>
          </p:cNvSpPr>
          <p:nvPr>
            <p:ph type="subTitle" idx="1"/>
          </p:nvPr>
        </p:nvSpPr>
        <p:spPr>
          <a:xfrm>
            <a:off x="643467" y="5277684"/>
            <a:ext cx="4620584" cy="775494"/>
          </a:xfrm>
        </p:spPr>
        <p:txBody>
          <a:bodyPr>
            <a:normAutofit/>
          </a:bodyPr>
          <a:lstStyle/>
          <a:p>
            <a:r>
              <a:rPr lang="fr-FR"/>
              <a:t>19/10/2023</a:t>
            </a:r>
            <a:endParaRPr lang="fr-FR" dirty="0"/>
          </a:p>
        </p:txBody>
      </p:sp>
      <p:pic>
        <p:nvPicPr>
          <p:cNvPr id="16" name="Picture 3"/>
          <p:cNvPicPr>
            <a:picLocks noChangeAspect="1"/>
          </p:cNvPicPr>
          <p:nvPr/>
        </p:nvPicPr>
        <p:blipFill rotWithShape="1">
          <a:blip r:embed="rId1"/>
          <a:srcRect l="9895" r="32067"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4000" b="1" dirty="0">
                <a:solidFill>
                  <a:srgbClr val="1F497D"/>
                </a:solidFill>
                <a:effectLst/>
                <a:latin typeface="Arial" panose="020B0604020202020204" pitchFamily="34" charset="0"/>
                <a:cs typeface="Times New Roman" panose="02020603050405020304" pitchFamily="18" charset="0"/>
              </a:rPr>
              <a:t>Exercise 8:</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3"/>
          <p:cNvSpPr txBox="1"/>
          <p:nvPr/>
        </p:nvSpPr>
        <p:spPr>
          <a:xfrm>
            <a:off x="1521359" y="1690688"/>
            <a:ext cx="7997567" cy="369332"/>
          </a:xfrm>
          <a:prstGeom prst="rect">
            <a:avLst/>
          </a:prstGeom>
          <a:noFill/>
        </p:spPr>
        <p:txBody>
          <a:bodyPr wrap="square">
            <a:spAutoFit/>
          </a:bodyPr>
          <a:lstStyle/>
          <a:p>
            <a:r>
              <a:rPr lang="en-GB" dirty="0"/>
              <a:t>Write a program to check if the input number is prime or not</a:t>
            </a:r>
            <a:endParaRPr lang="fr-FR" dirty="0"/>
          </a:p>
        </p:txBody>
      </p:sp>
      <p:sp>
        <p:nvSpPr>
          <p:cNvPr id="6" name="TextBox 5"/>
          <p:cNvSpPr txBox="1"/>
          <p:nvPr/>
        </p:nvSpPr>
        <p:spPr>
          <a:xfrm>
            <a:off x="1521360" y="2658021"/>
            <a:ext cx="8899954" cy="3693319"/>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Here, we take an integer from the user and check whether it is prime or not. Numbers less than or equal to 1 are not prime numbers.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Hence, we only proceed if the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greater than 1. We check if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exactly divisible by any number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If we find a factor in that range, the number is not prime. Else the number is prime.</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We can decrease the range of numbers where we look for factors.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In the above program, our search range is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We could have used the range,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2] or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0.5]. The later range is based on the fact that a composite number must have a factor less than square root of that number. Otherwise the number is prime.</a:t>
            </a:r>
            <a:endParaRPr lang="en-GB" b="0" i="0" dirty="0">
              <a:solidFill>
                <a:srgbClr val="252830"/>
              </a:solidFill>
              <a:effectLst/>
              <a:latin typeface="Nunito" pitchFamily="2" charset="77"/>
            </a:endParaRPr>
          </a:p>
          <a:p>
            <a:pPr algn="ctr"/>
            <a:br>
              <a:rPr lang="en-GB" b="0" i="0" dirty="0">
                <a:solidFill>
                  <a:srgbClr val="252830"/>
                </a:solidFill>
                <a:effectLst/>
                <a:latin typeface="Nunito" pitchFamily="2" charset="77"/>
              </a:rPr>
            </a:br>
            <a:endParaRPr lang="en-GB" b="0" i="0" dirty="0">
              <a:solidFill>
                <a:srgbClr val="252830"/>
              </a:solidFill>
              <a:effectLst/>
              <a:latin typeface="Nunito" pitchFamily="2"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p:cNvSpPr>
            <a:spLocks noGrp="1" noRot="1" noChangeAspect="1" noMove="1" noResize="1" noEditPoints="1" noAdjustHandles="1" noChangeArrowheads="1" noChangeShapeType="1" noTextEdit="1"/>
          </p:cNvSpPr>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643468" y="643467"/>
            <a:ext cx="4620584" cy="4567137"/>
          </a:xfrm>
        </p:spPr>
        <p:txBody>
          <a:bodyPr vert="horz" lIns="91440" tIns="45720" rIns="91440" bIns="45720" rtlCol="0" anchor="b">
            <a:normAutofit/>
          </a:bodyPr>
          <a:lstStyle/>
          <a:p>
            <a:r>
              <a:rPr lang="en-US" sz="4800" i="1" dirty="0"/>
              <a:t>Lesson 2</a:t>
            </a:r>
            <a:endParaRPr lang="en-US" sz="4800" i="1" dirty="0"/>
          </a:p>
        </p:txBody>
      </p:sp>
      <p:pic>
        <p:nvPicPr>
          <p:cNvPr id="6" name="Graphic 5" descr="Livre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606253" y="957860"/>
            <a:ext cx="4942280" cy="4942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lgn="just"/>
            <a:r>
              <a:rPr lang="en-US" b="1" dirty="0">
                <a:solidFill>
                  <a:srgbClr val="1F497D"/>
                </a:solidFill>
                <a:latin typeface="Arial" panose="020B0604020202020204" pitchFamily="34" charset="0"/>
                <a:cs typeface="Times New Roman" panose="02020603050405020304" pitchFamily="18" charset="0"/>
              </a:rPr>
              <a:t>Exercise 2: Fibonacci Sequence in R</a:t>
            </a:r>
            <a:endParaRPr lang="en-US" b="1" dirty="0">
              <a:solidFill>
                <a:srgbClr val="1F497D"/>
              </a:solidFill>
              <a:latin typeface="Arial" panose="020B0604020202020204" pitchFamily="34" charset="0"/>
              <a:cs typeface="Times New Roman" panose="02020603050405020304" pitchFamily="18" charset="0"/>
            </a:endParaRPr>
          </a:p>
        </p:txBody>
      </p:sp>
      <p:sp>
        <p:nvSpPr>
          <p:cNvPr id="5" name="TextBox 3"/>
          <p:cNvSpPr txBox="1"/>
          <p:nvPr/>
        </p:nvSpPr>
        <p:spPr>
          <a:xfrm>
            <a:off x="1218357" y="1843088"/>
            <a:ext cx="10900755" cy="923330"/>
          </a:xfrm>
          <a:prstGeom prst="rect">
            <a:avLst/>
          </a:prstGeom>
          <a:noFill/>
        </p:spPr>
        <p:txBody>
          <a:bodyPr wrap="square">
            <a:spAutoFit/>
          </a:bodyPr>
          <a:lstStyle/>
          <a:p>
            <a:pPr algn="l"/>
            <a:r>
              <a:rPr lang="en-GB" b="0" i="0" dirty="0">
                <a:solidFill>
                  <a:srgbClr val="252830"/>
                </a:solidFill>
                <a:effectLst/>
                <a:latin typeface="Nunito" pitchFamily="2" charset="77"/>
              </a:rPr>
              <a:t>The first two terms of the Fibonacci sequence is 0 followed by 1. All other terms are obtained by adding the preceding two terms.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This means to say the n</a:t>
            </a:r>
            <a:r>
              <a:rPr lang="en-GB" b="0" i="0" baseline="30000" dirty="0">
                <a:solidFill>
                  <a:srgbClr val="252830"/>
                </a:solidFill>
                <a:effectLst/>
                <a:latin typeface="Nunito" pitchFamily="2" charset="77"/>
              </a:rPr>
              <a:t>th</a:t>
            </a:r>
            <a:r>
              <a:rPr lang="en-GB" b="0" i="0" dirty="0">
                <a:solidFill>
                  <a:srgbClr val="252830"/>
                </a:solidFill>
                <a:effectLst/>
                <a:latin typeface="Nunito" pitchFamily="2" charset="77"/>
              </a:rPr>
              <a:t> term is the sum of (n-1)</a:t>
            </a:r>
            <a:r>
              <a:rPr lang="en-GB" b="0" i="0" baseline="30000" dirty="0" err="1">
                <a:solidFill>
                  <a:srgbClr val="252830"/>
                </a:solidFill>
                <a:effectLst/>
                <a:latin typeface="Nunito" pitchFamily="2" charset="77"/>
              </a:rPr>
              <a:t>th</a:t>
            </a:r>
            <a:r>
              <a:rPr lang="en-GB" b="0" i="0" dirty="0">
                <a:solidFill>
                  <a:srgbClr val="252830"/>
                </a:solidFill>
                <a:effectLst/>
                <a:latin typeface="Nunito" pitchFamily="2" charset="77"/>
              </a:rPr>
              <a:t> and (n-2)</a:t>
            </a:r>
            <a:r>
              <a:rPr lang="en-GB" b="0" i="0" baseline="30000" dirty="0" err="1">
                <a:solidFill>
                  <a:srgbClr val="252830"/>
                </a:solidFill>
                <a:effectLst/>
                <a:latin typeface="Nunito" pitchFamily="2" charset="77"/>
              </a:rPr>
              <a:t>th</a:t>
            </a:r>
            <a:r>
              <a:rPr lang="en-GB" b="0" i="0" dirty="0">
                <a:solidFill>
                  <a:srgbClr val="252830"/>
                </a:solidFill>
                <a:effectLst/>
                <a:latin typeface="Nunito" pitchFamily="2" charset="77"/>
              </a:rPr>
              <a:t> term.</a:t>
            </a:r>
            <a:endParaRPr lang="en-GB" b="0" i="0" dirty="0">
              <a:solidFill>
                <a:srgbClr val="252830"/>
              </a:solidFill>
              <a:effectLst/>
              <a:latin typeface="Nunito" pitchFamily="2" charset="77"/>
            </a:endParaRPr>
          </a:p>
        </p:txBody>
      </p:sp>
      <p:sp>
        <p:nvSpPr>
          <p:cNvPr id="6" name="TextBox 7"/>
          <p:cNvSpPr txBox="1"/>
          <p:nvPr/>
        </p:nvSpPr>
        <p:spPr>
          <a:xfrm>
            <a:off x="2289253" y="3317608"/>
            <a:ext cx="6093228" cy="1754326"/>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Here, we ask the user for the number of terms in the sequence.</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A recursive function </a:t>
            </a:r>
            <a:r>
              <a:rPr lang="en-GB" b="0" i="0" dirty="0" err="1">
                <a:solidFill>
                  <a:srgbClr val="252830"/>
                </a:solidFill>
                <a:effectLst/>
                <a:latin typeface="Nunito" pitchFamily="2" charset="77"/>
              </a:rPr>
              <a:t>recurse_fibonacci</a:t>
            </a:r>
            <a:r>
              <a:rPr lang="en-GB" b="0" i="0" dirty="0">
                <a:solidFill>
                  <a:srgbClr val="252830"/>
                </a:solidFill>
                <a:effectLst/>
                <a:latin typeface="Nunito" pitchFamily="2" charset="77"/>
              </a:rPr>
              <a:t>() is used to calculate the nth term of the sequence. We use a for loop to iterate and calculate each term recursively.</a:t>
            </a:r>
            <a:endParaRPr lang="en-GB" b="0" i="0" dirty="0">
              <a:solidFill>
                <a:srgbClr val="252830"/>
              </a:solidFill>
              <a:effectLst/>
              <a:latin typeface="Nunito" pitchFamily="2" charset="7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lgn="just"/>
            <a:r>
              <a:rPr lang="en-US" b="1" dirty="0">
                <a:solidFill>
                  <a:srgbClr val="1F497D"/>
                </a:solidFill>
                <a:latin typeface="Arial" panose="020B0604020202020204" pitchFamily="34" charset="0"/>
                <a:cs typeface="Times New Roman" panose="02020603050405020304" pitchFamily="18" charset="0"/>
              </a:rPr>
              <a:t>Exercise 3: Program to Find GCD</a:t>
            </a:r>
            <a:endParaRPr lang="en-US" b="1" dirty="0">
              <a:solidFill>
                <a:srgbClr val="1F497D"/>
              </a:solidFill>
              <a:latin typeface="Arial" panose="020B0604020202020204" pitchFamily="34" charset="0"/>
              <a:cs typeface="Times New Roman" panose="02020603050405020304" pitchFamily="18" charset="0"/>
            </a:endParaRPr>
          </a:p>
        </p:txBody>
      </p:sp>
      <p:sp>
        <p:nvSpPr>
          <p:cNvPr id="2" name="TextBox 3"/>
          <p:cNvSpPr txBox="1"/>
          <p:nvPr/>
        </p:nvSpPr>
        <p:spPr>
          <a:xfrm>
            <a:off x="337358" y="1843088"/>
            <a:ext cx="11517283" cy="923330"/>
          </a:xfrm>
          <a:prstGeom prst="rect">
            <a:avLst/>
          </a:prstGeom>
          <a:noFill/>
        </p:spPr>
        <p:txBody>
          <a:bodyPr wrap="square">
            <a:spAutoFit/>
          </a:bodyPr>
          <a:lstStyle/>
          <a:p>
            <a:pPr algn="l"/>
            <a:r>
              <a:rPr lang="en-GB" b="0" i="0" dirty="0">
                <a:solidFill>
                  <a:srgbClr val="252830"/>
                </a:solidFill>
                <a:effectLst/>
                <a:latin typeface="Nunito" pitchFamily="2" charset="77"/>
              </a:rPr>
              <a:t>The highest common factor (H.C.F) or greatest common divisor (G.C.D) of two numbers is the largest positive integer that perfectly divides the two given numbers.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For example, the H.C.F of 12 and 14 is 2.</a:t>
            </a:r>
            <a:endParaRPr lang="en-GB" b="0" i="0" dirty="0">
              <a:solidFill>
                <a:srgbClr val="252830"/>
              </a:solidFill>
              <a:effectLst/>
              <a:latin typeface="Nunito" pitchFamily="2" charset="77"/>
            </a:endParaRPr>
          </a:p>
        </p:txBody>
      </p:sp>
      <p:sp>
        <p:nvSpPr>
          <p:cNvPr id="3" name="TextBox 5"/>
          <p:cNvSpPr txBox="1"/>
          <p:nvPr/>
        </p:nvSpPr>
        <p:spPr>
          <a:xfrm>
            <a:off x="2801028" y="3090708"/>
            <a:ext cx="6093228" cy="3416320"/>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This program asks for two integers and passes them to a function which returns the H.C.F.</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In the function, we first determine the smaller of the two number since the H.C.F can only be less than or equal to the smallest number.</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We then use a for loop to go from 1 to that number.</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In each iteration we check if our number perfectly divides both the input numbers.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If so, we store the number as H.C.F. At the completion of the loop we end up with the largest number that perfectly divides both the numbers.</a:t>
            </a:r>
            <a:endParaRPr lang="en-GB" b="0" i="0" dirty="0">
              <a:solidFill>
                <a:srgbClr val="252830"/>
              </a:solidFill>
              <a:effectLst/>
              <a:latin typeface="Nunito" pitchFamily="2" charset="7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lgn="just"/>
            <a:r>
              <a:rPr lang="en-US" b="1" dirty="0">
                <a:solidFill>
                  <a:srgbClr val="1F497D"/>
                </a:solidFill>
                <a:latin typeface="Arial" panose="020B0604020202020204" pitchFamily="34" charset="0"/>
                <a:cs typeface="Times New Roman" panose="02020603050405020304" pitchFamily="18" charset="0"/>
              </a:rPr>
              <a:t>Exercise 5:</a:t>
            </a:r>
            <a:endParaRPr lang="en-US" b="1" dirty="0">
              <a:solidFill>
                <a:srgbClr val="1F497D"/>
              </a:solidFill>
              <a:latin typeface="Arial" panose="020B0604020202020204" pitchFamily="34" charset="0"/>
              <a:cs typeface="Times New Roman" panose="02020603050405020304" pitchFamily="18" charset="0"/>
            </a:endParaRPr>
          </a:p>
        </p:txBody>
      </p:sp>
      <p:sp>
        <p:nvSpPr>
          <p:cNvPr id="2" name="TextBox 4"/>
          <p:cNvSpPr txBox="1"/>
          <p:nvPr/>
        </p:nvSpPr>
        <p:spPr>
          <a:xfrm>
            <a:off x="492843" y="1964756"/>
            <a:ext cx="11866179" cy="4185761"/>
          </a:xfrm>
          <a:prstGeom prst="rect">
            <a:avLst/>
          </a:prstGeom>
          <a:noFill/>
        </p:spPr>
        <p:txBody>
          <a:bodyPr wrap="square">
            <a:spAutoFit/>
          </a:bodyPr>
          <a:lstStyle/>
          <a:p>
            <a:pPr algn="l"/>
            <a:r>
              <a:rPr lang="en-GB" sz="1400" b="1" i="0" dirty="0">
                <a:solidFill>
                  <a:srgbClr val="333333"/>
                </a:solidFill>
                <a:effectLst/>
                <a:latin typeface="Lato" panose="020F0502020204030203" pitchFamily="34" charset="0"/>
              </a:rPr>
              <a:t>Question 1</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the first three columns of the iris dataset using their column names.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select().</a:t>
            </a:r>
            <a:endParaRPr lang="en-GB" sz="1400" b="0" i="0" dirty="0">
              <a:solidFill>
                <a:srgbClr val="333333"/>
              </a:solidFill>
              <a:effectLst/>
              <a:latin typeface="Lato" panose="020F0502020204030203" pitchFamily="34" charset="0"/>
            </a:endParaRPr>
          </a:p>
          <a:p>
            <a:pPr algn="l"/>
            <a:r>
              <a:rPr lang="en-GB" sz="1400" b="1" i="0" dirty="0">
                <a:solidFill>
                  <a:srgbClr val="333333"/>
                </a:solidFill>
                <a:effectLst/>
                <a:latin typeface="Lato" panose="020F0502020204030203" pitchFamily="34" charset="0"/>
              </a:rPr>
              <a:t>Question 2</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all the columns of the iris dataset except “Petal Width”.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a:t>
            </a:r>
            <a:endParaRPr lang="en-GB" sz="1400" b="0" i="0" dirty="0">
              <a:solidFill>
                <a:srgbClr val="333333"/>
              </a:solidFill>
              <a:effectLst/>
              <a:latin typeface="Lato" panose="020F0502020204030203" pitchFamily="34" charset="0"/>
            </a:endParaRPr>
          </a:p>
          <a:p>
            <a:pPr algn="l"/>
            <a:r>
              <a:rPr lang="en-GB" sz="1400" b="1" i="0" dirty="0">
                <a:solidFill>
                  <a:srgbClr val="333333"/>
                </a:solidFill>
                <a:effectLst/>
                <a:latin typeface="Lato" panose="020F0502020204030203" pitchFamily="34" charset="0"/>
              </a:rPr>
              <a:t>Question 3</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all columns of the iris dataset that start with the character string “P”.</a:t>
            </a:r>
            <a:endParaRPr lang="en-GB" sz="1400" b="0" i="0" dirty="0">
              <a:solidFill>
                <a:srgbClr val="333333"/>
              </a:solidFill>
              <a:effectLst/>
              <a:latin typeface="Lato" panose="020F0502020204030203" pitchFamily="34" charset="0"/>
            </a:endParaRPr>
          </a:p>
          <a:p>
            <a:pPr algn="l"/>
            <a:r>
              <a:rPr lang="en-GB" sz="1400" b="1" i="0" dirty="0">
                <a:solidFill>
                  <a:srgbClr val="333333"/>
                </a:solidFill>
                <a:effectLst/>
                <a:latin typeface="Lato" panose="020F0502020204030203" pitchFamily="34" charset="0"/>
              </a:rPr>
              <a:t>Question 4</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Filter the rows of the iris dataset for </a:t>
            </a:r>
            <a:r>
              <a:rPr lang="en-GB" sz="1400" b="0" i="0" dirty="0" err="1">
                <a:solidFill>
                  <a:srgbClr val="333333"/>
                </a:solidFill>
                <a:effectLst/>
                <a:latin typeface="Lato" panose="020F0502020204030203" pitchFamily="34" charset="0"/>
              </a:rPr>
              <a:t>Sepal.Length</a:t>
            </a:r>
            <a:r>
              <a:rPr lang="en-GB" sz="1400" b="0" i="0" dirty="0">
                <a:solidFill>
                  <a:srgbClr val="333333"/>
                </a:solidFill>
                <a:effectLst/>
                <a:latin typeface="Lato" panose="020F0502020204030203" pitchFamily="34" charset="0"/>
              </a:rPr>
              <a:t> &gt;= 4.6 and </a:t>
            </a:r>
            <a:r>
              <a:rPr lang="en-GB" sz="1400" b="0" i="0" dirty="0" err="1">
                <a:solidFill>
                  <a:srgbClr val="333333"/>
                </a:solidFill>
                <a:effectLst/>
                <a:latin typeface="Lato" panose="020F0502020204030203" pitchFamily="34" charset="0"/>
              </a:rPr>
              <a:t>Petal.Width</a:t>
            </a:r>
            <a:r>
              <a:rPr lang="en-GB" sz="1400" b="0" i="0" dirty="0">
                <a:solidFill>
                  <a:srgbClr val="333333"/>
                </a:solidFill>
                <a:effectLst/>
                <a:latin typeface="Lato" panose="020F0502020204030203" pitchFamily="34" charset="0"/>
              </a:rPr>
              <a:t> &gt;= 0.5.</a:t>
            </a:r>
            <a:endParaRPr lang="en-GB" sz="1400" b="0" i="0" dirty="0">
              <a:solidFill>
                <a:srgbClr val="333333"/>
              </a:solidFill>
              <a:effectLst/>
              <a:latin typeface="Lato" panose="020F0502020204030203" pitchFamily="34" charset="0"/>
            </a:endParaRPr>
          </a:p>
          <a:p>
            <a:pPr algn="l"/>
            <a:r>
              <a:rPr lang="en-GB" sz="1400" b="1" i="0" dirty="0">
                <a:solidFill>
                  <a:srgbClr val="333333"/>
                </a:solidFill>
                <a:effectLst/>
                <a:latin typeface="Lato" panose="020F0502020204030203" pitchFamily="34" charset="0"/>
              </a:rPr>
              <a:t>Question 5</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Pipe the iris data frame to the function that will select two columns (</a:t>
            </a:r>
            <a:r>
              <a:rPr lang="en-GB" sz="1400" b="0" i="0" dirty="0" err="1">
                <a:solidFill>
                  <a:srgbClr val="333333"/>
                </a:solidFill>
                <a:effectLst/>
                <a:latin typeface="Lato" panose="020F0502020204030203" pitchFamily="34" charset="0"/>
              </a:rPr>
              <a:t>Sepal.Width</a:t>
            </a:r>
            <a:r>
              <a:rPr lang="en-GB" sz="1400" b="0" i="0" dirty="0">
                <a:solidFill>
                  <a:srgbClr val="333333"/>
                </a:solidFill>
                <a:effectLst/>
                <a:latin typeface="Lato" panose="020F0502020204030203" pitchFamily="34" charset="0"/>
              </a:rPr>
              <a:t> and </a:t>
            </a:r>
            <a:r>
              <a:rPr lang="en-GB" sz="1400" b="0" i="0" dirty="0" err="1">
                <a:solidFill>
                  <a:srgbClr val="333333"/>
                </a:solidFill>
                <a:effectLst/>
                <a:latin typeface="Lato" panose="020F0502020204030203" pitchFamily="34" charset="0"/>
              </a:rPr>
              <a:t>Sepal.Length</a:t>
            </a:r>
            <a:r>
              <a:rPr lang="en-GB" sz="1400" b="0" i="0" dirty="0">
                <a:solidFill>
                  <a:srgbClr val="333333"/>
                </a:solidFill>
                <a:effectLst/>
                <a:latin typeface="Lato" panose="020F0502020204030203" pitchFamily="34" charset="0"/>
              </a:rPr>
              <a:t>).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pipe operator.</a:t>
            </a:r>
            <a:endParaRPr lang="en-GB" sz="1400" b="0" i="0" dirty="0">
              <a:solidFill>
                <a:srgbClr val="333333"/>
              </a:solidFill>
              <a:effectLst/>
              <a:latin typeface="Lato" panose="020F0502020204030203" pitchFamily="34" charset="0"/>
            </a:endParaRPr>
          </a:p>
          <a:p>
            <a:r>
              <a:rPr lang="en-GB" sz="1400" b="1" i="0" dirty="0">
                <a:solidFill>
                  <a:srgbClr val="333333"/>
                </a:solidFill>
                <a:effectLst/>
                <a:latin typeface="Lato" panose="020F0502020204030203" pitchFamily="34" charset="0"/>
              </a:rPr>
              <a:t>Question</a:t>
            </a:r>
            <a:r>
              <a:rPr lang="en-GB" sz="1400" b="1" dirty="0"/>
              <a:t> </a:t>
            </a:r>
            <a:r>
              <a:rPr lang="en-GB" sz="1400" b="1" dirty="0">
                <a:solidFill>
                  <a:srgbClr val="333333"/>
                </a:solidFill>
                <a:latin typeface="Lato" panose="020F0502020204030203" pitchFamily="34" charset="0"/>
              </a:rPr>
              <a:t>6</a:t>
            </a:r>
            <a:endParaRPr lang="en-GB" sz="1400" b="1" dirty="0">
              <a:solidFill>
                <a:srgbClr val="333333"/>
              </a:solidFill>
              <a:latin typeface="Lato" panose="020F0502020204030203" pitchFamily="34" charset="0"/>
            </a:endParaRPr>
          </a:p>
          <a:p>
            <a:r>
              <a:rPr lang="en-GB" sz="1400" dirty="0"/>
              <a:t>Arrange rows by a particular column, such as the </a:t>
            </a:r>
            <a:r>
              <a:rPr lang="en-GB" sz="1400" dirty="0" err="1"/>
              <a:t>Sepal.Width</a:t>
            </a:r>
            <a:r>
              <a:rPr lang="en-GB" sz="1400" dirty="0"/>
              <a:t>. </a:t>
            </a:r>
            <a:r>
              <a:rPr lang="en-GB" sz="1400" b="1" dirty="0"/>
              <a:t>HINT</a:t>
            </a:r>
            <a:r>
              <a:rPr lang="en-GB" sz="1400" dirty="0"/>
              <a:t>: Use arrange().</a:t>
            </a:r>
            <a:endParaRPr lang="en-GB" sz="1400" dirty="0"/>
          </a:p>
          <a:p>
            <a:r>
              <a:rPr lang="en-GB" sz="1400" b="1" i="0" dirty="0">
                <a:solidFill>
                  <a:srgbClr val="333333"/>
                </a:solidFill>
                <a:effectLst/>
                <a:latin typeface="Lato" panose="020F0502020204030203" pitchFamily="34" charset="0"/>
              </a:rPr>
              <a:t>Question 7</a:t>
            </a:r>
            <a:endParaRPr lang="en-GB" sz="1400" dirty="0"/>
          </a:p>
          <a:p>
            <a:r>
              <a:rPr lang="en-GB" sz="1400" dirty="0"/>
              <a:t>Select three columns from iris, arrange the rows by </a:t>
            </a:r>
            <a:r>
              <a:rPr lang="en-GB" sz="1400" dirty="0" err="1"/>
              <a:t>Sepal.Length</a:t>
            </a:r>
            <a:r>
              <a:rPr lang="en-GB" sz="1400" dirty="0"/>
              <a:t>, then arrange the rows by </a:t>
            </a:r>
            <a:r>
              <a:rPr lang="en-GB" sz="1400" dirty="0" err="1"/>
              <a:t>Sepal.Width</a:t>
            </a:r>
            <a:r>
              <a:rPr lang="en-GB" sz="1400" dirty="0"/>
              <a:t>.</a:t>
            </a:r>
            <a:endParaRPr lang="en-GB" sz="1400" dirty="0"/>
          </a:p>
          <a:p>
            <a:r>
              <a:rPr lang="en-GB" sz="1400" b="1" i="0" dirty="0">
                <a:solidFill>
                  <a:srgbClr val="333333"/>
                </a:solidFill>
                <a:effectLst/>
                <a:latin typeface="Lato" panose="020F0502020204030203" pitchFamily="34" charset="0"/>
              </a:rPr>
              <a:t>Question 8</a:t>
            </a:r>
            <a:endParaRPr lang="en-GB" sz="1400" dirty="0"/>
          </a:p>
          <a:p>
            <a:r>
              <a:rPr lang="en-GB" sz="1400" dirty="0"/>
              <a:t>Create a new column called proportion, which is the ratio of </a:t>
            </a:r>
            <a:r>
              <a:rPr lang="en-GB" sz="1400" dirty="0" err="1"/>
              <a:t>Sepal.Length</a:t>
            </a:r>
            <a:r>
              <a:rPr lang="en-GB" sz="1400" dirty="0"/>
              <a:t> to </a:t>
            </a:r>
            <a:r>
              <a:rPr lang="en-GB" sz="1400" dirty="0" err="1"/>
              <a:t>Sepal.Width</a:t>
            </a:r>
            <a:r>
              <a:rPr lang="en-GB" sz="1400" dirty="0"/>
              <a:t>. </a:t>
            </a:r>
            <a:r>
              <a:rPr lang="en-GB" sz="1400" b="1" dirty="0"/>
              <a:t>HINT</a:t>
            </a:r>
            <a:r>
              <a:rPr lang="en-GB" sz="1400" dirty="0"/>
              <a:t>: Use mutate().</a:t>
            </a:r>
            <a:endParaRPr lang="en-GB" sz="1400" dirty="0"/>
          </a:p>
          <a:p>
            <a:r>
              <a:rPr lang="en-GB" sz="1400" b="1" i="0" dirty="0">
                <a:solidFill>
                  <a:srgbClr val="333333"/>
                </a:solidFill>
                <a:effectLst/>
                <a:latin typeface="Lato" panose="020F0502020204030203" pitchFamily="34" charset="0"/>
              </a:rPr>
              <a:t>Question 9</a:t>
            </a:r>
            <a:endParaRPr lang="en-GB" sz="1400" dirty="0"/>
          </a:p>
          <a:p>
            <a:r>
              <a:rPr lang="en-GB" sz="1400" dirty="0"/>
              <a:t>Compute the average number of </a:t>
            </a:r>
            <a:r>
              <a:rPr lang="en-GB" sz="1400" dirty="0" err="1"/>
              <a:t>Sepal.Length</a:t>
            </a:r>
            <a:r>
              <a:rPr lang="en-GB" sz="1400" dirty="0"/>
              <a:t>, apply the mean() function to the column </a:t>
            </a:r>
            <a:r>
              <a:rPr lang="en-GB" sz="1400" dirty="0" err="1"/>
              <a:t>Sepal.Length</a:t>
            </a:r>
            <a:r>
              <a:rPr lang="en-GB" sz="1400" dirty="0"/>
              <a:t>, and call the summary value “</a:t>
            </a:r>
            <a:r>
              <a:rPr lang="en-GB" sz="1400" dirty="0" err="1"/>
              <a:t>avg_slength</a:t>
            </a:r>
            <a:r>
              <a:rPr lang="en-GB" sz="1400" dirty="0"/>
              <a:t>”. </a:t>
            </a:r>
            <a:r>
              <a:rPr lang="en-GB" sz="1400" b="1" dirty="0"/>
              <a:t>HINT</a:t>
            </a:r>
            <a:r>
              <a:rPr lang="en-GB" sz="1400" dirty="0"/>
              <a:t>: Use summarize().</a:t>
            </a:r>
            <a:endParaRPr lang="en-GB"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lgn="just"/>
            <a:r>
              <a:rPr lang="en-US" b="1" dirty="0">
                <a:solidFill>
                  <a:srgbClr val="1F497D"/>
                </a:solidFill>
                <a:latin typeface="Arial" panose="020B0604020202020204" pitchFamily="34" charset="0"/>
                <a:cs typeface="Times New Roman" panose="02020603050405020304" pitchFamily="18" charset="0"/>
              </a:rPr>
              <a:t>Exercise 6: Restructuring data into ‘tidy’ format</a:t>
            </a:r>
            <a:endParaRPr lang="en-US" b="1" dirty="0">
              <a:solidFill>
                <a:srgbClr val="1F497D"/>
              </a:solidFill>
              <a:latin typeface="Arial" panose="020B0604020202020204" pitchFamily="34" charset="0"/>
              <a:cs typeface="Times New Roman" panose="02020603050405020304" pitchFamily="18" charset="0"/>
            </a:endParaRPr>
          </a:p>
        </p:txBody>
      </p:sp>
      <p:sp>
        <p:nvSpPr>
          <p:cNvPr id="2" name="TextBox 6"/>
          <p:cNvSpPr txBox="1"/>
          <p:nvPr/>
        </p:nvSpPr>
        <p:spPr>
          <a:xfrm>
            <a:off x="185651" y="2036800"/>
            <a:ext cx="11820697" cy="4401205"/>
          </a:xfrm>
          <a:prstGeom prst="rect">
            <a:avLst/>
          </a:prstGeom>
          <a:noFill/>
        </p:spPr>
        <p:txBody>
          <a:bodyPr wrap="square">
            <a:spAutoFit/>
          </a:bodyPr>
          <a:lstStyle/>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You have been provided with three CSV data files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tidy_data1.csv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tidy_data2.csv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tidy_data3.csv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Load each of these and put them into tidy format.  After loading each of the data files think about the following.</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Which of the columns are annotations and which are measurements</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How many different types of measurement are there?</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Are all of the measurements of the same type in a single column?</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Do any annotation columns contain multiple pieces of information which have been concatenated together and would benefit from being split apart?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Are any of the columns purely for annotation and might benefit from being split into another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tibble</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to avoid duplication?</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After tidying are there any NA values which should be removed?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br>
              <a:rPr lang="en-US" sz="1400" dirty="0">
                <a:effectLst/>
                <a:latin typeface="Arial" panose="020B0604020202020204" pitchFamily="34" charset="0"/>
                <a:ea typeface="Times New Roman" panose="02020603050405020304" pitchFamily="18" charset="0"/>
                <a:cs typeface="Times New Roman" panose="02020603050405020304" pitchFamily="18" charset="0"/>
              </a:rPr>
            </a:b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lgn="just"/>
            <a:r>
              <a:rPr lang="en-US" b="1" dirty="0">
                <a:solidFill>
                  <a:srgbClr val="1F497D"/>
                </a:solidFill>
                <a:latin typeface="Arial" panose="020B0604020202020204" pitchFamily="34" charset="0"/>
                <a:cs typeface="Times New Roman" panose="02020603050405020304" pitchFamily="18" charset="0"/>
              </a:rPr>
              <a:t>Exercise 7:</a:t>
            </a:r>
            <a:endParaRPr lang="en-US" b="1" dirty="0">
              <a:solidFill>
                <a:srgbClr val="1F497D"/>
              </a:solidFill>
              <a:latin typeface="Arial" panose="020B0604020202020204" pitchFamily="34" charset="0"/>
              <a:cs typeface="Times New Roman" panose="02020603050405020304" pitchFamily="18" charset="0"/>
            </a:endParaRPr>
          </a:p>
        </p:txBody>
      </p:sp>
      <p:sp>
        <p:nvSpPr>
          <p:cNvPr id="3" name="ZoneTexte 2"/>
          <p:cNvSpPr txBox="1"/>
          <p:nvPr/>
        </p:nvSpPr>
        <p:spPr>
          <a:xfrm>
            <a:off x="950843" y="2278366"/>
            <a:ext cx="11241157" cy="2308324"/>
          </a:xfrm>
          <a:prstGeom prst="rect">
            <a:avLst/>
          </a:prstGeom>
          <a:noFill/>
        </p:spPr>
        <p:txBody>
          <a:bodyPr wrap="square" rtlCol="0">
            <a:spAutoFit/>
          </a:bodyPr>
          <a:lstStyle/>
          <a:p>
            <a:pPr marL="914400" lvl="1" indent="-457200">
              <a:buFont typeface="+mj-lt"/>
              <a:buAutoNum type="arabicPeriod"/>
              <a:defRPr/>
            </a:pPr>
            <a:r>
              <a:rPr lang="fr-FR" sz="1800" dirty="0"/>
              <a:t>Use the </a:t>
            </a:r>
            <a:r>
              <a:rPr lang="fr-FR" sz="1800" dirty="0" err="1"/>
              <a:t>airquality</a:t>
            </a:r>
            <a:r>
              <a:rPr lang="fr-FR" sz="1800" dirty="0"/>
              <a:t> </a:t>
            </a:r>
            <a:r>
              <a:rPr lang="fr-FR" sz="1800" dirty="0" err="1"/>
              <a:t>dataset</a:t>
            </a:r>
            <a:r>
              <a:rPr lang="fr-FR" sz="1800" dirty="0"/>
              <a:t> </a:t>
            </a:r>
            <a:r>
              <a:rPr lang="fr-FR" sz="1800" dirty="0" err="1"/>
              <a:t>from</a:t>
            </a:r>
            <a:r>
              <a:rPr lang="fr-FR" sz="1800" dirty="0"/>
              <a:t> base</a:t>
            </a:r>
            <a:endParaRPr lang="fr-FR" sz="1800" dirty="0"/>
          </a:p>
          <a:p>
            <a:pPr marL="914400" lvl="1" indent="-457200">
              <a:buFont typeface="+mj-lt"/>
              <a:buAutoNum type="arabicPeriod"/>
              <a:defRPr/>
            </a:pPr>
            <a:endParaRPr lang="fr-FR" sz="1800" dirty="0"/>
          </a:p>
          <a:p>
            <a:pPr marL="914400" lvl="1" indent="-457200" eaLnBrk="1" hangingPunct="1">
              <a:buFont typeface="+mj-lt"/>
              <a:buAutoNum type="arabicPeriod"/>
              <a:defRPr/>
            </a:pPr>
            <a:r>
              <a:rPr lang="fr-FR" sz="1800" dirty="0" err="1"/>
              <a:t>Compute</a:t>
            </a:r>
            <a:r>
              <a:rPr lang="fr-FR" sz="1800" dirty="0"/>
              <a:t> the percentage </a:t>
            </a:r>
            <a:r>
              <a:rPr lang="fr-FR" sz="1800" dirty="0" err="1"/>
              <a:t>p_na</a:t>
            </a:r>
            <a:r>
              <a:rPr lang="fr-FR" sz="1800" dirty="0"/>
              <a:t> of </a:t>
            </a:r>
            <a:r>
              <a:rPr lang="fr-FR" sz="1800" dirty="0" err="1"/>
              <a:t>missing</a:t>
            </a:r>
            <a:r>
              <a:rPr lang="fr-FR" sz="1800" dirty="0"/>
              <a:t> values in a </a:t>
            </a:r>
            <a:r>
              <a:rPr lang="fr-FR" sz="1800" dirty="0" err="1"/>
              <a:t>column</a:t>
            </a:r>
            <a:endParaRPr lang="fr-FR" sz="1800" dirty="0"/>
          </a:p>
          <a:p>
            <a:pPr marL="914400" lvl="1" indent="-457200" eaLnBrk="1" hangingPunct="1">
              <a:buFont typeface="+mj-lt"/>
              <a:buAutoNum type="arabicPeriod"/>
              <a:defRPr/>
            </a:pPr>
            <a:endParaRPr lang="fr-FR" sz="1800" dirty="0"/>
          </a:p>
          <a:p>
            <a:pPr marL="914400" lvl="1" indent="-457200" eaLnBrk="1" hangingPunct="1">
              <a:buFont typeface="+mj-lt"/>
              <a:buAutoNum type="arabicPeriod"/>
              <a:defRPr/>
            </a:pPr>
            <a:r>
              <a:rPr lang="fr-FR" sz="1800" dirty="0"/>
              <a:t>If </a:t>
            </a:r>
            <a:r>
              <a:rPr lang="fr-FR" sz="1800" dirty="0" err="1"/>
              <a:t>p_na</a:t>
            </a:r>
            <a:r>
              <a:rPr lang="fr-FR" sz="1800" dirty="0"/>
              <a:t> &gt; 0,05 </a:t>
            </a:r>
            <a:r>
              <a:rPr lang="fr-FR" sz="1800" dirty="0">
                <a:sym typeface="Wingdings" panose="05000000000000000000" pitchFamily="2" charset="2"/>
              </a:rPr>
              <a:t> </a:t>
            </a:r>
            <a:r>
              <a:rPr lang="fr-FR" sz="1800" dirty="0" err="1">
                <a:sym typeface="Wingdings" panose="05000000000000000000" pitchFamily="2" charset="2"/>
              </a:rPr>
              <a:t>delete</a:t>
            </a:r>
            <a:r>
              <a:rPr lang="fr-FR" sz="1800" dirty="0">
                <a:sym typeface="Wingdings" panose="05000000000000000000" pitchFamily="2" charset="2"/>
              </a:rPr>
              <a:t> the </a:t>
            </a:r>
            <a:r>
              <a:rPr lang="fr-FR" sz="1800" dirty="0" err="1">
                <a:sym typeface="Wingdings" panose="05000000000000000000" pitchFamily="2" charset="2"/>
              </a:rPr>
              <a:t>column</a:t>
            </a:r>
            <a:endParaRPr lang="fr-FR" sz="1800" dirty="0">
              <a:sym typeface="Wingdings" panose="05000000000000000000" pitchFamily="2" charset="2"/>
            </a:endParaRPr>
          </a:p>
          <a:p>
            <a:pPr marL="914400" lvl="1" indent="-457200" eaLnBrk="1" hangingPunct="1">
              <a:buFont typeface="+mj-lt"/>
              <a:buAutoNum type="arabicPeriod"/>
              <a:defRPr/>
            </a:pPr>
            <a:endParaRPr lang="fr-FR" sz="1800" dirty="0">
              <a:sym typeface="Wingdings" panose="05000000000000000000" pitchFamily="2" charset="2"/>
            </a:endParaRPr>
          </a:p>
          <a:p>
            <a:pPr marL="914400" lvl="1" indent="-457200" eaLnBrk="1" hangingPunct="1">
              <a:buFont typeface="+mj-lt"/>
              <a:buAutoNum type="arabicPeriod"/>
              <a:defRPr/>
            </a:pPr>
            <a:r>
              <a:rPr lang="fr-FR" sz="1800" dirty="0">
                <a:sym typeface="Wingdings" panose="05000000000000000000" pitchFamily="2" charset="2"/>
              </a:rPr>
              <a:t>If </a:t>
            </a:r>
            <a:r>
              <a:rPr lang="fr-FR" sz="1800" dirty="0" err="1">
                <a:sym typeface="Wingdings" panose="05000000000000000000" pitchFamily="2" charset="2"/>
              </a:rPr>
              <a:t>p_na</a:t>
            </a:r>
            <a:r>
              <a:rPr lang="fr-FR" sz="1800" dirty="0">
                <a:sym typeface="Wingdings" panose="05000000000000000000" pitchFamily="2" charset="2"/>
              </a:rPr>
              <a:t> &lt;= 0,05  replace the </a:t>
            </a:r>
            <a:r>
              <a:rPr lang="fr-FR" sz="1800" dirty="0" err="1">
                <a:sym typeface="Wingdings" panose="05000000000000000000" pitchFamily="2" charset="2"/>
              </a:rPr>
              <a:t>missing</a:t>
            </a:r>
            <a:r>
              <a:rPr lang="fr-FR" sz="1800" dirty="0">
                <a:sym typeface="Wingdings" panose="05000000000000000000" pitchFamily="2" charset="2"/>
              </a:rPr>
              <a:t> values by 0 or by the </a:t>
            </a:r>
            <a:r>
              <a:rPr lang="fr-FR" sz="1800" dirty="0" err="1">
                <a:sym typeface="Wingdings" panose="05000000000000000000" pitchFamily="2" charset="2"/>
              </a:rPr>
              <a:t>mean</a:t>
            </a:r>
            <a:r>
              <a:rPr lang="fr-FR" sz="1800" dirty="0">
                <a:sym typeface="Wingdings" panose="05000000000000000000" pitchFamily="2" charset="2"/>
              </a:rPr>
              <a:t> of the </a:t>
            </a:r>
            <a:r>
              <a:rPr lang="fr-FR" sz="1800" dirty="0" err="1">
                <a:sym typeface="Wingdings" panose="05000000000000000000" pitchFamily="2" charset="2"/>
              </a:rPr>
              <a:t>column</a:t>
            </a:r>
            <a:r>
              <a:rPr lang="fr-FR" sz="1800" dirty="0">
                <a:sym typeface="Wingdings" panose="05000000000000000000" pitchFamily="2" charset="2"/>
              </a:rPr>
              <a:t>, </a:t>
            </a:r>
            <a:r>
              <a:rPr lang="fr-FR" sz="1800" dirty="0" err="1">
                <a:sym typeface="Wingdings" panose="05000000000000000000" pitchFamily="2" charset="2"/>
              </a:rPr>
              <a:t>depending</a:t>
            </a:r>
            <a:r>
              <a:rPr lang="fr-FR" sz="1800" dirty="0">
                <a:sym typeface="Wingdings" panose="05000000000000000000" pitchFamily="2" charset="2"/>
              </a:rPr>
              <a:t> on a variable "</a:t>
            </a:r>
            <a:r>
              <a:rPr lang="fr-FR" sz="1800" dirty="0" err="1">
                <a:sym typeface="Wingdings" panose="05000000000000000000" pitchFamily="2" charset="2"/>
              </a:rPr>
              <a:t>type_na</a:t>
            </a:r>
            <a:r>
              <a:rPr lang="fr-FR" sz="1800" dirty="0">
                <a:sym typeface="Wingdings" panose="05000000000000000000" pitchFamily="2" charset="2"/>
              </a:rPr>
              <a:t>"</a:t>
            </a:r>
            <a:endParaRPr lang="fr-FR" sz="1800" dirty="0">
              <a:sym typeface="Wingdings" panose="05000000000000000000"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p:cNvSpPr>
            <a:spLocks noGrp="1" noRot="1" noChangeAspect="1" noMove="1" noResize="1" noEditPoints="1" noAdjustHandles="1" noChangeArrowheads="1" noChangeShapeType="1" noTextEdit="1"/>
          </p:cNvSpPr>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643468" y="643467"/>
            <a:ext cx="4620584" cy="4567137"/>
          </a:xfrm>
        </p:spPr>
        <p:txBody>
          <a:bodyPr vert="horz" lIns="91440" tIns="45720" rIns="91440" bIns="45720" rtlCol="0" anchor="b">
            <a:normAutofit/>
          </a:bodyPr>
          <a:lstStyle/>
          <a:p>
            <a:r>
              <a:rPr lang="en-US" sz="4800" i="1"/>
              <a:t>Lesson 1</a:t>
            </a:r>
            <a:endParaRPr lang="en-US" sz="4800" i="1"/>
          </a:p>
        </p:txBody>
      </p:sp>
      <p:pic>
        <p:nvPicPr>
          <p:cNvPr id="6" name="Graphic 5" descr="Livre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606253" y="957860"/>
            <a:ext cx="4942280" cy="4942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solidFill>
                  <a:srgbClr val="1F497D"/>
                </a:solidFill>
                <a:effectLst/>
                <a:latin typeface="Arial" panose="020B0604020202020204" pitchFamily="34" charset="0"/>
                <a:cs typeface="Times New Roman" panose="02020603050405020304" pitchFamily="18" charset="0"/>
              </a:rPr>
              <a:t>Exercise 1: Simple Calculations </a:t>
            </a:r>
            <a:endParaRPr lang="fr-FR" dirty="0"/>
          </a:p>
        </p:txBody>
      </p:sp>
      <p:sp>
        <p:nvSpPr>
          <p:cNvPr id="4" name="TextBox 4"/>
          <p:cNvSpPr txBox="1"/>
          <p:nvPr/>
        </p:nvSpPr>
        <p:spPr>
          <a:xfrm>
            <a:off x="1104900" y="2110191"/>
            <a:ext cx="10248900" cy="3053336"/>
          </a:xfrm>
          <a:prstGeom prst="rect">
            <a:avLst/>
          </a:prstGeom>
          <a:noFill/>
        </p:spPr>
        <p:txBody>
          <a:bodyPr wrap="square">
            <a:spAutoFit/>
          </a:bodyPr>
          <a:lstStyle/>
          <a:p>
            <a:pPr lvl="0" algn="just">
              <a:lnSpc>
                <a:spcPct val="120000"/>
              </a:lnSpc>
              <a:buClr>
                <a:srgbClr val="1F497D"/>
              </a:buClr>
            </a:pP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Use R to calculate the following:</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31 * 78</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697 / 41</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39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22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y</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Make</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z</a:t>
            </a:r>
            <a:r>
              <a:rPr lang="en-GB"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effectLst/>
                <a:latin typeface="Arial" panose="020B0604020202020204" pitchFamily="34" charset="0"/>
                <a:ea typeface="Times New Roman" panose="02020603050405020304" pitchFamily="18" charset="0"/>
                <a:cs typeface="Times New Roman" panose="02020603050405020304" pitchFamily="18" charset="0"/>
              </a:rPr>
              <a:t>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 - y</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Display 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z</a:t>
            </a:r>
            <a:r>
              <a:rPr lang="en-US" dirty="0">
                <a:effectLst/>
                <a:latin typeface="Arial" panose="020B0604020202020204" pitchFamily="34" charset="0"/>
                <a:ea typeface="Times New Roman" panose="02020603050405020304" pitchFamily="18" charset="0"/>
                <a:cs typeface="Times New Roman" panose="02020603050405020304" pitchFamily="18" charset="0"/>
              </a:rPr>
              <a:t> in the console</a:t>
            </a:r>
            <a:endParaRPr lang="en-US">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Calculate the square root of 2345, and perform a log2 transformation on the result</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GB" sz="4000" b="1" dirty="0">
                <a:solidFill>
                  <a:srgbClr val="1F497D"/>
                </a:solidFill>
                <a:effectLst/>
                <a:latin typeface="Arial" panose="020B0604020202020204" pitchFamily="34" charset="0"/>
                <a:cs typeface="Times New Roman" panose="02020603050405020304" pitchFamily="18" charset="0"/>
              </a:rPr>
              <a:t>Exercise 2: Working with Vectors</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4"/>
          <p:cNvSpPr txBox="1"/>
          <p:nvPr/>
        </p:nvSpPr>
        <p:spPr>
          <a:xfrm>
            <a:off x="1104900" y="2165590"/>
            <a:ext cx="10515600" cy="2997937"/>
          </a:xfrm>
          <a:prstGeom prst="rect">
            <a:avLst/>
          </a:prstGeom>
          <a:noFill/>
        </p:spPr>
        <p:txBody>
          <a:bodyPr wrap="square">
            <a:spAutoFit/>
          </a:bodyPr>
          <a:lstStyle/>
          <a:p>
            <a:pPr algn="just"/>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Create a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2,5,8,12 and 16</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[lower]</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[upper] notation to make a second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5 to 9</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Subtract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from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look at the result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8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seq</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make a vector of 100 values starting at 2 and increasing by 3 each time and store it in a new variable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5,10,15 and 20 in the vector of 100 values you made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10 to 30 in the vector of 100 values you made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GB" sz="4000" b="1" dirty="0">
                <a:solidFill>
                  <a:srgbClr val="1F497D"/>
                </a:solidFill>
                <a:effectLst/>
                <a:latin typeface="Arial" panose="020B0604020202020204" pitchFamily="34" charset="0"/>
                <a:cs typeface="Times New Roman" panose="02020603050405020304" pitchFamily="18" charset="0"/>
              </a:rPr>
              <a:t>Exercise 3: Working with Vectors</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4"/>
          <p:cNvSpPr txBox="1"/>
          <p:nvPr/>
        </p:nvSpPr>
        <p:spPr>
          <a:xfrm>
            <a:off x="1104900" y="2165590"/>
            <a:ext cx="10515600" cy="2585323"/>
          </a:xfrm>
          <a:prstGeom prst="rect">
            <a:avLst/>
          </a:prstGeom>
          <a:noFill/>
        </p:spPr>
        <p:txBody>
          <a:bodyPr wrap="square">
            <a:spAutoFit/>
          </a:bodyPr>
          <a:lstStyle/>
          <a:p>
            <a:pPr marL="342900" indent="-342900" algn="jus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the accessor $ to extract the state abbreviations and assign them to the object a. What is the class of this object?</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Now use the square brackets to extract the state abbreviations and assign them to the object b. Use the identical function to determine if a and b are the same.</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The function table takes a vector and returns the frequency of each element. You can quickly see how many states are in each region by applying this function. Use this function in one line of code to create a table of states per region.</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4000" b="1" dirty="0">
                <a:solidFill>
                  <a:srgbClr val="1F497D"/>
                </a:solidFill>
                <a:effectLst/>
                <a:latin typeface="Arial" panose="020B0604020202020204" pitchFamily="34" charset="0"/>
                <a:cs typeface="Times New Roman" panose="02020603050405020304" pitchFamily="18" charset="0"/>
              </a:rPr>
              <a:t>Exercise 4: Reading in data from a file</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4"/>
          <p:cNvSpPr txBox="1"/>
          <p:nvPr/>
        </p:nvSpPr>
        <p:spPr>
          <a:xfrm>
            <a:off x="975691" y="1917111"/>
            <a:ext cx="10515600" cy="4694106"/>
          </a:xfrm>
          <a:prstGeom prst="rect">
            <a:avLst/>
          </a:prstGeom>
          <a:noFill/>
        </p:spPr>
        <p:txBody>
          <a:bodyPr wrap="square">
            <a:spAutoFit/>
          </a:bodyPr>
          <a:lstStyle/>
          <a:p>
            <a:pPr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Set your working directory to where the data files are stored. Make sure that the folder of data files has been unzipped. e.g. </a:t>
            </a:r>
            <a:r>
              <a:rPr lang="en-GB" sz="16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setwd</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
            </a:r>
            <a:r>
              <a:rPr lang="en-GB" sz="16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Data_folder</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600" b="1" dirty="0">
                <a:solidFill>
                  <a:srgbClr val="1F497D"/>
                </a:solidFill>
                <a:effectLst/>
                <a:latin typeface="Arial" panose="020B0604020202020204" pitchFamily="34" charset="0"/>
                <a:cs typeface="Times New Roman" panose="02020603050405020304" pitchFamily="18" charset="0"/>
              </a:rPr>
              <a:t>4a</a:t>
            </a:r>
            <a:endParaRPr lang="en-US" sz="1600" b="1">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small_file.txt</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tab delimited file so you should use </a:t>
            </a:r>
            <a:r>
              <a:rPr lang="en-GB" sz="16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read.delim</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Remember to assign a name to the data that you read in using the assignment operator, e.g. </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20000"/>
              </a:lnSpc>
            </a:pPr>
            <a:r>
              <a:rPr lang="en-US" sz="1600" dirty="0" err="1">
                <a:solidFill>
                  <a:srgbClr val="7F0055"/>
                </a:solidFill>
                <a:effectLst/>
                <a:latin typeface="Courier New" panose="02070309020205020404" pitchFamily="49" charset="0"/>
                <a:ea typeface="Times New Roman" panose="02020603050405020304" pitchFamily="18" charset="0"/>
              </a:rPr>
              <a:t>my.small.file</a:t>
            </a:r>
            <a:r>
              <a:rPr lang="en-US" sz="1600" dirty="0">
                <a:solidFill>
                  <a:srgbClr val="7F0055"/>
                </a:solidFill>
                <a:effectLst/>
                <a:latin typeface="Courier New" panose="02070309020205020404" pitchFamily="49" charset="0"/>
                <a:ea typeface="Times New Roman" panose="02020603050405020304" pitchFamily="18" charset="0"/>
              </a:rPr>
              <a:t> &lt;- </a:t>
            </a:r>
            <a:r>
              <a:rPr lang="en-US" sz="1600" dirty="0" err="1">
                <a:solidFill>
                  <a:srgbClr val="7F0055"/>
                </a:solidFill>
                <a:effectLst/>
                <a:latin typeface="Courier New" panose="02070309020205020404" pitchFamily="49" charset="0"/>
                <a:ea typeface="Times New Roman" panose="02020603050405020304" pitchFamily="18" charset="0"/>
              </a:rPr>
              <a:t>read.delim</a:t>
            </a:r>
            <a:r>
              <a:rPr lang="en-US" sz="1600" dirty="0">
                <a:solidFill>
                  <a:srgbClr val="7F0055"/>
                </a:solidFill>
                <a:effectLst/>
                <a:latin typeface="Courier New" panose="02070309020205020404" pitchFamily="49" charset="0"/>
                <a:ea typeface="Times New Roman" panose="02020603050405020304" pitchFamily="18" charset="0"/>
              </a:rPr>
              <a:t>(“</a:t>
            </a:r>
            <a:r>
              <a:rPr lang="en-US" sz="1600" dirty="0" err="1">
                <a:solidFill>
                  <a:srgbClr val="7F0055"/>
                </a:solidFill>
                <a:effectLst/>
                <a:latin typeface="Courier New" panose="02070309020205020404" pitchFamily="49" charset="0"/>
                <a:ea typeface="Times New Roman" panose="02020603050405020304" pitchFamily="18" charset="0"/>
              </a:rPr>
              <a:t>small_file.txt</a:t>
            </a:r>
            <a:r>
              <a:rPr lang="en-US" sz="1600" dirty="0">
                <a:solidFill>
                  <a:srgbClr val="7F0055"/>
                </a:solidFill>
                <a:effectLst/>
                <a:latin typeface="Courier New" panose="02070309020205020404" pitchFamily="49" charset="0"/>
                <a:ea typeface="Times New Roman" panose="02020603050405020304" pitchFamily="18" charset="0"/>
              </a:rPr>
              <a:t>”)</a:t>
            </a:r>
            <a:endParaRPr lang="en-US" sz="1600">
              <a:solidFill>
                <a:srgbClr val="7F0055"/>
              </a:solidFill>
              <a:effectLst/>
              <a:latin typeface="Courier New" panose="02070309020205020404" pitchFamily="49" charset="0"/>
              <a:ea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View the data set to check that it has imported correctly.</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600" b="1" dirty="0">
                <a:solidFill>
                  <a:srgbClr val="1F497D"/>
                </a:solidFill>
                <a:effectLst/>
                <a:latin typeface="Arial" panose="020B0604020202020204" pitchFamily="34" charset="0"/>
                <a:cs typeface="Times New Roman" panose="02020603050405020304" pitchFamily="18" charset="0"/>
              </a:rPr>
              <a:t>4b</a:t>
            </a:r>
            <a:endParaRPr lang="en-US" sz="1600" b="1">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Child_Variants.csv</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comma separated file so you should use </a:t>
            </a:r>
            <a:r>
              <a:rPr lang="en-GB" sz="16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read.csv</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Again, remember to assign a name to the data when you import it.</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head</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View</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to look at the data set to check that it has imported correctly.</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Calculate the </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of the column named </a:t>
            </a:r>
            <a:r>
              <a:rPr lang="en-GB" sz="16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MutantReadPercent</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GB" sz="1600" dirty="0">
                <a:effectLst/>
                <a:latin typeface="Arial" panose="020B0604020202020204" pitchFamily="34" charset="0"/>
                <a:ea typeface="Times New Roman" panose="02020603050405020304" pitchFamily="18" charset="0"/>
                <a:cs typeface="Times New Roman" panose="02020603050405020304" pitchFamily="18" charset="0"/>
              </a:rPr>
              <a:t>Think about how you are going to access a single column first (probably by using the </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600" dirty="0">
                <a:effectLst/>
                <a:latin typeface="Arial" panose="020B0604020202020204" pitchFamily="34" charset="0"/>
                <a:ea typeface="Times New Roman" panose="02020603050405020304" pitchFamily="18" charset="0"/>
                <a:cs typeface="Times New Roman" panose="02020603050405020304" pitchFamily="18" charset="0"/>
              </a:rPr>
              <a:t> notation), then once you can access the data pass it to the </a:t>
            </a:r>
            <a:r>
              <a:rPr lang="en-GB" sz="16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600" dirty="0">
                <a:effectLst/>
                <a:latin typeface="Arial" panose="020B0604020202020204" pitchFamily="34" charset="0"/>
                <a:ea typeface="Times New Roman" panose="02020603050405020304" pitchFamily="18" charset="0"/>
                <a:cs typeface="Times New Roman" panose="02020603050405020304" pitchFamily="18" charset="0"/>
              </a:rPr>
              <a:t> function.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4000" b="1" dirty="0">
                <a:solidFill>
                  <a:srgbClr val="1F497D"/>
                </a:solidFill>
                <a:effectLst/>
                <a:latin typeface="Arial" panose="020B0604020202020204" pitchFamily="34" charset="0"/>
                <a:cs typeface="Times New Roman" panose="02020603050405020304" pitchFamily="18" charset="0"/>
              </a:rPr>
              <a:t>Exercise 5:</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4"/>
          <p:cNvSpPr txBox="1"/>
          <p:nvPr/>
        </p:nvSpPr>
        <p:spPr>
          <a:xfrm>
            <a:off x="975691" y="1917111"/>
            <a:ext cx="10515600" cy="1569660"/>
          </a:xfrm>
          <a:prstGeom prst="rect">
            <a:avLst/>
          </a:prstGeom>
          <a:noFill/>
        </p:spPr>
        <p:txBody>
          <a:bodyPr wrap="square">
            <a:spAutoFit/>
          </a:bodyPr>
          <a:lstStyle/>
          <a:p>
            <a:r>
              <a:rPr lang="fr-FR" sz="1600" b="0" i="0" dirty="0" err="1">
                <a:solidFill>
                  <a:srgbClr val="333333"/>
                </a:solidFill>
                <a:effectLst/>
                <a:latin typeface="Helvetica Neue" panose="02000503000000020004" pitchFamily="2" charset="0"/>
              </a:rPr>
              <a:t>Using</a:t>
            </a:r>
            <a:r>
              <a:rPr lang="fr-FR" sz="1600" b="0" i="0" dirty="0">
                <a:solidFill>
                  <a:srgbClr val="333333"/>
                </a:solidFill>
                <a:effectLst/>
                <a:latin typeface="Helvetica Neue" panose="02000503000000020004" pitchFamily="2" charset="0"/>
              </a:rPr>
              <a:t> the </a:t>
            </a:r>
            <a:r>
              <a:rPr lang="fr-FR" sz="1600" b="0" i="0" dirty="0" err="1">
                <a:solidFill>
                  <a:srgbClr val="333333"/>
                </a:solidFill>
                <a:effectLst/>
                <a:latin typeface="Helvetica Neue" panose="02000503000000020004" pitchFamily="2" charset="0"/>
              </a:rPr>
              <a:t>dataset</a:t>
            </a:r>
            <a:r>
              <a:rPr lang="fr-FR" sz="1600" b="0" i="0" dirty="0">
                <a:solidFill>
                  <a:srgbClr val="333333"/>
                </a:solidFill>
                <a:effectLst/>
                <a:latin typeface="Helvetica Neue" panose="02000503000000020004" pitchFamily="2" charset="0"/>
              </a:rPr>
              <a:t> </a:t>
            </a:r>
            <a:r>
              <a:rPr lang="fr-FR" sz="1600" b="0" i="0" dirty="0" err="1">
                <a:solidFill>
                  <a:srgbClr val="333333"/>
                </a:solidFill>
                <a:effectLst/>
                <a:latin typeface="Helvetica Neue" panose="02000503000000020004" pitchFamily="2" charset="0"/>
              </a:rPr>
              <a:t>murder</a:t>
            </a:r>
            <a:r>
              <a:rPr lang="fr-FR" sz="1600" b="0" i="0" dirty="0">
                <a:solidFill>
                  <a:srgbClr val="333333"/>
                </a:solidFill>
                <a:effectLst/>
                <a:latin typeface="Helvetica Neue" panose="02000503000000020004" pitchFamily="2" charset="0"/>
              </a:rPr>
              <a:t>:</a:t>
            </a:r>
            <a:endParaRPr lang="fr-FR" sz="1600" b="0" i="0" dirty="0">
              <a:solidFill>
                <a:srgbClr val="333333"/>
              </a:solidFill>
              <a:effectLst/>
              <a:latin typeface="Helvetica Neue" panose="02000503000000020004" pitchFamily="2" charset="0"/>
            </a:endParaRPr>
          </a:p>
          <a:p>
            <a:endParaRPr lang="fr-FR" sz="1600" b="0" i="0" dirty="0">
              <a:solidFill>
                <a:srgbClr val="333333"/>
              </a:solidFill>
              <a:effectLst/>
              <a:latin typeface="Helvetica Neue" panose="02000503000000020004" pitchFamily="2" charset="0"/>
            </a:endParaRPr>
          </a:p>
          <a:p>
            <a:r>
              <a:rPr lang="fr-FR" sz="1600" b="0" i="0" dirty="0">
                <a:solidFill>
                  <a:srgbClr val="333333"/>
                </a:solidFill>
                <a:effectLst/>
                <a:latin typeface="Helvetica Neue" panose="02000503000000020004" pitchFamily="2" charset="0"/>
              </a:rPr>
              <a:t>A. </a:t>
            </a:r>
            <a:r>
              <a:rPr lang="fr-FR" sz="1600" b="0" i="0" dirty="0" err="1">
                <a:solidFill>
                  <a:srgbClr val="333333"/>
                </a:solidFill>
                <a:effectLst/>
                <a:latin typeface="Helvetica Neue" panose="02000503000000020004" pitchFamily="2" charset="0"/>
              </a:rPr>
              <a:t>Create</a:t>
            </a:r>
            <a:r>
              <a:rPr lang="fr-FR" sz="1600" b="0" i="0" dirty="0">
                <a:solidFill>
                  <a:srgbClr val="333333"/>
                </a:solidFill>
                <a:effectLst/>
                <a:latin typeface="Helvetica Neue" panose="02000503000000020004" pitchFamily="2" charset="0"/>
              </a:rPr>
              <a:t> a </a:t>
            </a:r>
            <a:r>
              <a:rPr lang="fr-FR" sz="1600" b="0" i="0" dirty="0" err="1">
                <a:solidFill>
                  <a:srgbClr val="333333"/>
                </a:solidFill>
                <a:effectLst/>
                <a:latin typeface="Helvetica Neue" panose="02000503000000020004" pitchFamily="2" charset="0"/>
              </a:rPr>
              <a:t>histogram</a:t>
            </a:r>
            <a:r>
              <a:rPr lang="fr-FR" sz="1600" b="0" i="0" dirty="0">
                <a:solidFill>
                  <a:srgbClr val="333333"/>
                </a:solidFill>
                <a:effectLst/>
                <a:latin typeface="Helvetica Neue" panose="02000503000000020004" pitchFamily="2" charset="0"/>
              </a:rPr>
              <a:t> of the state populations.</a:t>
            </a:r>
            <a:endParaRPr lang="fr-FR" sz="1600" b="0" i="0" dirty="0">
              <a:solidFill>
                <a:srgbClr val="333333"/>
              </a:solidFill>
              <a:effectLst/>
              <a:latin typeface="Helvetica Neue" panose="02000503000000020004" pitchFamily="2" charset="0"/>
            </a:endParaRPr>
          </a:p>
          <a:p>
            <a:pPr>
              <a:buFont typeface="+mj-lt"/>
              <a:buAutoNum type="arabicPeriod"/>
            </a:pPr>
            <a:endParaRPr lang="fr-FR" sz="1600" b="0" i="0" dirty="0">
              <a:solidFill>
                <a:srgbClr val="333333"/>
              </a:solidFill>
              <a:effectLst/>
              <a:latin typeface="Helvetica Neue" panose="02000503000000020004" pitchFamily="2" charset="0"/>
            </a:endParaRPr>
          </a:p>
          <a:p>
            <a:r>
              <a:rPr lang="fr-FR" sz="1600" b="0" i="0" dirty="0">
                <a:solidFill>
                  <a:srgbClr val="333333"/>
                </a:solidFill>
                <a:effectLst/>
                <a:latin typeface="Helvetica Neue" panose="02000503000000020004" pitchFamily="2" charset="0"/>
              </a:rPr>
              <a:t>B. </a:t>
            </a:r>
            <a:r>
              <a:rPr lang="fr-FR" sz="1600" b="0" i="0" dirty="0" err="1">
                <a:solidFill>
                  <a:srgbClr val="333333"/>
                </a:solidFill>
                <a:effectLst/>
                <a:latin typeface="Helvetica Neue" panose="02000503000000020004" pitchFamily="2" charset="0"/>
              </a:rPr>
              <a:t>Generate</a:t>
            </a:r>
            <a:r>
              <a:rPr lang="fr-FR" sz="1600" b="0" i="0" dirty="0">
                <a:solidFill>
                  <a:srgbClr val="333333"/>
                </a:solidFill>
                <a:effectLst/>
                <a:latin typeface="Helvetica Neue" panose="02000503000000020004" pitchFamily="2" charset="0"/>
              </a:rPr>
              <a:t> </a:t>
            </a:r>
            <a:r>
              <a:rPr lang="fr-FR" sz="1600" b="0" i="0" dirty="0" err="1">
                <a:solidFill>
                  <a:srgbClr val="333333"/>
                </a:solidFill>
                <a:effectLst/>
                <a:latin typeface="Helvetica Neue" panose="02000503000000020004" pitchFamily="2" charset="0"/>
              </a:rPr>
              <a:t>boxplots</a:t>
            </a:r>
            <a:r>
              <a:rPr lang="fr-FR" sz="1600" b="0" i="0" dirty="0">
                <a:solidFill>
                  <a:srgbClr val="333333"/>
                </a:solidFill>
                <a:effectLst/>
                <a:latin typeface="Helvetica Neue" panose="02000503000000020004" pitchFamily="2" charset="0"/>
              </a:rPr>
              <a:t> of the state populations by </a:t>
            </a:r>
            <a:r>
              <a:rPr lang="fr-FR" sz="1600" b="0" i="0" dirty="0" err="1">
                <a:solidFill>
                  <a:srgbClr val="333333"/>
                </a:solidFill>
                <a:effectLst/>
                <a:latin typeface="Helvetica Neue" panose="02000503000000020004" pitchFamily="2" charset="0"/>
              </a:rPr>
              <a:t>region</a:t>
            </a:r>
            <a:r>
              <a:rPr lang="fr-FR" sz="1600" b="0" i="0" dirty="0">
                <a:solidFill>
                  <a:srgbClr val="333333"/>
                </a:solidFill>
                <a:effectLst/>
                <a:latin typeface="Helvetica Neue" panose="02000503000000020004" pitchFamily="2" charset="0"/>
              </a:rPr>
              <a:t>.</a:t>
            </a:r>
            <a:endParaRPr lang="fr-FR" sz="1600" b="0" i="0" dirty="0">
              <a:solidFill>
                <a:srgbClr val="333333"/>
              </a:solidFill>
              <a:effectLst/>
              <a:latin typeface="Helvetica Neue" panose="02000503000000020004" pitchFamily="2" charset="0"/>
            </a:endParaRPr>
          </a:p>
          <a:p>
            <a:endParaRPr lang="fr-FR" sz="1600" b="0" i="0" dirty="0">
              <a:solidFill>
                <a:srgbClr val="333333"/>
              </a:solidFill>
              <a:effectLst/>
              <a:latin typeface="Helvetica Neue" panose="02000503000000020004" pitchFamily="2"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4000" b="1" dirty="0">
                <a:solidFill>
                  <a:srgbClr val="1F497D"/>
                </a:solidFill>
                <a:effectLst/>
                <a:latin typeface="Arial" panose="020B0604020202020204" pitchFamily="34" charset="0"/>
                <a:cs typeface="Times New Roman" panose="02020603050405020304" pitchFamily="18" charset="0"/>
              </a:rPr>
              <a:t>Exercise 6: basic plots</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3" name="TextBox 4"/>
          <p:cNvSpPr txBox="1"/>
          <p:nvPr/>
        </p:nvSpPr>
        <p:spPr>
          <a:xfrm>
            <a:off x="1025387" y="2125833"/>
            <a:ext cx="10515600" cy="1815882"/>
          </a:xfrm>
          <a:prstGeom prst="rect">
            <a:avLst/>
          </a:prstGeom>
          <a:noFill/>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Read in the file </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brain_bodyweight.txt</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latin typeface="Arial" panose="020B0604020202020204" pitchFamily="34" charset="0"/>
                <a:ea typeface="Times New Roman" panose="02020603050405020304" pitchFamily="18" charset="0"/>
                <a:cs typeface="Arial" panose="020B0604020202020204" pitchFamily="34" charset="0"/>
              </a:rPr>
              <a:t>. This is a tab delimited file so you can use </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read.delim</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latin typeface="Arial" panose="020B0604020202020204" pitchFamily="34" charset="0"/>
                <a:ea typeface="Times New Roman" panose="02020603050405020304" pitchFamily="18" charset="0"/>
                <a:cs typeface="Arial" panose="020B0604020202020204" pitchFamily="34" charset="0"/>
              </a:rPr>
              <a:t>. The first column contains species names, not data, so use </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row.names</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US" sz="1600" dirty="0">
                <a:latin typeface="Arial" panose="020B0604020202020204" pitchFamily="34" charset="0"/>
                <a:ea typeface="Times New Roman" panose="02020603050405020304" pitchFamily="18" charset="0"/>
                <a:cs typeface="Arial" panose="020B0604020202020204" pitchFamily="34" charset="0"/>
              </a:rPr>
              <a:t> to set these up correctly in your data frame.</a:t>
            </a:r>
            <a:endParaRPr lang="en-US" altLang="en-US" sz="1600" dirty="0"/>
          </a:p>
          <a:p>
            <a:pPr marL="285750" lvl="0" indent="-285750" eaLnBrk="0" fontAlgn="base" hangingPunct="0">
              <a:spcBef>
                <a:spcPct val="0"/>
              </a:spcBef>
              <a:spcAft>
                <a:spcPct val="0"/>
              </a:spcAft>
              <a:buFont typeface="Arial" panose="020B0604020202020204" pitchFamily="34" charset="0"/>
              <a:buChar char="•"/>
            </a:pPr>
            <a:endParaRPr lang="en-US" altLang="en-US" sz="1600" dirty="0">
              <a:latin typeface="Arial" panose="020B0604020202020204" pitchFamily="34" charset="0"/>
              <a:ea typeface="Times New Roman" panose="02020603050405020304" pitchFamily="18"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Log transform the data (base 2).</a:t>
            </a:r>
            <a:endParaRPr lang="en-US" altLang="en-US" sz="1600" dirty="0"/>
          </a:p>
          <a:p>
            <a:pPr marL="285750" lvl="0" indent="-285750" eaLnBrk="0" fontAlgn="base" hangingPunct="0">
              <a:spcBef>
                <a:spcPct val="0"/>
              </a:spcBef>
              <a:spcAft>
                <a:spcPct val="0"/>
              </a:spcAft>
              <a:buFont typeface="Arial" panose="020B0604020202020204" pitchFamily="34" charset="0"/>
              <a:buChar char="•"/>
            </a:pPr>
            <a:endParaRPr lang="en-US" altLang="en-US" sz="1600" dirty="0">
              <a:latin typeface="Arial" panose="020B0604020202020204" pitchFamily="34" charset="0"/>
              <a:ea typeface="Times New Roman" panose="02020603050405020304" pitchFamily="18"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Create a </a:t>
            </a:r>
            <a:r>
              <a:rPr lang="en-GB" altLang="en-US" sz="1600" dirty="0">
                <a:latin typeface="Arial" panose="020B0604020202020204" pitchFamily="34" charset="0"/>
                <a:ea typeface="Times New Roman" panose="02020603050405020304" pitchFamily="18" charset="0"/>
                <a:cs typeface="Arial" panose="020B0604020202020204" pitchFamily="34" charset="0"/>
              </a:rPr>
              <a:t>scatterplot </a:t>
            </a:r>
            <a:r>
              <a:rPr lang="en-US" altLang="en-US" sz="1600" dirty="0">
                <a:latin typeface="Arial" panose="020B0604020202020204" pitchFamily="34" charset="0"/>
                <a:ea typeface="Times New Roman" panose="02020603050405020304" pitchFamily="18" charset="0"/>
                <a:cs typeface="Arial" panose="020B0604020202020204" pitchFamily="34" charset="0"/>
              </a:rPr>
              <a:t>with default parameters with the log transformed data.</a:t>
            </a:r>
            <a:endParaRPr lang="fr-FR" sz="1600" b="0" i="0" dirty="0">
              <a:solidFill>
                <a:srgbClr val="333333"/>
              </a:solidFill>
              <a:effectLst/>
              <a:latin typeface="Helvetica Neue" panose="0200050300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4000" b="1" dirty="0">
                <a:solidFill>
                  <a:srgbClr val="1F497D"/>
                </a:solidFill>
                <a:effectLst/>
                <a:latin typeface="Arial" panose="020B0604020202020204" pitchFamily="34" charset="0"/>
                <a:cs typeface="Times New Roman" panose="02020603050405020304" pitchFamily="18" charset="0"/>
              </a:rPr>
              <a:t>Exercise 7:</a:t>
            </a:r>
            <a:endParaRPr lang="en-US" sz="4000" b="1" dirty="0">
              <a:solidFill>
                <a:srgbClr val="1F497D"/>
              </a:solidFill>
              <a:effectLst/>
              <a:latin typeface="Arial" panose="020B0604020202020204" pitchFamily="34" charset="0"/>
              <a:cs typeface="Times New Roman" panose="02020603050405020304" pitchFamily="18" charset="0"/>
            </a:endParaRPr>
          </a:p>
        </p:txBody>
      </p:sp>
      <p:sp>
        <p:nvSpPr>
          <p:cNvPr id="4" name="TextBox 3"/>
          <p:cNvSpPr txBox="1"/>
          <p:nvPr/>
        </p:nvSpPr>
        <p:spPr>
          <a:xfrm>
            <a:off x="404683" y="1971588"/>
            <a:ext cx="11408375" cy="369332"/>
          </a:xfrm>
          <a:prstGeom prst="rect">
            <a:avLst/>
          </a:prstGeom>
          <a:noFill/>
        </p:spPr>
        <p:txBody>
          <a:bodyPr wrap="square">
            <a:spAutoFit/>
          </a:bodyPr>
          <a:lstStyle/>
          <a:p>
            <a:r>
              <a:rPr lang="en-GB" b="1" i="0" dirty="0">
                <a:solidFill>
                  <a:srgbClr val="252830"/>
                </a:solidFill>
                <a:effectLst/>
                <a:latin typeface="Nunito" pitchFamily="2" charset="77"/>
              </a:rPr>
              <a:t>Multiplication Table: </a:t>
            </a:r>
            <a:r>
              <a:rPr lang="en-GB" b="1" dirty="0"/>
              <a:t>print the multiplication table of a number (entered by the user) from 1 to 10.</a:t>
            </a:r>
            <a:endParaRPr lang="en-GB" b="1" i="0" dirty="0">
              <a:solidFill>
                <a:srgbClr val="252830"/>
              </a:solidFill>
              <a:effectLst/>
              <a:latin typeface="Nunito" pitchFamily="2" charset="77"/>
            </a:endParaRPr>
          </a:p>
        </p:txBody>
      </p:sp>
      <p:sp>
        <p:nvSpPr>
          <p:cNvPr id="5" name="TextBox 5"/>
          <p:cNvSpPr txBox="1"/>
          <p:nvPr/>
        </p:nvSpPr>
        <p:spPr>
          <a:xfrm>
            <a:off x="404683" y="2690336"/>
            <a:ext cx="6098058" cy="1477328"/>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Here, we ask the user for a number which is stored in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variable.</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Then, the for </a:t>
            </a:r>
            <a:r>
              <a:rPr lang="en-GB" b="0" i="0" dirty="0">
                <a:solidFill>
                  <a:srgbClr val="252830"/>
                </a:solidFill>
                <a:effectLst/>
                <a:latin typeface="Menlo" panose="020B0609030804020204" pitchFamily="49" charset="0"/>
              </a:rPr>
              <a:t>loop</a:t>
            </a:r>
            <a:r>
              <a:rPr lang="en-GB" b="0" i="0" dirty="0">
                <a:solidFill>
                  <a:srgbClr val="252830"/>
                </a:solidFill>
                <a:effectLst/>
                <a:latin typeface="Nunito" pitchFamily="2" charset="77"/>
              </a:rPr>
              <a:t> is iterated 10 times from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 to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10.</a:t>
            </a:r>
            <a:endParaRPr lang="en-GB" b="0" i="0" dirty="0">
              <a:solidFill>
                <a:srgbClr val="252830"/>
              </a:solidFill>
              <a:effectLst/>
              <a:latin typeface="Nunito" pitchFamily="2" charset="77"/>
            </a:endParaRPr>
          </a:p>
        </p:txBody>
      </p:sp>
    </p:spTree>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E1834"/>
      </a:dk2>
      <a:lt2>
        <a:srgbClr val="F0F3F2"/>
      </a:lt2>
      <a:accent1>
        <a:srgbClr val="E7298F"/>
      </a:accent1>
      <a:accent2>
        <a:srgbClr val="D517CC"/>
      </a:accent2>
      <a:accent3>
        <a:srgbClr val="A029E7"/>
      </a:accent3>
      <a:accent4>
        <a:srgbClr val="4922D7"/>
      </a:accent4>
      <a:accent5>
        <a:srgbClr val="2950E7"/>
      </a:accent5>
      <a:accent6>
        <a:srgbClr val="178DD5"/>
      </a:accent6>
      <a:hlink>
        <a:srgbClr val="349C64"/>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7124</Words>
  <Application>WPS Presentation</Application>
  <PresentationFormat>Grand écran</PresentationFormat>
  <Paragraphs>160</Paragraphs>
  <Slides>16</Slides>
  <Notes>0</Notes>
  <HiddenSlides>3</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Times New Roman</vt:lpstr>
      <vt:lpstr>Symbol</vt:lpstr>
      <vt:lpstr>Courier New</vt:lpstr>
      <vt:lpstr>Helvetica Neue</vt:lpstr>
      <vt:lpstr>Nunito</vt:lpstr>
      <vt:lpstr>Segoe Print</vt:lpstr>
      <vt:lpstr>Menlo</vt:lpstr>
      <vt:lpstr>Lato</vt:lpstr>
      <vt:lpstr>Calibri</vt:lpstr>
      <vt:lpstr>Century Gothic</vt:lpstr>
      <vt:lpstr>Microsoft YaHei</vt:lpstr>
      <vt:lpstr>Arial Unicode MS</vt:lpstr>
      <vt:lpstr>BrushVTI</vt:lpstr>
      <vt:lpstr>Workshop1  on lesson 1 &amp;2 </vt:lpstr>
      <vt:lpstr>Lesson 1</vt:lpstr>
      <vt:lpstr>Exercise 1: Simple Calculations </vt:lpstr>
      <vt:lpstr>Exercise 2: Working with Vectors</vt:lpstr>
      <vt:lpstr>Exercise 3: Working with Vectors</vt:lpstr>
      <vt:lpstr>Exercise 4: Reading in data from a file</vt:lpstr>
      <vt:lpstr>Exercise 5:</vt:lpstr>
      <vt:lpstr>Exercise 6: basic plots</vt:lpstr>
      <vt:lpstr>Exercise 7:</vt:lpstr>
      <vt:lpstr>Exercise 8:</vt:lpstr>
      <vt:lpstr>Lesson 2</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Workshop1  on lesson 1 &amp;2 </dc:title>
  <dc:creator>Justine Labory</dc:creator>
  <cp:lastModifiedBy>praba</cp:lastModifiedBy>
  <cp:revision>13</cp:revision>
  <dcterms:created xsi:type="dcterms:W3CDTF">2023-10-18T13:37:00Z</dcterms:created>
  <dcterms:modified xsi:type="dcterms:W3CDTF">2023-10-19T15:01:25Z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8DE8AC90568643D298A691401435A003_12</vt:lpwstr>
  </property>
  <property fmtid="{D5CDD505-2E9C-101B-9397-08002B2CF9AE}" pid="3" name="KSOProductBuildVer">
    <vt:lpwstr>1033-12.2.0.13266</vt:lpwstr>
  </property>
</Properties>
</file>