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3"/>
    <p:sldId id="280" r:id="rId4"/>
    <p:sldId id="327" r:id="rId6"/>
    <p:sldId id="257" r:id="rId7"/>
    <p:sldId id="258" r:id="rId8"/>
    <p:sldId id="259" r:id="rId9"/>
    <p:sldId id="260" r:id="rId10"/>
    <p:sldId id="261" r:id="rId11"/>
    <p:sldId id="263" r:id="rId12"/>
    <p:sldId id="264" r:id="rId13"/>
    <p:sldId id="262" r:id="rId14"/>
    <p:sldId id="265" r:id="rId15"/>
    <p:sldId id="266" r:id="rId16"/>
    <p:sldId id="268" r:id="rId17"/>
    <p:sldId id="335" r:id="rId18"/>
    <p:sldId id="336" r:id="rId19"/>
    <p:sldId id="337" r:id="rId20"/>
    <p:sldId id="338" r:id="rId21"/>
    <p:sldId id="339" r:id="rId22"/>
    <p:sldId id="340" r:id="rId23"/>
    <p:sldId id="341" r:id="rId24"/>
    <p:sldId id="342" r:id="rId25"/>
    <p:sldId id="267" r:id="rId26"/>
    <p:sldId id="271" r:id="rId27"/>
    <p:sldId id="284" r:id="rId28"/>
    <p:sldId id="285" r:id="rId29"/>
    <p:sldId id="286" r:id="rId30"/>
    <p:sldId id="287" r:id="rId31"/>
    <p:sldId id="274" r:id="rId32"/>
    <p:sldId id="288" r:id="rId33"/>
    <p:sldId id="289" r:id="rId34"/>
    <p:sldId id="290" r:id="rId35"/>
    <p:sldId id="277" r:id="rId36"/>
    <p:sldId id="276" r:id="rId37"/>
    <p:sldId id="272" r:id="rId38"/>
    <p:sldId id="328" r:id="rId39"/>
    <p:sldId id="329" r:id="rId40"/>
    <p:sldId id="330" r:id="rId41"/>
    <p:sldId id="331" r:id="rId42"/>
    <p:sldId id="275" r:id="rId43"/>
    <p:sldId id="273" r:id="rId44"/>
    <p:sldId id="292" r:id="rId45"/>
    <p:sldId id="294" r:id="rId46"/>
    <p:sldId id="363" r:id="rId47"/>
    <p:sldId id="364" r:id="rId48"/>
    <p:sldId id="365" r:id="rId49"/>
    <p:sldId id="366" r:id="rId50"/>
    <p:sldId id="367" r:id="rId51"/>
    <p:sldId id="369" r:id="rId52"/>
    <p:sldId id="370" r:id="rId53"/>
    <p:sldId id="371" r:id="rId54"/>
    <p:sldId id="368" r:id="rId55"/>
    <p:sldId id="372" r:id="rId56"/>
    <p:sldId id="373" r:id="rId57"/>
    <p:sldId id="374" r:id="rId58"/>
    <p:sldId id="375" r:id="rId59"/>
    <p:sldId id="376" r:id="rId60"/>
    <p:sldId id="377" r:id="rId61"/>
    <p:sldId id="378" r:id="rId62"/>
    <p:sldId id="379" r:id="rId63"/>
    <p:sldId id="380" r:id="rId64"/>
    <p:sldId id="381" r:id="rId65"/>
    <p:sldId id="382" r:id="rId66"/>
    <p:sldId id="383" r:id="rId67"/>
    <p:sldId id="281" r:id="rId68"/>
    <p:sldId id="283" r:id="rId69"/>
    <p:sldId id="384" r:id="rId70"/>
    <p:sldId id="385" r:id="rId71"/>
    <p:sldId id="386" r:id="rId72"/>
    <p:sldId id="387" r:id="rId73"/>
    <p:sldId id="388" r:id="rId74"/>
    <p:sldId id="389" r:id="rId75"/>
    <p:sldId id="390" r:id="rId76"/>
    <p:sldId id="391" r:id="rId77"/>
    <p:sldId id="392" r:id="rId78"/>
    <p:sldId id="393" r:id="rId79"/>
    <p:sldId id="394" r:id="rId80"/>
    <p:sldId id="395" r:id="rId81"/>
    <p:sldId id="396" r:id="rId82"/>
    <p:sldId id="296" r:id="rId83"/>
    <p:sldId id="270" r:id="rId84"/>
    <p:sldId id="298" r:id="rId85"/>
    <p:sldId id="297" r:id="rId86"/>
    <p:sldId id="279" r:id="rId87"/>
    <p:sldId id="299" r:id="rId88"/>
    <p:sldId id="300" r:id="rId89"/>
    <p:sldId id="301" r:id="rId90"/>
    <p:sldId id="302" r:id="rId91"/>
    <p:sldId id="304" r:id="rId92"/>
    <p:sldId id="305" r:id="rId93"/>
    <p:sldId id="306" r:id="rId94"/>
    <p:sldId id="307" r:id="rId95"/>
    <p:sldId id="308" r:id="rId96"/>
    <p:sldId id="355" r:id="rId97"/>
    <p:sldId id="309" r:id="rId98"/>
    <p:sldId id="356" r:id="rId99"/>
    <p:sldId id="310" r:id="rId100"/>
    <p:sldId id="311" r:id="rId101"/>
    <p:sldId id="312" r:id="rId102"/>
    <p:sldId id="313" r:id="rId103"/>
    <p:sldId id="358" r:id="rId104"/>
    <p:sldId id="397" r:id="rId105"/>
    <p:sldId id="398" r:id="rId106"/>
    <p:sldId id="399" r:id="rId107"/>
    <p:sldId id="400" r:id="rId108"/>
    <p:sldId id="402" r:id="rId109"/>
    <p:sldId id="403" r:id="rId110"/>
    <p:sldId id="404" r:id="rId111"/>
    <p:sldId id="405" r:id="rId112"/>
    <p:sldId id="406" r:id="rId113"/>
    <p:sldId id="407" r:id="rId114"/>
    <p:sldId id="269" r:id="rId115"/>
    <p:sldId id="291" r:id="rId116"/>
    <p:sldId id="408" r:id="rId117"/>
    <p:sldId id="295" r:id="rId118"/>
    <p:sldId id="409" r:id="rId119"/>
    <p:sldId id="410" r:id="rId120"/>
    <p:sldId id="360" r:id="rId121"/>
    <p:sldId id="359" r:id="rId1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887"/>
    <p:restoredTop sz="81497"/>
  </p:normalViewPr>
  <p:slideViewPr>
    <p:cSldViewPr snapToGrid="0" snapToObjects="1">
      <p:cViewPr varScale="1">
        <p:scale>
          <a:sx n="103" d="100"/>
          <a:sy n="103" d="100"/>
        </p:scale>
        <p:origin x="9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5" Type="http://schemas.openxmlformats.org/officeDocument/2006/relationships/tableStyles" Target="tableStyles.xml"/><Relationship Id="rId124" Type="http://schemas.openxmlformats.org/officeDocument/2006/relationships/viewProps" Target="viewProps.xml"/><Relationship Id="rId123" Type="http://schemas.openxmlformats.org/officeDocument/2006/relationships/presProps" Target="presProps.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8843C-ECE8-3144-B356-63B7BBE5D34B}" type="datetimeFigureOut">
              <a:rPr lang="en-GB" smtClean="0"/>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886024-2DF9-0F4A-B24B-08802B8380B1}" type="slidenum">
              <a:rPr lang="en-GB" smtClean="0"/>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rstudio.com/" TargetMode="External"/><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rstudio.com/" TargetMode="External"/><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err="1">
                <a:solidFill>
                  <a:schemeClr val="tx1"/>
                </a:solidFill>
                <a:effectLst/>
                <a:latin typeface="+mn-lt"/>
                <a:ea typeface="+mn-ea"/>
                <a:cs typeface="+mn-cs"/>
              </a:rPr>
              <a:t>matrix_c</a:t>
            </a:r>
            <a:r>
              <a:rPr lang="en-GB" sz="1200" b="0" i="0" kern="1200" dirty="0">
                <a:solidFill>
                  <a:schemeClr val="tx1"/>
                </a:solidFill>
                <a:effectLst/>
                <a:latin typeface="+mn-lt"/>
                <a:ea typeface="+mn-ea"/>
                <a:cs typeface="+mn-cs"/>
              </a:rPr>
              <a:t>[1,2] selects the element at the first row and second column.</a:t>
            </a:r>
            <a:endParaRPr lang="en-GB" sz="1200" b="0" i="0" kern="1200" dirty="0">
              <a:solidFill>
                <a:schemeClr val="tx1"/>
              </a:solidFill>
              <a:effectLst/>
              <a:latin typeface="+mn-lt"/>
              <a:ea typeface="+mn-ea"/>
              <a:cs typeface="+mn-cs"/>
            </a:endParaRPr>
          </a:p>
          <a:p>
            <a:r>
              <a:rPr lang="en-GB" sz="1200" b="0" i="0" kern="1200" dirty="0" err="1">
                <a:solidFill>
                  <a:schemeClr val="tx1"/>
                </a:solidFill>
                <a:effectLst/>
                <a:latin typeface="+mn-lt"/>
                <a:ea typeface="+mn-ea"/>
                <a:cs typeface="+mn-cs"/>
              </a:rPr>
              <a:t>matrix_c</a:t>
            </a:r>
            <a:r>
              <a:rPr lang="en-GB" sz="1200" b="0" i="0" kern="1200" dirty="0">
                <a:solidFill>
                  <a:schemeClr val="tx1"/>
                </a:solidFill>
                <a:effectLst/>
                <a:latin typeface="+mn-lt"/>
                <a:ea typeface="+mn-ea"/>
                <a:cs typeface="+mn-cs"/>
              </a:rPr>
              <a:t>[1:3,2:3] results in a R slice matrix with the data on the rows 1, 2, 3 and columns 2, 3,</a:t>
            </a:r>
            <a:endParaRPr lang="en-GB" sz="1200" b="0" i="0" kern="1200" dirty="0">
              <a:solidFill>
                <a:schemeClr val="tx1"/>
              </a:solidFill>
              <a:effectLst/>
              <a:latin typeface="+mn-lt"/>
              <a:ea typeface="+mn-ea"/>
              <a:cs typeface="+mn-cs"/>
            </a:endParaRPr>
          </a:p>
          <a:p>
            <a:r>
              <a:rPr lang="en-GB" sz="1200" b="0" i="0" kern="1200" dirty="0" err="1">
                <a:solidFill>
                  <a:schemeClr val="tx1"/>
                </a:solidFill>
                <a:effectLst/>
                <a:latin typeface="+mn-lt"/>
                <a:ea typeface="+mn-ea"/>
                <a:cs typeface="+mn-cs"/>
              </a:rPr>
              <a:t>matrix_c</a:t>
            </a:r>
            <a:r>
              <a:rPr lang="en-GB" sz="1200" b="0" i="0" kern="1200" dirty="0">
                <a:solidFill>
                  <a:schemeClr val="tx1"/>
                </a:solidFill>
                <a:effectLst/>
                <a:latin typeface="+mn-lt"/>
                <a:ea typeface="+mn-ea"/>
                <a:cs typeface="+mn-cs"/>
              </a:rPr>
              <a:t>[,1] selects all elements of the first column.</a:t>
            </a:r>
            <a:endParaRPr lang="en-GB" sz="1200" b="0" i="0" kern="1200" dirty="0">
              <a:solidFill>
                <a:schemeClr val="tx1"/>
              </a:solidFill>
              <a:effectLst/>
              <a:latin typeface="+mn-lt"/>
              <a:ea typeface="+mn-ea"/>
              <a:cs typeface="+mn-cs"/>
            </a:endParaRPr>
          </a:p>
          <a:p>
            <a:r>
              <a:rPr lang="en-GB" sz="1200" b="0" i="0" kern="1200" dirty="0" err="1">
                <a:solidFill>
                  <a:schemeClr val="tx1"/>
                </a:solidFill>
                <a:effectLst/>
                <a:latin typeface="+mn-lt"/>
                <a:ea typeface="+mn-ea"/>
                <a:cs typeface="+mn-cs"/>
              </a:rPr>
              <a:t>matrix_c</a:t>
            </a:r>
            <a:r>
              <a:rPr lang="en-GB" sz="1200" b="0" i="0" kern="1200" dirty="0">
                <a:solidFill>
                  <a:schemeClr val="tx1"/>
                </a:solidFill>
                <a:effectLst/>
                <a:latin typeface="+mn-lt"/>
                <a:ea typeface="+mn-ea"/>
                <a:cs typeface="+mn-cs"/>
              </a:rPr>
              <a:t>[1,] selects all elements of the first row.</a:t>
            </a:r>
            <a:endParaRPr lang="en-GB" sz="1200" b="0" i="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A886024-2DF9-0F4A-B24B-08802B8380B1}" type="slidenum">
              <a:rPr lang="en-GB" smtClean="0"/>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A886024-2DF9-0F4A-B24B-08802B8380B1}" type="slidenum">
              <a:rPr lang="en-GB" smtClean="0"/>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 is not a programming language like C or Java.</a:t>
            </a:r>
            <a:endParaRPr lang="en-GB" dirty="0"/>
          </a:p>
          <a:p>
            <a:r>
              <a:rPr lang="en-GB" dirty="0"/>
              <a:t>It was not created by software engineers for software development.</a:t>
            </a:r>
            <a:endParaRPr lang="en-GB" dirty="0"/>
          </a:p>
          <a:p>
            <a:r>
              <a:rPr lang="en-GB" dirty="0"/>
              <a:t>Instead, it was developed by statisticians and data analysts</a:t>
            </a:r>
            <a:endParaRPr lang="en-GB" dirty="0"/>
          </a:p>
          <a:p>
            <a:r>
              <a:rPr lang="en-GB" dirty="0"/>
              <a:t>as an interactive environment for data analysis.</a:t>
            </a:r>
            <a:endParaRPr lang="en-GB" dirty="0"/>
          </a:p>
          <a:p>
            <a:r>
              <a:rPr lang="en-GB" dirty="0"/>
              <a:t>The interactivity is an indispensable feature in data science</a:t>
            </a:r>
            <a:endParaRPr lang="en-GB" dirty="0"/>
          </a:p>
          <a:p>
            <a:endParaRPr lang="en-GB" dirty="0"/>
          </a:p>
          <a:p>
            <a:r>
              <a:rPr lang="en-GB" dirty="0"/>
              <a:t>However, like in any other programming language,</a:t>
            </a:r>
            <a:endParaRPr lang="en-GB" dirty="0"/>
          </a:p>
          <a:p>
            <a:r>
              <a:rPr lang="en-GB" dirty="0"/>
              <a:t>you can save your work as scripts, which you can easily execute at any moment.</a:t>
            </a:r>
            <a:endParaRPr lang="en-GB" dirty="0"/>
          </a:p>
          <a:p>
            <a:endParaRPr lang="en-GB" dirty="0"/>
          </a:p>
          <a:p>
            <a:r>
              <a:rPr lang="en-GB" dirty="0"/>
              <a:t>R is free and open source, meaning that you can look at the code.</a:t>
            </a:r>
            <a:endParaRPr lang="en-GB" dirty="0"/>
          </a:p>
          <a:p>
            <a:r>
              <a:rPr lang="en-GB" dirty="0"/>
              <a:t>There's also a large and growing active community of R users. It's easy for others to contribute add-ons,</a:t>
            </a:r>
            <a:endParaRPr lang="en-GB" dirty="0"/>
          </a:p>
          <a:p>
            <a:r>
              <a:rPr lang="en-GB" dirty="0"/>
              <a:t>which enable developers to share software implementations of new data</a:t>
            </a:r>
            <a:endParaRPr lang="en-GB" dirty="0"/>
          </a:p>
          <a:p>
            <a:r>
              <a:rPr lang="en-GB" dirty="0"/>
              <a:t>science techniques.</a:t>
            </a:r>
            <a:endParaRPr lang="en-GB" dirty="0"/>
          </a:p>
          <a:p>
            <a:endParaRPr lang="en-GB" dirty="0"/>
          </a:p>
          <a:p>
            <a:r>
              <a:rPr lang="en-GB" dirty="0"/>
              <a:t>It runs across all major platforms--</a:t>
            </a:r>
            <a:endParaRPr lang="en-GB" dirty="0"/>
          </a:p>
          <a:p>
            <a:r>
              <a:rPr lang="en-GB" dirty="0"/>
              <a:t>Windows, Mac OS, Unix, Linux.</a:t>
            </a:r>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dirty="0" err="1">
                <a:solidFill>
                  <a:schemeClr val="tx1"/>
                </a:solidFill>
                <a:effectLst/>
                <a:latin typeface="+mn-lt"/>
                <a:ea typeface="+mn-ea"/>
                <a:cs typeface="+mn-cs"/>
              </a:rPr>
              <a:t>We</a:t>
            </a:r>
            <a:r>
              <a:rPr lang="fr-FR" sz="1200" b="0" i="0" kern="1200" dirty="0">
                <a:solidFill>
                  <a:schemeClr val="tx1"/>
                </a:solidFill>
                <a:effectLst/>
                <a:latin typeface="+mn-lt"/>
                <a:ea typeface="+mn-ea"/>
                <a:cs typeface="+mn-cs"/>
              </a:rPr>
              <a:t> have been </a:t>
            </a:r>
            <a:r>
              <a:rPr lang="fr-FR" sz="1200" b="0" i="0" kern="1200" dirty="0" err="1">
                <a:solidFill>
                  <a:schemeClr val="tx1"/>
                </a:solidFill>
                <a:effectLst/>
                <a:latin typeface="+mn-lt"/>
                <a:ea typeface="+mn-ea"/>
                <a:cs typeface="+mn-cs"/>
              </a:rPr>
              <a:t>using</a:t>
            </a:r>
            <a:r>
              <a:rPr lang="fr-FR" sz="1200" b="0" i="0" kern="1200" dirty="0">
                <a:solidFill>
                  <a:schemeClr val="tx1"/>
                </a:solidFill>
                <a:effectLst/>
                <a:latin typeface="+mn-lt"/>
                <a:ea typeface="+mn-ea"/>
                <a:cs typeface="+mn-cs"/>
              </a:rPr>
              <a:t> data sets </a:t>
            </a:r>
            <a:r>
              <a:rPr lang="fr-FR" sz="1200" b="0" i="0" kern="1200" dirty="0" err="1">
                <a:solidFill>
                  <a:schemeClr val="tx1"/>
                </a:solidFill>
                <a:effectLst/>
                <a:latin typeface="+mn-lt"/>
                <a:ea typeface="+mn-ea"/>
                <a:cs typeface="+mn-cs"/>
              </a:rPr>
              <a:t>already</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stored</a:t>
            </a:r>
            <a:r>
              <a:rPr lang="fr-FR" sz="1200" b="0" i="0" kern="1200" dirty="0">
                <a:solidFill>
                  <a:schemeClr val="tx1"/>
                </a:solidFill>
                <a:effectLst/>
                <a:latin typeface="+mn-lt"/>
                <a:ea typeface="+mn-ea"/>
                <a:cs typeface="+mn-cs"/>
              </a:rPr>
              <a:t> as R </a:t>
            </a:r>
            <a:r>
              <a:rPr lang="fr-FR" sz="1200" b="0" i="0" kern="1200" dirty="0" err="1">
                <a:solidFill>
                  <a:schemeClr val="tx1"/>
                </a:solidFill>
                <a:effectLst/>
                <a:latin typeface="+mn-lt"/>
                <a:ea typeface="+mn-ea"/>
                <a:cs typeface="+mn-cs"/>
              </a:rPr>
              <a:t>objects</a:t>
            </a:r>
            <a:r>
              <a:rPr lang="fr-FR" sz="1200" b="0" i="0" kern="1200" dirty="0">
                <a:solidFill>
                  <a:schemeClr val="tx1"/>
                </a:solidFill>
                <a:effectLst/>
                <a:latin typeface="+mn-lt"/>
                <a:ea typeface="+mn-ea"/>
                <a:cs typeface="+mn-cs"/>
              </a:rPr>
              <a:t>. A data </a:t>
            </a:r>
            <a:r>
              <a:rPr lang="fr-FR" sz="1200" b="0" i="0" kern="1200" dirty="0" err="1">
                <a:solidFill>
                  <a:schemeClr val="tx1"/>
                </a:solidFill>
                <a:effectLst/>
                <a:latin typeface="+mn-lt"/>
                <a:ea typeface="+mn-ea"/>
                <a:cs typeface="+mn-cs"/>
              </a:rPr>
              <a:t>scientist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will</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rarely</a:t>
            </a:r>
            <a:r>
              <a:rPr lang="fr-FR" sz="1200" b="0" i="0" kern="1200" dirty="0">
                <a:solidFill>
                  <a:schemeClr val="tx1"/>
                </a:solidFill>
                <a:effectLst/>
                <a:latin typeface="+mn-lt"/>
                <a:ea typeface="+mn-ea"/>
                <a:cs typeface="+mn-cs"/>
              </a:rPr>
              <a:t> have </a:t>
            </a:r>
            <a:r>
              <a:rPr lang="fr-FR" sz="1200" b="0" i="0" kern="1200" dirty="0" err="1">
                <a:solidFill>
                  <a:schemeClr val="tx1"/>
                </a:solidFill>
                <a:effectLst/>
                <a:latin typeface="+mn-lt"/>
                <a:ea typeface="+mn-ea"/>
                <a:cs typeface="+mn-cs"/>
              </a:rPr>
              <a:t>such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luck</a:t>
            </a:r>
            <a:r>
              <a:rPr lang="fr-FR" sz="1200" b="0" i="0" kern="1200" dirty="0">
                <a:solidFill>
                  <a:schemeClr val="tx1"/>
                </a:solidFill>
                <a:effectLst/>
                <a:latin typeface="+mn-lt"/>
                <a:ea typeface="+mn-ea"/>
                <a:cs typeface="+mn-cs"/>
              </a:rPr>
              <a:t> and </a:t>
            </a:r>
            <a:r>
              <a:rPr lang="fr-FR" sz="1200" b="0" i="0" kern="1200" dirty="0" err="1">
                <a:solidFill>
                  <a:schemeClr val="tx1"/>
                </a:solidFill>
                <a:effectLst/>
                <a:latin typeface="+mn-lt"/>
                <a:ea typeface="+mn-ea"/>
                <a:cs typeface="+mn-cs"/>
              </a:rPr>
              <a:t>will</a:t>
            </a:r>
            <a:r>
              <a:rPr lang="fr-FR" sz="1200" b="0" i="0" kern="1200" dirty="0">
                <a:solidFill>
                  <a:schemeClr val="tx1"/>
                </a:solidFill>
                <a:effectLst/>
                <a:latin typeface="+mn-lt"/>
                <a:ea typeface="+mn-ea"/>
                <a:cs typeface="+mn-cs"/>
              </a:rPr>
              <a:t> have to import data </a:t>
            </a:r>
            <a:r>
              <a:rPr lang="fr-FR" sz="1200" b="0" i="0" kern="1200" dirty="0" err="1">
                <a:solidFill>
                  <a:schemeClr val="tx1"/>
                </a:solidFill>
                <a:effectLst/>
                <a:latin typeface="+mn-lt"/>
                <a:ea typeface="+mn-ea"/>
                <a:cs typeface="+mn-cs"/>
              </a:rPr>
              <a:t>into</a:t>
            </a:r>
            <a:r>
              <a:rPr lang="fr-FR" sz="1200" b="0" i="0" kern="1200" dirty="0">
                <a:solidFill>
                  <a:schemeClr val="tx1"/>
                </a:solidFill>
                <a:effectLst/>
                <a:latin typeface="+mn-lt"/>
                <a:ea typeface="+mn-ea"/>
                <a:cs typeface="+mn-cs"/>
              </a:rPr>
              <a:t> R </a:t>
            </a:r>
            <a:r>
              <a:rPr lang="fr-FR" sz="1200" b="0" i="0" kern="1200" dirty="0" err="1">
                <a:solidFill>
                  <a:schemeClr val="tx1"/>
                </a:solidFill>
                <a:effectLst/>
                <a:latin typeface="+mn-lt"/>
                <a:ea typeface="+mn-ea"/>
                <a:cs typeface="+mn-cs"/>
              </a:rPr>
              <a:t>from</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either</a:t>
            </a:r>
            <a:r>
              <a:rPr lang="fr-FR" sz="1200" b="0" i="0" kern="1200" dirty="0">
                <a:solidFill>
                  <a:schemeClr val="tx1"/>
                </a:solidFill>
                <a:effectLst/>
                <a:latin typeface="+mn-lt"/>
                <a:ea typeface="+mn-ea"/>
                <a:cs typeface="+mn-cs"/>
              </a:rPr>
              <a:t> a file, a </a:t>
            </a:r>
            <a:r>
              <a:rPr lang="fr-FR" sz="1200" b="0" i="0" kern="1200" dirty="0" err="1">
                <a:solidFill>
                  <a:schemeClr val="tx1"/>
                </a:solidFill>
                <a:effectLst/>
                <a:latin typeface="+mn-lt"/>
                <a:ea typeface="+mn-ea"/>
                <a:cs typeface="+mn-cs"/>
              </a:rPr>
              <a:t>database</a:t>
            </a:r>
            <a:r>
              <a:rPr lang="fr-FR" sz="1200" b="0" i="0" kern="1200" dirty="0">
                <a:solidFill>
                  <a:schemeClr val="tx1"/>
                </a:solidFill>
                <a:effectLst/>
                <a:latin typeface="+mn-lt"/>
                <a:ea typeface="+mn-ea"/>
                <a:cs typeface="+mn-cs"/>
              </a:rPr>
              <a:t>, or </a:t>
            </a:r>
            <a:r>
              <a:rPr lang="fr-FR" sz="1200" b="0" i="0" kern="1200" dirty="0" err="1">
                <a:solidFill>
                  <a:schemeClr val="tx1"/>
                </a:solidFill>
                <a:effectLst/>
                <a:latin typeface="+mn-lt"/>
                <a:ea typeface="+mn-ea"/>
                <a:cs typeface="+mn-cs"/>
              </a:rPr>
              <a:t>other</a:t>
            </a:r>
            <a:r>
              <a:rPr lang="fr-FR" sz="1200" b="0" i="0" kern="1200" dirty="0">
                <a:solidFill>
                  <a:schemeClr val="tx1"/>
                </a:solidFill>
                <a:effectLst/>
                <a:latin typeface="+mn-lt"/>
                <a:ea typeface="+mn-ea"/>
                <a:cs typeface="+mn-cs"/>
              </a:rPr>
              <a:t> sources. </a:t>
            </a:r>
            <a:r>
              <a:rPr lang="fr-FR" sz="1200" b="0" i="0" kern="1200" dirty="0" err="1">
                <a:solidFill>
                  <a:schemeClr val="tx1"/>
                </a:solidFill>
                <a:effectLst/>
                <a:latin typeface="+mn-lt"/>
                <a:ea typeface="+mn-ea"/>
                <a:cs typeface="+mn-cs"/>
              </a:rPr>
              <a:t>Currently</a:t>
            </a:r>
            <a:r>
              <a:rPr lang="fr-FR" sz="1200" b="0" i="0" kern="1200" dirty="0">
                <a:solidFill>
                  <a:schemeClr val="tx1"/>
                </a:solidFill>
                <a:effectLst/>
                <a:latin typeface="+mn-lt"/>
                <a:ea typeface="+mn-ea"/>
                <a:cs typeface="+mn-cs"/>
              </a:rPr>
              <a:t>, one of the </a:t>
            </a:r>
            <a:r>
              <a:rPr lang="fr-FR" sz="1200" b="0" i="0" kern="1200" dirty="0" err="1">
                <a:solidFill>
                  <a:schemeClr val="tx1"/>
                </a:solidFill>
                <a:effectLst/>
                <a:latin typeface="+mn-lt"/>
                <a:ea typeface="+mn-ea"/>
                <a:cs typeface="+mn-cs"/>
              </a:rPr>
              <a:t>most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common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ways</a:t>
            </a:r>
            <a:r>
              <a:rPr lang="fr-FR" sz="1200" b="0" i="0" kern="1200" dirty="0">
                <a:solidFill>
                  <a:schemeClr val="tx1"/>
                </a:solidFill>
                <a:effectLst/>
                <a:latin typeface="+mn-lt"/>
                <a:ea typeface="+mn-ea"/>
                <a:cs typeface="+mn-cs"/>
              </a:rPr>
              <a:t> of </a:t>
            </a:r>
            <a:r>
              <a:rPr lang="fr-FR" sz="1200" b="0" i="0" kern="1200" dirty="0" err="1">
                <a:solidFill>
                  <a:schemeClr val="tx1"/>
                </a:solidFill>
                <a:effectLst/>
                <a:latin typeface="+mn-lt"/>
                <a:ea typeface="+mn-ea"/>
                <a:cs typeface="+mn-cs"/>
              </a:rPr>
              <a:t>storing</a:t>
            </a:r>
            <a:r>
              <a:rPr lang="fr-FR" sz="1200" b="0" i="0" kern="1200" dirty="0">
                <a:solidFill>
                  <a:schemeClr val="tx1"/>
                </a:solidFill>
                <a:effectLst/>
                <a:latin typeface="+mn-lt"/>
                <a:ea typeface="+mn-ea"/>
                <a:cs typeface="+mn-cs"/>
              </a:rPr>
              <a:t> and sharing data for </a:t>
            </a:r>
            <a:r>
              <a:rPr lang="fr-FR" sz="1200" b="0" i="0" kern="1200" dirty="0" err="1">
                <a:solidFill>
                  <a:schemeClr val="tx1"/>
                </a:solidFill>
                <a:effectLst/>
                <a:latin typeface="+mn-lt"/>
                <a:ea typeface="+mn-ea"/>
                <a:cs typeface="+mn-cs"/>
              </a:rPr>
              <a:t>analysis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is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through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electronic</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spreadsheets</a:t>
            </a:r>
            <a:r>
              <a:rPr lang="fr-FR" sz="1200" b="0" i="0" kern="1200" dirty="0">
                <a:solidFill>
                  <a:schemeClr val="tx1"/>
                </a:solidFill>
                <a:effectLst/>
                <a:latin typeface="+mn-lt"/>
                <a:ea typeface="+mn-ea"/>
                <a:cs typeface="+mn-cs"/>
              </a:rPr>
              <a:t>. A </a:t>
            </a:r>
            <a:r>
              <a:rPr lang="fr-FR" sz="1200" b="0" i="0" kern="1200" dirty="0" err="1">
                <a:solidFill>
                  <a:schemeClr val="tx1"/>
                </a:solidFill>
                <a:effectLst/>
                <a:latin typeface="+mn-lt"/>
                <a:ea typeface="+mn-ea"/>
                <a:cs typeface="+mn-cs"/>
              </a:rPr>
              <a:t>spreadsheet</a:t>
            </a:r>
            <a:r>
              <a:rPr lang="fr-FR" sz="1200" b="0" i="0" kern="1200" dirty="0">
                <a:solidFill>
                  <a:schemeClr val="tx1"/>
                </a:solidFill>
                <a:effectLst/>
                <a:latin typeface="+mn-lt"/>
                <a:ea typeface="+mn-ea"/>
                <a:cs typeface="+mn-cs"/>
              </a:rPr>
              <a:t> stores data in </a:t>
            </a:r>
            <a:r>
              <a:rPr lang="fr-FR" sz="1200" b="0" i="0" kern="1200" dirty="0" err="1">
                <a:solidFill>
                  <a:schemeClr val="tx1"/>
                </a:solidFill>
                <a:effectLst/>
                <a:latin typeface="+mn-lt"/>
                <a:ea typeface="+mn-ea"/>
                <a:cs typeface="+mn-cs"/>
              </a:rPr>
              <a:t>rows</a:t>
            </a:r>
            <a:r>
              <a:rPr lang="fr-FR" sz="1200" b="0" i="0" kern="1200" dirty="0">
                <a:solidFill>
                  <a:schemeClr val="tx1"/>
                </a:solidFill>
                <a:effectLst/>
                <a:latin typeface="+mn-lt"/>
                <a:ea typeface="+mn-ea"/>
                <a:cs typeface="+mn-cs"/>
              </a:rPr>
              <a:t> and </a:t>
            </a:r>
            <a:r>
              <a:rPr lang="fr-FR" sz="1200" b="0" i="0" kern="1200" dirty="0" err="1">
                <a:solidFill>
                  <a:schemeClr val="tx1"/>
                </a:solidFill>
                <a:effectLst/>
                <a:latin typeface="+mn-lt"/>
                <a:ea typeface="+mn-ea"/>
                <a:cs typeface="+mn-cs"/>
              </a:rPr>
              <a:t>columns</a:t>
            </a:r>
            <a:r>
              <a:rPr lang="fr-FR" sz="1200" b="0" i="0" kern="1200" dirty="0">
                <a:solidFill>
                  <a:schemeClr val="tx1"/>
                </a:solidFill>
                <a:effectLst/>
                <a:latin typeface="+mn-lt"/>
                <a:ea typeface="+mn-ea"/>
                <a:cs typeface="+mn-cs"/>
              </a:rPr>
              <a:t>. It </a:t>
            </a:r>
            <a:r>
              <a:rPr lang="fr-FR" sz="1200" b="0" i="0" kern="1200" dirty="0" err="1">
                <a:solidFill>
                  <a:schemeClr val="tx1"/>
                </a:solidFill>
                <a:effectLst/>
                <a:latin typeface="+mn-lt"/>
                <a:ea typeface="+mn-ea"/>
                <a:cs typeface="+mn-cs"/>
              </a:rPr>
              <a:t>is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basically</a:t>
            </a:r>
            <a:r>
              <a:rPr lang="fr-FR" sz="1200" b="0" i="0" kern="1200" dirty="0">
                <a:solidFill>
                  <a:schemeClr val="tx1"/>
                </a:solidFill>
                <a:effectLst/>
                <a:latin typeface="+mn-lt"/>
                <a:ea typeface="+mn-ea"/>
                <a:cs typeface="+mn-cs"/>
              </a:rPr>
              <a:t> a file version of a data frame. </a:t>
            </a:r>
            <a:r>
              <a:rPr lang="fr-FR" sz="1200" b="0" i="0" kern="1200" dirty="0" err="1">
                <a:solidFill>
                  <a:schemeClr val="tx1"/>
                </a:solidFill>
                <a:effectLst/>
                <a:latin typeface="+mn-lt"/>
                <a:ea typeface="+mn-ea"/>
                <a:cs typeface="+mn-cs"/>
              </a:rPr>
              <a:t>When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saving</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such</a:t>
            </a:r>
            <a:r>
              <a:rPr lang="fr-FR" sz="1200" b="0" i="0" kern="1200" dirty="0">
                <a:solidFill>
                  <a:schemeClr val="tx1"/>
                </a:solidFill>
                <a:effectLst/>
                <a:latin typeface="+mn-lt"/>
                <a:ea typeface="+mn-ea"/>
                <a:cs typeface="+mn-cs"/>
              </a:rPr>
              <a:t> a table to a computer file, one </a:t>
            </a:r>
            <a:r>
              <a:rPr lang="fr-FR" sz="1200" b="0" i="0" kern="1200" dirty="0" err="1">
                <a:solidFill>
                  <a:schemeClr val="tx1"/>
                </a:solidFill>
                <a:effectLst/>
                <a:latin typeface="+mn-lt"/>
                <a:ea typeface="+mn-ea"/>
                <a:cs typeface="+mn-cs"/>
              </a:rPr>
              <a:t>needs</a:t>
            </a:r>
            <a:r>
              <a:rPr lang="fr-FR" sz="1200" b="0" i="0" kern="1200" dirty="0">
                <a:solidFill>
                  <a:schemeClr val="tx1"/>
                </a:solidFill>
                <a:effectLst/>
                <a:latin typeface="+mn-lt"/>
                <a:ea typeface="+mn-ea"/>
                <a:cs typeface="+mn-cs"/>
              </a:rPr>
              <a:t> a </a:t>
            </a:r>
            <a:r>
              <a:rPr lang="fr-FR" sz="1200" b="0" i="0" kern="1200" dirty="0" err="1">
                <a:solidFill>
                  <a:schemeClr val="tx1"/>
                </a:solidFill>
                <a:effectLst/>
                <a:latin typeface="+mn-lt"/>
                <a:ea typeface="+mn-ea"/>
                <a:cs typeface="+mn-cs"/>
              </a:rPr>
              <a:t>way</a:t>
            </a:r>
            <a:r>
              <a:rPr lang="fr-FR" sz="1200" b="0" i="0" kern="1200" dirty="0">
                <a:solidFill>
                  <a:schemeClr val="tx1"/>
                </a:solidFill>
                <a:effectLst/>
                <a:latin typeface="+mn-lt"/>
                <a:ea typeface="+mn-ea"/>
                <a:cs typeface="+mn-cs"/>
              </a:rPr>
              <a:t> to </a:t>
            </a:r>
            <a:r>
              <a:rPr lang="fr-FR" sz="1200" b="0" i="0" kern="1200" dirty="0" err="1">
                <a:solidFill>
                  <a:schemeClr val="tx1"/>
                </a:solidFill>
                <a:effectLst/>
                <a:latin typeface="+mn-lt"/>
                <a:ea typeface="+mn-ea"/>
                <a:cs typeface="+mn-cs"/>
              </a:rPr>
              <a:t>define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when</a:t>
            </a:r>
            <a:r>
              <a:rPr lang="fr-FR" sz="1200" b="0" i="0" kern="1200" dirty="0">
                <a:solidFill>
                  <a:schemeClr val="tx1"/>
                </a:solidFill>
                <a:effectLst/>
                <a:latin typeface="+mn-lt"/>
                <a:ea typeface="+mn-ea"/>
                <a:cs typeface="+mn-cs"/>
              </a:rPr>
              <a:t> a new </a:t>
            </a:r>
            <a:r>
              <a:rPr lang="fr-FR" sz="1200" b="0" i="0" kern="1200" dirty="0" err="1">
                <a:solidFill>
                  <a:schemeClr val="tx1"/>
                </a:solidFill>
                <a:effectLst/>
                <a:latin typeface="+mn-lt"/>
                <a:ea typeface="+mn-ea"/>
                <a:cs typeface="+mn-cs"/>
              </a:rPr>
              <a:t>row</a:t>
            </a:r>
            <a:r>
              <a:rPr lang="fr-FR" sz="1200" b="0" i="0" kern="1200" dirty="0">
                <a:solidFill>
                  <a:schemeClr val="tx1"/>
                </a:solidFill>
                <a:effectLst/>
                <a:latin typeface="+mn-lt"/>
                <a:ea typeface="+mn-ea"/>
                <a:cs typeface="+mn-cs"/>
              </a:rPr>
              <a:t> or </a:t>
            </a:r>
            <a:r>
              <a:rPr lang="fr-FR" sz="1200" b="0" i="0" kern="1200" dirty="0" err="1">
                <a:solidFill>
                  <a:schemeClr val="tx1"/>
                </a:solidFill>
                <a:effectLst/>
                <a:latin typeface="+mn-lt"/>
                <a:ea typeface="+mn-ea"/>
                <a:cs typeface="+mn-cs"/>
              </a:rPr>
              <a:t>column</a:t>
            </a:r>
            <a:r>
              <a:rPr lang="fr-FR" sz="1200" b="0" i="0" kern="1200" dirty="0">
                <a:solidFill>
                  <a:schemeClr val="tx1"/>
                </a:solidFill>
                <a:effectLst/>
                <a:latin typeface="+mn-lt"/>
                <a:ea typeface="+mn-ea"/>
                <a:cs typeface="+mn-cs"/>
              </a:rPr>
              <a:t> ends and the </a:t>
            </a:r>
            <a:r>
              <a:rPr lang="fr-FR" sz="1200" b="0" i="0" kern="1200" dirty="0" err="1">
                <a:solidFill>
                  <a:schemeClr val="tx1"/>
                </a:solidFill>
                <a:effectLst/>
                <a:latin typeface="+mn-lt"/>
                <a:ea typeface="+mn-ea"/>
                <a:cs typeface="+mn-cs"/>
              </a:rPr>
              <a:t>other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begins</a:t>
            </a:r>
            <a:r>
              <a:rPr lang="fr-FR" sz="1200" b="0" i="0" kern="1200" dirty="0">
                <a:solidFill>
                  <a:schemeClr val="tx1"/>
                </a:solidFill>
                <a:effectLst/>
                <a:latin typeface="+mn-lt"/>
                <a:ea typeface="+mn-ea"/>
                <a:cs typeface="+mn-cs"/>
              </a:rPr>
              <a:t>. This in </a:t>
            </a:r>
            <a:r>
              <a:rPr lang="fr-FR" sz="1200" b="0" i="0" kern="1200" dirty="0" err="1">
                <a:solidFill>
                  <a:schemeClr val="tx1"/>
                </a:solidFill>
                <a:effectLst/>
                <a:latin typeface="+mn-lt"/>
                <a:ea typeface="+mn-ea"/>
                <a:cs typeface="+mn-cs"/>
              </a:rPr>
              <a:t>turn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defines</a:t>
            </a:r>
            <a:r>
              <a:rPr lang="fr-FR" sz="1200" b="0" i="0" kern="1200" dirty="0">
                <a:solidFill>
                  <a:schemeClr val="tx1"/>
                </a:solidFill>
                <a:effectLst/>
                <a:latin typeface="+mn-lt"/>
                <a:ea typeface="+mn-ea"/>
                <a:cs typeface="+mn-cs"/>
              </a:rPr>
              <a:t> the </a:t>
            </a:r>
            <a:r>
              <a:rPr lang="fr-FR" sz="1200" b="0" i="0" kern="1200" dirty="0" err="1">
                <a:solidFill>
                  <a:schemeClr val="tx1"/>
                </a:solidFill>
                <a:effectLst/>
                <a:latin typeface="+mn-lt"/>
                <a:ea typeface="+mn-ea"/>
                <a:cs typeface="+mn-cs"/>
              </a:rPr>
              <a:t>cells</a:t>
            </a:r>
            <a:r>
              <a:rPr lang="fr-FR" sz="1200" b="0" i="0" kern="1200" dirty="0">
                <a:solidFill>
                  <a:schemeClr val="tx1"/>
                </a:solidFill>
                <a:effectLst/>
                <a:latin typeface="+mn-lt"/>
                <a:ea typeface="+mn-ea"/>
                <a:cs typeface="+mn-cs"/>
              </a:rPr>
              <a:t> in </a:t>
            </a:r>
            <a:r>
              <a:rPr lang="fr-FR" sz="1200" b="0" i="0" kern="1200" dirty="0" err="1">
                <a:solidFill>
                  <a:schemeClr val="tx1"/>
                </a:solidFill>
                <a:effectLst/>
                <a:latin typeface="+mn-lt"/>
                <a:ea typeface="+mn-ea"/>
                <a:cs typeface="+mn-cs"/>
              </a:rPr>
              <a:t>which</a:t>
            </a:r>
            <a:r>
              <a:rPr lang="fr-FR" sz="1200" b="0" i="0" kern="1200" dirty="0">
                <a:solidFill>
                  <a:schemeClr val="tx1"/>
                </a:solidFill>
                <a:effectLst/>
                <a:latin typeface="+mn-lt"/>
                <a:ea typeface="+mn-ea"/>
                <a:cs typeface="+mn-cs"/>
              </a:rPr>
              <a:t> single values are </a:t>
            </a:r>
            <a:r>
              <a:rPr lang="fr-FR" sz="1200" b="0" i="0" kern="1200" dirty="0" err="1">
                <a:solidFill>
                  <a:schemeClr val="tx1"/>
                </a:solidFill>
                <a:effectLst/>
                <a:latin typeface="+mn-lt"/>
                <a:ea typeface="+mn-ea"/>
                <a:cs typeface="+mn-cs"/>
              </a:rPr>
              <a:t>stored</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When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creating</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spreadsheets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with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text</a:t>
            </a:r>
            <a:r>
              <a:rPr lang="fr-FR" sz="1200" b="0" i="0" kern="1200" dirty="0">
                <a:solidFill>
                  <a:schemeClr val="tx1"/>
                </a:solidFill>
                <a:effectLst/>
                <a:latin typeface="+mn-lt"/>
                <a:ea typeface="+mn-ea"/>
                <a:cs typeface="+mn-cs"/>
              </a:rPr>
              <a:t> files, </a:t>
            </a:r>
            <a:r>
              <a:rPr lang="fr-FR" sz="1200" b="0" i="0" kern="1200" dirty="0" err="1">
                <a:solidFill>
                  <a:schemeClr val="tx1"/>
                </a:solidFill>
                <a:effectLst/>
                <a:latin typeface="+mn-lt"/>
                <a:ea typeface="+mn-ea"/>
                <a:cs typeface="+mn-cs"/>
              </a:rPr>
              <a:t>like</a:t>
            </a:r>
            <a:r>
              <a:rPr lang="fr-FR" sz="1200" b="0" i="0" kern="1200" dirty="0">
                <a:solidFill>
                  <a:schemeClr val="tx1"/>
                </a:solidFill>
                <a:effectLst/>
                <a:latin typeface="+mn-lt"/>
                <a:ea typeface="+mn-ea"/>
                <a:cs typeface="+mn-cs"/>
              </a:rPr>
              <a:t> the </a:t>
            </a:r>
            <a:r>
              <a:rPr lang="fr-FR" sz="1200" b="0" i="0" kern="1200" dirty="0" err="1">
                <a:solidFill>
                  <a:schemeClr val="tx1"/>
                </a:solidFill>
                <a:effectLst/>
                <a:latin typeface="+mn-lt"/>
                <a:ea typeface="+mn-ea"/>
                <a:cs typeface="+mn-cs"/>
              </a:rPr>
              <a:t>ones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created</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with</a:t>
            </a:r>
            <a:r>
              <a:rPr lang="fr-FR" sz="1200" b="0" i="0" kern="1200" dirty="0">
                <a:solidFill>
                  <a:schemeClr val="tx1"/>
                </a:solidFill>
                <a:effectLst/>
                <a:latin typeface="+mn-lt"/>
                <a:ea typeface="+mn-ea"/>
                <a:cs typeface="+mn-cs"/>
              </a:rPr>
              <a:t> a simple </a:t>
            </a:r>
            <a:r>
              <a:rPr lang="fr-FR" sz="1200" b="0" i="0" kern="1200" dirty="0" err="1">
                <a:solidFill>
                  <a:schemeClr val="tx1"/>
                </a:solidFill>
                <a:effectLst/>
                <a:latin typeface="+mn-lt"/>
                <a:ea typeface="+mn-ea"/>
                <a:cs typeface="+mn-cs"/>
              </a:rPr>
              <a:t>text</a:t>
            </a:r>
            <a:r>
              <a:rPr lang="fr-FR" sz="1200" b="0" i="0" kern="1200" dirty="0">
                <a:solidFill>
                  <a:schemeClr val="tx1"/>
                </a:solidFill>
                <a:effectLst/>
                <a:latin typeface="+mn-lt"/>
                <a:ea typeface="+mn-ea"/>
                <a:cs typeface="+mn-cs"/>
              </a:rPr>
              <a:t> editor, a new </a:t>
            </a:r>
            <a:r>
              <a:rPr lang="fr-FR" sz="1200" b="0" i="0" kern="1200" dirty="0" err="1">
                <a:solidFill>
                  <a:schemeClr val="tx1"/>
                </a:solidFill>
                <a:effectLst/>
                <a:latin typeface="+mn-lt"/>
                <a:ea typeface="+mn-ea"/>
                <a:cs typeface="+mn-cs"/>
              </a:rPr>
              <a:t>row</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is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defined</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with</a:t>
            </a:r>
            <a:r>
              <a:rPr lang="fr-FR" sz="1200" b="0" i="0" kern="1200" dirty="0">
                <a:solidFill>
                  <a:schemeClr val="tx1"/>
                </a:solidFill>
                <a:effectLst/>
                <a:latin typeface="+mn-lt"/>
                <a:ea typeface="+mn-ea"/>
                <a:cs typeface="+mn-cs"/>
              </a:rPr>
              <a:t> return and </a:t>
            </a:r>
            <a:r>
              <a:rPr lang="fr-FR" sz="1200" b="0" i="0" kern="1200" dirty="0" err="1">
                <a:solidFill>
                  <a:schemeClr val="tx1"/>
                </a:solidFill>
                <a:effectLst/>
                <a:latin typeface="+mn-lt"/>
                <a:ea typeface="+mn-ea"/>
                <a:cs typeface="+mn-cs"/>
              </a:rPr>
              <a:t>columns</a:t>
            </a:r>
            <a:r>
              <a:rPr lang="fr-FR" sz="1200" b="0" i="0" kern="1200" dirty="0">
                <a:solidFill>
                  <a:schemeClr val="tx1"/>
                </a:solidFill>
                <a:effectLst/>
                <a:latin typeface="+mn-lt"/>
                <a:ea typeface="+mn-ea"/>
                <a:cs typeface="+mn-cs"/>
              </a:rPr>
              <a:t> are </a:t>
            </a:r>
            <a:r>
              <a:rPr lang="fr-FR" sz="1200" b="0" i="0" kern="1200" dirty="0" err="1">
                <a:solidFill>
                  <a:schemeClr val="tx1"/>
                </a:solidFill>
                <a:effectLst/>
                <a:latin typeface="+mn-lt"/>
                <a:ea typeface="+mn-ea"/>
                <a:cs typeface="+mn-cs"/>
              </a:rPr>
              <a:t>separated</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with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some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predefined</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special</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character</a:t>
            </a:r>
            <a:r>
              <a:rPr lang="fr-FR" sz="1200" b="0" i="0" kern="1200" dirty="0">
                <a:solidFill>
                  <a:schemeClr val="tx1"/>
                </a:solidFill>
                <a:effectLst/>
                <a:latin typeface="+mn-lt"/>
                <a:ea typeface="+mn-ea"/>
                <a:cs typeface="+mn-cs"/>
              </a:rPr>
              <a:t>. The </a:t>
            </a:r>
            <a:r>
              <a:rPr lang="fr-FR" sz="1200" b="0" i="0" kern="1200" dirty="0" err="1">
                <a:solidFill>
                  <a:schemeClr val="tx1"/>
                </a:solidFill>
                <a:effectLst/>
                <a:latin typeface="+mn-lt"/>
                <a:ea typeface="+mn-ea"/>
                <a:cs typeface="+mn-cs"/>
              </a:rPr>
              <a:t>most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common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characters</a:t>
            </a:r>
            <a:r>
              <a:rPr lang="fr-FR" sz="1200" b="0" i="0" kern="1200" dirty="0">
                <a:solidFill>
                  <a:schemeClr val="tx1"/>
                </a:solidFill>
                <a:effectLst/>
                <a:latin typeface="+mn-lt"/>
                <a:ea typeface="+mn-ea"/>
                <a:cs typeface="+mn-cs"/>
              </a:rPr>
              <a:t> are comma (</a:t>
            </a:r>
            <a:r>
              <a:rPr lang="fr-FR" dirty="0"/>
              <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semicolon</a:t>
            </a:r>
            <a:r>
              <a:rPr lang="fr-FR" sz="1200" b="0" i="0" kern="1200" dirty="0">
                <a:solidFill>
                  <a:schemeClr val="tx1"/>
                </a:solidFill>
                <a:effectLst/>
                <a:latin typeface="+mn-lt"/>
                <a:ea typeface="+mn-ea"/>
                <a:cs typeface="+mn-cs"/>
              </a:rPr>
              <a:t> (</a:t>
            </a:r>
            <a:r>
              <a:rPr lang="fr-FR" dirty="0"/>
              <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space</a:t>
            </a:r>
            <a:r>
              <a:rPr lang="fr-FR" sz="1200" b="0" i="0" kern="1200" dirty="0">
                <a:solidFill>
                  <a:schemeClr val="tx1"/>
                </a:solidFill>
                <a:effectLst/>
                <a:latin typeface="+mn-lt"/>
                <a:ea typeface="+mn-ea"/>
                <a:cs typeface="+mn-cs"/>
              </a:rPr>
              <a:t> (</a:t>
            </a:r>
            <a:r>
              <a:rPr lang="fr-FR" dirty="0"/>
              <a:t>`) and tab (</a:t>
            </a:r>
            <a:r>
              <a:rPr lang="fr-FR" sz="1200" b="0" i="0" kern="1200" dirty="0">
                <a:solidFill>
                  <a:schemeClr val="tx1"/>
                </a:solidFill>
                <a:effectLst/>
                <a:latin typeface="+mn-lt"/>
                <a:ea typeface="+mn-ea"/>
                <a:cs typeface="+mn-cs"/>
              </a:rPr>
              <a:t> </a:t>
            </a:r>
            <a:r>
              <a:rPr lang="fr-FR" dirty="0"/>
              <a:t>or</a:t>
            </a:r>
            <a:r>
              <a:rPr lang="fr-FR" sz="1200" b="0" i="0" kern="1200" dirty="0">
                <a:solidFill>
                  <a:schemeClr val="tx1"/>
                </a:solidFill>
                <a:effectLst/>
                <a:latin typeface="+mn-lt"/>
                <a:ea typeface="+mn-ea"/>
                <a:cs typeface="+mn-cs"/>
              </a:rPr>
              <a:t>`, a </a:t>
            </a:r>
            <a:r>
              <a:rPr lang="fr-FR" sz="1200" b="0" i="0" kern="1200" dirty="0" err="1">
                <a:solidFill>
                  <a:schemeClr val="tx1"/>
                </a:solidFill>
                <a:effectLst/>
                <a:latin typeface="+mn-lt"/>
                <a:ea typeface="+mn-ea"/>
                <a:cs typeface="+mn-cs"/>
              </a:rPr>
              <a:t>preset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number</a:t>
            </a:r>
            <a:r>
              <a:rPr lang="fr-FR" sz="1200" b="0" i="0" kern="1200" dirty="0">
                <a:solidFill>
                  <a:schemeClr val="tx1"/>
                </a:solidFill>
                <a:effectLst/>
                <a:latin typeface="+mn-lt"/>
                <a:ea typeface="+mn-ea"/>
                <a:cs typeface="+mn-cs"/>
              </a:rPr>
              <a:t> of </a:t>
            </a:r>
            <a:r>
              <a:rPr lang="fr-FR" sz="1200" b="0" i="0" kern="1200" dirty="0" err="1">
                <a:solidFill>
                  <a:schemeClr val="tx1"/>
                </a:solidFill>
                <a:effectLst/>
                <a:latin typeface="+mn-lt"/>
                <a:ea typeface="+mn-ea"/>
                <a:cs typeface="+mn-cs"/>
              </a:rPr>
              <a:t>spaces</a:t>
            </a:r>
            <a:r>
              <a:rPr lang="fr-FR" sz="1200" b="0" i="0" kern="1200" dirty="0">
                <a:solidFill>
                  <a:schemeClr val="tx1"/>
                </a:solidFill>
                <a:effectLst/>
                <a:latin typeface="+mn-lt"/>
                <a:ea typeface="+mn-ea"/>
                <a:cs typeface="+mn-cs"/>
              </a:rPr>
              <a:t>). </a:t>
            </a:r>
            <a:endParaRPr lang="en-GB" dirty="0"/>
          </a:p>
        </p:txBody>
      </p:sp>
      <p:sp>
        <p:nvSpPr>
          <p:cNvPr id="4" name="Slide Number Placeholder 3"/>
          <p:cNvSpPr>
            <a:spLocks noGrp="1"/>
          </p:cNvSpPr>
          <p:nvPr>
            <p:ph type="sldNum" sz="quarter" idx="5"/>
          </p:nvPr>
        </p:nvSpPr>
        <p:spPr/>
        <p:txBody>
          <a:bodyPr/>
          <a:lstStyle/>
          <a:p>
            <a:fld id="{C36418F3-E06B-2F4F-9625-F809B6AB5109}" type="slidenum">
              <a:rPr lang="en-GB" smtClean="0"/>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36418F3-E06B-2F4F-9625-F809B6AB5109}" type="slidenum">
              <a:rPr lang="en-GB" smtClean="0"/>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dirty="0" err="1">
                <a:solidFill>
                  <a:schemeClr val="tx1"/>
                </a:solidFill>
                <a:effectLst/>
                <a:latin typeface="+mn-lt"/>
                <a:ea typeface="+mn-ea"/>
                <a:cs typeface="+mn-cs"/>
              </a:rPr>
              <a:t>They</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provide</a:t>
            </a:r>
            <a:r>
              <a:rPr lang="fr-FR" sz="1200" b="0" i="0" kern="1200" dirty="0">
                <a:solidFill>
                  <a:schemeClr val="tx1"/>
                </a:solidFill>
                <a:effectLst/>
                <a:latin typeface="+mn-lt"/>
                <a:ea typeface="+mn-ea"/>
                <a:cs typeface="+mn-cs"/>
              </a:rPr>
              <a:t> a more terse </a:t>
            </a:r>
            <a:r>
              <a:rPr lang="fr-FR" sz="1200" b="0" i="0" kern="1200" dirty="0" err="1">
                <a:solidFill>
                  <a:schemeClr val="tx1"/>
                </a:solidFill>
                <a:effectLst/>
                <a:latin typeface="+mn-lt"/>
                <a:ea typeface="+mn-ea"/>
                <a:cs typeface="+mn-cs"/>
              </a:rPr>
              <a:t>summary</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than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histograms</a:t>
            </a:r>
            <a:r>
              <a:rPr lang="fr-FR" sz="1200" b="0" i="0" kern="1200" dirty="0">
                <a:solidFill>
                  <a:schemeClr val="tx1"/>
                </a:solidFill>
                <a:effectLst/>
                <a:latin typeface="+mn-lt"/>
                <a:ea typeface="+mn-ea"/>
                <a:cs typeface="+mn-cs"/>
              </a:rPr>
              <a:t>, but </a:t>
            </a:r>
            <a:r>
              <a:rPr lang="fr-FR" sz="1200" b="0" i="0" kern="1200" dirty="0" err="1">
                <a:solidFill>
                  <a:schemeClr val="tx1"/>
                </a:solidFill>
                <a:effectLst/>
                <a:latin typeface="+mn-lt"/>
                <a:ea typeface="+mn-ea"/>
                <a:cs typeface="+mn-cs"/>
              </a:rPr>
              <a:t>they</a:t>
            </a:r>
            <a:r>
              <a:rPr lang="fr-FR" sz="1200" b="0" i="0" kern="1200" dirty="0">
                <a:solidFill>
                  <a:schemeClr val="tx1"/>
                </a:solidFill>
                <a:effectLst/>
                <a:latin typeface="+mn-lt"/>
                <a:ea typeface="+mn-ea"/>
                <a:cs typeface="+mn-cs"/>
              </a:rPr>
              <a:t> are </a:t>
            </a:r>
            <a:r>
              <a:rPr lang="fr-FR" sz="1200" b="0" i="0" kern="1200" dirty="0" err="1">
                <a:solidFill>
                  <a:schemeClr val="tx1"/>
                </a:solidFill>
                <a:effectLst/>
                <a:latin typeface="+mn-lt"/>
                <a:ea typeface="+mn-ea"/>
                <a:cs typeface="+mn-cs"/>
              </a:rPr>
              <a:t>easier</a:t>
            </a:r>
            <a:r>
              <a:rPr lang="fr-FR" sz="1200" b="0" i="0" kern="1200" dirty="0">
                <a:solidFill>
                  <a:schemeClr val="tx1"/>
                </a:solidFill>
                <a:effectLst/>
                <a:latin typeface="+mn-lt"/>
                <a:ea typeface="+mn-ea"/>
                <a:cs typeface="+mn-cs"/>
              </a:rPr>
              <a:t> to </a:t>
            </a:r>
            <a:r>
              <a:rPr lang="fr-FR" sz="1200" b="0" i="0" kern="1200" dirty="0" err="1">
                <a:solidFill>
                  <a:schemeClr val="tx1"/>
                </a:solidFill>
                <a:effectLst/>
                <a:latin typeface="+mn-lt"/>
                <a:ea typeface="+mn-ea"/>
                <a:cs typeface="+mn-cs"/>
              </a:rPr>
              <a:t>stack</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with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other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boxplots</a:t>
            </a:r>
            <a:r>
              <a:rPr lang="fr-FR" sz="1200" b="0" i="0" kern="1200" dirty="0">
                <a:solidFill>
                  <a:schemeClr val="tx1"/>
                </a:solidFill>
                <a:effectLst/>
                <a:latin typeface="+mn-lt"/>
                <a:ea typeface="+mn-ea"/>
                <a:cs typeface="+mn-cs"/>
              </a:rPr>
              <a:t>. </a:t>
            </a:r>
            <a:endParaRPr lang="en-GB" dirty="0"/>
          </a:p>
        </p:txBody>
      </p:sp>
      <p:sp>
        <p:nvSpPr>
          <p:cNvPr id="4" name="Slide Number Placeholder 3"/>
          <p:cNvSpPr>
            <a:spLocks noGrp="1"/>
          </p:cNvSpPr>
          <p:nvPr>
            <p:ph type="sldNum" sz="quarter" idx="5"/>
          </p:nvPr>
        </p:nvSpPr>
        <p:spPr/>
        <p:txBody>
          <a:bodyPr/>
          <a:lstStyle/>
          <a:p>
            <a:fld id="{C36418F3-E06B-2F4F-9625-F809B6AB5109}" type="slidenum">
              <a:rPr lang="en-GB" smtClean="0"/>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dirty="0" err="1">
                <a:solidFill>
                  <a:schemeClr val="tx1"/>
                </a:solidFill>
                <a:effectLst/>
                <a:latin typeface="+mn-lt"/>
                <a:ea typeface="+mn-ea"/>
                <a:cs typeface="+mn-cs"/>
              </a:rPr>
              <a:t>we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will</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simply</a:t>
            </a:r>
            <a:r>
              <a:rPr lang="fr-FR" sz="1200" b="0" i="0" kern="1200" dirty="0">
                <a:solidFill>
                  <a:schemeClr val="tx1"/>
                </a:solidFill>
                <a:effectLst/>
                <a:latin typeface="+mn-lt"/>
                <a:ea typeface="+mn-ea"/>
                <a:cs typeface="+mn-cs"/>
              </a:rPr>
              <a:t> note </a:t>
            </a:r>
            <a:r>
              <a:rPr lang="fr-FR" sz="1200" b="0" i="0" kern="1200" dirty="0" err="1">
                <a:solidFill>
                  <a:schemeClr val="tx1"/>
                </a:solidFill>
                <a:effectLst/>
                <a:latin typeface="+mn-lt"/>
                <a:ea typeface="+mn-ea"/>
                <a:cs typeface="+mn-cs"/>
              </a:rPr>
              <a:t>that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histograms</a:t>
            </a:r>
            <a:r>
              <a:rPr lang="fr-FR" sz="1200" b="0" i="0" kern="1200" dirty="0">
                <a:solidFill>
                  <a:schemeClr val="tx1"/>
                </a:solidFill>
                <a:effectLst/>
                <a:latin typeface="+mn-lt"/>
                <a:ea typeface="+mn-ea"/>
                <a:cs typeface="+mn-cs"/>
              </a:rPr>
              <a:t> are a </a:t>
            </a:r>
            <a:r>
              <a:rPr lang="fr-FR" sz="1200" b="0" i="0" kern="1200" dirty="0" err="1">
                <a:solidFill>
                  <a:schemeClr val="tx1"/>
                </a:solidFill>
                <a:effectLst/>
                <a:latin typeface="+mn-lt"/>
                <a:ea typeface="+mn-ea"/>
                <a:cs typeface="+mn-cs"/>
              </a:rPr>
              <a:t>powerful</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graphical</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summary</a:t>
            </a:r>
            <a:r>
              <a:rPr lang="fr-FR" sz="1200" b="0" i="0" kern="1200" dirty="0">
                <a:solidFill>
                  <a:schemeClr val="tx1"/>
                </a:solidFill>
                <a:effectLst/>
                <a:latin typeface="+mn-lt"/>
                <a:ea typeface="+mn-ea"/>
                <a:cs typeface="+mn-cs"/>
              </a:rPr>
              <a:t> of a </a:t>
            </a:r>
            <a:r>
              <a:rPr lang="fr-FR" sz="1200" b="0" i="0" kern="1200" dirty="0" err="1">
                <a:solidFill>
                  <a:schemeClr val="tx1"/>
                </a:solidFill>
                <a:effectLst/>
                <a:latin typeface="+mn-lt"/>
                <a:ea typeface="+mn-ea"/>
                <a:cs typeface="+mn-cs"/>
              </a:rPr>
              <a:t>list</a:t>
            </a:r>
            <a:r>
              <a:rPr lang="fr-FR" sz="1200" b="0" i="0" kern="1200" dirty="0">
                <a:solidFill>
                  <a:schemeClr val="tx1"/>
                </a:solidFill>
                <a:effectLst/>
                <a:latin typeface="+mn-lt"/>
                <a:ea typeface="+mn-ea"/>
                <a:cs typeface="+mn-cs"/>
              </a:rPr>
              <a:t> of </a:t>
            </a:r>
            <a:r>
              <a:rPr lang="fr-FR" sz="1200" b="0" i="0" kern="1200" dirty="0" err="1">
                <a:solidFill>
                  <a:schemeClr val="tx1"/>
                </a:solidFill>
                <a:effectLst/>
                <a:latin typeface="+mn-lt"/>
                <a:ea typeface="+mn-ea"/>
                <a:cs typeface="+mn-cs"/>
              </a:rPr>
              <a:t>numbers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gives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you</a:t>
            </a:r>
            <a:r>
              <a:rPr lang="fr-FR" sz="1200" b="0" i="0" kern="1200" dirty="0">
                <a:solidFill>
                  <a:schemeClr val="tx1"/>
                </a:solidFill>
                <a:effectLst/>
                <a:latin typeface="+mn-lt"/>
                <a:ea typeface="+mn-ea"/>
                <a:cs typeface="+mn-cs"/>
              </a:rPr>
              <a:t> a </a:t>
            </a:r>
            <a:r>
              <a:rPr lang="fr-FR" sz="1200" b="0" i="0" kern="1200" dirty="0" err="1">
                <a:solidFill>
                  <a:schemeClr val="tx1"/>
                </a:solidFill>
                <a:effectLst/>
                <a:latin typeface="+mn-lt"/>
                <a:ea typeface="+mn-ea"/>
                <a:cs typeface="+mn-cs"/>
              </a:rPr>
              <a:t>general</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overview</a:t>
            </a:r>
            <a:r>
              <a:rPr lang="fr-FR" sz="1200" b="0" i="0" kern="1200" dirty="0">
                <a:solidFill>
                  <a:schemeClr val="tx1"/>
                </a:solidFill>
                <a:effectLst/>
                <a:latin typeface="+mn-lt"/>
                <a:ea typeface="+mn-ea"/>
                <a:cs typeface="+mn-cs"/>
              </a:rPr>
              <a:t> of the types of values </a:t>
            </a:r>
            <a:r>
              <a:rPr lang="fr-FR" sz="1200" b="0" i="0" kern="1200" dirty="0" err="1">
                <a:solidFill>
                  <a:schemeClr val="tx1"/>
                </a:solidFill>
                <a:effectLst/>
                <a:latin typeface="+mn-lt"/>
                <a:ea typeface="+mn-ea"/>
                <a:cs typeface="+mn-cs"/>
              </a:rPr>
              <a:t>you</a:t>
            </a:r>
            <a:r>
              <a:rPr lang="fr-FR" sz="1200" b="0" i="0" kern="1200" dirty="0">
                <a:solidFill>
                  <a:schemeClr val="tx1"/>
                </a:solidFill>
                <a:effectLst/>
                <a:latin typeface="+mn-lt"/>
                <a:ea typeface="+mn-ea"/>
                <a:cs typeface="+mn-cs"/>
              </a:rPr>
              <a:t> have.</a:t>
            </a:r>
            <a:endParaRPr lang="en-GB" dirty="0"/>
          </a:p>
        </p:txBody>
      </p:sp>
      <p:sp>
        <p:nvSpPr>
          <p:cNvPr id="4" name="Slide Number Placeholder 3"/>
          <p:cNvSpPr>
            <a:spLocks noGrp="1"/>
          </p:cNvSpPr>
          <p:nvPr>
            <p:ph type="sldNum" sz="quarter" idx="5"/>
          </p:nvPr>
        </p:nvSpPr>
        <p:spPr/>
        <p:txBody>
          <a:bodyPr/>
          <a:lstStyle/>
          <a:p>
            <a:fld id="{C36418F3-E06B-2F4F-9625-F809B6AB5109}" type="slidenum">
              <a:rPr lang="en-GB" smtClean="0"/>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36418F3-E06B-2F4F-9625-F809B6AB5109}" type="slidenum">
              <a:rPr lang="en-GB" smtClean="0"/>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A886024-2DF9-0F4A-B24B-08802B8380B1}" type="slidenum">
              <a:rPr lang="en-GB" smtClean="0"/>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A886024-2DF9-0F4A-B24B-08802B8380B1}" type="slidenum">
              <a:rPr lang="en-GB" smtClean="0"/>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extra functionality comes from add-ons available from developers.</a:t>
            </a:r>
            <a:endParaRPr lang="en-GB" dirty="0"/>
          </a:p>
          <a:p>
            <a:r>
              <a:rPr lang="en-GB" dirty="0"/>
              <a:t>There are currently hundreds of these available from CRAN,</a:t>
            </a:r>
            <a:endParaRPr lang="en-GB" dirty="0"/>
          </a:p>
          <a:p>
            <a:r>
              <a:rPr lang="en-GB" dirty="0"/>
              <a:t>and many others shared via other repositories such as GitHub.</a:t>
            </a:r>
            <a:endParaRPr lang="en-GB" dirty="0"/>
          </a:p>
          <a:p>
            <a:r>
              <a:rPr lang="en-GB" dirty="0"/>
              <a:t>R makes it very easy to install packages from within R itself.</a:t>
            </a:r>
            <a:endParaRPr lang="en-GB" dirty="0"/>
          </a:p>
          <a:p>
            <a:endParaRPr lang="en-GB" dirty="0"/>
          </a:p>
          <a:p>
            <a:r>
              <a:rPr lang="fr-FR" sz="1200" b="0" i="0" kern="1200" dirty="0" err="1">
                <a:solidFill>
                  <a:schemeClr val="tx1"/>
                </a:solidFill>
                <a:effectLst/>
                <a:latin typeface="+mn-lt"/>
                <a:ea typeface="+mn-ea"/>
                <a:cs typeface="+mn-cs"/>
              </a:rPr>
              <a:t>Datasets</a:t>
            </a:r>
            <a:r>
              <a:rPr lang="fr-FR" sz="1200" b="0" i="0" kern="1200" dirty="0">
                <a:solidFill>
                  <a:schemeClr val="tx1"/>
                </a:solidFill>
                <a:effectLst/>
                <a:latin typeface="+mn-lt"/>
                <a:ea typeface="+mn-ea"/>
                <a:cs typeface="+mn-cs"/>
              </a:rPr>
              <a:t> and </a:t>
            </a:r>
            <a:r>
              <a:rPr lang="fr-FR" sz="1200" b="0" i="0" kern="1200" dirty="0" err="1">
                <a:solidFill>
                  <a:schemeClr val="tx1"/>
                </a:solidFill>
                <a:effectLst/>
                <a:latin typeface="+mn-lt"/>
                <a:ea typeface="+mn-ea"/>
                <a:cs typeface="+mn-cs"/>
              </a:rPr>
              <a:t>functions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can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be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used</a:t>
            </a:r>
            <a:r>
              <a:rPr lang="fr-FR" sz="1200" b="0" i="0" kern="1200" dirty="0">
                <a:solidFill>
                  <a:schemeClr val="tx1"/>
                </a:solidFill>
                <a:effectLst/>
                <a:latin typeface="+mn-lt"/>
                <a:ea typeface="+mn-ea"/>
                <a:cs typeface="+mn-cs"/>
              </a:rPr>
              <a:t> for data </a:t>
            </a:r>
            <a:r>
              <a:rPr lang="fr-FR" sz="1200" b="0" i="0" kern="1200" dirty="0" err="1">
                <a:solidFill>
                  <a:schemeClr val="tx1"/>
                </a:solidFill>
                <a:effectLst/>
                <a:latin typeface="+mn-lt"/>
                <a:ea typeface="+mn-ea"/>
                <a:cs typeface="+mn-cs"/>
              </a:rPr>
              <a:t>analysis</a:t>
            </a:r>
            <a:r>
              <a:rPr lang="fr-FR" sz="1200" b="0" i="0" kern="1200" dirty="0">
                <a:solidFill>
                  <a:schemeClr val="tx1"/>
                </a:solidFill>
                <a:effectLst/>
                <a:latin typeface="+mn-lt"/>
                <a:ea typeface="+mn-ea"/>
                <a:cs typeface="+mn-cs"/>
              </a:rPr>
              <a:t> practice, </a:t>
            </a:r>
            <a:r>
              <a:rPr lang="fr-FR" sz="1200" b="0" i="0" kern="1200" dirty="0" err="1">
                <a:solidFill>
                  <a:schemeClr val="tx1"/>
                </a:solidFill>
                <a:effectLst/>
                <a:latin typeface="+mn-lt"/>
                <a:ea typeface="+mn-ea"/>
                <a:cs typeface="+mn-cs"/>
              </a:rPr>
              <a:t>homework</a:t>
            </a:r>
            <a:r>
              <a:rPr lang="fr-FR" sz="1200" b="0" i="0" kern="1200" dirty="0">
                <a:solidFill>
                  <a:schemeClr val="tx1"/>
                </a:solidFill>
                <a:effectLst/>
                <a:latin typeface="+mn-lt"/>
                <a:ea typeface="+mn-ea"/>
                <a:cs typeface="+mn-cs"/>
              </a:rPr>
              <a:t> and </a:t>
            </a:r>
            <a:r>
              <a:rPr lang="fr-FR" sz="1200" b="0" i="0" kern="1200" dirty="0" err="1">
                <a:solidFill>
                  <a:schemeClr val="tx1"/>
                </a:solidFill>
                <a:effectLst/>
                <a:latin typeface="+mn-lt"/>
                <a:ea typeface="+mn-ea"/>
                <a:cs typeface="+mn-cs"/>
              </a:rPr>
              <a:t>projects</a:t>
            </a:r>
            <a:r>
              <a:rPr lang="fr-FR" sz="1200" b="0" i="0" kern="1200" dirty="0">
                <a:solidFill>
                  <a:schemeClr val="tx1"/>
                </a:solidFill>
                <a:effectLst/>
                <a:latin typeface="+mn-lt"/>
                <a:ea typeface="+mn-ea"/>
                <a:cs typeface="+mn-cs"/>
              </a:rPr>
              <a:t> in data science courses and workshops. 26 </a:t>
            </a:r>
            <a:r>
              <a:rPr lang="fr-FR" sz="1200" b="0" i="0" kern="1200" dirty="0" err="1">
                <a:solidFill>
                  <a:schemeClr val="tx1"/>
                </a:solidFill>
                <a:effectLst/>
                <a:latin typeface="+mn-lt"/>
                <a:ea typeface="+mn-ea"/>
                <a:cs typeface="+mn-cs"/>
              </a:rPr>
              <a:t>datasets</a:t>
            </a:r>
            <a:r>
              <a:rPr lang="fr-FR" sz="1200" b="0" i="0" kern="1200" dirty="0">
                <a:solidFill>
                  <a:schemeClr val="tx1"/>
                </a:solidFill>
                <a:effectLst/>
                <a:latin typeface="+mn-lt"/>
                <a:ea typeface="+mn-ea"/>
                <a:cs typeface="+mn-cs"/>
              </a:rPr>
              <a:t> are </a:t>
            </a:r>
            <a:r>
              <a:rPr lang="fr-FR" sz="1200" b="0" i="0" kern="1200" dirty="0" err="1">
                <a:solidFill>
                  <a:schemeClr val="tx1"/>
                </a:solidFill>
                <a:effectLst/>
                <a:latin typeface="+mn-lt"/>
                <a:ea typeface="+mn-ea"/>
                <a:cs typeface="+mn-cs"/>
              </a:rPr>
              <a:t>available</a:t>
            </a:r>
            <a:r>
              <a:rPr lang="fr-FR" sz="1200" b="0" i="0" kern="1200" dirty="0">
                <a:solidFill>
                  <a:schemeClr val="tx1"/>
                </a:solidFill>
                <a:effectLst/>
                <a:latin typeface="+mn-lt"/>
                <a:ea typeface="+mn-ea"/>
                <a:cs typeface="+mn-cs"/>
              </a:rPr>
              <a:t> for case </a:t>
            </a:r>
            <a:r>
              <a:rPr lang="fr-FR" sz="1200" b="0" i="0" kern="1200" dirty="0" err="1">
                <a:solidFill>
                  <a:schemeClr val="tx1"/>
                </a:solidFill>
                <a:effectLst/>
                <a:latin typeface="+mn-lt"/>
                <a:ea typeface="+mn-ea"/>
                <a:cs typeface="+mn-cs"/>
              </a:rPr>
              <a:t>studies</a:t>
            </a:r>
            <a:r>
              <a:rPr lang="fr-FR" sz="1200" b="0" i="0" kern="1200" dirty="0">
                <a:solidFill>
                  <a:schemeClr val="tx1"/>
                </a:solidFill>
                <a:effectLst/>
                <a:latin typeface="+mn-lt"/>
                <a:ea typeface="+mn-ea"/>
                <a:cs typeface="+mn-cs"/>
              </a:rPr>
              <a:t> in data </a:t>
            </a:r>
            <a:r>
              <a:rPr lang="fr-FR" sz="1200" b="0" i="0" kern="1200" dirty="0" err="1">
                <a:solidFill>
                  <a:schemeClr val="tx1"/>
                </a:solidFill>
                <a:effectLst/>
                <a:latin typeface="+mn-lt"/>
                <a:ea typeface="+mn-ea"/>
                <a:cs typeface="+mn-cs"/>
              </a:rPr>
              <a:t>visualization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statistical</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inference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modeling</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linear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regression</a:t>
            </a:r>
            <a:r>
              <a:rPr lang="fr-FR" sz="1200" b="0" i="0" kern="1200" dirty="0">
                <a:solidFill>
                  <a:schemeClr val="tx1"/>
                </a:solidFill>
                <a:effectLst/>
                <a:latin typeface="+mn-lt"/>
                <a:ea typeface="+mn-ea"/>
                <a:cs typeface="+mn-cs"/>
              </a:rPr>
              <a:t>, data </a:t>
            </a:r>
            <a:r>
              <a:rPr lang="fr-FR" sz="1200" b="0" i="0" kern="1200" dirty="0" err="1">
                <a:solidFill>
                  <a:schemeClr val="tx1"/>
                </a:solidFill>
                <a:effectLst/>
                <a:latin typeface="+mn-lt"/>
                <a:ea typeface="+mn-ea"/>
                <a:cs typeface="+mn-cs"/>
              </a:rPr>
              <a:t>wrangling</a:t>
            </a:r>
            <a:r>
              <a:rPr lang="fr-FR" sz="1200" b="0" i="0" kern="1200" dirty="0">
                <a:solidFill>
                  <a:schemeClr val="tx1"/>
                </a:solidFill>
                <a:effectLst/>
                <a:latin typeface="+mn-lt"/>
                <a:ea typeface="+mn-ea"/>
                <a:cs typeface="+mn-cs"/>
              </a:rPr>
              <a:t> and machine </a:t>
            </a:r>
            <a:r>
              <a:rPr lang="fr-FR" sz="1200" b="0" i="0" kern="1200" dirty="0" err="1">
                <a:solidFill>
                  <a:schemeClr val="tx1"/>
                </a:solidFill>
                <a:effectLst/>
                <a:latin typeface="+mn-lt"/>
                <a:ea typeface="+mn-ea"/>
                <a:cs typeface="+mn-cs"/>
              </a:rPr>
              <a:t>learning</a:t>
            </a:r>
            <a:r>
              <a:rPr lang="fr-FR" sz="1200" b="0" i="0" kern="1200" dirty="0">
                <a:solidFill>
                  <a:schemeClr val="tx1"/>
                </a:solidFill>
                <a:effectLst/>
                <a:latin typeface="+mn-lt"/>
                <a:ea typeface="+mn-ea"/>
                <a:cs typeface="+mn-cs"/>
              </a:rPr>
              <a:t>.</a:t>
            </a:r>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dirty="0">
                <a:solidFill>
                  <a:schemeClr val="tx1"/>
                </a:solidFill>
                <a:effectLst/>
                <a:latin typeface="+mn-lt"/>
                <a:ea typeface="+mn-ea"/>
                <a:cs typeface="+mn-cs"/>
              </a:rPr>
              <a:t>One of the </a:t>
            </a:r>
            <a:r>
              <a:rPr lang="fr-FR" sz="1200" b="0" i="0" kern="1200" dirty="0" err="1">
                <a:solidFill>
                  <a:schemeClr val="tx1"/>
                </a:solidFill>
                <a:effectLst/>
                <a:latin typeface="+mn-lt"/>
                <a:ea typeface="+mn-ea"/>
                <a:cs typeface="+mn-cs"/>
              </a:rPr>
              <a:t>great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advantages</a:t>
            </a:r>
            <a:r>
              <a:rPr lang="fr-FR" sz="1200" b="0" i="0" kern="1200" dirty="0">
                <a:solidFill>
                  <a:schemeClr val="tx1"/>
                </a:solidFill>
                <a:effectLst/>
                <a:latin typeface="+mn-lt"/>
                <a:ea typeface="+mn-ea"/>
                <a:cs typeface="+mn-cs"/>
              </a:rPr>
              <a:t> of R over point-and-click </a:t>
            </a:r>
            <a:r>
              <a:rPr lang="fr-FR" sz="1200" b="0" i="0" kern="1200" dirty="0" err="1">
                <a:solidFill>
                  <a:schemeClr val="tx1"/>
                </a:solidFill>
                <a:effectLst/>
                <a:latin typeface="+mn-lt"/>
                <a:ea typeface="+mn-ea"/>
                <a:cs typeface="+mn-cs"/>
              </a:rPr>
              <a:t>analysis</a:t>
            </a:r>
            <a:r>
              <a:rPr lang="fr-FR" sz="1200" b="0" i="0" kern="1200" dirty="0">
                <a:solidFill>
                  <a:schemeClr val="tx1"/>
                </a:solidFill>
                <a:effectLst/>
                <a:latin typeface="+mn-lt"/>
                <a:ea typeface="+mn-ea"/>
                <a:cs typeface="+mn-cs"/>
              </a:rPr>
              <a:t> software </a:t>
            </a:r>
            <a:r>
              <a:rPr lang="fr-FR" sz="1200" b="0" i="0" kern="1200" dirty="0" err="1">
                <a:solidFill>
                  <a:schemeClr val="tx1"/>
                </a:solidFill>
                <a:effectLst/>
                <a:latin typeface="+mn-lt"/>
                <a:ea typeface="+mn-ea"/>
                <a:cs typeface="+mn-cs"/>
              </a:rPr>
              <a:t>is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you</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can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save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your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work</a:t>
            </a:r>
            <a:r>
              <a:rPr lang="fr-FR" sz="1200" b="0" i="0" kern="1200" dirty="0">
                <a:solidFill>
                  <a:schemeClr val="tx1"/>
                </a:solidFill>
                <a:effectLst/>
                <a:latin typeface="+mn-lt"/>
                <a:ea typeface="+mn-ea"/>
                <a:cs typeface="+mn-cs"/>
              </a:rPr>
              <a:t> as scripts. You </a:t>
            </a:r>
            <a:r>
              <a:rPr lang="fr-FR" sz="1200" b="0" i="0" kern="1200" dirty="0" err="1">
                <a:solidFill>
                  <a:schemeClr val="tx1"/>
                </a:solidFill>
                <a:effectLst/>
                <a:latin typeface="+mn-lt"/>
                <a:ea typeface="+mn-ea"/>
                <a:cs typeface="+mn-cs"/>
              </a:rPr>
              <a:t>can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edit</a:t>
            </a:r>
            <a:r>
              <a:rPr lang="fr-FR" sz="1200" b="0" i="0" kern="1200" dirty="0">
                <a:solidFill>
                  <a:schemeClr val="tx1"/>
                </a:solidFill>
                <a:effectLst/>
                <a:latin typeface="+mn-lt"/>
                <a:ea typeface="+mn-ea"/>
                <a:cs typeface="+mn-cs"/>
              </a:rPr>
              <a:t> and </a:t>
            </a:r>
            <a:r>
              <a:rPr lang="fr-FR" sz="1200" b="0" i="0" kern="1200" dirty="0" err="1">
                <a:solidFill>
                  <a:schemeClr val="tx1"/>
                </a:solidFill>
                <a:effectLst/>
                <a:latin typeface="+mn-lt"/>
                <a:ea typeface="+mn-ea"/>
                <a:cs typeface="+mn-cs"/>
              </a:rPr>
              <a:t>save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these</a:t>
            </a:r>
            <a:r>
              <a:rPr lang="fr-FR" sz="1200" b="0" i="0" kern="1200" dirty="0">
                <a:solidFill>
                  <a:schemeClr val="tx1"/>
                </a:solidFill>
                <a:effectLst/>
                <a:latin typeface="+mn-lt"/>
                <a:ea typeface="+mn-ea"/>
                <a:cs typeface="+mn-cs"/>
              </a:rPr>
              <a:t> scripts </a:t>
            </a:r>
            <a:r>
              <a:rPr lang="fr-FR" sz="1200" b="0" i="0" kern="1200" dirty="0" err="1">
                <a:solidFill>
                  <a:schemeClr val="tx1"/>
                </a:solidFill>
                <a:effectLst/>
                <a:latin typeface="+mn-lt"/>
                <a:ea typeface="+mn-ea"/>
                <a:cs typeface="+mn-cs"/>
              </a:rPr>
              <a:t>using</a:t>
            </a:r>
            <a:r>
              <a:rPr lang="fr-FR" sz="1200" b="0" i="0" kern="1200" dirty="0">
                <a:solidFill>
                  <a:schemeClr val="tx1"/>
                </a:solidFill>
                <a:effectLst/>
                <a:latin typeface="+mn-lt"/>
                <a:ea typeface="+mn-ea"/>
                <a:cs typeface="+mn-cs"/>
              </a:rPr>
              <a:t> a </a:t>
            </a:r>
            <a:r>
              <a:rPr lang="fr-FR" sz="1200" b="0" i="0" kern="1200" dirty="0" err="1">
                <a:solidFill>
                  <a:schemeClr val="tx1"/>
                </a:solidFill>
                <a:effectLst/>
                <a:latin typeface="+mn-lt"/>
                <a:ea typeface="+mn-ea"/>
                <a:cs typeface="+mn-cs"/>
              </a:rPr>
              <a:t>text</a:t>
            </a:r>
            <a:r>
              <a:rPr lang="fr-FR" sz="1200" b="0" i="0" kern="1200" dirty="0">
                <a:solidFill>
                  <a:schemeClr val="tx1"/>
                </a:solidFill>
                <a:effectLst/>
                <a:latin typeface="+mn-lt"/>
                <a:ea typeface="+mn-ea"/>
                <a:cs typeface="+mn-cs"/>
              </a:rPr>
              <a:t> editor. The </a:t>
            </a:r>
            <a:r>
              <a:rPr lang="fr-FR" sz="1200" b="0" i="0" kern="1200" dirty="0" err="1">
                <a:solidFill>
                  <a:schemeClr val="tx1"/>
                </a:solidFill>
                <a:effectLst/>
                <a:latin typeface="+mn-lt"/>
                <a:ea typeface="+mn-ea"/>
                <a:cs typeface="+mn-cs"/>
              </a:rPr>
              <a:t>material</a:t>
            </a:r>
            <a:r>
              <a:rPr lang="fr-FR" sz="1200" b="0" i="0" kern="1200" dirty="0">
                <a:solidFill>
                  <a:schemeClr val="tx1"/>
                </a:solidFill>
                <a:effectLst/>
                <a:latin typeface="+mn-lt"/>
                <a:ea typeface="+mn-ea"/>
                <a:cs typeface="+mn-cs"/>
              </a:rPr>
              <a:t> in </a:t>
            </a:r>
            <a:r>
              <a:rPr lang="fr-FR" sz="1200" b="0" i="0" kern="1200" dirty="0" err="1">
                <a:solidFill>
                  <a:schemeClr val="tx1"/>
                </a:solidFill>
                <a:effectLst/>
                <a:latin typeface="+mn-lt"/>
                <a:ea typeface="+mn-ea"/>
                <a:cs typeface="+mn-cs"/>
              </a:rPr>
              <a:t>this</a:t>
            </a:r>
            <a:r>
              <a:rPr lang="fr-FR" sz="1200" b="0" i="0" kern="1200" dirty="0">
                <a:solidFill>
                  <a:schemeClr val="tx1"/>
                </a:solidFill>
                <a:effectLst/>
                <a:latin typeface="+mn-lt"/>
                <a:ea typeface="+mn-ea"/>
                <a:cs typeface="+mn-cs"/>
              </a:rPr>
              <a:t> book </a:t>
            </a:r>
            <a:r>
              <a:rPr lang="fr-FR" sz="1200" b="0" i="0" kern="1200" dirty="0" err="1">
                <a:solidFill>
                  <a:schemeClr val="tx1"/>
                </a:solidFill>
                <a:effectLst/>
                <a:latin typeface="+mn-lt"/>
                <a:ea typeface="+mn-ea"/>
                <a:cs typeface="+mn-cs"/>
              </a:rPr>
              <a:t>was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developed</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using</a:t>
            </a:r>
            <a:r>
              <a:rPr lang="fr-FR" sz="1200" b="0" i="0" kern="1200" dirty="0">
                <a:solidFill>
                  <a:schemeClr val="tx1"/>
                </a:solidFill>
                <a:effectLst/>
                <a:latin typeface="+mn-lt"/>
                <a:ea typeface="+mn-ea"/>
                <a:cs typeface="+mn-cs"/>
              </a:rPr>
              <a:t> the interactive </a:t>
            </a:r>
            <a:r>
              <a:rPr lang="fr-FR" sz="1200" b="0" i="1" kern="1200" dirty="0" err="1">
                <a:solidFill>
                  <a:schemeClr val="tx1"/>
                </a:solidFill>
                <a:effectLst/>
                <a:latin typeface="+mn-lt"/>
                <a:ea typeface="+mn-ea"/>
                <a:cs typeface="+mn-cs"/>
              </a:rPr>
              <a:t>integrated</a:t>
            </a:r>
            <a:r>
              <a:rPr lang="fr-FR" sz="1200" b="0" i="1" kern="1200" dirty="0">
                <a:solidFill>
                  <a:schemeClr val="tx1"/>
                </a:solidFill>
                <a:effectLst/>
                <a:latin typeface="+mn-lt"/>
                <a:ea typeface="+mn-ea"/>
                <a:cs typeface="+mn-cs"/>
              </a:rPr>
              <a:t> </a:t>
            </a:r>
            <a:r>
              <a:rPr lang="fr-FR" sz="1200" b="0" i="1" kern="1200" dirty="0" err="1">
                <a:solidFill>
                  <a:schemeClr val="tx1"/>
                </a:solidFill>
                <a:effectLst/>
                <a:latin typeface="+mn-lt"/>
                <a:ea typeface="+mn-ea"/>
                <a:cs typeface="+mn-cs"/>
              </a:rPr>
              <a:t>development</a:t>
            </a:r>
            <a:r>
              <a:rPr lang="fr-FR" sz="1200" b="0" i="1" kern="1200" dirty="0">
                <a:solidFill>
                  <a:schemeClr val="tx1"/>
                </a:solidFill>
                <a:effectLst/>
                <a:latin typeface="+mn-lt"/>
                <a:ea typeface="+mn-ea"/>
                <a:cs typeface="+mn-cs"/>
              </a:rPr>
              <a:t> </a:t>
            </a:r>
            <a:r>
              <a:rPr lang="fr-FR" sz="1200" b="0" i="1" kern="1200" dirty="0" err="1">
                <a:solidFill>
                  <a:schemeClr val="tx1"/>
                </a:solidFill>
                <a:effectLst/>
                <a:latin typeface="+mn-lt"/>
                <a:ea typeface="+mn-ea"/>
                <a:cs typeface="+mn-cs"/>
              </a:rPr>
              <a:t>environment</a:t>
            </a:r>
            <a:r>
              <a:rPr lang="fr-FR" sz="1200" b="0" i="0" kern="1200" dirty="0">
                <a:solidFill>
                  <a:schemeClr val="tx1"/>
                </a:solidFill>
                <a:effectLst/>
                <a:latin typeface="+mn-lt"/>
                <a:ea typeface="+mn-ea"/>
                <a:cs typeface="+mn-cs"/>
              </a:rPr>
              <a:t> (IDE) </a:t>
            </a:r>
            <a:r>
              <a:rPr lang="fr-FR" sz="1200" b="0" i="0" u="none" strike="noStrike" kern="1200" dirty="0">
                <a:solidFill>
                  <a:schemeClr val="tx1"/>
                </a:solidFill>
                <a:effectLst/>
                <a:latin typeface="+mn-lt"/>
                <a:ea typeface="+mn-ea"/>
                <a:cs typeface="+mn-cs"/>
                <a:hlinkClick r:id="rId3"/>
              </a:rPr>
              <a:t>RStudio</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RStudio</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includes</a:t>
            </a:r>
            <a:r>
              <a:rPr lang="fr-FR" sz="1200" b="0" i="0" kern="1200" dirty="0">
                <a:solidFill>
                  <a:schemeClr val="tx1"/>
                </a:solidFill>
                <a:effectLst/>
                <a:latin typeface="+mn-lt"/>
                <a:ea typeface="+mn-ea"/>
                <a:cs typeface="+mn-cs"/>
              </a:rPr>
              <a:t> an editor </a:t>
            </a:r>
            <a:r>
              <a:rPr lang="fr-FR" sz="1200" b="0" i="0" kern="1200" dirty="0" err="1">
                <a:solidFill>
                  <a:schemeClr val="tx1"/>
                </a:solidFill>
                <a:effectLst/>
                <a:latin typeface="+mn-lt"/>
                <a:ea typeface="+mn-ea"/>
                <a:cs typeface="+mn-cs"/>
              </a:rPr>
              <a:t>with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many</a:t>
            </a:r>
            <a:r>
              <a:rPr lang="fr-FR" sz="1200" b="0" i="0" kern="1200" dirty="0">
                <a:solidFill>
                  <a:schemeClr val="tx1"/>
                </a:solidFill>
                <a:effectLst/>
                <a:latin typeface="+mn-lt"/>
                <a:ea typeface="+mn-ea"/>
                <a:cs typeface="+mn-cs"/>
              </a:rPr>
              <a:t> R </a:t>
            </a:r>
            <a:r>
              <a:rPr lang="fr-FR" sz="1200" b="0" i="0" kern="1200" dirty="0" err="1">
                <a:solidFill>
                  <a:schemeClr val="tx1"/>
                </a:solidFill>
                <a:effectLst/>
                <a:latin typeface="+mn-lt"/>
                <a:ea typeface="+mn-ea"/>
                <a:cs typeface="+mn-cs"/>
              </a:rPr>
              <a:t>specific</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features</a:t>
            </a:r>
            <a:r>
              <a:rPr lang="fr-FR" sz="1200" b="0" i="0" kern="1200" dirty="0">
                <a:solidFill>
                  <a:schemeClr val="tx1"/>
                </a:solidFill>
                <a:effectLst/>
                <a:latin typeface="+mn-lt"/>
                <a:ea typeface="+mn-ea"/>
                <a:cs typeface="+mn-cs"/>
              </a:rPr>
              <a:t>, a console to </a:t>
            </a:r>
            <a:r>
              <a:rPr lang="fr-FR" sz="1200" b="0" i="0" kern="1200" dirty="0" err="1">
                <a:solidFill>
                  <a:schemeClr val="tx1"/>
                </a:solidFill>
                <a:effectLst/>
                <a:latin typeface="+mn-lt"/>
                <a:ea typeface="+mn-ea"/>
                <a:cs typeface="+mn-cs"/>
              </a:rPr>
              <a:t>execute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your</a:t>
            </a:r>
            <a:r>
              <a:rPr lang="fr-FR" sz="1200" b="0" i="0" kern="1200" dirty="0">
                <a:solidFill>
                  <a:schemeClr val="tx1"/>
                </a:solidFill>
                <a:effectLst/>
                <a:latin typeface="+mn-lt"/>
                <a:ea typeface="+mn-ea"/>
                <a:cs typeface="+mn-cs"/>
              </a:rPr>
              <a:t> code, and </a:t>
            </a:r>
            <a:r>
              <a:rPr lang="fr-FR" sz="1200" b="0" i="0" kern="1200" dirty="0" err="1">
                <a:solidFill>
                  <a:schemeClr val="tx1"/>
                </a:solidFill>
                <a:effectLst/>
                <a:latin typeface="+mn-lt"/>
                <a:ea typeface="+mn-ea"/>
                <a:cs typeface="+mn-cs"/>
              </a:rPr>
              <a:t>other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useful</a:t>
            </a:r>
            <a:r>
              <a:rPr lang="fr-FR" sz="1200" b="0" i="0" kern="1200" dirty="0">
                <a:solidFill>
                  <a:schemeClr val="tx1"/>
                </a:solidFill>
                <a:effectLst/>
                <a:latin typeface="+mn-lt"/>
                <a:ea typeface="+mn-ea"/>
                <a:cs typeface="+mn-cs"/>
              </a:rPr>
              <a:t> panes, </a:t>
            </a:r>
            <a:r>
              <a:rPr lang="fr-FR" sz="1200" b="0" i="0" kern="1200" dirty="0" err="1">
                <a:solidFill>
                  <a:schemeClr val="tx1"/>
                </a:solidFill>
                <a:effectLst/>
                <a:latin typeface="+mn-lt"/>
                <a:ea typeface="+mn-ea"/>
                <a:cs typeface="+mn-cs"/>
              </a:rPr>
              <a:t>including</a:t>
            </a:r>
            <a:r>
              <a:rPr lang="fr-FR" sz="1200" b="0" i="0" kern="1200" dirty="0">
                <a:solidFill>
                  <a:schemeClr val="tx1"/>
                </a:solidFill>
                <a:effectLst/>
                <a:latin typeface="+mn-lt"/>
                <a:ea typeface="+mn-ea"/>
                <a:cs typeface="+mn-cs"/>
              </a:rPr>
              <a:t> one to show figures.</a:t>
            </a:r>
            <a:endParaRPr lang="fr-FR" sz="1200" b="0" i="0" kern="1200" dirty="0">
              <a:solidFill>
                <a:schemeClr val="tx1"/>
              </a:solidFill>
              <a:effectLst/>
              <a:latin typeface="+mn-lt"/>
              <a:ea typeface="+mn-ea"/>
              <a:cs typeface="+mn-cs"/>
            </a:endParaRPr>
          </a:p>
          <a:p>
            <a:endParaRPr lang="fr-FR" sz="1200" b="0" i="0" kern="1200" dirty="0">
              <a:solidFill>
                <a:schemeClr val="tx1"/>
              </a:solidFill>
              <a:effectLst/>
              <a:latin typeface="+mn-lt"/>
              <a:ea typeface="+mn-ea"/>
              <a:cs typeface="+mn-cs"/>
            </a:endParaRPr>
          </a:p>
          <a:p>
            <a:r>
              <a:rPr lang="en-GB" dirty="0"/>
              <a:t>You can see a pane where you write your scripts,</a:t>
            </a:r>
            <a:endParaRPr lang="en-GB" dirty="0"/>
          </a:p>
          <a:p>
            <a:r>
              <a:rPr lang="en-GB" dirty="0"/>
              <a:t>another one where you have the console, and other panes with other information,</a:t>
            </a:r>
            <a:endParaRPr lang="en-GB" dirty="0"/>
          </a:p>
          <a:p>
            <a:r>
              <a:rPr lang="en-GB" dirty="0"/>
              <a:t>as well as a place for your figures and plots to show up.</a:t>
            </a:r>
            <a:endParaRPr lang="en-GB" dirty="0"/>
          </a:p>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dirty="0">
                <a:solidFill>
                  <a:schemeClr val="tx1"/>
                </a:solidFill>
                <a:effectLst/>
                <a:latin typeface="+mn-lt"/>
                <a:ea typeface="+mn-ea"/>
                <a:cs typeface="+mn-cs"/>
              </a:rPr>
              <a:t>One of the </a:t>
            </a:r>
            <a:r>
              <a:rPr lang="fr-FR" sz="1200" b="0" i="0" kern="1200" dirty="0" err="1">
                <a:solidFill>
                  <a:schemeClr val="tx1"/>
                </a:solidFill>
                <a:effectLst/>
                <a:latin typeface="+mn-lt"/>
                <a:ea typeface="+mn-ea"/>
                <a:cs typeface="+mn-cs"/>
              </a:rPr>
              <a:t>great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advantages</a:t>
            </a:r>
            <a:r>
              <a:rPr lang="fr-FR" sz="1200" b="0" i="0" kern="1200" dirty="0">
                <a:solidFill>
                  <a:schemeClr val="tx1"/>
                </a:solidFill>
                <a:effectLst/>
                <a:latin typeface="+mn-lt"/>
                <a:ea typeface="+mn-ea"/>
                <a:cs typeface="+mn-cs"/>
              </a:rPr>
              <a:t> of R over point-and-click </a:t>
            </a:r>
            <a:r>
              <a:rPr lang="fr-FR" sz="1200" b="0" i="0" kern="1200" dirty="0" err="1">
                <a:solidFill>
                  <a:schemeClr val="tx1"/>
                </a:solidFill>
                <a:effectLst/>
                <a:latin typeface="+mn-lt"/>
                <a:ea typeface="+mn-ea"/>
                <a:cs typeface="+mn-cs"/>
              </a:rPr>
              <a:t>analysis</a:t>
            </a:r>
            <a:r>
              <a:rPr lang="fr-FR" sz="1200" b="0" i="0" kern="1200" dirty="0">
                <a:solidFill>
                  <a:schemeClr val="tx1"/>
                </a:solidFill>
                <a:effectLst/>
                <a:latin typeface="+mn-lt"/>
                <a:ea typeface="+mn-ea"/>
                <a:cs typeface="+mn-cs"/>
              </a:rPr>
              <a:t> software </a:t>
            </a:r>
            <a:r>
              <a:rPr lang="fr-FR" sz="1200" b="0" i="0" kern="1200" dirty="0" err="1">
                <a:solidFill>
                  <a:schemeClr val="tx1"/>
                </a:solidFill>
                <a:effectLst/>
                <a:latin typeface="+mn-lt"/>
                <a:ea typeface="+mn-ea"/>
                <a:cs typeface="+mn-cs"/>
              </a:rPr>
              <a:t>is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you</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can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save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your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work</a:t>
            </a:r>
            <a:r>
              <a:rPr lang="fr-FR" sz="1200" b="0" i="0" kern="1200" dirty="0">
                <a:solidFill>
                  <a:schemeClr val="tx1"/>
                </a:solidFill>
                <a:effectLst/>
                <a:latin typeface="+mn-lt"/>
                <a:ea typeface="+mn-ea"/>
                <a:cs typeface="+mn-cs"/>
              </a:rPr>
              <a:t> as scripts. You </a:t>
            </a:r>
            <a:r>
              <a:rPr lang="fr-FR" sz="1200" b="0" i="0" kern="1200" dirty="0" err="1">
                <a:solidFill>
                  <a:schemeClr val="tx1"/>
                </a:solidFill>
                <a:effectLst/>
                <a:latin typeface="+mn-lt"/>
                <a:ea typeface="+mn-ea"/>
                <a:cs typeface="+mn-cs"/>
              </a:rPr>
              <a:t>can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edit</a:t>
            </a:r>
            <a:r>
              <a:rPr lang="fr-FR" sz="1200" b="0" i="0" kern="1200" dirty="0">
                <a:solidFill>
                  <a:schemeClr val="tx1"/>
                </a:solidFill>
                <a:effectLst/>
                <a:latin typeface="+mn-lt"/>
                <a:ea typeface="+mn-ea"/>
                <a:cs typeface="+mn-cs"/>
              </a:rPr>
              <a:t> and </a:t>
            </a:r>
            <a:r>
              <a:rPr lang="fr-FR" sz="1200" b="0" i="0" kern="1200" dirty="0" err="1">
                <a:solidFill>
                  <a:schemeClr val="tx1"/>
                </a:solidFill>
                <a:effectLst/>
                <a:latin typeface="+mn-lt"/>
                <a:ea typeface="+mn-ea"/>
                <a:cs typeface="+mn-cs"/>
              </a:rPr>
              <a:t>save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these</a:t>
            </a:r>
            <a:r>
              <a:rPr lang="fr-FR" sz="1200" b="0" i="0" kern="1200" dirty="0">
                <a:solidFill>
                  <a:schemeClr val="tx1"/>
                </a:solidFill>
                <a:effectLst/>
                <a:latin typeface="+mn-lt"/>
                <a:ea typeface="+mn-ea"/>
                <a:cs typeface="+mn-cs"/>
              </a:rPr>
              <a:t> scripts </a:t>
            </a:r>
            <a:r>
              <a:rPr lang="fr-FR" sz="1200" b="0" i="0" kern="1200" dirty="0" err="1">
                <a:solidFill>
                  <a:schemeClr val="tx1"/>
                </a:solidFill>
                <a:effectLst/>
                <a:latin typeface="+mn-lt"/>
                <a:ea typeface="+mn-ea"/>
                <a:cs typeface="+mn-cs"/>
              </a:rPr>
              <a:t>using</a:t>
            </a:r>
            <a:r>
              <a:rPr lang="fr-FR" sz="1200" b="0" i="0" kern="1200" dirty="0">
                <a:solidFill>
                  <a:schemeClr val="tx1"/>
                </a:solidFill>
                <a:effectLst/>
                <a:latin typeface="+mn-lt"/>
                <a:ea typeface="+mn-ea"/>
                <a:cs typeface="+mn-cs"/>
              </a:rPr>
              <a:t> a </a:t>
            </a:r>
            <a:r>
              <a:rPr lang="fr-FR" sz="1200" b="0" i="0" kern="1200" dirty="0" err="1">
                <a:solidFill>
                  <a:schemeClr val="tx1"/>
                </a:solidFill>
                <a:effectLst/>
                <a:latin typeface="+mn-lt"/>
                <a:ea typeface="+mn-ea"/>
                <a:cs typeface="+mn-cs"/>
              </a:rPr>
              <a:t>text</a:t>
            </a:r>
            <a:r>
              <a:rPr lang="fr-FR" sz="1200" b="0" i="0" kern="1200" dirty="0">
                <a:solidFill>
                  <a:schemeClr val="tx1"/>
                </a:solidFill>
                <a:effectLst/>
                <a:latin typeface="+mn-lt"/>
                <a:ea typeface="+mn-ea"/>
                <a:cs typeface="+mn-cs"/>
              </a:rPr>
              <a:t> editor. The </a:t>
            </a:r>
            <a:r>
              <a:rPr lang="fr-FR" sz="1200" b="0" i="0" kern="1200" dirty="0" err="1">
                <a:solidFill>
                  <a:schemeClr val="tx1"/>
                </a:solidFill>
                <a:effectLst/>
                <a:latin typeface="+mn-lt"/>
                <a:ea typeface="+mn-ea"/>
                <a:cs typeface="+mn-cs"/>
              </a:rPr>
              <a:t>material</a:t>
            </a:r>
            <a:r>
              <a:rPr lang="fr-FR" sz="1200" b="0" i="0" kern="1200" dirty="0">
                <a:solidFill>
                  <a:schemeClr val="tx1"/>
                </a:solidFill>
                <a:effectLst/>
                <a:latin typeface="+mn-lt"/>
                <a:ea typeface="+mn-ea"/>
                <a:cs typeface="+mn-cs"/>
              </a:rPr>
              <a:t> in </a:t>
            </a:r>
            <a:r>
              <a:rPr lang="fr-FR" sz="1200" b="0" i="0" kern="1200" dirty="0" err="1">
                <a:solidFill>
                  <a:schemeClr val="tx1"/>
                </a:solidFill>
                <a:effectLst/>
                <a:latin typeface="+mn-lt"/>
                <a:ea typeface="+mn-ea"/>
                <a:cs typeface="+mn-cs"/>
              </a:rPr>
              <a:t>this</a:t>
            </a:r>
            <a:r>
              <a:rPr lang="fr-FR" sz="1200" b="0" i="0" kern="1200" dirty="0">
                <a:solidFill>
                  <a:schemeClr val="tx1"/>
                </a:solidFill>
                <a:effectLst/>
                <a:latin typeface="+mn-lt"/>
                <a:ea typeface="+mn-ea"/>
                <a:cs typeface="+mn-cs"/>
              </a:rPr>
              <a:t> book </a:t>
            </a:r>
            <a:r>
              <a:rPr lang="fr-FR" sz="1200" b="0" i="0" kern="1200" dirty="0" err="1">
                <a:solidFill>
                  <a:schemeClr val="tx1"/>
                </a:solidFill>
                <a:effectLst/>
                <a:latin typeface="+mn-lt"/>
                <a:ea typeface="+mn-ea"/>
                <a:cs typeface="+mn-cs"/>
              </a:rPr>
              <a:t>was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developed</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using</a:t>
            </a:r>
            <a:r>
              <a:rPr lang="fr-FR" sz="1200" b="0" i="0" kern="1200" dirty="0">
                <a:solidFill>
                  <a:schemeClr val="tx1"/>
                </a:solidFill>
                <a:effectLst/>
                <a:latin typeface="+mn-lt"/>
                <a:ea typeface="+mn-ea"/>
                <a:cs typeface="+mn-cs"/>
              </a:rPr>
              <a:t> the interactive </a:t>
            </a:r>
            <a:r>
              <a:rPr lang="fr-FR" sz="1200" b="0" i="1" kern="1200" dirty="0" err="1">
                <a:solidFill>
                  <a:schemeClr val="tx1"/>
                </a:solidFill>
                <a:effectLst/>
                <a:latin typeface="+mn-lt"/>
                <a:ea typeface="+mn-ea"/>
                <a:cs typeface="+mn-cs"/>
              </a:rPr>
              <a:t>integrated</a:t>
            </a:r>
            <a:r>
              <a:rPr lang="fr-FR" sz="1200" b="0" i="1" kern="1200" dirty="0">
                <a:solidFill>
                  <a:schemeClr val="tx1"/>
                </a:solidFill>
                <a:effectLst/>
                <a:latin typeface="+mn-lt"/>
                <a:ea typeface="+mn-ea"/>
                <a:cs typeface="+mn-cs"/>
              </a:rPr>
              <a:t> </a:t>
            </a:r>
            <a:r>
              <a:rPr lang="fr-FR" sz="1200" b="0" i="1" kern="1200" dirty="0" err="1">
                <a:solidFill>
                  <a:schemeClr val="tx1"/>
                </a:solidFill>
                <a:effectLst/>
                <a:latin typeface="+mn-lt"/>
                <a:ea typeface="+mn-ea"/>
                <a:cs typeface="+mn-cs"/>
              </a:rPr>
              <a:t>development</a:t>
            </a:r>
            <a:r>
              <a:rPr lang="fr-FR" sz="1200" b="0" i="1" kern="1200" dirty="0">
                <a:solidFill>
                  <a:schemeClr val="tx1"/>
                </a:solidFill>
                <a:effectLst/>
                <a:latin typeface="+mn-lt"/>
                <a:ea typeface="+mn-ea"/>
                <a:cs typeface="+mn-cs"/>
              </a:rPr>
              <a:t> </a:t>
            </a:r>
            <a:r>
              <a:rPr lang="fr-FR" sz="1200" b="0" i="1" kern="1200" dirty="0" err="1">
                <a:solidFill>
                  <a:schemeClr val="tx1"/>
                </a:solidFill>
                <a:effectLst/>
                <a:latin typeface="+mn-lt"/>
                <a:ea typeface="+mn-ea"/>
                <a:cs typeface="+mn-cs"/>
              </a:rPr>
              <a:t>environment</a:t>
            </a:r>
            <a:r>
              <a:rPr lang="fr-FR" sz="1200" b="0" i="0" kern="1200" dirty="0">
                <a:solidFill>
                  <a:schemeClr val="tx1"/>
                </a:solidFill>
                <a:effectLst/>
                <a:latin typeface="+mn-lt"/>
                <a:ea typeface="+mn-ea"/>
                <a:cs typeface="+mn-cs"/>
              </a:rPr>
              <a:t> (IDE) </a:t>
            </a:r>
            <a:r>
              <a:rPr lang="fr-FR" sz="1200" b="0" i="0" u="none" strike="noStrike" kern="1200" dirty="0">
                <a:solidFill>
                  <a:schemeClr val="tx1"/>
                </a:solidFill>
                <a:effectLst/>
                <a:latin typeface="+mn-lt"/>
                <a:ea typeface="+mn-ea"/>
                <a:cs typeface="+mn-cs"/>
                <a:hlinkClick r:id="rId3"/>
              </a:rPr>
              <a:t>RStudio</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RStudio</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includes</a:t>
            </a:r>
            <a:r>
              <a:rPr lang="fr-FR" sz="1200" b="0" i="0" kern="1200" dirty="0">
                <a:solidFill>
                  <a:schemeClr val="tx1"/>
                </a:solidFill>
                <a:effectLst/>
                <a:latin typeface="+mn-lt"/>
                <a:ea typeface="+mn-ea"/>
                <a:cs typeface="+mn-cs"/>
              </a:rPr>
              <a:t> an editor </a:t>
            </a:r>
            <a:r>
              <a:rPr lang="fr-FR" sz="1200" b="0" i="0" kern="1200" dirty="0" err="1">
                <a:solidFill>
                  <a:schemeClr val="tx1"/>
                </a:solidFill>
                <a:effectLst/>
                <a:latin typeface="+mn-lt"/>
                <a:ea typeface="+mn-ea"/>
                <a:cs typeface="+mn-cs"/>
              </a:rPr>
              <a:t>with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many</a:t>
            </a:r>
            <a:r>
              <a:rPr lang="fr-FR" sz="1200" b="0" i="0" kern="1200" dirty="0">
                <a:solidFill>
                  <a:schemeClr val="tx1"/>
                </a:solidFill>
                <a:effectLst/>
                <a:latin typeface="+mn-lt"/>
                <a:ea typeface="+mn-ea"/>
                <a:cs typeface="+mn-cs"/>
              </a:rPr>
              <a:t> R </a:t>
            </a:r>
            <a:r>
              <a:rPr lang="fr-FR" sz="1200" b="0" i="0" kern="1200" dirty="0" err="1">
                <a:solidFill>
                  <a:schemeClr val="tx1"/>
                </a:solidFill>
                <a:effectLst/>
                <a:latin typeface="+mn-lt"/>
                <a:ea typeface="+mn-ea"/>
                <a:cs typeface="+mn-cs"/>
              </a:rPr>
              <a:t>specific</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features</a:t>
            </a:r>
            <a:r>
              <a:rPr lang="fr-FR" sz="1200" b="0" i="0" kern="1200" dirty="0">
                <a:solidFill>
                  <a:schemeClr val="tx1"/>
                </a:solidFill>
                <a:effectLst/>
                <a:latin typeface="+mn-lt"/>
                <a:ea typeface="+mn-ea"/>
                <a:cs typeface="+mn-cs"/>
              </a:rPr>
              <a:t>, a console to </a:t>
            </a:r>
            <a:r>
              <a:rPr lang="fr-FR" sz="1200" b="0" i="0" kern="1200" dirty="0" err="1">
                <a:solidFill>
                  <a:schemeClr val="tx1"/>
                </a:solidFill>
                <a:effectLst/>
                <a:latin typeface="+mn-lt"/>
                <a:ea typeface="+mn-ea"/>
                <a:cs typeface="+mn-cs"/>
              </a:rPr>
              <a:t>execute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your</a:t>
            </a:r>
            <a:r>
              <a:rPr lang="fr-FR" sz="1200" b="0" i="0" kern="1200" dirty="0">
                <a:solidFill>
                  <a:schemeClr val="tx1"/>
                </a:solidFill>
                <a:effectLst/>
                <a:latin typeface="+mn-lt"/>
                <a:ea typeface="+mn-ea"/>
                <a:cs typeface="+mn-cs"/>
              </a:rPr>
              <a:t> code, and </a:t>
            </a:r>
            <a:r>
              <a:rPr lang="fr-FR" sz="1200" b="0" i="0" kern="1200" dirty="0" err="1">
                <a:solidFill>
                  <a:schemeClr val="tx1"/>
                </a:solidFill>
                <a:effectLst/>
                <a:latin typeface="+mn-lt"/>
                <a:ea typeface="+mn-ea"/>
                <a:cs typeface="+mn-cs"/>
              </a:rPr>
              <a:t>other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useful</a:t>
            </a:r>
            <a:r>
              <a:rPr lang="fr-FR" sz="1200" b="0" i="0" kern="1200" dirty="0">
                <a:solidFill>
                  <a:schemeClr val="tx1"/>
                </a:solidFill>
                <a:effectLst/>
                <a:latin typeface="+mn-lt"/>
                <a:ea typeface="+mn-ea"/>
                <a:cs typeface="+mn-cs"/>
              </a:rPr>
              <a:t> panes, </a:t>
            </a:r>
            <a:r>
              <a:rPr lang="fr-FR" sz="1200" b="0" i="0" kern="1200" dirty="0" err="1">
                <a:solidFill>
                  <a:schemeClr val="tx1"/>
                </a:solidFill>
                <a:effectLst/>
                <a:latin typeface="+mn-lt"/>
                <a:ea typeface="+mn-ea"/>
                <a:cs typeface="+mn-cs"/>
              </a:rPr>
              <a:t>including</a:t>
            </a:r>
            <a:r>
              <a:rPr lang="fr-FR" sz="1200" b="0" i="0" kern="1200" dirty="0">
                <a:solidFill>
                  <a:schemeClr val="tx1"/>
                </a:solidFill>
                <a:effectLst/>
                <a:latin typeface="+mn-lt"/>
                <a:ea typeface="+mn-ea"/>
                <a:cs typeface="+mn-cs"/>
              </a:rPr>
              <a:t> one to show figures.</a:t>
            </a:r>
            <a:endParaRPr lang="fr-FR" sz="1200" b="0" i="0" kern="1200" dirty="0">
              <a:solidFill>
                <a:schemeClr val="tx1"/>
              </a:solidFill>
              <a:effectLst/>
              <a:latin typeface="+mn-lt"/>
              <a:ea typeface="+mn-ea"/>
              <a:cs typeface="+mn-cs"/>
            </a:endParaRPr>
          </a:p>
          <a:p>
            <a:endParaRPr lang="fr-FR" sz="1200" b="0" i="0" kern="1200" dirty="0">
              <a:solidFill>
                <a:schemeClr val="tx1"/>
              </a:solidFill>
              <a:effectLst/>
              <a:latin typeface="+mn-lt"/>
              <a:ea typeface="+mn-ea"/>
              <a:cs typeface="+mn-cs"/>
            </a:endParaRPr>
          </a:p>
          <a:p>
            <a:r>
              <a:rPr lang="en-GB" dirty="0"/>
              <a:t>You can see a pane where you write your scripts,</a:t>
            </a:r>
            <a:endParaRPr lang="en-GB" dirty="0"/>
          </a:p>
          <a:p>
            <a:r>
              <a:rPr lang="en-GB" dirty="0"/>
              <a:t>another one where you have the console, and other panes with other information,</a:t>
            </a:r>
            <a:endParaRPr lang="en-GB" dirty="0"/>
          </a:p>
          <a:p>
            <a:r>
              <a:rPr lang="en-GB" dirty="0"/>
              <a:t>as well as a place for your figures and plots to show up.</a:t>
            </a:r>
            <a:endParaRPr lang="en-GB" dirty="0"/>
          </a:p>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a:p>
        </p:txBody>
      </p:sp>
      <p:sp>
        <p:nvSpPr>
          <p:cNvPr id="4" name="Date Placeholder 3"/>
          <p:cNvSpPr>
            <a:spLocks noGrp="1"/>
          </p:cNvSpPr>
          <p:nvPr>
            <p:ph type="dt" sz="half" idx="10"/>
          </p:nvPr>
        </p:nvSpPr>
        <p:spPr/>
        <p:txBody>
          <a:bodyPr/>
          <a:lstStyle/>
          <a:p>
            <a:fld id="{9169BB21-FCA5-4147-918F-54FFF32F08E9}"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2346FB-8247-5E4F-989F-9112271D23F7}"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4" name="Date Placeholder 3"/>
          <p:cNvSpPr>
            <a:spLocks noGrp="1"/>
          </p:cNvSpPr>
          <p:nvPr>
            <p:ph type="dt" sz="half" idx="10"/>
          </p:nvPr>
        </p:nvSpPr>
        <p:spPr/>
        <p:txBody>
          <a:bodyPr/>
          <a:lstStyle/>
          <a:p>
            <a:fld id="{9169BB21-FCA5-4147-918F-54FFF32F08E9}"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2346FB-8247-5E4F-989F-9112271D23F7}"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4" name="Date Placeholder 3"/>
          <p:cNvSpPr>
            <a:spLocks noGrp="1"/>
          </p:cNvSpPr>
          <p:nvPr>
            <p:ph type="dt" sz="half" idx="10"/>
          </p:nvPr>
        </p:nvSpPr>
        <p:spPr/>
        <p:txBody>
          <a:bodyPr/>
          <a:lstStyle/>
          <a:p>
            <a:fld id="{9169BB21-FCA5-4147-918F-54FFF32F08E9}"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2346FB-8247-5E4F-989F-9112271D23F7}"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4" name="Date Placeholder 3"/>
          <p:cNvSpPr>
            <a:spLocks noGrp="1"/>
          </p:cNvSpPr>
          <p:nvPr>
            <p:ph type="dt" sz="half" idx="10"/>
          </p:nvPr>
        </p:nvSpPr>
        <p:spPr/>
        <p:txBody>
          <a:bodyPr/>
          <a:lstStyle/>
          <a:p>
            <a:fld id="{9169BB21-FCA5-4147-918F-54FFF32F08E9}"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2346FB-8247-5E4F-989F-9112271D23F7}"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9169BB21-FCA5-4147-918F-54FFF32F08E9}"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2346FB-8247-5E4F-989F-9112271D23F7}"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5" name="Date Placeholder 4"/>
          <p:cNvSpPr>
            <a:spLocks noGrp="1"/>
          </p:cNvSpPr>
          <p:nvPr>
            <p:ph type="dt" sz="half" idx="10"/>
          </p:nvPr>
        </p:nvSpPr>
        <p:spPr/>
        <p:txBody>
          <a:bodyPr/>
          <a:lstStyle/>
          <a:p>
            <a:fld id="{9169BB21-FCA5-4147-918F-54FFF32F08E9}"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2346FB-8247-5E4F-989F-9112271D23F7}"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7" name="Date Placeholder 6"/>
          <p:cNvSpPr>
            <a:spLocks noGrp="1"/>
          </p:cNvSpPr>
          <p:nvPr>
            <p:ph type="dt" sz="half" idx="10"/>
          </p:nvPr>
        </p:nvSpPr>
        <p:spPr/>
        <p:txBody>
          <a:bodyPr/>
          <a:lstStyle/>
          <a:p>
            <a:fld id="{9169BB21-FCA5-4147-918F-54FFF32F08E9}"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2346FB-8247-5E4F-989F-9112271D23F7}"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a:p>
        </p:txBody>
      </p:sp>
      <p:sp>
        <p:nvSpPr>
          <p:cNvPr id="3" name="Date Placeholder 2"/>
          <p:cNvSpPr>
            <a:spLocks noGrp="1"/>
          </p:cNvSpPr>
          <p:nvPr>
            <p:ph type="dt" sz="half" idx="10"/>
          </p:nvPr>
        </p:nvSpPr>
        <p:spPr/>
        <p:txBody>
          <a:bodyPr/>
          <a:lstStyle/>
          <a:p>
            <a:fld id="{9169BB21-FCA5-4147-918F-54FFF32F08E9}"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2346FB-8247-5E4F-989F-9112271D23F7}"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9BB21-FCA5-4147-918F-54FFF32F08E9}"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2346FB-8247-5E4F-989F-9112271D23F7}"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9169BB21-FCA5-4147-918F-54FFF32F08E9}"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2346FB-8247-5E4F-989F-9112271D23F7}"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9169BB21-FCA5-4147-918F-54FFF32F08E9}"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2346FB-8247-5E4F-989F-9112271D23F7}"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9BB21-FCA5-4147-918F-54FFF32F08E9}" type="datetimeFigureOut">
              <a:rPr lang="en-GB" smtClean="0"/>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2346FB-8247-5E4F-989F-9112271D23F7}"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3.png"/><Relationship Id="rId1" Type="http://schemas.openxmlformats.org/officeDocument/2006/relationships/image" Target="../media/image72.png"/></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4.emf"/></Relationships>
</file>

<file path=ppt/slides/_rels/slide10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6.png"/><Relationship Id="rId1" Type="http://schemas.openxmlformats.org/officeDocument/2006/relationships/image" Target="../media/image75.png"/></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7.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6.xml"/><Relationship Id="rId2" Type="http://schemas.openxmlformats.org/officeDocument/2006/relationships/image" Target="../media/image8.png"/><Relationship Id="rId1" Type="http://schemas.openxmlformats.org/officeDocument/2006/relationships/image" Target="../media/image9.png"/></Relationships>
</file>

<file path=ppt/slides/_rels/slide1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0.png"/><Relationship Id="rId2" Type="http://schemas.openxmlformats.org/officeDocument/2006/relationships/image" Target="../media/image79.jpeg"/><Relationship Id="rId1" Type="http://schemas.openxmlformats.org/officeDocument/2006/relationships/image" Target="../media/image78.png"/></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6.xml"/><Relationship Id="rId2" Type="http://schemas.openxmlformats.org/officeDocument/2006/relationships/image" Target="../media/image8.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hyperlink" Target="mailto:silvia.bottini@univ-cotedazur.fr" TargetMode="Externa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image" Target="../media/image2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1.jpeg"/><Relationship Id="rId1" Type="http://schemas.openxmlformats.org/officeDocument/2006/relationships/hyperlink" Target="https://abcnews.go.com/blogs/headlines/2012/12/us-gun-ownership-homicide-rate-higher-than-other-developed-countries/"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image" Target="../media/image2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2.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6.png"/><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6.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image" Target="../media/image4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6.xml"/><Relationship Id="rId2" Type="http://schemas.openxmlformats.org/officeDocument/2006/relationships/image" Target="../media/image8.png"/><Relationship Id="rId1" Type="http://schemas.openxmlformats.org/officeDocument/2006/relationships/image" Target="../media/image7.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image" Target="../media/image4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6.png"/><Relationship Id="rId1" Type="http://schemas.openxmlformats.org/officeDocument/2006/relationships/image" Target="../media/image48.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5.png"/></Relationships>
</file>

<file path=ppt/slides/_rels/slide8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6.xml"/><Relationship Id="rId4" Type="http://schemas.openxmlformats.org/officeDocument/2006/relationships/image" Target="../media/image59.png"/><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56.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image" Target="../media/image60.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image" Target="../media/image61.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2.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3.pn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4.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5.emf"/></Relationships>
</file>

<file path=ppt/slides/_rels/slide88.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6.xml"/><Relationship Id="rId2" Type="http://schemas.openxmlformats.org/officeDocument/2006/relationships/image" Target="../media/image67.png"/><Relationship Id="rId1" Type="http://schemas.openxmlformats.org/officeDocument/2006/relationships/image" Target="../media/image66.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8.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9.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0.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Basic R</a:t>
            </a:r>
            <a:endParaRPr lang="en-GB" dirty="0"/>
          </a:p>
        </p:txBody>
      </p:sp>
      <p:sp>
        <p:nvSpPr>
          <p:cNvPr id="3" name="Subtitle 2"/>
          <p:cNvSpPr>
            <a:spLocks noGrp="1"/>
          </p:cNvSpPr>
          <p:nvPr>
            <p:ph type="subTitle" idx="1"/>
          </p:nvPr>
        </p:nvSpPr>
        <p:spPr/>
        <p:txBody>
          <a:bodyPr>
            <a:normAutofit/>
          </a:bodyPr>
          <a:lstStyle/>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Let’s start</a:t>
            </a:r>
            <a:endParaRPr lang="en-GB" dirty="0"/>
          </a:p>
        </p:txBody>
      </p:sp>
      <p:sp>
        <p:nvSpPr>
          <p:cNvPr id="3" name="TextBox 2"/>
          <p:cNvSpPr txBox="1"/>
          <p:nvPr/>
        </p:nvSpPr>
        <p:spPr>
          <a:xfrm>
            <a:off x="290945" y="1690688"/>
            <a:ext cx="8118764" cy="1477328"/>
          </a:xfrm>
          <a:prstGeom prst="rect">
            <a:avLst/>
          </a:prstGeom>
          <a:noFill/>
        </p:spPr>
        <p:txBody>
          <a:bodyPr wrap="square" rtlCol="0">
            <a:spAutoFit/>
          </a:bodyPr>
          <a:lstStyle/>
          <a:p>
            <a:pPr marL="342900" indent="-342900">
              <a:buFont typeface="+mj-lt"/>
              <a:buAutoNum type="arabicPeriod"/>
            </a:pPr>
            <a:r>
              <a:rPr lang="en-GB" dirty="0"/>
              <a:t>Download R: Console &amp; </a:t>
            </a:r>
            <a:r>
              <a:rPr lang="en-GB" dirty="0" err="1"/>
              <a:t>Rstudio</a:t>
            </a:r>
            <a:endParaRPr lang="en-GB" dirty="0"/>
          </a:p>
          <a:p>
            <a:pPr marL="342900" indent="-342900">
              <a:buFont typeface="+mj-lt"/>
              <a:buAutoNum type="arabicPeriod"/>
            </a:pPr>
            <a:r>
              <a:rPr lang="en-GB" dirty="0"/>
              <a:t>Open the console</a:t>
            </a:r>
            <a:endParaRPr lang="en-GB" dirty="0"/>
          </a:p>
          <a:p>
            <a:pPr marL="342900" indent="-342900">
              <a:buFont typeface="+mj-lt"/>
              <a:buAutoNum type="arabicPeriod"/>
            </a:pPr>
            <a:r>
              <a:rPr lang="en-GB" dirty="0"/>
              <a:t>Make simple calculation</a:t>
            </a:r>
            <a:endParaRPr lang="en-GB" dirty="0"/>
          </a:p>
          <a:p>
            <a:pPr marL="342900" indent="-342900">
              <a:buFont typeface="+mj-lt"/>
              <a:buAutoNum type="arabicPeriod"/>
            </a:pPr>
            <a:r>
              <a:rPr lang="en-GB" dirty="0"/>
              <a:t>Make more complex calculation</a:t>
            </a:r>
            <a:endParaRPr lang="en-GB" dirty="0"/>
          </a:p>
          <a:p>
            <a:pPr marL="342900" indent="-342900">
              <a:buFont typeface="+mj-lt"/>
              <a:buAutoNum type="arabicPeriod"/>
            </a:pPr>
            <a:r>
              <a:rPr lang="en-GB" dirty="0"/>
              <a:t>Install libraries</a:t>
            </a:r>
            <a:endParaRPr lang="en-GB" dirty="0"/>
          </a:p>
        </p:txBody>
      </p:sp>
      <p:pic>
        <p:nvPicPr>
          <p:cNvPr id="6" name="Picture 5"/>
          <p:cNvPicPr>
            <a:picLocks noChangeAspect="1"/>
          </p:cNvPicPr>
          <p:nvPr/>
        </p:nvPicPr>
        <p:blipFill rotWithShape="1">
          <a:blip r:embed="rId1"/>
          <a:srcRect t="13489" r="15247" b="9754"/>
          <a:stretch>
            <a:fillRect/>
          </a:stretch>
        </p:blipFill>
        <p:spPr>
          <a:xfrm>
            <a:off x="144264" y="3546764"/>
            <a:ext cx="3345146" cy="2272146"/>
          </a:xfrm>
          <a:prstGeom prst="rect">
            <a:avLst/>
          </a:prstGeom>
        </p:spPr>
      </p:pic>
      <p:sp>
        <p:nvSpPr>
          <p:cNvPr id="9" name="Rectangle 8"/>
          <p:cNvSpPr/>
          <p:nvPr/>
        </p:nvSpPr>
        <p:spPr>
          <a:xfrm>
            <a:off x="4350327" y="2493818"/>
            <a:ext cx="7467600"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sz="4400" dirty="0"/>
              <a:t># </a:t>
            </a:r>
            <a:r>
              <a:rPr lang="fr-FR" sz="4400" dirty="0" err="1"/>
              <a:t>installing</a:t>
            </a:r>
            <a:r>
              <a:rPr lang="fr-FR" sz="4400" dirty="0"/>
              <a:t> the package</a:t>
            </a:r>
            <a:endParaRPr lang="en-GB" sz="4400" dirty="0">
              <a:solidFill>
                <a:srgbClr val="FF0000"/>
              </a:solidFill>
            </a:endParaRPr>
          </a:p>
          <a:p>
            <a:r>
              <a:rPr lang="en-GB" sz="4400" dirty="0">
                <a:solidFill>
                  <a:srgbClr val="FF0000"/>
                </a:solidFill>
              </a:rPr>
              <a:t>&gt; </a:t>
            </a:r>
            <a:r>
              <a:rPr lang="fr-FR" sz="4400" dirty="0" err="1">
                <a:solidFill>
                  <a:schemeClr val="accent1"/>
                </a:solidFill>
              </a:rPr>
              <a:t>install.packages</a:t>
            </a:r>
            <a:r>
              <a:rPr lang="fr-FR" sz="4400" dirty="0">
                <a:solidFill>
                  <a:schemeClr val="accent1"/>
                </a:solidFill>
              </a:rPr>
              <a:t>("</a:t>
            </a:r>
            <a:r>
              <a:rPr lang="fr-FR" sz="4400" dirty="0" err="1">
                <a:solidFill>
                  <a:schemeClr val="accent1"/>
                </a:solidFill>
              </a:rPr>
              <a:t>dslabs</a:t>
            </a:r>
            <a:r>
              <a:rPr lang="fr-FR" sz="4400" dirty="0">
                <a:solidFill>
                  <a:schemeClr val="accent1"/>
                </a:solidFill>
              </a:rPr>
              <a:t>")</a:t>
            </a:r>
            <a:endParaRPr lang="en-GB" sz="4400" dirty="0">
              <a:solidFill>
                <a:schemeClr val="accent1"/>
              </a:solidFill>
            </a:endParaRPr>
          </a:p>
          <a:p>
            <a:r>
              <a:rPr lang="en-GB" sz="4400" dirty="0">
                <a:solidFill>
                  <a:schemeClr val="tx1"/>
                </a:solidFill>
              </a:rPr>
              <a:t></a:t>
            </a:r>
            <a:r>
              <a:rPr lang="fr-FR" dirty="0">
                <a:solidFill>
                  <a:schemeClr val="tx1"/>
                </a:solidFill>
              </a:rPr>
              <a:t> The </a:t>
            </a:r>
            <a:r>
              <a:rPr lang="fr-FR" dirty="0" err="1">
                <a:solidFill>
                  <a:schemeClr val="tx1"/>
                </a:solidFill>
              </a:rPr>
              <a:t>downloaded</a:t>
            </a:r>
            <a:r>
              <a:rPr lang="fr-FR" dirty="0">
                <a:solidFill>
                  <a:schemeClr val="tx1"/>
                </a:solidFill>
              </a:rPr>
              <a:t> </a:t>
            </a:r>
            <a:r>
              <a:rPr lang="fr-FR" dirty="0" err="1">
                <a:solidFill>
                  <a:schemeClr val="tx1"/>
                </a:solidFill>
              </a:rPr>
              <a:t>binary</a:t>
            </a:r>
            <a:r>
              <a:rPr lang="fr-FR" dirty="0">
                <a:solidFill>
                  <a:schemeClr val="tx1"/>
                </a:solidFill>
              </a:rPr>
              <a:t> packages are in</a:t>
            </a:r>
            <a:endParaRPr lang="fr-FR" dirty="0">
              <a:solidFill>
                <a:schemeClr val="tx1"/>
              </a:solidFill>
            </a:endParaRPr>
          </a:p>
          <a:p>
            <a:r>
              <a:rPr lang="fr-FR" dirty="0">
                <a:solidFill>
                  <a:schemeClr val="tx1"/>
                </a:solidFill>
              </a:rPr>
              <a:t>	/var/</a:t>
            </a:r>
            <a:r>
              <a:rPr lang="fr-FR" dirty="0" err="1">
                <a:solidFill>
                  <a:schemeClr val="tx1"/>
                </a:solidFill>
              </a:rPr>
              <a:t>folders</a:t>
            </a:r>
            <a:r>
              <a:rPr lang="fr-FR" dirty="0">
                <a:solidFill>
                  <a:schemeClr val="tx1"/>
                </a:solidFill>
              </a:rPr>
              <a:t>/0t/35l1qfw53xqbdy1ldsnljgmc0000gn/</a:t>
            </a:r>
            <a:r>
              <a:rPr lang="fr-FR" dirty="0" err="1">
                <a:solidFill>
                  <a:schemeClr val="tx1"/>
                </a:solidFill>
              </a:rPr>
              <a:t>T</a:t>
            </a:r>
            <a:r>
              <a:rPr lang="fr-FR" dirty="0">
                <a:solidFill>
                  <a:schemeClr val="tx1"/>
                </a:solidFill>
              </a:rPr>
              <a:t>//Rtmp9XgRWo/</a:t>
            </a:r>
            <a:r>
              <a:rPr lang="fr-FR" dirty="0" err="1">
                <a:solidFill>
                  <a:schemeClr val="tx1"/>
                </a:solidFill>
              </a:rPr>
              <a:t>downloaded_packages</a:t>
            </a:r>
            <a:endParaRPr lang="fr-FR" dirty="0">
              <a:solidFill>
                <a:schemeClr val="tx1"/>
              </a:solidFill>
            </a:endParaRPr>
          </a:p>
          <a:p>
            <a:r>
              <a:rPr lang="fr-FR" sz="4400" dirty="0"/>
              <a:t># </a:t>
            </a:r>
            <a:r>
              <a:rPr lang="fr-FR" sz="4400" dirty="0" err="1"/>
              <a:t>loading</a:t>
            </a:r>
            <a:r>
              <a:rPr lang="fr-FR" sz="4400" dirty="0"/>
              <a:t> the package</a:t>
            </a:r>
            <a:br>
              <a:rPr lang="fr-FR" sz="4400" dirty="0"/>
            </a:br>
            <a:r>
              <a:rPr lang="en-GB" sz="4400" dirty="0">
                <a:solidFill>
                  <a:srgbClr val="FF0000"/>
                </a:solidFill>
              </a:rPr>
              <a:t>&gt; </a:t>
            </a:r>
            <a:r>
              <a:rPr lang="fr-FR" sz="4400" dirty="0" err="1">
                <a:solidFill>
                  <a:schemeClr val="accent1"/>
                </a:solidFill>
              </a:rPr>
              <a:t>library</a:t>
            </a:r>
            <a:r>
              <a:rPr lang="fr-FR" sz="4400" dirty="0">
                <a:solidFill>
                  <a:schemeClr val="accent1"/>
                </a:solidFill>
              </a:rPr>
              <a:t>(</a:t>
            </a:r>
            <a:r>
              <a:rPr lang="fr-FR" sz="4400" dirty="0" err="1">
                <a:solidFill>
                  <a:schemeClr val="accent1"/>
                </a:solidFill>
              </a:rPr>
              <a:t>dslabs</a:t>
            </a:r>
            <a:r>
              <a:rPr lang="fr-FR" sz="4400" dirty="0">
                <a:solidFill>
                  <a:schemeClr val="accent1"/>
                </a:solidFill>
              </a:rPr>
              <a:t>)</a:t>
            </a:r>
            <a:endParaRPr lang="en-GB" sz="4400" dirty="0">
              <a:solidFill>
                <a:schemeClr val="accent1"/>
              </a:solidFill>
            </a:endParaRPr>
          </a:p>
          <a:p>
            <a:endParaRPr lang="en-GB" sz="4400" dirty="0">
              <a:solidFill>
                <a:schemeClr val="tx1"/>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next, break</a:t>
            </a:r>
            <a:endParaRPr lang="en-GB" dirty="0"/>
          </a:p>
        </p:txBody>
      </p:sp>
      <p:sp>
        <p:nvSpPr>
          <p:cNvPr id="3" name="Rectangle 2"/>
          <p:cNvSpPr/>
          <p:nvPr/>
        </p:nvSpPr>
        <p:spPr>
          <a:xfrm>
            <a:off x="277596" y="2060019"/>
            <a:ext cx="4397807" cy="369332"/>
          </a:xfrm>
          <a:prstGeom prst="rect">
            <a:avLst/>
          </a:prstGeom>
        </p:spPr>
        <p:txBody>
          <a:bodyPr wrap="none">
            <a:spAutoFit/>
          </a:bodyPr>
          <a:lstStyle/>
          <a:p>
            <a:r>
              <a:rPr lang="en-GB" dirty="0"/>
              <a:t>next</a:t>
            </a:r>
            <a:r>
              <a:rPr lang="en-GB" dirty="0">
                <a:solidFill>
                  <a:srgbClr val="333333"/>
                </a:solidFill>
                <a:latin typeface="Helvetica Neue" panose="02000503000000020004" pitchFamily="2" charset="0"/>
              </a:rPr>
              <a:t> is used to skip an iteration of a loop.</a:t>
            </a:r>
            <a:endParaRPr lang="en-GB" dirty="0"/>
          </a:p>
        </p:txBody>
      </p:sp>
      <p:sp>
        <p:nvSpPr>
          <p:cNvPr id="4" name="Rectangle 3"/>
          <p:cNvSpPr/>
          <p:nvPr/>
        </p:nvSpPr>
        <p:spPr>
          <a:xfrm>
            <a:off x="366496" y="2930912"/>
            <a:ext cx="4700804" cy="2031325"/>
          </a:xfrm>
          <a:prstGeom prst="rect">
            <a:avLst/>
          </a:prstGeom>
          <a:solidFill>
            <a:schemeClr val="bg2"/>
          </a:solidFill>
        </p:spPr>
        <p:txBody>
          <a:bodyPr wrap="square">
            <a:spAutoFit/>
          </a:bodyPr>
          <a:lstStyle/>
          <a:p>
            <a:r>
              <a:rPr lang="en-GB" dirty="0"/>
              <a:t>for(</a:t>
            </a:r>
            <a:r>
              <a:rPr lang="en-GB" dirty="0" err="1"/>
              <a:t>i</a:t>
            </a:r>
            <a:r>
              <a:rPr lang="en-GB" dirty="0"/>
              <a:t> in 1:100) {</a:t>
            </a:r>
            <a:endParaRPr lang="en-GB" dirty="0"/>
          </a:p>
          <a:p>
            <a:r>
              <a:rPr lang="en-GB" dirty="0"/>
              <a:t>        if(</a:t>
            </a:r>
            <a:r>
              <a:rPr lang="en-GB" dirty="0" err="1"/>
              <a:t>i</a:t>
            </a:r>
            <a:r>
              <a:rPr lang="en-GB" dirty="0"/>
              <a:t> &lt;= 20) {</a:t>
            </a:r>
            <a:endParaRPr lang="en-GB" dirty="0"/>
          </a:p>
          <a:p>
            <a:r>
              <a:rPr lang="en-GB" dirty="0"/>
              <a:t>                ## Skip the first 20 iterations</a:t>
            </a:r>
            <a:endParaRPr lang="en-GB" dirty="0"/>
          </a:p>
          <a:p>
            <a:r>
              <a:rPr lang="en-GB" dirty="0"/>
              <a:t>                next                 </a:t>
            </a:r>
            <a:endParaRPr lang="en-GB" dirty="0"/>
          </a:p>
          <a:p>
            <a:r>
              <a:rPr lang="en-GB" dirty="0"/>
              <a:t>        }</a:t>
            </a:r>
            <a:endParaRPr lang="en-GB" dirty="0"/>
          </a:p>
          <a:p>
            <a:r>
              <a:rPr lang="en-GB" dirty="0"/>
              <a:t>        ## Do something here</a:t>
            </a:r>
            <a:endParaRPr lang="en-GB" dirty="0"/>
          </a:p>
          <a:p>
            <a:r>
              <a:rPr lang="en-GB" dirty="0"/>
              <a:t>}</a:t>
            </a:r>
            <a:endParaRPr lang="en-GB" dirty="0"/>
          </a:p>
        </p:txBody>
      </p:sp>
      <p:sp>
        <p:nvSpPr>
          <p:cNvPr id="5" name="Rectangle 4"/>
          <p:cNvSpPr/>
          <p:nvPr/>
        </p:nvSpPr>
        <p:spPr>
          <a:xfrm>
            <a:off x="6226608" y="1736854"/>
            <a:ext cx="5687796" cy="646331"/>
          </a:xfrm>
          <a:prstGeom prst="rect">
            <a:avLst/>
          </a:prstGeom>
        </p:spPr>
        <p:txBody>
          <a:bodyPr wrap="square">
            <a:spAutoFit/>
          </a:bodyPr>
          <a:lstStyle/>
          <a:p>
            <a:r>
              <a:rPr lang="en-GB" dirty="0"/>
              <a:t>break</a:t>
            </a:r>
            <a:r>
              <a:rPr lang="en-GB" dirty="0">
                <a:solidFill>
                  <a:srgbClr val="333333"/>
                </a:solidFill>
                <a:latin typeface="Helvetica Neue" panose="02000503000000020004" pitchFamily="2" charset="0"/>
              </a:rPr>
              <a:t> is used to exit a loop immediately, regardless of what iteration the loop may be on.</a:t>
            </a:r>
            <a:endParaRPr lang="en-GB" dirty="0"/>
          </a:p>
        </p:txBody>
      </p:sp>
      <p:sp>
        <p:nvSpPr>
          <p:cNvPr id="6" name="Rectangle 5"/>
          <p:cNvSpPr/>
          <p:nvPr/>
        </p:nvSpPr>
        <p:spPr>
          <a:xfrm>
            <a:off x="6499658" y="2792413"/>
            <a:ext cx="5141696" cy="2308324"/>
          </a:xfrm>
          <a:prstGeom prst="rect">
            <a:avLst/>
          </a:prstGeom>
          <a:solidFill>
            <a:schemeClr val="bg2"/>
          </a:solidFill>
        </p:spPr>
        <p:txBody>
          <a:bodyPr wrap="square">
            <a:spAutoFit/>
          </a:bodyPr>
          <a:lstStyle/>
          <a:p>
            <a:r>
              <a:rPr lang="en-GB" dirty="0"/>
              <a:t>for(</a:t>
            </a:r>
            <a:r>
              <a:rPr lang="en-GB" dirty="0" err="1"/>
              <a:t>i</a:t>
            </a:r>
            <a:r>
              <a:rPr lang="en-GB" dirty="0"/>
              <a:t> in 1:100) {</a:t>
            </a:r>
            <a:endParaRPr lang="en-GB" dirty="0"/>
          </a:p>
          <a:p>
            <a:r>
              <a:rPr lang="en-GB" dirty="0"/>
              <a:t>      print(</a:t>
            </a:r>
            <a:r>
              <a:rPr lang="en-GB" dirty="0" err="1"/>
              <a:t>i</a:t>
            </a:r>
            <a:r>
              <a:rPr lang="en-GB" dirty="0"/>
              <a:t>)</a:t>
            </a:r>
            <a:endParaRPr lang="en-GB" dirty="0"/>
          </a:p>
          <a:p>
            <a:endParaRPr lang="en-GB" dirty="0"/>
          </a:p>
          <a:p>
            <a:r>
              <a:rPr lang="en-GB" dirty="0"/>
              <a:t>      if(</a:t>
            </a:r>
            <a:r>
              <a:rPr lang="en-GB" dirty="0" err="1"/>
              <a:t>i</a:t>
            </a:r>
            <a:r>
              <a:rPr lang="en-GB" dirty="0"/>
              <a:t> &gt; 20) {</a:t>
            </a:r>
            <a:endParaRPr lang="en-GB" dirty="0"/>
          </a:p>
          <a:p>
            <a:r>
              <a:rPr lang="en-GB" dirty="0"/>
              <a:t>              ## Stop loop after 20 iterations</a:t>
            </a:r>
            <a:endParaRPr lang="en-GB" dirty="0"/>
          </a:p>
          <a:p>
            <a:r>
              <a:rPr lang="en-GB" dirty="0"/>
              <a:t>              break  </a:t>
            </a:r>
            <a:endParaRPr lang="en-GB" dirty="0"/>
          </a:p>
          <a:p>
            <a:r>
              <a:rPr lang="en-GB" dirty="0"/>
              <a:t>      }		</a:t>
            </a:r>
            <a:endParaRPr lang="en-GB" dirty="0"/>
          </a:p>
          <a:p>
            <a:r>
              <a:rPr lang="en-GB" dirty="0"/>
              <a:t>}</a:t>
            </a:r>
            <a:endParaRPr lang="en-GB"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Find the factorial of a number</a:t>
            </a:r>
            <a:endParaRPr lang="en-GB" dirty="0"/>
          </a:p>
        </p:txBody>
      </p:sp>
      <p:sp>
        <p:nvSpPr>
          <p:cNvPr id="4" name="TextBox 3"/>
          <p:cNvSpPr txBox="1"/>
          <p:nvPr/>
        </p:nvSpPr>
        <p:spPr>
          <a:xfrm>
            <a:off x="355257" y="1397675"/>
            <a:ext cx="11618440" cy="1200329"/>
          </a:xfrm>
          <a:prstGeom prst="rect">
            <a:avLst/>
          </a:prstGeom>
          <a:noFill/>
        </p:spPr>
        <p:txBody>
          <a:bodyPr wrap="square">
            <a:spAutoFit/>
          </a:bodyPr>
          <a:lstStyle/>
          <a:p>
            <a:pPr algn="l"/>
            <a:r>
              <a:rPr lang="en-GB" b="0" i="0" dirty="0">
                <a:solidFill>
                  <a:srgbClr val="252830"/>
                </a:solidFill>
                <a:effectLst/>
                <a:latin typeface="Nunito" pitchFamily="2" charset="77"/>
              </a:rPr>
              <a:t>The factorial of a number is the product of all the integers from 1 to that number. For example, the factorial of 6 (denoted as 6!) is 1*2*3*4*5*6 = 720.</a:t>
            </a:r>
            <a:endParaRPr lang="en-GB" b="0" i="0" dirty="0">
              <a:solidFill>
                <a:srgbClr val="252830"/>
              </a:solidFill>
              <a:effectLst/>
              <a:latin typeface="Nunito" pitchFamily="2" charset="77"/>
            </a:endParaRPr>
          </a:p>
          <a:p>
            <a:pPr algn="l"/>
            <a:r>
              <a:rPr lang="en-GB" b="0" i="0" dirty="0">
                <a:solidFill>
                  <a:srgbClr val="252830"/>
                </a:solidFill>
                <a:effectLst/>
                <a:latin typeface="Nunito" pitchFamily="2" charset="77"/>
              </a:rPr>
              <a:t>Factorial is not defined for negative numbers and the factorial of zero is one, 0! = 1.</a:t>
            </a:r>
            <a:endParaRPr lang="en-GB" b="0" i="0" dirty="0">
              <a:solidFill>
                <a:srgbClr val="252830"/>
              </a:solidFill>
              <a:effectLst/>
              <a:latin typeface="Nunito" pitchFamily="2" charset="77"/>
            </a:endParaRPr>
          </a:p>
          <a:p>
            <a:pPr algn="l"/>
            <a:r>
              <a:rPr lang="en-GB" b="0" i="0" dirty="0">
                <a:solidFill>
                  <a:srgbClr val="252830"/>
                </a:solidFill>
                <a:effectLst/>
                <a:latin typeface="Nunito" pitchFamily="2" charset="77"/>
              </a:rPr>
              <a:t>This example finds the factorial of a number normally. However, you can find it using recursion as well.</a:t>
            </a:r>
            <a:endParaRPr lang="en-GB" b="0" i="0" dirty="0">
              <a:solidFill>
                <a:srgbClr val="252830"/>
              </a:solidFill>
              <a:effectLst/>
              <a:latin typeface="Nunito" pitchFamily="2" charset="77"/>
            </a:endParaRPr>
          </a:p>
        </p:txBody>
      </p:sp>
      <p:sp>
        <p:nvSpPr>
          <p:cNvPr id="6" name="TextBox 5"/>
          <p:cNvSpPr txBox="1"/>
          <p:nvPr/>
        </p:nvSpPr>
        <p:spPr>
          <a:xfrm>
            <a:off x="688889" y="2799556"/>
            <a:ext cx="6098058" cy="3693319"/>
          </a:xfrm>
          <a:prstGeom prst="rect">
            <a:avLst/>
          </a:prstGeom>
          <a:solidFill>
            <a:schemeClr val="bg2"/>
          </a:solidFill>
        </p:spPr>
        <p:txBody>
          <a:bodyPr wrap="square">
            <a:spAutoFit/>
          </a:bodyPr>
          <a:lstStyle/>
          <a:p>
            <a:r>
              <a:rPr lang="en-GB" dirty="0"/>
              <a:t># take input from the user </a:t>
            </a:r>
            <a:endParaRPr lang="en-GB" dirty="0"/>
          </a:p>
          <a:p>
            <a:r>
              <a:rPr lang="en-GB" dirty="0" err="1"/>
              <a:t>num</a:t>
            </a:r>
            <a:r>
              <a:rPr lang="en-GB" dirty="0"/>
              <a:t> = </a:t>
            </a:r>
            <a:r>
              <a:rPr lang="en-GB" dirty="0" err="1"/>
              <a:t>as.integer</a:t>
            </a:r>
            <a:r>
              <a:rPr lang="en-GB" dirty="0"/>
              <a:t>(</a:t>
            </a:r>
            <a:r>
              <a:rPr lang="en-GB" dirty="0" err="1"/>
              <a:t>readline</a:t>
            </a:r>
            <a:r>
              <a:rPr lang="en-GB" dirty="0"/>
              <a:t>(prompt="Enter a number: ")) </a:t>
            </a:r>
            <a:endParaRPr lang="en-GB" dirty="0"/>
          </a:p>
          <a:p>
            <a:r>
              <a:rPr lang="en-GB" dirty="0"/>
              <a:t>factorial = 1 </a:t>
            </a:r>
            <a:endParaRPr lang="en-GB" dirty="0"/>
          </a:p>
          <a:p>
            <a:r>
              <a:rPr lang="en-GB" dirty="0"/>
              <a:t># check is the number is negative, positive or zero </a:t>
            </a:r>
            <a:endParaRPr lang="en-GB" dirty="0"/>
          </a:p>
          <a:p>
            <a:r>
              <a:rPr lang="en-GB" dirty="0"/>
              <a:t>if(</a:t>
            </a:r>
            <a:r>
              <a:rPr lang="en-GB" dirty="0" err="1"/>
              <a:t>num</a:t>
            </a:r>
            <a:r>
              <a:rPr lang="en-GB" dirty="0"/>
              <a:t> &lt; 0) { </a:t>
            </a:r>
            <a:endParaRPr lang="en-GB" dirty="0"/>
          </a:p>
          <a:p>
            <a:r>
              <a:rPr lang="en-GB" dirty="0"/>
              <a:t>	print("Sorry, factorial does not exist for negative numbers") } </a:t>
            </a:r>
            <a:endParaRPr lang="en-GB" dirty="0"/>
          </a:p>
          <a:p>
            <a:r>
              <a:rPr lang="en-GB" dirty="0"/>
              <a:t>else if(</a:t>
            </a:r>
            <a:r>
              <a:rPr lang="en-GB" dirty="0" err="1"/>
              <a:t>num</a:t>
            </a:r>
            <a:r>
              <a:rPr lang="en-GB" dirty="0"/>
              <a:t> == 0) { </a:t>
            </a:r>
            <a:endParaRPr lang="en-GB" dirty="0"/>
          </a:p>
          <a:p>
            <a:r>
              <a:rPr lang="en-GB" dirty="0"/>
              <a:t>	print("The factorial of 0 is 1") } </a:t>
            </a:r>
            <a:endParaRPr lang="en-GB" dirty="0"/>
          </a:p>
          <a:p>
            <a:r>
              <a:rPr lang="en-GB" dirty="0"/>
              <a:t>else { </a:t>
            </a:r>
            <a:endParaRPr lang="en-GB" dirty="0"/>
          </a:p>
          <a:p>
            <a:r>
              <a:rPr lang="en-GB" dirty="0"/>
              <a:t>	for(</a:t>
            </a:r>
            <a:r>
              <a:rPr lang="en-GB" dirty="0" err="1"/>
              <a:t>i</a:t>
            </a:r>
            <a:r>
              <a:rPr lang="en-GB" dirty="0"/>
              <a:t> in 1:num) {</a:t>
            </a:r>
            <a:endParaRPr lang="en-GB" dirty="0"/>
          </a:p>
          <a:p>
            <a:r>
              <a:rPr lang="en-GB" dirty="0"/>
              <a:t>		factorial = factorial * </a:t>
            </a:r>
            <a:r>
              <a:rPr lang="en-GB" dirty="0" err="1"/>
              <a:t>i</a:t>
            </a:r>
            <a:r>
              <a:rPr lang="en-GB" dirty="0"/>
              <a:t> } </a:t>
            </a:r>
            <a:endParaRPr lang="en-GB" dirty="0"/>
          </a:p>
          <a:p>
            <a:r>
              <a:rPr lang="en-GB" dirty="0"/>
              <a:t>	print(paste("The factorial of", </a:t>
            </a:r>
            <a:r>
              <a:rPr lang="en-GB" dirty="0" err="1"/>
              <a:t>num</a:t>
            </a:r>
            <a:r>
              <a:rPr lang="en-GB" dirty="0"/>
              <a:t> ,"</a:t>
            </a:r>
            <a:r>
              <a:rPr lang="en-GB" dirty="0" err="1"/>
              <a:t>is",factorial</a:t>
            </a:r>
            <a:r>
              <a:rPr lang="en-GB" dirty="0"/>
              <a:t>)) }</a:t>
            </a:r>
            <a:endParaRPr lang="fr-FR" dirty="0"/>
          </a:p>
        </p:txBody>
      </p:sp>
      <p:sp>
        <p:nvSpPr>
          <p:cNvPr id="7" name="TextBox 6"/>
          <p:cNvSpPr txBox="1"/>
          <p:nvPr/>
        </p:nvSpPr>
        <p:spPr>
          <a:xfrm>
            <a:off x="7486134" y="5962820"/>
            <a:ext cx="4487563" cy="646331"/>
          </a:xfrm>
          <a:prstGeom prst="rect">
            <a:avLst/>
          </a:prstGeom>
          <a:noFill/>
        </p:spPr>
        <p:txBody>
          <a:bodyPr wrap="square">
            <a:spAutoFit/>
          </a:bodyPr>
          <a:lstStyle/>
          <a:p>
            <a:r>
              <a:rPr lang="en-GB" dirty="0"/>
              <a:t>&gt; factorial(8) </a:t>
            </a:r>
            <a:endParaRPr lang="en-GB" dirty="0"/>
          </a:p>
          <a:p>
            <a:r>
              <a:rPr lang="en-GB" dirty="0"/>
              <a:t>[1] 40320</a:t>
            </a:r>
            <a:endParaRPr lang="fr-FR"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R Notebooks</a:t>
            </a:r>
            <a:endParaRPr lang="en-GB" dirty="0"/>
          </a:p>
        </p:txBody>
      </p:sp>
      <p:sp>
        <p:nvSpPr>
          <p:cNvPr id="6" name="Subtitle 5"/>
          <p:cNvSpPr>
            <a:spLocks noGrp="1"/>
          </p:cNvSpPr>
          <p:nvPr>
            <p:ph type="subTitle" idx="1"/>
          </p:nvPr>
        </p:nvSpPr>
        <p:spPr/>
        <p:txBody>
          <a:bodyPr/>
          <a:lstStyle/>
          <a:p>
            <a:endParaRPr lang="fr-F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0" y="109470"/>
            <a:ext cx="12212032" cy="6748530"/>
          </a:xfrm>
          <a:prstGeom prst="rect">
            <a:avLst/>
          </a:prstGeom>
        </p:spPr>
      </p:pic>
      <p:sp>
        <p:nvSpPr>
          <p:cNvPr id="6" name="TextBox 5"/>
          <p:cNvSpPr txBox="1"/>
          <p:nvPr/>
        </p:nvSpPr>
        <p:spPr>
          <a:xfrm>
            <a:off x="4869145" y="1162594"/>
            <a:ext cx="1253869" cy="707886"/>
          </a:xfrm>
          <a:prstGeom prst="rect">
            <a:avLst/>
          </a:prstGeom>
          <a:solidFill>
            <a:schemeClr val="accent1">
              <a:lumMod val="20000"/>
              <a:lumOff val="80000"/>
            </a:schemeClr>
          </a:solidFill>
        </p:spPr>
        <p:txBody>
          <a:bodyPr wrap="none" rtlCol="0">
            <a:spAutoFit/>
          </a:bodyPr>
          <a:lstStyle/>
          <a:p>
            <a:r>
              <a:rPr lang="en-GB" sz="4000" dirty="0"/>
              <a:t>Code</a:t>
            </a:r>
            <a:endParaRPr lang="en-GB" sz="4000" dirty="0"/>
          </a:p>
        </p:txBody>
      </p:sp>
      <p:sp>
        <p:nvSpPr>
          <p:cNvPr id="7" name="TextBox 6"/>
          <p:cNvSpPr txBox="1"/>
          <p:nvPr/>
        </p:nvSpPr>
        <p:spPr>
          <a:xfrm>
            <a:off x="3681255" y="2569661"/>
            <a:ext cx="2441759" cy="707886"/>
          </a:xfrm>
          <a:prstGeom prst="rect">
            <a:avLst/>
          </a:prstGeom>
          <a:solidFill>
            <a:schemeClr val="accent1">
              <a:lumMod val="20000"/>
              <a:lumOff val="80000"/>
            </a:schemeClr>
          </a:solidFill>
        </p:spPr>
        <p:txBody>
          <a:bodyPr wrap="none" rtlCol="0">
            <a:spAutoFit/>
          </a:bodyPr>
          <a:lstStyle/>
          <a:p>
            <a:r>
              <a:rPr lang="en-GB" sz="4000" dirty="0"/>
              <a:t>Comments</a:t>
            </a:r>
            <a:endParaRPr lang="en-GB" sz="4000" dirty="0"/>
          </a:p>
        </p:txBody>
      </p:sp>
      <p:sp>
        <p:nvSpPr>
          <p:cNvPr id="8" name="TextBox 7"/>
          <p:cNvSpPr txBox="1"/>
          <p:nvPr/>
        </p:nvSpPr>
        <p:spPr>
          <a:xfrm>
            <a:off x="3553656" y="5029852"/>
            <a:ext cx="2569358" cy="707886"/>
          </a:xfrm>
          <a:prstGeom prst="rect">
            <a:avLst/>
          </a:prstGeom>
          <a:solidFill>
            <a:schemeClr val="accent1">
              <a:lumMod val="20000"/>
              <a:lumOff val="80000"/>
            </a:schemeClr>
          </a:solidFill>
        </p:spPr>
        <p:txBody>
          <a:bodyPr wrap="none" rtlCol="0">
            <a:spAutoFit/>
          </a:bodyPr>
          <a:lstStyle/>
          <a:p>
            <a:r>
              <a:rPr lang="en-GB" sz="4000" dirty="0"/>
              <a:t>Text output</a:t>
            </a:r>
            <a:endParaRPr lang="en-GB" sz="4000" dirty="0"/>
          </a:p>
        </p:txBody>
      </p:sp>
      <p:sp>
        <p:nvSpPr>
          <p:cNvPr id="9" name="TextBox 8"/>
          <p:cNvSpPr txBox="1"/>
          <p:nvPr/>
        </p:nvSpPr>
        <p:spPr>
          <a:xfrm>
            <a:off x="7677163" y="4902926"/>
            <a:ext cx="3690113" cy="707886"/>
          </a:xfrm>
          <a:prstGeom prst="rect">
            <a:avLst/>
          </a:prstGeom>
          <a:solidFill>
            <a:schemeClr val="accent1">
              <a:lumMod val="20000"/>
              <a:lumOff val="80000"/>
            </a:schemeClr>
          </a:solidFill>
        </p:spPr>
        <p:txBody>
          <a:bodyPr wrap="none" rtlCol="0">
            <a:spAutoFit/>
          </a:bodyPr>
          <a:lstStyle/>
          <a:p>
            <a:r>
              <a:rPr lang="en-GB" sz="4000" dirty="0"/>
              <a:t>Graphical output</a:t>
            </a:r>
            <a:endParaRPr lang="en-GB"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Problems with conventional scripts</a:t>
            </a:r>
            <a:endParaRPr lang="en-GB" dirty="0"/>
          </a:p>
        </p:txBody>
      </p:sp>
      <p:sp>
        <p:nvSpPr>
          <p:cNvPr id="3" name="Content Placeholder 2"/>
          <p:cNvSpPr>
            <a:spLocks noGrp="1"/>
          </p:cNvSpPr>
          <p:nvPr>
            <p:ph idx="1"/>
          </p:nvPr>
        </p:nvSpPr>
        <p:spPr/>
        <p:txBody>
          <a:bodyPr/>
          <a:lstStyle/>
          <a:p>
            <a:r>
              <a:rPr lang="en-GB" dirty="0"/>
              <a:t>Only the code is generally distributed</a:t>
            </a:r>
            <a:endParaRPr lang="en-GB" dirty="0"/>
          </a:p>
          <a:p>
            <a:pPr lvl="1"/>
            <a:r>
              <a:rPr lang="en-GB" dirty="0"/>
              <a:t>Output not included – users have to run it again</a:t>
            </a:r>
            <a:endParaRPr lang="en-GB" dirty="0"/>
          </a:p>
          <a:p>
            <a:endParaRPr lang="en-GB" dirty="0"/>
          </a:p>
          <a:p>
            <a:r>
              <a:rPr lang="en-GB" dirty="0"/>
              <a:t>No collation of output</a:t>
            </a:r>
            <a:endParaRPr lang="en-GB" dirty="0"/>
          </a:p>
          <a:p>
            <a:pPr lvl="1"/>
            <a:r>
              <a:rPr lang="en-GB" dirty="0"/>
              <a:t>Can’t see which bit of code generated what output</a:t>
            </a:r>
            <a:endParaRPr lang="en-GB" dirty="0"/>
          </a:p>
          <a:p>
            <a:pPr lvl="1"/>
            <a:r>
              <a:rPr lang="en-GB" dirty="0"/>
              <a:t>No automated saving of results</a:t>
            </a:r>
            <a:endParaRPr lang="en-GB" dirty="0"/>
          </a:p>
          <a:p>
            <a:endParaRPr lang="en-GB" dirty="0"/>
          </a:p>
          <a:p>
            <a:r>
              <a:rPr lang="en-GB" dirty="0"/>
              <a:t>Limited commenting</a:t>
            </a:r>
            <a:endParaRPr lang="en-GB" dirty="0"/>
          </a:p>
          <a:p>
            <a:pPr lvl="1"/>
            <a:r>
              <a:rPr lang="en-GB" dirty="0"/>
              <a:t>Text comments, no formatting or structure</a:t>
            </a:r>
            <a:endParaRPr lang="en-GB"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 Notebooks</a:t>
            </a:r>
            <a:endParaRPr lang="en-GB" dirty="0"/>
          </a:p>
        </p:txBody>
      </p:sp>
      <p:sp>
        <p:nvSpPr>
          <p:cNvPr id="3" name="Content Placeholder 2"/>
          <p:cNvSpPr>
            <a:spLocks noGrp="1"/>
          </p:cNvSpPr>
          <p:nvPr>
            <p:ph idx="1"/>
          </p:nvPr>
        </p:nvSpPr>
        <p:spPr/>
        <p:txBody>
          <a:bodyPr/>
          <a:lstStyle/>
          <a:p>
            <a:r>
              <a:rPr lang="en-GB" dirty="0"/>
              <a:t>Alternative document format to conventional scripts</a:t>
            </a:r>
            <a:endParaRPr lang="en-GB" dirty="0"/>
          </a:p>
          <a:p>
            <a:pPr marL="0" indent="0">
              <a:buNone/>
            </a:pPr>
            <a:endParaRPr lang="en-GB" dirty="0"/>
          </a:p>
          <a:p>
            <a:r>
              <a:rPr lang="en-GB" dirty="0"/>
              <a:t>Collates into a single document</a:t>
            </a:r>
            <a:endParaRPr lang="en-GB" dirty="0"/>
          </a:p>
          <a:p>
            <a:pPr lvl="1"/>
            <a:r>
              <a:rPr lang="en-GB" dirty="0"/>
              <a:t>Code</a:t>
            </a:r>
            <a:endParaRPr lang="en-GB" dirty="0"/>
          </a:p>
          <a:p>
            <a:pPr lvl="1"/>
            <a:r>
              <a:rPr lang="en-GB" dirty="0"/>
              <a:t>Formatted commentary</a:t>
            </a:r>
            <a:endParaRPr lang="en-GB" dirty="0"/>
          </a:p>
          <a:p>
            <a:pPr lvl="1"/>
            <a:r>
              <a:rPr lang="en-GB" dirty="0"/>
              <a:t>Output (text and graphical)</a:t>
            </a:r>
            <a:endParaRPr lang="en-GB" dirty="0"/>
          </a:p>
          <a:p>
            <a:endParaRPr lang="en-GB" dirty="0"/>
          </a:p>
          <a:p>
            <a:r>
              <a:rPr lang="en-GB" dirty="0"/>
              <a:t>Exported to HTML, PDF or Word</a:t>
            </a:r>
            <a:endParaRPr lang="en-GB"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0" y="1240835"/>
            <a:ext cx="6227534" cy="5617165"/>
          </a:xfrm>
          <a:prstGeom prst="rect">
            <a:avLst/>
          </a:prstGeom>
        </p:spPr>
      </p:pic>
      <p:sp>
        <p:nvSpPr>
          <p:cNvPr id="6" name="TextBox 5"/>
          <p:cNvSpPr txBox="1"/>
          <p:nvPr/>
        </p:nvSpPr>
        <p:spPr>
          <a:xfrm>
            <a:off x="91440" y="117565"/>
            <a:ext cx="1468672" cy="830997"/>
          </a:xfrm>
          <a:prstGeom prst="rect">
            <a:avLst/>
          </a:prstGeom>
          <a:noFill/>
        </p:spPr>
        <p:txBody>
          <a:bodyPr wrap="none" rtlCol="0">
            <a:spAutoFit/>
          </a:bodyPr>
          <a:lstStyle/>
          <a:p>
            <a:r>
              <a:rPr lang="en-GB" sz="4800" dirty="0"/>
              <a:t>Code</a:t>
            </a:r>
            <a:endParaRPr lang="en-GB" sz="4800" dirty="0"/>
          </a:p>
        </p:txBody>
      </p:sp>
      <p:grpSp>
        <p:nvGrpSpPr>
          <p:cNvPr id="2" name="Group 1"/>
          <p:cNvGrpSpPr/>
          <p:nvPr/>
        </p:nvGrpSpPr>
        <p:grpSpPr>
          <a:xfrm>
            <a:off x="5185575" y="117565"/>
            <a:ext cx="7006424" cy="6611511"/>
            <a:chOff x="5185575" y="117565"/>
            <a:chExt cx="7006424" cy="6611511"/>
          </a:xfrm>
        </p:grpSpPr>
        <p:pic>
          <p:nvPicPr>
            <p:cNvPr id="5" name="Picture 4"/>
            <p:cNvPicPr>
              <a:picLocks noChangeAspect="1"/>
            </p:cNvPicPr>
            <p:nvPr/>
          </p:nvPicPr>
          <p:blipFill>
            <a:blip r:embed="rId2"/>
            <a:stretch>
              <a:fillRect/>
            </a:stretch>
          </p:blipFill>
          <p:spPr>
            <a:xfrm>
              <a:off x="5185575" y="117565"/>
              <a:ext cx="7006424" cy="5651591"/>
            </a:xfrm>
            <a:prstGeom prst="rect">
              <a:avLst/>
            </a:prstGeom>
          </p:spPr>
        </p:pic>
        <p:sp>
          <p:nvSpPr>
            <p:cNvPr id="8" name="TextBox 7"/>
            <p:cNvSpPr txBox="1"/>
            <p:nvPr/>
          </p:nvSpPr>
          <p:spPr>
            <a:xfrm>
              <a:off x="10040983" y="5898079"/>
              <a:ext cx="1976823" cy="830997"/>
            </a:xfrm>
            <a:prstGeom prst="rect">
              <a:avLst/>
            </a:prstGeom>
            <a:noFill/>
          </p:spPr>
          <p:txBody>
            <a:bodyPr wrap="none" rtlCol="0">
              <a:spAutoFit/>
            </a:bodyPr>
            <a:lstStyle/>
            <a:p>
              <a:r>
                <a:rPr lang="en-GB" sz="4800" dirty="0"/>
                <a:t>Output</a:t>
              </a:r>
              <a:endParaRPr lang="en-GB" sz="48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622" y="-26953"/>
            <a:ext cx="10212977" cy="1325563"/>
          </a:xfrm>
        </p:spPr>
        <p:txBody>
          <a:bodyPr/>
          <a:lstStyle/>
          <a:p>
            <a:r>
              <a:rPr lang="en-GB" dirty="0"/>
              <a:t>Notebook Structure</a:t>
            </a:r>
            <a:endParaRPr lang="en-GB" dirty="0"/>
          </a:p>
        </p:txBody>
      </p:sp>
      <p:sp>
        <p:nvSpPr>
          <p:cNvPr id="5" name="Content Placeholder 4"/>
          <p:cNvSpPr>
            <a:spLocks noGrp="1"/>
          </p:cNvSpPr>
          <p:nvPr>
            <p:ph idx="1"/>
          </p:nvPr>
        </p:nvSpPr>
        <p:spPr>
          <a:xfrm>
            <a:off x="302623" y="1564446"/>
            <a:ext cx="5392783" cy="4351338"/>
          </a:xfrm>
        </p:spPr>
        <p:txBody>
          <a:bodyPr/>
          <a:lstStyle/>
          <a:p>
            <a:r>
              <a:rPr lang="en-GB" dirty="0"/>
              <a:t>Single overall text document, split into sections</a:t>
            </a:r>
            <a:endParaRPr lang="en-GB" dirty="0"/>
          </a:p>
          <a:p>
            <a:endParaRPr lang="en-GB" dirty="0"/>
          </a:p>
          <a:p>
            <a:pPr lvl="1"/>
            <a:r>
              <a:rPr lang="en-GB" sz="2800" dirty="0"/>
              <a:t>Header (mostly preferences)</a:t>
            </a:r>
            <a:endParaRPr lang="en-GB" sz="2800" dirty="0"/>
          </a:p>
          <a:p>
            <a:pPr lvl="1"/>
            <a:endParaRPr lang="en-GB" sz="2800" dirty="0"/>
          </a:p>
          <a:p>
            <a:pPr lvl="1"/>
            <a:r>
              <a:rPr lang="en-GB" sz="2800" dirty="0"/>
              <a:t>Body</a:t>
            </a:r>
            <a:endParaRPr lang="en-GB" sz="2800" dirty="0"/>
          </a:p>
          <a:p>
            <a:pPr lvl="2"/>
            <a:r>
              <a:rPr lang="en-GB" sz="2400" dirty="0"/>
              <a:t>Commentary (default)</a:t>
            </a:r>
            <a:endParaRPr lang="en-GB" sz="2400" dirty="0"/>
          </a:p>
          <a:p>
            <a:pPr lvl="2"/>
            <a:r>
              <a:rPr lang="en-GB" sz="2400" dirty="0"/>
              <a:t>R Code</a:t>
            </a:r>
            <a:endParaRPr lang="en-GB" sz="2400" dirty="0"/>
          </a:p>
          <a:p>
            <a:pPr lvl="2"/>
            <a:r>
              <a:rPr lang="en-GB" sz="2400" dirty="0"/>
              <a:t>Output (graphical and text)</a:t>
            </a:r>
            <a:endParaRPr lang="en-GB" sz="2400" dirty="0"/>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6026272" y="248195"/>
            <a:ext cx="5913179" cy="6455784"/>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288" y="173717"/>
            <a:ext cx="10515600" cy="1325563"/>
          </a:xfrm>
        </p:spPr>
        <p:txBody>
          <a:bodyPr/>
          <a:lstStyle/>
          <a:p>
            <a:r>
              <a:rPr lang="en-GB" dirty="0"/>
              <a:t>Creating a Notebook in RStudio</a:t>
            </a:r>
            <a:endParaRPr lang="en-GB" dirty="0"/>
          </a:p>
        </p:txBody>
      </p:sp>
      <p:sp>
        <p:nvSpPr>
          <p:cNvPr id="5" name="Content Placeholder 4"/>
          <p:cNvSpPr>
            <a:spLocks noGrp="1"/>
          </p:cNvSpPr>
          <p:nvPr>
            <p:ph idx="1"/>
          </p:nvPr>
        </p:nvSpPr>
        <p:spPr>
          <a:xfrm>
            <a:off x="297288" y="2929650"/>
            <a:ext cx="6142150" cy="3279217"/>
          </a:xfrm>
        </p:spPr>
        <p:txBody>
          <a:bodyPr/>
          <a:lstStyle/>
          <a:p>
            <a:r>
              <a:rPr lang="en-GB" dirty="0"/>
              <a:t>You may need to install some packages (</a:t>
            </a:r>
            <a:r>
              <a:rPr lang="en-GB" dirty="0" err="1"/>
              <a:t>Rstudio</a:t>
            </a:r>
            <a:r>
              <a:rPr lang="en-GB" dirty="0"/>
              <a:t> will prompt you if you do)</a:t>
            </a:r>
            <a:endParaRPr lang="en-GB" dirty="0"/>
          </a:p>
          <a:p>
            <a:endParaRPr lang="en-GB" dirty="0"/>
          </a:p>
          <a:p>
            <a:r>
              <a:rPr lang="en-GB" dirty="0"/>
              <a:t>Opens a default template which you can then edit</a:t>
            </a:r>
            <a:endParaRPr lang="en-GB" dirty="0"/>
          </a:p>
        </p:txBody>
      </p:sp>
      <p:pic>
        <p:nvPicPr>
          <p:cNvPr id="4" name="Picture 3"/>
          <p:cNvPicPr>
            <a:picLocks noChangeAspect="1"/>
          </p:cNvPicPr>
          <p:nvPr/>
        </p:nvPicPr>
        <p:blipFill>
          <a:blip r:embed="rId1"/>
          <a:stretch>
            <a:fillRect/>
          </a:stretch>
        </p:blipFill>
        <p:spPr>
          <a:xfrm>
            <a:off x="297288" y="1499280"/>
            <a:ext cx="7555437" cy="1129785"/>
          </a:xfrm>
          <a:prstGeom prst="rect">
            <a:avLst/>
          </a:prstGeom>
        </p:spPr>
      </p:pic>
      <p:pic>
        <p:nvPicPr>
          <p:cNvPr id="6" name="Picture 5"/>
          <p:cNvPicPr>
            <a:picLocks noChangeAspect="1"/>
          </p:cNvPicPr>
          <p:nvPr/>
        </p:nvPicPr>
        <p:blipFill>
          <a:blip r:embed="rId2"/>
          <a:stretch>
            <a:fillRect/>
          </a:stretch>
        </p:blipFill>
        <p:spPr>
          <a:xfrm>
            <a:off x="6903076" y="2888250"/>
            <a:ext cx="5151031" cy="3969749"/>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47411"/>
            <a:ext cx="10515600" cy="1325563"/>
          </a:xfrm>
        </p:spPr>
        <p:txBody>
          <a:bodyPr/>
          <a:lstStyle/>
          <a:p>
            <a:r>
              <a:rPr lang="en-GB" dirty="0"/>
              <a:t>Notebook sections</a:t>
            </a:r>
            <a:endParaRPr lang="en-GB" dirty="0"/>
          </a:p>
        </p:txBody>
      </p:sp>
      <p:pic>
        <p:nvPicPr>
          <p:cNvPr id="7" name="Picture 6"/>
          <p:cNvPicPr>
            <a:picLocks noChangeAspect="1"/>
          </p:cNvPicPr>
          <p:nvPr/>
        </p:nvPicPr>
        <p:blipFill>
          <a:blip r:embed="rId1"/>
          <a:stretch>
            <a:fillRect/>
          </a:stretch>
        </p:blipFill>
        <p:spPr>
          <a:xfrm>
            <a:off x="6229350" y="1190625"/>
            <a:ext cx="5962650" cy="5667375"/>
          </a:xfrm>
          <a:prstGeom prst="rect">
            <a:avLst/>
          </a:prstGeom>
        </p:spPr>
      </p:pic>
      <p:grpSp>
        <p:nvGrpSpPr>
          <p:cNvPr id="3" name="Group 2"/>
          <p:cNvGrpSpPr/>
          <p:nvPr/>
        </p:nvGrpSpPr>
        <p:grpSpPr>
          <a:xfrm>
            <a:off x="4540160" y="1190625"/>
            <a:ext cx="1689190" cy="666146"/>
            <a:chOff x="4540160" y="1190625"/>
            <a:chExt cx="1689190" cy="666146"/>
          </a:xfrm>
        </p:grpSpPr>
        <p:sp>
          <p:nvSpPr>
            <p:cNvPr id="5" name="Left Brace 4"/>
            <p:cNvSpPr/>
            <p:nvPr/>
          </p:nvSpPr>
          <p:spPr>
            <a:xfrm>
              <a:off x="5997530" y="1190625"/>
              <a:ext cx="231820" cy="666146"/>
            </a:xfrm>
            <a:prstGeom prst="leftBrace">
              <a:avLst>
                <a:gd name="adj1" fmla="val 26823"/>
                <a:gd name="adj2" fmla="val 48928"/>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TextBox 8"/>
            <p:cNvSpPr txBox="1"/>
            <p:nvPr/>
          </p:nvSpPr>
          <p:spPr>
            <a:xfrm>
              <a:off x="4540160" y="1211364"/>
              <a:ext cx="1250663" cy="523220"/>
            </a:xfrm>
            <a:prstGeom prst="rect">
              <a:avLst/>
            </a:prstGeom>
            <a:noFill/>
          </p:spPr>
          <p:txBody>
            <a:bodyPr wrap="none" rtlCol="0">
              <a:spAutoFit/>
            </a:bodyPr>
            <a:lstStyle/>
            <a:p>
              <a:r>
                <a:rPr lang="en-GB" sz="2800" dirty="0"/>
                <a:t>Header</a:t>
              </a:r>
              <a:endParaRPr lang="en-GB" sz="2800" dirty="0"/>
            </a:p>
          </p:txBody>
        </p:sp>
      </p:grpSp>
      <p:grpSp>
        <p:nvGrpSpPr>
          <p:cNvPr id="4" name="Group 3"/>
          <p:cNvGrpSpPr/>
          <p:nvPr/>
        </p:nvGrpSpPr>
        <p:grpSpPr>
          <a:xfrm>
            <a:off x="3712562" y="1897835"/>
            <a:ext cx="2516104" cy="1155722"/>
            <a:chOff x="3712562" y="1897835"/>
            <a:chExt cx="2516104" cy="1155722"/>
          </a:xfrm>
        </p:grpSpPr>
        <p:sp>
          <p:nvSpPr>
            <p:cNvPr id="6" name="Left Brace 5"/>
            <p:cNvSpPr/>
            <p:nvPr/>
          </p:nvSpPr>
          <p:spPr>
            <a:xfrm>
              <a:off x="5996846" y="1897835"/>
              <a:ext cx="231820" cy="1155722"/>
            </a:xfrm>
            <a:prstGeom prst="leftBrace">
              <a:avLst>
                <a:gd name="adj1" fmla="val 26823"/>
                <a:gd name="adj2" fmla="val 48928"/>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TextBox 9"/>
            <p:cNvSpPr txBox="1"/>
            <p:nvPr/>
          </p:nvSpPr>
          <p:spPr>
            <a:xfrm>
              <a:off x="3712562" y="2214086"/>
              <a:ext cx="2078261" cy="523220"/>
            </a:xfrm>
            <a:prstGeom prst="rect">
              <a:avLst/>
            </a:prstGeom>
            <a:noFill/>
          </p:spPr>
          <p:txBody>
            <a:bodyPr wrap="none" rtlCol="0">
              <a:spAutoFit/>
            </a:bodyPr>
            <a:lstStyle/>
            <a:p>
              <a:r>
                <a:rPr lang="en-GB" sz="2800" dirty="0"/>
                <a:t>Commentary</a:t>
              </a:r>
              <a:endParaRPr lang="en-GB" sz="2800" dirty="0"/>
            </a:p>
          </p:txBody>
        </p:sp>
      </p:grpSp>
      <p:grpSp>
        <p:nvGrpSpPr>
          <p:cNvPr id="13" name="Group 12"/>
          <p:cNvGrpSpPr/>
          <p:nvPr/>
        </p:nvGrpSpPr>
        <p:grpSpPr>
          <a:xfrm>
            <a:off x="4859158" y="3053557"/>
            <a:ext cx="1369508" cy="704850"/>
            <a:chOff x="4859158" y="3053557"/>
            <a:chExt cx="1369508" cy="704850"/>
          </a:xfrm>
        </p:grpSpPr>
        <p:sp>
          <p:nvSpPr>
            <p:cNvPr id="8" name="Left Brace 7"/>
            <p:cNvSpPr/>
            <p:nvPr/>
          </p:nvSpPr>
          <p:spPr>
            <a:xfrm>
              <a:off x="5996846" y="3053557"/>
              <a:ext cx="231820" cy="704850"/>
            </a:xfrm>
            <a:prstGeom prst="leftBrace">
              <a:avLst>
                <a:gd name="adj1" fmla="val 26823"/>
                <a:gd name="adj2" fmla="val 48928"/>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TextBox 10"/>
            <p:cNvSpPr txBox="1"/>
            <p:nvPr/>
          </p:nvSpPr>
          <p:spPr>
            <a:xfrm>
              <a:off x="4859158" y="3144372"/>
              <a:ext cx="931665" cy="523220"/>
            </a:xfrm>
            <a:prstGeom prst="rect">
              <a:avLst/>
            </a:prstGeom>
            <a:noFill/>
          </p:spPr>
          <p:txBody>
            <a:bodyPr wrap="none" rtlCol="0">
              <a:spAutoFit/>
            </a:bodyPr>
            <a:lstStyle/>
            <a:p>
              <a:r>
                <a:rPr lang="en-GB" sz="2800" dirty="0"/>
                <a:t>Code</a:t>
              </a:r>
              <a:endParaRPr lang="en-GB" sz="2800" dirty="0"/>
            </a:p>
          </p:txBody>
        </p:sp>
      </p:grpSp>
      <p:sp>
        <p:nvSpPr>
          <p:cNvPr id="12" name="TextBox 11"/>
          <p:cNvSpPr txBox="1"/>
          <p:nvPr/>
        </p:nvSpPr>
        <p:spPr>
          <a:xfrm>
            <a:off x="228600" y="3908892"/>
            <a:ext cx="4019818" cy="2585323"/>
          </a:xfrm>
          <a:prstGeom prst="rect">
            <a:avLst/>
          </a:prstGeom>
          <a:noFill/>
        </p:spPr>
        <p:txBody>
          <a:bodyPr wrap="none" rtlCol="0">
            <a:spAutoFit/>
          </a:bodyPr>
          <a:lstStyle/>
          <a:p>
            <a:r>
              <a:rPr lang="en-GB" dirty="0"/>
              <a:t>Sections are marked by special quotes</a:t>
            </a:r>
            <a:endParaRPr lang="en-GB" dirty="0"/>
          </a:p>
          <a:p>
            <a:endParaRPr lang="en-GB" dirty="0"/>
          </a:p>
          <a:p>
            <a:r>
              <a:rPr lang="en-GB" dirty="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a:t>
            </a:r>
            <a:r>
              <a:rPr lang="en-GB" dirty="0"/>
              <a:t>  	for header</a:t>
            </a:r>
            <a:endParaRPr lang="en-GB" dirty="0"/>
          </a:p>
          <a:p>
            <a:endParaRPr lang="en-GB" dirty="0"/>
          </a:p>
          <a:p>
            <a:r>
              <a:rPr lang="en-GB" dirty="0">
                <a:latin typeface="Courier New" panose="02070309020205020404" pitchFamily="49" charset="0"/>
                <a:cs typeface="Courier New" panose="02070309020205020404" pitchFamily="49" charset="0"/>
              </a:rPr>
              <a:t>```{r}</a:t>
            </a:r>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a:t>
            </a:r>
            <a:r>
              <a:rPr lang="en-GB" dirty="0"/>
              <a:t>	for R code</a:t>
            </a:r>
            <a:endParaRPr lang="en-GB" dirty="0"/>
          </a:p>
          <a:p>
            <a:endParaRPr lang="en-GB" dirty="0"/>
          </a:p>
          <a:p>
            <a:r>
              <a:rPr lang="en-GB" dirty="0"/>
              <a:t>Default for unquoted text is commentary</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Let’s do some scripting</a:t>
            </a:r>
            <a:endParaRPr lang="en-GB" dirty="0"/>
          </a:p>
        </p:txBody>
      </p:sp>
      <p:pic>
        <p:nvPicPr>
          <p:cNvPr id="3" name="Picture 2"/>
          <p:cNvPicPr>
            <a:picLocks noChangeAspect="1"/>
          </p:cNvPicPr>
          <p:nvPr/>
        </p:nvPicPr>
        <p:blipFill>
          <a:blip r:embed="rId1"/>
          <a:stretch>
            <a:fillRect/>
          </a:stretch>
        </p:blipFill>
        <p:spPr>
          <a:xfrm>
            <a:off x="3205655" y="1338922"/>
            <a:ext cx="8986345" cy="5713301"/>
          </a:xfrm>
          <a:prstGeom prst="rect">
            <a:avLst/>
          </a:prstGeom>
        </p:spPr>
      </p:pic>
      <p:pic>
        <p:nvPicPr>
          <p:cNvPr id="4" name="Picture 3"/>
          <p:cNvPicPr>
            <a:picLocks noChangeAspect="1"/>
          </p:cNvPicPr>
          <p:nvPr/>
        </p:nvPicPr>
        <p:blipFill>
          <a:blip r:embed="rId2"/>
          <a:stretch>
            <a:fillRect/>
          </a:stretch>
        </p:blipFill>
        <p:spPr>
          <a:xfrm>
            <a:off x="171988" y="1920322"/>
            <a:ext cx="3033667" cy="2275250"/>
          </a:xfrm>
          <a:prstGeom prst="rect">
            <a:avLst/>
          </a:prstGeom>
        </p:spPr>
      </p:pic>
      <p:sp>
        <p:nvSpPr>
          <p:cNvPr id="5" name="TextBox 4"/>
          <p:cNvSpPr txBox="1"/>
          <p:nvPr/>
        </p:nvSpPr>
        <p:spPr>
          <a:xfrm>
            <a:off x="309338" y="5069899"/>
            <a:ext cx="2758966" cy="369332"/>
          </a:xfrm>
          <a:prstGeom prst="rect">
            <a:avLst/>
          </a:prstGeom>
          <a:noFill/>
        </p:spPr>
        <p:txBody>
          <a:bodyPr wrap="square" rtlCol="0">
            <a:spAutoFit/>
          </a:bodyPr>
          <a:lstStyle/>
          <a:p>
            <a:r>
              <a:rPr lang="en-GB" dirty="0">
                <a:sym typeface="Wingdings" panose="05000000000000000000" pitchFamily="2" charset="2"/>
              </a:rPr>
              <a:t></a:t>
            </a:r>
            <a:r>
              <a:rPr lang="en-GB" dirty="0"/>
              <a:t> New File </a:t>
            </a:r>
            <a:r>
              <a:rPr lang="en-GB" dirty="0">
                <a:sym typeface="Wingdings" panose="05000000000000000000" pitchFamily="2" charset="2"/>
              </a:rPr>
              <a:t></a:t>
            </a:r>
            <a:r>
              <a:rPr lang="en-GB" dirty="0"/>
              <a:t> </a:t>
            </a:r>
            <a:r>
              <a:rPr lang="en-GB" dirty="0" err="1"/>
              <a:t>Rscript</a:t>
            </a:r>
            <a:r>
              <a:rPr lang="en-GB" dirty="0"/>
              <a:t> </a:t>
            </a:r>
            <a:r>
              <a:rPr lang="en-GB" dirty="0">
                <a:sym typeface="Wingdings" panose="05000000000000000000" pitchFamily="2" charset="2"/>
              </a:rPr>
              <a:t></a:t>
            </a:r>
            <a:endParaRPr lang="en-GB" dirty="0"/>
          </a:p>
        </p:txBody>
      </p:sp>
      <p:sp>
        <p:nvSpPr>
          <p:cNvPr id="6" name="Down Arrow 5"/>
          <p:cNvSpPr/>
          <p:nvPr/>
        </p:nvSpPr>
        <p:spPr>
          <a:xfrm>
            <a:off x="1450428" y="4398579"/>
            <a:ext cx="472965" cy="4414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Bent Arrow 6"/>
          <p:cNvSpPr/>
          <p:nvPr/>
        </p:nvSpPr>
        <p:spPr>
          <a:xfrm flipV="1">
            <a:off x="1580493" y="5629171"/>
            <a:ext cx="882869" cy="72269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Notebook workflow</a:t>
            </a:r>
            <a:endParaRPr lang="en-GB" dirty="0"/>
          </a:p>
        </p:txBody>
      </p:sp>
      <p:sp>
        <p:nvSpPr>
          <p:cNvPr id="3" name="Content Placeholder 2"/>
          <p:cNvSpPr>
            <a:spLocks noGrp="1"/>
          </p:cNvSpPr>
          <p:nvPr>
            <p:ph idx="1"/>
          </p:nvPr>
        </p:nvSpPr>
        <p:spPr/>
        <p:txBody>
          <a:bodyPr/>
          <a:lstStyle/>
          <a:p>
            <a:r>
              <a:rPr lang="en-GB" dirty="0"/>
              <a:t>Create  new notebook document</a:t>
            </a:r>
            <a:endParaRPr lang="en-GB" dirty="0"/>
          </a:p>
          <a:p>
            <a:r>
              <a:rPr lang="en-GB" dirty="0"/>
              <a:t>Save it straight away (use a .</a:t>
            </a:r>
            <a:r>
              <a:rPr lang="en-GB" dirty="0" err="1"/>
              <a:t>Rmd</a:t>
            </a:r>
            <a:r>
              <a:rPr lang="en-GB" dirty="0"/>
              <a:t> extension)</a:t>
            </a:r>
            <a:endParaRPr lang="en-GB" dirty="0"/>
          </a:p>
          <a:p>
            <a:r>
              <a:rPr lang="en-GB" dirty="0"/>
              <a:t>Add commentary in Markdown format</a:t>
            </a:r>
            <a:endParaRPr lang="en-GB" dirty="0"/>
          </a:p>
          <a:p>
            <a:r>
              <a:rPr lang="en-GB" dirty="0"/>
              <a:t>Add R sections using Insert &gt; R </a:t>
            </a:r>
            <a:endParaRPr lang="en-GB" dirty="0"/>
          </a:p>
          <a:p>
            <a:r>
              <a:rPr lang="en-GB" dirty="0"/>
              <a:t>Run code blocks to generate output</a:t>
            </a:r>
            <a:endParaRPr lang="en-GB" dirty="0"/>
          </a:p>
          <a:p>
            <a:endParaRPr lang="en-GB" dirty="0"/>
          </a:p>
          <a:p>
            <a:r>
              <a:rPr lang="en-GB" dirty="0"/>
              <a:t>Knit document to HTML / PDF / Word</a:t>
            </a:r>
            <a:endParaRPr lang="en-GB" dirty="0"/>
          </a:p>
        </p:txBody>
      </p:sp>
      <p:pic>
        <p:nvPicPr>
          <p:cNvPr id="5" name="Picture 4"/>
          <p:cNvPicPr>
            <a:picLocks noChangeAspect="1"/>
          </p:cNvPicPr>
          <p:nvPr/>
        </p:nvPicPr>
        <p:blipFill>
          <a:blip r:embed="rId1"/>
          <a:stretch>
            <a:fillRect/>
          </a:stretch>
        </p:blipFill>
        <p:spPr>
          <a:xfrm>
            <a:off x="8104186" y="4001294"/>
            <a:ext cx="3190837" cy="2310606"/>
          </a:xfrm>
          <a:prstGeom prst="rect">
            <a:avLst/>
          </a:prstGeom>
        </p:spPr>
      </p:pic>
      <p:pic>
        <p:nvPicPr>
          <p:cNvPr id="6" name="Picture 5" descr="The 1709 Blog: US content industry and ISPs to inform and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466" y="6179409"/>
            <a:ext cx="527942" cy="454360"/>
          </a:xfrm>
          <a:prstGeom prst="rect">
            <a:avLst/>
          </a:prstGeom>
        </p:spPr>
      </p:pic>
      <p:sp>
        <p:nvSpPr>
          <p:cNvPr id="7" name="TextBox 6"/>
          <p:cNvSpPr txBox="1"/>
          <p:nvPr/>
        </p:nvSpPr>
        <p:spPr>
          <a:xfrm>
            <a:off x="767408" y="6237312"/>
            <a:ext cx="7031027" cy="338554"/>
          </a:xfrm>
          <a:prstGeom prst="rect">
            <a:avLst/>
          </a:prstGeom>
          <a:noFill/>
        </p:spPr>
        <p:txBody>
          <a:bodyPr wrap="none" rtlCol="0">
            <a:spAutoFit/>
          </a:bodyPr>
          <a:lstStyle/>
          <a:p>
            <a:r>
              <a:rPr lang="en-GB" sz="1600" dirty="0"/>
              <a:t>Be careful not to delete any of the section markers added by ‘insert’ or the header</a:t>
            </a:r>
            <a:endParaRPr lang="en-GB" sz="1600" dirty="0"/>
          </a:p>
        </p:txBody>
      </p:sp>
      <p:pic>
        <p:nvPicPr>
          <p:cNvPr id="8" name="Picture 7"/>
          <p:cNvPicPr>
            <a:picLocks noChangeAspect="1"/>
          </p:cNvPicPr>
          <p:nvPr/>
        </p:nvPicPr>
        <p:blipFill>
          <a:blip r:embed="rId3"/>
          <a:stretch>
            <a:fillRect/>
          </a:stretch>
        </p:blipFill>
        <p:spPr>
          <a:xfrm>
            <a:off x="8104186" y="1347788"/>
            <a:ext cx="3877081" cy="1508918"/>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174625"/>
            <a:ext cx="10515600" cy="1325563"/>
          </a:xfrm>
        </p:spPr>
        <p:txBody>
          <a:bodyPr/>
          <a:lstStyle/>
          <a:p>
            <a:r>
              <a:rPr lang="en-GB" dirty="0"/>
              <a:t>Running R code in a notebook</a:t>
            </a:r>
            <a:endParaRPr lang="en-GB" dirty="0"/>
          </a:p>
        </p:txBody>
      </p:sp>
      <p:sp>
        <p:nvSpPr>
          <p:cNvPr id="3" name="Content Placeholder 2"/>
          <p:cNvSpPr>
            <a:spLocks noGrp="1"/>
          </p:cNvSpPr>
          <p:nvPr>
            <p:ph idx="1"/>
          </p:nvPr>
        </p:nvSpPr>
        <p:spPr>
          <a:xfrm>
            <a:off x="177800" y="1754436"/>
            <a:ext cx="6781800" cy="4351338"/>
          </a:xfrm>
        </p:spPr>
        <p:txBody>
          <a:bodyPr/>
          <a:lstStyle/>
          <a:p>
            <a:r>
              <a:rPr lang="en-GB" dirty="0"/>
              <a:t>Control + Return runs one line</a:t>
            </a:r>
            <a:endParaRPr lang="en-GB" dirty="0"/>
          </a:p>
          <a:p>
            <a:pPr lvl="1"/>
            <a:r>
              <a:rPr lang="en-GB" dirty="0"/>
              <a:t>Output goes below</a:t>
            </a:r>
            <a:endParaRPr lang="en-GB" dirty="0"/>
          </a:p>
          <a:p>
            <a:pPr lvl="1"/>
            <a:r>
              <a:rPr lang="en-GB" dirty="0"/>
              <a:t>Output replaces any previous block output</a:t>
            </a:r>
            <a:endParaRPr lang="en-GB" dirty="0"/>
          </a:p>
          <a:p>
            <a:endParaRPr lang="en-GB" dirty="0"/>
          </a:p>
          <a:p>
            <a:r>
              <a:rPr lang="en-GB" dirty="0"/>
              <a:t>Control + Shift + Return runs the block</a:t>
            </a:r>
            <a:endParaRPr lang="en-GB" dirty="0"/>
          </a:p>
          <a:p>
            <a:pPr lvl="1"/>
            <a:r>
              <a:rPr lang="en-GB" dirty="0"/>
              <a:t>Multiple outputs put into clickable windows</a:t>
            </a:r>
            <a:endParaRPr lang="en-GB" dirty="0"/>
          </a:p>
          <a:p>
            <a:pPr lvl="1"/>
            <a:r>
              <a:rPr lang="en-GB" dirty="0"/>
              <a:t>Will be interspersed in compiled document</a:t>
            </a:r>
            <a:endParaRPr lang="en-GB" dirty="0"/>
          </a:p>
          <a:p>
            <a:pPr lvl="1"/>
            <a:r>
              <a:rPr lang="en-GB" dirty="0"/>
              <a:t>Can also press the ‘play’ button at top right</a:t>
            </a:r>
            <a:endParaRPr lang="en-GB" dirty="0"/>
          </a:p>
        </p:txBody>
      </p:sp>
      <p:pic>
        <p:nvPicPr>
          <p:cNvPr id="5" name="Picture 4"/>
          <p:cNvPicPr>
            <a:picLocks noChangeAspect="1"/>
          </p:cNvPicPr>
          <p:nvPr/>
        </p:nvPicPr>
        <p:blipFill>
          <a:blip r:embed="rId1"/>
          <a:stretch>
            <a:fillRect/>
          </a:stretch>
        </p:blipFill>
        <p:spPr>
          <a:xfrm>
            <a:off x="7464424" y="1303338"/>
            <a:ext cx="4410076" cy="5533397"/>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a:t>
            </a:r>
            <a:endParaRPr lang="en-GB" dirty="0"/>
          </a:p>
        </p:txBody>
      </p:sp>
      <p:sp>
        <p:nvSpPr>
          <p:cNvPr id="5" name="TextBox 4"/>
          <p:cNvSpPr txBox="1"/>
          <p:nvPr/>
        </p:nvSpPr>
        <p:spPr>
          <a:xfrm>
            <a:off x="1104900" y="2468000"/>
            <a:ext cx="10248900" cy="3330335"/>
          </a:xfrm>
          <a:prstGeom prst="rect">
            <a:avLst/>
          </a:prstGeom>
          <a:noFill/>
        </p:spPr>
        <p:txBody>
          <a:bodyPr wrap="square">
            <a:spAutoFit/>
          </a:bodyPr>
          <a:lstStyle/>
          <a:p>
            <a:pPr algn="just"/>
            <a:r>
              <a:rPr lang="en-GB" b="1" dirty="0">
                <a:solidFill>
                  <a:srgbClr val="1F497D"/>
                </a:solidFill>
                <a:effectLst/>
                <a:latin typeface="Arial" panose="020B0604020202020204" pitchFamily="34" charset="0"/>
                <a:cs typeface="Times New Roman" panose="02020603050405020304" pitchFamily="18" charset="0"/>
              </a:rPr>
              <a:t>Exercise 1: Simple Calculations </a:t>
            </a:r>
            <a:endParaRPr lang="en-US" b="1" dirty="0">
              <a:solidFill>
                <a:srgbClr val="1F497D"/>
              </a:solidFill>
              <a:effectLst/>
              <a:latin typeface="Arial" panose="020B0604020202020204" pitchFamily="34" charset="0"/>
              <a:cs typeface="Times New Roman" panose="02020603050405020304" pitchFamily="18" charset="0"/>
            </a:endParaRPr>
          </a:p>
          <a:p>
            <a:pPr marL="228600" algn="just">
              <a:lnSpc>
                <a:spcPct val="120000"/>
              </a:lnSpc>
            </a:pPr>
            <a:r>
              <a:rPr lang="en-US"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Clr>
                <a:srgbClr val="1F497D"/>
              </a:buClr>
              <a:buFont typeface="Symbol" panose="05050102010706020507" pitchFamily="2" charset="2"/>
              <a:buChar char=""/>
            </a:pPr>
            <a:r>
              <a:rPr lang="en-US" dirty="0">
                <a:effectLst/>
                <a:latin typeface="Arial" panose="020B0604020202020204" pitchFamily="34" charset="0"/>
                <a:ea typeface="Times New Roman" panose="02020603050405020304" pitchFamily="18" charset="0"/>
                <a:cs typeface="Times New Roman" panose="02020603050405020304" pitchFamily="18" charset="0"/>
              </a:rPr>
              <a:t>Use R to calculate the following:</a:t>
            </a:r>
            <a:endParaRPr lang="en-US" dirty="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gn="just">
              <a:lnSpc>
                <a:spcPct val="120000"/>
              </a:lnSpc>
              <a:buFont typeface="Courier New" panose="02070309020205020404" pitchFamily="49" charset="0"/>
              <a:buChar char="o"/>
            </a:pPr>
            <a:r>
              <a:rPr lang="en-US" dirty="0">
                <a:effectLst/>
                <a:latin typeface="Arial" panose="020B0604020202020204" pitchFamily="34" charset="0"/>
                <a:ea typeface="Times New Roman" panose="02020603050405020304" pitchFamily="18" charset="0"/>
                <a:cs typeface="Times New Roman" panose="02020603050405020304" pitchFamily="18" charset="0"/>
              </a:rPr>
              <a:t>31 * 78</a:t>
            </a:r>
            <a:endParaRPr lang="en-US" dirty="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gn="just">
              <a:lnSpc>
                <a:spcPct val="120000"/>
              </a:lnSpc>
              <a:buFont typeface="Courier New" panose="02070309020205020404" pitchFamily="49" charset="0"/>
              <a:buChar char="o"/>
            </a:pPr>
            <a:r>
              <a:rPr lang="en-US" dirty="0">
                <a:effectLst/>
                <a:latin typeface="Arial" panose="020B0604020202020204" pitchFamily="34" charset="0"/>
                <a:ea typeface="Times New Roman" panose="02020603050405020304" pitchFamily="18" charset="0"/>
                <a:cs typeface="Times New Roman" panose="02020603050405020304" pitchFamily="18" charset="0"/>
              </a:rPr>
              <a:t>697 / 41</a:t>
            </a:r>
            <a:endParaRPr lang="en-US"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Clr>
                <a:srgbClr val="1F497D"/>
              </a:buClr>
              <a:buFont typeface="Symbol" panose="05050102010706020507" pitchFamily="2" charset="2"/>
              <a:buChar char=""/>
            </a:pPr>
            <a:r>
              <a:rPr lang="en-US" dirty="0">
                <a:effectLst/>
                <a:latin typeface="Arial" panose="020B0604020202020204" pitchFamily="34" charset="0"/>
                <a:ea typeface="Times New Roman" panose="02020603050405020304" pitchFamily="18" charset="0"/>
                <a:cs typeface="Times New Roman" panose="02020603050405020304" pitchFamily="18" charset="0"/>
              </a:rPr>
              <a:t>Assign the value of 39 to </a:t>
            </a:r>
            <a:r>
              <a:rPr lang="en-GB"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x</a:t>
            </a:r>
            <a:endParaRPr lang="en-US"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Clr>
                <a:srgbClr val="1F497D"/>
              </a:buClr>
              <a:buFont typeface="Symbol" panose="05050102010706020507" pitchFamily="2" charset="2"/>
              <a:buChar char=""/>
            </a:pPr>
            <a:r>
              <a:rPr lang="en-US" dirty="0">
                <a:effectLst/>
                <a:latin typeface="Arial" panose="020B0604020202020204" pitchFamily="34" charset="0"/>
                <a:ea typeface="Times New Roman" panose="02020603050405020304" pitchFamily="18" charset="0"/>
                <a:cs typeface="Times New Roman" panose="02020603050405020304" pitchFamily="18" charset="0"/>
              </a:rPr>
              <a:t>Assign the value of 22 to </a:t>
            </a:r>
            <a:r>
              <a:rPr lang="en-GB"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y</a:t>
            </a:r>
            <a:endParaRPr lang="en-US"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Clr>
                <a:srgbClr val="1F497D"/>
              </a:buClr>
              <a:buFont typeface="Symbol" panose="05050102010706020507" pitchFamily="2" charset="2"/>
              <a:buChar char=""/>
            </a:pPr>
            <a:r>
              <a:rPr lang="en-US" dirty="0">
                <a:effectLst/>
                <a:latin typeface="Arial" panose="020B0604020202020204" pitchFamily="34" charset="0"/>
                <a:ea typeface="Times New Roman" panose="02020603050405020304" pitchFamily="18" charset="0"/>
                <a:cs typeface="Times New Roman" panose="02020603050405020304" pitchFamily="18" charset="0"/>
              </a:rPr>
              <a:t>Make</a:t>
            </a:r>
            <a:r>
              <a:rPr lang="en-GB"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 z</a:t>
            </a:r>
            <a:r>
              <a:rPr lang="en-GB" dirty="0">
                <a:effectLst/>
                <a:latin typeface="Arial" panose="020B0604020202020204" pitchFamily="34" charset="0"/>
                <a:ea typeface="Times New Roman" panose="02020603050405020304" pitchFamily="18" charset="0"/>
                <a:cs typeface="Times New Roman" panose="02020603050405020304" pitchFamily="18" charset="0"/>
              </a:rPr>
              <a:t> </a:t>
            </a:r>
            <a:r>
              <a:rPr lang="en-US" dirty="0">
                <a:effectLst/>
                <a:latin typeface="Arial" panose="020B0604020202020204" pitchFamily="34" charset="0"/>
                <a:ea typeface="Times New Roman" panose="02020603050405020304" pitchFamily="18" charset="0"/>
                <a:cs typeface="Times New Roman" panose="02020603050405020304" pitchFamily="18" charset="0"/>
              </a:rPr>
              <a:t>the value of </a:t>
            </a:r>
            <a:r>
              <a:rPr lang="en-GB"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x - y</a:t>
            </a:r>
            <a:endParaRPr lang="en-US"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Clr>
                <a:srgbClr val="1F497D"/>
              </a:buClr>
              <a:buFont typeface="Symbol" panose="05050102010706020507" pitchFamily="2" charset="2"/>
              <a:buChar char=""/>
            </a:pPr>
            <a:r>
              <a:rPr lang="en-US" dirty="0">
                <a:effectLst/>
                <a:latin typeface="Arial" panose="020B0604020202020204" pitchFamily="34" charset="0"/>
                <a:ea typeface="Times New Roman" panose="02020603050405020304" pitchFamily="18" charset="0"/>
                <a:cs typeface="Times New Roman" panose="02020603050405020304" pitchFamily="18" charset="0"/>
              </a:rPr>
              <a:t>Display the value of </a:t>
            </a:r>
            <a:r>
              <a:rPr lang="en-GB"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z</a:t>
            </a:r>
            <a:r>
              <a:rPr lang="en-US" dirty="0">
                <a:effectLst/>
                <a:latin typeface="Arial" panose="020B0604020202020204" pitchFamily="34" charset="0"/>
                <a:ea typeface="Times New Roman" panose="02020603050405020304" pitchFamily="18" charset="0"/>
                <a:cs typeface="Times New Roman" panose="02020603050405020304" pitchFamily="18" charset="0"/>
              </a:rPr>
              <a:t> in the console</a:t>
            </a:r>
            <a:endParaRPr lang="en-US"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Clr>
                <a:srgbClr val="1F497D"/>
              </a:buClr>
              <a:buFont typeface="Symbol" panose="05050102010706020507" pitchFamily="2" charset="2"/>
              <a:buChar char=""/>
            </a:pPr>
            <a:r>
              <a:rPr lang="en-US" dirty="0">
                <a:effectLst/>
                <a:latin typeface="Arial" panose="020B0604020202020204" pitchFamily="34" charset="0"/>
                <a:ea typeface="Times New Roman" panose="02020603050405020304" pitchFamily="18" charset="0"/>
                <a:cs typeface="Times New Roman" panose="02020603050405020304" pitchFamily="18" charset="0"/>
              </a:rPr>
              <a:t>Calculate the square root of 2345, and perform a log2 transformation on the result.</a:t>
            </a:r>
            <a:endParaRPr lang="en-US"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a:t>
            </a:r>
            <a:endParaRPr lang="en-GB" dirty="0"/>
          </a:p>
        </p:txBody>
      </p:sp>
      <p:sp>
        <p:nvSpPr>
          <p:cNvPr id="5" name="TextBox 4"/>
          <p:cNvSpPr txBox="1"/>
          <p:nvPr/>
        </p:nvSpPr>
        <p:spPr>
          <a:xfrm>
            <a:off x="1016000" y="2049692"/>
            <a:ext cx="10515600" cy="3484224"/>
          </a:xfrm>
          <a:prstGeom prst="rect">
            <a:avLst/>
          </a:prstGeom>
          <a:noFill/>
        </p:spPr>
        <p:txBody>
          <a:bodyPr wrap="square">
            <a:spAutoFit/>
          </a:bodyPr>
          <a:lstStyle/>
          <a:p>
            <a:pPr algn="just"/>
            <a:r>
              <a:rPr lang="en-GB" sz="2800" b="1" dirty="0">
                <a:solidFill>
                  <a:srgbClr val="1F497D"/>
                </a:solidFill>
                <a:effectLst/>
                <a:latin typeface="Arial" panose="020B0604020202020204" pitchFamily="34" charset="0"/>
                <a:cs typeface="Times New Roman" panose="02020603050405020304" pitchFamily="18" charset="0"/>
              </a:rPr>
              <a:t>Exercise 2: Working with Vectors</a:t>
            </a:r>
            <a:endParaRPr lang="en-US" sz="2800" b="1" dirty="0">
              <a:solidFill>
                <a:srgbClr val="1F497D"/>
              </a:solidFill>
              <a:effectLst/>
              <a:latin typeface="Arial" panose="020B0604020202020204" pitchFamily="34" charset="0"/>
              <a:cs typeface="Times New Roman" panose="02020603050405020304" pitchFamily="18" charset="0"/>
            </a:endParaRPr>
          </a:p>
          <a:p>
            <a:pPr marL="226695" algn="just">
              <a:lnSpc>
                <a:spcPct val="120000"/>
              </a:lnSpc>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Clr>
                <a:srgbClr val="1F497D"/>
              </a:buClr>
              <a:buFont typeface="Symbol" panose="05050102010706020507" pitchFamily="2" charset="2"/>
              <a:buChar char=""/>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Create a vector called </a:t>
            </a:r>
            <a:r>
              <a:rPr lang="en-GB" sz="18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vec1</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containing the numbers 2,5,8,12 and 16</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Clr>
                <a:srgbClr val="1F497D"/>
              </a:buClr>
              <a:buFont typeface="Symbol" panose="05050102010706020507" pitchFamily="2" charset="2"/>
              <a:buChar char=""/>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Use [lower]</a:t>
            </a:r>
            <a:r>
              <a:rPr lang="en-GB" sz="18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[upper] notation to make a second vector called </a:t>
            </a:r>
            <a:r>
              <a:rPr lang="en-GB" sz="18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vec2</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containing the numbers 5 to 9</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Clr>
                <a:srgbClr val="1F497D"/>
              </a:buClr>
              <a:buFont typeface="Symbol" panose="05050102010706020507" pitchFamily="2" charset="2"/>
              <a:buChar char=""/>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Subtract </a:t>
            </a:r>
            <a:r>
              <a:rPr lang="en-GB" sz="18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vec2</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from </a:t>
            </a:r>
            <a:r>
              <a:rPr lang="en-GB" sz="18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vec1</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and look at the result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Clr>
                <a:srgbClr val="1F497D"/>
              </a:buClr>
              <a:buFont typeface="Symbol" panose="05050102010706020507" pitchFamily="2" charset="2"/>
              <a:buChar char=""/>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Use </a:t>
            </a:r>
            <a:r>
              <a:rPr lang="en-GB" sz="1800" dirty="0" err="1">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seq</a:t>
            </a:r>
            <a:r>
              <a:rPr lang="en-GB" sz="18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to make a vector of 100 values starting at 2 and increasing by 3 each time and store it in a new variable</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Clr>
                <a:srgbClr val="1F497D"/>
              </a:buClr>
              <a:buFont typeface="Symbol" panose="05050102010706020507" pitchFamily="2" charset="2"/>
              <a:buChar char=""/>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Extract the values at positions 5,10,15 and 20 in the vector of 100 values you made</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Clr>
                <a:srgbClr val="1F497D"/>
              </a:buClr>
              <a:buFont typeface="Symbol" panose="05050102010706020507" pitchFamily="2" charset="2"/>
              <a:buChar char=""/>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Extract the values at positions 10 to 30 in the vector of 100 values you made</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lnSpc>
                <a:spcPct val="120000"/>
              </a:lnSpc>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3</a:t>
            </a:r>
            <a:endParaRPr lang="en-GB" dirty="0"/>
          </a:p>
        </p:txBody>
      </p:sp>
      <p:sp>
        <p:nvSpPr>
          <p:cNvPr id="3" name="Rectangle 2"/>
          <p:cNvSpPr/>
          <p:nvPr/>
        </p:nvSpPr>
        <p:spPr>
          <a:xfrm>
            <a:off x="324279" y="1506022"/>
            <a:ext cx="3282309" cy="369332"/>
          </a:xfrm>
          <a:prstGeom prst="rect">
            <a:avLst/>
          </a:prstGeom>
        </p:spPr>
        <p:txBody>
          <a:bodyPr wrap="none">
            <a:spAutoFit/>
          </a:bodyPr>
          <a:lstStyle/>
          <a:p>
            <a:r>
              <a:rPr lang="fr-FR" b="0" i="0" dirty="0" err="1">
                <a:solidFill>
                  <a:srgbClr val="333333"/>
                </a:solidFill>
                <a:effectLst/>
                <a:latin typeface="Helvetica Neue" panose="02000503000000020004" pitchFamily="2" charset="0"/>
              </a:rPr>
              <a:t>Load</a:t>
            </a:r>
            <a:r>
              <a:rPr lang="fr-FR" b="0" i="0" dirty="0">
                <a:solidFill>
                  <a:srgbClr val="333333"/>
                </a:solidFill>
                <a:effectLst/>
                <a:latin typeface="Helvetica Neue" panose="02000503000000020004" pitchFamily="2" charset="0"/>
              </a:rPr>
              <a:t> the US </a:t>
            </a:r>
            <a:r>
              <a:rPr lang="fr-FR" b="0" i="0" dirty="0" err="1">
                <a:solidFill>
                  <a:srgbClr val="333333"/>
                </a:solidFill>
                <a:effectLst/>
                <a:latin typeface="Helvetica Neue" panose="02000503000000020004" pitchFamily="2" charset="0"/>
              </a:rPr>
              <a:t>murders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dataset</a:t>
            </a:r>
            <a:r>
              <a:rPr lang="fr-FR" b="0" i="0" dirty="0">
                <a:solidFill>
                  <a:srgbClr val="333333"/>
                </a:solidFill>
                <a:effectLst/>
                <a:latin typeface="Helvetica Neue" panose="02000503000000020004" pitchFamily="2" charset="0"/>
              </a:rPr>
              <a:t>.</a:t>
            </a:r>
            <a:endParaRPr lang="en-GB" dirty="0"/>
          </a:p>
        </p:txBody>
      </p:sp>
      <p:sp>
        <p:nvSpPr>
          <p:cNvPr id="4" name="Rectangle 3"/>
          <p:cNvSpPr/>
          <p:nvPr/>
        </p:nvSpPr>
        <p:spPr>
          <a:xfrm>
            <a:off x="1676399" y="2166104"/>
            <a:ext cx="9172833" cy="4154984"/>
          </a:xfrm>
          <a:prstGeom prst="rect">
            <a:avLst/>
          </a:prstGeom>
        </p:spPr>
        <p:txBody>
          <a:bodyPr wrap="square">
            <a:spAutoFit/>
          </a:bodyPr>
          <a:lstStyle/>
          <a:p>
            <a:pPr marL="342900" indent="-342900">
              <a:buFont typeface="+mj-lt"/>
              <a:buAutoNum type="arabicPeriod"/>
            </a:pPr>
            <a:r>
              <a:rPr lang="fr-FR" sz="2400" b="0" i="0" dirty="0">
                <a:solidFill>
                  <a:srgbClr val="333333"/>
                </a:solidFill>
                <a:effectLst/>
                <a:latin typeface="Helvetica Neue" panose="02000503000000020004" pitchFamily="2" charset="0"/>
              </a:rPr>
              <a:t>Use the </a:t>
            </a:r>
            <a:r>
              <a:rPr lang="fr-FR" sz="2400" b="0" i="0" dirty="0" err="1">
                <a:solidFill>
                  <a:srgbClr val="333333"/>
                </a:solidFill>
                <a:effectLst/>
                <a:latin typeface="Helvetica Neue" panose="02000503000000020004" pitchFamily="2" charset="0"/>
              </a:rPr>
              <a:t>accessor</a:t>
            </a:r>
            <a:r>
              <a:rPr lang="fr-FR" sz="2400" b="0" i="0" dirty="0">
                <a:solidFill>
                  <a:srgbClr val="333333"/>
                </a:solidFill>
                <a:effectLst/>
                <a:latin typeface="Helvetica Neue" panose="02000503000000020004" pitchFamily="2" charset="0"/>
              </a:rPr>
              <a:t> </a:t>
            </a:r>
            <a:r>
              <a:rPr lang="fr-FR" sz="2400" dirty="0"/>
              <a:t>$</a:t>
            </a:r>
            <a:r>
              <a:rPr lang="fr-FR" sz="2400" b="0" i="0" dirty="0">
                <a:solidFill>
                  <a:srgbClr val="333333"/>
                </a:solidFill>
                <a:effectLst/>
                <a:latin typeface="Helvetica Neue" panose="02000503000000020004" pitchFamily="2" charset="0"/>
              </a:rPr>
              <a:t> to </a:t>
            </a:r>
            <a:r>
              <a:rPr lang="fr-FR" sz="2400" b="0" i="0" dirty="0" err="1">
                <a:solidFill>
                  <a:srgbClr val="333333"/>
                </a:solidFill>
                <a:effectLst/>
                <a:latin typeface="Helvetica Neue" panose="02000503000000020004" pitchFamily="2" charset="0"/>
              </a:rPr>
              <a:t>extract</a:t>
            </a:r>
            <a:r>
              <a:rPr lang="fr-FR" sz="2400" b="0" i="0" dirty="0">
                <a:solidFill>
                  <a:srgbClr val="333333"/>
                </a:solidFill>
                <a:effectLst/>
                <a:latin typeface="Helvetica Neue" panose="02000503000000020004" pitchFamily="2" charset="0"/>
              </a:rPr>
              <a:t> the state </a:t>
            </a:r>
            <a:r>
              <a:rPr lang="fr-FR" sz="2400" b="0" i="0" dirty="0" err="1">
                <a:solidFill>
                  <a:srgbClr val="333333"/>
                </a:solidFill>
                <a:effectLst/>
                <a:latin typeface="Helvetica Neue" panose="02000503000000020004" pitchFamily="2" charset="0"/>
              </a:rPr>
              <a:t>abbreviations</a:t>
            </a:r>
            <a:r>
              <a:rPr lang="fr-FR" sz="2400" b="0" i="0" dirty="0">
                <a:solidFill>
                  <a:srgbClr val="333333"/>
                </a:solidFill>
                <a:effectLst/>
                <a:latin typeface="Helvetica Neue" panose="02000503000000020004" pitchFamily="2" charset="0"/>
              </a:rPr>
              <a:t> and </a:t>
            </a:r>
            <a:r>
              <a:rPr lang="fr-FR" sz="2400" b="0" i="0" dirty="0" err="1">
                <a:solidFill>
                  <a:srgbClr val="333333"/>
                </a:solidFill>
                <a:effectLst/>
                <a:latin typeface="Helvetica Neue" panose="02000503000000020004" pitchFamily="2" charset="0"/>
              </a:rPr>
              <a:t>assign</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them</a:t>
            </a:r>
            <a:r>
              <a:rPr lang="fr-FR" sz="2400" b="0" i="0" dirty="0">
                <a:solidFill>
                  <a:srgbClr val="333333"/>
                </a:solidFill>
                <a:effectLst/>
                <a:latin typeface="Helvetica Neue" panose="02000503000000020004" pitchFamily="2" charset="0"/>
              </a:rPr>
              <a:t> to the </a:t>
            </a:r>
            <a:r>
              <a:rPr lang="fr-FR" sz="2400" b="0" i="0" dirty="0" err="1">
                <a:solidFill>
                  <a:srgbClr val="333333"/>
                </a:solidFill>
                <a:effectLst/>
                <a:latin typeface="Helvetica Neue" panose="02000503000000020004" pitchFamily="2" charset="0"/>
              </a:rPr>
              <a:t>object</a:t>
            </a:r>
            <a:r>
              <a:rPr lang="fr-FR" sz="2400" b="0" i="0" dirty="0">
                <a:solidFill>
                  <a:srgbClr val="333333"/>
                </a:solidFill>
                <a:effectLst/>
                <a:latin typeface="Helvetica Neue" panose="02000503000000020004" pitchFamily="2" charset="0"/>
              </a:rPr>
              <a:t> </a:t>
            </a:r>
            <a:r>
              <a:rPr lang="fr-FR" sz="2400" dirty="0"/>
              <a:t>a</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What</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is</a:t>
            </a:r>
            <a:r>
              <a:rPr lang="fr-FR" sz="2400" b="0" i="0" dirty="0">
                <a:solidFill>
                  <a:srgbClr val="333333"/>
                </a:solidFill>
                <a:effectLst/>
                <a:latin typeface="Helvetica Neue" panose="02000503000000020004" pitchFamily="2" charset="0"/>
              </a:rPr>
              <a:t> the class of </a:t>
            </a:r>
            <a:r>
              <a:rPr lang="fr-FR" sz="2400" b="0" i="0" dirty="0" err="1">
                <a:solidFill>
                  <a:srgbClr val="333333"/>
                </a:solidFill>
                <a:effectLst/>
                <a:latin typeface="Helvetica Neue" panose="02000503000000020004" pitchFamily="2" charset="0"/>
              </a:rPr>
              <a:t>this</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object</a:t>
            </a:r>
            <a:r>
              <a:rPr lang="fr-FR" sz="2400" b="0" i="0" dirty="0">
                <a:solidFill>
                  <a:srgbClr val="333333"/>
                </a:solidFill>
                <a:effectLst/>
                <a:latin typeface="Helvetica Neue" panose="02000503000000020004" pitchFamily="2" charset="0"/>
              </a:rPr>
              <a:t>?</a:t>
            </a:r>
            <a:endParaRPr lang="fr-FR" sz="2400" b="0" i="0" dirty="0">
              <a:solidFill>
                <a:srgbClr val="333333"/>
              </a:solidFill>
              <a:effectLst/>
              <a:latin typeface="Helvetica Neue" panose="02000503000000020004" pitchFamily="2" charset="0"/>
            </a:endParaRPr>
          </a:p>
          <a:p>
            <a:pPr marL="342900" indent="-342900">
              <a:buFont typeface="+mj-lt"/>
              <a:buAutoNum type="arabicPeriod"/>
            </a:pPr>
            <a:endParaRPr lang="fr-FR" sz="2400" b="0" i="0" dirty="0">
              <a:solidFill>
                <a:srgbClr val="333333"/>
              </a:solidFill>
              <a:effectLst/>
              <a:latin typeface="Helvetica Neue" panose="02000503000000020004" pitchFamily="2" charset="0"/>
            </a:endParaRPr>
          </a:p>
          <a:p>
            <a:pPr marL="342900" indent="-342900">
              <a:buFont typeface="+mj-lt"/>
              <a:buAutoNum type="arabicPeriod"/>
            </a:pPr>
            <a:r>
              <a:rPr lang="fr-FR" sz="2400" dirty="0" err="1"/>
              <a:t>Now</a:t>
            </a:r>
            <a:r>
              <a:rPr lang="fr-FR" sz="2400" dirty="0"/>
              <a:t> use the square </a:t>
            </a:r>
            <a:r>
              <a:rPr lang="fr-FR" sz="2400" dirty="0" err="1"/>
              <a:t>brackets</a:t>
            </a:r>
            <a:r>
              <a:rPr lang="fr-FR" sz="2400" dirty="0"/>
              <a:t> to </a:t>
            </a:r>
            <a:r>
              <a:rPr lang="fr-FR" sz="2400" dirty="0" err="1"/>
              <a:t>extract</a:t>
            </a:r>
            <a:r>
              <a:rPr lang="fr-FR" sz="2400" dirty="0"/>
              <a:t> the state </a:t>
            </a:r>
            <a:r>
              <a:rPr lang="fr-FR" sz="2400" dirty="0" err="1"/>
              <a:t>abbreviations</a:t>
            </a:r>
            <a:r>
              <a:rPr lang="fr-FR" sz="2400" dirty="0"/>
              <a:t> and </a:t>
            </a:r>
            <a:r>
              <a:rPr lang="fr-FR" sz="2400" dirty="0" err="1"/>
              <a:t>assign</a:t>
            </a:r>
            <a:r>
              <a:rPr lang="fr-FR" sz="2400" dirty="0"/>
              <a:t> </a:t>
            </a:r>
            <a:r>
              <a:rPr lang="fr-FR" sz="2400" dirty="0" err="1"/>
              <a:t>them</a:t>
            </a:r>
            <a:r>
              <a:rPr lang="fr-FR" sz="2400" dirty="0"/>
              <a:t> to the </a:t>
            </a:r>
            <a:r>
              <a:rPr lang="fr-FR" sz="2400" dirty="0" err="1"/>
              <a:t>object</a:t>
            </a:r>
            <a:r>
              <a:rPr lang="fr-FR" sz="2400" dirty="0"/>
              <a:t> b. Use the </a:t>
            </a:r>
            <a:r>
              <a:rPr lang="fr-FR" sz="2400" dirty="0" err="1"/>
              <a:t>identical</a:t>
            </a:r>
            <a:r>
              <a:rPr lang="fr-FR" sz="2400" dirty="0"/>
              <a:t> </a:t>
            </a:r>
            <a:r>
              <a:rPr lang="fr-FR" sz="2400" dirty="0" err="1"/>
              <a:t>function</a:t>
            </a:r>
            <a:r>
              <a:rPr lang="fr-FR" sz="2400" dirty="0"/>
              <a:t> to </a:t>
            </a:r>
            <a:r>
              <a:rPr lang="fr-FR" sz="2400" dirty="0" err="1"/>
              <a:t>determine</a:t>
            </a:r>
            <a:r>
              <a:rPr lang="fr-FR" sz="2400" dirty="0"/>
              <a:t> if a and b are the </a:t>
            </a:r>
            <a:r>
              <a:rPr lang="fr-FR" sz="2400" dirty="0" err="1"/>
              <a:t>same</a:t>
            </a:r>
            <a:r>
              <a:rPr lang="fr-FR" sz="2400" dirty="0"/>
              <a:t>.</a:t>
            </a:r>
            <a:endParaRPr lang="fr-FR" sz="2400" dirty="0"/>
          </a:p>
          <a:p>
            <a:pPr marL="342900" indent="-342900">
              <a:buFont typeface="+mj-lt"/>
              <a:buAutoNum type="arabicPeriod"/>
            </a:pPr>
            <a:endParaRPr lang="fr-FR" sz="2400" dirty="0"/>
          </a:p>
          <a:p>
            <a:pPr marL="342900" indent="-342900">
              <a:buFont typeface="+mj-lt"/>
              <a:buAutoNum type="arabicPeriod"/>
            </a:pPr>
            <a:r>
              <a:rPr lang="fr-FR" sz="2400" dirty="0"/>
              <a:t>The </a:t>
            </a:r>
            <a:r>
              <a:rPr lang="fr-FR" sz="2400" dirty="0" err="1"/>
              <a:t>function</a:t>
            </a:r>
            <a:r>
              <a:rPr lang="fr-FR" sz="2400" dirty="0"/>
              <a:t> table </a:t>
            </a:r>
            <a:r>
              <a:rPr lang="fr-FR" sz="2400" dirty="0" err="1"/>
              <a:t>takes</a:t>
            </a:r>
            <a:r>
              <a:rPr lang="fr-FR" sz="2400" dirty="0"/>
              <a:t> a </a:t>
            </a:r>
            <a:r>
              <a:rPr lang="fr-FR" sz="2400" dirty="0" err="1"/>
              <a:t>vector</a:t>
            </a:r>
            <a:r>
              <a:rPr lang="fr-FR" sz="2400" dirty="0"/>
              <a:t> and </a:t>
            </a:r>
            <a:r>
              <a:rPr lang="fr-FR" sz="2400" dirty="0" err="1"/>
              <a:t>returns</a:t>
            </a:r>
            <a:r>
              <a:rPr lang="fr-FR" sz="2400" dirty="0"/>
              <a:t> the </a:t>
            </a:r>
            <a:r>
              <a:rPr lang="fr-FR" sz="2400" dirty="0" err="1"/>
              <a:t>frequency</a:t>
            </a:r>
            <a:r>
              <a:rPr lang="fr-FR" sz="2400" dirty="0"/>
              <a:t> of </a:t>
            </a:r>
            <a:r>
              <a:rPr lang="fr-FR" sz="2400" dirty="0" err="1"/>
              <a:t>each</a:t>
            </a:r>
            <a:r>
              <a:rPr lang="fr-FR" sz="2400" dirty="0"/>
              <a:t> </a:t>
            </a:r>
            <a:r>
              <a:rPr lang="fr-FR" sz="2400" dirty="0" err="1"/>
              <a:t>element</a:t>
            </a:r>
            <a:r>
              <a:rPr lang="fr-FR" sz="2400" dirty="0"/>
              <a:t>. You </a:t>
            </a:r>
            <a:r>
              <a:rPr lang="fr-FR" sz="2400" dirty="0" err="1"/>
              <a:t>can</a:t>
            </a:r>
            <a:r>
              <a:rPr lang="fr-FR" sz="2400" dirty="0"/>
              <a:t> </a:t>
            </a:r>
            <a:r>
              <a:rPr lang="fr-FR" sz="2400" dirty="0" err="1"/>
              <a:t>quickly</a:t>
            </a:r>
            <a:r>
              <a:rPr lang="fr-FR" sz="2400" dirty="0"/>
              <a:t> </a:t>
            </a:r>
            <a:r>
              <a:rPr lang="fr-FR" sz="2400" dirty="0" err="1"/>
              <a:t>see</a:t>
            </a:r>
            <a:r>
              <a:rPr lang="fr-FR" sz="2400" dirty="0"/>
              <a:t> how </a:t>
            </a:r>
            <a:r>
              <a:rPr lang="fr-FR" sz="2400" dirty="0" err="1"/>
              <a:t>many</a:t>
            </a:r>
            <a:r>
              <a:rPr lang="fr-FR" sz="2400" dirty="0"/>
              <a:t> states are in </a:t>
            </a:r>
            <a:r>
              <a:rPr lang="fr-FR" sz="2400" dirty="0" err="1"/>
              <a:t>each</a:t>
            </a:r>
            <a:r>
              <a:rPr lang="fr-FR" sz="2400" dirty="0"/>
              <a:t> </a:t>
            </a:r>
            <a:r>
              <a:rPr lang="fr-FR" sz="2400" dirty="0" err="1"/>
              <a:t>region</a:t>
            </a:r>
            <a:r>
              <a:rPr lang="fr-FR" sz="2400" dirty="0"/>
              <a:t> by </a:t>
            </a:r>
            <a:r>
              <a:rPr lang="fr-FR" sz="2400" dirty="0" err="1"/>
              <a:t>applying</a:t>
            </a:r>
            <a:r>
              <a:rPr lang="fr-FR" sz="2400" dirty="0"/>
              <a:t> </a:t>
            </a:r>
            <a:r>
              <a:rPr lang="fr-FR" sz="2400" dirty="0" err="1"/>
              <a:t>this</a:t>
            </a:r>
            <a:r>
              <a:rPr lang="fr-FR" sz="2400" dirty="0"/>
              <a:t> </a:t>
            </a:r>
            <a:r>
              <a:rPr lang="fr-FR" sz="2400" dirty="0" err="1"/>
              <a:t>function</a:t>
            </a:r>
            <a:r>
              <a:rPr lang="fr-FR" sz="2400" dirty="0"/>
              <a:t>. Use </a:t>
            </a:r>
            <a:r>
              <a:rPr lang="fr-FR" sz="2400" dirty="0" err="1"/>
              <a:t>this</a:t>
            </a:r>
            <a:r>
              <a:rPr lang="fr-FR" sz="2400" dirty="0"/>
              <a:t> </a:t>
            </a:r>
            <a:r>
              <a:rPr lang="fr-FR" sz="2400" dirty="0" err="1"/>
              <a:t>function</a:t>
            </a:r>
            <a:r>
              <a:rPr lang="fr-FR" sz="2400" dirty="0"/>
              <a:t> in one line of code to </a:t>
            </a:r>
            <a:r>
              <a:rPr lang="fr-FR" sz="2400" dirty="0" err="1"/>
              <a:t>create</a:t>
            </a:r>
            <a:r>
              <a:rPr lang="fr-FR" sz="2400" dirty="0"/>
              <a:t> a table of states per </a:t>
            </a:r>
            <a:r>
              <a:rPr lang="fr-FR" sz="2400" dirty="0" err="1"/>
              <a:t>region</a:t>
            </a:r>
            <a:r>
              <a:rPr lang="fr-FR" sz="2400" dirty="0"/>
              <a:t>.</a:t>
            </a:r>
            <a:endParaRPr lang="en-GB" sz="2400"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Exercise</a:t>
            </a:r>
            <a:endParaRPr lang="en-GB" dirty="0"/>
          </a:p>
        </p:txBody>
      </p:sp>
      <p:sp>
        <p:nvSpPr>
          <p:cNvPr id="6" name="TextBox 5"/>
          <p:cNvSpPr txBox="1"/>
          <p:nvPr/>
        </p:nvSpPr>
        <p:spPr>
          <a:xfrm>
            <a:off x="479425" y="1827238"/>
            <a:ext cx="11233150" cy="4562018"/>
          </a:xfrm>
          <a:prstGeom prst="rect">
            <a:avLst/>
          </a:prstGeom>
          <a:noFill/>
        </p:spPr>
        <p:txBody>
          <a:bodyPr wrap="square">
            <a:spAutoFit/>
          </a:bodyPr>
          <a:lstStyle/>
          <a:p>
            <a:pPr algn="just"/>
            <a:r>
              <a:rPr lang="en-US" sz="1400" b="1" dirty="0">
                <a:solidFill>
                  <a:srgbClr val="1F497D"/>
                </a:solidFill>
                <a:effectLst/>
                <a:latin typeface="Arial" panose="020B0604020202020204" pitchFamily="34" charset="0"/>
                <a:cs typeface="Times New Roman" panose="02020603050405020304" pitchFamily="18" charset="0"/>
              </a:rPr>
              <a:t> </a:t>
            </a:r>
            <a:endParaRPr lang="en-US" sz="1400" b="1" dirty="0">
              <a:solidFill>
                <a:srgbClr val="1F497D"/>
              </a:solidFill>
              <a:effectLst/>
              <a:latin typeface="Arial" panose="020B0604020202020204" pitchFamily="34" charset="0"/>
              <a:cs typeface="Times New Roman" panose="02020603050405020304" pitchFamily="18" charset="0"/>
            </a:endParaRPr>
          </a:p>
          <a:p>
            <a:pPr algn="just"/>
            <a:r>
              <a:rPr lang="en-US" sz="1400" b="1" dirty="0">
                <a:solidFill>
                  <a:srgbClr val="1F497D"/>
                </a:solidFill>
                <a:effectLst/>
                <a:latin typeface="Arial" panose="020B0604020202020204" pitchFamily="34" charset="0"/>
                <a:cs typeface="Times New Roman" panose="02020603050405020304" pitchFamily="18" charset="0"/>
              </a:rPr>
              <a:t>Exercise 4: Reading in data from a file</a:t>
            </a:r>
            <a:endParaRPr lang="en-US" sz="1400" b="1" dirty="0">
              <a:solidFill>
                <a:srgbClr val="1F497D"/>
              </a:solidFill>
              <a:effectLst/>
              <a:latin typeface="Arial" panose="020B0604020202020204" pitchFamily="34" charset="0"/>
              <a:cs typeface="Times New Roman" panose="02020603050405020304" pitchFamily="18" charset="0"/>
            </a:endParaRPr>
          </a:p>
          <a:p>
            <a:pPr algn="just">
              <a:lnSpc>
                <a:spcPct val="120000"/>
              </a:lnSpc>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lnSpc>
                <a:spcPct val="120000"/>
              </a:lnSpc>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Set your working directory to where the data files are stored. Make sure that the folder of data files has been unzipped. e.g. </a:t>
            </a:r>
            <a:r>
              <a:rPr lang="en-GB" sz="1400" dirty="0" err="1">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setwd</a:t>
            </a:r>
            <a:r>
              <a:rPr lang="en-GB" sz="14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("D:/</a:t>
            </a:r>
            <a:r>
              <a:rPr lang="en-GB" sz="1400" dirty="0" err="1">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Data_folder</a:t>
            </a:r>
            <a:r>
              <a:rPr lang="en-GB" sz="14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lnSpc>
                <a:spcPct val="120000"/>
              </a:lnSpc>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r>
              <a:rPr lang="en-US" sz="1400" b="1" dirty="0">
                <a:solidFill>
                  <a:srgbClr val="1F497D"/>
                </a:solidFill>
                <a:effectLst/>
                <a:latin typeface="Arial" panose="020B0604020202020204" pitchFamily="34" charset="0"/>
                <a:cs typeface="Times New Roman" panose="02020603050405020304" pitchFamily="18" charset="0"/>
              </a:rPr>
              <a:t>4a</a:t>
            </a:r>
            <a:endParaRPr lang="en-US" sz="1400" b="1" dirty="0">
              <a:solidFill>
                <a:srgbClr val="1F497D"/>
              </a:solidFill>
              <a:effectLst/>
              <a:latin typeface="Arial" panose="020B0604020202020204" pitchFamily="34" charset="0"/>
              <a:cs typeface="Times New Roman" panose="02020603050405020304" pitchFamily="18" charset="0"/>
            </a:endParaRPr>
          </a:p>
          <a:p>
            <a:pPr marL="342900" lvl="0" indent="-342900" algn="just">
              <a:lnSpc>
                <a:spcPct val="120000"/>
              </a:lnSpc>
              <a:buClr>
                <a:srgbClr val="1F497D"/>
              </a:buClr>
              <a:buFont typeface="Symbol" panose="05050102010706020507" pitchFamily="2" charset="2"/>
              <a:buChar char=""/>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Read the file ‘</a:t>
            </a:r>
            <a:r>
              <a:rPr lang="en-US" sz="1400" dirty="0" err="1">
                <a:effectLst/>
                <a:latin typeface="Arial" panose="020B0604020202020204" pitchFamily="34" charset="0"/>
                <a:ea typeface="Times New Roman" panose="02020603050405020304" pitchFamily="18" charset="0"/>
                <a:cs typeface="Times New Roman" panose="02020603050405020304" pitchFamily="18" charset="0"/>
              </a:rPr>
              <a:t>small_file.txt</a:t>
            </a:r>
            <a:r>
              <a:rPr lang="en-US" sz="1400" dirty="0">
                <a:effectLst/>
                <a:latin typeface="Arial" panose="020B0604020202020204" pitchFamily="34" charset="0"/>
                <a:ea typeface="Times New Roman" panose="02020603050405020304" pitchFamily="18" charset="0"/>
                <a:cs typeface="Times New Roman" panose="02020603050405020304" pitchFamily="18" charset="0"/>
              </a:rPr>
              <a:t>’ into a new data structure. This is a tab delimited file so you should use </a:t>
            </a:r>
            <a:r>
              <a:rPr lang="en-GB" sz="1400" dirty="0" err="1">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read.delim</a:t>
            </a:r>
            <a:r>
              <a:rPr lang="en-GB" sz="14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400" dirty="0">
                <a:effectLst/>
                <a:latin typeface="Arial" panose="020B0604020202020204" pitchFamily="34" charset="0"/>
                <a:ea typeface="Times New Roman" panose="02020603050405020304" pitchFamily="18" charset="0"/>
                <a:cs typeface="Times New Roman" panose="02020603050405020304" pitchFamily="18" charset="0"/>
              </a:rPr>
              <a:t>. Remember to assign a name to the data that you read in using the assignment operator, e.g. </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indent="457200" algn="just">
              <a:lnSpc>
                <a:spcPct val="120000"/>
              </a:lnSpc>
            </a:pPr>
            <a:r>
              <a:rPr lang="en-US" sz="1400" dirty="0" err="1">
                <a:solidFill>
                  <a:srgbClr val="7F0055"/>
                </a:solidFill>
                <a:effectLst/>
                <a:latin typeface="Courier New" panose="02070309020205020404" pitchFamily="49" charset="0"/>
                <a:ea typeface="Times New Roman" panose="02020603050405020304" pitchFamily="18" charset="0"/>
              </a:rPr>
              <a:t>my.small.file</a:t>
            </a:r>
            <a:r>
              <a:rPr lang="en-US" sz="1400" dirty="0">
                <a:solidFill>
                  <a:srgbClr val="7F0055"/>
                </a:solidFill>
                <a:effectLst/>
                <a:latin typeface="Courier New" panose="02070309020205020404" pitchFamily="49" charset="0"/>
                <a:ea typeface="Times New Roman" panose="02020603050405020304" pitchFamily="18" charset="0"/>
              </a:rPr>
              <a:t> &lt;- </a:t>
            </a:r>
            <a:r>
              <a:rPr lang="en-US" sz="1400" dirty="0" err="1">
                <a:solidFill>
                  <a:srgbClr val="7F0055"/>
                </a:solidFill>
                <a:effectLst/>
                <a:latin typeface="Courier New" panose="02070309020205020404" pitchFamily="49" charset="0"/>
                <a:ea typeface="Times New Roman" panose="02020603050405020304" pitchFamily="18" charset="0"/>
              </a:rPr>
              <a:t>read.delim</a:t>
            </a:r>
            <a:r>
              <a:rPr lang="en-US" sz="1400" dirty="0">
                <a:solidFill>
                  <a:srgbClr val="7F0055"/>
                </a:solidFill>
                <a:effectLst/>
                <a:latin typeface="Courier New" panose="02070309020205020404" pitchFamily="49" charset="0"/>
                <a:ea typeface="Times New Roman" panose="02020603050405020304" pitchFamily="18" charset="0"/>
              </a:rPr>
              <a:t>(“</a:t>
            </a:r>
            <a:r>
              <a:rPr lang="en-US" sz="1400" dirty="0" err="1">
                <a:solidFill>
                  <a:srgbClr val="7F0055"/>
                </a:solidFill>
                <a:effectLst/>
                <a:latin typeface="Courier New" panose="02070309020205020404" pitchFamily="49" charset="0"/>
                <a:ea typeface="Times New Roman" panose="02020603050405020304" pitchFamily="18" charset="0"/>
              </a:rPr>
              <a:t>small_file.txt</a:t>
            </a:r>
            <a:r>
              <a:rPr lang="en-US" sz="1400" dirty="0">
                <a:solidFill>
                  <a:srgbClr val="7F0055"/>
                </a:solidFill>
                <a:effectLst/>
                <a:latin typeface="Courier New" panose="02070309020205020404" pitchFamily="49" charset="0"/>
                <a:ea typeface="Times New Roman" panose="02020603050405020304" pitchFamily="18" charset="0"/>
              </a:rPr>
              <a:t>”)</a:t>
            </a:r>
            <a:endParaRPr lang="en-US" sz="1400" dirty="0">
              <a:solidFill>
                <a:srgbClr val="7F0055"/>
              </a:solidFill>
              <a:effectLst/>
              <a:latin typeface="Courier New" panose="02070309020205020404" pitchFamily="49" charset="0"/>
              <a:ea typeface="Times New Roman" panose="02020603050405020304" pitchFamily="18" charset="0"/>
            </a:endParaRPr>
          </a:p>
          <a:p>
            <a:pPr marL="342900" lvl="0" indent="-342900" algn="just">
              <a:lnSpc>
                <a:spcPct val="120000"/>
              </a:lnSpc>
              <a:buClr>
                <a:srgbClr val="1F497D"/>
              </a:buClr>
              <a:buFont typeface="Symbol" panose="05050102010706020507" pitchFamily="2" charset="2"/>
              <a:buChar char=""/>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View the data set to check that it has imported correctly.</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algn="just">
              <a:lnSpc>
                <a:spcPct val="120000"/>
              </a:lnSpc>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r>
              <a:rPr lang="en-US" sz="1400" b="1" dirty="0">
                <a:solidFill>
                  <a:srgbClr val="1F497D"/>
                </a:solidFill>
                <a:effectLst/>
                <a:latin typeface="Arial" panose="020B0604020202020204" pitchFamily="34" charset="0"/>
                <a:cs typeface="Times New Roman" panose="02020603050405020304" pitchFamily="18" charset="0"/>
              </a:rPr>
              <a:t>4b</a:t>
            </a:r>
            <a:endParaRPr lang="en-US" sz="1400" b="1" dirty="0">
              <a:solidFill>
                <a:srgbClr val="1F497D"/>
              </a:solidFill>
              <a:effectLst/>
              <a:latin typeface="Arial" panose="020B0604020202020204" pitchFamily="34" charset="0"/>
              <a:cs typeface="Times New Roman" panose="02020603050405020304" pitchFamily="18" charset="0"/>
            </a:endParaRPr>
          </a:p>
          <a:p>
            <a:pPr marL="342900" lvl="0" indent="-342900" algn="just">
              <a:lnSpc>
                <a:spcPct val="120000"/>
              </a:lnSpc>
              <a:buClr>
                <a:srgbClr val="1F497D"/>
              </a:buClr>
              <a:buFont typeface="Symbol" panose="05050102010706020507" pitchFamily="2" charset="2"/>
              <a:buChar char=""/>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Read the file ‘</a:t>
            </a:r>
            <a:r>
              <a:rPr lang="en-US" sz="1400" dirty="0" err="1">
                <a:effectLst/>
                <a:latin typeface="Arial" panose="020B0604020202020204" pitchFamily="34" charset="0"/>
                <a:ea typeface="Times New Roman" panose="02020603050405020304" pitchFamily="18" charset="0"/>
                <a:cs typeface="Times New Roman" panose="02020603050405020304" pitchFamily="18" charset="0"/>
              </a:rPr>
              <a:t>Child_Variants.csv</a:t>
            </a:r>
            <a:r>
              <a:rPr lang="en-US" sz="1400" dirty="0">
                <a:effectLst/>
                <a:latin typeface="Arial" panose="020B0604020202020204" pitchFamily="34" charset="0"/>
                <a:ea typeface="Times New Roman" panose="02020603050405020304" pitchFamily="18" charset="0"/>
                <a:cs typeface="Times New Roman" panose="02020603050405020304" pitchFamily="18" charset="0"/>
              </a:rPr>
              <a:t>’ into a new data structure. This is a comma separated file so you should use </a:t>
            </a:r>
            <a:r>
              <a:rPr lang="en-GB" sz="1400" dirty="0" err="1">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read.csv</a:t>
            </a:r>
            <a:r>
              <a:rPr lang="en-GB" sz="14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400" dirty="0">
                <a:effectLst/>
                <a:latin typeface="Arial" panose="020B0604020202020204" pitchFamily="34" charset="0"/>
                <a:ea typeface="Times New Roman" panose="02020603050405020304" pitchFamily="18" charset="0"/>
                <a:cs typeface="Times New Roman" panose="02020603050405020304" pitchFamily="18" charset="0"/>
              </a:rPr>
              <a:t>. Again, remember to assign a name to the data when you import it.</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Clr>
                <a:srgbClr val="1F497D"/>
              </a:buClr>
              <a:buFont typeface="Symbol" panose="05050102010706020507" pitchFamily="2" charset="2"/>
              <a:buChar char=""/>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Use </a:t>
            </a:r>
            <a:r>
              <a:rPr lang="en-GB" sz="14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head</a:t>
            </a:r>
            <a:r>
              <a:rPr lang="en-US" sz="1400" dirty="0">
                <a:effectLst/>
                <a:latin typeface="Arial" panose="020B0604020202020204" pitchFamily="34" charset="0"/>
                <a:ea typeface="Times New Roman" panose="02020603050405020304" pitchFamily="18" charset="0"/>
                <a:cs typeface="Times New Roman" panose="02020603050405020304" pitchFamily="18" charset="0"/>
              </a:rPr>
              <a:t> and </a:t>
            </a:r>
            <a:r>
              <a:rPr lang="en-GB" sz="14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View</a:t>
            </a:r>
            <a:r>
              <a:rPr lang="en-US" sz="1400" dirty="0">
                <a:effectLst/>
                <a:latin typeface="Arial" panose="020B0604020202020204" pitchFamily="34" charset="0"/>
                <a:ea typeface="Times New Roman" panose="02020603050405020304" pitchFamily="18" charset="0"/>
                <a:cs typeface="Times New Roman" panose="02020603050405020304" pitchFamily="18" charset="0"/>
              </a:rPr>
              <a:t> to look at the data set to check that it has imported correctly.</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Clr>
                <a:srgbClr val="1F497D"/>
              </a:buClr>
              <a:buFont typeface="Symbol" panose="05050102010706020507" pitchFamily="2" charset="2"/>
              <a:buChar char=""/>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Calculate the </a:t>
            </a:r>
            <a:r>
              <a:rPr lang="en-GB" sz="14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mean</a:t>
            </a:r>
            <a:r>
              <a:rPr lang="en-GB" sz="1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400" dirty="0">
                <a:effectLst/>
                <a:latin typeface="Arial" panose="020B0604020202020204" pitchFamily="34" charset="0"/>
                <a:ea typeface="Times New Roman" panose="02020603050405020304" pitchFamily="18" charset="0"/>
                <a:cs typeface="Times New Roman" panose="02020603050405020304" pitchFamily="18" charset="0"/>
              </a:rPr>
              <a:t>of the column named </a:t>
            </a:r>
            <a:r>
              <a:rPr lang="en-GB" sz="1400" dirty="0" err="1">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MutantReadPercent</a:t>
            </a:r>
            <a:r>
              <a:rPr lang="en-GB" sz="14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GB" sz="1400" dirty="0">
                <a:effectLst/>
                <a:latin typeface="Arial" panose="020B0604020202020204" pitchFamily="34" charset="0"/>
                <a:ea typeface="Times New Roman" panose="02020603050405020304" pitchFamily="18" charset="0"/>
                <a:cs typeface="Times New Roman" panose="02020603050405020304" pitchFamily="18" charset="0"/>
              </a:rPr>
              <a:t>Think about how you are going to access a single column first (probably by using the </a:t>
            </a:r>
            <a:r>
              <a:rPr lang="en-GB" sz="14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a:t>
            </a:r>
            <a:r>
              <a:rPr lang="en-GB" sz="1400" dirty="0">
                <a:effectLst/>
                <a:latin typeface="Arial" panose="020B0604020202020204" pitchFamily="34" charset="0"/>
                <a:ea typeface="Times New Roman" panose="02020603050405020304" pitchFamily="18" charset="0"/>
                <a:cs typeface="Times New Roman" panose="02020603050405020304" pitchFamily="18" charset="0"/>
              </a:rPr>
              <a:t> notation), then once you can access the data pass it to the </a:t>
            </a:r>
            <a:r>
              <a:rPr lang="en-GB" sz="14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mean</a:t>
            </a:r>
            <a:r>
              <a:rPr lang="en-GB" sz="1400" dirty="0">
                <a:effectLst/>
                <a:latin typeface="Arial" panose="020B0604020202020204" pitchFamily="34" charset="0"/>
                <a:ea typeface="Times New Roman" panose="02020603050405020304" pitchFamily="18" charset="0"/>
                <a:cs typeface="Times New Roman" panose="02020603050405020304" pitchFamily="18" charset="0"/>
              </a:rPr>
              <a:t> function.</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Exercises 5 </a:t>
            </a:r>
            <a:endParaRPr lang="en-GB" dirty="0"/>
          </a:p>
        </p:txBody>
      </p:sp>
      <p:sp>
        <p:nvSpPr>
          <p:cNvPr id="3" name="Rectangle 2"/>
          <p:cNvSpPr/>
          <p:nvPr/>
        </p:nvSpPr>
        <p:spPr>
          <a:xfrm>
            <a:off x="595183" y="1690688"/>
            <a:ext cx="11001633" cy="2308324"/>
          </a:xfrm>
          <a:prstGeom prst="rect">
            <a:avLst/>
          </a:prstGeom>
        </p:spPr>
        <p:txBody>
          <a:bodyPr wrap="square">
            <a:spAutoFit/>
          </a:bodyPr>
          <a:lstStyle/>
          <a:p>
            <a:r>
              <a:rPr lang="fr-FR" sz="2400" b="0" i="0" dirty="0" err="1">
                <a:solidFill>
                  <a:srgbClr val="333333"/>
                </a:solidFill>
                <a:effectLst/>
                <a:latin typeface="Helvetica Neue" panose="02000503000000020004" pitchFamily="2" charset="0"/>
              </a:rPr>
              <a:t>Using</a:t>
            </a:r>
            <a:r>
              <a:rPr lang="fr-FR" sz="2400" b="0" i="0" dirty="0">
                <a:solidFill>
                  <a:srgbClr val="333333"/>
                </a:solidFill>
                <a:effectLst/>
                <a:latin typeface="Helvetica Neue" panose="02000503000000020004" pitchFamily="2" charset="0"/>
              </a:rPr>
              <a:t> the </a:t>
            </a:r>
            <a:r>
              <a:rPr lang="fr-FR" sz="2400" b="0" i="0" dirty="0" err="1">
                <a:solidFill>
                  <a:srgbClr val="333333"/>
                </a:solidFill>
                <a:effectLst/>
                <a:latin typeface="Helvetica Neue" panose="02000503000000020004" pitchFamily="2" charset="0"/>
              </a:rPr>
              <a:t>dataset</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murder</a:t>
            </a:r>
            <a:r>
              <a:rPr lang="fr-FR" sz="2400" b="0" i="0" dirty="0">
                <a:solidFill>
                  <a:srgbClr val="333333"/>
                </a:solidFill>
                <a:effectLst/>
                <a:latin typeface="Helvetica Neue" panose="02000503000000020004" pitchFamily="2" charset="0"/>
              </a:rPr>
              <a:t>:</a:t>
            </a:r>
            <a:endParaRPr lang="fr-FR" sz="2400" b="0" i="0" dirty="0">
              <a:solidFill>
                <a:srgbClr val="333333"/>
              </a:solidFill>
              <a:effectLst/>
              <a:latin typeface="Helvetica Neue" panose="02000503000000020004" pitchFamily="2" charset="0"/>
            </a:endParaRPr>
          </a:p>
          <a:p>
            <a:endParaRPr lang="fr-FR" sz="2400" b="0" i="0" dirty="0">
              <a:solidFill>
                <a:srgbClr val="333333"/>
              </a:solidFill>
              <a:effectLst/>
              <a:latin typeface="Helvetica Neue" panose="02000503000000020004" pitchFamily="2" charset="0"/>
            </a:endParaRPr>
          </a:p>
          <a:p>
            <a:r>
              <a:rPr lang="fr-FR" sz="2400" b="0" i="0" dirty="0">
                <a:solidFill>
                  <a:srgbClr val="333333"/>
                </a:solidFill>
                <a:effectLst/>
                <a:latin typeface="Helvetica Neue" panose="02000503000000020004" pitchFamily="2" charset="0"/>
              </a:rPr>
              <a:t>A. </a:t>
            </a:r>
            <a:r>
              <a:rPr lang="fr-FR" sz="2400" b="0" i="0" dirty="0" err="1">
                <a:solidFill>
                  <a:srgbClr val="333333"/>
                </a:solidFill>
                <a:effectLst/>
                <a:latin typeface="Helvetica Neue" panose="02000503000000020004" pitchFamily="2" charset="0"/>
              </a:rPr>
              <a:t>Create</a:t>
            </a:r>
            <a:r>
              <a:rPr lang="fr-FR" sz="2400" b="0" i="0" dirty="0">
                <a:solidFill>
                  <a:srgbClr val="333333"/>
                </a:solidFill>
                <a:effectLst/>
                <a:latin typeface="Helvetica Neue" panose="02000503000000020004" pitchFamily="2" charset="0"/>
              </a:rPr>
              <a:t> a </a:t>
            </a:r>
            <a:r>
              <a:rPr lang="fr-FR" sz="2400" b="0" i="0" dirty="0" err="1">
                <a:solidFill>
                  <a:srgbClr val="333333"/>
                </a:solidFill>
                <a:effectLst/>
                <a:latin typeface="Helvetica Neue" panose="02000503000000020004" pitchFamily="2" charset="0"/>
              </a:rPr>
              <a:t>histogram</a:t>
            </a:r>
            <a:r>
              <a:rPr lang="fr-FR" sz="2400" b="0" i="0" dirty="0">
                <a:solidFill>
                  <a:srgbClr val="333333"/>
                </a:solidFill>
                <a:effectLst/>
                <a:latin typeface="Helvetica Neue" panose="02000503000000020004" pitchFamily="2" charset="0"/>
              </a:rPr>
              <a:t> of the state populations.</a:t>
            </a:r>
            <a:endParaRPr lang="fr-FR" sz="2400" b="0" i="0" dirty="0">
              <a:solidFill>
                <a:srgbClr val="333333"/>
              </a:solidFill>
              <a:effectLst/>
              <a:latin typeface="Helvetica Neue" panose="02000503000000020004" pitchFamily="2" charset="0"/>
            </a:endParaRPr>
          </a:p>
          <a:p>
            <a:pPr>
              <a:buFont typeface="+mj-lt"/>
              <a:buAutoNum type="arabicPeriod"/>
            </a:pPr>
            <a:endParaRPr lang="fr-FR" sz="2400" b="0" i="0" dirty="0">
              <a:solidFill>
                <a:srgbClr val="333333"/>
              </a:solidFill>
              <a:effectLst/>
              <a:latin typeface="Helvetica Neue" panose="02000503000000020004" pitchFamily="2" charset="0"/>
            </a:endParaRPr>
          </a:p>
          <a:p>
            <a:r>
              <a:rPr lang="fr-FR" sz="2400" b="0" i="0" dirty="0">
                <a:solidFill>
                  <a:srgbClr val="333333"/>
                </a:solidFill>
                <a:effectLst/>
                <a:latin typeface="Helvetica Neue" panose="02000503000000020004" pitchFamily="2" charset="0"/>
              </a:rPr>
              <a:t>B. </a:t>
            </a:r>
            <a:r>
              <a:rPr lang="fr-FR" sz="2400" b="0" i="0" dirty="0" err="1">
                <a:solidFill>
                  <a:srgbClr val="333333"/>
                </a:solidFill>
                <a:effectLst/>
                <a:latin typeface="Helvetica Neue" panose="02000503000000020004" pitchFamily="2" charset="0"/>
              </a:rPr>
              <a:t>Generate</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boxplots</a:t>
            </a:r>
            <a:r>
              <a:rPr lang="fr-FR" sz="2400" b="0" i="0" dirty="0">
                <a:solidFill>
                  <a:srgbClr val="333333"/>
                </a:solidFill>
                <a:effectLst/>
                <a:latin typeface="Helvetica Neue" panose="02000503000000020004" pitchFamily="2" charset="0"/>
              </a:rPr>
              <a:t> of the state populations by </a:t>
            </a:r>
            <a:r>
              <a:rPr lang="fr-FR" sz="2400" b="0" i="0" dirty="0" err="1">
                <a:solidFill>
                  <a:srgbClr val="333333"/>
                </a:solidFill>
                <a:effectLst/>
                <a:latin typeface="Helvetica Neue" panose="02000503000000020004" pitchFamily="2" charset="0"/>
              </a:rPr>
              <a:t>region</a:t>
            </a:r>
            <a:r>
              <a:rPr lang="fr-FR" sz="2400" b="0" i="0" dirty="0">
                <a:solidFill>
                  <a:srgbClr val="333333"/>
                </a:solidFill>
                <a:effectLst/>
                <a:latin typeface="Helvetica Neue" panose="02000503000000020004" pitchFamily="2" charset="0"/>
              </a:rPr>
              <a:t>.</a:t>
            </a:r>
            <a:endParaRPr lang="fr-FR" sz="2400" b="0" i="0" dirty="0">
              <a:solidFill>
                <a:srgbClr val="333333"/>
              </a:solidFill>
              <a:effectLst/>
              <a:latin typeface="Helvetica Neue" panose="02000503000000020004" pitchFamily="2" charset="0"/>
            </a:endParaRPr>
          </a:p>
          <a:p>
            <a:endParaRPr lang="fr-FR" sz="2400" b="0" i="0" dirty="0">
              <a:solidFill>
                <a:srgbClr val="333333"/>
              </a:solidFill>
              <a:effectLst/>
              <a:latin typeface="Helvetica Neue" panose="02000503000000020004" pitchFamily="2"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4650" y="1559086"/>
            <a:ext cx="11442700" cy="1963614"/>
          </a:xfrm>
          <a:prstGeom prst="rect">
            <a:avLst/>
          </a:prstGeom>
          <a:noFill/>
        </p:spPr>
        <p:txBody>
          <a:bodyPr wrap="square">
            <a:spAutoFit/>
          </a:bodyPr>
          <a:lstStyle/>
          <a:p>
            <a:pPr algn="just">
              <a:lnSpc>
                <a:spcPct val="120000"/>
              </a:lnSpc>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lnSpc>
                <a:spcPct val="120000"/>
              </a:lnSpc>
            </a:pPr>
            <a:r>
              <a:rPr lang="en-US" sz="1600" b="1" dirty="0">
                <a:solidFill>
                  <a:srgbClr val="1F497D"/>
                </a:solidFill>
                <a:effectLst/>
                <a:latin typeface="Arial" panose="020B0604020202020204" pitchFamily="34" charset="0"/>
                <a:cs typeface="Times New Roman" panose="02020603050405020304" pitchFamily="18" charset="0"/>
              </a:rPr>
              <a:t>Exercise 6: </a:t>
            </a:r>
            <a:r>
              <a:rPr lang="en-US" sz="1600" b="1" dirty="0">
                <a:solidFill>
                  <a:srgbClr val="1F497D"/>
                </a:solidFill>
                <a:latin typeface="Arial" panose="020B0604020202020204" pitchFamily="34" charset="0"/>
                <a:cs typeface="Times New Roman" panose="02020603050405020304" pitchFamily="18" charset="0"/>
              </a:rPr>
              <a:t>basic plots</a:t>
            </a:r>
            <a:endParaRPr lang="en-US" sz="1600" b="1" dirty="0">
              <a:solidFill>
                <a:srgbClr val="1F497D"/>
              </a:solidFill>
              <a:effectLst/>
              <a:latin typeface="Arial" panose="020B0604020202020204" pitchFamily="34" charset="0"/>
              <a:cs typeface="Times New Roman" panose="02020603050405020304" pitchFamily="18" charset="0"/>
            </a:endParaRPr>
          </a:p>
          <a:p>
            <a:pPr marL="228600" algn="just">
              <a:lnSpc>
                <a:spcPct val="120000"/>
              </a:lnSpc>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altLang="en-US" sz="1600" dirty="0">
                <a:latin typeface="Arial" panose="020B0604020202020204" pitchFamily="34" charset="0"/>
                <a:ea typeface="Times New Roman" panose="02020603050405020304" pitchFamily="18" charset="0"/>
                <a:cs typeface="Arial" panose="020B0604020202020204" pitchFamily="34" charset="0"/>
              </a:rPr>
              <a:t>Read in the file </a:t>
            </a:r>
            <a:r>
              <a:rPr lang="en-GB" altLang="en-US" sz="1600"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a:t>
            </a:r>
            <a:r>
              <a:rPr lang="en-GB" altLang="en-US" sz="1600" dirty="0" err="1">
                <a:solidFill>
                  <a:srgbClr val="7F0055"/>
                </a:solidFill>
                <a:latin typeface="Courier New" panose="02070309020205020404" pitchFamily="49" charset="0"/>
                <a:ea typeface="Times New Roman" panose="02020603050405020304" pitchFamily="18" charset="0"/>
                <a:cs typeface="Courier New" panose="02070309020205020404" pitchFamily="49" charset="0"/>
              </a:rPr>
              <a:t>brain_bodyweight.txt</a:t>
            </a:r>
            <a:r>
              <a:rPr lang="en-GB" altLang="en-US" sz="1600"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1600" dirty="0">
                <a:latin typeface="Arial" panose="020B0604020202020204" pitchFamily="34" charset="0"/>
                <a:ea typeface="Times New Roman" panose="02020603050405020304" pitchFamily="18" charset="0"/>
                <a:cs typeface="Arial" panose="020B0604020202020204" pitchFamily="34" charset="0"/>
              </a:rPr>
              <a:t>. This is a tab delimited file so you can use </a:t>
            </a:r>
            <a:r>
              <a:rPr lang="en-GB" altLang="en-US" sz="1600" dirty="0" err="1">
                <a:solidFill>
                  <a:srgbClr val="7F0055"/>
                </a:solidFill>
                <a:latin typeface="Courier New" panose="02070309020205020404" pitchFamily="49" charset="0"/>
                <a:ea typeface="Times New Roman" panose="02020603050405020304" pitchFamily="18" charset="0"/>
                <a:cs typeface="Courier New" panose="02070309020205020404" pitchFamily="49" charset="0"/>
              </a:rPr>
              <a:t>read.delim</a:t>
            </a:r>
            <a:r>
              <a:rPr lang="en-GB" altLang="en-US" sz="1600"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1600" dirty="0">
                <a:latin typeface="Arial" panose="020B0604020202020204" pitchFamily="34" charset="0"/>
                <a:ea typeface="Times New Roman" panose="02020603050405020304" pitchFamily="18" charset="0"/>
                <a:cs typeface="Arial" panose="020B0604020202020204" pitchFamily="34" charset="0"/>
              </a:rPr>
              <a:t>. The first column contains species names, not data, so use </a:t>
            </a:r>
            <a:r>
              <a:rPr lang="en-GB" altLang="en-US" sz="1600" dirty="0" err="1">
                <a:solidFill>
                  <a:srgbClr val="7F0055"/>
                </a:solidFill>
                <a:latin typeface="Courier New" panose="02070309020205020404" pitchFamily="49" charset="0"/>
                <a:ea typeface="Times New Roman" panose="02020603050405020304" pitchFamily="18" charset="0"/>
                <a:cs typeface="Courier New" panose="02070309020205020404" pitchFamily="49" charset="0"/>
              </a:rPr>
              <a:t>row.names</a:t>
            </a:r>
            <a:r>
              <a:rPr lang="en-GB" altLang="en-US" sz="1600"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=1</a:t>
            </a:r>
            <a:r>
              <a:rPr lang="en-US" altLang="en-US" sz="1600" dirty="0">
                <a:latin typeface="Arial" panose="020B0604020202020204" pitchFamily="34" charset="0"/>
                <a:ea typeface="Times New Roman" panose="02020603050405020304" pitchFamily="18" charset="0"/>
                <a:cs typeface="Arial" panose="020B0604020202020204" pitchFamily="34" charset="0"/>
              </a:rPr>
              <a:t> to set these up correctly in your data frame.</a:t>
            </a:r>
            <a:endParaRPr lang="en-US" altLang="en-US" sz="1600" dirty="0"/>
          </a:p>
          <a:p>
            <a:pPr lvl="0" eaLnBrk="0" fontAlgn="base" hangingPunct="0">
              <a:spcBef>
                <a:spcPct val="0"/>
              </a:spcBef>
              <a:spcAft>
                <a:spcPct val="0"/>
              </a:spcAft>
              <a:buFontTx/>
              <a:buChar char="•"/>
            </a:pPr>
            <a:r>
              <a:rPr lang="en-US" altLang="en-US" sz="1600" dirty="0">
                <a:latin typeface="Arial" panose="020B0604020202020204" pitchFamily="34" charset="0"/>
                <a:ea typeface="Times New Roman" panose="02020603050405020304" pitchFamily="18" charset="0"/>
                <a:cs typeface="Arial" panose="020B0604020202020204" pitchFamily="34" charset="0"/>
              </a:rPr>
              <a:t>Log transform the data (base 2).</a:t>
            </a:r>
            <a:endParaRPr lang="en-US" altLang="en-US" sz="1600" dirty="0"/>
          </a:p>
          <a:p>
            <a:pPr lvl="0" eaLnBrk="0" fontAlgn="base" hangingPunct="0">
              <a:spcBef>
                <a:spcPct val="0"/>
              </a:spcBef>
              <a:spcAft>
                <a:spcPct val="0"/>
              </a:spcAft>
              <a:buFontTx/>
              <a:buChar char="•"/>
            </a:pPr>
            <a:r>
              <a:rPr lang="en-US" altLang="en-US" sz="1600" dirty="0">
                <a:latin typeface="Arial" panose="020B0604020202020204" pitchFamily="34" charset="0"/>
                <a:ea typeface="Times New Roman" panose="02020603050405020304" pitchFamily="18" charset="0"/>
                <a:cs typeface="Arial" panose="020B0604020202020204" pitchFamily="34" charset="0"/>
              </a:rPr>
              <a:t>Create a </a:t>
            </a:r>
            <a:r>
              <a:rPr lang="en-GB" altLang="en-US" sz="1600" dirty="0">
                <a:latin typeface="Arial" panose="020B0604020202020204" pitchFamily="34" charset="0"/>
                <a:ea typeface="Times New Roman" panose="02020603050405020304" pitchFamily="18" charset="0"/>
                <a:cs typeface="Arial" panose="020B0604020202020204" pitchFamily="34" charset="0"/>
              </a:rPr>
              <a:t>scatterplot </a:t>
            </a:r>
            <a:r>
              <a:rPr lang="en-US" altLang="en-US" sz="1600" dirty="0">
                <a:latin typeface="Arial" panose="020B0604020202020204" pitchFamily="34" charset="0"/>
                <a:ea typeface="Times New Roman" panose="02020603050405020304" pitchFamily="18" charset="0"/>
                <a:cs typeface="Arial" panose="020B0604020202020204" pitchFamily="34" charset="0"/>
              </a:rPr>
              <a:t>with default parameters with the log transformed data.</a:t>
            </a:r>
            <a:endParaRPr lang="en-US" altLang="en-US" sz="1600"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EX 7</a:t>
            </a:r>
            <a:endParaRPr lang="fr-FR" dirty="0"/>
          </a:p>
        </p:txBody>
      </p:sp>
      <p:sp>
        <p:nvSpPr>
          <p:cNvPr id="4" name="TextBox 3"/>
          <p:cNvSpPr txBox="1"/>
          <p:nvPr/>
        </p:nvSpPr>
        <p:spPr>
          <a:xfrm>
            <a:off x="404683" y="1971588"/>
            <a:ext cx="11408375" cy="369332"/>
          </a:xfrm>
          <a:prstGeom prst="rect">
            <a:avLst/>
          </a:prstGeom>
          <a:noFill/>
        </p:spPr>
        <p:txBody>
          <a:bodyPr wrap="square">
            <a:spAutoFit/>
          </a:bodyPr>
          <a:lstStyle/>
          <a:p>
            <a:r>
              <a:rPr lang="en-GB" b="1" i="0" dirty="0">
                <a:solidFill>
                  <a:srgbClr val="252830"/>
                </a:solidFill>
                <a:effectLst/>
                <a:latin typeface="Nunito" pitchFamily="2" charset="77"/>
              </a:rPr>
              <a:t>Multiplication Table: </a:t>
            </a:r>
            <a:r>
              <a:rPr lang="en-GB" b="1" dirty="0"/>
              <a:t>print the multiplication table of a number (entered by the user) from 1 to 10.</a:t>
            </a:r>
            <a:endParaRPr lang="en-GB" b="1" i="0" dirty="0">
              <a:solidFill>
                <a:srgbClr val="252830"/>
              </a:solidFill>
              <a:effectLst/>
              <a:latin typeface="Nunito" pitchFamily="2" charset="77"/>
            </a:endParaRPr>
          </a:p>
        </p:txBody>
      </p:sp>
      <p:sp>
        <p:nvSpPr>
          <p:cNvPr id="6" name="TextBox 5"/>
          <p:cNvSpPr txBox="1"/>
          <p:nvPr/>
        </p:nvSpPr>
        <p:spPr>
          <a:xfrm>
            <a:off x="404683" y="2690336"/>
            <a:ext cx="6098058" cy="1477328"/>
          </a:xfrm>
          <a:prstGeom prst="rect">
            <a:avLst/>
          </a:prstGeom>
          <a:noFill/>
        </p:spPr>
        <p:txBody>
          <a:bodyPr wrap="square">
            <a:spAutoFit/>
          </a:bodyPr>
          <a:lstStyle/>
          <a:p>
            <a:pPr algn="l"/>
            <a:r>
              <a:rPr lang="en-GB" b="0" i="0" dirty="0">
                <a:solidFill>
                  <a:srgbClr val="252830"/>
                </a:solidFill>
                <a:effectLst/>
                <a:latin typeface="Nunito" pitchFamily="2" charset="77"/>
              </a:rPr>
              <a:t>Hints:</a:t>
            </a:r>
            <a:endParaRPr lang="en-GB" b="0" i="0" dirty="0">
              <a:solidFill>
                <a:srgbClr val="252830"/>
              </a:solidFill>
              <a:effectLst/>
              <a:latin typeface="Nunito" pitchFamily="2" charset="77"/>
            </a:endParaRPr>
          </a:p>
          <a:p>
            <a:pPr algn="l"/>
            <a:r>
              <a:rPr lang="en-GB" b="0" i="0" dirty="0">
                <a:solidFill>
                  <a:srgbClr val="252830"/>
                </a:solidFill>
                <a:effectLst/>
                <a:latin typeface="Nunito" pitchFamily="2" charset="77"/>
              </a:rPr>
              <a:t>Here, we ask the user for a number which is stored in </a:t>
            </a:r>
            <a:r>
              <a:rPr lang="en-GB" b="0" i="0" dirty="0" err="1">
                <a:solidFill>
                  <a:srgbClr val="252830"/>
                </a:solidFill>
                <a:effectLst/>
                <a:latin typeface="Menlo" panose="020B0609030804020204" pitchFamily="49" charset="0"/>
              </a:rPr>
              <a:t>num</a:t>
            </a:r>
            <a:r>
              <a:rPr lang="en-GB" b="0" i="0" dirty="0">
                <a:solidFill>
                  <a:srgbClr val="252830"/>
                </a:solidFill>
                <a:effectLst/>
                <a:latin typeface="Nunito" pitchFamily="2" charset="77"/>
              </a:rPr>
              <a:t> variable.</a:t>
            </a:r>
            <a:endParaRPr lang="en-GB" b="0" i="0" dirty="0">
              <a:solidFill>
                <a:srgbClr val="252830"/>
              </a:solidFill>
              <a:effectLst/>
              <a:latin typeface="Nunito" pitchFamily="2" charset="77"/>
            </a:endParaRPr>
          </a:p>
          <a:p>
            <a:pPr algn="l"/>
            <a:r>
              <a:rPr lang="en-GB" b="0" i="0" dirty="0">
                <a:solidFill>
                  <a:srgbClr val="252830"/>
                </a:solidFill>
                <a:effectLst/>
                <a:latin typeface="Nunito" pitchFamily="2" charset="77"/>
              </a:rPr>
              <a:t>Then, the for </a:t>
            </a:r>
            <a:r>
              <a:rPr lang="en-GB" b="0" i="0" dirty="0">
                <a:solidFill>
                  <a:srgbClr val="252830"/>
                </a:solidFill>
                <a:effectLst/>
                <a:latin typeface="Menlo" panose="020B0609030804020204" pitchFamily="49" charset="0"/>
              </a:rPr>
              <a:t>loop</a:t>
            </a:r>
            <a:r>
              <a:rPr lang="en-GB" b="0" i="0" dirty="0">
                <a:solidFill>
                  <a:srgbClr val="252830"/>
                </a:solidFill>
                <a:effectLst/>
                <a:latin typeface="Nunito" pitchFamily="2" charset="77"/>
              </a:rPr>
              <a:t> is iterated 10 times from </a:t>
            </a:r>
            <a:r>
              <a:rPr lang="en-GB" b="0" i="0" dirty="0" err="1">
                <a:solidFill>
                  <a:srgbClr val="252830"/>
                </a:solidFill>
                <a:effectLst/>
                <a:latin typeface="Menlo" panose="020B0609030804020204" pitchFamily="49" charset="0"/>
              </a:rPr>
              <a:t>i</a:t>
            </a:r>
            <a:r>
              <a:rPr lang="en-GB" b="0" i="0" dirty="0">
                <a:solidFill>
                  <a:srgbClr val="252830"/>
                </a:solidFill>
                <a:effectLst/>
                <a:latin typeface="Nunito" pitchFamily="2" charset="77"/>
              </a:rPr>
              <a:t> equals to 1 to </a:t>
            </a:r>
            <a:r>
              <a:rPr lang="en-GB" b="0" i="0" dirty="0" err="1">
                <a:solidFill>
                  <a:srgbClr val="252830"/>
                </a:solidFill>
                <a:effectLst/>
                <a:latin typeface="Menlo" panose="020B0609030804020204" pitchFamily="49" charset="0"/>
              </a:rPr>
              <a:t>i</a:t>
            </a:r>
            <a:r>
              <a:rPr lang="en-GB" b="0" i="0" dirty="0">
                <a:solidFill>
                  <a:srgbClr val="252830"/>
                </a:solidFill>
                <a:effectLst/>
                <a:latin typeface="Nunito" pitchFamily="2" charset="77"/>
              </a:rPr>
              <a:t> equals to 10.</a:t>
            </a:r>
            <a:endParaRPr lang="en-GB" b="0" i="0" dirty="0">
              <a:solidFill>
                <a:srgbClr val="252830"/>
              </a:solidFill>
              <a:effectLst/>
              <a:latin typeface="Nunito" pitchFamily="2" charset="77"/>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Exercise</a:t>
            </a:r>
            <a:r>
              <a:rPr lang="fr-FR" dirty="0"/>
              <a:t> 8</a:t>
            </a:r>
            <a:endParaRPr lang="fr-FR" dirty="0"/>
          </a:p>
        </p:txBody>
      </p:sp>
      <p:sp>
        <p:nvSpPr>
          <p:cNvPr id="4" name="TextBox 3"/>
          <p:cNvSpPr txBox="1"/>
          <p:nvPr/>
        </p:nvSpPr>
        <p:spPr>
          <a:xfrm>
            <a:off x="676532" y="1690688"/>
            <a:ext cx="7997567" cy="369332"/>
          </a:xfrm>
          <a:prstGeom prst="rect">
            <a:avLst/>
          </a:prstGeom>
          <a:noFill/>
        </p:spPr>
        <p:txBody>
          <a:bodyPr wrap="square">
            <a:spAutoFit/>
          </a:bodyPr>
          <a:lstStyle/>
          <a:p>
            <a:r>
              <a:rPr lang="en-GB" dirty="0"/>
              <a:t>Write a program to check if the input number is prime or not</a:t>
            </a:r>
            <a:endParaRPr lang="fr-FR" dirty="0"/>
          </a:p>
        </p:txBody>
      </p:sp>
      <p:sp>
        <p:nvSpPr>
          <p:cNvPr id="6" name="TextBox 5"/>
          <p:cNvSpPr txBox="1"/>
          <p:nvPr/>
        </p:nvSpPr>
        <p:spPr>
          <a:xfrm>
            <a:off x="676533" y="2658021"/>
            <a:ext cx="8899954" cy="3693319"/>
          </a:xfrm>
          <a:prstGeom prst="rect">
            <a:avLst/>
          </a:prstGeom>
          <a:noFill/>
        </p:spPr>
        <p:txBody>
          <a:bodyPr wrap="square">
            <a:spAutoFit/>
          </a:bodyPr>
          <a:lstStyle/>
          <a:p>
            <a:pPr algn="l"/>
            <a:r>
              <a:rPr lang="en-GB" b="0" i="0" dirty="0">
                <a:solidFill>
                  <a:srgbClr val="252830"/>
                </a:solidFill>
                <a:effectLst/>
                <a:latin typeface="Nunito" pitchFamily="2" charset="77"/>
              </a:rPr>
              <a:t>Hints</a:t>
            </a:r>
            <a:endParaRPr lang="en-GB" b="0" i="0" dirty="0">
              <a:solidFill>
                <a:srgbClr val="252830"/>
              </a:solidFill>
              <a:effectLst/>
              <a:latin typeface="Nunito" pitchFamily="2" charset="77"/>
            </a:endParaRPr>
          </a:p>
          <a:p>
            <a:pPr algn="l"/>
            <a:r>
              <a:rPr lang="en-GB" b="0" i="0" dirty="0">
                <a:solidFill>
                  <a:srgbClr val="252830"/>
                </a:solidFill>
                <a:effectLst/>
                <a:latin typeface="Nunito" pitchFamily="2" charset="77"/>
              </a:rPr>
              <a:t>Here, we take an integer from the user and check whether it is prime or not. Numbers less than or equal to 1 are not prime numbers.</a:t>
            </a:r>
            <a:endParaRPr lang="en-GB" b="0" i="0" dirty="0">
              <a:solidFill>
                <a:srgbClr val="252830"/>
              </a:solidFill>
              <a:effectLst/>
              <a:latin typeface="Nunito" pitchFamily="2" charset="77"/>
            </a:endParaRPr>
          </a:p>
          <a:p>
            <a:pPr algn="l"/>
            <a:r>
              <a:rPr lang="en-GB" b="0" i="0" dirty="0">
                <a:solidFill>
                  <a:srgbClr val="252830"/>
                </a:solidFill>
                <a:effectLst/>
                <a:latin typeface="Nunito" pitchFamily="2" charset="77"/>
              </a:rPr>
              <a:t>Hence, we only proceed if the </a:t>
            </a:r>
            <a:r>
              <a:rPr lang="en-GB" b="0" i="0" dirty="0" err="1">
                <a:solidFill>
                  <a:srgbClr val="252830"/>
                </a:solidFill>
                <a:effectLst/>
                <a:latin typeface="Menlo" panose="020B0609030804020204" pitchFamily="49" charset="0"/>
              </a:rPr>
              <a:t>num</a:t>
            </a:r>
            <a:r>
              <a:rPr lang="en-GB" b="0" i="0" dirty="0">
                <a:solidFill>
                  <a:srgbClr val="252830"/>
                </a:solidFill>
                <a:effectLst/>
                <a:latin typeface="Nunito" pitchFamily="2" charset="77"/>
              </a:rPr>
              <a:t> is greater than 1. We check if </a:t>
            </a:r>
            <a:r>
              <a:rPr lang="en-GB" b="0" i="0" dirty="0" err="1">
                <a:solidFill>
                  <a:srgbClr val="252830"/>
                </a:solidFill>
                <a:effectLst/>
                <a:latin typeface="Menlo" panose="020B0609030804020204" pitchFamily="49" charset="0"/>
              </a:rPr>
              <a:t>num</a:t>
            </a:r>
            <a:r>
              <a:rPr lang="en-GB" b="0" i="0" dirty="0">
                <a:solidFill>
                  <a:srgbClr val="252830"/>
                </a:solidFill>
                <a:effectLst/>
                <a:latin typeface="Nunito" pitchFamily="2" charset="77"/>
              </a:rPr>
              <a:t> is exactly divisible by any number from 2 to </a:t>
            </a:r>
            <a:r>
              <a:rPr lang="en-GB" b="0" i="0" dirty="0" err="1">
                <a:solidFill>
                  <a:srgbClr val="252830"/>
                </a:solidFill>
                <a:effectLst/>
                <a:latin typeface="Menlo" panose="020B0609030804020204" pitchFamily="49" charset="0"/>
              </a:rPr>
              <a:t>num</a:t>
            </a:r>
            <a:r>
              <a:rPr lang="en-GB" b="0" i="0" dirty="0">
                <a:solidFill>
                  <a:srgbClr val="252830"/>
                </a:solidFill>
                <a:effectLst/>
                <a:latin typeface="Nunito" pitchFamily="2" charset="77"/>
              </a:rPr>
              <a:t> – 1.</a:t>
            </a:r>
            <a:endParaRPr lang="en-GB" b="0" i="0" dirty="0">
              <a:solidFill>
                <a:srgbClr val="252830"/>
              </a:solidFill>
              <a:effectLst/>
              <a:latin typeface="Nunito" pitchFamily="2" charset="77"/>
            </a:endParaRPr>
          </a:p>
          <a:p>
            <a:pPr algn="l"/>
            <a:r>
              <a:rPr lang="en-GB" b="0" i="0" dirty="0">
                <a:solidFill>
                  <a:srgbClr val="252830"/>
                </a:solidFill>
                <a:effectLst/>
                <a:latin typeface="Nunito" pitchFamily="2" charset="77"/>
              </a:rPr>
              <a:t>If we find a factor in that range, the number is not prime. Else the number is prime.</a:t>
            </a:r>
            <a:endParaRPr lang="en-GB" b="0" i="0" dirty="0">
              <a:solidFill>
                <a:srgbClr val="252830"/>
              </a:solidFill>
              <a:effectLst/>
              <a:latin typeface="Nunito" pitchFamily="2" charset="77"/>
            </a:endParaRPr>
          </a:p>
          <a:p>
            <a:pPr algn="l"/>
            <a:r>
              <a:rPr lang="en-GB" b="0" i="0" dirty="0">
                <a:solidFill>
                  <a:srgbClr val="252830"/>
                </a:solidFill>
                <a:effectLst/>
                <a:latin typeface="Nunito" pitchFamily="2" charset="77"/>
              </a:rPr>
              <a:t>We can decrease the range of numbers where we look for factors.</a:t>
            </a:r>
            <a:endParaRPr lang="en-GB" b="0" i="0" dirty="0">
              <a:solidFill>
                <a:srgbClr val="252830"/>
              </a:solidFill>
              <a:effectLst/>
              <a:latin typeface="Nunito" pitchFamily="2" charset="77"/>
            </a:endParaRPr>
          </a:p>
          <a:p>
            <a:pPr algn="l"/>
            <a:r>
              <a:rPr lang="en-GB" b="0" i="0" dirty="0">
                <a:solidFill>
                  <a:srgbClr val="252830"/>
                </a:solidFill>
                <a:effectLst/>
                <a:latin typeface="Nunito" pitchFamily="2" charset="77"/>
              </a:rPr>
              <a:t>In the above program, our search range is from 2 to </a:t>
            </a:r>
            <a:r>
              <a:rPr lang="en-GB" b="0" i="0" dirty="0" err="1">
                <a:solidFill>
                  <a:srgbClr val="252830"/>
                </a:solidFill>
                <a:effectLst/>
                <a:latin typeface="Menlo" panose="020B0609030804020204" pitchFamily="49" charset="0"/>
              </a:rPr>
              <a:t>num</a:t>
            </a:r>
            <a:r>
              <a:rPr lang="en-GB" b="0" i="0" dirty="0">
                <a:solidFill>
                  <a:srgbClr val="252830"/>
                </a:solidFill>
                <a:effectLst/>
                <a:latin typeface="Nunito" pitchFamily="2" charset="77"/>
              </a:rPr>
              <a:t> – 1.</a:t>
            </a:r>
            <a:endParaRPr lang="en-GB" b="0" i="0" dirty="0">
              <a:solidFill>
                <a:srgbClr val="252830"/>
              </a:solidFill>
              <a:effectLst/>
              <a:latin typeface="Nunito" pitchFamily="2" charset="77"/>
            </a:endParaRPr>
          </a:p>
          <a:p>
            <a:pPr algn="l"/>
            <a:r>
              <a:rPr lang="en-GB" b="0" i="0" dirty="0">
                <a:solidFill>
                  <a:srgbClr val="252830"/>
                </a:solidFill>
                <a:effectLst/>
                <a:latin typeface="Nunito" pitchFamily="2" charset="77"/>
              </a:rPr>
              <a:t>We could have used the range, [2, </a:t>
            </a:r>
            <a:r>
              <a:rPr lang="en-GB" b="0" i="0" dirty="0" err="1">
                <a:solidFill>
                  <a:srgbClr val="252830"/>
                </a:solidFill>
                <a:effectLst/>
                <a:latin typeface="Menlo" panose="020B0609030804020204" pitchFamily="49" charset="0"/>
              </a:rPr>
              <a:t>num</a:t>
            </a:r>
            <a:r>
              <a:rPr lang="en-GB" b="0" i="0" dirty="0">
                <a:solidFill>
                  <a:srgbClr val="252830"/>
                </a:solidFill>
                <a:effectLst/>
                <a:latin typeface="Nunito" pitchFamily="2" charset="77"/>
              </a:rPr>
              <a:t> / 2] or [2, </a:t>
            </a:r>
            <a:r>
              <a:rPr lang="en-GB" b="0" i="0" dirty="0" err="1">
                <a:solidFill>
                  <a:srgbClr val="252830"/>
                </a:solidFill>
                <a:effectLst/>
                <a:latin typeface="Menlo" panose="020B0609030804020204" pitchFamily="49" charset="0"/>
              </a:rPr>
              <a:t>num</a:t>
            </a:r>
            <a:r>
              <a:rPr lang="en-GB" b="0" i="0" dirty="0">
                <a:solidFill>
                  <a:srgbClr val="252830"/>
                </a:solidFill>
                <a:effectLst/>
                <a:latin typeface="Nunito" pitchFamily="2" charset="77"/>
              </a:rPr>
              <a:t> ** 0.5]. The later range is based on the fact that a composite number must have a factor less than square root of that number. Otherwise the number is prime.</a:t>
            </a:r>
            <a:endParaRPr lang="en-GB" b="0" i="0" dirty="0">
              <a:solidFill>
                <a:srgbClr val="252830"/>
              </a:solidFill>
              <a:effectLst/>
              <a:latin typeface="Nunito" pitchFamily="2" charset="77"/>
            </a:endParaRPr>
          </a:p>
          <a:p>
            <a:pPr algn="ctr"/>
            <a:br>
              <a:rPr lang="en-GB" b="0" i="0" dirty="0">
                <a:solidFill>
                  <a:srgbClr val="252830"/>
                </a:solidFill>
                <a:effectLst/>
                <a:latin typeface="Nunito" pitchFamily="2" charset="77"/>
              </a:rPr>
            </a:br>
            <a:endParaRPr lang="en-GB" b="0" i="0" dirty="0">
              <a:solidFill>
                <a:srgbClr val="252830"/>
              </a:solidFill>
              <a:effectLst/>
              <a:latin typeface="Nunito" pitchFamily="2" charset="77"/>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Let’s do some scripting</a:t>
            </a:r>
            <a:endParaRPr lang="en-GB" dirty="0"/>
          </a:p>
        </p:txBody>
      </p:sp>
      <p:pic>
        <p:nvPicPr>
          <p:cNvPr id="3" name="Picture 2"/>
          <p:cNvPicPr>
            <a:picLocks noChangeAspect="1"/>
          </p:cNvPicPr>
          <p:nvPr/>
        </p:nvPicPr>
        <p:blipFill>
          <a:blip r:embed="rId1"/>
          <a:stretch>
            <a:fillRect/>
          </a:stretch>
        </p:blipFill>
        <p:spPr>
          <a:xfrm>
            <a:off x="3373820" y="1144699"/>
            <a:ext cx="8986345" cy="5713301"/>
          </a:xfrm>
          <a:prstGeom prst="rect">
            <a:avLst/>
          </a:prstGeom>
        </p:spPr>
      </p:pic>
      <p:pic>
        <p:nvPicPr>
          <p:cNvPr id="4" name="Picture 3"/>
          <p:cNvPicPr>
            <a:picLocks noChangeAspect="1"/>
          </p:cNvPicPr>
          <p:nvPr/>
        </p:nvPicPr>
        <p:blipFill>
          <a:blip r:embed="rId2"/>
          <a:stretch>
            <a:fillRect/>
          </a:stretch>
        </p:blipFill>
        <p:spPr>
          <a:xfrm>
            <a:off x="171988" y="1920322"/>
            <a:ext cx="3033667" cy="2275250"/>
          </a:xfrm>
          <a:prstGeom prst="rect">
            <a:avLst/>
          </a:prstGeom>
        </p:spPr>
      </p:pic>
      <p:sp>
        <p:nvSpPr>
          <p:cNvPr id="5" name="TextBox 4"/>
          <p:cNvSpPr txBox="1"/>
          <p:nvPr/>
        </p:nvSpPr>
        <p:spPr>
          <a:xfrm>
            <a:off x="309338" y="5069899"/>
            <a:ext cx="2758966" cy="369332"/>
          </a:xfrm>
          <a:prstGeom prst="rect">
            <a:avLst/>
          </a:prstGeom>
          <a:noFill/>
        </p:spPr>
        <p:txBody>
          <a:bodyPr wrap="square" rtlCol="0">
            <a:spAutoFit/>
          </a:bodyPr>
          <a:lstStyle/>
          <a:p>
            <a:r>
              <a:rPr lang="en-GB" dirty="0">
                <a:sym typeface="Wingdings" panose="05000000000000000000" pitchFamily="2" charset="2"/>
              </a:rPr>
              <a:t></a:t>
            </a:r>
            <a:r>
              <a:rPr lang="en-GB" dirty="0"/>
              <a:t> New File </a:t>
            </a:r>
            <a:r>
              <a:rPr lang="en-GB" dirty="0">
                <a:sym typeface="Wingdings" panose="05000000000000000000" pitchFamily="2" charset="2"/>
              </a:rPr>
              <a:t></a:t>
            </a:r>
            <a:r>
              <a:rPr lang="en-GB" dirty="0"/>
              <a:t> </a:t>
            </a:r>
            <a:r>
              <a:rPr lang="en-GB" dirty="0" err="1"/>
              <a:t>Rscript</a:t>
            </a:r>
            <a:r>
              <a:rPr lang="en-GB" dirty="0"/>
              <a:t> </a:t>
            </a:r>
            <a:r>
              <a:rPr lang="en-GB" dirty="0">
                <a:sym typeface="Wingdings" panose="05000000000000000000" pitchFamily="2" charset="2"/>
              </a:rPr>
              <a:t></a:t>
            </a:r>
            <a:endParaRPr lang="en-GB" dirty="0"/>
          </a:p>
        </p:txBody>
      </p:sp>
      <p:sp>
        <p:nvSpPr>
          <p:cNvPr id="6" name="Down Arrow 5"/>
          <p:cNvSpPr/>
          <p:nvPr/>
        </p:nvSpPr>
        <p:spPr>
          <a:xfrm>
            <a:off x="1450428" y="4398579"/>
            <a:ext cx="472965" cy="4414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Bent Arrow 6"/>
          <p:cNvSpPr/>
          <p:nvPr/>
        </p:nvSpPr>
        <p:spPr>
          <a:xfrm flipV="1">
            <a:off x="1580493" y="5629171"/>
            <a:ext cx="882869" cy="72269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 name="Oval 7"/>
          <p:cNvSpPr/>
          <p:nvPr/>
        </p:nvSpPr>
        <p:spPr>
          <a:xfrm>
            <a:off x="6306207" y="1920322"/>
            <a:ext cx="725214" cy="586395"/>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7945821" y="4650828"/>
            <a:ext cx="2112579" cy="78840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Results</a:t>
            </a:r>
            <a:endParaRPr lang="en-GB" dirty="0">
              <a:solidFill>
                <a:schemeClr val="tx1"/>
              </a:solidFill>
            </a:endParaRPr>
          </a:p>
        </p:txBody>
      </p:sp>
      <p:cxnSp>
        <p:nvCxnSpPr>
          <p:cNvPr id="12" name="Straight Arrow Connector 11"/>
          <p:cNvCxnSpPr/>
          <p:nvPr/>
        </p:nvCxnSpPr>
        <p:spPr>
          <a:xfrm flipH="1">
            <a:off x="7551683" y="5439231"/>
            <a:ext cx="630620" cy="551288"/>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333185" y="5439231"/>
            <a:ext cx="622739" cy="43374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very basic: variables &amp; functions</a:t>
            </a:r>
            <a:endParaRPr lang="en-GB" dirty="0"/>
          </a:p>
        </p:txBody>
      </p:sp>
      <p:sp>
        <p:nvSpPr>
          <p:cNvPr id="3" name="Rectangle 2"/>
          <p:cNvSpPr/>
          <p:nvPr/>
        </p:nvSpPr>
        <p:spPr>
          <a:xfrm>
            <a:off x="345886" y="1926259"/>
            <a:ext cx="3989632"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400" dirty="0">
                <a:solidFill>
                  <a:srgbClr val="FF0000"/>
                </a:solidFill>
              </a:rPr>
              <a:t>&gt; </a:t>
            </a:r>
            <a:r>
              <a:rPr lang="en-GB" sz="4400" dirty="0">
                <a:solidFill>
                  <a:schemeClr val="accent1"/>
                </a:solidFill>
              </a:rPr>
              <a:t>a &lt;- 1 </a:t>
            </a:r>
            <a:endParaRPr lang="en-GB" sz="4400" dirty="0">
              <a:solidFill>
                <a:schemeClr val="accent1"/>
              </a:solidFill>
            </a:endParaRPr>
          </a:p>
          <a:p>
            <a:r>
              <a:rPr lang="en-GB" sz="4400" dirty="0">
                <a:solidFill>
                  <a:srgbClr val="FF0000"/>
                </a:solidFill>
              </a:rPr>
              <a:t>&gt; </a:t>
            </a:r>
            <a:r>
              <a:rPr lang="en-GB" sz="4400" dirty="0">
                <a:solidFill>
                  <a:schemeClr val="accent1"/>
                </a:solidFill>
              </a:rPr>
              <a:t>a</a:t>
            </a:r>
            <a:endParaRPr lang="en-GB" sz="4400" dirty="0">
              <a:solidFill>
                <a:schemeClr val="accent1"/>
              </a:solidFill>
            </a:endParaRPr>
          </a:p>
          <a:p>
            <a:r>
              <a:rPr lang="en-GB" sz="4400" dirty="0"/>
              <a:t> </a:t>
            </a:r>
            <a:r>
              <a:rPr lang="en-GB" sz="4400" dirty="0">
                <a:solidFill>
                  <a:schemeClr val="tx1"/>
                </a:solidFill>
              </a:rPr>
              <a:t>[1] 1</a:t>
            </a:r>
            <a:endParaRPr lang="en-GB" sz="4400" dirty="0">
              <a:solidFill>
                <a:schemeClr val="tx1"/>
              </a:solidFill>
            </a:endParaRPr>
          </a:p>
          <a:p>
            <a:r>
              <a:rPr lang="en-GB" sz="4400" dirty="0">
                <a:solidFill>
                  <a:srgbClr val="FF0000"/>
                </a:solidFill>
              </a:rPr>
              <a:t>&gt; </a:t>
            </a:r>
            <a:r>
              <a:rPr lang="en-GB" sz="4400" dirty="0">
                <a:solidFill>
                  <a:schemeClr val="accent1"/>
                </a:solidFill>
              </a:rPr>
              <a:t>print a</a:t>
            </a:r>
            <a:endParaRPr lang="en-GB" sz="4400" dirty="0">
              <a:solidFill>
                <a:schemeClr val="accent1"/>
              </a:solidFill>
            </a:endParaRPr>
          </a:p>
          <a:p>
            <a:r>
              <a:rPr lang="en-GB" sz="4400" dirty="0"/>
              <a:t> </a:t>
            </a:r>
            <a:r>
              <a:rPr lang="en-GB" sz="4400" dirty="0">
                <a:solidFill>
                  <a:schemeClr val="tx1"/>
                </a:solidFill>
              </a:rPr>
              <a:t>[1] </a:t>
            </a:r>
            <a:r>
              <a:rPr lang="fr-FR" sz="4400" dirty="0">
                <a:solidFill>
                  <a:schemeClr val="tx1"/>
                </a:solidFill>
              </a:rPr>
              <a:t>1</a:t>
            </a:r>
            <a:endParaRPr lang="en-GB" sz="4400"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very basic: variables &amp; functions</a:t>
            </a:r>
            <a:endParaRPr lang="en-GB" dirty="0"/>
          </a:p>
        </p:txBody>
      </p:sp>
      <p:sp>
        <p:nvSpPr>
          <p:cNvPr id="3" name="Rectangle 2"/>
          <p:cNvSpPr/>
          <p:nvPr/>
        </p:nvSpPr>
        <p:spPr>
          <a:xfrm>
            <a:off x="4703379" y="1926259"/>
            <a:ext cx="7142735"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400" dirty="0">
                <a:solidFill>
                  <a:srgbClr val="FF0000"/>
                </a:solidFill>
              </a:rPr>
              <a:t>&gt; </a:t>
            </a:r>
            <a:r>
              <a:rPr lang="en-GB" sz="4400" dirty="0">
                <a:solidFill>
                  <a:schemeClr val="accent1"/>
                </a:solidFill>
              </a:rPr>
              <a:t>log(8) </a:t>
            </a:r>
            <a:endParaRPr lang="en-GB" sz="4400" dirty="0">
              <a:solidFill>
                <a:schemeClr val="accent1"/>
              </a:solidFill>
            </a:endParaRPr>
          </a:p>
          <a:p>
            <a:r>
              <a:rPr lang="en-GB" sz="4400" dirty="0"/>
              <a:t> </a:t>
            </a:r>
            <a:r>
              <a:rPr lang="en-GB" sz="4400" dirty="0">
                <a:solidFill>
                  <a:schemeClr val="tx1"/>
                </a:solidFill>
              </a:rPr>
              <a:t>[1] 2.08</a:t>
            </a:r>
            <a:endParaRPr lang="en-GB" sz="4400" dirty="0">
              <a:solidFill>
                <a:schemeClr val="tx1"/>
              </a:solidFill>
            </a:endParaRPr>
          </a:p>
          <a:p>
            <a:r>
              <a:rPr lang="en-GB" sz="4400" dirty="0">
                <a:solidFill>
                  <a:srgbClr val="FF0000"/>
                </a:solidFill>
              </a:rPr>
              <a:t>&gt; </a:t>
            </a:r>
            <a:r>
              <a:rPr lang="en-GB" sz="4400" dirty="0">
                <a:solidFill>
                  <a:schemeClr val="accent1"/>
                </a:solidFill>
              </a:rPr>
              <a:t>help(“log”)</a:t>
            </a:r>
            <a:endParaRPr lang="en-GB" sz="4400" dirty="0">
              <a:solidFill>
                <a:schemeClr val="accent1"/>
              </a:solidFill>
            </a:endParaRPr>
          </a:p>
          <a:p>
            <a:r>
              <a:rPr lang="en-GB" sz="4400" dirty="0"/>
              <a:t></a:t>
            </a:r>
            <a:r>
              <a:rPr lang="en-GB" sz="4400" dirty="0">
                <a:solidFill>
                  <a:srgbClr val="FF0000"/>
                </a:solidFill>
              </a:rPr>
              <a:t>&gt; </a:t>
            </a:r>
            <a:r>
              <a:rPr lang="en-GB" sz="4400" dirty="0">
                <a:solidFill>
                  <a:schemeClr val="accent1"/>
                </a:solidFill>
              </a:rPr>
              <a:t>?log</a:t>
            </a:r>
            <a:endParaRPr lang="en-GB" sz="4400" dirty="0">
              <a:solidFill>
                <a:schemeClr val="accent1"/>
              </a:solidFill>
            </a:endParaRPr>
          </a:p>
          <a:p>
            <a:r>
              <a:rPr lang="en-GB" sz="4400" dirty="0">
                <a:solidFill>
                  <a:srgbClr val="FF0000"/>
                </a:solidFill>
              </a:rPr>
              <a:t>&gt; </a:t>
            </a:r>
            <a:r>
              <a:rPr lang="en-GB" sz="4400" dirty="0" err="1">
                <a:solidFill>
                  <a:schemeClr val="accent1"/>
                </a:solidFill>
              </a:rPr>
              <a:t>args</a:t>
            </a:r>
            <a:r>
              <a:rPr lang="en-GB" sz="4400" dirty="0">
                <a:solidFill>
                  <a:schemeClr val="accent1"/>
                </a:solidFill>
              </a:rPr>
              <a:t>(log)</a:t>
            </a:r>
            <a:endParaRPr lang="en-GB" sz="4400" dirty="0">
              <a:solidFill>
                <a:schemeClr val="accent1"/>
              </a:solidFill>
            </a:endParaRPr>
          </a:p>
          <a:p>
            <a:r>
              <a:rPr lang="en-GB" sz="4400" dirty="0">
                <a:solidFill>
                  <a:schemeClr val="accent1"/>
                </a:solidFill>
              </a:rPr>
              <a:t> </a:t>
            </a:r>
            <a:r>
              <a:rPr lang="fr-FR" sz="4400" dirty="0" err="1">
                <a:solidFill>
                  <a:schemeClr val="tx1"/>
                </a:solidFill>
              </a:rPr>
              <a:t>function</a:t>
            </a:r>
            <a:r>
              <a:rPr lang="fr-FR" sz="4400" dirty="0">
                <a:solidFill>
                  <a:schemeClr val="tx1"/>
                </a:solidFill>
              </a:rPr>
              <a:t> (x, base = </a:t>
            </a:r>
            <a:r>
              <a:rPr lang="fr-FR" sz="4400" dirty="0" err="1">
                <a:solidFill>
                  <a:schemeClr val="tx1"/>
                </a:solidFill>
              </a:rPr>
              <a:t>exp</a:t>
            </a:r>
            <a:r>
              <a:rPr lang="fr-FR" sz="4400" dirty="0">
                <a:solidFill>
                  <a:schemeClr val="tx1"/>
                </a:solidFill>
              </a:rPr>
              <a:t>(1))</a:t>
            </a:r>
            <a:endParaRPr lang="en-GB" sz="4400" dirty="0">
              <a:solidFill>
                <a:schemeClr val="tx1"/>
              </a:solidFill>
            </a:endParaRPr>
          </a:p>
          <a:p>
            <a:endParaRPr lang="en-GB" sz="4400" dirty="0">
              <a:solidFill>
                <a:schemeClr val="tx1"/>
              </a:solidFill>
            </a:endParaRPr>
          </a:p>
        </p:txBody>
      </p:sp>
      <p:sp>
        <p:nvSpPr>
          <p:cNvPr id="4" name="Rectangle 3"/>
          <p:cNvSpPr/>
          <p:nvPr/>
        </p:nvSpPr>
        <p:spPr>
          <a:xfrm>
            <a:off x="345886" y="1926259"/>
            <a:ext cx="3989632"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400" dirty="0">
                <a:solidFill>
                  <a:srgbClr val="FF0000"/>
                </a:solidFill>
              </a:rPr>
              <a:t>&gt; </a:t>
            </a:r>
            <a:r>
              <a:rPr lang="en-GB" sz="4400" dirty="0">
                <a:solidFill>
                  <a:schemeClr val="accent1"/>
                </a:solidFill>
              </a:rPr>
              <a:t>a &lt;- 1 </a:t>
            </a:r>
            <a:endParaRPr lang="en-GB" sz="4400" dirty="0">
              <a:solidFill>
                <a:schemeClr val="accent1"/>
              </a:solidFill>
            </a:endParaRPr>
          </a:p>
          <a:p>
            <a:r>
              <a:rPr lang="en-GB" sz="4400" dirty="0">
                <a:solidFill>
                  <a:srgbClr val="FF0000"/>
                </a:solidFill>
              </a:rPr>
              <a:t>&gt; </a:t>
            </a:r>
            <a:r>
              <a:rPr lang="en-GB" sz="4400" dirty="0">
                <a:solidFill>
                  <a:schemeClr val="accent1"/>
                </a:solidFill>
              </a:rPr>
              <a:t>a</a:t>
            </a:r>
            <a:endParaRPr lang="en-GB" sz="4400" dirty="0">
              <a:solidFill>
                <a:schemeClr val="accent1"/>
              </a:solidFill>
            </a:endParaRPr>
          </a:p>
          <a:p>
            <a:r>
              <a:rPr lang="en-GB" sz="4400" dirty="0"/>
              <a:t> </a:t>
            </a:r>
            <a:r>
              <a:rPr lang="en-GB" sz="4400" dirty="0">
                <a:solidFill>
                  <a:schemeClr val="tx1"/>
                </a:solidFill>
              </a:rPr>
              <a:t>[1] 1</a:t>
            </a:r>
            <a:endParaRPr lang="en-GB" sz="4400" dirty="0">
              <a:solidFill>
                <a:schemeClr val="tx1"/>
              </a:solidFill>
            </a:endParaRPr>
          </a:p>
          <a:p>
            <a:r>
              <a:rPr lang="en-GB" sz="4400" dirty="0">
                <a:solidFill>
                  <a:srgbClr val="FF0000"/>
                </a:solidFill>
              </a:rPr>
              <a:t>&gt; </a:t>
            </a:r>
            <a:r>
              <a:rPr lang="en-GB" sz="4400" dirty="0">
                <a:solidFill>
                  <a:schemeClr val="accent1"/>
                </a:solidFill>
              </a:rPr>
              <a:t>print a</a:t>
            </a:r>
            <a:endParaRPr lang="en-GB" sz="4400" dirty="0">
              <a:solidFill>
                <a:schemeClr val="accent1"/>
              </a:solidFill>
            </a:endParaRPr>
          </a:p>
          <a:p>
            <a:r>
              <a:rPr lang="en-GB" sz="4400" dirty="0"/>
              <a:t> </a:t>
            </a:r>
            <a:r>
              <a:rPr lang="en-GB" sz="4400" dirty="0">
                <a:solidFill>
                  <a:schemeClr val="tx1"/>
                </a:solidFill>
              </a:rPr>
              <a:t>[1] </a:t>
            </a:r>
            <a:r>
              <a:rPr lang="fr-FR" sz="4400" dirty="0">
                <a:solidFill>
                  <a:schemeClr val="tx1"/>
                </a:solidFill>
              </a:rPr>
              <a:t>1</a:t>
            </a:r>
            <a:endParaRPr lang="en-GB" sz="4400"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Arithmetic Operators</a:t>
            </a:r>
            <a:endParaRPr lang="fr-FR" dirty="0"/>
          </a:p>
        </p:txBody>
      </p:sp>
      <p:pic>
        <p:nvPicPr>
          <p:cNvPr id="4" name="Picture 3" descr="Table&#10;&#10;Description automatically generated"/>
          <p:cNvPicPr>
            <a:picLocks noChangeAspect="1"/>
          </p:cNvPicPr>
          <p:nvPr/>
        </p:nvPicPr>
        <p:blipFill>
          <a:blip r:embed="rId1"/>
          <a:stretch>
            <a:fillRect/>
          </a:stretch>
        </p:blipFill>
        <p:spPr>
          <a:xfrm>
            <a:off x="2710028" y="1690688"/>
            <a:ext cx="6376430" cy="43109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Arithmetic Operators</a:t>
            </a:r>
            <a:endParaRPr lang="fr-FR" dirty="0"/>
          </a:p>
        </p:txBody>
      </p:sp>
      <p:pic>
        <p:nvPicPr>
          <p:cNvPr id="4" name="Picture 3" descr="Table&#10;&#10;Description automatically generated"/>
          <p:cNvPicPr>
            <a:picLocks noChangeAspect="1"/>
          </p:cNvPicPr>
          <p:nvPr/>
        </p:nvPicPr>
        <p:blipFill>
          <a:blip r:embed="rId1"/>
          <a:stretch>
            <a:fillRect/>
          </a:stretch>
        </p:blipFill>
        <p:spPr>
          <a:xfrm>
            <a:off x="838200" y="1616075"/>
            <a:ext cx="5410200" cy="4876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Relational Operators</a:t>
            </a:r>
            <a:endParaRPr lang="fr-FR" dirty="0"/>
          </a:p>
        </p:txBody>
      </p:sp>
      <p:pic>
        <p:nvPicPr>
          <p:cNvPr id="4" name="Picture 3" descr="Graphical user interface, application, table&#10;&#10;Description automatically generated"/>
          <p:cNvPicPr>
            <a:picLocks noChangeAspect="1"/>
          </p:cNvPicPr>
          <p:nvPr/>
        </p:nvPicPr>
        <p:blipFill>
          <a:blip r:embed="rId1"/>
          <a:stretch>
            <a:fillRect/>
          </a:stretch>
        </p:blipFill>
        <p:spPr>
          <a:xfrm>
            <a:off x="2401942" y="2247900"/>
            <a:ext cx="8013700" cy="4610100"/>
          </a:xfrm>
          <a:prstGeom prst="rect">
            <a:avLst/>
          </a:prstGeom>
        </p:spPr>
      </p:pic>
      <p:sp>
        <p:nvSpPr>
          <p:cNvPr id="6" name="TextBox 5"/>
          <p:cNvSpPr txBox="1"/>
          <p:nvPr/>
        </p:nvSpPr>
        <p:spPr>
          <a:xfrm>
            <a:off x="427230" y="1601569"/>
            <a:ext cx="11484683" cy="369332"/>
          </a:xfrm>
          <a:prstGeom prst="rect">
            <a:avLst/>
          </a:prstGeom>
          <a:noFill/>
        </p:spPr>
        <p:txBody>
          <a:bodyPr wrap="square">
            <a:spAutoFit/>
          </a:bodyPr>
          <a:lstStyle/>
          <a:p>
            <a:r>
              <a:rPr lang="en-GB" b="0" i="0" dirty="0">
                <a:solidFill>
                  <a:srgbClr val="252830"/>
                </a:solidFill>
                <a:effectLst/>
                <a:latin typeface="Nunito" pitchFamily="2" charset="77"/>
              </a:rPr>
              <a:t>Relational operators are used to compare between values. </a:t>
            </a:r>
            <a:endParaRPr lang="fr-F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Relational Operators</a:t>
            </a:r>
            <a:endParaRPr lang="fr-FR" dirty="0"/>
          </a:p>
        </p:txBody>
      </p:sp>
      <p:pic>
        <p:nvPicPr>
          <p:cNvPr id="4" name="Picture 3" descr="A picture containing table&#10;&#10;Description automatically generated"/>
          <p:cNvPicPr>
            <a:picLocks noChangeAspect="1"/>
          </p:cNvPicPr>
          <p:nvPr/>
        </p:nvPicPr>
        <p:blipFill>
          <a:blip r:embed="rId1"/>
          <a:stretch>
            <a:fillRect/>
          </a:stretch>
        </p:blipFill>
        <p:spPr>
          <a:xfrm>
            <a:off x="838200" y="2032038"/>
            <a:ext cx="5778500" cy="42037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Logical Operators</a:t>
            </a:r>
            <a:endParaRPr lang="fr-FR" dirty="0"/>
          </a:p>
        </p:txBody>
      </p:sp>
      <p:sp>
        <p:nvSpPr>
          <p:cNvPr id="4" name="TextBox 3"/>
          <p:cNvSpPr txBox="1"/>
          <p:nvPr/>
        </p:nvSpPr>
        <p:spPr>
          <a:xfrm>
            <a:off x="540608" y="1561241"/>
            <a:ext cx="10308623" cy="369332"/>
          </a:xfrm>
          <a:prstGeom prst="rect">
            <a:avLst/>
          </a:prstGeom>
          <a:noFill/>
        </p:spPr>
        <p:txBody>
          <a:bodyPr wrap="square">
            <a:spAutoFit/>
          </a:bodyPr>
          <a:lstStyle/>
          <a:p>
            <a:r>
              <a:rPr lang="en-GB" b="0" i="0" dirty="0">
                <a:solidFill>
                  <a:srgbClr val="252830"/>
                </a:solidFill>
                <a:effectLst/>
                <a:latin typeface="Nunito" pitchFamily="2" charset="77"/>
              </a:rPr>
              <a:t>Logical operators are used to carry out Boolean operations like </a:t>
            </a:r>
            <a:r>
              <a:rPr lang="en-GB" dirty="0"/>
              <a:t>AND</a:t>
            </a:r>
            <a:r>
              <a:rPr lang="en-GB" b="0" i="0" dirty="0">
                <a:solidFill>
                  <a:srgbClr val="252830"/>
                </a:solidFill>
                <a:effectLst/>
                <a:latin typeface="Nunito" pitchFamily="2" charset="77"/>
              </a:rPr>
              <a:t>, </a:t>
            </a:r>
            <a:r>
              <a:rPr lang="en-GB" dirty="0"/>
              <a:t>OR</a:t>
            </a:r>
            <a:r>
              <a:rPr lang="en-GB" b="0" i="0" dirty="0">
                <a:solidFill>
                  <a:srgbClr val="252830"/>
                </a:solidFill>
                <a:effectLst/>
                <a:latin typeface="Nunito" pitchFamily="2" charset="77"/>
              </a:rPr>
              <a:t> etc.</a:t>
            </a:r>
            <a:endParaRPr lang="fr-FR" dirty="0"/>
          </a:p>
        </p:txBody>
      </p:sp>
      <p:pic>
        <p:nvPicPr>
          <p:cNvPr id="6" name="Picture 5" descr="Table&#10;&#10;Description automatically generated"/>
          <p:cNvPicPr>
            <a:picLocks noChangeAspect="1"/>
          </p:cNvPicPr>
          <p:nvPr/>
        </p:nvPicPr>
        <p:blipFill>
          <a:blip r:embed="rId1"/>
          <a:stretch>
            <a:fillRect/>
          </a:stretch>
        </p:blipFill>
        <p:spPr>
          <a:xfrm>
            <a:off x="2252877" y="2045337"/>
            <a:ext cx="7686246" cy="447268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Instructors </a:t>
            </a:r>
            <a:endParaRPr lang="en-GB" dirty="0"/>
          </a:p>
        </p:txBody>
      </p:sp>
      <p:sp>
        <p:nvSpPr>
          <p:cNvPr id="3" name="TextBox 2"/>
          <p:cNvSpPr txBox="1"/>
          <p:nvPr/>
        </p:nvSpPr>
        <p:spPr>
          <a:xfrm>
            <a:off x="838200" y="1989437"/>
            <a:ext cx="9448800" cy="3538220"/>
          </a:xfrm>
          <a:prstGeom prst="rect">
            <a:avLst/>
          </a:prstGeom>
          <a:noFill/>
        </p:spPr>
        <p:txBody>
          <a:bodyPr wrap="square" rtlCol="0">
            <a:spAutoFit/>
          </a:bodyPr>
          <a:lstStyle/>
          <a:p>
            <a:pPr algn="ctr"/>
            <a:r>
              <a:rPr lang="en-GB" sz="2800" dirty="0"/>
              <a:t>Silvia BOTTINI</a:t>
            </a:r>
            <a:endParaRPr lang="en-GB" sz="2800" dirty="0"/>
          </a:p>
          <a:p>
            <a:pPr algn="ctr"/>
            <a:endParaRPr lang="en-GB" sz="2800" dirty="0"/>
          </a:p>
          <a:p>
            <a:pPr algn="ctr"/>
            <a:r>
              <a:rPr lang="en-GB" sz="2800" dirty="0">
                <a:hlinkClick r:id="rId1"/>
              </a:rPr>
              <a:t>silvia.bottini@univ-cotedazur.fr</a:t>
            </a:r>
            <a:endParaRPr lang="en-GB" sz="2800" dirty="0">
              <a:hlinkClick r:id="rId1"/>
            </a:endParaRPr>
          </a:p>
          <a:p>
            <a:pPr algn="ctr"/>
            <a:endParaRPr lang="en-GB" sz="2800" dirty="0"/>
          </a:p>
          <a:p>
            <a:pPr algn="ctr"/>
            <a:endParaRPr lang="en-GB" sz="2800" dirty="0"/>
          </a:p>
          <a:p>
            <a:pPr algn="ctr"/>
            <a:r>
              <a:rPr lang="en-GB" sz="2800" dirty="0"/>
              <a:t>Justine LABORY</a:t>
            </a:r>
            <a:endParaRPr lang="en-GB" sz="2800" dirty="0"/>
          </a:p>
          <a:p>
            <a:pPr algn="ctr"/>
            <a:br>
              <a:rPr lang="en-GB" sz="2800" dirty="0"/>
            </a:br>
            <a:r>
              <a:rPr lang="en-GB" sz="2800" u="sng" dirty="0" err="1">
                <a:solidFill>
                  <a:schemeClr val="accent1"/>
                </a:solidFill>
              </a:rPr>
              <a:t>Justine.labory</a:t>
            </a:r>
            <a:r>
              <a:rPr lang="en-GB" sz="2800" dirty="0" err="1">
                <a:hlinkClick r:id="rId1"/>
              </a:rPr>
              <a:t>@etu.univ-cotedazur.fr</a:t>
            </a:r>
            <a:endParaRPr lang="en-GB" sz="2800" u="sng" dirty="0">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Logical Operators</a:t>
            </a:r>
            <a:endParaRPr lang="fr-FR" dirty="0"/>
          </a:p>
        </p:txBody>
      </p:sp>
      <p:pic>
        <p:nvPicPr>
          <p:cNvPr id="4" name="Picture 3" descr="Graphical user interface, application&#10;&#10;Description automatically generated with medium confidence"/>
          <p:cNvPicPr>
            <a:picLocks noChangeAspect="1"/>
          </p:cNvPicPr>
          <p:nvPr/>
        </p:nvPicPr>
        <p:blipFill>
          <a:blip r:embed="rId1"/>
          <a:stretch>
            <a:fillRect/>
          </a:stretch>
        </p:blipFill>
        <p:spPr>
          <a:xfrm>
            <a:off x="838200" y="2053294"/>
            <a:ext cx="6400800" cy="35179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Assignment Operators</a:t>
            </a:r>
            <a:endParaRPr lang="fr-FR" dirty="0"/>
          </a:p>
        </p:txBody>
      </p:sp>
      <p:pic>
        <p:nvPicPr>
          <p:cNvPr id="4" name="Picture 3" descr="Graphical user interface&#10;&#10;Description automatically generated with medium confidence"/>
          <p:cNvPicPr>
            <a:picLocks noChangeAspect="1"/>
          </p:cNvPicPr>
          <p:nvPr/>
        </p:nvPicPr>
        <p:blipFill>
          <a:blip r:embed="rId1"/>
          <a:stretch>
            <a:fillRect/>
          </a:stretch>
        </p:blipFill>
        <p:spPr>
          <a:xfrm>
            <a:off x="1079500" y="1971343"/>
            <a:ext cx="10274300" cy="39116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Assignment Operators</a:t>
            </a:r>
            <a:endParaRPr lang="fr-FR" dirty="0"/>
          </a:p>
        </p:txBody>
      </p:sp>
      <p:pic>
        <p:nvPicPr>
          <p:cNvPr id="4" name="Picture 3" descr="A picture containing shape&#10;&#10;Description automatically generated"/>
          <p:cNvPicPr>
            <a:picLocks noChangeAspect="1"/>
          </p:cNvPicPr>
          <p:nvPr/>
        </p:nvPicPr>
        <p:blipFill>
          <a:blip r:embed="rId1"/>
          <a:stretch>
            <a:fillRect/>
          </a:stretch>
        </p:blipFill>
        <p:spPr>
          <a:xfrm>
            <a:off x="838200" y="2076450"/>
            <a:ext cx="7188200" cy="27051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very basic: variables &amp; functions</a:t>
            </a:r>
            <a:endParaRPr lang="en-GB" dirty="0"/>
          </a:p>
        </p:txBody>
      </p:sp>
      <p:sp>
        <p:nvSpPr>
          <p:cNvPr id="3" name="Rectangle 2"/>
          <p:cNvSpPr/>
          <p:nvPr/>
        </p:nvSpPr>
        <p:spPr>
          <a:xfrm>
            <a:off x="219295" y="2588412"/>
            <a:ext cx="5267105"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dirty="0">
                <a:solidFill>
                  <a:srgbClr val="FF0000"/>
                </a:solidFill>
              </a:rPr>
              <a:t>&gt; </a:t>
            </a:r>
            <a:r>
              <a:rPr lang="en-GB" sz="2800" dirty="0">
                <a:solidFill>
                  <a:schemeClr val="accent1"/>
                </a:solidFill>
              </a:rPr>
              <a:t>a &lt;- 1 </a:t>
            </a:r>
            <a:endParaRPr lang="en-GB" sz="2800" dirty="0">
              <a:solidFill>
                <a:schemeClr val="accent1"/>
              </a:solidFill>
            </a:endParaRPr>
          </a:p>
          <a:p>
            <a:r>
              <a:rPr lang="en-GB" sz="2800" dirty="0">
                <a:solidFill>
                  <a:srgbClr val="FF0000"/>
                </a:solidFill>
              </a:rPr>
              <a:t>&gt; </a:t>
            </a:r>
            <a:r>
              <a:rPr lang="en-GB" sz="2800" dirty="0">
                <a:solidFill>
                  <a:schemeClr val="accent1"/>
                </a:solidFill>
              </a:rPr>
              <a:t>b</a:t>
            </a:r>
            <a:r>
              <a:rPr lang="en-GB" sz="2800" dirty="0">
                <a:solidFill>
                  <a:srgbClr val="FF0000"/>
                </a:solidFill>
              </a:rPr>
              <a:t> </a:t>
            </a:r>
            <a:r>
              <a:rPr lang="en-GB" sz="2800" dirty="0">
                <a:solidFill>
                  <a:schemeClr val="accent1"/>
                </a:solidFill>
              </a:rPr>
              <a:t>&lt;- 1</a:t>
            </a:r>
            <a:endParaRPr lang="en-GB" sz="2800" dirty="0">
              <a:solidFill>
                <a:schemeClr val="accent1"/>
              </a:solidFill>
            </a:endParaRPr>
          </a:p>
          <a:p>
            <a:r>
              <a:rPr lang="en-GB" sz="2800" dirty="0">
                <a:solidFill>
                  <a:srgbClr val="FF0000"/>
                </a:solidFill>
              </a:rPr>
              <a:t>&gt;</a:t>
            </a:r>
            <a:r>
              <a:rPr lang="en-GB" sz="2800" dirty="0">
                <a:solidFill>
                  <a:schemeClr val="accent1"/>
                </a:solidFill>
              </a:rPr>
              <a:t> c &lt;- -1</a:t>
            </a:r>
            <a:endParaRPr lang="en-GB" sz="2800" dirty="0">
              <a:solidFill>
                <a:schemeClr val="accent1"/>
              </a:solidFill>
            </a:endParaRPr>
          </a:p>
          <a:p>
            <a:r>
              <a:rPr lang="en-GB" sz="2800" dirty="0">
                <a:solidFill>
                  <a:srgbClr val="FF0000"/>
                </a:solidFill>
              </a:rPr>
              <a:t>&gt; </a:t>
            </a:r>
            <a:r>
              <a:rPr lang="fr-FR" sz="2800" dirty="0">
                <a:solidFill>
                  <a:schemeClr val="accent1"/>
                </a:solidFill>
              </a:rPr>
              <a:t>(</a:t>
            </a:r>
            <a:r>
              <a:rPr lang="fr-FR" sz="2800" dirty="0">
                <a:solidFill>
                  <a:schemeClr val="accent1"/>
                </a:solidFill>
                <a:effectLst/>
              </a:rPr>
              <a:t>-</a:t>
            </a:r>
            <a:r>
              <a:rPr lang="fr-FR" sz="2800" dirty="0">
                <a:solidFill>
                  <a:schemeClr val="accent1"/>
                </a:solidFill>
              </a:rPr>
              <a:t>b </a:t>
            </a:r>
            <a:r>
              <a:rPr lang="fr-FR" sz="2800" dirty="0">
                <a:solidFill>
                  <a:schemeClr val="accent1"/>
                </a:solidFill>
                <a:effectLst/>
              </a:rPr>
              <a:t>+ </a:t>
            </a:r>
            <a:r>
              <a:rPr lang="fr-FR" sz="2800" b="1" dirty="0" err="1">
                <a:solidFill>
                  <a:schemeClr val="accent1"/>
                </a:solidFill>
                <a:effectLst/>
              </a:rPr>
              <a:t>sqrt</a:t>
            </a:r>
            <a:r>
              <a:rPr lang="fr-FR" sz="2800" dirty="0">
                <a:solidFill>
                  <a:schemeClr val="accent1"/>
                </a:solidFill>
              </a:rPr>
              <a:t>(b</a:t>
            </a:r>
            <a:r>
              <a:rPr lang="fr-FR" sz="2800" dirty="0">
                <a:solidFill>
                  <a:schemeClr val="accent1"/>
                </a:solidFill>
                <a:effectLst/>
              </a:rPr>
              <a:t>^2</a:t>
            </a:r>
            <a:r>
              <a:rPr lang="fr-FR" sz="2800" dirty="0">
                <a:solidFill>
                  <a:schemeClr val="accent1"/>
                </a:solidFill>
              </a:rPr>
              <a:t> </a:t>
            </a:r>
            <a:r>
              <a:rPr lang="fr-FR" sz="2800" dirty="0">
                <a:solidFill>
                  <a:schemeClr val="accent1"/>
                </a:solidFill>
                <a:effectLst/>
              </a:rPr>
              <a:t>- 4*</a:t>
            </a:r>
            <a:r>
              <a:rPr lang="fr-FR" sz="2800" dirty="0">
                <a:solidFill>
                  <a:schemeClr val="accent1"/>
                </a:solidFill>
              </a:rPr>
              <a:t>a</a:t>
            </a:r>
            <a:r>
              <a:rPr lang="fr-FR" sz="2800" dirty="0">
                <a:solidFill>
                  <a:schemeClr val="accent1"/>
                </a:solidFill>
                <a:effectLst/>
              </a:rPr>
              <a:t>*</a:t>
            </a:r>
            <a:r>
              <a:rPr lang="fr-FR" sz="2800" dirty="0">
                <a:solidFill>
                  <a:schemeClr val="accent1"/>
                </a:solidFill>
              </a:rPr>
              <a:t>c) ) </a:t>
            </a:r>
            <a:r>
              <a:rPr lang="fr-FR" sz="2800" dirty="0">
                <a:solidFill>
                  <a:schemeClr val="accent1"/>
                </a:solidFill>
                <a:effectLst/>
              </a:rPr>
              <a:t>/ </a:t>
            </a:r>
            <a:r>
              <a:rPr lang="fr-FR" sz="2800" dirty="0">
                <a:solidFill>
                  <a:schemeClr val="accent1"/>
                </a:solidFill>
              </a:rPr>
              <a:t>( </a:t>
            </a:r>
            <a:r>
              <a:rPr lang="fr-FR" sz="2800" dirty="0">
                <a:solidFill>
                  <a:schemeClr val="accent1"/>
                </a:solidFill>
                <a:effectLst/>
              </a:rPr>
              <a:t>2*</a:t>
            </a:r>
            <a:r>
              <a:rPr lang="fr-FR" sz="2800" dirty="0">
                <a:solidFill>
                  <a:schemeClr val="accent1"/>
                </a:solidFill>
              </a:rPr>
              <a:t>a )</a:t>
            </a:r>
            <a:endParaRPr lang="en-GB" sz="2800" dirty="0">
              <a:solidFill>
                <a:schemeClr val="accent1"/>
              </a:solidFill>
            </a:endParaRPr>
          </a:p>
          <a:p>
            <a:r>
              <a:rPr lang="en-GB" sz="2800" dirty="0"/>
              <a:t> </a:t>
            </a:r>
            <a:r>
              <a:rPr lang="en-GB" sz="2800" dirty="0">
                <a:solidFill>
                  <a:schemeClr val="tx1"/>
                </a:solidFill>
              </a:rPr>
              <a:t>[1] </a:t>
            </a:r>
            <a:r>
              <a:rPr lang="fr-FR" sz="2800" dirty="0">
                <a:solidFill>
                  <a:schemeClr val="tx1"/>
                </a:solidFill>
              </a:rPr>
              <a:t>0.618</a:t>
            </a:r>
            <a:endParaRPr lang="en-GB" sz="2800" dirty="0">
              <a:solidFill>
                <a:schemeClr val="tx1"/>
              </a:solidFill>
            </a:endParaRPr>
          </a:p>
          <a:p>
            <a:r>
              <a:rPr lang="en-GB" sz="2800" dirty="0">
                <a:solidFill>
                  <a:srgbClr val="FF0000"/>
                </a:solidFill>
              </a:rPr>
              <a:t>&gt; </a:t>
            </a:r>
            <a:r>
              <a:rPr lang="fr-FR" sz="2800" dirty="0">
                <a:solidFill>
                  <a:schemeClr val="accent1"/>
                </a:solidFill>
              </a:rPr>
              <a:t>(</a:t>
            </a:r>
            <a:r>
              <a:rPr lang="fr-FR" sz="2800" dirty="0">
                <a:solidFill>
                  <a:schemeClr val="accent1"/>
                </a:solidFill>
                <a:effectLst/>
              </a:rPr>
              <a:t>-</a:t>
            </a:r>
            <a:r>
              <a:rPr lang="fr-FR" sz="2800" dirty="0">
                <a:solidFill>
                  <a:schemeClr val="accent1"/>
                </a:solidFill>
              </a:rPr>
              <a:t>b </a:t>
            </a:r>
            <a:r>
              <a:rPr lang="fr-FR" sz="2800" dirty="0">
                <a:solidFill>
                  <a:schemeClr val="accent1"/>
                </a:solidFill>
                <a:effectLst/>
              </a:rPr>
              <a:t>+ </a:t>
            </a:r>
            <a:r>
              <a:rPr lang="fr-FR" sz="2800" b="1" dirty="0" err="1">
                <a:solidFill>
                  <a:schemeClr val="accent1"/>
                </a:solidFill>
                <a:effectLst/>
              </a:rPr>
              <a:t>sqrt</a:t>
            </a:r>
            <a:r>
              <a:rPr lang="fr-FR" sz="2800" dirty="0">
                <a:solidFill>
                  <a:schemeClr val="accent1"/>
                </a:solidFill>
              </a:rPr>
              <a:t>(b</a:t>
            </a:r>
            <a:r>
              <a:rPr lang="fr-FR" sz="2800" dirty="0">
                <a:solidFill>
                  <a:schemeClr val="accent1"/>
                </a:solidFill>
                <a:effectLst/>
              </a:rPr>
              <a:t>^2</a:t>
            </a:r>
            <a:r>
              <a:rPr lang="fr-FR" sz="2800" dirty="0">
                <a:solidFill>
                  <a:schemeClr val="accent1"/>
                </a:solidFill>
              </a:rPr>
              <a:t> </a:t>
            </a:r>
            <a:r>
              <a:rPr lang="fr-FR" sz="2800" dirty="0">
                <a:solidFill>
                  <a:schemeClr val="accent1"/>
                </a:solidFill>
                <a:effectLst/>
              </a:rPr>
              <a:t>- 4*</a:t>
            </a:r>
            <a:r>
              <a:rPr lang="fr-FR" sz="2800" dirty="0">
                <a:solidFill>
                  <a:schemeClr val="accent1"/>
                </a:solidFill>
              </a:rPr>
              <a:t>a</a:t>
            </a:r>
            <a:r>
              <a:rPr lang="fr-FR" sz="2800" dirty="0">
                <a:solidFill>
                  <a:schemeClr val="accent1"/>
                </a:solidFill>
                <a:effectLst/>
              </a:rPr>
              <a:t>*</a:t>
            </a:r>
            <a:r>
              <a:rPr lang="fr-FR" sz="2800" dirty="0">
                <a:solidFill>
                  <a:schemeClr val="accent1"/>
                </a:solidFill>
              </a:rPr>
              <a:t>c) ) </a:t>
            </a:r>
            <a:r>
              <a:rPr lang="fr-FR" sz="2800" dirty="0">
                <a:solidFill>
                  <a:schemeClr val="accent1"/>
                </a:solidFill>
                <a:effectLst/>
              </a:rPr>
              <a:t>/ </a:t>
            </a:r>
            <a:r>
              <a:rPr lang="fr-FR" sz="2800" dirty="0">
                <a:solidFill>
                  <a:schemeClr val="accent1"/>
                </a:solidFill>
              </a:rPr>
              <a:t>( </a:t>
            </a:r>
            <a:r>
              <a:rPr lang="fr-FR" sz="2800" dirty="0">
                <a:solidFill>
                  <a:schemeClr val="accent1"/>
                </a:solidFill>
                <a:effectLst/>
              </a:rPr>
              <a:t>2*</a:t>
            </a:r>
            <a:r>
              <a:rPr lang="fr-FR" sz="2800" dirty="0">
                <a:solidFill>
                  <a:schemeClr val="accent1"/>
                </a:solidFill>
              </a:rPr>
              <a:t>a )</a:t>
            </a:r>
            <a:endParaRPr lang="en-GB" sz="2800" dirty="0">
              <a:solidFill>
                <a:schemeClr val="accent1"/>
              </a:solidFill>
            </a:endParaRPr>
          </a:p>
          <a:p>
            <a:r>
              <a:rPr lang="en-GB" sz="2800" dirty="0"/>
              <a:t> </a:t>
            </a:r>
            <a:r>
              <a:rPr lang="en-GB" sz="2800" dirty="0">
                <a:solidFill>
                  <a:schemeClr val="tx1"/>
                </a:solidFill>
              </a:rPr>
              <a:t>[1] -</a:t>
            </a:r>
            <a:r>
              <a:rPr lang="fr-FR" sz="2800" dirty="0">
                <a:solidFill>
                  <a:schemeClr val="tx1"/>
                </a:solidFill>
              </a:rPr>
              <a:t>1.62</a:t>
            </a:r>
            <a:endParaRPr lang="en-GB" sz="2800" dirty="0">
              <a:solidFill>
                <a:schemeClr val="tx1"/>
              </a:solidFill>
            </a:endParaRPr>
          </a:p>
        </p:txBody>
      </p:sp>
      <p:sp>
        <p:nvSpPr>
          <p:cNvPr id="4" name="Rectangle 3"/>
          <p:cNvSpPr/>
          <p:nvPr/>
        </p:nvSpPr>
        <p:spPr>
          <a:xfrm>
            <a:off x="1003447" y="1586862"/>
            <a:ext cx="2936510" cy="769441"/>
          </a:xfrm>
          <a:prstGeom prst="rect">
            <a:avLst/>
          </a:prstGeom>
        </p:spPr>
        <p:txBody>
          <a:bodyPr wrap="none">
            <a:spAutoFit/>
          </a:bodyPr>
          <a:lstStyle/>
          <a:p>
            <a:r>
              <a:rPr lang="fr-FR" sz="4400" b="0" i="0" dirty="0">
                <a:solidFill>
                  <a:srgbClr val="333333"/>
                </a:solidFill>
                <a:effectLst/>
                <a:latin typeface="MJXc-TeX-math-I"/>
              </a:rPr>
              <a:t>ax</a:t>
            </a:r>
            <a:r>
              <a:rPr lang="fr-FR" sz="4400" b="0" i="0" baseline="30000" dirty="0">
                <a:solidFill>
                  <a:srgbClr val="333333"/>
                </a:solidFill>
                <a:effectLst/>
                <a:latin typeface="MJXc-TeX-main-R"/>
              </a:rPr>
              <a:t>2</a:t>
            </a:r>
            <a:r>
              <a:rPr lang="fr-FR" sz="4400" b="0" i="0" dirty="0">
                <a:solidFill>
                  <a:srgbClr val="333333"/>
                </a:solidFill>
                <a:effectLst/>
                <a:latin typeface="MJXc-TeX-main-R"/>
              </a:rPr>
              <a:t>+</a:t>
            </a:r>
            <a:r>
              <a:rPr lang="fr-FR" sz="4400" b="0" i="0" dirty="0">
                <a:solidFill>
                  <a:srgbClr val="333333"/>
                </a:solidFill>
                <a:effectLst/>
                <a:latin typeface="MJXc-TeX-math-I"/>
              </a:rPr>
              <a:t>bx</a:t>
            </a:r>
            <a:r>
              <a:rPr lang="fr-FR" sz="4400" b="0" i="0" dirty="0">
                <a:solidFill>
                  <a:srgbClr val="333333"/>
                </a:solidFill>
                <a:effectLst/>
                <a:latin typeface="MJXc-TeX-main-R"/>
              </a:rPr>
              <a:t>+</a:t>
            </a:r>
            <a:r>
              <a:rPr lang="fr-FR" sz="4400" b="0" i="0" dirty="0">
                <a:solidFill>
                  <a:srgbClr val="333333"/>
                </a:solidFill>
                <a:effectLst/>
                <a:latin typeface="MJXc-TeX-math-I"/>
              </a:rPr>
              <a:t>c</a:t>
            </a:r>
            <a:r>
              <a:rPr lang="fr-FR" sz="4400" b="0" i="0" dirty="0">
                <a:solidFill>
                  <a:srgbClr val="333333"/>
                </a:solidFill>
                <a:effectLst/>
                <a:latin typeface="MJXc-TeX-main-R"/>
              </a:rPr>
              <a:t>=0</a:t>
            </a:r>
            <a:r>
              <a:rPr lang="fr-FR" sz="4400" b="0" i="0" dirty="0">
                <a:solidFill>
                  <a:srgbClr val="333333"/>
                </a:solidFill>
                <a:effectLst/>
                <a:latin typeface="Helvetica Neue" panose="02000503000000020004" pitchFamily="2" charset="0"/>
              </a:rPr>
              <a:t> </a:t>
            </a:r>
            <a:endParaRPr lang="en-GB" sz="4400" dirty="0"/>
          </a:p>
        </p:txBody>
      </p:sp>
      <p:sp>
        <p:nvSpPr>
          <p:cNvPr id="9" name="Rectangle 8"/>
          <p:cNvSpPr/>
          <p:nvPr/>
        </p:nvSpPr>
        <p:spPr>
          <a:xfrm>
            <a:off x="5677008" y="2588412"/>
            <a:ext cx="6295697"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sz="2800" dirty="0">
                <a:solidFill>
                  <a:schemeClr val="tx1"/>
                </a:solidFill>
              </a:rPr>
              <a:t>## Code to </a:t>
            </a:r>
            <a:r>
              <a:rPr lang="fr-FR" sz="2800" dirty="0" err="1">
                <a:solidFill>
                  <a:schemeClr val="tx1"/>
                </a:solidFill>
              </a:rPr>
              <a:t>compute</a:t>
            </a:r>
            <a:r>
              <a:rPr lang="fr-FR" sz="2800" dirty="0">
                <a:solidFill>
                  <a:schemeClr val="tx1"/>
                </a:solidFill>
              </a:rPr>
              <a:t> solution to </a:t>
            </a:r>
            <a:r>
              <a:rPr lang="fr-FR" sz="2800" dirty="0" err="1">
                <a:solidFill>
                  <a:schemeClr val="tx1"/>
                </a:solidFill>
              </a:rPr>
              <a:t>quadratic</a:t>
            </a:r>
            <a:r>
              <a:rPr lang="fr-FR" sz="2800" dirty="0">
                <a:solidFill>
                  <a:schemeClr val="tx1"/>
                </a:solidFill>
              </a:rPr>
              <a:t> </a:t>
            </a:r>
            <a:r>
              <a:rPr lang="fr-FR" sz="2800" dirty="0" err="1">
                <a:solidFill>
                  <a:schemeClr val="tx1"/>
                </a:solidFill>
              </a:rPr>
              <a:t>equation</a:t>
            </a:r>
            <a:r>
              <a:rPr lang="fr-FR" sz="2800" dirty="0">
                <a:solidFill>
                  <a:schemeClr val="tx1"/>
                </a:solidFill>
              </a:rPr>
              <a:t> of the </a:t>
            </a:r>
            <a:r>
              <a:rPr lang="fr-FR" sz="2800" dirty="0" err="1">
                <a:solidFill>
                  <a:schemeClr val="tx1"/>
                </a:solidFill>
              </a:rPr>
              <a:t>form</a:t>
            </a:r>
            <a:r>
              <a:rPr lang="fr-FR" sz="2800" dirty="0">
                <a:solidFill>
                  <a:schemeClr val="tx1"/>
                </a:solidFill>
              </a:rPr>
              <a:t> ax^2 + </a:t>
            </a:r>
            <a:r>
              <a:rPr lang="fr-FR" sz="2800" dirty="0" err="1">
                <a:solidFill>
                  <a:schemeClr val="tx1"/>
                </a:solidFill>
              </a:rPr>
              <a:t>bx</a:t>
            </a:r>
            <a:r>
              <a:rPr lang="fr-FR" sz="2800" dirty="0">
                <a:solidFill>
                  <a:schemeClr val="tx1"/>
                </a:solidFill>
              </a:rPr>
              <a:t> + c </a:t>
            </a:r>
            <a:endParaRPr lang="fr-FR" sz="2800" dirty="0">
              <a:solidFill>
                <a:schemeClr val="tx1"/>
              </a:solidFill>
            </a:endParaRPr>
          </a:p>
          <a:p>
            <a:r>
              <a:rPr lang="fr-FR" sz="2800" dirty="0">
                <a:solidFill>
                  <a:schemeClr val="tx1"/>
                </a:solidFill>
              </a:rPr>
              <a:t>## </a:t>
            </a:r>
            <a:r>
              <a:rPr lang="fr-FR" sz="2800" dirty="0" err="1">
                <a:solidFill>
                  <a:schemeClr val="tx1"/>
                </a:solidFill>
              </a:rPr>
              <a:t>define</a:t>
            </a:r>
            <a:r>
              <a:rPr lang="fr-FR" sz="2800" dirty="0">
                <a:solidFill>
                  <a:schemeClr val="tx1"/>
                </a:solidFill>
              </a:rPr>
              <a:t> the variables </a:t>
            </a:r>
            <a:endParaRPr lang="fr-FR" sz="2800" dirty="0">
              <a:solidFill>
                <a:schemeClr val="tx1"/>
              </a:solidFill>
            </a:endParaRPr>
          </a:p>
          <a:p>
            <a:r>
              <a:rPr lang="fr-FR" sz="2800" dirty="0">
                <a:solidFill>
                  <a:schemeClr val="tx1"/>
                </a:solidFill>
              </a:rPr>
              <a:t>a &lt;- 3 </a:t>
            </a:r>
            <a:endParaRPr lang="fr-FR" sz="2800" dirty="0">
              <a:solidFill>
                <a:schemeClr val="tx1"/>
              </a:solidFill>
            </a:endParaRPr>
          </a:p>
          <a:p>
            <a:r>
              <a:rPr lang="fr-FR" sz="2800" dirty="0">
                <a:solidFill>
                  <a:schemeClr val="tx1"/>
                </a:solidFill>
              </a:rPr>
              <a:t>b &lt;- 2 </a:t>
            </a:r>
            <a:endParaRPr lang="fr-FR" sz="2800" dirty="0">
              <a:solidFill>
                <a:schemeClr val="tx1"/>
              </a:solidFill>
            </a:endParaRPr>
          </a:p>
          <a:p>
            <a:r>
              <a:rPr lang="fr-FR" sz="2800" dirty="0">
                <a:solidFill>
                  <a:schemeClr val="tx1"/>
                </a:solidFill>
              </a:rPr>
              <a:t>c &lt;- -1 </a:t>
            </a:r>
            <a:endParaRPr lang="fr-FR" sz="2800" dirty="0">
              <a:solidFill>
                <a:schemeClr val="tx1"/>
              </a:solidFill>
            </a:endParaRPr>
          </a:p>
          <a:p>
            <a:r>
              <a:rPr lang="fr-FR" sz="2800" dirty="0">
                <a:solidFill>
                  <a:schemeClr val="tx1"/>
                </a:solidFill>
              </a:rPr>
              <a:t>## </a:t>
            </a:r>
            <a:r>
              <a:rPr lang="fr-FR" sz="2800" dirty="0" err="1">
                <a:solidFill>
                  <a:schemeClr val="tx1"/>
                </a:solidFill>
              </a:rPr>
              <a:t>now</a:t>
            </a:r>
            <a:r>
              <a:rPr lang="fr-FR" sz="2800" dirty="0">
                <a:solidFill>
                  <a:schemeClr val="tx1"/>
                </a:solidFill>
              </a:rPr>
              <a:t> </a:t>
            </a:r>
            <a:r>
              <a:rPr lang="fr-FR" sz="2800" dirty="0" err="1">
                <a:solidFill>
                  <a:schemeClr val="tx1"/>
                </a:solidFill>
              </a:rPr>
              <a:t>compute</a:t>
            </a:r>
            <a:r>
              <a:rPr lang="fr-FR" sz="2800" dirty="0">
                <a:solidFill>
                  <a:schemeClr val="tx1"/>
                </a:solidFill>
              </a:rPr>
              <a:t> the solution </a:t>
            </a:r>
            <a:endParaRPr lang="fr-FR" sz="2800" dirty="0">
              <a:solidFill>
                <a:schemeClr val="tx1"/>
              </a:solidFill>
            </a:endParaRPr>
          </a:p>
          <a:p>
            <a:r>
              <a:rPr lang="fr-FR" sz="2800" dirty="0">
                <a:solidFill>
                  <a:schemeClr val="tx1"/>
                </a:solidFill>
              </a:rPr>
              <a:t>Sol1 &lt;- (-b + </a:t>
            </a:r>
            <a:r>
              <a:rPr lang="fr-FR" sz="2800" b="1" dirty="0" err="1">
                <a:solidFill>
                  <a:schemeClr val="tx1"/>
                </a:solidFill>
              </a:rPr>
              <a:t>sqrt</a:t>
            </a:r>
            <a:r>
              <a:rPr lang="fr-FR" sz="2800" dirty="0">
                <a:solidFill>
                  <a:schemeClr val="tx1"/>
                </a:solidFill>
              </a:rPr>
              <a:t>(b^2 - 4*a*c)) / (2*a) </a:t>
            </a:r>
            <a:endParaRPr lang="fr-FR" sz="2800" dirty="0">
              <a:solidFill>
                <a:schemeClr val="tx1"/>
              </a:solidFill>
            </a:endParaRPr>
          </a:p>
          <a:p>
            <a:r>
              <a:rPr lang="fr-FR" sz="2800" dirty="0">
                <a:solidFill>
                  <a:schemeClr val="tx1"/>
                </a:solidFill>
              </a:rPr>
              <a:t>Sol2 &lt;- (-b - </a:t>
            </a:r>
            <a:r>
              <a:rPr lang="fr-FR" sz="2800" b="1" dirty="0" err="1">
                <a:solidFill>
                  <a:schemeClr val="tx1"/>
                </a:solidFill>
              </a:rPr>
              <a:t>sqrt</a:t>
            </a:r>
            <a:r>
              <a:rPr lang="fr-FR" sz="2800" dirty="0">
                <a:solidFill>
                  <a:schemeClr val="tx1"/>
                </a:solidFill>
              </a:rPr>
              <a:t>(b^2 - 4*a*c)) / (2*a)</a:t>
            </a:r>
            <a:endParaRPr lang="en-GB" sz="2800" dirty="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types</a:t>
            </a:r>
            <a:endParaRPr lang="en-GB" dirty="0"/>
          </a:p>
        </p:txBody>
      </p:sp>
      <p:sp>
        <p:nvSpPr>
          <p:cNvPr id="3" name="Rectangle 2"/>
          <p:cNvSpPr/>
          <p:nvPr/>
        </p:nvSpPr>
        <p:spPr>
          <a:xfrm>
            <a:off x="345886" y="1926259"/>
            <a:ext cx="3989632"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400" dirty="0">
                <a:solidFill>
                  <a:srgbClr val="FF0000"/>
                </a:solidFill>
              </a:rPr>
              <a:t>&gt; </a:t>
            </a:r>
            <a:r>
              <a:rPr lang="en-GB" sz="4400" dirty="0">
                <a:solidFill>
                  <a:schemeClr val="accent1"/>
                </a:solidFill>
              </a:rPr>
              <a:t>a &lt;- 1 </a:t>
            </a:r>
            <a:endParaRPr lang="en-GB" sz="4400" dirty="0">
              <a:solidFill>
                <a:schemeClr val="accent1"/>
              </a:solidFill>
            </a:endParaRPr>
          </a:p>
          <a:p>
            <a:r>
              <a:rPr lang="en-GB" sz="4400" dirty="0">
                <a:solidFill>
                  <a:srgbClr val="FF0000"/>
                </a:solidFill>
              </a:rPr>
              <a:t>&gt; </a:t>
            </a:r>
            <a:r>
              <a:rPr lang="en-GB" sz="4400" dirty="0">
                <a:solidFill>
                  <a:schemeClr val="accent1"/>
                </a:solidFill>
              </a:rPr>
              <a:t>class(a)</a:t>
            </a:r>
            <a:endParaRPr lang="en-GB" sz="4400" dirty="0">
              <a:solidFill>
                <a:schemeClr val="accent1"/>
              </a:solidFill>
            </a:endParaRPr>
          </a:p>
          <a:p>
            <a:r>
              <a:rPr lang="en-GB" sz="4400" dirty="0"/>
              <a:t> </a:t>
            </a:r>
            <a:r>
              <a:rPr lang="en-GB" sz="4400" dirty="0">
                <a:solidFill>
                  <a:schemeClr val="tx1"/>
                </a:solidFill>
              </a:rPr>
              <a:t>[1] “numeric”</a:t>
            </a:r>
            <a:endParaRPr lang="en-GB" sz="4400" dirty="0">
              <a:solidFill>
                <a:schemeClr val="tx1"/>
              </a:solidFill>
            </a:endParaRPr>
          </a:p>
          <a:p>
            <a:r>
              <a:rPr lang="en-GB" sz="4400" dirty="0">
                <a:solidFill>
                  <a:srgbClr val="FF0000"/>
                </a:solidFill>
              </a:rPr>
              <a:t>&gt; </a:t>
            </a:r>
            <a:r>
              <a:rPr lang="en-GB" sz="4400" dirty="0">
                <a:solidFill>
                  <a:schemeClr val="accent1"/>
                </a:solidFill>
              </a:rPr>
              <a:t>print a</a:t>
            </a:r>
            <a:endParaRPr lang="en-GB" sz="4400" dirty="0">
              <a:solidFill>
                <a:schemeClr val="accent1"/>
              </a:solidFill>
            </a:endParaRPr>
          </a:p>
          <a:p>
            <a:r>
              <a:rPr lang="en-GB" sz="4400" dirty="0"/>
              <a:t> </a:t>
            </a:r>
            <a:r>
              <a:rPr lang="en-GB" sz="4400" dirty="0">
                <a:solidFill>
                  <a:schemeClr val="tx1"/>
                </a:solidFill>
              </a:rPr>
              <a:t>[1] </a:t>
            </a:r>
            <a:r>
              <a:rPr lang="fr-FR" sz="4400" dirty="0">
                <a:solidFill>
                  <a:schemeClr val="tx1"/>
                </a:solidFill>
              </a:rPr>
              <a:t>1</a:t>
            </a:r>
            <a:endParaRPr lang="en-GB" sz="4400" dirty="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Vectors</a:t>
            </a:r>
            <a:endParaRPr lang="en-GB" dirty="0"/>
          </a:p>
        </p:txBody>
      </p:sp>
      <p:sp>
        <p:nvSpPr>
          <p:cNvPr id="5" name="Rectangle 4"/>
          <p:cNvSpPr/>
          <p:nvPr/>
        </p:nvSpPr>
        <p:spPr>
          <a:xfrm>
            <a:off x="523460" y="1557275"/>
            <a:ext cx="11413435" cy="923330"/>
          </a:xfrm>
          <a:prstGeom prst="rect">
            <a:avLst/>
          </a:prstGeom>
        </p:spPr>
        <p:txBody>
          <a:bodyPr wrap="square">
            <a:spAutoFit/>
          </a:bodyPr>
          <a:lstStyle/>
          <a:p>
            <a:r>
              <a:rPr lang="fr-FR" dirty="0">
                <a:solidFill>
                  <a:srgbClr val="333333"/>
                </a:solidFill>
                <a:latin typeface="Helvetica Neue" panose="02000503000000020004" pitchFamily="2" charset="0"/>
              </a:rPr>
              <a:t>I</a:t>
            </a:r>
            <a:r>
              <a:rPr lang="fr-FR" b="0" i="0" dirty="0">
                <a:solidFill>
                  <a:srgbClr val="333333"/>
                </a:solidFill>
                <a:effectLst/>
                <a:latin typeface="Helvetica Neue" panose="02000503000000020004" pitchFamily="2" charset="0"/>
              </a:rPr>
              <a:t>n R, the </a:t>
            </a:r>
            <a:r>
              <a:rPr lang="fr-FR" b="0" i="0" dirty="0" err="1">
                <a:solidFill>
                  <a:srgbClr val="333333"/>
                </a:solidFill>
                <a:effectLst/>
                <a:latin typeface="Helvetica Neue" panose="02000503000000020004" pitchFamily="2" charset="0"/>
              </a:rPr>
              <a:t>most</a:t>
            </a:r>
            <a:r>
              <a:rPr lang="fr-FR" b="0" i="0" dirty="0">
                <a:solidFill>
                  <a:srgbClr val="333333"/>
                </a:solidFill>
                <a:effectLst/>
                <a:latin typeface="Helvetica Neue" panose="02000503000000020004" pitchFamily="2" charset="0"/>
              </a:rPr>
              <a:t> basic </a:t>
            </a:r>
            <a:r>
              <a:rPr lang="fr-FR" b="0" i="0" dirty="0" err="1">
                <a:solidFill>
                  <a:srgbClr val="333333"/>
                </a:solidFill>
                <a:effectLst/>
                <a:latin typeface="Helvetica Neue" panose="02000503000000020004" pitchFamily="2" charset="0"/>
              </a:rPr>
              <a:t>objects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available</a:t>
            </a:r>
            <a:r>
              <a:rPr lang="fr-FR" b="0" i="0" dirty="0">
                <a:solidFill>
                  <a:srgbClr val="333333"/>
                </a:solidFill>
                <a:effectLst/>
                <a:latin typeface="Helvetica Neue" panose="02000503000000020004" pitchFamily="2" charset="0"/>
              </a:rPr>
              <a:t> to store data are </a:t>
            </a:r>
            <a:r>
              <a:rPr lang="fr-FR" b="0" i="1" dirty="0" err="1">
                <a:solidFill>
                  <a:srgbClr val="333333"/>
                </a:solidFill>
                <a:effectLst/>
                <a:latin typeface="Helvetica Neue" panose="02000503000000020004" pitchFamily="2" charset="0"/>
              </a:rPr>
              <a:t>vectors</a:t>
            </a:r>
            <a:r>
              <a:rPr lang="fr-FR" b="0" i="0" dirty="0">
                <a:solidFill>
                  <a:srgbClr val="333333"/>
                </a:solidFill>
                <a:effectLst/>
                <a:latin typeface="Helvetica Neue" panose="02000503000000020004" pitchFamily="2" charset="0"/>
              </a:rPr>
              <a:t>. As </a:t>
            </a:r>
            <a:r>
              <a:rPr lang="fr-FR" b="0" i="0" dirty="0" err="1">
                <a:solidFill>
                  <a:srgbClr val="333333"/>
                </a:solidFill>
                <a:effectLst/>
                <a:latin typeface="Helvetica Neue" panose="02000503000000020004" pitchFamily="2" charset="0"/>
              </a:rPr>
              <a:t>we</a:t>
            </a:r>
            <a:r>
              <a:rPr lang="fr-FR" b="0" i="0" dirty="0">
                <a:solidFill>
                  <a:srgbClr val="333333"/>
                </a:solidFill>
                <a:effectLst/>
                <a:latin typeface="Helvetica Neue" panose="02000503000000020004" pitchFamily="2" charset="0"/>
              </a:rPr>
              <a:t> have </a:t>
            </a:r>
            <a:r>
              <a:rPr lang="fr-FR" b="0" i="0" dirty="0" err="1">
                <a:solidFill>
                  <a:srgbClr val="333333"/>
                </a:solidFill>
                <a:effectLst/>
                <a:latin typeface="Helvetica Neue" panose="02000503000000020004" pitchFamily="2" charset="0"/>
              </a:rPr>
              <a:t>seen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complex</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datasets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usually</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be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broken</a:t>
            </a:r>
            <a:r>
              <a:rPr lang="fr-FR" b="0" i="0" dirty="0">
                <a:solidFill>
                  <a:srgbClr val="333333"/>
                </a:solidFill>
                <a:effectLst/>
                <a:latin typeface="Helvetica Neue" panose="02000503000000020004" pitchFamily="2" charset="0"/>
              </a:rPr>
              <a:t> down </a:t>
            </a:r>
            <a:r>
              <a:rPr lang="fr-FR" b="0" i="0" dirty="0" err="1">
                <a:solidFill>
                  <a:srgbClr val="333333"/>
                </a:solidFill>
                <a:effectLst/>
                <a:latin typeface="Helvetica Neue" panose="02000503000000020004" pitchFamily="2" charset="0"/>
              </a:rPr>
              <a:t>into</a:t>
            </a:r>
            <a:r>
              <a:rPr lang="fr-FR" b="0" i="0" dirty="0">
                <a:solidFill>
                  <a:srgbClr val="333333"/>
                </a:solidFill>
                <a:effectLst/>
                <a:latin typeface="Helvetica Neue" panose="02000503000000020004" pitchFamily="2" charset="0"/>
              </a:rPr>
              <a:t> components </a:t>
            </a:r>
            <a:r>
              <a:rPr lang="fr-FR" b="0" i="0" dirty="0" err="1">
                <a:solidFill>
                  <a:srgbClr val="333333"/>
                </a:solidFill>
                <a:effectLst/>
                <a:latin typeface="Helvetica Neue" panose="02000503000000020004" pitchFamily="2" charset="0"/>
              </a:rPr>
              <a:t>that</a:t>
            </a:r>
            <a:r>
              <a:rPr lang="fr-FR" b="0" i="0" dirty="0">
                <a:solidFill>
                  <a:srgbClr val="333333"/>
                </a:solidFill>
                <a:effectLst/>
                <a:latin typeface="Helvetica Neue" panose="02000503000000020004" pitchFamily="2" charset="0"/>
              </a:rPr>
              <a:t> are </a:t>
            </a:r>
            <a:r>
              <a:rPr lang="fr-FR" b="0" i="0" dirty="0" err="1">
                <a:solidFill>
                  <a:srgbClr val="333333"/>
                </a:solidFill>
                <a:effectLst/>
                <a:latin typeface="Helvetica Neue" panose="02000503000000020004" pitchFamily="2" charset="0"/>
              </a:rPr>
              <a:t>vectors</a:t>
            </a:r>
            <a:r>
              <a:rPr lang="fr-FR" b="0" i="0" dirty="0">
                <a:solidFill>
                  <a:srgbClr val="333333"/>
                </a:solidFill>
                <a:effectLst/>
                <a:latin typeface="Helvetica Neue" panose="02000503000000020004" pitchFamily="2" charset="0"/>
              </a:rPr>
              <a:t>. For </a:t>
            </a:r>
            <a:r>
              <a:rPr lang="fr-FR" b="0" i="0" dirty="0" err="1">
                <a:solidFill>
                  <a:srgbClr val="333333"/>
                </a:solidFill>
                <a:effectLst/>
                <a:latin typeface="Helvetica Neue" panose="02000503000000020004" pitchFamily="2" charset="0"/>
              </a:rPr>
              <a:t>example</a:t>
            </a:r>
            <a:r>
              <a:rPr lang="fr-FR" b="0" i="0" dirty="0">
                <a:solidFill>
                  <a:srgbClr val="333333"/>
                </a:solidFill>
                <a:effectLst/>
                <a:latin typeface="Helvetica Neue" panose="02000503000000020004" pitchFamily="2" charset="0"/>
              </a:rPr>
              <a:t>, in a data frame, </a:t>
            </a:r>
            <a:r>
              <a:rPr lang="fr-FR" b="0" i="0" dirty="0" err="1">
                <a:solidFill>
                  <a:srgbClr val="333333"/>
                </a:solidFill>
                <a:effectLst/>
                <a:latin typeface="Helvetica Neue" panose="02000503000000020004" pitchFamily="2" charset="0"/>
              </a:rPr>
              <a:t>each</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column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is</a:t>
            </a:r>
            <a:r>
              <a:rPr lang="fr-FR" b="0" i="0" dirty="0">
                <a:solidFill>
                  <a:srgbClr val="333333"/>
                </a:solidFill>
                <a:effectLst/>
                <a:latin typeface="Helvetica Neue" panose="02000503000000020004" pitchFamily="2" charset="0"/>
              </a:rPr>
              <a:t> a </a:t>
            </a:r>
            <a:r>
              <a:rPr lang="fr-FR" b="0" i="0" dirty="0" err="1">
                <a:solidFill>
                  <a:srgbClr val="333333"/>
                </a:solidFill>
                <a:effectLst/>
                <a:latin typeface="Helvetica Neue" panose="02000503000000020004" pitchFamily="2" charset="0"/>
              </a:rPr>
              <a:t>vector</a:t>
            </a:r>
            <a:r>
              <a:rPr lang="fr-FR" b="0" i="0" dirty="0">
                <a:solidFill>
                  <a:srgbClr val="333333"/>
                </a:solidFill>
                <a:effectLst/>
                <a:latin typeface="Helvetica Neue" panose="02000503000000020004" pitchFamily="2" charset="0"/>
              </a:rPr>
              <a:t>. </a:t>
            </a:r>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vectors</a:t>
            </a:r>
            <a:endParaRPr lang="en-GB" dirty="0"/>
          </a:p>
        </p:txBody>
      </p:sp>
      <p:sp>
        <p:nvSpPr>
          <p:cNvPr id="3" name="Rectangle 2"/>
          <p:cNvSpPr/>
          <p:nvPr/>
        </p:nvSpPr>
        <p:spPr>
          <a:xfrm>
            <a:off x="584311" y="1433751"/>
            <a:ext cx="5940971" cy="5298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dirty="0">
                <a:solidFill>
                  <a:schemeClr val="accent1"/>
                </a:solidFill>
              </a:rPr>
              <a:t>codes &lt;- </a:t>
            </a:r>
            <a:r>
              <a:rPr lang="fr-FR" sz="1600" b="1" dirty="0">
                <a:solidFill>
                  <a:schemeClr val="accent1"/>
                </a:solidFill>
              </a:rPr>
              <a:t>c</a:t>
            </a:r>
            <a:r>
              <a:rPr lang="fr-FR" sz="1600" dirty="0">
                <a:solidFill>
                  <a:schemeClr val="accent1"/>
                </a:solidFill>
              </a:rPr>
              <a:t>(380, 124, 818)</a:t>
            </a:r>
            <a:endParaRPr lang="fr-FR" sz="1600" dirty="0">
              <a:solidFill>
                <a:schemeClr val="accent1"/>
              </a:solidFill>
            </a:endParaRPr>
          </a:p>
          <a:p>
            <a:r>
              <a:rPr lang="fr-FR" sz="1600" i="1" dirty="0">
                <a:solidFill>
                  <a:schemeClr val="tx1"/>
                </a:solidFill>
              </a:rPr>
              <a:t>#&gt; [1] 380 124 818</a:t>
            </a:r>
            <a:endParaRPr lang="fr-FR" sz="1600" dirty="0">
              <a:solidFill>
                <a:schemeClr val="tx1"/>
              </a:solidFill>
            </a:endParaRPr>
          </a:p>
          <a:p>
            <a:r>
              <a:rPr lang="en-GB" sz="1600" dirty="0">
                <a:solidFill>
                  <a:srgbClr val="FF0000"/>
                </a:solidFill>
              </a:rPr>
              <a:t>&gt; </a:t>
            </a:r>
            <a:r>
              <a:rPr lang="fr-FR" sz="1600" dirty="0">
                <a:solidFill>
                  <a:schemeClr val="accent1"/>
                </a:solidFill>
              </a:rPr>
              <a:t>country &lt;- </a:t>
            </a:r>
            <a:r>
              <a:rPr lang="fr-FR" sz="1600" b="1" dirty="0">
                <a:solidFill>
                  <a:schemeClr val="accent1"/>
                </a:solidFill>
              </a:rPr>
              <a:t>c</a:t>
            </a:r>
            <a:r>
              <a:rPr lang="fr-FR" sz="1600" dirty="0">
                <a:solidFill>
                  <a:schemeClr val="accent1"/>
                </a:solidFill>
              </a:rPr>
              <a:t>("</a:t>
            </a:r>
            <a:r>
              <a:rPr lang="fr-FR" sz="1600" dirty="0" err="1">
                <a:solidFill>
                  <a:schemeClr val="accent1"/>
                </a:solidFill>
              </a:rPr>
              <a:t>italy</a:t>
            </a:r>
            <a:r>
              <a:rPr lang="fr-FR" sz="1600" dirty="0">
                <a:solidFill>
                  <a:schemeClr val="accent1"/>
                </a:solidFill>
              </a:rPr>
              <a:t>", "canada", "</a:t>
            </a:r>
            <a:r>
              <a:rPr lang="fr-FR" sz="1600" dirty="0" err="1">
                <a:solidFill>
                  <a:schemeClr val="accent1"/>
                </a:solidFill>
              </a:rPr>
              <a:t>egypt</a:t>
            </a:r>
            <a:r>
              <a:rPr lang="fr-FR" sz="1600" dirty="0">
                <a:solidFill>
                  <a:schemeClr val="accent1"/>
                </a:solidFill>
              </a:rPr>
              <a:t>")</a:t>
            </a:r>
            <a:endParaRPr lang="fr-FR" sz="1600" dirty="0">
              <a:solidFill>
                <a:schemeClr val="accent1"/>
              </a:solidFill>
            </a:endParaRPr>
          </a:p>
          <a:p>
            <a:r>
              <a:rPr lang="en-GB" sz="1600" dirty="0">
                <a:solidFill>
                  <a:srgbClr val="FF0000"/>
                </a:solidFill>
              </a:rPr>
              <a:t>&gt; </a:t>
            </a:r>
            <a:r>
              <a:rPr lang="fr-FR" sz="1600" dirty="0">
                <a:solidFill>
                  <a:schemeClr val="accent1"/>
                </a:solidFill>
              </a:rPr>
              <a:t>codes &lt;- </a:t>
            </a:r>
            <a:r>
              <a:rPr lang="fr-FR" sz="1600" b="1" dirty="0">
                <a:solidFill>
                  <a:schemeClr val="accent1"/>
                </a:solidFill>
              </a:rPr>
              <a:t>c</a:t>
            </a:r>
            <a:r>
              <a:rPr lang="fr-FR" sz="1600" dirty="0">
                <a:solidFill>
                  <a:schemeClr val="accent1"/>
                </a:solidFill>
              </a:rPr>
              <a:t>(</a:t>
            </a:r>
            <a:r>
              <a:rPr lang="fr-FR" sz="1600" dirty="0" err="1">
                <a:solidFill>
                  <a:schemeClr val="accent1"/>
                </a:solidFill>
              </a:rPr>
              <a:t>italy</a:t>
            </a:r>
            <a:r>
              <a:rPr lang="fr-FR" sz="1600" dirty="0">
                <a:solidFill>
                  <a:schemeClr val="accent1"/>
                </a:solidFill>
              </a:rPr>
              <a:t> = 380, canada = 124, </a:t>
            </a:r>
            <a:r>
              <a:rPr lang="fr-FR" sz="1600" dirty="0" err="1">
                <a:solidFill>
                  <a:schemeClr val="accent1"/>
                </a:solidFill>
              </a:rPr>
              <a:t>egypt</a:t>
            </a:r>
            <a:r>
              <a:rPr lang="fr-FR" sz="1600" dirty="0">
                <a:solidFill>
                  <a:schemeClr val="accent1"/>
                </a:solidFill>
              </a:rPr>
              <a:t> = 818)</a:t>
            </a:r>
            <a:endParaRPr lang="fr-FR" sz="1600" dirty="0">
              <a:solidFill>
                <a:schemeClr val="accent1"/>
              </a:solidFill>
            </a:endParaRPr>
          </a:p>
          <a:p>
            <a:r>
              <a:rPr lang="fr-FR" sz="1600" dirty="0"/>
              <a:t> </a:t>
            </a:r>
            <a:r>
              <a:rPr lang="fr-FR" sz="1600" i="1" dirty="0">
                <a:solidFill>
                  <a:schemeClr val="tx1"/>
                </a:solidFill>
              </a:rPr>
              <a:t>#&gt; </a:t>
            </a:r>
            <a:r>
              <a:rPr lang="fr-FR" sz="1600" i="1" dirty="0" err="1">
                <a:solidFill>
                  <a:schemeClr val="tx1"/>
                </a:solidFill>
              </a:rPr>
              <a:t>italy</a:t>
            </a:r>
            <a:r>
              <a:rPr lang="fr-FR" sz="1600" i="1" dirty="0">
                <a:solidFill>
                  <a:schemeClr val="tx1"/>
                </a:solidFill>
              </a:rPr>
              <a:t> canada </a:t>
            </a:r>
            <a:r>
              <a:rPr lang="fr-FR" sz="1600" i="1" dirty="0" err="1">
                <a:solidFill>
                  <a:schemeClr val="tx1"/>
                </a:solidFill>
              </a:rPr>
              <a:t>egypt</a:t>
            </a:r>
            <a:r>
              <a:rPr lang="fr-FR" sz="1600" i="1" dirty="0">
                <a:solidFill>
                  <a:schemeClr val="tx1"/>
                </a:solidFill>
              </a:rPr>
              <a:t> </a:t>
            </a:r>
            <a:endParaRPr lang="fr-FR" sz="1600" i="1" dirty="0">
              <a:solidFill>
                <a:schemeClr val="tx1"/>
              </a:solidFill>
            </a:endParaRPr>
          </a:p>
          <a:p>
            <a:r>
              <a:rPr lang="fr-FR" sz="1600" i="1" dirty="0">
                <a:solidFill>
                  <a:schemeClr val="tx1"/>
                </a:solidFill>
              </a:rPr>
              <a:t>#&gt; 380 124 818</a:t>
            </a:r>
            <a:endParaRPr lang="fr-FR" sz="1600" i="1" dirty="0">
              <a:solidFill>
                <a:schemeClr val="tx1"/>
              </a:solidFill>
            </a:endParaRPr>
          </a:p>
          <a:p>
            <a:r>
              <a:rPr lang="en-GB" sz="1600" dirty="0">
                <a:solidFill>
                  <a:srgbClr val="FF0000"/>
                </a:solidFill>
              </a:rPr>
              <a:t>&gt; </a:t>
            </a:r>
            <a:r>
              <a:rPr lang="fr-FR" sz="1600" b="1" dirty="0">
                <a:solidFill>
                  <a:schemeClr val="accent1"/>
                </a:solidFill>
              </a:rPr>
              <a:t>class</a:t>
            </a:r>
            <a:r>
              <a:rPr lang="fr-FR" sz="1600" dirty="0">
                <a:solidFill>
                  <a:schemeClr val="accent1"/>
                </a:solidFill>
              </a:rPr>
              <a:t>(codes) </a:t>
            </a:r>
            <a:endParaRPr lang="fr-FR" sz="1600" dirty="0">
              <a:solidFill>
                <a:schemeClr val="accent1"/>
              </a:solidFill>
            </a:endParaRPr>
          </a:p>
          <a:p>
            <a:r>
              <a:rPr lang="fr-FR" sz="1600" i="1" dirty="0">
                <a:solidFill>
                  <a:schemeClr val="tx1"/>
                </a:solidFill>
              </a:rPr>
              <a:t>#&gt; [1] "</a:t>
            </a:r>
            <a:r>
              <a:rPr lang="fr-FR" sz="1600" i="1" dirty="0" err="1">
                <a:solidFill>
                  <a:schemeClr val="tx1"/>
                </a:solidFill>
              </a:rPr>
              <a:t>numeric</a:t>
            </a:r>
            <a:r>
              <a:rPr lang="fr-FR" sz="1600" i="1" dirty="0">
                <a:solidFill>
                  <a:schemeClr val="tx1"/>
                </a:solidFill>
              </a:rPr>
              <a:t>"</a:t>
            </a:r>
            <a:r>
              <a:rPr lang="fr-FR" sz="1600" dirty="0">
                <a:solidFill>
                  <a:schemeClr val="tx1"/>
                </a:solidFill>
              </a:rPr>
              <a:t>]</a:t>
            </a:r>
            <a:endParaRPr lang="fr-FR" sz="1600" dirty="0">
              <a:solidFill>
                <a:schemeClr val="tx1"/>
              </a:solidFill>
            </a:endParaRPr>
          </a:p>
          <a:p>
            <a:r>
              <a:rPr lang="en-GB" sz="1600" dirty="0">
                <a:solidFill>
                  <a:srgbClr val="FF0000"/>
                </a:solidFill>
              </a:rPr>
              <a:t>&gt; </a:t>
            </a:r>
            <a:r>
              <a:rPr lang="fr-FR" sz="1600" b="1" dirty="0" err="1">
                <a:solidFill>
                  <a:schemeClr val="accent1"/>
                </a:solidFill>
              </a:rPr>
              <a:t>names</a:t>
            </a:r>
            <a:r>
              <a:rPr lang="fr-FR" sz="1600" dirty="0">
                <a:solidFill>
                  <a:schemeClr val="accent1"/>
                </a:solidFill>
              </a:rPr>
              <a:t>(codes)</a:t>
            </a:r>
            <a:endParaRPr lang="fr-FR" sz="1600" dirty="0">
              <a:solidFill>
                <a:schemeClr val="accent1"/>
              </a:solidFill>
            </a:endParaRPr>
          </a:p>
          <a:p>
            <a:r>
              <a:rPr lang="fr-FR" sz="1600" dirty="0">
                <a:solidFill>
                  <a:schemeClr val="tx1"/>
                </a:solidFill>
              </a:rPr>
              <a:t> </a:t>
            </a:r>
            <a:r>
              <a:rPr lang="fr-FR" sz="1600" i="1" dirty="0">
                <a:solidFill>
                  <a:schemeClr val="tx1"/>
                </a:solidFill>
              </a:rPr>
              <a:t>#&gt; [1] "</a:t>
            </a:r>
            <a:r>
              <a:rPr lang="fr-FR" sz="1600" i="1" dirty="0" err="1">
                <a:solidFill>
                  <a:schemeClr val="tx1"/>
                </a:solidFill>
              </a:rPr>
              <a:t>italy</a:t>
            </a:r>
            <a:r>
              <a:rPr lang="fr-FR" sz="1600" i="1" dirty="0">
                <a:solidFill>
                  <a:schemeClr val="tx1"/>
                </a:solidFill>
              </a:rPr>
              <a:t>" "canada" "</a:t>
            </a:r>
            <a:r>
              <a:rPr lang="fr-FR" sz="1600" i="1" dirty="0" err="1">
                <a:solidFill>
                  <a:schemeClr val="tx1"/>
                </a:solidFill>
              </a:rPr>
              <a:t>egypt</a:t>
            </a:r>
            <a:r>
              <a:rPr lang="fr-FR" sz="1600" i="1" dirty="0">
                <a:solidFill>
                  <a:schemeClr val="tx1"/>
                </a:solidFill>
              </a:rPr>
              <a:t>"</a:t>
            </a:r>
            <a:endParaRPr lang="fr-FR" sz="1600" dirty="0">
              <a:solidFill>
                <a:schemeClr val="tx1"/>
              </a:solidFill>
            </a:endParaRPr>
          </a:p>
          <a:p>
            <a:endParaRPr lang="en-GB" sz="3600" dirty="0">
              <a:solidFill>
                <a:schemeClr val="tx1"/>
              </a:solidFill>
            </a:endParaRPr>
          </a:p>
        </p:txBody>
      </p:sp>
      <p:sp>
        <p:nvSpPr>
          <p:cNvPr id="4" name="Rectangle 3"/>
          <p:cNvSpPr/>
          <p:nvPr/>
        </p:nvSpPr>
        <p:spPr>
          <a:xfrm>
            <a:off x="7255564" y="1433751"/>
            <a:ext cx="3160643" cy="923330"/>
          </a:xfrm>
          <a:prstGeom prst="rect">
            <a:avLst/>
          </a:prstGeom>
        </p:spPr>
        <p:txBody>
          <a:bodyPr wrap="square">
            <a:spAutoFit/>
          </a:bodyPr>
          <a:lstStyle/>
          <a:p>
            <a:r>
              <a:rPr lang="fr-FR" b="0" i="0" dirty="0" err="1">
                <a:solidFill>
                  <a:srgbClr val="333333"/>
                </a:solidFill>
                <a:effectLst/>
                <a:latin typeface="Helvetica Neue" panose="02000503000000020004" pitchFamily="2" charset="0"/>
              </a:rPr>
              <a:t>We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create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vectors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using</a:t>
            </a:r>
            <a:r>
              <a:rPr lang="fr-FR" b="0" i="0" dirty="0">
                <a:solidFill>
                  <a:srgbClr val="333333"/>
                </a:solidFill>
                <a:effectLst/>
                <a:latin typeface="Helvetica Neue" panose="02000503000000020004" pitchFamily="2" charset="0"/>
              </a:rPr>
              <a:t> the </a:t>
            </a:r>
            <a:r>
              <a:rPr lang="fr-FR" b="0" i="0" dirty="0" err="1">
                <a:solidFill>
                  <a:srgbClr val="333333"/>
                </a:solidFill>
                <a:effectLst/>
                <a:latin typeface="Helvetica Neue" panose="02000503000000020004" pitchFamily="2" charset="0"/>
              </a:rPr>
              <a:t>function</a:t>
            </a:r>
            <a:r>
              <a:rPr lang="fr-FR" b="0" i="0" dirty="0">
                <a:solidFill>
                  <a:srgbClr val="333333"/>
                </a:solidFill>
                <a:effectLst/>
                <a:latin typeface="Helvetica Neue" panose="02000503000000020004" pitchFamily="2" charset="0"/>
              </a:rPr>
              <a:t> </a:t>
            </a:r>
            <a:r>
              <a:rPr lang="fr-FR" dirty="0"/>
              <a:t>c</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which</a:t>
            </a:r>
            <a:r>
              <a:rPr lang="fr-FR" b="0" i="0" dirty="0">
                <a:solidFill>
                  <a:srgbClr val="333333"/>
                </a:solidFill>
                <a:effectLst/>
                <a:latin typeface="Helvetica Neue" panose="02000503000000020004" pitchFamily="2" charset="0"/>
              </a:rPr>
              <a:t> stands for </a:t>
            </a:r>
            <a:r>
              <a:rPr lang="fr-FR" b="0" i="1" dirty="0" err="1">
                <a:solidFill>
                  <a:srgbClr val="333333"/>
                </a:solidFill>
                <a:effectLst/>
                <a:latin typeface="Helvetica Neue" panose="02000503000000020004" pitchFamily="2" charset="0"/>
              </a:rPr>
              <a:t>concatenate</a:t>
            </a:r>
            <a:r>
              <a:rPr lang="fr-FR" b="0" i="0" dirty="0">
                <a:solidFill>
                  <a:srgbClr val="333333"/>
                </a:solidFill>
                <a:effectLst/>
                <a:latin typeface="Helvetica Neue" panose="02000503000000020004" pitchFamily="2" charset="0"/>
              </a:rPr>
              <a:t>. </a:t>
            </a:r>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vectors</a:t>
            </a:r>
            <a:endParaRPr lang="en-GB" dirty="0"/>
          </a:p>
        </p:txBody>
      </p:sp>
      <p:sp>
        <p:nvSpPr>
          <p:cNvPr id="3" name="Rectangle 2"/>
          <p:cNvSpPr/>
          <p:nvPr/>
        </p:nvSpPr>
        <p:spPr>
          <a:xfrm>
            <a:off x="584311" y="1433751"/>
            <a:ext cx="5940971" cy="5298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dirty="0">
                <a:solidFill>
                  <a:schemeClr val="accent1"/>
                </a:solidFill>
              </a:rPr>
              <a:t>codes &lt;- </a:t>
            </a:r>
            <a:r>
              <a:rPr lang="fr-FR" sz="1600" b="1" dirty="0">
                <a:solidFill>
                  <a:schemeClr val="accent1"/>
                </a:solidFill>
              </a:rPr>
              <a:t>c</a:t>
            </a:r>
            <a:r>
              <a:rPr lang="fr-FR" sz="1600" dirty="0">
                <a:solidFill>
                  <a:schemeClr val="accent1"/>
                </a:solidFill>
              </a:rPr>
              <a:t>(380, 124, 818)</a:t>
            </a:r>
            <a:endParaRPr lang="fr-FR" sz="1600" dirty="0">
              <a:solidFill>
                <a:schemeClr val="accent1"/>
              </a:solidFill>
            </a:endParaRPr>
          </a:p>
          <a:p>
            <a:r>
              <a:rPr lang="fr-FR" sz="1600" i="1" dirty="0">
                <a:solidFill>
                  <a:schemeClr val="tx1"/>
                </a:solidFill>
              </a:rPr>
              <a:t>#&gt; [1] 380 124 818</a:t>
            </a:r>
            <a:endParaRPr lang="fr-FR" sz="1600" dirty="0">
              <a:solidFill>
                <a:schemeClr val="tx1"/>
              </a:solidFill>
            </a:endParaRPr>
          </a:p>
          <a:p>
            <a:r>
              <a:rPr lang="en-GB" sz="1600" dirty="0">
                <a:solidFill>
                  <a:srgbClr val="FF0000"/>
                </a:solidFill>
              </a:rPr>
              <a:t>&gt; </a:t>
            </a:r>
            <a:r>
              <a:rPr lang="fr-FR" sz="1600" dirty="0">
                <a:solidFill>
                  <a:schemeClr val="accent1"/>
                </a:solidFill>
              </a:rPr>
              <a:t>country &lt;- </a:t>
            </a:r>
            <a:r>
              <a:rPr lang="fr-FR" sz="1600" b="1" dirty="0">
                <a:solidFill>
                  <a:schemeClr val="accent1"/>
                </a:solidFill>
              </a:rPr>
              <a:t>c</a:t>
            </a:r>
            <a:r>
              <a:rPr lang="fr-FR" sz="1600" dirty="0">
                <a:solidFill>
                  <a:schemeClr val="accent1"/>
                </a:solidFill>
              </a:rPr>
              <a:t>("</a:t>
            </a:r>
            <a:r>
              <a:rPr lang="fr-FR" sz="1600" dirty="0" err="1">
                <a:solidFill>
                  <a:schemeClr val="accent1"/>
                </a:solidFill>
              </a:rPr>
              <a:t>italy</a:t>
            </a:r>
            <a:r>
              <a:rPr lang="fr-FR" sz="1600" dirty="0">
                <a:solidFill>
                  <a:schemeClr val="accent1"/>
                </a:solidFill>
              </a:rPr>
              <a:t>", "canada", "</a:t>
            </a:r>
            <a:r>
              <a:rPr lang="fr-FR" sz="1600" dirty="0" err="1">
                <a:solidFill>
                  <a:schemeClr val="accent1"/>
                </a:solidFill>
              </a:rPr>
              <a:t>egypt</a:t>
            </a:r>
            <a:r>
              <a:rPr lang="fr-FR" sz="1600" dirty="0">
                <a:solidFill>
                  <a:schemeClr val="accent1"/>
                </a:solidFill>
              </a:rPr>
              <a:t>")</a:t>
            </a:r>
            <a:endParaRPr lang="fr-FR" sz="1600" dirty="0">
              <a:solidFill>
                <a:schemeClr val="accent1"/>
              </a:solidFill>
            </a:endParaRPr>
          </a:p>
          <a:p>
            <a:r>
              <a:rPr lang="en-GB" sz="1600" dirty="0">
                <a:solidFill>
                  <a:srgbClr val="FF0000"/>
                </a:solidFill>
              </a:rPr>
              <a:t>&gt; </a:t>
            </a:r>
            <a:r>
              <a:rPr lang="fr-FR" sz="1600" dirty="0">
                <a:solidFill>
                  <a:schemeClr val="accent1"/>
                </a:solidFill>
              </a:rPr>
              <a:t>codes &lt;- </a:t>
            </a:r>
            <a:r>
              <a:rPr lang="fr-FR" sz="1600" b="1" dirty="0">
                <a:solidFill>
                  <a:schemeClr val="accent1"/>
                </a:solidFill>
              </a:rPr>
              <a:t>c</a:t>
            </a:r>
            <a:r>
              <a:rPr lang="fr-FR" sz="1600" dirty="0">
                <a:solidFill>
                  <a:schemeClr val="accent1"/>
                </a:solidFill>
              </a:rPr>
              <a:t>(</a:t>
            </a:r>
            <a:r>
              <a:rPr lang="fr-FR" sz="1600" dirty="0" err="1">
                <a:solidFill>
                  <a:schemeClr val="accent1"/>
                </a:solidFill>
              </a:rPr>
              <a:t>italy</a:t>
            </a:r>
            <a:r>
              <a:rPr lang="fr-FR" sz="1600" dirty="0">
                <a:solidFill>
                  <a:schemeClr val="accent1"/>
                </a:solidFill>
              </a:rPr>
              <a:t> = 380, canada = 124, </a:t>
            </a:r>
            <a:r>
              <a:rPr lang="fr-FR" sz="1600" dirty="0" err="1">
                <a:solidFill>
                  <a:schemeClr val="accent1"/>
                </a:solidFill>
              </a:rPr>
              <a:t>egypt</a:t>
            </a:r>
            <a:r>
              <a:rPr lang="fr-FR" sz="1600" dirty="0">
                <a:solidFill>
                  <a:schemeClr val="accent1"/>
                </a:solidFill>
              </a:rPr>
              <a:t> = 818)</a:t>
            </a:r>
            <a:endParaRPr lang="fr-FR" sz="1600" dirty="0">
              <a:solidFill>
                <a:schemeClr val="accent1"/>
              </a:solidFill>
            </a:endParaRPr>
          </a:p>
          <a:p>
            <a:r>
              <a:rPr lang="fr-FR" sz="1600" dirty="0"/>
              <a:t> </a:t>
            </a:r>
            <a:r>
              <a:rPr lang="fr-FR" sz="1600" i="1" dirty="0">
                <a:solidFill>
                  <a:schemeClr val="tx1"/>
                </a:solidFill>
              </a:rPr>
              <a:t>#&gt; </a:t>
            </a:r>
            <a:r>
              <a:rPr lang="fr-FR" sz="1600" i="1" dirty="0" err="1">
                <a:solidFill>
                  <a:schemeClr val="tx1"/>
                </a:solidFill>
              </a:rPr>
              <a:t>italy</a:t>
            </a:r>
            <a:r>
              <a:rPr lang="fr-FR" sz="1600" i="1" dirty="0">
                <a:solidFill>
                  <a:schemeClr val="tx1"/>
                </a:solidFill>
              </a:rPr>
              <a:t> canada </a:t>
            </a:r>
            <a:r>
              <a:rPr lang="fr-FR" sz="1600" i="1" dirty="0" err="1">
                <a:solidFill>
                  <a:schemeClr val="tx1"/>
                </a:solidFill>
              </a:rPr>
              <a:t>egypt</a:t>
            </a:r>
            <a:r>
              <a:rPr lang="fr-FR" sz="1600" i="1" dirty="0">
                <a:solidFill>
                  <a:schemeClr val="tx1"/>
                </a:solidFill>
              </a:rPr>
              <a:t> </a:t>
            </a:r>
            <a:endParaRPr lang="fr-FR" sz="1600" i="1" dirty="0">
              <a:solidFill>
                <a:schemeClr val="tx1"/>
              </a:solidFill>
            </a:endParaRPr>
          </a:p>
          <a:p>
            <a:r>
              <a:rPr lang="fr-FR" sz="1600" i="1" dirty="0">
                <a:solidFill>
                  <a:schemeClr val="tx1"/>
                </a:solidFill>
              </a:rPr>
              <a:t>#&gt; 380 124 818</a:t>
            </a:r>
            <a:endParaRPr lang="fr-FR" sz="1600" i="1" dirty="0">
              <a:solidFill>
                <a:schemeClr val="tx1"/>
              </a:solidFill>
            </a:endParaRPr>
          </a:p>
          <a:p>
            <a:r>
              <a:rPr lang="en-GB" sz="1600" dirty="0">
                <a:solidFill>
                  <a:srgbClr val="FF0000"/>
                </a:solidFill>
              </a:rPr>
              <a:t>&gt; </a:t>
            </a:r>
            <a:r>
              <a:rPr lang="fr-FR" sz="1600" b="1" dirty="0">
                <a:solidFill>
                  <a:schemeClr val="accent1"/>
                </a:solidFill>
              </a:rPr>
              <a:t>class</a:t>
            </a:r>
            <a:r>
              <a:rPr lang="fr-FR" sz="1600" dirty="0">
                <a:solidFill>
                  <a:schemeClr val="accent1"/>
                </a:solidFill>
              </a:rPr>
              <a:t>(codes) </a:t>
            </a:r>
            <a:endParaRPr lang="fr-FR" sz="1600" dirty="0">
              <a:solidFill>
                <a:schemeClr val="accent1"/>
              </a:solidFill>
            </a:endParaRPr>
          </a:p>
          <a:p>
            <a:r>
              <a:rPr lang="fr-FR" sz="1600" i="1" dirty="0">
                <a:solidFill>
                  <a:schemeClr val="tx1"/>
                </a:solidFill>
              </a:rPr>
              <a:t>#&gt; [1] "</a:t>
            </a:r>
            <a:r>
              <a:rPr lang="fr-FR" sz="1600" i="1" dirty="0" err="1">
                <a:solidFill>
                  <a:schemeClr val="tx1"/>
                </a:solidFill>
              </a:rPr>
              <a:t>numeric</a:t>
            </a:r>
            <a:r>
              <a:rPr lang="fr-FR" sz="1600" i="1" dirty="0">
                <a:solidFill>
                  <a:schemeClr val="tx1"/>
                </a:solidFill>
              </a:rPr>
              <a:t>"</a:t>
            </a:r>
            <a:r>
              <a:rPr lang="fr-FR" sz="1600" dirty="0">
                <a:solidFill>
                  <a:schemeClr val="tx1"/>
                </a:solidFill>
              </a:rPr>
              <a:t>]</a:t>
            </a:r>
            <a:endParaRPr lang="fr-FR" sz="1600" dirty="0">
              <a:solidFill>
                <a:schemeClr val="tx1"/>
              </a:solidFill>
            </a:endParaRPr>
          </a:p>
          <a:p>
            <a:r>
              <a:rPr lang="en-GB" sz="1600" dirty="0">
                <a:solidFill>
                  <a:srgbClr val="FF0000"/>
                </a:solidFill>
              </a:rPr>
              <a:t>&gt; </a:t>
            </a:r>
            <a:r>
              <a:rPr lang="fr-FR" sz="1600" b="1" dirty="0" err="1">
                <a:solidFill>
                  <a:schemeClr val="accent1"/>
                </a:solidFill>
              </a:rPr>
              <a:t>names</a:t>
            </a:r>
            <a:r>
              <a:rPr lang="fr-FR" sz="1600" dirty="0">
                <a:solidFill>
                  <a:schemeClr val="accent1"/>
                </a:solidFill>
              </a:rPr>
              <a:t>(codes)</a:t>
            </a:r>
            <a:endParaRPr lang="fr-FR" sz="1600" dirty="0">
              <a:solidFill>
                <a:schemeClr val="accent1"/>
              </a:solidFill>
            </a:endParaRPr>
          </a:p>
          <a:p>
            <a:r>
              <a:rPr lang="fr-FR" sz="1600" dirty="0">
                <a:solidFill>
                  <a:schemeClr val="tx1"/>
                </a:solidFill>
              </a:rPr>
              <a:t> </a:t>
            </a:r>
            <a:r>
              <a:rPr lang="fr-FR" sz="1600" i="1" dirty="0">
                <a:solidFill>
                  <a:schemeClr val="tx1"/>
                </a:solidFill>
              </a:rPr>
              <a:t>#&gt; [1] "</a:t>
            </a:r>
            <a:r>
              <a:rPr lang="fr-FR" sz="1600" i="1" dirty="0" err="1">
                <a:solidFill>
                  <a:schemeClr val="tx1"/>
                </a:solidFill>
              </a:rPr>
              <a:t>italy</a:t>
            </a:r>
            <a:r>
              <a:rPr lang="fr-FR" sz="1600" i="1" dirty="0">
                <a:solidFill>
                  <a:schemeClr val="tx1"/>
                </a:solidFill>
              </a:rPr>
              <a:t>" "canada" "</a:t>
            </a:r>
            <a:r>
              <a:rPr lang="fr-FR" sz="1600" i="1" dirty="0" err="1">
                <a:solidFill>
                  <a:schemeClr val="tx1"/>
                </a:solidFill>
              </a:rPr>
              <a:t>egypt</a:t>
            </a:r>
            <a:r>
              <a:rPr lang="fr-FR" sz="1600" i="1" dirty="0">
                <a:solidFill>
                  <a:schemeClr val="tx1"/>
                </a:solidFill>
              </a:rPr>
              <a:t>"</a:t>
            </a:r>
            <a:endParaRPr lang="fr-FR" sz="1600" dirty="0">
              <a:solidFill>
                <a:schemeClr val="tx1"/>
              </a:solidFill>
            </a:endParaRPr>
          </a:p>
          <a:p>
            <a:r>
              <a:rPr lang="en-GB" sz="1600" dirty="0">
                <a:solidFill>
                  <a:srgbClr val="FF0000"/>
                </a:solidFill>
              </a:rPr>
              <a:t>&gt; </a:t>
            </a:r>
            <a:r>
              <a:rPr lang="fr-FR" sz="1600" b="1" dirty="0" err="1">
                <a:solidFill>
                  <a:schemeClr val="accent1"/>
                </a:solidFill>
              </a:rPr>
              <a:t>seq</a:t>
            </a:r>
            <a:r>
              <a:rPr lang="fr-FR" sz="1600" dirty="0">
                <a:solidFill>
                  <a:schemeClr val="accent1"/>
                </a:solidFill>
              </a:rPr>
              <a:t>(1, 10) </a:t>
            </a:r>
            <a:endParaRPr lang="fr-FR" sz="1600" dirty="0">
              <a:solidFill>
                <a:schemeClr val="accent1"/>
              </a:solidFill>
            </a:endParaRPr>
          </a:p>
          <a:p>
            <a:r>
              <a:rPr lang="fr-FR" sz="1600" i="1" dirty="0">
                <a:solidFill>
                  <a:schemeClr val="tx1"/>
                </a:solidFill>
              </a:rPr>
              <a:t>#&gt; [1] 1 2 3 4 5 6 7 8 9 10</a:t>
            </a:r>
            <a:endParaRPr lang="fr-FR" sz="1600" i="1" dirty="0">
              <a:solidFill>
                <a:schemeClr val="tx1"/>
              </a:solidFill>
            </a:endParaRPr>
          </a:p>
          <a:p>
            <a:endParaRPr lang="en-GB" sz="3600" dirty="0">
              <a:solidFill>
                <a:schemeClr val="tx1"/>
              </a:solidFill>
            </a:endParaRPr>
          </a:p>
        </p:txBody>
      </p:sp>
      <p:sp>
        <p:nvSpPr>
          <p:cNvPr id="5" name="Rectangle 4"/>
          <p:cNvSpPr/>
          <p:nvPr/>
        </p:nvSpPr>
        <p:spPr>
          <a:xfrm>
            <a:off x="7255564" y="3831392"/>
            <a:ext cx="3160642" cy="923330"/>
          </a:xfrm>
          <a:prstGeom prst="rect">
            <a:avLst/>
          </a:prstGeom>
        </p:spPr>
        <p:txBody>
          <a:bodyPr wrap="square">
            <a:spAutoFit/>
          </a:bodyPr>
          <a:lstStyle/>
          <a:p>
            <a:r>
              <a:rPr lang="fr-FR" b="0" i="0" dirty="0" err="1">
                <a:solidFill>
                  <a:srgbClr val="333333"/>
                </a:solidFill>
                <a:effectLst/>
                <a:latin typeface="Helvetica Neue" panose="02000503000000020004" pitchFamily="2" charset="0"/>
              </a:rPr>
              <a:t>Another</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useful</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function</a:t>
            </a:r>
            <a:r>
              <a:rPr lang="fr-FR" b="0" i="0" dirty="0">
                <a:solidFill>
                  <a:srgbClr val="333333"/>
                </a:solidFill>
                <a:effectLst/>
                <a:latin typeface="Helvetica Neue" panose="02000503000000020004" pitchFamily="2" charset="0"/>
              </a:rPr>
              <a:t> for </a:t>
            </a:r>
            <a:r>
              <a:rPr lang="fr-FR" b="0" i="0" dirty="0" err="1">
                <a:solidFill>
                  <a:srgbClr val="333333"/>
                </a:solidFill>
                <a:effectLst/>
                <a:latin typeface="Helvetica Neue" panose="02000503000000020004" pitchFamily="2" charset="0"/>
              </a:rPr>
              <a:t>creating</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vectors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generates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sequences</a:t>
            </a:r>
            <a:r>
              <a:rPr lang="fr-FR" b="0" i="0" dirty="0">
                <a:solidFill>
                  <a:srgbClr val="333333"/>
                </a:solidFill>
                <a:effectLst/>
                <a:latin typeface="Helvetica Neue" panose="02000503000000020004" pitchFamily="2" charset="0"/>
              </a:rPr>
              <a:t>:</a:t>
            </a:r>
            <a:endParaRPr lang="en-GB"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vectors</a:t>
            </a:r>
            <a:endParaRPr lang="en-GB" dirty="0"/>
          </a:p>
        </p:txBody>
      </p:sp>
      <p:sp>
        <p:nvSpPr>
          <p:cNvPr id="3" name="Rectangle 2"/>
          <p:cNvSpPr/>
          <p:nvPr/>
        </p:nvSpPr>
        <p:spPr>
          <a:xfrm>
            <a:off x="584311" y="1433751"/>
            <a:ext cx="5940971" cy="5298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dirty="0">
                <a:solidFill>
                  <a:schemeClr val="accent1"/>
                </a:solidFill>
              </a:rPr>
              <a:t>codes &lt;- </a:t>
            </a:r>
            <a:r>
              <a:rPr lang="fr-FR" sz="1600" b="1" dirty="0">
                <a:solidFill>
                  <a:schemeClr val="accent1"/>
                </a:solidFill>
              </a:rPr>
              <a:t>c</a:t>
            </a:r>
            <a:r>
              <a:rPr lang="fr-FR" sz="1600" dirty="0">
                <a:solidFill>
                  <a:schemeClr val="accent1"/>
                </a:solidFill>
              </a:rPr>
              <a:t>(380, 124, 818)</a:t>
            </a:r>
            <a:endParaRPr lang="fr-FR" sz="1600" dirty="0">
              <a:solidFill>
                <a:schemeClr val="accent1"/>
              </a:solidFill>
            </a:endParaRPr>
          </a:p>
          <a:p>
            <a:r>
              <a:rPr lang="fr-FR" sz="1600" i="1" dirty="0">
                <a:solidFill>
                  <a:schemeClr val="tx1"/>
                </a:solidFill>
              </a:rPr>
              <a:t>#&gt; [1] 380 124 818</a:t>
            </a:r>
            <a:endParaRPr lang="fr-FR" sz="1600" dirty="0">
              <a:solidFill>
                <a:schemeClr val="tx1"/>
              </a:solidFill>
            </a:endParaRPr>
          </a:p>
          <a:p>
            <a:r>
              <a:rPr lang="en-GB" sz="1600" dirty="0">
                <a:solidFill>
                  <a:srgbClr val="FF0000"/>
                </a:solidFill>
              </a:rPr>
              <a:t>&gt; </a:t>
            </a:r>
            <a:r>
              <a:rPr lang="fr-FR" sz="1600" dirty="0">
                <a:solidFill>
                  <a:schemeClr val="accent1"/>
                </a:solidFill>
              </a:rPr>
              <a:t>country &lt;- </a:t>
            </a:r>
            <a:r>
              <a:rPr lang="fr-FR" sz="1600" b="1" dirty="0">
                <a:solidFill>
                  <a:schemeClr val="accent1"/>
                </a:solidFill>
              </a:rPr>
              <a:t>c</a:t>
            </a:r>
            <a:r>
              <a:rPr lang="fr-FR" sz="1600" dirty="0">
                <a:solidFill>
                  <a:schemeClr val="accent1"/>
                </a:solidFill>
              </a:rPr>
              <a:t>("</a:t>
            </a:r>
            <a:r>
              <a:rPr lang="fr-FR" sz="1600" dirty="0" err="1">
                <a:solidFill>
                  <a:schemeClr val="accent1"/>
                </a:solidFill>
              </a:rPr>
              <a:t>italy</a:t>
            </a:r>
            <a:r>
              <a:rPr lang="fr-FR" sz="1600" dirty="0">
                <a:solidFill>
                  <a:schemeClr val="accent1"/>
                </a:solidFill>
              </a:rPr>
              <a:t>", "canada", "</a:t>
            </a:r>
            <a:r>
              <a:rPr lang="fr-FR" sz="1600" dirty="0" err="1">
                <a:solidFill>
                  <a:schemeClr val="accent1"/>
                </a:solidFill>
              </a:rPr>
              <a:t>egypt</a:t>
            </a:r>
            <a:r>
              <a:rPr lang="fr-FR" sz="1600" dirty="0">
                <a:solidFill>
                  <a:schemeClr val="accent1"/>
                </a:solidFill>
              </a:rPr>
              <a:t>")</a:t>
            </a:r>
            <a:endParaRPr lang="fr-FR" sz="1600" dirty="0">
              <a:solidFill>
                <a:schemeClr val="accent1"/>
              </a:solidFill>
            </a:endParaRPr>
          </a:p>
          <a:p>
            <a:r>
              <a:rPr lang="en-GB" sz="1600" dirty="0">
                <a:solidFill>
                  <a:srgbClr val="FF0000"/>
                </a:solidFill>
              </a:rPr>
              <a:t>&gt; </a:t>
            </a:r>
            <a:r>
              <a:rPr lang="fr-FR" sz="1600" dirty="0">
                <a:solidFill>
                  <a:schemeClr val="accent1"/>
                </a:solidFill>
              </a:rPr>
              <a:t>codes &lt;- </a:t>
            </a:r>
            <a:r>
              <a:rPr lang="fr-FR" sz="1600" b="1" dirty="0">
                <a:solidFill>
                  <a:schemeClr val="accent1"/>
                </a:solidFill>
              </a:rPr>
              <a:t>c</a:t>
            </a:r>
            <a:r>
              <a:rPr lang="fr-FR" sz="1600" dirty="0">
                <a:solidFill>
                  <a:schemeClr val="accent1"/>
                </a:solidFill>
              </a:rPr>
              <a:t>(</a:t>
            </a:r>
            <a:r>
              <a:rPr lang="fr-FR" sz="1600" dirty="0" err="1">
                <a:solidFill>
                  <a:schemeClr val="accent1"/>
                </a:solidFill>
              </a:rPr>
              <a:t>italy</a:t>
            </a:r>
            <a:r>
              <a:rPr lang="fr-FR" sz="1600" dirty="0">
                <a:solidFill>
                  <a:schemeClr val="accent1"/>
                </a:solidFill>
              </a:rPr>
              <a:t> = 380, canada = 124, </a:t>
            </a:r>
            <a:r>
              <a:rPr lang="fr-FR" sz="1600" dirty="0" err="1">
                <a:solidFill>
                  <a:schemeClr val="accent1"/>
                </a:solidFill>
              </a:rPr>
              <a:t>egypt</a:t>
            </a:r>
            <a:r>
              <a:rPr lang="fr-FR" sz="1600" dirty="0">
                <a:solidFill>
                  <a:schemeClr val="accent1"/>
                </a:solidFill>
              </a:rPr>
              <a:t> = 818)</a:t>
            </a:r>
            <a:endParaRPr lang="fr-FR" sz="1600" dirty="0">
              <a:solidFill>
                <a:schemeClr val="accent1"/>
              </a:solidFill>
            </a:endParaRPr>
          </a:p>
          <a:p>
            <a:r>
              <a:rPr lang="fr-FR" sz="1600" dirty="0"/>
              <a:t> </a:t>
            </a:r>
            <a:r>
              <a:rPr lang="fr-FR" sz="1600" i="1" dirty="0">
                <a:solidFill>
                  <a:schemeClr val="tx1"/>
                </a:solidFill>
              </a:rPr>
              <a:t>#&gt; </a:t>
            </a:r>
            <a:r>
              <a:rPr lang="fr-FR" sz="1600" i="1" dirty="0" err="1">
                <a:solidFill>
                  <a:schemeClr val="tx1"/>
                </a:solidFill>
              </a:rPr>
              <a:t>italy</a:t>
            </a:r>
            <a:r>
              <a:rPr lang="fr-FR" sz="1600" i="1" dirty="0">
                <a:solidFill>
                  <a:schemeClr val="tx1"/>
                </a:solidFill>
              </a:rPr>
              <a:t> canada </a:t>
            </a:r>
            <a:r>
              <a:rPr lang="fr-FR" sz="1600" i="1" dirty="0" err="1">
                <a:solidFill>
                  <a:schemeClr val="tx1"/>
                </a:solidFill>
              </a:rPr>
              <a:t>egypt</a:t>
            </a:r>
            <a:r>
              <a:rPr lang="fr-FR" sz="1600" i="1" dirty="0">
                <a:solidFill>
                  <a:schemeClr val="tx1"/>
                </a:solidFill>
              </a:rPr>
              <a:t> </a:t>
            </a:r>
            <a:endParaRPr lang="fr-FR" sz="1600" i="1" dirty="0">
              <a:solidFill>
                <a:schemeClr val="tx1"/>
              </a:solidFill>
            </a:endParaRPr>
          </a:p>
          <a:p>
            <a:r>
              <a:rPr lang="fr-FR" sz="1600" i="1" dirty="0">
                <a:solidFill>
                  <a:schemeClr val="tx1"/>
                </a:solidFill>
              </a:rPr>
              <a:t>#&gt; 380 124 818</a:t>
            </a:r>
            <a:endParaRPr lang="fr-FR" sz="1600" i="1" dirty="0">
              <a:solidFill>
                <a:schemeClr val="tx1"/>
              </a:solidFill>
            </a:endParaRPr>
          </a:p>
          <a:p>
            <a:r>
              <a:rPr lang="en-GB" sz="1600" dirty="0">
                <a:solidFill>
                  <a:srgbClr val="FF0000"/>
                </a:solidFill>
              </a:rPr>
              <a:t>&gt; </a:t>
            </a:r>
            <a:r>
              <a:rPr lang="fr-FR" sz="1600" b="1" dirty="0">
                <a:solidFill>
                  <a:schemeClr val="accent1"/>
                </a:solidFill>
              </a:rPr>
              <a:t>class</a:t>
            </a:r>
            <a:r>
              <a:rPr lang="fr-FR" sz="1600" dirty="0">
                <a:solidFill>
                  <a:schemeClr val="accent1"/>
                </a:solidFill>
              </a:rPr>
              <a:t>(codes) </a:t>
            </a:r>
            <a:endParaRPr lang="fr-FR" sz="1600" dirty="0">
              <a:solidFill>
                <a:schemeClr val="accent1"/>
              </a:solidFill>
            </a:endParaRPr>
          </a:p>
          <a:p>
            <a:r>
              <a:rPr lang="fr-FR" sz="1600" i="1" dirty="0">
                <a:solidFill>
                  <a:schemeClr val="tx1"/>
                </a:solidFill>
              </a:rPr>
              <a:t>#&gt; [1] "</a:t>
            </a:r>
            <a:r>
              <a:rPr lang="fr-FR" sz="1600" i="1" dirty="0" err="1">
                <a:solidFill>
                  <a:schemeClr val="tx1"/>
                </a:solidFill>
              </a:rPr>
              <a:t>numeric</a:t>
            </a:r>
            <a:r>
              <a:rPr lang="fr-FR" sz="1600" i="1" dirty="0">
                <a:solidFill>
                  <a:schemeClr val="tx1"/>
                </a:solidFill>
              </a:rPr>
              <a:t>"</a:t>
            </a:r>
            <a:r>
              <a:rPr lang="fr-FR" sz="1600" dirty="0">
                <a:solidFill>
                  <a:schemeClr val="tx1"/>
                </a:solidFill>
              </a:rPr>
              <a:t>]</a:t>
            </a:r>
            <a:endParaRPr lang="fr-FR" sz="1600" dirty="0">
              <a:solidFill>
                <a:schemeClr val="tx1"/>
              </a:solidFill>
            </a:endParaRPr>
          </a:p>
          <a:p>
            <a:r>
              <a:rPr lang="en-GB" sz="1600" dirty="0">
                <a:solidFill>
                  <a:srgbClr val="FF0000"/>
                </a:solidFill>
              </a:rPr>
              <a:t>&gt; </a:t>
            </a:r>
            <a:r>
              <a:rPr lang="fr-FR" sz="1600" b="1" dirty="0" err="1">
                <a:solidFill>
                  <a:schemeClr val="accent1"/>
                </a:solidFill>
              </a:rPr>
              <a:t>names</a:t>
            </a:r>
            <a:r>
              <a:rPr lang="fr-FR" sz="1600" dirty="0">
                <a:solidFill>
                  <a:schemeClr val="accent1"/>
                </a:solidFill>
              </a:rPr>
              <a:t>(codes)</a:t>
            </a:r>
            <a:endParaRPr lang="fr-FR" sz="1600" dirty="0">
              <a:solidFill>
                <a:schemeClr val="accent1"/>
              </a:solidFill>
            </a:endParaRPr>
          </a:p>
          <a:p>
            <a:r>
              <a:rPr lang="fr-FR" sz="1600" dirty="0">
                <a:solidFill>
                  <a:schemeClr val="tx1"/>
                </a:solidFill>
              </a:rPr>
              <a:t> </a:t>
            </a:r>
            <a:r>
              <a:rPr lang="fr-FR" sz="1600" i="1" dirty="0">
                <a:solidFill>
                  <a:schemeClr val="tx1"/>
                </a:solidFill>
              </a:rPr>
              <a:t>#&gt; [1] "</a:t>
            </a:r>
            <a:r>
              <a:rPr lang="fr-FR" sz="1600" i="1" dirty="0" err="1">
                <a:solidFill>
                  <a:schemeClr val="tx1"/>
                </a:solidFill>
              </a:rPr>
              <a:t>italy</a:t>
            </a:r>
            <a:r>
              <a:rPr lang="fr-FR" sz="1600" i="1" dirty="0">
                <a:solidFill>
                  <a:schemeClr val="tx1"/>
                </a:solidFill>
              </a:rPr>
              <a:t>" "canada" "</a:t>
            </a:r>
            <a:r>
              <a:rPr lang="fr-FR" sz="1600" i="1" dirty="0" err="1">
                <a:solidFill>
                  <a:schemeClr val="tx1"/>
                </a:solidFill>
              </a:rPr>
              <a:t>egypt</a:t>
            </a:r>
            <a:r>
              <a:rPr lang="fr-FR" sz="1600" i="1" dirty="0">
                <a:solidFill>
                  <a:schemeClr val="tx1"/>
                </a:solidFill>
              </a:rPr>
              <a:t>"</a:t>
            </a:r>
            <a:endParaRPr lang="fr-FR" sz="1600" dirty="0">
              <a:solidFill>
                <a:schemeClr val="tx1"/>
              </a:solidFill>
            </a:endParaRPr>
          </a:p>
          <a:p>
            <a:r>
              <a:rPr lang="en-GB" sz="1600" dirty="0">
                <a:solidFill>
                  <a:srgbClr val="FF0000"/>
                </a:solidFill>
              </a:rPr>
              <a:t>&gt; </a:t>
            </a:r>
            <a:r>
              <a:rPr lang="fr-FR" sz="1600" b="1" dirty="0" err="1">
                <a:solidFill>
                  <a:schemeClr val="accent1"/>
                </a:solidFill>
              </a:rPr>
              <a:t>seq</a:t>
            </a:r>
            <a:r>
              <a:rPr lang="fr-FR" sz="1600" dirty="0">
                <a:solidFill>
                  <a:schemeClr val="accent1"/>
                </a:solidFill>
              </a:rPr>
              <a:t>(1, 10) </a:t>
            </a:r>
            <a:endParaRPr lang="fr-FR" sz="1600" dirty="0">
              <a:solidFill>
                <a:schemeClr val="accent1"/>
              </a:solidFill>
            </a:endParaRPr>
          </a:p>
          <a:p>
            <a:r>
              <a:rPr lang="fr-FR" sz="1600" i="1" dirty="0">
                <a:solidFill>
                  <a:schemeClr val="tx1"/>
                </a:solidFill>
              </a:rPr>
              <a:t>#&gt; [1] 1 2 3 4 5 6 7 8 9 10</a:t>
            </a:r>
            <a:endParaRPr lang="fr-FR" sz="1600" i="1" dirty="0">
              <a:solidFill>
                <a:schemeClr val="tx1"/>
              </a:solidFill>
            </a:endParaRPr>
          </a:p>
          <a:p>
            <a:r>
              <a:rPr lang="en-GB" sz="1600" dirty="0">
                <a:solidFill>
                  <a:srgbClr val="FF0000"/>
                </a:solidFill>
              </a:rPr>
              <a:t>&gt; </a:t>
            </a:r>
            <a:r>
              <a:rPr lang="fr-FR" sz="1600" dirty="0">
                <a:solidFill>
                  <a:schemeClr val="accent1"/>
                </a:solidFill>
              </a:rPr>
              <a:t>codes[2] </a:t>
            </a:r>
            <a:endParaRPr lang="fr-FR" sz="1600" dirty="0">
              <a:solidFill>
                <a:schemeClr val="accent1"/>
              </a:solidFill>
            </a:endParaRPr>
          </a:p>
          <a:p>
            <a:r>
              <a:rPr lang="fr-FR" sz="1600" i="1" dirty="0">
                <a:solidFill>
                  <a:schemeClr val="tx1"/>
                </a:solidFill>
              </a:rPr>
              <a:t>#&gt; canada </a:t>
            </a:r>
            <a:endParaRPr lang="fr-FR" sz="1600" i="1" dirty="0">
              <a:solidFill>
                <a:schemeClr val="tx1"/>
              </a:solidFill>
            </a:endParaRPr>
          </a:p>
          <a:p>
            <a:r>
              <a:rPr lang="fr-FR" sz="1600" i="1" dirty="0">
                <a:solidFill>
                  <a:schemeClr val="tx1"/>
                </a:solidFill>
              </a:rPr>
              <a:t>#&gt; 124</a:t>
            </a:r>
            <a:endParaRPr lang="fr-FR" sz="1600" i="1" dirty="0">
              <a:solidFill>
                <a:schemeClr val="tx1"/>
              </a:solidFill>
            </a:endParaRPr>
          </a:p>
          <a:p>
            <a:r>
              <a:rPr lang="en-GB" sz="1600" dirty="0">
                <a:solidFill>
                  <a:srgbClr val="FF0000"/>
                </a:solidFill>
              </a:rPr>
              <a:t>&gt; </a:t>
            </a:r>
            <a:r>
              <a:rPr lang="fr-FR" sz="1600" dirty="0">
                <a:solidFill>
                  <a:schemeClr val="accent1"/>
                </a:solidFill>
              </a:rPr>
              <a:t>codes[</a:t>
            </a:r>
            <a:r>
              <a:rPr lang="fr-FR" sz="1600" b="1" dirty="0">
                <a:solidFill>
                  <a:schemeClr val="accent1"/>
                </a:solidFill>
              </a:rPr>
              <a:t>c</a:t>
            </a:r>
            <a:r>
              <a:rPr lang="fr-FR" sz="1600" dirty="0">
                <a:solidFill>
                  <a:schemeClr val="accent1"/>
                </a:solidFill>
              </a:rPr>
              <a:t>(1,3)] </a:t>
            </a:r>
            <a:endParaRPr lang="fr-FR" sz="1600" dirty="0">
              <a:solidFill>
                <a:schemeClr val="accent1"/>
              </a:solidFill>
            </a:endParaRPr>
          </a:p>
          <a:p>
            <a:r>
              <a:rPr lang="fr-FR" sz="1600" i="1" dirty="0">
                <a:solidFill>
                  <a:schemeClr val="tx1"/>
                </a:solidFill>
              </a:rPr>
              <a:t>#&gt; </a:t>
            </a:r>
            <a:r>
              <a:rPr lang="fr-FR" sz="1600" i="1" dirty="0" err="1">
                <a:solidFill>
                  <a:schemeClr val="tx1"/>
                </a:solidFill>
              </a:rPr>
              <a:t>italy</a:t>
            </a:r>
            <a:r>
              <a:rPr lang="fr-FR" sz="1600" i="1" dirty="0">
                <a:solidFill>
                  <a:schemeClr val="tx1"/>
                </a:solidFill>
              </a:rPr>
              <a:t> </a:t>
            </a:r>
            <a:r>
              <a:rPr lang="fr-FR" sz="1600" i="1" dirty="0" err="1">
                <a:solidFill>
                  <a:schemeClr val="tx1"/>
                </a:solidFill>
              </a:rPr>
              <a:t>egypt</a:t>
            </a:r>
            <a:r>
              <a:rPr lang="fr-FR" sz="1600" i="1" dirty="0">
                <a:solidFill>
                  <a:schemeClr val="tx1"/>
                </a:solidFill>
              </a:rPr>
              <a:t> </a:t>
            </a:r>
            <a:endParaRPr lang="fr-FR" sz="1600" i="1" dirty="0">
              <a:solidFill>
                <a:schemeClr val="tx1"/>
              </a:solidFill>
            </a:endParaRPr>
          </a:p>
          <a:p>
            <a:r>
              <a:rPr lang="fr-FR" sz="1600" i="1" dirty="0">
                <a:solidFill>
                  <a:schemeClr val="tx1"/>
                </a:solidFill>
              </a:rPr>
              <a:t>#&gt; 380 818</a:t>
            </a:r>
            <a:endParaRPr lang="fr-FR" sz="1600" i="1" dirty="0">
              <a:solidFill>
                <a:schemeClr val="tx1"/>
              </a:solidFill>
            </a:endParaRPr>
          </a:p>
          <a:p>
            <a:r>
              <a:rPr lang="en-GB" sz="1600" dirty="0">
                <a:solidFill>
                  <a:srgbClr val="FF0000"/>
                </a:solidFill>
              </a:rPr>
              <a:t>&gt; </a:t>
            </a:r>
            <a:r>
              <a:rPr lang="fr-FR" sz="1600" dirty="0">
                <a:solidFill>
                  <a:schemeClr val="accent1"/>
                </a:solidFill>
              </a:rPr>
              <a:t>codes[1:2] </a:t>
            </a:r>
            <a:endParaRPr lang="fr-FR" sz="1600" dirty="0">
              <a:solidFill>
                <a:schemeClr val="accent1"/>
              </a:solidFill>
            </a:endParaRPr>
          </a:p>
          <a:p>
            <a:r>
              <a:rPr lang="fr-FR" sz="1600" i="1" dirty="0">
                <a:solidFill>
                  <a:schemeClr val="tx1"/>
                </a:solidFill>
              </a:rPr>
              <a:t>#&gt; </a:t>
            </a:r>
            <a:r>
              <a:rPr lang="fr-FR" sz="1600" i="1" dirty="0" err="1">
                <a:solidFill>
                  <a:schemeClr val="tx1"/>
                </a:solidFill>
              </a:rPr>
              <a:t>italy</a:t>
            </a:r>
            <a:r>
              <a:rPr lang="fr-FR" sz="1600" i="1" dirty="0">
                <a:solidFill>
                  <a:schemeClr val="tx1"/>
                </a:solidFill>
              </a:rPr>
              <a:t> canada </a:t>
            </a:r>
            <a:endParaRPr lang="fr-FR" sz="1600" i="1" dirty="0">
              <a:solidFill>
                <a:schemeClr val="tx1"/>
              </a:solidFill>
            </a:endParaRPr>
          </a:p>
          <a:p>
            <a:r>
              <a:rPr lang="fr-FR" sz="1600" i="1" dirty="0">
                <a:solidFill>
                  <a:schemeClr val="tx1"/>
                </a:solidFill>
              </a:rPr>
              <a:t>#&gt; 380 124</a:t>
            </a:r>
            <a:endParaRPr lang="en-GB" sz="1600" dirty="0">
              <a:solidFill>
                <a:schemeClr val="tx1"/>
              </a:solidFill>
            </a:endParaRPr>
          </a:p>
          <a:p>
            <a:endParaRPr lang="en-GB" sz="3600" dirty="0">
              <a:solidFill>
                <a:schemeClr val="tx1"/>
              </a:solidFill>
            </a:endParaRPr>
          </a:p>
        </p:txBody>
      </p:sp>
      <p:sp>
        <p:nvSpPr>
          <p:cNvPr id="5" name="Rectangle 4"/>
          <p:cNvSpPr/>
          <p:nvPr/>
        </p:nvSpPr>
        <p:spPr>
          <a:xfrm>
            <a:off x="7235685" y="4348227"/>
            <a:ext cx="3160642" cy="369332"/>
          </a:xfrm>
          <a:prstGeom prst="rect">
            <a:avLst/>
          </a:prstGeom>
        </p:spPr>
        <p:txBody>
          <a:bodyPr wrap="square">
            <a:spAutoFit/>
          </a:bodyPr>
          <a:lstStyle/>
          <a:p>
            <a:r>
              <a:rPr lang="fr-FR" b="0" i="0" dirty="0" err="1">
                <a:solidFill>
                  <a:srgbClr val="333333"/>
                </a:solidFill>
                <a:effectLst/>
                <a:latin typeface="Helvetica Neue" panose="02000503000000020004" pitchFamily="2" charset="0"/>
              </a:rPr>
              <a:t>Subsetting</a:t>
            </a:r>
            <a:r>
              <a:rPr lang="fr-FR" b="0" i="0" dirty="0">
                <a:solidFill>
                  <a:srgbClr val="333333"/>
                </a:solidFill>
                <a:effectLst/>
                <a:latin typeface="Helvetica Neue" panose="02000503000000020004" pitchFamily="2" charset="0"/>
              </a:rPr>
              <a:t> a </a:t>
            </a:r>
            <a:r>
              <a:rPr lang="fr-FR" b="0" i="0" dirty="0" err="1">
                <a:solidFill>
                  <a:srgbClr val="333333"/>
                </a:solidFill>
                <a:effectLst/>
                <a:latin typeface="Helvetica Neue" panose="02000503000000020004" pitchFamily="2" charset="0"/>
              </a:rPr>
              <a:t>vector</a:t>
            </a:r>
            <a:endParaRPr lang="en-GB"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Vectors</a:t>
            </a:r>
            <a:endParaRPr lang="en-GB" dirty="0"/>
          </a:p>
        </p:txBody>
      </p:sp>
      <p:sp>
        <p:nvSpPr>
          <p:cNvPr id="3" name="Rectangle 2"/>
          <p:cNvSpPr/>
          <p:nvPr/>
        </p:nvSpPr>
        <p:spPr>
          <a:xfrm>
            <a:off x="509753" y="1374466"/>
            <a:ext cx="8053552" cy="53101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dirty="0">
                <a:solidFill>
                  <a:srgbClr val="FF0000"/>
                </a:solidFill>
              </a:rPr>
              <a:t>&gt; </a:t>
            </a:r>
            <a:r>
              <a:rPr lang="fr-FR" sz="2400" dirty="0">
                <a:solidFill>
                  <a:schemeClr val="accent1"/>
                </a:solidFill>
              </a:rPr>
              <a:t>class(</a:t>
            </a:r>
            <a:r>
              <a:rPr lang="fr-FR" sz="2400" dirty="0" err="1">
                <a:solidFill>
                  <a:schemeClr val="accent1"/>
                </a:solidFill>
              </a:rPr>
              <a:t>murders$population</a:t>
            </a:r>
            <a:r>
              <a:rPr lang="fr-FR" sz="2400" dirty="0">
                <a:solidFill>
                  <a:schemeClr val="accent1"/>
                </a:solidFill>
              </a:rPr>
              <a:t>)</a:t>
            </a:r>
            <a:endParaRPr lang="en-GB" sz="2400" dirty="0">
              <a:solidFill>
                <a:schemeClr val="accent1"/>
              </a:solidFill>
            </a:endParaRPr>
          </a:p>
          <a:p>
            <a:r>
              <a:rPr lang="en-GB" sz="2400" dirty="0"/>
              <a:t> </a:t>
            </a:r>
            <a:r>
              <a:rPr lang="en-GB" sz="2400" dirty="0">
                <a:solidFill>
                  <a:schemeClr val="tx1"/>
                </a:solidFill>
              </a:rPr>
              <a:t>[1] </a:t>
            </a:r>
            <a:r>
              <a:rPr lang="fr-FR" sz="2400" dirty="0">
                <a:solidFill>
                  <a:schemeClr val="tx1"/>
                </a:solidFill>
              </a:rPr>
              <a:t> " </a:t>
            </a:r>
            <a:r>
              <a:rPr lang="fr-FR" sz="2400" dirty="0" err="1">
                <a:solidFill>
                  <a:schemeClr val="tx1"/>
                </a:solidFill>
              </a:rPr>
              <a:t>numeric</a:t>
            </a:r>
            <a:r>
              <a:rPr lang="fr-FR" sz="2400" dirty="0">
                <a:solidFill>
                  <a:schemeClr val="tx1"/>
                </a:solidFill>
              </a:rPr>
              <a:t>  " </a:t>
            </a:r>
            <a:endParaRPr lang="fr-FR" sz="2400" dirty="0">
              <a:solidFill>
                <a:schemeClr val="tx1"/>
              </a:solidFill>
            </a:endParaRPr>
          </a:p>
          <a:p>
            <a:r>
              <a:rPr lang="en-GB" sz="2400" dirty="0">
                <a:solidFill>
                  <a:srgbClr val="FF0000"/>
                </a:solidFill>
              </a:rPr>
              <a:t>&gt; </a:t>
            </a:r>
            <a:r>
              <a:rPr lang="en-GB" sz="2400" dirty="0">
                <a:solidFill>
                  <a:schemeClr val="accent1"/>
                </a:solidFill>
              </a:rPr>
              <a:t>length</a:t>
            </a:r>
            <a:r>
              <a:rPr lang="fr-FR" sz="2400" dirty="0">
                <a:solidFill>
                  <a:schemeClr val="accent1"/>
                </a:solidFill>
              </a:rPr>
              <a:t>(</a:t>
            </a:r>
            <a:r>
              <a:rPr lang="fr-FR" sz="2400" dirty="0" err="1">
                <a:solidFill>
                  <a:schemeClr val="accent1"/>
                </a:solidFill>
              </a:rPr>
              <a:t>murders$population</a:t>
            </a:r>
            <a:r>
              <a:rPr lang="fr-FR" sz="2400" dirty="0">
                <a:solidFill>
                  <a:schemeClr val="accent1"/>
                </a:solidFill>
              </a:rPr>
              <a:t>)</a:t>
            </a:r>
            <a:endParaRPr lang="en-GB" sz="2400" dirty="0">
              <a:solidFill>
                <a:schemeClr val="accent1"/>
              </a:solidFill>
            </a:endParaRPr>
          </a:p>
          <a:p>
            <a:r>
              <a:rPr lang="en-GB" sz="2400" dirty="0"/>
              <a:t> </a:t>
            </a:r>
            <a:r>
              <a:rPr lang="en-GB" sz="2400" dirty="0">
                <a:solidFill>
                  <a:schemeClr val="tx1"/>
                </a:solidFill>
              </a:rPr>
              <a:t>[1] </a:t>
            </a:r>
            <a:r>
              <a:rPr lang="fr-FR" sz="2400" dirty="0">
                <a:solidFill>
                  <a:schemeClr val="tx1"/>
                </a:solidFill>
              </a:rPr>
              <a:t> 51</a:t>
            </a:r>
            <a:endParaRPr lang="fr-FR" sz="2400" dirty="0">
              <a:solidFill>
                <a:schemeClr val="tx1"/>
              </a:solidFill>
            </a:endParaRPr>
          </a:p>
          <a:p>
            <a:r>
              <a:rPr lang="en-GB" sz="2400" dirty="0">
                <a:solidFill>
                  <a:srgbClr val="FF0000"/>
                </a:solidFill>
              </a:rPr>
              <a:t>&gt; </a:t>
            </a:r>
            <a:r>
              <a:rPr lang="fr-FR" sz="2400" dirty="0">
                <a:solidFill>
                  <a:schemeClr val="accent1"/>
                </a:solidFill>
              </a:rPr>
              <a:t>class(</a:t>
            </a:r>
            <a:r>
              <a:rPr lang="fr-FR" sz="2400" dirty="0" err="1">
                <a:solidFill>
                  <a:schemeClr val="accent1"/>
                </a:solidFill>
              </a:rPr>
              <a:t>murders$states</a:t>
            </a:r>
            <a:r>
              <a:rPr lang="fr-FR" sz="2400" dirty="0">
                <a:solidFill>
                  <a:schemeClr val="accent1"/>
                </a:solidFill>
              </a:rPr>
              <a:t>)</a:t>
            </a:r>
            <a:endParaRPr lang="en-GB" sz="2400" dirty="0">
              <a:solidFill>
                <a:schemeClr val="accent1"/>
              </a:solidFill>
            </a:endParaRPr>
          </a:p>
          <a:p>
            <a:r>
              <a:rPr lang="en-GB" sz="2400" dirty="0"/>
              <a:t> </a:t>
            </a:r>
            <a:r>
              <a:rPr lang="en-GB" sz="2400" dirty="0">
                <a:solidFill>
                  <a:schemeClr val="tx1"/>
                </a:solidFill>
              </a:rPr>
              <a:t>[1] </a:t>
            </a:r>
            <a:r>
              <a:rPr lang="fr-FR" sz="2400" dirty="0">
                <a:solidFill>
                  <a:schemeClr val="tx1"/>
                </a:solidFill>
              </a:rPr>
              <a:t> " </a:t>
            </a:r>
            <a:r>
              <a:rPr lang="fr-FR" sz="2400" dirty="0" err="1">
                <a:solidFill>
                  <a:schemeClr val="tx1"/>
                </a:solidFill>
              </a:rPr>
              <a:t>character</a:t>
            </a:r>
            <a:r>
              <a:rPr lang="fr-FR" sz="2400" dirty="0">
                <a:solidFill>
                  <a:schemeClr val="tx1"/>
                </a:solidFill>
              </a:rPr>
              <a:t>  "</a:t>
            </a:r>
            <a:endParaRPr lang="fr-FR" sz="2400" dirty="0">
              <a:solidFill>
                <a:schemeClr val="tx1"/>
              </a:solidFill>
            </a:endParaRPr>
          </a:p>
          <a:p>
            <a:r>
              <a:rPr lang="en-GB" sz="2400" dirty="0">
                <a:solidFill>
                  <a:srgbClr val="FF0000"/>
                </a:solidFill>
              </a:rPr>
              <a:t>&gt; </a:t>
            </a:r>
            <a:r>
              <a:rPr lang="fr-FR" sz="2400" dirty="0">
                <a:solidFill>
                  <a:schemeClr val="accent1"/>
                </a:solidFill>
              </a:rPr>
              <a:t>class(</a:t>
            </a:r>
            <a:r>
              <a:rPr lang="fr-FR" sz="2400" dirty="0" err="1">
                <a:solidFill>
                  <a:schemeClr val="accent1"/>
                </a:solidFill>
              </a:rPr>
              <a:t>murders$region</a:t>
            </a:r>
            <a:r>
              <a:rPr lang="fr-FR" sz="2400" dirty="0">
                <a:solidFill>
                  <a:schemeClr val="accent1"/>
                </a:solidFill>
              </a:rPr>
              <a:t>)</a:t>
            </a:r>
            <a:endParaRPr lang="en-GB" sz="2400" dirty="0">
              <a:solidFill>
                <a:schemeClr val="accent1"/>
              </a:solidFill>
            </a:endParaRPr>
          </a:p>
          <a:p>
            <a:r>
              <a:rPr lang="en-GB" sz="2400" dirty="0"/>
              <a:t> </a:t>
            </a:r>
            <a:r>
              <a:rPr lang="en-GB" sz="2400" dirty="0">
                <a:solidFill>
                  <a:schemeClr val="tx1"/>
                </a:solidFill>
              </a:rPr>
              <a:t>[1] </a:t>
            </a:r>
            <a:r>
              <a:rPr lang="fr-FR" sz="2400" dirty="0">
                <a:solidFill>
                  <a:schemeClr val="tx1"/>
                </a:solidFill>
              </a:rPr>
              <a:t> " factor      "</a:t>
            </a:r>
            <a:endParaRPr lang="fr-FR" sz="2400" dirty="0">
              <a:solidFill>
                <a:schemeClr val="tx1"/>
              </a:solidFill>
            </a:endParaRPr>
          </a:p>
          <a:p>
            <a:r>
              <a:rPr lang="en-GB" sz="2400" dirty="0">
                <a:solidFill>
                  <a:srgbClr val="FF0000"/>
                </a:solidFill>
              </a:rPr>
              <a:t>&gt; </a:t>
            </a:r>
            <a:r>
              <a:rPr lang="fr-FR" sz="2400" dirty="0" err="1">
                <a:solidFill>
                  <a:schemeClr val="accent1"/>
                </a:solidFill>
              </a:rPr>
              <a:t>levels</a:t>
            </a:r>
            <a:r>
              <a:rPr lang="fr-FR" sz="2400" dirty="0">
                <a:solidFill>
                  <a:schemeClr val="accent1"/>
                </a:solidFill>
              </a:rPr>
              <a:t>(</a:t>
            </a:r>
            <a:r>
              <a:rPr lang="fr-FR" sz="2400" dirty="0" err="1">
                <a:solidFill>
                  <a:schemeClr val="accent1"/>
                </a:solidFill>
              </a:rPr>
              <a:t>murders$region</a:t>
            </a:r>
            <a:r>
              <a:rPr lang="fr-FR" sz="2400" dirty="0">
                <a:solidFill>
                  <a:schemeClr val="accent1"/>
                </a:solidFill>
              </a:rPr>
              <a:t>)</a:t>
            </a:r>
            <a:endParaRPr lang="en-GB" sz="2400" dirty="0">
              <a:solidFill>
                <a:schemeClr val="accent1"/>
              </a:solidFill>
            </a:endParaRPr>
          </a:p>
          <a:p>
            <a:r>
              <a:rPr lang="fr-FR" sz="2400" dirty="0">
                <a:solidFill>
                  <a:schemeClr val="tx1"/>
                </a:solidFill>
              </a:rPr>
              <a:t>[1] "</a:t>
            </a:r>
            <a:r>
              <a:rPr lang="fr-FR" sz="2400" dirty="0" err="1">
                <a:solidFill>
                  <a:schemeClr val="tx1"/>
                </a:solidFill>
              </a:rPr>
              <a:t>Northeast</a:t>
            </a:r>
            <a:r>
              <a:rPr lang="fr-FR" sz="2400" dirty="0">
                <a:solidFill>
                  <a:schemeClr val="tx1"/>
                </a:solidFill>
              </a:rPr>
              <a:t>" "South" "</a:t>
            </a:r>
            <a:r>
              <a:rPr lang="fr-FR" sz="2400" dirty="0" err="1">
                <a:solidFill>
                  <a:schemeClr val="tx1"/>
                </a:solidFill>
              </a:rPr>
              <a:t>North</a:t>
            </a:r>
            <a:r>
              <a:rPr lang="fr-FR" sz="2400" dirty="0">
                <a:solidFill>
                  <a:schemeClr val="tx1"/>
                </a:solidFill>
              </a:rPr>
              <a:t> Central" "West"</a:t>
            </a:r>
            <a:endParaRPr lang="fr-FR" sz="2400" dirty="0">
              <a:solidFill>
                <a:schemeClr val="tx1"/>
              </a:solidFill>
            </a:endParaRPr>
          </a:p>
          <a:p>
            <a:r>
              <a:rPr lang="en-GB" sz="2400" dirty="0">
                <a:solidFill>
                  <a:srgbClr val="FF0000"/>
                </a:solidFill>
              </a:rPr>
              <a:t>&gt; </a:t>
            </a:r>
            <a:r>
              <a:rPr lang="fr-FR" sz="2400" dirty="0">
                <a:solidFill>
                  <a:schemeClr val="accent1"/>
                </a:solidFill>
              </a:rPr>
              <a:t>z &lt;- 3 == 2</a:t>
            </a:r>
            <a:endParaRPr lang="en-GB" sz="2400" dirty="0">
              <a:solidFill>
                <a:schemeClr val="accent1"/>
              </a:solidFill>
            </a:endParaRPr>
          </a:p>
          <a:p>
            <a:r>
              <a:rPr lang="en-GB" sz="2400" dirty="0">
                <a:solidFill>
                  <a:schemeClr val="tx1"/>
                </a:solidFill>
              </a:rPr>
              <a:t> [1] </a:t>
            </a:r>
            <a:r>
              <a:rPr lang="fr-FR" sz="2400" dirty="0">
                <a:solidFill>
                  <a:schemeClr val="tx1"/>
                </a:solidFill>
              </a:rPr>
              <a:t> FALSE</a:t>
            </a:r>
            <a:endParaRPr lang="fr-FR" sz="2400" dirty="0">
              <a:solidFill>
                <a:schemeClr val="tx1"/>
              </a:solidFill>
            </a:endParaRPr>
          </a:p>
          <a:p>
            <a:r>
              <a:rPr lang="en-GB" sz="2400" dirty="0">
                <a:solidFill>
                  <a:srgbClr val="FF0000"/>
                </a:solidFill>
              </a:rPr>
              <a:t>&gt; </a:t>
            </a:r>
            <a:r>
              <a:rPr lang="fr-FR" sz="2400" dirty="0">
                <a:solidFill>
                  <a:schemeClr val="accent1"/>
                </a:solidFill>
              </a:rPr>
              <a:t>class(z)</a:t>
            </a:r>
            <a:endParaRPr lang="fr-FR" sz="2400" dirty="0">
              <a:solidFill>
                <a:schemeClr val="accent1"/>
              </a:solidFill>
            </a:endParaRPr>
          </a:p>
          <a:p>
            <a:r>
              <a:rPr lang="en-GB" sz="2400" dirty="0"/>
              <a:t> </a:t>
            </a:r>
            <a:r>
              <a:rPr lang="en-GB" sz="2400" dirty="0">
                <a:solidFill>
                  <a:schemeClr val="tx1"/>
                </a:solidFill>
              </a:rPr>
              <a:t>[1] </a:t>
            </a:r>
            <a:r>
              <a:rPr lang="fr-FR" sz="2400" dirty="0">
                <a:solidFill>
                  <a:schemeClr val="tx1"/>
                </a:solidFill>
              </a:rPr>
              <a:t> " </a:t>
            </a:r>
            <a:r>
              <a:rPr lang="fr-FR" sz="2400" dirty="0" err="1">
                <a:solidFill>
                  <a:schemeClr val="tx1"/>
                </a:solidFill>
              </a:rPr>
              <a:t>logical</a:t>
            </a:r>
            <a:r>
              <a:rPr lang="fr-FR" sz="2400" dirty="0">
                <a:solidFill>
                  <a:schemeClr val="tx1"/>
                </a:solidFill>
              </a:rPr>
              <a:t>  "</a:t>
            </a:r>
            <a:endParaRPr lang="fr-FR" sz="2400" dirty="0">
              <a:solidFill>
                <a:schemeClr val="tx1"/>
              </a:solidFill>
            </a:endParaRPr>
          </a:p>
          <a:p>
            <a:endParaRPr lang="en-GB" sz="4000" dirty="0">
              <a:solidFill>
                <a:schemeClr val="accent1"/>
              </a:solidFill>
            </a:endParaRPr>
          </a:p>
          <a:p>
            <a:endParaRPr lang="fr-FR" sz="4000" dirty="0">
              <a:solidFill>
                <a:schemeClr val="tx1"/>
              </a:solidFill>
            </a:endParaRPr>
          </a:p>
          <a:p>
            <a:endParaRPr lang="en-GB" sz="4000" dirty="0">
              <a:solidFill>
                <a:schemeClr val="tx1"/>
              </a:solidFill>
            </a:endParaRPr>
          </a:p>
          <a:p>
            <a:endParaRPr lang="en-GB" sz="4400" dirty="0">
              <a:solidFill>
                <a:schemeClr val="tx1"/>
              </a:solidFill>
            </a:endParaRPr>
          </a:p>
        </p:txBody>
      </p:sp>
      <p:sp>
        <p:nvSpPr>
          <p:cNvPr id="4" name="Rectangle 3"/>
          <p:cNvSpPr/>
          <p:nvPr/>
        </p:nvSpPr>
        <p:spPr>
          <a:xfrm>
            <a:off x="6369268" y="982534"/>
            <a:ext cx="5312979" cy="3046988"/>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a:spAutoFit/>
          </a:bodyPr>
          <a:lstStyle/>
          <a:p>
            <a:r>
              <a:rPr lang="fr-FR" sz="2400" b="0" i="0" dirty="0">
                <a:solidFill>
                  <a:srgbClr val="333333"/>
                </a:solidFill>
                <a:effectLst/>
                <a:latin typeface="Helvetica Neue" panose="02000503000000020004" pitchFamily="2" charset="0"/>
              </a:rPr>
              <a:t>The </a:t>
            </a:r>
            <a:r>
              <a:rPr lang="fr-FR" sz="2400" b="0" i="0" dirty="0" err="1">
                <a:solidFill>
                  <a:srgbClr val="333333"/>
                </a:solidFill>
                <a:effectLst/>
                <a:latin typeface="Helvetica Neue" panose="02000503000000020004" pitchFamily="2" charset="0"/>
              </a:rPr>
              <a:t>object</a:t>
            </a:r>
            <a:r>
              <a:rPr lang="fr-FR" sz="2400" b="0" i="0" dirty="0">
                <a:solidFill>
                  <a:srgbClr val="333333"/>
                </a:solidFill>
                <a:effectLst/>
                <a:latin typeface="Helvetica Neue" panose="02000503000000020004" pitchFamily="2" charset="0"/>
              </a:rPr>
              <a:t> </a:t>
            </a:r>
            <a:r>
              <a:rPr lang="fr-FR" sz="2400" dirty="0" err="1"/>
              <a:t>murders$population</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is</a:t>
            </a:r>
            <a:r>
              <a:rPr lang="fr-FR" sz="2400" b="0" i="0" dirty="0">
                <a:solidFill>
                  <a:srgbClr val="333333"/>
                </a:solidFill>
                <a:effectLst/>
                <a:latin typeface="Helvetica Neue" panose="02000503000000020004" pitchFamily="2" charset="0"/>
              </a:rPr>
              <a:t> not one </a:t>
            </a:r>
            <a:r>
              <a:rPr lang="fr-FR" sz="2400" b="0" i="0" dirty="0" err="1">
                <a:solidFill>
                  <a:srgbClr val="333333"/>
                </a:solidFill>
                <a:effectLst/>
                <a:latin typeface="Helvetica Neue" panose="02000503000000020004" pitchFamily="2" charset="0"/>
              </a:rPr>
              <a:t>number</a:t>
            </a:r>
            <a:r>
              <a:rPr lang="fr-FR" sz="2400" b="0" i="0" dirty="0">
                <a:solidFill>
                  <a:srgbClr val="333333"/>
                </a:solidFill>
                <a:effectLst/>
                <a:latin typeface="Helvetica Neue" panose="02000503000000020004" pitchFamily="2" charset="0"/>
              </a:rPr>
              <a:t> but </a:t>
            </a:r>
            <a:r>
              <a:rPr lang="fr-FR" sz="2400" b="0" i="0" dirty="0" err="1">
                <a:solidFill>
                  <a:srgbClr val="333333"/>
                </a:solidFill>
                <a:effectLst/>
                <a:latin typeface="Helvetica Neue" panose="02000503000000020004" pitchFamily="2" charset="0"/>
              </a:rPr>
              <a:t>several</a:t>
            </a:r>
            <a:r>
              <a:rPr lang="fr-FR" sz="2400" b="0" i="0" dirty="0">
                <a:solidFill>
                  <a:srgbClr val="333333"/>
                </a:solidFill>
                <a:effectLst/>
                <a:latin typeface="Helvetica Neue" panose="02000503000000020004" pitchFamily="2" charset="0"/>
              </a:rPr>
              <a:t>. </a:t>
            </a:r>
            <a:endParaRPr lang="fr-FR" sz="2400" b="0" i="0" dirty="0">
              <a:solidFill>
                <a:srgbClr val="333333"/>
              </a:solidFill>
              <a:effectLst/>
              <a:latin typeface="Helvetica Neue" panose="02000503000000020004" pitchFamily="2" charset="0"/>
            </a:endParaRPr>
          </a:p>
          <a:p>
            <a:r>
              <a:rPr lang="fr-FR" sz="2400" b="0" i="0" dirty="0" err="1">
                <a:solidFill>
                  <a:srgbClr val="333333"/>
                </a:solidFill>
                <a:effectLst/>
                <a:latin typeface="Helvetica Neue" panose="02000503000000020004" pitchFamily="2" charset="0"/>
              </a:rPr>
              <a:t>We</a:t>
            </a:r>
            <a:r>
              <a:rPr lang="fr-FR" sz="2400" b="0" i="0" dirty="0">
                <a:solidFill>
                  <a:srgbClr val="333333"/>
                </a:solidFill>
                <a:effectLst/>
                <a:latin typeface="Helvetica Neue" panose="02000503000000020004" pitchFamily="2" charset="0"/>
              </a:rPr>
              <a:t> call </a:t>
            </a:r>
            <a:r>
              <a:rPr lang="fr-FR" sz="2400" b="0" i="0" dirty="0" err="1">
                <a:solidFill>
                  <a:srgbClr val="333333"/>
                </a:solidFill>
                <a:effectLst/>
                <a:latin typeface="Helvetica Neue" panose="02000503000000020004" pitchFamily="2" charset="0"/>
              </a:rPr>
              <a:t>these</a:t>
            </a:r>
            <a:r>
              <a:rPr lang="fr-FR" sz="2400" b="0" i="0" dirty="0">
                <a:solidFill>
                  <a:srgbClr val="333333"/>
                </a:solidFill>
                <a:effectLst/>
                <a:latin typeface="Helvetica Neue" panose="02000503000000020004" pitchFamily="2" charset="0"/>
              </a:rPr>
              <a:t> types of </a:t>
            </a:r>
            <a:r>
              <a:rPr lang="fr-FR" sz="2400" b="0" i="0" dirty="0" err="1">
                <a:solidFill>
                  <a:srgbClr val="333333"/>
                </a:solidFill>
                <a:effectLst/>
                <a:latin typeface="Helvetica Neue" panose="02000503000000020004" pitchFamily="2" charset="0"/>
              </a:rPr>
              <a:t>objects</a:t>
            </a:r>
            <a:r>
              <a:rPr lang="fr-FR" sz="2400" b="0" i="0" dirty="0">
                <a:solidFill>
                  <a:srgbClr val="333333"/>
                </a:solidFill>
                <a:effectLst/>
                <a:latin typeface="Helvetica Neue" panose="02000503000000020004" pitchFamily="2" charset="0"/>
              </a:rPr>
              <a:t> </a:t>
            </a:r>
            <a:r>
              <a:rPr lang="fr-FR" sz="2400" b="0" i="1" dirty="0" err="1">
                <a:solidFill>
                  <a:srgbClr val="333333"/>
                </a:solidFill>
                <a:effectLst/>
                <a:latin typeface="Helvetica Neue" panose="02000503000000020004" pitchFamily="2" charset="0"/>
              </a:rPr>
              <a:t>vectors</a:t>
            </a:r>
            <a:r>
              <a:rPr lang="fr-FR" sz="2400" b="0" i="0" dirty="0">
                <a:solidFill>
                  <a:srgbClr val="333333"/>
                </a:solidFill>
                <a:effectLst/>
                <a:latin typeface="Helvetica Neue" panose="02000503000000020004" pitchFamily="2" charset="0"/>
              </a:rPr>
              <a:t>. </a:t>
            </a:r>
            <a:endParaRPr lang="fr-FR" sz="2400" b="0" i="0" dirty="0">
              <a:solidFill>
                <a:srgbClr val="333333"/>
              </a:solidFill>
              <a:effectLst/>
              <a:latin typeface="Helvetica Neue" panose="02000503000000020004" pitchFamily="2" charset="0"/>
            </a:endParaRPr>
          </a:p>
          <a:p>
            <a:r>
              <a:rPr lang="fr-FR" sz="2400" b="0" i="0" dirty="0">
                <a:solidFill>
                  <a:srgbClr val="333333"/>
                </a:solidFill>
                <a:effectLst/>
                <a:latin typeface="Helvetica Neue" panose="02000503000000020004" pitchFamily="2" charset="0"/>
              </a:rPr>
              <a:t>A single </a:t>
            </a:r>
            <a:r>
              <a:rPr lang="fr-FR" sz="2400" b="0" i="0" dirty="0" err="1">
                <a:solidFill>
                  <a:srgbClr val="333333"/>
                </a:solidFill>
                <a:effectLst/>
                <a:latin typeface="Helvetica Neue" panose="02000503000000020004" pitchFamily="2" charset="0"/>
              </a:rPr>
              <a:t>number</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is</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technically</a:t>
            </a:r>
            <a:r>
              <a:rPr lang="fr-FR" sz="2400" b="0" i="0" dirty="0">
                <a:solidFill>
                  <a:srgbClr val="333333"/>
                </a:solidFill>
                <a:effectLst/>
                <a:latin typeface="Helvetica Neue" panose="02000503000000020004" pitchFamily="2" charset="0"/>
              </a:rPr>
              <a:t> a </a:t>
            </a:r>
            <a:r>
              <a:rPr lang="fr-FR" sz="2400" b="0" i="0" dirty="0" err="1">
                <a:solidFill>
                  <a:srgbClr val="333333"/>
                </a:solidFill>
                <a:effectLst/>
                <a:latin typeface="Helvetica Neue" panose="02000503000000020004" pitchFamily="2" charset="0"/>
              </a:rPr>
              <a:t>vector</a:t>
            </a:r>
            <a:r>
              <a:rPr lang="fr-FR" sz="2400" b="0" i="0" dirty="0">
                <a:solidFill>
                  <a:srgbClr val="333333"/>
                </a:solidFill>
                <a:effectLst/>
                <a:latin typeface="Helvetica Neue" panose="02000503000000020004" pitchFamily="2" charset="0"/>
              </a:rPr>
              <a:t> of </a:t>
            </a:r>
            <a:r>
              <a:rPr lang="fr-FR" sz="2400" b="0" i="0" dirty="0" err="1">
                <a:solidFill>
                  <a:srgbClr val="333333"/>
                </a:solidFill>
                <a:effectLst/>
                <a:latin typeface="Helvetica Neue" panose="02000503000000020004" pitchFamily="2" charset="0"/>
              </a:rPr>
              <a:t>length</a:t>
            </a:r>
            <a:r>
              <a:rPr lang="fr-FR" sz="2400" b="0" i="0" dirty="0">
                <a:solidFill>
                  <a:srgbClr val="333333"/>
                </a:solidFill>
                <a:effectLst/>
                <a:latin typeface="Helvetica Neue" panose="02000503000000020004" pitchFamily="2" charset="0"/>
              </a:rPr>
              <a:t> 1, but in </a:t>
            </a:r>
            <a:r>
              <a:rPr lang="fr-FR" sz="2400" b="0" i="0" dirty="0" err="1">
                <a:solidFill>
                  <a:srgbClr val="333333"/>
                </a:solidFill>
                <a:effectLst/>
                <a:latin typeface="Helvetica Neue" panose="02000503000000020004" pitchFamily="2" charset="0"/>
              </a:rPr>
              <a:t>general</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we</a:t>
            </a:r>
            <a:r>
              <a:rPr lang="fr-FR" sz="2400" b="0" i="0" dirty="0">
                <a:solidFill>
                  <a:srgbClr val="333333"/>
                </a:solidFill>
                <a:effectLst/>
                <a:latin typeface="Helvetica Neue" panose="02000503000000020004" pitchFamily="2" charset="0"/>
              </a:rPr>
              <a:t> use the </a:t>
            </a:r>
            <a:r>
              <a:rPr lang="fr-FR" sz="2400" b="0" i="0" dirty="0" err="1">
                <a:solidFill>
                  <a:srgbClr val="333333"/>
                </a:solidFill>
                <a:effectLst/>
                <a:latin typeface="Helvetica Neue" panose="02000503000000020004" pitchFamily="2" charset="0"/>
              </a:rPr>
              <a:t>term</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vectors</a:t>
            </a:r>
            <a:r>
              <a:rPr lang="fr-FR" sz="2400" b="0" i="0" dirty="0">
                <a:solidFill>
                  <a:srgbClr val="333333"/>
                </a:solidFill>
                <a:effectLst/>
                <a:latin typeface="Helvetica Neue" panose="02000503000000020004" pitchFamily="2" charset="0"/>
              </a:rPr>
              <a:t> to </a:t>
            </a:r>
            <a:r>
              <a:rPr lang="fr-FR" sz="2400" b="0" i="0" dirty="0" err="1">
                <a:solidFill>
                  <a:srgbClr val="333333"/>
                </a:solidFill>
                <a:effectLst/>
                <a:latin typeface="Helvetica Neue" panose="02000503000000020004" pitchFamily="2" charset="0"/>
              </a:rPr>
              <a:t>refer</a:t>
            </a:r>
            <a:r>
              <a:rPr lang="fr-FR" sz="2400" b="0" i="0" dirty="0">
                <a:solidFill>
                  <a:srgbClr val="333333"/>
                </a:solidFill>
                <a:effectLst/>
                <a:latin typeface="Helvetica Neue" panose="02000503000000020004" pitchFamily="2" charset="0"/>
              </a:rPr>
              <a:t> to </a:t>
            </a:r>
            <a:r>
              <a:rPr lang="fr-FR" sz="2400" b="0" i="0" dirty="0" err="1">
                <a:solidFill>
                  <a:srgbClr val="333333"/>
                </a:solidFill>
                <a:effectLst/>
                <a:latin typeface="Helvetica Neue" panose="02000503000000020004" pitchFamily="2" charset="0"/>
              </a:rPr>
              <a:t>objects</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with</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several</a:t>
            </a:r>
            <a:r>
              <a:rPr lang="fr-FR" sz="2400" b="0" i="0" dirty="0">
                <a:solidFill>
                  <a:srgbClr val="333333"/>
                </a:solidFill>
                <a:effectLst/>
                <a:latin typeface="Helvetica Neue" panose="02000503000000020004" pitchFamily="2" charset="0"/>
              </a:rPr>
              <a:t> entries.</a:t>
            </a:r>
            <a:endParaRPr lang="en-GB"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Materials </a:t>
            </a:r>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Coercion</a:t>
            </a:r>
            <a:endParaRPr lang="en-GB" dirty="0"/>
          </a:p>
        </p:txBody>
      </p:sp>
      <p:sp>
        <p:nvSpPr>
          <p:cNvPr id="3" name="Rectangle 2"/>
          <p:cNvSpPr/>
          <p:nvPr/>
        </p:nvSpPr>
        <p:spPr>
          <a:xfrm>
            <a:off x="286578" y="1370377"/>
            <a:ext cx="11618844" cy="1200329"/>
          </a:xfrm>
          <a:prstGeom prst="rect">
            <a:avLst/>
          </a:prstGeom>
        </p:spPr>
        <p:txBody>
          <a:bodyPr wrap="square">
            <a:spAutoFit/>
          </a:bodyPr>
          <a:lstStyle/>
          <a:p>
            <a:r>
              <a:rPr lang="fr-FR" b="0" i="0" dirty="0">
                <a:solidFill>
                  <a:srgbClr val="333333"/>
                </a:solidFill>
                <a:effectLst/>
                <a:latin typeface="Helvetica Neue" panose="02000503000000020004" pitchFamily="2" charset="0"/>
              </a:rPr>
              <a:t>In </a:t>
            </a:r>
            <a:r>
              <a:rPr lang="fr-FR" b="0" i="0" dirty="0" err="1">
                <a:solidFill>
                  <a:srgbClr val="333333"/>
                </a:solidFill>
                <a:effectLst/>
                <a:latin typeface="Helvetica Neue" panose="02000503000000020004" pitchFamily="2" charset="0"/>
              </a:rPr>
              <a:t>general</a:t>
            </a:r>
            <a:r>
              <a:rPr lang="fr-FR" b="0" i="0" dirty="0">
                <a:solidFill>
                  <a:srgbClr val="333333"/>
                </a:solidFill>
                <a:effectLst/>
                <a:latin typeface="Helvetica Neue" panose="02000503000000020004" pitchFamily="2" charset="0"/>
              </a:rPr>
              <a:t>, </a:t>
            </a:r>
            <a:r>
              <a:rPr lang="fr-FR" b="0" i="1" dirty="0" err="1">
                <a:solidFill>
                  <a:srgbClr val="333333"/>
                </a:solidFill>
                <a:effectLst/>
                <a:latin typeface="Helvetica Neue" panose="02000503000000020004" pitchFamily="2" charset="0"/>
              </a:rPr>
              <a:t>coercion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is</a:t>
            </a:r>
            <a:r>
              <a:rPr lang="fr-FR" b="0" i="0" dirty="0">
                <a:solidFill>
                  <a:srgbClr val="333333"/>
                </a:solidFill>
                <a:effectLst/>
                <a:latin typeface="Helvetica Neue" panose="02000503000000020004" pitchFamily="2" charset="0"/>
              </a:rPr>
              <a:t> an </a:t>
            </a:r>
            <a:r>
              <a:rPr lang="fr-FR" b="0" i="0" dirty="0" err="1">
                <a:solidFill>
                  <a:srgbClr val="333333"/>
                </a:solidFill>
                <a:effectLst/>
                <a:latin typeface="Helvetica Neue" panose="02000503000000020004" pitchFamily="2" charset="0"/>
              </a:rPr>
              <a:t>attempt</a:t>
            </a:r>
            <a:r>
              <a:rPr lang="fr-FR" b="0" i="0" dirty="0">
                <a:solidFill>
                  <a:srgbClr val="333333"/>
                </a:solidFill>
                <a:effectLst/>
                <a:latin typeface="Helvetica Neue" panose="02000503000000020004" pitchFamily="2" charset="0"/>
              </a:rPr>
              <a:t> by R to </a:t>
            </a:r>
            <a:r>
              <a:rPr lang="fr-FR" b="0" i="0" dirty="0" err="1">
                <a:solidFill>
                  <a:srgbClr val="333333"/>
                </a:solidFill>
                <a:effectLst/>
                <a:latin typeface="Helvetica Neue" panose="02000503000000020004" pitchFamily="2" charset="0"/>
              </a:rPr>
              <a:t>be</a:t>
            </a:r>
            <a:r>
              <a:rPr lang="fr-FR" b="0" i="0" dirty="0">
                <a:solidFill>
                  <a:srgbClr val="333333"/>
                </a:solidFill>
                <a:effectLst/>
                <a:latin typeface="Helvetica Neue" panose="02000503000000020004" pitchFamily="2" charset="0"/>
              </a:rPr>
              <a:t> flexible </a:t>
            </a:r>
            <a:r>
              <a:rPr lang="fr-FR" b="0" i="0" dirty="0" err="1">
                <a:solidFill>
                  <a:srgbClr val="333333"/>
                </a:solidFill>
                <a:effectLst/>
                <a:latin typeface="Helvetica Neue" panose="02000503000000020004" pitchFamily="2" charset="0"/>
              </a:rPr>
              <a:t>with</a:t>
            </a:r>
            <a:r>
              <a:rPr lang="fr-FR" b="0" i="0" dirty="0">
                <a:solidFill>
                  <a:srgbClr val="333333"/>
                </a:solidFill>
                <a:effectLst/>
                <a:latin typeface="Helvetica Neue" panose="02000503000000020004" pitchFamily="2" charset="0"/>
              </a:rPr>
              <a:t> data types. </a:t>
            </a:r>
            <a:r>
              <a:rPr lang="fr-FR" b="0" i="0" dirty="0" err="1">
                <a:solidFill>
                  <a:srgbClr val="333333"/>
                </a:solidFill>
                <a:effectLst/>
                <a:latin typeface="Helvetica Neue" panose="02000503000000020004" pitchFamily="2" charset="0"/>
              </a:rPr>
              <a:t>When</a:t>
            </a:r>
            <a:r>
              <a:rPr lang="fr-FR" b="0" i="0" dirty="0">
                <a:solidFill>
                  <a:srgbClr val="333333"/>
                </a:solidFill>
                <a:effectLst/>
                <a:latin typeface="Helvetica Neue" panose="02000503000000020004" pitchFamily="2" charset="0"/>
              </a:rPr>
              <a:t> an entry </a:t>
            </a:r>
            <a:r>
              <a:rPr lang="fr-FR" b="0" i="0" dirty="0" err="1">
                <a:solidFill>
                  <a:srgbClr val="333333"/>
                </a:solidFill>
                <a:effectLst/>
                <a:latin typeface="Helvetica Neue" panose="02000503000000020004" pitchFamily="2" charset="0"/>
              </a:rPr>
              <a:t>does</a:t>
            </a:r>
            <a:r>
              <a:rPr lang="fr-FR" b="0" i="0" dirty="0">
                <a:solidFill>
                  <a:srgbClr val="333333"/>
                </a:solidFill>
                <a:effectLst/>
                <a:latin typeface="Helvetica Neue" panose="02000503000000020004" pitchFamily="2" charset="0"/>
              </a:rPr>
              <a:t> not match the </a:t>
            </a:r>
            <a:r>
              <a:rPr lang="fr-FR" b="0" i="0" dirty="0" err="1">
                <a:solidFill>
                  <a:srgbClr val="333333"/>
                </a:solidFill>
                <a:effectLst/>
                <a:latin typeface="Helvetica Neue" panose="02000503000000020004" pitchFamily="2" charset="0"/>
              </a:rPr>
              <a:t>expected</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some</a:t>
            </a:r>
            <a:r>
              <a:rPr lang="fr-FR" b="0" i="0" dirty="0">
                <a:solidFill>
                  <a:srgbClr val="333333"/>
                </a:solidFill>
                <a:effectLst/>
                <a:latin typeface="Helvetica Neue" panose="02000503000000020004" pitchFamily="2" charset="0"/>
              </a:rPr>
              <a:t> of the </a:t>
            </a:r>
            <a:r>
              <a:rPr lang="fr-FR" b="0" i="0" dirty="0" err="1">
                <a:solidFill>
                  <a:srgbClr val="333333"/>
                </a:solidFill>
                <a:effectLst/>
                <a:latin typeface="Helvetica Neue" panose="02000503000000020004" pitchFamily="2" charset="0"/>
              </a:rPr>
              <a:t>prebuilt</a:t>
            </a:r>
            <a:r>
              <a:rPr lang="fr-FR" b="0" i="0" dirty="0">
                <a:solidFill>
                  <a:srgbClr val="333333"/>
                </a:solidFill>
                <a:effectLst/>
                <a:latin typeface="Helvetica Neue" panose="02000503000000020004" pitchFamily="2" charset="0"/>
              </a:rPr>
              <a:t> R </a:t>
            </a:r>
            <a:r>
              <a:rPr lang="fr-FR" b="0" i="0" dirty="0" err="1">
                <a:solidFill>
                  <a:srgbClr val="333333"/>
                </a:solidFill>
                <a:effectLst/>
                <a:latin typeface="Helvetica Neue" panose="02000503000000020004" pitchFamily="2" charset="0"/>
              </a:rPr>
              <a:t>functions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try</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guess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what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was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meant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before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throwing</a:t>
            </a:r>
            <a:r>
              <a:rPr lang="fr-FR" b="0" i="0" dirty="0">
                <a:solidFill>
                  <a:srgbClr val="333333"/>
                </a:solidFill>
                <a:effectLst/>
                <a:latin typeface="Helvetica Neue" panose="02000503000000020004" pitchFamily="2" charset="0"/>
              </a:rPr>
              <a:t> an </a:t>
            </a:r>
            <a:r>
              <a:rPr lang="fr-FR" b="0" i="0" dirty="0" err="1">
                <a:solidFill>
                  <a:srgbClr val="333333"/>
                </a:solidFill>
                <a:effectLst/>
                <a:latin typeface="Helvetica Neue" panose="02000503000000020004" pitchFamily="2" charset="0"/>
              </a:rPr>
              <a:t>error</a:t>
            </a:r>
            <a:r>
              <a:rPr lang="fr-FR" b="0" i="0" dirty="0">
                <a:solidFill>
                  <a:srgbClr val="333333"/>
                </a:solidFill>
                <a:effectLst/>
                <a:latin typeface="Helvetica Neue" panose="02000503000000020004" pitchFamily="2" charset="0"/>
              </a:rPr>
              <a:t>. This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also</a:t>
            </a:r>
            <a:r>
              <a:rPr lang="fr-FR" b="0" i="0" dirty="0">
                <a:solidFill>
                  <a:srgbClr val="333333"/>
                </a:solidFill>
                <a:effectLst/>
                <a:latin typeface="Helvetica Neue" panose="02000503000000020004" pitchFamily="2" charset="0"/>
              </a:rPr>
              <a:t> lead to confusion. </a:t>
            </a:r>
            <a:r>
              <a:rPr lang="fr-FR" b="0" i="0" dirty="0" err="1">
                <a:solidFill>
                  <a:srgbClr val="333333"/>
                </a:solidFill>
                <a:effectLst/>
                <a:latin typeface="Helvetica Neue" panose="02000503000000020004" pitchFamily="2" charset="0"/>
              </a:rPr>
              <a:t>Failing</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understand</a:t>
            </a:r>
            <a:r>
              <a:rPr lang="fr-FR" b="0" i="0" dirty="0">
                <a:solidFill>
                  <a:srgbClr val="333333"/>
                </a:solidFill>
                <a:effectLst/>
                <a:latin typeface="Helvetica Neue" panose="02000503000000020004" pitchFamily="2" charset="0"/>
              </a:rPr>
              <a:t> </a:t>
            </a:r>
            <a:r>
              <a:rPr lang="fr-FR" b="0" i="1" dirty="0" err="1">
                <a:solidFill>
                  <a:srgbClr val="333333"/>
                </a:solidFill>
                <a:effectLst/>
                <a:latin typeface="Helvetica Neue" panose="02000503000000020004" pitchFamily="2" charset="0"/>
              </a:rPr>
              <a:t>coercion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drive </a:t>
            </a:r>
            <a:r>
              <a:rPr lang="fr-FR" b="0" i="0" dirty="0" err="1">
                <a:solidFill>
                  <a:srgbClr val="333333"/>
                </a:solidFill>
                <a:effectLst/>
                <a:latin typeface="Helvetica Neue" panose="02000503000000020004" pitchFamily="2" charset="0"/>
              </a:rPr>
              <a:t>programmers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crazy</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when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attempting</a:t>
            </a:r>
            <a:r>
              <a:rPr lang="fr-FR" b="0" i="0" dirty="0">
                <a:solidFill>
                  <a:srgbClr val="333333"/>
                </a:solidFill>
                <a:effectLst/>
                <a:latin typeface="Helvetica Neue" panose="02000503000000020004" pitchFamily="2" charset="0"/>
              </a:rPr>
              <a:t> to code in R </a:t>
            </a:r>
            <a:r>
              <a:rPr lang="fr-FR" b="0" i="0" dirty="0" err="1">
                <a:solidFill>
                  <a:srgbClr val="333333"/>
                </a:solidFill>
                <a:effectLst/>
                <a:latin typeface="Helvetica Neue" panose="02000503000000020004" pitchFamily="2" charset="0"/>
              </a:rPr>
              <a:t>since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behaves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quite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differently</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from</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most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other</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languages</a:t>
            </a:r>
            <a:r>
              <a:rPr lang="fr-FR" b="0" i="0" dirty="0">
                <a:solidFill>
                  <a:srgbClr val="333333"/>
                </a:solidFill>
                <a:effectLst/>
                <a:latin typeface="Helvetica Neue" panose="02000503000000020004" pitchFamily="2" charset="0"/>
              </a:rPr>
              <a:t> in </a:t>
            </a:r>
            <a:r>
              <a:rPr lang="fr-FR" b="0" i="0" dirty="0" err="1">
                <a:solidFill>
                  <a:srgbClr val="333333"/>
                </a:solidFill>
                <a:effectLst/>
                <a:latin typeface="Helvetica Neue" panose="02000503000000020004" pitchFamily="2" charset="0"/>
              </a:rPr>
              <a:t>this</a:t>
            </a:r>
            <a:r>
              <a:rPr lang="fr-FR" b="0" i="0" dirty="0">
                <a:solidFill>
                  <a:srgbClr val="333333"/>
                </a:solidFill>
                <a:effectLst/>
                <a:latin typeface="Helvetica Neue" panose="02000503000000020004" pitchFamily="2" charset="0"/>
              </a:rPr>
              <a:t> regard. </a:t>
            </a:r>
            <a:endParaRPr lang="en-GB" dirty="0"/>
          </a:p>
        </p:txBody>
      </p:sp>
      <p:sp>
        <p:nvSpPr>
          <p:cNvPr id="4" name="Rectangle 3"/>
          <p:cNvSpPr/>
          <p:nvPr/>
        </p:nvSpPr>
        <p:spPr>
          <a:xfrm>
            <a:off x="415346" y="2793972"/>
            <a:ext cx="5940971" cy="1563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dirty="0">
                <a:solidFill>
                  <a:schemeClr val="accent1"/>
                </a:solidFill>
              </a:rPr>
              <a:t>x &lt;-</a:t>
            </a:r>
            <a:r>
              <a:rPr lang="fr-FR" dirty="0">
                <a:solidFill>
                  <a:schemeClr val="accent1"/>
                </a:solidFill>
              </a:rPr>
              <a:t> </a:t>
            </a:r>
            <a:r>
              <a:rPr lang="fr-FR" b="1" dirty="0">
                <a:solidFill>
                  <a:schemeClr val="accent1"/>
                </a:solidFill>
              </a:rPr>
              <a:t>c</a:t>
            </a:r>
            <a:r>
              <a:rPr lang="fr-FR" sz="1600" dirty="0">
                <a:solidFill>
                  <a:schemeClr val="accent1"/>
                </a:solidFill>
              </a:rPr>
              <a:t>(</a:t>
            </a:r>
            <a:r>
              <a:rPr lang="fr-FR" dirty="0">
                <a:solidFill>
                  <a:schemeClr val="accent1"/>
                </a:solidFill>
              </a:rPr>
              <a:t>1</a:t>
            </a:r>
            <a:r>
              <a:rPr lang="fr-FR" sz="1600" dirty="0">
                <a:solidFill>
                  <a:schemeClr val="accent1"/>
                </a:solidFill>
              </a:rPr>
              <a:t>, </a:t>
            </a:r>
            <a:r>
              <a:rPr lang="fr-FR" dirty="0">
                <a:solidFill>
                  <a:schemeClr val="accent1"/>
                </a:solidFill>
              </a:rPr>
              <a:t>"canada"</a:t>
            </a:r>
            <a:r>
              <a:rPr lang="fr-FR" sz="1600" dirty="0">
                <a:solidFill>
                  <a:schemeClr val="accent1"/>
                </a:solidFill>
              </a:rPr>
              <a:t>, </a:t>
            </a:r>
            <a:r>
              <a:rPr lang="fr-FR" dirty="0">
                <a:solidFill>
                  <a:schemeClr val="accent1"/>
                </a:solidFill>
              </a:rPr>
              <a:t>3</a:t>
            </a:r>
            <a:r>
              <a:rPr lang="fr-FR" sz="1600" dirty="0">
                <a:solidFill>
                  <a:schemeClr val="accent1"/>
                </a:solidFill>
              </a:rPr>
              <a:t>)</a:t>
            </a:r>
            <a:endParaRPr lang="fr-FR" sz="1600" dirty="0">
              <a:solidFill>
                <a:schemeClr val="accent1"/>
              </a:solidFill>
            </a:endParaRPr>
          </a:p>
          <a:p>
            <a:endParaRPr lang="en-GB" sz="3600" dirty="0">
              <a:solidFill>
                <a:schemeClr val="tx1"/>
              </a:solidFill>
            </a:endParaRPr>
          </a:p>
        </p:txBody>
      </p:sp>
      <p:sp>
        <p:nvSpPr>
          <p:cNvPr id="6" name="Rectangle 5"/>
          <p:cNvSpPr/>
          <p:nvPr/>
        </p:nvSpPr>
        <p:spPr>
          <a:xfrm>
            <a:off x="6874090" y="2793972"/>
            <a:ext cx="3509935" cy="369332"/>
          </a:xfrm>
          <a:prstGeom prst="rect">
            <a:avLst/>
          </a:prstGeom>
        </p:spPr>
        <p:txBody>
          <a:bodyPr wrap="none">
            <a:spAutoFit/>
          </a:bodyPr>
          <a:lstStyle/>
          <a:p>
            <a:r>
              <a:rPr lang="fr-FR" dirty="0">
                <a:solidFill>
                  <a:srgbClr val="333333"/>
                </a:solidFill>
                <a:latin typeface="Helvetica Neue" panose="02000503000000020004" pitchFamily="2" charset="0"/>
              </a:rPr>
              <a:t>You </a:t>
            </a:r>
            <a:r>
              <a:rPr lang="fr-FR" dirty="0" err="1">
                <a:solidFill>
                  <a:srgbClr val="333333"/>
                </a:solidFill>
                <a:latin typeface="Helvetica Neue" panose="02000503000000020004" pitchFamily="2" charset="0"/>
              </a:rPr>
              <a:t>expected</a:t>
            </a:r>
            <a:r>
              <a:rPr lang="fr-FR" dirty="0">
                <a:solidFill>
                  <a:srgbClr val="333333"/>
                </a:solidFill>
                <a:latin typeface="Helvetica Neue" panose="02000503000000020004" pitchFamily="2" charset="0"/>
              </a:rPr>
              <a:t> an </a:t>
            </a:r>
            <a:r>
              <a:rPr lang="fr-FR" dirty="0" err="1">
                <a:solidFill>
                  <a:srgbClr val="333333"/>
                </a:solidFill>
                <a:latin typeface="Helvetica Neue" panose="02000503000000020004" pitchFamily="2" charset="0"/>
              </a:rPr>
              <a:t>error</a:t>
            </a:r>
            <a:r>
              <a:rPr lang="fr-FR" dirty="0">
                <a:solidFill>
                  <a:srgbClr val="333333"/>
                </a:solidFill>
                <a:latin typeface="Helvetica Neue" panose="02000503000000020004" pitchFamily="2" charset="0"/>
              </a:rPr>
              <a:t> message!</a:t>
            </a:r>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Coercion</a:t>
            </a:r>
            <a:endParaRPr lang="en-GB" dirty="0"/>
          </a:p>
        </p:txBody>
      </p:sp>
      <p:sp>
        <p:nvSpPr>
          <p:cNvPr id="3" name="Rectangle 2"/>
          <p:cNvSpPr/>
          <p:nvPr/>
        </p:nvSpPr>
        <p:spPr>
          <a:xfrm>
            <a:off x="286578" y="1370377"/>
            <a:ext cx="11618844" cy="1200329"/>
          </a:xfrm>
          <a:prstGeom prst="rect">
            <a:avLst/>
          </a:prstGeom>
        </p:spPr>
        <p:txBody>
          <a:bodyPr wrap="square">
            <a:spAutoFit/>
          </a:bodyPr>
          <a:lstStyle/>
          <a:p>
            <a:r>
              <a:rPr lang="fr-FR" b="0" i="0" dirty="0">
                <a:solidFill>
                  <a:srgbClr val="333333"/>
                </a:solidFill>
                <a:effectLst/>
                <a:latin typeface="Helvetica Neue" panose="02000503000000020004" pitchFamily="2" charset="0"/>
              </a:rPr>
              <a:t>In </a:t>
            </a:r>
            <a:r>
              <a:rPr lang="fr-FR" b="0" i="0" dirty="0" err="1">
                <a:solidFill>
                  <a:srgbClr val="333333"/>
                </a:solidFill>
                <a:effectLst/>
                <a:latin typeface="Helvetica Neue" panose="02000503000000020004" pitchFamily="2" charset="0"/>
              </a:rPr>
              <a:t>general</a:t>
            </a:r>
            <a:r>
              <a:rPr lang="fr-FR" b="0" i="0" dirty="0">
                <a:solidFill>
                  <a:srgbClr val="333333"/>
                </a:solidFill>
                <a:effectLst/>
                <a:latin typeface="Helvetica Neue" panose="02000503000000020004" pitchFamily="2" charset="0"/>
              </a:rPr>
              <a:t>, </a:t>
            </a:r>
            <a:r>
              <a:rPr lang="fr-FR" b="0" i="1" dirty="0" err="1">
                <a:solidFill>
                  <a:srgbClr val="333333"/>
                </a:solidFill>
                <a:effectLst/>
                <a:latin typeface="Helvetica Neue" panose="02000503000000020004" pitchFamily="2" charset="0"/>
              </a:rPr>
              <a:t>coercion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is</a:t>
            </a:r>
            <a:r>
              <a:rPr lang="fr-FR" b="0" i="0" dirty="0">
                <a:solidFill>
                  <a:srgbClr val="333333"/>
                </a:solidFill>
                <a:effectLst/>
                <a:latin typeface="Helvetica Neue" panose="02000503000000020004" pitchFamily="2" charset="0"/>
              </a:rPr>
              <a:t> an </a:t>
            </a:r>
            <a:r>
              <a:rPr lang="fr-FR" b="0" i="0" dirty="0" err="1">
                <a:solidFill>
                  <a:srgbClr val="333333"/>
                </a:solidFill>
                <a:effectLst/>
                <a:latin typeface="Helvetica Neue" panose="02000503000000020004" pitchFamily="2" charset="0"/>
              </a:rPr>
              <a:t>attempt</a:t>
            </a:r>
            <a:r>
              <a:rPr lang="fr-FR" b="0" i="0" dirty="0">
                <a:solidFill>
                  <a:srgbClr val="333333"/>
                </a:solidFill>
                <a:effectLst/>
                <a:latin typeface="Helvetica Neue" panose="02000503000000020004" pitchFamily="2" charset="0"/>
              </a:rPr>
              <a:t> by R to </a:t>
            </a:r>
            <a:r>
              <a:rPr lang="fr-FR" b="0" i="0" dirty="0" err="1">
                <a:solidFill>
                  <a:srgbClr val="333333"/>
                </a:solidFill>
                <a:effectLst/>
                <a:latin typeface="Helvetica Neue" panose="02000503000000020004" pitchFamily="2" charset="0"/>
              </a:rPr>
              <a:t>be</a:t>
            </a:r>
            <a:r>
              <a:rPr lang="fr-FR" b="0" i="0" dirty="0">
                <a:solidFill>
                  <a:srgbClr val="333333"/>
                </a:solidFill>
                <a:effectLst/>
                <a:latin typeface="Helvetica Neue" panose="02000503000000020004" pitchFamily="2" charset="0"/>
              </a:rPr>
              <a:t> flexible </a:t>
            </a:r>
            <a:r>
              <a:rPr lang="fr-FR" b="0" i="0" dirty="0" err="1">
                <a:solidFill>
                  <a:srgbClr val="333333"/>
                </a:solidFill>
                <a:effectLst/>
                <a:latin typeface="Helvetica Neue" panose="02000503000000020004" pitchFamily="2" charset="0"/>
              </a:rPr>
              <a:t>with</a:t>
            </a:r>
            <a:r>
              <a:rPr lang="fr-FR" b="0" i="0" dirty="0">
                <a:solidFill>
                  <a:srgbClr val="333333"/>
                </a:solidFill>
                <a:effectLst/>
                <a:latin typeface="Helvetica Neue" panose="02000503000000020004" pitchFamily="2" charset="0"/>
              </a:rPr>
              <a:t> data types. </a:t>
            </a:r>
            <a:r>
              <a:rPr lang="fr-FR" b="0" i="0" dirty="0" err="1">
                <a:solidFill>
                  <a:srgbClr val="333333"/>
                </a:solidFill>
                <a:effectLst/>
                <a:latin typeface="Helvetica Neue" panose="02000503000000020004" pitchFamily="2" charset="0"/>
              </a:rPr>
              <a:t>When</a:t>
            </a:r>
            <a:r>
              <a:rPr lang="fr-FR" b="0" i="0" dirty="0">
                <a:solidFill>
                  <a:srgbClr val="333333"/>
                </a:solidFill>
                <a:effectLst/>
                <a:latin typeface="Helvetica Neue" panose="02000503000000020004" pitchFamily="2" charset="0"/>
              </a:rPr>
              <a:t> an entry </a:t>
            </a:r>
            <a:r>
              <a:rPr lang="fr-FR" b="0" i="0" dirty="0" err="1">
                <a:solidFill>
                  <a:srgbClr val="333333"/>
                </a:solidFill>
                <a:effectLst/>
                <a:latin typeface="Helvetica Neue" panose="02000503000000020004" pitchFamily="2" charset="0"/>
              </a:rPr>
              <a:t>does</a:t>
            </a:r>
            <a:r>
              <a:rPr lang="fr-FR" b="0" i="0" dirty="0">
                <a:solidFill>
                  <a:srgbClr val="333333"/>
                </a:solidFill>
                <a:effectLst/>
                <a:latin typeface="Helvetica Neue" panose="02000503000000020004" pitchFamily="2" charset="0"/>
              </a:rPr>
              <a:t> not match the </a:t>
            </a:r>
            <a:r>
              <a:rPr lang="fr-FR" b="0" i="0" dirty="0" err="1">
                <a:solidFill>
                  <a:srgbClr val="333333"/>
                </a:solidFill>
                <a:effectLst/>
                <a:latin typeface="Helvetica Neue" panose="02000503000000020004" pitchFamily="2" charset="0"/>
              </a:rPr>
              <a:t>expected</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some</a:t>
            </a:r>
            <a:r>
              <a:rPr lang="fr-FR" b="0" i="0" dirty="0">
                <a:solidFill>
                  <a:srgbClr val="333333"/>
                </a:solidFill>
                <a:effectLst/>
                <a:latin typeface="Helvetica Neue" panose="02000503000000020004" pitchFamily="2" charset="0"/>
              </a:rPr>
              <a:t> of the </a:t>
            </a:r>
            <a:r>
              <a:rPr lang="fr-FR" b="0" i="0" dirty="0" err="1">
                <a:solidFill>
                  <a:srgbClr val="333333"/>
                </a:solidFill>
                <a:effectLst/>
                <a:latin typeface="Helvetica Neue" panose="02000503000000020004" pitchFamily="2" charset="0"/>
              </a:rPr>
              <a:t>prebuilt</a:t>
            </a:r>
            <a:r>
              <a:rPr lang="fr-FR" b="0" i="0" dirty="0">
                <a:solidFill>
                  <a:srgbClr val="333333"/>
                </a:solidFill>
                <a:effectLst/>
                <a:latin typeface="Helvetica Neue" panose="02000503000000020004" pitchFamily="2" charset="0"/>
              </a:rPr>
              <a:t> R </a:t>
            </a:r>
            <a:r>
              <a:rPr lang="fr-FR" b="0" i="0" dirty="0" err="1">
                <a:solidFill>
                  <a:srgbClr val="333333"/>
                </a:solidFill>
                <a:effectLst/>
                <a:latin typeface="Helvetica Neue" panose="02000503000000020004" pitchFamily="2" charset="0"/>
              </a:rPr>
              <a:t>functions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try</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guess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what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was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meant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before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throwing</a:t>
            </a:r>
            <a:r>
              <a:rPr lang="fr-FR" b="0" i="0" dirty="0">
                <a:solidFill>
                  <a:srgbClr val="333333"/>
                </a:solidFill>
                <a:effectLst/>
                <a:latin typeface="Helvetica Neue" panose="02000503000000020004" pitchFamily="2" charset="0"/>
              </a:rPr>
              <a:t> an </a:t>
            </a:r>
            <a:r>
              <a:rPr lang="fr-FR" b="0" i="0" dirty="0" err="1">
                <a:solidFill>
                  <a:srgbClr val="333333"/>
                </a:solidFill>
                <a:effectLst/>
                <a:latin typeface="Helvetica Neue" panose="02000503000000020004" pitchFamily="2" charset="0"/>
              </a:rPr>
              <a:t>error</a:t>
            </a:r>
            <a:r>
              <a:rPr lang="fr-FR" b="0" i="0" dirty="0">
                <a:solidFill>
                  <a:srgbClr val="333333"/>
                </a:solidFill>
                <a:effectLst/>
                <a:latin typeface="Helvetica Neue" panose="02000503000000020004" pitchFamily="2" charset="0"/>
              </a:rPr>
              <a:t>. This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also</a:t>
            </a:r>
            <a:r>
              <a:rPr lang="fr-FR" b="0" i="0" dirty="0">
                <a:solidFill>
                  <a:srgbClr val="333333"/>
                </a:solidFill>
                <a:effectLst/>
                <a:latin typeface="Helvetica Neue" panose="02000503000000020004" pitchFamily="2" charset="0"/>
              </a:rPr>
              <a:t> lead to confusion. </a:t>
            </a:r>
            <a:r>
              <a:rPr lang="fr-FR" b="0" i="0" dirty="0" err="1">
                <a:solidFill>
                  <a:srgbClr val="333333"/>
                </a:solidFill>
                <a:effectLst/>
                <a:latin typeface="Helvetica Neue" panose="02000503000000020004" pitchFamily="2" charset="0"/>
              </a:rPr>
              <a:t>Failing</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understand</a:t>
            </a:r>
            <a:r>
              <a:rPr lang="fr-FR" b="0" i="0" dirty="0">
                <a:solidFill>
                  <a:srgbClr val="333333"/>
                </a:solidFill>
                <a:effectLst/>
                <a:latin typeface="Helvetica Neue" panose="02000503000000020004" pitchFamily="2" charset="0"/>
              </a:rPr>
              <a:t> </a:t>
            </a:r>
            <a:r>
              <a:rPr lang="fr-FR" b="0" i="1" dirty="0" err="1">
                <a:solidFill>
                  <a:srgbClr val="333333"/>
                </a:solidFill>
                <a:effectLst/>
                <a:latin typeface="Helvetica Neue" panose="02000503000000020004" pitchFamily="2" charset="0"/>
              </a:rPr>
              <a:t>coercion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drive </a:t>
            </a:r>
            <a:r>
              <a:rPr lang="fr-FR" b="0" i="0" dirty="0" err="1">
                <a:solidFill>
                  <a:srgbClr val="333333"/>
                </a:solidFill>
                <a:effectLst/>
                <a:latin typeface="Helvetica Neue" panose="02000503000000020004" pitchFamily="2" charset="0"/>
              </a:rPr>
              <a:t>programmers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crazy</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when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attempting</a:t>
            </a:r>
            <a:r>
              <a:rPr lang="fr-FR" b="0" i="0" dirty="0">
                <a:solidFill>
                  <a:srgbClr val="333333"/>
                </a:solidFill>
                <a:effectLst/>
                <a:latin typeface="Helvetica Neue" panose="02000503000000020004" pitchFamily="2" charset="0"/>
              </a:rPr>
              <a:t> to code in R </a:t>
            </a:r>
            <a:r>
              <a:rPr lang="fr-FR" b="0" i="0" dirty="0" err="1">
                <a:solidFill>
                  <a:srgbClr val="333333"/>
                </a:solidFill>
                <a:effectLst/>
                <a:latin typeface="Helvetica Neue" panose="02000503000000020004" pitchFamily="2" charset="0"/>
              </a:rPr>
              <a:t>since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behaves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quite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differently</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from</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most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other</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languages</a:t>
            </a:r>
            <a:r>
              <a:rPr lang="fr-FR" b="0" i="0" dirty="0">
                <a:solidFill>
                  <a:srgbClr val="333333"/>
                </a:solidFill>
                <a:effectLst/>
                <a:latin typeface="Helvetica Neue" panose="02000503000000020004" pitchFamily="2" charset="0"/>
              </a:rPr>
              <a:t> in </a:t>
            </a:r>
            <a:r>
              <a:rPr lang="fr-FR" b="0" i="0" dirty="0" err="1">
                <a:solidFill>
                  <a:srgbClr val="333333"/>
                </a:solidFill>
                <a:effectLst/>
                <a:latin typeface="Helvetica Neue" panose="02000503000000020004" pitchFamily="2" charset="0"/>
              </a:rPr>
              <a:t>this</a:t>
            </a:r>
            <a:r>
              <a:rPr lang="fr-FR" b="0" i="0" dirty="0">
                <a:solidFill>
                  <a:srgbClr val="333333"/>
                </a:solidFill>
                <a:effectLst/>
                <a:latin typeface="Helvetica Neue" panose="02000503000000020004" pitchFamily="2" charset="0"/>
              </a:rPr>
              <a:t> regard. </a:t>
            </a:r>
            <a:endParaRPr lang="en-GB" dirty="0"/>
          </a:p>
        </p:txBody>
      </p:sp>
      <p:sp>
        <p:nvSpPr>
          <p:cNvPr id="4" name="Rectangle 3"/>
          <p:cNvSpPr/>
          <p:nvPr/>
        </p:nvSpPr>
        <p:spPr>
          <a:xfrm>
            <a:off x="415346" y="2793972"/>
            <a:ext cx="5940971" cy="1563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dirty="0">
                <a:solidFill>
                  <a:schemeClr val="accent1"/>
                </a:solidFill>
              </a:rPr>
              <a:t>x &lt;-</a:t>
            </a:r>
            <a:r>
              <a:rPr lang="fr-FR" dirty="0">
                <a:solidFill>
                  <a:schemeClr val="accent1"/>
                </a:solidFill>
              </a:rPr>
              <a:t> </a:t>
            </a:r>
            <a:r>
              <a:rPr lang="fr-FR" b="1" dirty="0">
                <a:solidFill>
                  <a:schemeClr val="accent1"/>
                </a:solidFill>
              </a:rPr>
              <a:t>c</a:t>
            </a:r>
            <a:r>
              <a:rPr lang="fr-FR" sz="1600" dirty="0">
                <a:solidFill>
                  <a:schemeClr val="accent1"/>
                </a:solidFill>
              </a:rPr>
              <a:t>(</a:t>
            </a:r>
            <a:r>
              <a:rPr lang="fr-FR" dirty="0">
                <a:solidFill>
                  <a:schemeClr val="accent1"/>
                </a:solidFill>
              </a:rPr>
              <a:t>1</a:t>
            </a:r>
            <a:r>
              <a:rPr lang="fr-FR" sz="1600" dirty="0">
                <a:solidFill>
                  <a:schemeClr val="accent1"/>
                </a:solidFill>
              </a:rPr>
              <a:t>, </a:t>
            </a:r>
            <a:r>
              <a:rPr lang="fr-FR" dirty="0">
                <a:solidFill>
                  <a:schemeClr val="accent1"/>
                </a:solidFill>
              </a:rPr>
              <a:t>"canada"</a:t>
            </a:r>
            <a:r>
              <a:rPr lang="fr-FR" sz="1600" dirty="0">
                <a:solidFill>
                  <a:schemeClr val="accent1"/>
                </a:solidFill>
              </a:rPr>
              <a:t>, </a:t>
            </a:r>
            <a:r>
              <a:rPr lang="fr-FR" dirty="0">
                <a:solidFill>
                  <a:schemeClr val="accent1"/>
                </a:solidFill>
              </a:rPr>
              <a:t>3</a:t>
            </a:r>
            <a:r>
              <a:rPr lang="fr-FR" sz="1600" dirty="0">
                <a:solidFill>
                  <a:schemeClr val="accent1"/>
                </a:solidFill>
              </a:rPr>
              <a:t>)</a:t>
            </a:r>
            <a:endParaRPr lang="fr-FR" sz="1600" dirty="0">
              <a:solidFill>
                <a:schemeClr val="accent1"/>
              </a:solidFill>
            </a:endParaRPr>
          </a:p>
          <a:p>
            <a:r>
              <a:rPr lang="en-GB" sz="1600" dirty="0">
                <a:solidFill>
                  <a:srgbClr val="FF0000"/>
                </a:solidFill>
              </a:rPr>
              <a:t>&gt; </a:t>
            </a:r>
            <a:r>
              <a:rPr lang="fr-FR" sz="1600" dirty="0">
                <a:solidFill>
                  <a:schemeClr val="accent1"/>
                </a:solidFill>
              </a:rPr>
              <a:t>x </a:t>
            </a:r>
            <a:endParaRPr lang="fr-FR" sz="1600" dirty="0">
              <a:solidFill>
                <a:schemeClr val="accent1"/>
              </a:solidFill>
            </a:endParaRPr>
          </a:p>
          <a:p>
            <a:r>
              <a:rPr lang="fr-FR" i="1" dirty="0">
                <a:solidFill>
                  <a:schemeClr val="tx1"/>
                </a:solidFill>
              </a:rPr>
              <a:t>#&gt; [1] "1" "canada" "3"</a:t>
            </a:r>
            <a:r>
              <a:rPr lang="fr-FR" sz="1600" dirty="0">
                <a:solidFill>
                  <a:schemeClr val="tx1"/>
                </a:solidFill>
              </a:rPr>
              <a:t> </a:t>
            </a:r>
            <a:endParaRPr lang="fr-FR" sz="1600" dirty="0">
              <a:solidFill>
                <a:schemeClr val="tx1"/>
              </a:solidFill>
            </a:endParaRPr>
          </a:p>
          <a:p>
            <a:r>
              <a:rPr lang="en-GB" dirty="0">
                <a:solidFill>
                  <a:srgbClr val="FF0000"/>
                </a:solidFill>
              </a:rPr>
              <a:t>&gt; </a:t>
            </a:r>
            <a:r>
              <a:rPr lang="fr-FR" b="1" dirty="0">
                <a:solidFill>
                  <a:schemeClr val="accent1"/>
                </a:solidFill>
              </a:rPr>
              <a:t>class</a:t>
            </a:r>
            <a:r>
              <a:rPr lang="fr-FR" sz="1600" dirty="0">
                <a:solidFill>
                  <a:schemeClr val="accent1"/>
                </a:solidFill>
              </a:rPr>
              <a:t>(x) </a:t>
            </a:r>
            <a:endParaRPr lang="fr-FR" sz="1600" dirty="0">
              <a:solidFill>
                <a:schemeClr val="accent1"/>
              </a:solidFill>
            </a:endParaRPr>
          </a:p>
          <a:p>
            <a:r>
              <a:rPr lang="fr-FR" i="1" dirty="0">
                <a:solidFill>
                  <a:schemeClr val="tx1"/>
                </a:solidFill>
              </a:rPr>
              <a:t>#&gt; [1] "</a:t>
            </a:r>
            <a:r>
              <a:rPr lang="fr-FR" i="1" dirty="0" err="1">
                <a:solidFill>
                  <a:schemeClr val="tx1"/>
                </a:solidFill>
              </a:rPr>
              <a:t>character</a:t>
            </a:r>
            <a:r>
              <a:rPr lang="fr-FR" i="1" dirty="0">
                <a:solidFill>
                  <a:schemeClr val="tx1"/>
                </a:solidFill>
              </a:rPr>
              <a:t>  "</a:t>
            </a:r>
            <a:endParaRPr lang="fr-FR" i="1" dirty="0">
              <a:solidFill>
                <a:schemeClr val="tx1"/>
              </a:solidFill>
            </a:endParaRPr>
          </a:p>
          <a:p>
            <a:endParaRPr lang="en-GB" sz="3600" dirty="0">
              <a:solidFill>
                <a:schemeClr val="tx1"/>
              </a:solidFill>
            </a:endParaRPr>
          </a:p>
        </p:txBody>
      </p:sp>
      <p:sp>
        <p:nvSpPr>
          <p:cNvPr id="5" name="Rectangle 4"/>
          <p:cNvSpPr/>
          <p:nvPr/>
        </p:nvSpPr>
        <p:spPr>
          <a:xfrm>
            <a:off x="7139133" y="4102629"/>
            <a:ext cx="3814506" cy="369332"/>
          </a:xfrm>
          <a:prstGeom prst="rect">
            <a:avLst/>
          </a:prstGeom>
        </p:spPr>
        <p:txBody>
          <a:bodyPr wrap="none">
            <a:spAutoFit/>
          </a:bodyPr>
          <a:lstStyle/>
          <a:p>
            <a:r>
              <a:rPr lang="fr-FR" b="0" i="0" dirty="0">
                <a:solidFill>
                  <a:srgbClr val="333333"/>
                </a:solidFill>
                <a:effectLst/>
                <a:latin typeface="Helvetica Neue" panose="02000503000000020004" pitchFamily="2" charset="0"/>
              </a:rPr>
              <a:t>R </a:t>
            </a:r>
            <a:r>
              <a:rPr lang="fr-FR" b="0" i="1" dirty="0" err="1">
                <a:solidFill>
                  <a:srgbClr val="333333"/>
                </a:solidFill>
                <a:effectLst/>
                <a:latin typeface="Helvetica Neue" panose="02000503000000020004" pitchFamily="2" charset="0"/>
              </a:rPr>
              <a:t>coerced</a:t>
            </a:r>
            <a:r>
              <a:rPr lang="fr-FR" b="0" i="0" dirty="0">
                <a:solidFill>
                  <a:srgbClr val="333333"/>
                </a:solidFill>
                <a:effectLst/>
                <a:latin typeface="Helvetica Neue" panose="02000503000000020004" pitchFamily="2" charset="0"/>
              </a:rPr>
              <a:t> the data </a:t>
            </a:r>
            <a:r>
              <a:rPr lang="fr-FR" b="0" i="0" dirty="0" err="1">
                <a:solidFill>
                  <a:srgbClr val="333333"/>
                </a:solidFill>
                <a:effectLst/>
                <a:latin typeface="Helvetica Neue" panose="02000503000000020004" pitchFamily="2" charset="0"/>
              </a:rPr>
              <a:t>into</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characters</a:t>
            </a:r>
            <a:r>
              <a:rPr lang="fr-FR" b="0" i="0" dirty="0">
                <a:solidFill>
                  <a:srgbClr val="333333"/>
                </a:solidFill>
                <a:effectLst/>
                <a:latin typeface="Helvetica Neue" panose="02000503000000020004" pitchFamily="2" charset="0"/>
              </a:rPr>
              <a:t>.</a:t>
            </a:r>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Coercion</a:t>
            </a:r>
            <a:endParaRPr lang="en-GB" dirty="0"/>
          </a:p>
        </p:txBody>
      </p:sp>
      <p:sp>
        <p:nvSpPr>
          <p:cNvPr id="3" name="Rectangle 2"/>
          <p:cNvSpPr/>
          <p:nvPr/>
        </p:nvSpPr>
        <p:spPr>
          <a:xfrm>
            <a:off x="286578" y="1370377"/>
            <a:ext cx="11618844" cy="1200329"/>
          </a:xfrm>
          <a:prstGeom prst="rect">
            <a:avLst/>
          </a:prstGeom>
        </p:spPr>
        <p:txBody>
          <a:bodyPr wrap="square">
            <a:spAutoFit/>
          </a:bodyPr>
          <a:lstStyle/>
          <a:p>
            <a:r>
              <a:rPr lang="fr-FR" b="0" i="0" dirty="0">
                <a:solidFill>
                  <a:srgbClr val="333333"/>
                </a:solidFill>
                <a:effectLst/>
                <a:latin typeface="Helvetica Neue" panose="02000503000000020004" pitchFamily="2" charset="0"/>
              </a:rPr>
              <a:t>In </a:t>
            </a:r>
            <a:r>
              <a:rPr lang="fr-FR" b="0" i="0" dirty="0" err="1">
                <a:solidFill>
                  <a:srgbClr val="333333"/>
                </a:solidFill>
                <a:effectLst/>
                <a:latin typeface="Helvetica Neue" panose="02000503000000020004" pitchFamily="2" charset="0"/>
              </a:rPr>
              <a:t>general</a:t>
            </a:r>
            <a:r>
              <a:rPr lang="fr-FR" b="0" i="0" dirty="0">
                <a:solidFill>
                  <a:srgbClr val="333333"/>
                </a:solidFill>
                <a:effectLst/>
                <a:latin typeface="Helvetica Neue" panose="02000503000000020004" pitchFamily="2" charset="0"/>
              </a:rPr>
              <a:t>, </a:t>
            </a:r>
            <a:r>
              <a:rPr lang="fr-FR" b="0" i="1" dirty="0" err="1">
                <a:solidFill>
                  <a:srgbClr val="333333"/>
                </a:solidFill>
                <a:effectLst/>
                <a:latin typeface="Helvetica Neue" panose="02000503000000020004" pitchFamily="2" charset="0"/>
              </a:rPr>
              <a:t>coercion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is</a:t>
            </a:r>
            <a:r>
              <a:rPr lang="fr-FR" b="0" i="0" dirty="0">
                <a:solidFill>
                  <a:srgbClr val="333333"/>
                </a:solidFill>
                <a:effectLst/>
                <a:latin typeface="Helvetica Neue" panose="02000503000000020004" pitchFamily="2" charset="0"/>
              </a:rPr>
              <a:t> an </a:t>
            </a:r>
            <a:r>
              <a:rPr lang="fr-FR" b="0" i="0" dirty="0" err="1">
                <a:solidFill>
                  <a:srgbClr val="333333"/>
                </a:solidFill>
                <a:effectLst/>
                <a:latin typeface="Helvetica Neue" panose="02000503000000020004" pitchFamily="2" charset="0"/>
              </a:rPr>
              <a:t>attempt</a:t>
            </a:r>
            <a:r>
              <a:rPr lang="fr-FR" b="0" i="0" dirty="0">
                <a:solidFill>
                  <a:srgbClr val="333333"/>
                </a:solidFill>
                <a:effectLst/>
                <a:latin typeface="Helvetica Neue" panose="02000503000000020004" pitchFamily="2" charset="0"/>
              </a:rPr>
              <a:t> by R to </a:t>
            </a:r>
            <a:r>
              <a:rPr lang="fr-FR" b="0" i="0" dirty="0" err="1">
                <a:solidFill>
                  <a:srgbClr val="333333"/>
                </a:solidFill>
                <a:effectLst/>
                <a:latin typeface="Helvetica Neue" panose="02000503000000020004" pitchFamily="2" charset="0"/>
              </a:rPr>
              <a:t>be</a:t>
            </a:r>
            <a:r>
              <a:rPr lang="fr-FR" b="0" i="0" dirty="0">
                <a:solidFill>
                  <a:srgbClr val="333333"/>
                </a:solidFill>
                <a:effectLst/>
                <a:latin typeface="Helvetica Neue" panose="02000503000000020004" pitchFamily="2" charset="0"/>
              </a:rPr>
              <a:t> flexible </a:t>
            </a:r>
            <a:r>
              <a:rPr lang="fr-FR" b="0" i="0" dirty="0" err="1">
                <a:solidFill>
                  <a:srgbClr val="333333"/>
                </a:solidFill>
                <a:effectLst/>
                <a:latin typeface="Helvetica Neue" panose="02000503000000020004" pitchFamily="2" charset="0"/>
              </a:rPr>
              <a:t>with</a:t>
            </a:r>
            <a:r>
              <a:rPr lang="fr-FR" b="0" i="0" dirty="0">
                <a:solidFill>
                  <a:srgbClr val="333333"/>
                </a:solidFill>
                <a:effectLst/>
                <a:latin typeface="Helvetica Neue" panose="02000503000000020004" pitchFamily="2" charset="0"/>
              </a:rPr>
              <a:t> data types. </a:t>
            </a:r>
            <a:r>
              <a:rPr lang="fr-FR" b="0" i="0" dirty="0" err="1">
                <a:solidFill>
                  <a:srgbClr val="333333"/>
                </a:solidFill>
                <a:effectLst/>
                <a:latin typeface="Helvetica Neue" panose="02000503000000020004" pitchFamily="2" charset="0"/>
              </a:rPr>
              <a:t>When</a:t>
            </a:r>
            <a:r>
              <a:rPr lang="fr-FR" b="0" i="0" dirty="0">
                <a:solidFill>
                  <a:srgbClr val="333333"/>
                </a:solidFill>
                <a:effectLst/>
                <a:latin typeface="Helvetica Neue" panose="02000503000000020004" pitchFamily="2" charset="0"/>
              </a:rPr>
              <a:t> an entry </a:t>
            </a:r>
            <a:r>
              <a:rPr lang="fr-FR" b="0" i="0" dirty="0" err="1">
                <a:solidFill>
                  <a:srgbClr val="333333"/>
                </a:solidFill>
                <a:effectLst/>
                <a:latin typeface="Helvetica Neue" panose="02000503000000020004" pitchFamily="2" charset="0"/>
              </a:rPr>
              <a:t>does</a:t>
            </a:r>
            <a:r>
              <a:rPr lang="fr-FR" b="0" i="0" dirty="0">
                <a:solidFill>
                  <a:srgbClr val="333333"/>
                </a:solidFill>
                <a:effectLst/>
                <a:latin typeface="Helvetica Neue" panose="02000503000000020004" pitchFamily="2" charset="0"/>
              </a:rPr>
              <a:t> not match the </a:t>
            </a:r>
            <a:r>
              <a:rPr lang="fr-FR" b="0" i="0" dirty="0" err="1">
                <a:solidFill>
                  <a:srgbClr val="333333"/>
                </a:solidFill>
                <a:effectLst/>
                <a:latin typeface="Helvetica Neue" panose="02000503000000020004" pitchFamily="2" charset="0"/>
              </a:rPr>
              <a:t>expected</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some</a:t>
            </a:r>
            <a:r>
              <a:rPr lang="fr-FR" b="0" i="0" dirty="0">
                <a:solidFill>
                  <a:srgbClr val="333333"/>
                </a:solidFill>
                <a:effectLst/>
                <a:latin typeface="Helvetica Neue" panose="02000503000000020004" pitchFamily="2" charset="0"/>
              </a:rPr>
              <a:t> of the </a:t>
            </a:r>
            <a:r>
              <a:rPr lang="fr-FR" b="0" i="0" dirty="0" err="1">
                <a:solidFill>
                  <a:srgbClr val="333333"/>
                </a:solidFill>
                <a:effectLst/>
                <a:latin typeface="Helvetica Neue" panose="02000503000000020004" pitchFamily="2" charset="0"/>
              </a:rPr>
              <a:t>prebuilt</a:t>
            </a:r>
            <a:r>
              <a:rPr lang="fr-FR" b="0" i="0" dirty="0">
                <a:solidFill>
                  <a:srgbClr val="333333"/>
                </a:solidFill>
                <a:effectLst/>
                <a:latin typeface="Helvetica Neue" panose="02000503000000020004" pitchFamily="2" charset="0"/>
              </a:rPr>
              <a:t> R </a:t>
            </a:r>
            <a:r>
              <a:rPr lang="fr-FR" b="0" i="0" dirty="0" err="1">
                <a:solidFill>
                  <a:srgbClr val="333333"/>
                </a:solidFill>
                <a:effectLst/>
                <a:latin typeface="Helvetica Neue" panose="02000503000000020004" pitchFamily="2" charset="0"/>
              </a:rPr>
              <a:t>functions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try</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guess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what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was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meant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before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throwing</a:t>
            </a:r>
            <a:r>
              <a:rPr lang="fr-FR" b="0" i="0" dirty="0">
                <a:solidFill>
                  <a:srgbClr val="333333"/>
                </a:solidFill>
                <a:effectLst/>
                <a:latin typeface="Helvetica Neue" panose="02000503000000020004" pitchFamily="2" charset="0"/>
              </a:rPr>
              <a:t> an </a:t>
            </a:r>
            <a:r>
              <a:rPr lang="fr-FR" b="0" i="0" dirty="0" err="1">
                <a:solidFill>
                  <a:srgbClr val="333333"/>
                </a:solidFill>
                <a:effectLst/>
                <a:latin typeface="Helvetica Neue" panose="02000503000000020004" pitchFamily="2" charset="0"/>
              </a:rPr>
              <a:t>error</a:t>
            </a:r>
            <a:r>
              <a:rPr lang="fr-FR" b="0" i="0" dirty="0">
                <a:solidFill>
                  <a:srgbClr val="333333"/>
                </a:solidFill>
                <a:effectLst/>
                <a:latin typeface="Helvetica Neue" panose="02000503000000020004" pitchFamily="2" charset="0"/>
              </a:rPr>
              <a:t>. This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also</a:t>
            </a:r>
            <a:r>
              <a:rPr lang="fr-FR" b="0" i="0" dirty="0">
                <a:solidFill>
                  <a:srgbClr val="333333"/>
                </a:solidFill>
                <a:effectLst/>
                <a:latin typeface="Helvetica Neue" panose="02000503000000020004" pitchFamily="2" charset="0"/>
              </a:rPr>
              <a:t> lead to confusion. </a:t>
            </a:r>
            <a:r>
              <a:rPr lang="fr-FR" b="0" i="0" dirty="0" err="1">
                <a:solidFill>
                  <a:srgbClr val="333333"/>
                </a:solidFill>
                <a:effectLst/>
                <a:latin typeface="Helvetica Neue" panose="02000503000000020004" pitchFamily="2" charset="0"/>
              </a:rPr>
              <a:t>Failing</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understand</a:t>
            </a:r>
            <a:r>
              <a:rPr lang="fr-FR" b="0" i="0" dirty="0">
                <a:solidFill>
                  <a:srgbClr val="333333"/>
                </a:solidFill>
                <a:effectLst/>
                <a:latin typeface="Helvetica Neue" panose="02000503000000020004" pitchFamily="2" charset="0"/>
              </a:rPr>
              <a:t> </a:t>
            </a:r>
            <a:r>
              <a:rPr lang="fr-FR" b="0" i="1" dirty="0" err="1">
                <a:solidFill>
                  <a:srgbClr val="333333"/>
                </a:solidFill>
                <a:effectLst/>
                <a:latin typeface="Helvetica Neue" panose="02000503000000020004" pitchFamily="2" charset="0"/>
              </a:rPr>
              <a:t>coercion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drive </a:t>
            </a:r>
            <a:r>
              <a:rPr lang="fr-FR" b="0" i="0" dirty="0" err="1">
                <a:solidFill>
                  <a:srgbClr val="333333"/>
                </a:solidFill>
                <a:effectLst/>
                <a:latin typeface="Helvetica Neue" panose="02000503000000020004" pitchFamily="2" charset="0"/>
              </a:rPr>
              <a:t>programmers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crazy</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when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attempting</a:t>
            </a:r>
            <a:r>
              <a:rPr lang="fr-FR" b="0" i="0" dirty="0">
                <a:solidFill>
                  <a:srgbClr val="333333"/>
                </a:solidFill>
                <a:effectLst/>
                <a:latin typeface="Helvetica Neue" panose="02000503000000020004" pitchFamily="2" charset="0"/>
              </a:rPr>
              <a:t> to code in R </a:t>
            </a:r>
            <a:r>
              <a:rPr lang="fr-FR" b="0" i="0" dirty="0" err="1">
                <a:solidFill>
                  <a:srgbClr val="333333"/>
                </a:solidFill>
                <a:effectLst/>
                <a:latin typeface="Helvetica Neue" panose="02000503000000020004" pitchFamily="2" charset="0"/>
              </a:rPr>
              <a:t>since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behaves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quite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differently</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from</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most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other</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languages</a:t>
            </a:r>
            <a:r>
              <a:rPr lang="fr-FR" b="0" i="0" dirty="0">
                <a:solidFill>
                  <a:srgbClr val="333333"/>
                </a:solidFill>
                <a:effectLst/>
                <a:latin typeface="Helvetica Neue" panose="02000503000000020004" pitchFamily="2" charset="0"/>
              </a:rPr>
              <a:t> in </a:t>
            </a:r>
            <a:r>
              <a:rPr lang="fr-FR" b="0" i="0" dirty="0" err="1">
                <a:solidFill>
                  <a:srgbClr val="333333"/>
                </a:solidFill>
                <a:effectLst/>
                <a:latin typeface="Helvetica Neue" panose="02000503000000020004" pitchFamily="2" charset="0"/>
              </a:rPr>
              <a:t>this</a:t>
            </a:r>
            <a:r>
              <a:rPr lang="fr-FR" b="0" i="0" dirty="0">
                <a:solidFill>
                  <a:srgbClr val="333333"/>
                </a:solidFill>
                <a:effectLst/>
                <a:latin typeface="Helvetica Neue" panose="02000503000000020004" pitchFamily="2" charset="0"/>
              </a:rPr>
              <a:t> regard. </a:t>
            </a:r>
            <a:endParaRPr lang="en-GB" dirty="0"/>
          </a:p>
        </p:txBody>
      </p:sp>
      <p:sp>
        <p:nvSpPr>
          <p:cNvPr id="4" name="Rectangle 3"/>
          <p:cNvSpPr/>
          <p:nvPr/>
        </p:nvSpPr>
        <p:spPr>
          <a:xfrm>
            <a:off x="415346" y="2793972"/>
            <a:ext cx="5940971" cy="1563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dirty="0">
                <a:solidFill>
                  <a:schemeClr val="accent1"/>
                </a:solidFill>
              </a:rPr>
              <a:t>x &lt;-</a:t>
            </a:r>
            <a:r>
              <a:rPr lang="fr-FR" dirty="0">
                <a:solidFill>
                  <a:schemeClr val="accent1"/>
                </a:solidFill>
              </a:rPr>
              <a:t> </a:t>
            </a:r>
            <a:r>
              <a:rPr lang="fr-FR" b="1" dirty="0">
                <a:solidFill>
                  <a:schemeClr val="accent1"/>
                </a:solidFill>
              </a:rPr>
              <a:t>c</a:t>
            </a:r>
            <a:r>
              <a:rPr lang="fr-FR" sz="1600" dirty="0">
                <a:solidFill>
                  <a:schemeClr val="accent1"/>
                </a:solidFill>
              </a:rPr>
              <a:t>(</a:t>
            </a:r>
            <a:r>
              <a:rPr lang="fr-FR" dirty="0">
                <a:solidFill>
                  <a:schemeClr val="accent1"/>
                </a:solidFill>
              </a:rPr>
              <a:t>1</a:t>
            </a:r>
            <a:r>
              <a:rPr lang="fr-FR" sz="1600" dirty="0">
                <a:solidFill>
                  <a:schemeClr val="accent1"/>
                </a:solidFill>
              </a:rPr>
              <a:t>, </a:t>
            </a:r>
            <a:r>
              <a:rPr lang="fr-FR" dirty="0">
                <a:solidFill>
                  <a:schemeClr val="accent1"/>
                </a:solidFill>
              </a:rPr>
              <a:t>"canada"</a:t>
            </a:r>
            <a:r>
              <a:rPr lang="fr-FR" sz="1600" dirty="0">
                <a:solidFill>
                  <a:schemeClr val="accent1"/>
                </a:solidFill>
              </a:rPr>
              <a:t>, </a:t>
            </a:r>
            <a:r>
              <a:rPr lang="fr-FR" dirty="0">
                <a:solidFill>
                  <a:schemeClr val="accent1"/>
                </a:solidFill>
              </a:rPr>
              <a:t>3</a:t>
            </a:r>
            <a:r>
              <a:rPr lang="fr-FR" sz="1600" dirty="0">
                <a:solidFill>
                  <a:schemeClr val="accent1"/>
                </a:solidFill>
              </a:rPr>
              <a:t>)</a:t>
            </a:r>
            <a:endParaRPr lang="fr-FR" sz="1600" dirty="0">
              <a:solidFill>
                <a:schemeClr val="accent1"/>
              </a:solidFill>
            </a:endParaRPr>
          </a:p>
          <a:p>
            <a:r>
              <a:rPr lang="en-GB" sz="1600" dirty="0">
                <a:solidFill>
                  <a:srgbClr val="FF0000"/>
                </a:solidFill>
              </a:rPr>
              <a:t>&gt; </a:t>
            </a:r>
            <a:r>
              <a:rPr lang="fr-FR" sz="1600" dirty="0">
                <a:solidFill>
                  <a:schemeClr val="accent1"/>
                </a:solidFill>
              </a:rPr>
              <a:t>x </a:t>
            </a:r>
            <a:endParaRPr lang="fr-FR" sz="1600" dirty="0">
              <a:solidFill>
                <a:schemeClr val="accent1"/>
              </a:solidFill>
            </a:endParaRPr>
          </a:p>
          <a:p>
            <a:r>
              <a:rPr lang="fr-FR" i="1" dirty="0">
                <a:solidFill>
                  <a:schemeClr val="tx1"/>
                </a:solidFill>
              </a:rPr>
              <a:t>#&gt; [1] "1" "canada" "3"</a:t>
            </a:r>
            <a:r>
              <a:rPr lang="fr-FR" sz="1600" dirty="0">
                <a:solidFill>
                  <a:schemeClr val="tx1"/>
                </a:solidFill>
              </a:rPr>
              <a:t> </a:t>
            </a:r>
            <a:endParaRPr lang="fr-FR" sz="1600" dirty="0">
              <a:solidFill>
                <a:schemeClr val="tx1"/>
              </a:solidFill>
            </a:endParaRPr>
          </a:p>
          <a:p>
            <a:r>
              <a:rPr lang="en-GB" dirty="0">
                <a:solidFill>
                  <a:srgbClr val="FF0000"/>
                </a:solidFill>
              </a:rPr>
              <a:t>&gt; </a:t>
            </a:r>
            <a:r>
              <a:rPr lang="fr-FR" b="1" dirty="0">
                <a:solidFill>
                  <a:schemeClr val="accent1"/>
                </a:solidFill>
              </a:rPr>
              <a:t>class</a:t>
            </a:r>
            <a:r>
              <a:rPr lang="fr-FR" sz="1600" dirty="0">
                <a:solidFill>
                  <a:schemeClr val="accent1"/>
                </a:solidFill>
              </a:rPr>
              <a:t>(x) </a:t>
            </a:r>
            <a:endParaRPr lang="fr-FR" sz="1600" dirty="0">
              <a:solidFill>
                <a:schemeClr val="accent1"/>
              </a:solidFill>
            </a:endParaRPr>
          </a:p>
          <a:p>
            <a:r>
              <a:rPr lang="fr-FR" i="1" dirty="0">
                <a:solidFill>
                  <a:schemeClr val="tx1"/>
                </a:solidFill>
              </a:rPr>
              <a:t>#&gt; [1] "</a:t>
            </a:r>
            <a:r>
              <a:rPr lang="fr-FR" i="1" dirty="0" err="1">
                <a:solidFill>
                  <a:schemeClr val="tx1"/>
                </a:solidFill>
              </a:rPr>
              <a:t>character</a:t>
            </a:r>
            <a:r>
              <a:rPr lang="fr-FR" i="1" dirty="0">
                <a:solidFill>
                  <a:schemeClr val="tx1"/>
                </a:solidFill>
              </a:rPr>
              <a:t>  "</a:t>
            </a:r>
            <a:endParaRPr lang="fr-FR" i="1" dirty="0">
              <a:solidFill>
                <a:schemeClr val="tx1"/>
              </a:solidFill>
            </a:endParaRPr>
          </a:p>
          <a:p>
            <a:endParaRPr lang="en-GB" sz="3600" dirty="0">
              <a:solidFill>
                <a:schemeClr val="tx1"/>
              </a:solidFill>
            </a:endParaRPr>
          </a:p>
        </p:txBody>
      </p:sp>
      <p:sp>
        <p:nvSpPr>
          <p:cNvPr id="5" name="Rectangle 4"/>
          <p:cNvSpPr/>
          <p:nvPr/>
        </p:nvSpPr>
        <p:spPr>
          <a:xfrm>
            <a:off x="7139133" y="4102629"/>
            <a:ext cx="3814506" cy="369332"/>
          </a:xfrm>
          <a:prstGeom prst="rect">
            <a:avLst/>
          </a:prstGeom>
        </p:spPr>
        <p:txBody>
          <a:bodyPr wrap="none">
            <a:spAutoFit/>
          </a:bodyPr>
          <a:lstStyle/>
          <a:p>
            <a:r>
              <a:rPr lang="fr-FR" b="0" i="0" dirty="0">
                <a:solidFill>
                  <a:srgbClr val="333333"/>
                </a:solidFill>
                <a:effectLst/>
                <a:latin typeface="Helvetica Neue" panose="02000503000000020004" pitchFamily="2" charset="0"/>
              </a:rPr>
              <a:t>R </a:t>
            </a:r>
            <a:r>
              <a:rPr lang="fr-FR" b="0" i="1" dirty="0" err="1">
                <a:solidFill>
                  <a:srgbClr val="333333"/>
                </a:solidFill>
                <a:effectLst/>
                <a:latin typeface="Helvetica Neue" panose="02000503000000020004" pitchFamily="2" charset="0"/>
              </a:rPr>
              <a:t>coerced</a:t>
            </a:r>
            <a:r>
              <a:rPr lang="fr-FR" b="0" i="0" dirty="0">
                <a:solidFill>
                  <a:srgbClr val="333333"/>
                </a:solidFill>
                <a:effectLst/>
                <a:latin typeface="Helvetica Neue" panose="02000503000000020004" pitchFamily="2" charset="0"/>
              </a:rPr>
              <a:t> the data </a:t>
            </a:r>
            <a:r>
              <a:rPr lang="fr-FR" b="0" i="0" dirty="0" err="1">
                <a:solidFill>
                  <a:srgbClr val="333333"/>
                </a:solidFill>
                <a:effectLst/>
                <a:latin typeface="Helvetica Neue" panose="02000503000000020004" pitchFamily="2" charset="0"/>
              </a:rPr>
              <a:t>into</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characters</a:t>
            </a:r>
            <a:r>
              <a:rPr lang="fr-FR" b="0" i="0" dirty="0">
                <a:solidFill>
                  <a:srgbClr val="333333"/>
                </a:solidFill>
                <a:effectLst/>
                <a:latin typeface="Helvetica Neue" panose="02000503000000020004" pitchFamily="2" charset="0"/>
              </a:rPr>
              <a:t>.</a:t>
            </a:r>
            <a:endParaRPr lang="en-GB" dirty="0"/>
          </a:p>
        </p:txBody>
      </p:sp>
      <p:sp>
        <p:nvSpPr>
          <p:cNvPr id="6" name="Rectangle 5"/>
          <p:cNvSpPr/>
          <p:nvPr/>
        </p:nvSpPr>
        <p:spPr>
          <a:xfrm>
            <a:off x="415346" y="4928903"/>
            <a:ext cx="5940971" cy="1563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dirty="0">
                <a:solidFill>
                  <a:schemeClr val="accent1"/>
                </a:solidFill>
              </a:rPr>
              <a:t>x &lt;- 1:5 </a:t>
            </a:r>
            <a:endParaRPr lang="fr-FR" sz="1600" dirty="0">
              <a:solidFill>
                <a:schemeClr val="accent1"/>
              </a:solidFill>
            </a:endParaRPr>
          </a:p>
          <a:p>
            <a:r>
              <a:rPr lang="en-GB" sz="1600" dirty="0">
                <a:solidFill>
                  <a:srgbClr val="FF0000"/>
                </a:solidFill>
              </a:rPr>
              <a:t>&gt; </a:t>
            </a:r>
            <a:r>
              <a:rPr lang="fr-FR" sz="1600" dirty="0">
                <a:solidFill>
                  <a:schemeClr val="accent1"/>
                </a:solidFill>
              </a:rPr>
              <a:t>y &lt;- </a:t>
            </a:r>
            <a:r>
              <a:rPr lang="fr-FR" sz="1600" b="1" dirty="0" err="1">
                <a:solidFill>
                  <a:schemeClr val="accent1"/>
                </a:solidFill>
              </a:rPr>
              <a:t>as.character</a:t>
            </a:r>
            <a:r>
              <a:rPr lang="fr-FR" sz="1600" dirty="0">
                <a:solidFill>
                  <a:schemeClr val="accent1"/>
                </a:solidFill>
              </a:rPr>
              <a:t>(x) </a:t>
            </a:r>
            <a:endParaRPr lang="fr-FR" sz="1600" dirty="0">
              <a:solidFill>
                <a:schemeClr val="accent1"/>
              </a:solidFill>
            </a:endParaRPr>
          </a:p>
          <a:p>
            <a:r>
              <a:rPr lang="en-GB" sz="1600" dirty="0">
                <a:solidFill>
                  <a:srgbClr val="FF0000"/>
                </a:solidFill>
              </a:rPr>
              <a:t>&gt; </a:t>
            </a:r>
            <a:r>
              <a:rPr lang="fr-FR" sz="1600" dirty="0">
                <a:solidFill>
                  <a:schemeClr val="accent1"/>
                </a:solidFill>
              </a:rPr>
              <a:t>y </a:t>
            </a:r>
            <a:endParaRPr lang="fr-FR" sz="1600" dirty="0">
              <a:solidFill>
                <a:schemeClr val="accent1"/>
              </a:solidFill>
            </a:endParaRPr>
          </a:p>
          <a:p>
            <a:r>
              <a:rPr lang="fr-FR" sz="1600" i="1" dirty="0">
                <a:solidFill>
                  <a:schemeClr val="tx1"/>
                </a:solidFill>
              </a:rPr>
              <a:t>#&gt; [1] "1" "2" "3" "4" "5"</a:t>
            </a:r>
            <a:r>
              <a:rPr lang="fr-FR" sz="1600" b="1" dirty="0">
                <a:solidFill>
                  <a:schemeClr val="tx1"/>
                </a:solidFill>
              </a:rPr>
              <a:t> </a:t>
            </a:r>
            <a:endParaRPr lang="fr-FR" sz="1600" b="1" dirty="0">
              <a:solidFill>
                <a:schemeClr val="tx1"/>
              </a:solidFill>
            </a:endParaRPr>
          </a:p>
          <a:p>
            <a:r>
              <a:rPr lang="en-GB" sz="1600" dirty="0">
                <a:solidFill>
                  <a:srgbClr val="FF0000"/>
                </a:solidFill>
              </a:rPr>
              <a:t>&gt; </a:t>
            </a:r>
            <a:r>
              <a:rPr lang="fr-FR" sz="1600" b="1" dirty="0" err="1">
                <a:solidFill>
                  <a:schemeClr val="accent1"/>
                </a:solidFill>
              </a:rPr>
              <a:t>as.numeric</a:t>
            </a:r>
            <a:r>
              <a:rPr lang="fr-FR" sz="1600" dirty="0">
                <a:solidFill>
                  <a:schemeClr val="accent1"/>
                </a:solidFill>
              </a:rPr>
              <a:t>(y) </a:t>
            </a:r>
            <a:endParaRPr lang="fr-FR" sz="1600" dirty="0">
              <a:solidFill>
                <a:schemeClr val="accent1"/>
              </a:solidFill>
            </a:endParaRPr>
          </a:p>
          <a:p>
            <a:r>
              <a:rPr lang="fr-FR" sz="1600" i="1" dirty="0">
                <a:solidFill>
                  <a:schemeClr val="tx1"/>
                </a:solidFill>
              </a:rPr>
              <a:t>#&gt; [1] 1 2 3 4 5</a:t>
            </a:r>
            <a:endParaRPr lang="en-GB" sz="1600" dirty="0">
              <a:solidFill>
                <a:schemeClr val="tx1"/>
              </a:solidFill>
            </a:endParaRPr>
          </a:p>
        </p:txBody>
      </p:sp>
      <p:sp>
        <p:nvSpPr>
          <p:cNvPr id="7" name="Rectangle 6"/>
          <p:cNvSpPr/>
          <p:nvPr/>
        </p:nvSpPr>
        <p:spPr>
          <a:xfrm>
            <a:off x="7139133" y="5357553"/>
            <a:ext cx="4052328" cy="646331"/>
          </a:xfrm>
          <a:prstGeom prst="rect">
            <a:avLst/>
          </a:prstGeom>
        </p:spPr>
        <p:txBody>
          <a:bodyPr wrap="square">
            <a:spAutoFit/>
          </a:bodyPr>
          <a:lstStyle/>
          <a:p>
            <a:r>
              <a:rPr lang="fr-FR" b="0" i="0" dirty="0">
                <a:solidFill>
                  <a:srgbClr val="333333"/>
                </a:solidFill>
                <a:effectLst/>
                <a:latin typeface="Helvetica Neue" panose="02000503000000020004" pitchFamily="2" charset="0"/>
              </a:rPr>
              <a:t>R </a:t>
            </a:r>
            <a:r>
              <a:rPr lang="fr-FR" b="0" i="0" dirty="0" err="1">
                <a:solidFill>
                  <a:srgbClr val="333333"/>
                </a:solidFill>
                <a:effectLst/>
                <a:latin typeface="Helvetica Neue" panose="02000503000000020004" pitchFamily="2" charset="0"/>
              </a:rPr>
              <a:t>also</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offers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functions</a:t>
            </a:r>
            <a:r>
              <a:rPr lang="fr-FR" b="0" i="0" dirty="0">
                <a:solidFill>
                  <a:srgbClr val="333333"/>
                </a:solidFill>
                <a:effectLst/>
                <a:latin typeface="Helvetica Neue" panose="02000503000000020004" pitchFamily="2" charset="0"/>
              </a:rPr>
              <a:t> to change </a:t>
            </a:r>
            <a:r>
              <a:rPr lang="fr-FR" b="0" i="0" dirty="0" err="1">
                <a:solidFill>
                  <a:srgbClr val="333333"/>
                </a:solidFill>
                <a:effectLst/>
                <a:latin typeface="Helvetica Neue" panose="02000503000000020004" pitchFamily="2" charset="0"/>
              </a:rPr>
              <a:t>from</a:t>
            </a:r>
            <a:r>
              <a:rPr lang="fr-FR" b="0" i="0" dirty="0">
                <a:solidFill>
                  <a:srgbClr val="333333"/>
                </a:solidFill>
                <a:effectLst/>
                <a:latin typeface="Helvetica Neue" panose="02000503000000020004" pitchFamily="2" charset="0"/>
              </a:rPr>
              <a:t> one type to </a:t>
            </a:r>
            <a:r>
              <a:rPr lang="fr-FR" b="0" i="0" dirty="0" err="1">
                <a:solidFill>
                  <a:srgbClr val="333333"/>
                </a:solidFill>
                <a:effectLst/>
                <a:latin typeface="Helvetica Neue" panose="02000503000000020004" pitchFamily="2" charset="0"/>
              </a:rPr>
              <a:t>another</a:t>
            </a:r>
            <a:r>
              <a:rPr lang="fr-FR" b="0" i="0" dirty="0">
                <a:solidFill>
                  <a:srgbClr val="333333"/>
                </a:solidFill>
                <a:effectLst/>
                <a:latin typeface="Helvetica Neue" panose="02000503000000020004" pitchFamily="2" charset="0"/>
              </a:rPr>
              <a:t>.</a:t>
            </a:r>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8187"/>
            <a:ext cx="10515600" cy="1325563"/>
          </a:xfrm>
        </p:spPr>
        <p:txBody>
          <a:bodyPr/>
          <a:lstStyle/>
          <a:p>
            <a:r>
              <a:rPr lang="en-GB" dirty="0"/>
              <a:t>Matrices</a:t>
            </a:r>
            <a:endParaRPr lang="en-GB" dirty="0"/>
          </a:p>
        </p:txBody>
      </p:sp>
      <p:sp>
        <p:nvSpPr>
          <p:cNvPr id="5" name="Rectangle 4"/>
          <p:cNvSpPr/>
          <p:nvPr/>
        </p:nvSpPr>
        <p:spPr>
          <a:xfrm>
            <a:off x="584311" y="1433751"/>
            <a:ext cx="5940971" cy="5298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dirty="0">
                <a:solidFill>
                  <a:srgbClr val="FF0000"/>
                </a:solidFill>
              </a:rPr>
              <a:t>&gt;</a:t>
            </a:r>
            <a:r>
              <a:rPr lang="en-GB" sz="2000" dirty="0">
                <a:solidFill>
                  <a:schemeClr val="accent1"/>
                </a:solidFill>
              </a:rPr>
              <a:t> </a:t>
            </a:r>
            <a:r>
              <a:rPr lang="fr-FR" dirty="0">
                <a:solidFill>
                  <a:schemeClr val="accent1"/>
                </a:solidFill>
              </a:rPr>
              <a:t>mat &lt;- </a:t>
            </a:r>
            <a:r>
              <a:rPr lang="fr-FR" b="1" dirty="0">
                <a:solidFill>
                  <a:schemeClr val="accent1"/>
                </a:solidFill>
              </a:rPr>
              <a:t>matrix</a:t>
            </a:r>
            <a:r>
              <a:rPr lang="fr-FR" dirty="0">
                <a:solidFill>
                  <a:schemeClr val="accent1"/>
                </a:solidFill>
              </a:rPr>
              <a:t>(1:12, 4, 3) </a:t>
            </a:r>
            <a:endParaRPr lang="fr-FR" dirty="0">
              <a:solidFill>
                <a:schemeClr val="accent1"/>
              </a:solidFill>
            </a:endParaRPr>
          </a:p>
          <a:p>
            <a:r>
              <a:rPr lang="fr-FR" i="1" dirty="0">
                <a:solidFill>
                  <a:schemeClr val="tx1"/>
                </a:solidFill>
              </a:rPr>
              <a:t>#&gt; [,1] [,2] [,3]</a:t>
            </a:r>
            <a:r>
              <a:rPr lang="fr-FR" dirty="0">
                <a:solidFill>
                  <a:schemeClr val="tx1"/>
                </a:solidFill>
              </a:rPr>
              <a:t> </a:t>
            </a:r>
            <a:endParaRPr lang="fr-FR" dirty="0">
              <a:solidFill>
                <a:schemeClr val="tx1"/>
              </a:solidFill>
            </a:endParaRPr>
          </a:p>
          <a:p>
            <a:r>
              <a:rPr lang="fr-FR" i="1" dirty="0">
                <a:solidFill>
                  <a:schemeClr val="tx1"/>
                </a:solidFill>
              </a:rPr>
              <a:t>#&gt; [1,] 1 5 9</a:t>
            </a:r>
            <a:r>
              <a:rPr lang="fr-FR" dirty="0">
                <a:solidFill>
                  <a:schemeClr val="tx1"/>
                </a:solidFill>
              </a:rPr>
              <a:t> </a:t>
            </a:r>
            <a:endParaRPr lang="fr-FR" dirty="0">
              <a:solidFill>
                <a:schemeClr val="tx1"/>
              </a:solidFill>
            </a:endParaRPr>
          </a:p>
          <a:p>
            <a:r>
              <a:rPr lang="fr-FR" i="1" dirty="0">
                <a:solidFill>
                  <a:schemeClr val="tx1"/>
                </a:solidFill>
              </a:rPr>
              <a:t>#&gt; [2,] 2 6 10</a:t>
            </a:r>
            <a:r>
              <a:rPr lang="fr-FR" dirty="0">
                <a:solidFill>
                  <a:schemeClr val="tx1"/>
                </a:solidFill>
              </a:rPr>
              <a:t> </a:t>
            </a:r>
            <a:endParaRPr lang="fr-FR" dirty="0">
              <a:solidFill>
                <a:schemeClr val="tx1"/>
              </a:solidFill>
            </a:endParaRPr>
          </a:p>
          <a:p>
            <a:r>
              <a:rPr lang="fr-FR" i="1" dirty="0">
                <a:solidFill>
                  <a:schemeClr val="tx1"/>
                </a:solidFill>
              </a:rPr>
              <a:t>#&gt; [3,] 3 7 11</a:t>
            </a:r>
            <a:r>
              <a:rPr lang="fr-FR" dirty="0">
                <a:solidFill>
                  <a:schemeClr val="tx1"/>
                </a:solidFill>
              </a:rPr>
              <a:t> </a:t>
            </a:r>
            <a:endParaRPr lang="fr-FR" dirty="0">
              <a:solidFill>
                <a:schemeClr val="tx1"/>
              </a:solidFill>
            </a:endParaRPr>
          </a:p>
          <a:p>
            <a:r>
              <a:rPr lang="fr-FR" i="1" dirty="0">
                <a:solidFill>
                  <a:schemeClr val="tx1"/>
                </a:solidFill>
              </a:rPr>
              <a:t>#&gt; [4,] 4 8 12</a:t>
            </a:r>
            <a:endParaRPr lang="fr-FR" i="1" dirty="0">
              <a:solidFill>
                <a:schemeClr val="tx1"/>
              </a:solidFill>
            </a:endParaRPr>
          </a:p>
          <a:p>
            <a:r>
              <a:rPr lang="en-GB" dirty="0">
                <a:solidFill>
                  <a:srgbClr val="FF0000"/>
                </a:solidFill>
              </a:rPr>
              <a:t>&gt; </a:t>
            </a:r>
            <a:r>
              <a:rPr lang="fr-FR" dirty="0">
                <a:solidFill>
                  <a:schemeClr val="accent1"/>
                </a:solidFill>
              </a:rPr>
              <a:t>mat[2, 3] </a:t>
            </a:r>
            <a:endParaRPr lang="fr-FR" dirty="0">
              <a:solidFill>
                <a:schemeClr val="accent1"/>
              </a:solidFill>
            </a:endParaRPr>
          </a:p>
          <a:p>
            <a:r>
              <a:rPr lang="fr-FR" i="1" dirty="0">
                <a:solidFill>
                  <a:schemeClr val="tx1"/>
                </a:solidFill>
              </a:rPr>
              <a:t>#&gt; [1] 10</a:t>
            </a:r>
            <a:endParaRPr lang="fr-FR" i="1" dirty="0">
              <a:solidFill>
                <a:schemeClr val="tx1"/>
              </a:solidFill>
            </a:endParaRPr>
          </a:p>
          <a:p>
            <a:r>
              <a:rPr lang="en-GB" dirty="0">
                <a:solidFill>
                  <a:srgbClr val="FF0000"/>
                </a:solidFill>
              </a:rPr>
              <a:t>&gt; </a:t>
            </a:r>
            <a:r>
              <a:rPr lang="fr-FR" dirty="0">
                <a:solidFill>
                  <a:schemeClr val="accent1"/>
                </a:solidFill>
              </a:rPr>
              <a:t>mat[2, ]</a:t>
            </a:r>
            <a:endParaRPr lang="fr-FR" dirty="0">
              <a:solidFill>
                <a:schemeClr val="accent1"/>
              </a:solidFill>
            </a:endParaRPr>
          </a:p>
          <a:p>
            <a:r>
              <a:rPr lang="fr-FR" dirty="0"/>
              <a:t> </a:t>
            </a:r>
            <a:r>
              <a:rPr lang="fr-FR" i="1" dirty="0">
                <a:solidFill>
                  <a:schemeClr val="tx1"/>
                </a:solidFill>
              </a:rPr>
              <a:t>#&gt; [1] 2 6 10</a:t>
            </a:r>
            <a:endParaRPr lang="fr-FR" i="1" dirty="0">
              <a:solidFill>
                <a:schemeClr val="tx1"/>
              </a:solidFill>
            </a:endParaRPr>
          </a:p>
          <a:p>
            <a:r>
              <a:rPr lang="en-GB" dirty="0">
                <a:solidFill>
                  <a:srgbClr val="FF0000"/>
                </a:solidFill>
              </a:rPr>
              <a:t>&gt; </a:t>
            </a:r>
            <a:r>
              <a:rPr lang="fr-FR" dirty="0">
                <a:solidFill>
                  <a:schemeClr val="accent1"/>
                </a:solidFill>
              </a:rPr>
              <a:t>mat[, 3]</a:t>
            </a:r>
            <a:endParaRPr lang="fr-FR" dirty="0">
              <a:solidFill>
                <a:schemeClr val="accent1"/>
              </a:solidFill>
            </a:endParaRPr>
          </a:p>
          <a:p>
            <a:r>
              <a:rPr lang="fr-FR" dirty="0">
                <a:solidFill>
                  <a:schemeClr val="tx1"/>
                </a:solidFill>
              </a:rPr>
              <a:t> </a:t>
            </a:r>
            <a:r>
              <a:rPr lang="fr-FR" i="1" dirty="0">
                <a:solidFill>
                  <a:schemeClr val="tx1"/>
                </a:solidFill>
              </a:rPr>
              <a:t>#&gt; [1] 9 10 11 12</a:t>
            </a:r>
            <a:endParaRPr lang="fr-FR" i="1" dirty="0">
              <a:solidFill>
                <a:schemeClr val="tx1"/>
              </a:solidFill>
            </a:endParaRPr>
          </a:p>
          <a:p>
            <a:r>
              <a:rPr lang="en-GB" dirty="0">
                <a:solidFill>
                  <a:srgbClr val="FF0000"/>
                </a:solidFill>
              </a:rPr>
              <a:t>&gt; </a:t>
            </a:r>
            <a:r>
              <a:rPr lang="fr-FR" dirty="0">
                <a:solidFill>
                  <a:schemeClr val="accent1"/>
                </a:solidFill>
              </a:rPr>
              <a:t>mat[, 2:3] </a:t>
            </a:r>
            <a:endParaRPr lang="fr-FR" dirty="0">
              <a:solidFill>
                <a:schemeClr val="accent1"/>
              </a:solidFill>
            </a:endParaRPr>
          </a:p>
          <a:p>
            <a:r>
              <a:rPr lang="fr-FR" i="1" dirty="0">
                <a:solidFill>
                  <a:schemeClr val="tx1"/>
                </a:solidFill>
              </a:rPr>
              <a:t>#&gt; [,1] [,2]</a:t>
            </a:r>
            <a:endParaRPr lang="fr-FR" i="1" dirty="0">
              <a:solidFill>
                <a:schemeClr val="tx1"/>
              </a:solidFill>
            </a:endParaRPr>
          </a:p>
          <a:p>
            <a:r>
              <a:rPr lang="fr-FR" dirty="0">
                <a:solidFill>
                  <a:schemeClr val="tx1"/>
                </a:solidFill>
              </a:rPr>
              <a:t> </a:t>
            </a:r>
            <a:r>
              <a:rPr lang="fr-FR" i="1" dirty="0">
                <a:solidFill>
                  <a:schemeClr val="tx1"/>
                </a:solidFill>
              </a:rPr>
              <a:t>#&gt; [1,] 5 9</a:t>
            </a:r>
            <a:r>
              <a:rPr lang="fr-FR" dirty="0">
                <a:solidFill>
                  <a:schemeClr val="tx1"/>
                </a:solidFill>
              </a:rPr>
              <a:t> </a:t>
            </a:r>
            <a:endParaRPr lang="fr-FR" dirty="0">
              <a:solidFill>
                <a:schemeClr val="tx1"/>
              </a:solidFill>
            </a:endParaRPr>
          </a:p>
          <a:p>
            <a:r>
              <a:rPr lang="fr-FR" i="1" dirty="0">
                <a:solidFill>
                  <a:schemeClr val="tx1"/>
                </a:solidFill>
              </a:rPr>
              <a:t>#&gt; [2,] 6 10</a:t>
            </a:r>
            <a:r>
              <a:rPr lang="fr-FR" dirty="0">
                <a:solidFill>
                  <a:schemeClr val="tx1"/>
                </a:solidFill>
              </a:rPr>
              <a:t> </a:t>
            </a:r>
            <a:endParaRPr lang="fr-FR" dirty="0">
              <a:solidFill>
                <a:schemeClr val="tx1"/>
              </a:solidFill>
            </a:endParaRPr>
          </a:p>
          <a:p>
            <a:r>
              <a:rPr lang="fr-FR" i="1" dirty="0">
                <a:solidFill>
                  <a:schemeClr val="tx1"/>
                </a:solidFill>
              </a:rPr>
              <a:t>#&gt; [3,] 7 11</a:t>
            </a:r>
            <a:r>
              <a:rPr lang="fr-FR" dirty="0">
                <a:solidFill>
                  <a:schemeClr val="tx1"/>
                </a:solidFill>
              </a:rPr>
              <a:t> </a:t>
            </a:r>
            <a:endParaRPr lang="fr-FR" dirty="0">
              <a:solidFill>
                <a:schemeClr val="tx1"/>
              </a:solidFill>
            </a:endParaRPr>
          </a:p>
          <a:p>
            <a:r>
              <a:rPr lang="fr-FR" i="1" dirty="0">
                <a:solidFill>
                  <a:schemeClr val="tx1"/>
                </a:solidFill>
              </a:rPr>
              <a:t>#&gt; [4,] 8 12</a:t>
            </a:r>
            <a:endParaRPr lang="fr-FR" i="1" dirty="0">
              <a:solidFill>
                <a:schemeClr val="tx1"/>
              </a:solidFill>
            </a:endParaRPr>
          </a:p>
          <a:p>
            <a:r>
              <a:rPr lang="en-GB" dirty="0">
                <a:solidFill>
                  <a:srgbClr val="FF0000"/>
                </a:solidFill>
              </a:rPr>
              <a:t>&gt; </a:t>
            </a:r>
            <a:r>
              <a:rPr lang="fr-FR" b="1" dirty="0" err="1">
                <a:solidFill>
                  <a:schemeClr val="accent1"/>
                </a:solidFill>
              </a:rPr>
              <a:t>as.data.frame</a:t>
            </a:r>
            <a:r>
              <a:rPr lang="fr-FR" dirty="0">
                <a:solidFill>
                  <a:schemeClr val="accent1"/>
                </a:solidFill>
              </a:rPr>
              <a:t>(mat)</a:t>
            </a:r>
            <a:endParaRPr lang="fr-FR" dirty="0">
              <a:solidFill>
                <a:schemeClr val="accent1"/>
              </a:solidFill>
            </a:endParaRPr>
          </a:p>
          <a:p>
            <a:endParaRPr lang="en-GB" sz="3200" dirty="0">
              <a:solidFill>
                <a:schemeClr val="tx1"/>
              </a:solidFill>
            </a:endParaRPr>
          </a:p>
          <a:p>
            <a:endParaRPr lang="en-GB" sz="3600" dirty="0">
              <a:solidFill>
                <a:schemeClr val="tx1"/>
              </a:solidFill>
            </a:endParaRPr>
          </a:p>
        </p:txBody>
      </p:sp>
      <p:pic>
        <p:nvPicPr>
          <p:cNvPr id="1026" name="Picture 2" descr="Matrix Function in 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53416" y="428187"/>
            <a:ext cx="4216026" cy="348326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255174" y="4082813"/>
            <a:ext cx="5017705" cy="2585323"/>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a:spAutoFit/>
          </a:bodyPr>
          <a:lstStyle/>
          <a:p>
            <a:r>
              <a:rPr lang="fr-FR" b="0" i="0" dirty="0">
                <a:solidFill>
                  <a:srgbClr val="333333"/>
                </a:solidFill>
                <a:effectLst/>
              </a:rPr>
              <a:t>Matrices are </a:t>
            </a:r>
            <a:r>
              <a:rPr lang="fr-FR" b="0" i="0" dirty="0" err="1">
                <a:solidFill>
                  <a:srgbClr val="333333"/>
                </a:solidFill>
                <a:effectLst/>
              </a:rPr>
              <a:t>similar</a:t>
            </a:r>
            <a:r>
              <a:rPr lang="fr-FR" b="0" i="0" dirty="0">
                <a:solidFill>
                  <a:srgbClr val="333333"/>
                </a:solidFill>
                <a:effectLst/>
              </a:rPr>
              <a:t> to data frames in </a:t>
            </a:r>
            <a:r>
              <a:rPr lang="fr-FR" b="0" i="0" dirty="0" err="1">
                <a:solidFill>
                  <a:srgbClr val="333333"/>
                </a:solidFill>
                <a:effectLst/>
              </a:rPr>
              <a:t>that</a:t>
            </a:r>
            <a:r>
              <a:rPr lang="fr-FR" b="0" i="0" dirty="0">
                <a:solidFill>
                  <a:srgbClr val="333333"/>
                </a:solidFill>
                <a:effectLst/>
              </a:rPr>
              <a:t> </a:t>
            </a:r>
            <a:r>
              <a:rPr lang="fr-FR" b="0" i="0" dirty="0" err="1">
                <a:solidFill>
                  <a:srgbClr val="333333"/>
                </a:solidFill>
                <a:effectLst/>
              </a:rPr>
              <a:t>they</a:t>
            </a:r>
            <a:r>
              <a:rPr lang="fr-FR" b="0" i="0" dirty="0">
                <a:solidFill>
                  <a:srgbClr val="333333"/>
                </a:solidFill>
                <a:effectLst/>
              </a:rPr>
              <a:t> are </a:t>
            </a:r>
            <a:r>
              <a:rPr lang="fr-FR" b="0" i="0" dirty="0" err="1">
                <a:solidFill>
                  <a:srgbClr val="333333"/>
                </a:solidFill>
                <a:effectLst/>
              </a:rPr>
              <a:t>two-dimensional</a:t>
            </a:r>
            <a:r>
              <a:rPr lang="fr-FR" b="0" i="0" dirty="0">
                <a:solidFill>
                  <a:srgbClr val="333333"/>
                </a:solidFill>
                <a:effectLst/>
              </a:rPr>
              <a:t>: </a:t>
            </a:r>
            <a:r>
              <a:rPr lang="fr-FR" b="0" i="0" dirty="0" err="1">
                <a:solidFill>
                  <a:srgbClr val="333333"/>
                </a:solidFill>
                <a:effectLst/>
              </a:rPr>
              <a:t>they</a:t>
            </a:r>
            <a:r>
              <a:rPr lang="fr-FR" b="0" i="0" dirty="0">
                <a:solidFill>
                  <a:srgbClr val="333333"/>
                </a:solidFill>
                <a:effectLst/>
              </a:rPr>
              <a:t> have </a:t>
            </a:r>
            <a:r>
              <a:rPr lang="fr-FR" b="0" i="0" dirty="0" err="1">
                <a:solidFill>
                  <a:srgbClr val="333333"/>
                </a:solidFill>
                <a:effectLst/>
              </a:rPr>
              <a:t>rows</a:t>
            </a:r>
            <a:r>
              <a:rPr lang="fr-FR" b="0" i="0" dirty="0">
                <a:solidFill>
                  <a:srgbClr val="333333"/>
                </a:solidFill>
                <a:effectLst/>
              </a:rPr>
              <a:t> and </a:t>
            </a:r>
            <a:r>
              <a:rPr lang="fr-FR" b="0" i="0" dirty="0" err="1">
                <a:solidFill>
                  <a:srgbClr val="333333"/>
                </a:solidFill>
                <a:effectLst/>
              </a:rPr>
              <a:t>columns</a:t>
            </a:r>
            <a:r>
              <a:rPr lang="fr-FR" b="0" i="0" dirty="0">
                <a:solidFill>
                  <a:srgbClr val="333333"/>
                </a:solidFill>
                <a:effectLst/>
              </a:rPr>
              <a:t>. </a:t>
            </a:r>
            <a:endParaRPr lang="fr-FR" b="0" i="0" dirty="0">
              <a:solidFill>
                <a:srgbClr val="333333"/>
              </a:solidFill>
              <a:effectLst/>
            </a:endParaRPr>
          </a:p>
          <a:p>
            <a:r>
              <a:rPr lang="fr-FR" b="0" i="0" dirty="0" err="1">
                <a:solidFill>
                  <a:srgbClr val="333333"/>
                </a:solidFill>
                <a:effectLst/>
              </a:rPr>
              <a:t>However</a:t>
            </a:r>
            <a:r>
              <a:rPr lang="fr-FR" b="0" i="0" dirty="0">
                <a:solidFill>
                  <a:srgbClr val="333333"/>
                </a:solidFill>
                <a:effectLst/>
              </a:rPr>
              <a:t>, </a:t>
            </a:r>
            <a:r>
              <a:rPr lang="fr-FR" b="0" i="0" dirty="0" err="1">
                <a:solidFill>
                  <a:srgbClr val="333333"/>
                </a:solidFill>
                <a:effectLst/>
              </a:rPr>
              <a:t>like</a:t>
            </a:r>
            <a:r>
              <a:rPr lang="fr-FR" b="0" i="0" dirty="0">
                <a:solidFill>
                  <a:srgbClr val="333333"/>
                </a:solidFill>
                <a:effectLst/>
              </a:rPr>
              <a:t> </a:t>
            </a:r>
            <a:r>
              <a:rPr lang="fr-FR" b="0" i="0" dirty="0" err="1">
                <a:solidFill>
                  <a:srgbClr val="333333"/>
                </a:solidFill>
                <a:effectLst/>
              </a:rPr>
              <a:t>numeric</a:t>
            </a:r>
            <a:r>
              <a:rPr lang="fr-FR" b="0" i="0" dirty="0">
                <a:solidFill>
                  <a:srgbClr val="333333"/>
                </a:solidFill>
                <a:effectLst/>
              </a:rPr>
              <a:t>, </a:t>
            </a:r>
            <a:r>
              <a:rPr lang="fr-FR" b="0" i="0" dirty="0" err="1">
                <a:solidFill>
                  <a:srgbClr val="333333"/>
                </a:solidFill>
                <a:effectLst/>
              </a:rPr>
              <a:t>character</a:t>
            </a:r>
            <a:r>
              <a:rPr lang="fr-FR" b="0" i="0" dirty="0">
                <a:solidFill>
                  <a:srgbClr val="333333"/>
                </a:solidFill>
                <a:effectLst/>
              </a:rPr>
              <a:t> and </a:t>
            </a:r>
            <a:r>
              <a:rPr lang="fr-FR" b="0" i="0" dirty="0" err="1">
                <a:solidFill>
                  <a:srgbClr val="333333"/>
                </a:solidFill>
                <a:effectLst/>
              </a:rPr>
              <a:t>logical</a:t>
            </a:r>
            <a:r>
              <a:rPr lang="fr-FR" b="0" i="0" dirty="0">
                <a:solidFill>
                  <a:srgbClr val="333333"/>
                </a:solidFill>
                <a:effectLst/>
              </a:rPr>
              <a:t> </a:t>
            </a:r>
            <a:r>
              <a:rPr lang="fr-FR" b="0" i="0" dirty="0" err="1">
                <a:solidFill>
                  <a:srgbClr val="333333"/>
                </a:solidFill>
                <a:effectLst/>
              </a:rPr>
              <a:t>vectors</a:t>
            </a:r>
            <a:r>
              <a:rPr lang="fr-FR" b="0" i="0" dirty="0">
                <a:solidFill>
                  <a:srgbClr val="333333"/>
                </a:solidFill>
                <a:effectLst/>
              </a:rPr>
              <a:t>, entries in matrices have to </a:t>
            </a:r>
            <a:r>
              <a:rPr lang="fr-FR" b="0" i="0" dirty="0" err="1">
                <a:solidFill>
                  <a:srgbClr val="333333"/>
                </a:solidFill>
                <a:effectLst/>
              </a:rPr>
              <a:t>be</a:t>
            </a:r>
            <a:r>
              <a:rPr lang="fr-FR" b="0" i="0" dirty="0">
                <a:solidFill>
                  <a:srgbClr val="333333"/>
                </a:solidFill>
                <a:effectLst/>
              </a:rPr>
              <a:t> all the </a:t>
            </a:r>
            <a:r>
              <a:rPr lang="fr-FR" b="0" i="0" dirty="0" err="1">
                <a:solidFill>
                  <a:srgbClr val="333333"/>
                </a:solidFill>
                <a:effectLst/>
              </a:rPr>
              <a:t>same</a:t>
            </a:r>
            <a:r>
              <a:rPr lang="fr-FR" b="0" i="0" dirty="0">
                <a:solidFill>
                  <a:srgbClr val="333333"/>
                </a:solidFill>
                <a:effectLst/>
              </a:rPr>
              <a:t> type. </a:t>
            </a:r>
            <a:endParaRPr lang="fr-FR" b="0" i="0" dirty="0">
              <a:solidFill>
                <a:srgbClr val="333333"/>
              </a:solidFill>
              <a:effectLst/>
            </a:endParaRPr>
          </a:p>
          <a:p>
            <a:r>
              <a:rPr lang="fr-FR" dirty="0" err="1"/>
              <a:t>Yet</a:t>
            </a:r>
            <a:r>
              <a:rPr lang="fr-FR" dirty="0"/>
              <a:t> matrices have a major </a:t>
            </a:r>
            <a:r>
              <a:rPr lang="fr-FR" dirty="0" err="1"/>
              <a:t>advantage</a:t>
            </a:r>
            <a:r>
              <a:rPr lang="fr-FR" dirty="0"/>
              <a:t> over data frames: </a:t>
            </a:r>
            <a:r>
              <a:rPr lang="fr-FR" dirty="0" err="1"/>
              <a:t>we</a:t>
            </a:r>
            <a:r>
              <a:rPr lang="fr-FR" dirty="0"/>
              <a:t> </a:t>
            </a:r>
            <a:r>
              <a:rPr lang="fr-FR" dirty="0" err="1"/>
              <a:t>can</a:t>
            </a:r>
            <a:r>
              <a:rPr lang="fr-FR" dirty="0"/>
              <a:t> </a:t>
            </a:r>
            <a:r>
              <a:rPr lang="fr-FR" dirty="0" err="1"/>
              <a:t>perform</a:t>
            </a:r>
            <a:r>
              <a:rPr lang="fr-FR" dirty="0"/>
              <a:t> a matrix </a:t>
            </a:r>
            <a:r>
              <a:rPr lang="fr-FR" dirty="0" err="1"/>
              <a:t>algebra</a:t>
            </a:r>
            <a:r>
              <a:rPr lang="fr-FR" dirty="0"/>
              <a:t> </a:t>
            </a:r>
            <a:r>
              <a:rPr lang="fr-FR" dirty="0" err="1"/>
              <a:t>operations</a:t>
            </a:r>
            <a:r>
              <a:rPr lang="fr-FR" dirty="0"/>
              <a:t>, a </a:t>
            </a:r>
            <a:r>
              <a:rPr lang="fr-FR" dirty="0" err="1"/>
              <a:t>powerful</a:t>
            </a:r>
            <a:r>
              <a:rPr lang="fr-FR" dirty="0"/>
              <a:t> type of </a:t>
            </a:r>
            <a:r>
              <a:rPr lang="fr-FR" dirty="0" err="1"/>
              <a:t>mathematical</a:t>
            </a:r>
            <a:r>
              <a:rPr lang="fr-FR" dirty="0"/>
              <a:t> technique. </a:t>
            </a:r>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Lists</a:t>
            </a:r>
            <a:endParaRPr lang="en-GB" dirty="0"/>
          </a:p>
        </p:txBody>
      </p:sp>
      <p:sp>
        <p:nvSpPr>
          <p:cNvPr id="4" name="Rectangle 3"/>
          <p:cNvSpPr/>
          <p:nvPr/>
        </p:nvSpPr>
        <p:spPr>
          <a:xfrm>
            <a:off x="509753" y="1374466"/>
            <a:ext cx="8053552" cy="53101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dirty="0">
                <a:solidFill>
                  <a:srgbClr val="FF0000"/>
                </a:solidFill>
              </a:rPr>
              <a:t>&gt; </a:t>
            </a:r>
            <a:r>
              <a:rPr lang="fr-FR" dirty="0" err="1">
                <a:solidFill>
                  <a:schemeClr val="accent1"/>
                </a:solidFill>
              </a:rPr>
              <a:t>mylist</a:t>
            </a:r>
            <a:r>
              <a:rPr lang="fr-FR" dirty="0">
                <a:solidFill>
                  <a:schemeClr val="accent1"/>
                </a:solidFill>
              </a:rPr>
              <a:t> =</a:t>
            </a:r>
            <a:r>
              <a:rPr lang="fr-FR" sz="1400" dirty="0">
                <a:solidFill>
                  <a:schemeClr val="accent1"/>
                </a:solidFill>
              </a:rPr>
              <a:t> </a:t>
            </a:r>
            <a:r>
              <a:rPr lang="fr-FR" b="1" dirty="0" err="1">
                <a:solidFill>
                  <a:schemeClr val="accent1"/>
                </a:solidFill>
              </a:rPr>
              <a:t>list</a:t>
            </a:r>
            <a:r>
              <a:rPr lang="fr-FR" dirty="0">
                <a:solidFill>
                  <a:schemeClr val="accent1"/>
                </a:solidFill>
              </a:rPr>
              <a:t>(</a:t>
            </a:r>
            <a:r>
              <a:rPr lang="fr-FR" dirty="0" err="1">
                <a:solidFill>
                  <a:schemeClr val="accent1"/>
                </a:solidFill>
              </a:rPr>
              <a:t>name</a:t>
            </a:r>
            <a:r>
              <a:rPr lang="fr-FR" dirty="0">
                <a:solidFill>
                  <a:schemeClr val="accent1"/>
                </a:solidFill>
              </a:rPr>
              <a:t>='Charles',</a:t>
            </a:r>
            <a:r>
              <a:rPr lang="fr-FR" dirty="0" err="1">
                <a:solidFill>
                  <a:schemeClr val="accent1"/>
                </a:solidFill>
              </a:rPr>
              <a:t>age</a:t>
            </a:r>
            <a:r>
              <a:rPr lang="fr-FR" dirty="0">
                <a:solidFill>
                  <a:schemeClr val="accent1"/>
                </a:solidFill>
              </a:rPr>
              <a:t>=28,married=TRUE)</a:t>
            </a:r>
            <a:r>
              <a:rPr lang="en-GB" dirty="0">
                <a:solidFill>
                  <a:schemeClr val="accent1"/>
                </a:solidFill>
              </a:rPr>
              <a:t></a:t>
            </a:r>
            <a:endParaRPr lang="en-GB" dirty="0">
              <a:solidFill>
                <a:schemeClr val="accent1"/>
              </a:solidFill>
            </a:endParaRPr>
          </a:p>
          <a:p>
            <a:r>
              <a:rPr lang="en-GB" dirty="0">
                <a:solidFill>
                  <a:srgbClr val="FF0000"/>
                </a:solidFill>
              </a:rPr>
              <a:t>&gt; </a:t>
            </a:r>
            <a:r>
              <a:rPr lang="fr-FR" dirty="0" err="1">
                <a:solidFill>
                  <a:schemeClr val="accent1"/>
                </a:solidFill>
              </a:rPr>
              <a:t>mylist</a:t>
            </a:r>
            <a:endParaRPr lang="fr-FR" dirty="0">
              <a:solidFill>
                <a:schemeClr val="accent1"/>
              </a:solidFill>
            </a:endParaRPr>
          </a:p>
          <a:p>
            <a:r>
              <a:rPr lang="fr-FR" dirty="0">
                <a:solidFill>
                  <a:schemeClr val="tx1"/>
                </a:solidFill>
              </a:rPr>
              <a:t>## $</a:t>
            </a:r>
            <a:r>
              <a:rPr lang="fr-FR" dirty="0" err="1">
                <a:solidFill>
                  <a:schemeClr val="tx1"/>
                </a:solidFill>
              </a:rPr>
              <a:t>name</a:t>
            </a:r>
            <a:r>
              <a:rPr lang="fr-FR" dirty="0">
                <a:solidFill>
                  <a:schemeClr val="tx1"/>
                </a:solidFill>
              </a:rPr>
              <a:t> </a:t>
            </a:r>
            <a:endParaRPr lang="fr-FR" dirty="0">
              <a:solidFill>
                <a:schemeClr val="tx1"/>
              </a:solidFill>
            </a:endParaRPr>
          </a:p>
          <a:p>
            <a:r>
              <a:rPr lang="fr-FR" dirty="0">
                <a:solidFill>
                  <a:schemeClr val="tx1"/>
                </a:solidFill>
              </a:rPr>
              <a:t>## [1] "Charles" </a:t>
            </a:r>
            <a:endParaRPr lang="fr-FR" dirty="0">
              <a:solidFill>
                <a:schemeClr val="tx1"/>
              </a:solidFill>
            </a:endParaRPr>
          </a:p>
          <a:p>
            <a:r>
              <a:rPr lang="fr-FR" dirty="0">
                <a:solidFill>
                  <a:schemeClr val="tx1"/>
                </a:solidFill>
              </a:rPr>
              <a:t>## $</a:t>
            </a:r>
            <a:r>
              <a:rPr lang="fr-FR" dirty="0" err="1">
                <a:solidFill>
                  <a:schemeClr val="tx1"/>
                </a:solidFill>
              </a:rPr>
              <a:t>age</a:t>
            </a:r>
            <a:endParaRPr lang="fr-FR" dirty="0">
              <a:solidFill>
                <a:schemeClr val="tx1"/>
              </a:solidFill>
            </a:endParaRPr>
          </a:p>
          <a:p>
            <a:r>
              <a:rPr lang="fr-FR" dirty="0">
                <a:solidFill>
                  <a:schemeClr val="tx1"/>
                </a:solidFill>
              </a:rPr>
              <a:t>## [1] 28 </a:t>
            </a:r>
            <a:endParaRPr lang="fr-FR" dirty="0">
              <a:solidFill>
                <a:schemeClr val="tx1"/>
              </a:solidFill>
            </a:endParaRPr>
          </a:p>
          <a:p>
            <a:r>
              <a:rPr lang="fr-FR" dirty="0">
                <a:solidFill>
                  <a:schemeClr val="tx1"/>
                </a:solidFill>
              </a:rPr>
              <a:t>## $</a:t>
            </a:r>
            <a:r>
              <a:rPr lang="fr-FR" dirty="0" err="1">
                <a:solidFill>
                  <a:schemeClr val="tx1"/>
                </a:solidFill>
              </a:rPr>
              <a:t>married</a:t>
            </a:r>
            <a:r>
              <a:rPr lang="fr-FR" dirty="0">
                <a:solidFill>
                  <a:schemeClr val="tx1"/>
                </a:solidFill>
              </a:rPr>
              <a:t> </a:t>
            </a:r>
            <a:endParaRPr lang="fr-FR" dirty="0">
              <a:solidFill>
                <a:schemeClr val="tx1"/>
              </a:solidFill>
            </a:endParaRPr>
          </a:p>
          <a:p>
            <a:r>
              <a:rPr lang="fr-FR" dirty="0">
                <a:solidFill>
                  <a:schemeClr val="tx1"/>
                </a:solidFill>
              </a:rPr>
              <a:t>## [1] TRUE</a:t>
            </a:r>
            <a:endParaRPr lang="en-GB" dirty="0">
              <a:solidFill>
                <a:schemeClr val="tx1"/>
              </a:solidFill>
            </a:endParaRPr>
          </a:p>
          <a:p>
            <a:r>
              <a:rPr lang="en-GB" dirty="0">
                <a:solidFill>
                  <a:srgbClr val="FF0000"/>
                </a:solidFill>
              </a:rPr>
              <a:t>&gt; </a:t>
            </a:r>
            <a:r>
              <a:rPr lang="fr-FR" dirty="0">
                <a:solidFill>
                  <a:schemeClr val="accent1"/>
                </a:solidFill>
              </a:rPr>
              <a:t>out = </a:t>
            </a:r>
            <a:r>
              <a:rPr lang="fr-FR" b="1" dirty="0" err="1">
                <a:solidFill>
                  <a:schemeClr val="accent1"/>
                </a:solidFill>
              </a:rPr>
              <a:t>t.test</a:t>
            </a:r>
            <a:r>
              <a:rPr lang="fr-FR" dirty="0">
                <a:solidFill>
                  <a:schemeClr val="accent1"/>
                </a:solidFill>
              </a:rPr>
              <a:t>(1:10, y = </a:t>
            </a:r>
            <a:r>
              <a:rPr lang="fr-FR" b="1" dirty="0">
                <a:solidFill>
                  <a:schemeClr val="accent1"/>
                </a:solidFill>
              </a:rPr>
              <a:t>c</a:t>
            </a:r>
            <a:r>
              <a:rPr lang="fr-FR" dirty="0">
                <a:solidFill>
                  <a:schemeClr val="accent1"/>
                </a:solidFill>
              </a:rPr>
              <a:t>(7:20))</a:t>
            </a:r>
            <a:r>
              <a:rPr lang="en-GB" dirty="0"/>
              <a:t></a:t>
            </a:r>
            <a:endParaRPr lang="en-GB" dirty="0"/>
          </a:p>
          <a:p>
            <a:r>
              <a:rPr lang="en-GB" dirty="0">
                <a:solidFill>
                  <a:srgbClr val="FF0000"/>
                </a:solidFill>
              </a:rPr>
              <a:t>&gt; </a:t>
            </a:r>
            <a:r>
              <a:rPr lang="fr-FR" dirty="0">
                <a:solidFill>
                  <a:schemeClr val="accent1"/>
                </a:solidFill>
              </a:rPr>
              <a:t>out</a:t>
            </a:r>
            <a:endParaRPr lang="en-GB" dirty="0">
              <a:solidFill>
                <a:schemeClr val="accent1"/>
              </a:solidFill>
            </a:endParaRPr>
          </a:p>
          <a:p>
            <a:r>
              <a:rPr lang="en-GB" dirty="0">
                <a:solidFill>
                  <a:schemeClr val="tx1"/>
                </a:solidFill>
              </a:rPr>
              <a:t> </a:t>
            </a:r>
            <a:r>
              <a:rPr lang="fr-FR" dirty="0">
                <a:solidFill>
                  <a:schemeClr val="tx1"/>
                </a:solidFill>
              </a:rPr>
              <a:t>## </a:t>
            </a:r>
            <a:r>
              <a:rPr lang="fr-FR" dirty="0" err="1">
                <a:solidFill>
                  <a:schemeClr val="tx1"/>
                </a:solidFill>
              </a:rPr>
              <a:t>Welch</a:t>
            </a:r>
            <a:r>
              <a:rPr lang="fr-FR" dirty="0">
                <a:solidFill>
                  <a:schemeClr val="tx1"/>
                </a:solidFill>
              </a:rPr>
              <a:t> </a:t>
            </a:r>
            <a:r>
              <a:rPr lang="fr-FR" dirty="0" err="1">
                <a:solidFill>
                  <a:schemeClr val="tx1"/>
                </a:solidFill>
              </a:rPr>
              <a:t>Two</a:t>
            </a:r>
            <a:r>
              <a:rPr lang="fr-FR" dirty="0">
                <a:solidFill>
                  <a:schemeClr val="tx1"/>
                </a:solidFill>
              </a:rPr>
              <a:t> </a:t>
            </a:r>
            <a:r>
              <a:rPr lang="fr-FR" dirty="0" err="1">
                <a:solidFill>
                  <a:schemeClr val="tx1"/>
                </a:solidFill>
              </a:rPr>
              <a:t>Sample</a:t>
            </a:r>
            <a:r>
              <a:rPr lang="fr-FR" dirty="0">
                <a:solidFill>
                  <a:schemeClr val="tx1"/>
                </a:solidFill>
              </a:rPr>
              <a:t> </a:t>
            </a:r>
            <a:r>
              <a:rPr lang="fr-FR" dirty="0" err="1">
                <a:solidFill>
                  <a:schemeClr val="tx1"/>
                </a:solidFill>
              </a:rPr>
              <a:t>t</a:t>
            </a:r>
            <a:r>
              <a:rPr lang="fr-FR" dirty="0">
                <a:solidFill>
                  <a:schemeClr val="tx1"/>
                </a:solidFill>
              </a:rPr>
              <a:t>-test </a:t>
            </a:r>
            <a:endParaRPr lang="fr-FR" dirty="0">
              <a:solidFill>
                <a:schemeClr val="tx1"/>
              </a:solidFill>
            </a:endParaRPr>
          </a:p>
          <a:p>
            <a:r>
              <a:rPr lang="fr-FR" dirty="0">
                <a:solidFill>
                  <a:schemeClr val="tx1"/>
                </a:solidFill>
              </a:rPr>
              <a:t>## data: 1:10 and c(7:20) </a:t>
            </a:r>
            <a:endParaRPr lang="fr-FR" dirty="0">
              <a:solidFill>
                <a:schemeClr val="tx1"/>
              </a:solidFill>
            </a:endParaRPr>
          </a:p>
          <a:p>
            <a:r>
              <a:rPr lang="fr-FR" dirty="0">
                <a:solidFill>
                  <a:schemeClr val="tx1"/>
                </a:solidFill>
              </a:rPr>
              <a:t>## </a:t>
            </a:r>
            <a:r>
              <a:rPr lang="fr-FR" dirty="0" err="1">
                <a:solidFill>
                  <a:schemeClr val="tx1"/>
                </a:solidFill>
              </a:rPr>
              <a:t>t</a:t>
            </a:r>
            <a:r>
              <a:rPr lang="fr-FR" dirty="0">
                <a:solidFill>
                  <a:schemeClr val="tx1"/>
                </a:solidFill>
              </a:rPr>
              <a:t> = -5.4349, </a:t>
            </a:r>
            <a:r>
              <a:rPr lang="fr-FR" dirty="0" err="1">
                <a:solidFill>
                  <a:schemeClr val="tx1"/>
                </a:solidFill>
              </a:rPr>
              <a:t>df</a:t>
            </a:r>
            <a:r>
              <a:rPr lang="fr-FR" dirty="0">
                <a:solidFill>
                  <a:schemeClr val="tx1"/>
                </a:solidFill>
              </a:rPr>
              <a:t> = 21.982, p-value = 1.855e-05 </a:t>
            </a:r>
            <a:endParaRPr lang="fr-FR" dirty="0">
              <a:solidFill>
                <a:schemeClr val="tx1"/>
              </a:solidFill>
            </a:endParaRPr>
          </a:p>
          <a:p>
            <a:r>
              <a:rPr lang="fr-FR" dirty="0">
                <a:solidFill>
                  <a:schemeClr val="tx1"/>
                </a:solidFill>
              </a:rPr>
              <a:t>## alternative </a:t>
            </a:r>
            <a:r>
              <a:rPr lang="fr-FR" dirty="0" err="1">
                <a:solidFill>
                  <a:schemeClr val="tx1"/>
                </a:solidFill>
              </a:rPr>
              <a:t>hypothesis</a:t>
            </a:r>
            <a:r>
              <a:rPr lang="fr-FR" dirty="0">
                <a:solidFill>
                  <a:schemeClr val="tx1"/>
                </a:solidFill>
              </a:rPr>
              <a:t>: </a:t>
            </a:r>
            <a:r>
              <a:rPr lang="fr-FR" dirty="0" err="1">
                <a:solidFill>
                  <a:schemeClr val="tx1"/>
                </a:solidFill>
              </a:rPr>
              <a:t>true</a:t>
            </a:r>
            <a:r>
              <a:rPr lang="fr-FR" dirty="0">
                <a:solidFill>
                  <a:schemeClr val="tx1"/>
                </a:solidFill>
              </a:rPr>
              <a:t> </a:t>
            </a:r>
            <a:r>
              <a:rPr lang="fr-FR" dirty="0" err="1">
                <a:solidFill>
                  <a:schemeClr val="tx1"/>
                </a:solidFill>
              </a:rPr>
              <a:t>difference</a:t>
            </a:r>
            <a:r>
              <a:rPr lang="fr-FR" dirty="0">
                <a:solidFill>
                  <a:schemeClr val="tx1"/>
                </a:solidFill>
              </a:rPr>
              <a:t> in </a:t>
            </a:r>
            <a:r>
              <a:rPr lang="fr-FR" dirty="0" err="1">
                <a:solidFill>
                  <a:schemeClr val="tx1"/>
                </a:solidFill>
              </a:rPr>
              <a:t>means</a:t>
            </a:r>
            <a:r>
              <a:rPr lang="fr-FR" dirty="0">
                <a:solidFill>
                  <a:schemeClr val="tx1"/>
                </a:solidFill>
              </a:rPr>
              <a:t> </a:t>
            </a:r>
            <a:r>
              <a:rPr lang="fr-FR" dirty="0" err="1">
                <a:solidFill>
                  <a:schemeClr val="tx1"/>
                </a:solidFill>
              </a:rPr>
              <a:t>is</a:t>
            </a:r>
            <a:r>
              <a:rPr lang="fr-FR" dirty="0">
                <a:solidFill>
                  <a:schemeClr val="tx1"/>
                </a:solidFill>
              </a:rPr>
              <a:t> not </a:t>
            </a:r>
            <a:r>
              <a:rPr lang="fr-FR" dirty="0" err="1">
                <a:solidFill>
                  <a:schemeClr val="tx1"/>
                </a:solidFill>
              </a:rPr>
              <a:t>equal</a:t>
            </a:r>
            <a:r>
              <a:rPr lang="fr-FR" dirty="0">
                <a:solidFill>
                  <a:schemeClr val="tx1"/>
                </a:solidFill>
              </a:rPr>
              <a:t> to 0 </a:t>
            </a:r>
            <a:endParaRPr lang="fr-FR" dirty="0">
              <a:solidFill>
                <a:schemeClr val="tx1"/>
              </a:solidFill>
            </a:endParaRPr>
          </a:p>
          <a:p>
            <a:r>
              <a:rPr lang="fr-FR" dirty="0">
                <a:solidFill>
                  <a:schemeClr val="tx1"/>
                </a:solidFill>
              </a:rPr>
              <a:t>## 95 percent confidence </a:t>
            </a:r>
            <a:r>
              <a:rPr lang="fr-FR" dirty="0" err="1">
                <a:solidFill>
                  <a:schemeClr val="tx1"/>
                </a:solidFill>
              </a:rPr>
              <a:t>interval</a:t>
            </a:r>
            <a:r>
              <a:rPr lang="fr-FR" dirty="0">
                <a:solidFill>
                  <a:schemeClr val="tx1"/>
                </a:solidFill>
              </a:rPr>
              <a:t>: </a:t>
            </a:r>
            <a:endParaRPr lang="fr-FR" dirty="0">
              <a:solidFill>
                <a:schemeClr val="tx1"/>
              </a:solidFill>
            </a:endParaRPr>
          </a:p>
          <a:p>
            <a:r>
              <a:rPr lang="fr-FR" dirty="0">
                <a:solidFill>
                  <a:schemeClr val="tx1"/>
                </a:solidFill>
              </a:rPr>
              <a:t>## -11.052802 -4.947198 </a:t>
            </a:r>
            <a:endParaRPr lang="fr-FR" dirty="0">
              <a:solidFill>
                <a:schemeClr val="tx1"/>
              </a:solidFill>
            </a:endParaRPr>
          </a:p>
          <a:p>
            <a:r>
              <a:rPr lang="fr-FR" dirty="0">
                <a:solidFill>
                  <a:schemeClr val="tx1"/>
                </a:solidFill>
              </a:rPr>
              <a:t>## </a:t>
            </a:r>
            <a:r>
              <a:rPr lang="fr-FR" dirty="0" err="1">
                <a:solidFill>
                  <a:schemeClr val="tx1"/>
                </a:solidFill>
              </a:rPr>
              <a:t>sample</a:t>
            </a:r>
            <a:r>
              <a:rPr lang="fr-FR" dirty="0">
                <a:solidFill>
                  <a:schemeClr val="tx1"/>
                </a:solidFill>
              </a:rPr>
              <a:t> </a:t>
            </a:r>
            <a:r>
              <a:rPr lang="fr-FR" dirty="0" err="1">
                <a:solidFill>
                  <a:schemeClr val="tx1"/>
                </a:solidFill>
              </a:rPr>
              <a:t>estimates</a:t>
            </a:r>
            <a:r>
              <a:rPr lang="fr-FR" dirty="0">
                <a:solidFill>
                  <a:schemeClr val="tx1"/>
                </a:solidFill>
              </a:rPr>
              <a:t>: </a:t>
            </a:r>
            <a:endParaRPr lang="fr-FR" dirty="0">
              <a:solidFill>
                <a:schemeClr val="tx1"/>
              </a:solidFill>
            </a:endParaRPr>
          </a:p>
          <a:p>
            <a:r>
              <a:rPr lang="fr-FR" dirty="0">
                <a:solidFill>
                  <a:schemeClr val="tx1"/>
                </a:solidFill>
              </a:rPr>
              <a:t>## </a:t>
            </a:r>
            <a:r>
              <a:rPr lang="fr-FR" dirty="0" err="1">
                <a:solidFill>
                  <a:schemeClr val="tx1"/>
                </a:solidFill>
              </a:rPr>
              <a:t>mean</a:t>
            </a:r>
            <a:r>
              <a:rPr lang="fr-FR" dirty="0">
                <a:solidFill>
                  <a:schemeClr val="tx1"/>
                </a:solidFill>
              </a:rPr>
              <a:t> of x </a:t>
            </a:r>
            <a:r>
              <a:rPr lang="fr-FR" dirty="0" err="1">
                <a:solidFill>
                  <a:schemeClr val="tx1"/>
                </a:solidFill>
              </a:rPr>
              <a:t>mean</a:t>
            </a:r>
            <a:r>
              <a:rPr lang="fr-FR" dirty="0">
                <a:solidFill>
                  <a:schemeClr val="tx1"/>
                </a:solidFill>
              </a:rPr>
              <a:t> of y </a:t>
            </a:r>
            <a:endParaRPr lang="fr-FR" dirty="0">
              <a:solidFill>
                <a:schemeClr val="tx1"/>
              </a:solidFill>
            </a:endParaRPr>
          </a:p>
          <a:p>
            <a:r>
              <a:rPr lang="fr-FR" dirty="0">
                <a:solidFill>
                  <a:schemeClr val="tx1"/>
                </a:solidFill>
              </a:rPr>
              <a:t>## 5.5 13.5</a:t>
            </a:r>
            <a:endParaRPr lang="fr-FR" sz="3200" dirty="0">
              <a:solidFill>
                <a:schemeClr val="tx1"/>
              </a:solidFill>
            </a:endParaRPr>
          </a:p>
          <a:p>
            <a:endParaRPr lang="en-GB" sz="3200" dirty="0">
              <a:solidFill>
                <a:schemeClr val="tx1"/>
              </a:solidFill>
            </a:endParaRPr>
          </a:p>
          <a:p>
            <a:endParaRPr lang="en-GB" sz="3600" dirty="0">
              <a:solidFill>
                <a:schemeClr val="tx1"/>
              </a:solidFill>
            </a:endParaRPr>
          </a:p>
        </p:txBody>
      </p:sp>
      <p:sp>
        <p:nvSpPr>
          <p:cNvPr id="3" name="Rectangle 2"/>
          <p:cNvSpPr/>
          <p:nvPr/>
        </p:nvSpPr>
        <p:spPr>
          <a:xfrm>
            <a:off x="7225861" y="1690688"/>
            <a:ext cx="4456386" cy="1200329"/>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a:spAutoFit/>
          </a:bodyPr>
          <a:lstStyle/>
          <a:p>
            <a:r>
              <a:rPr lang="fr-FR" b="1" i="0" dirty="0" err="1">
                <a:solidFill>
                  <a:srgbClr val="333333"/>
                </a:solidFill>
                <a:effectLst/>
                <a:latin typeface="Helvetica Neue" panose="02000503000000020004" pitchFamily="2" charset="0"/>
              </a:rPr>
              <a:t>Lists</a:t>
            </a:r>
            <a:r>
              <a:rPr lang="fr-FR" b="0" i="0" dirty="0">
                <a:solidFill>
                  <a:srgbClr val="333333"/>
                </a:solidFill>
                <a:effectLst/>
                <a:latin typeface="Helvetica Neue" panose="02000503000000020004" pitchFamily="2" charset="0"/>
              </a:rPr>
              <a:t> are </a:t>
            </a:r>
            <a:r>
              <a:rPr lang="fr-FR" b="0" i="0" dirty="0" err="1">
                <a:solidFill>
                  <a:srgbClr val="333333"/>
                </a:solidFill>
                <a:effectLst/>
                <a:latin typeface="Helvetica Neue" panose="02000503000000020004" pitchFamily="2" charset="0"/>
              </a:rPr>
              <a:t>objects</a:t>
            </a:r>
            <a:r>
              <a:rPr lang="fr-FR" b="0" i="0" dirty="0">
                <a:solidFill>
                  <a:srgbClr val="333333"/>
                </a:solidFill>
                <a:effectLst/>
                <a:latin typeface="Helvetica Neue" panose="02000503000000020004" pitchFamily="2" charset="0"/>
              </a:rPr>
              <a:t> able to store information of </a:t>
            </a:r>
            <a:r>
              <a:rPr lang="fr-FR" b="0" i="0" dirty="0" err="1">
                <a:solidFill>
                  <a:srgbClr val="333333"/>
                </a:solidFill>
                <a:effectLst/>
                <a:latin typeface="Helvetica Neue" panose="02000503000000020004" pitchFamily="2" charset="0"/>
              </a:rPr>
              <a:t>different</a:t>
            </a:r>
            <a:r>
              <a:rPr lang="fr-FR" b="0" i="0" dirty="0">
                <a:solidFill>
                  <a:srgbClr val="333333"/>
                </a:solidFill>
                <a:effectLst/>
                <a:latin typeface="Helvetica Neue" panose="02000503000000020004" pitchFamily="2" charset="0"/>
              </a:rPr>
              <a:t> types. All </a:t>
            </a:r>
            <a:r>
              <a:rPr lang="fr-FR" b="0" i="0" dirty="0" err="1">
                <a:solidFill>
                  <a:srgbClr val="333333"/>
                </a:solidFill>
                <a:effectLst/>
                <a:latin typeface="Helvetica Neue" panose="02000503000000020004" pitchFamily="2" charset="0"/>
              </a:rPr>
              <a:t>functions</a:t>
            </a:r>
            <a:r>
              <a:rPr lang="fr-FR" b="0" i="0" dirty="0">
                <a:solidFill>
                  <a:srgbClr val="333333"/>
                </a:solidFill>
                <a:effectLst/>
                <a:latin typeface="Helvetica Neue" panose="02000503000000020004" pitchFamily="2" charset="0"/>
              </a:rPr>
              <a:t> return </a:t>
            </a:r>
            <a:r>
              <a:rPr lang="fr-FR" b="0" i="0" dirty="0" err="1">
                <a:solidFill>
                  <a:srgbClr val="333333"/>
                </a:solidFill>
                <a:effectLst/>
                <a:latin typeface="Helvetica Neue" panose="02000503000000020004" pitchFamily="2" charset="0"/>
              </a:rPr>
              <a:t>lists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so</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is</a:t>
            </a:r>
            <a:r>
              <a:rPr lang="fr-FR" b="0" i="0" dirty="0">
                <a:solidFill>
                  <a:srgbClr val="333333"/>
                </a:solidFill>
                <a:effectLst/>
                <a:latin typeface="Helvetica Neue" panose="02000503000000020004" pitchFamily="2" charset="0"/>
              </a:rPr>
              <a:t> important to </a:t>
            </a:r>
            <a:r>
              <a:rPr lang="fr-FR" b="0" i="0" dirty="0" err="1">
                <a:solidFill>
                  <a:srgbClr val="333333"/>
                </a:solidFill>
                <a:effectLst/>
                <a:latin typeface="Helvetica Neue" panose="02000503000000020004" pitchFamily="2" charset="0"/>
              </a:rPr>
              <a:t>be</a:t>
            </a:r>
            <a:r>
              <a:rPr lang="fr-FR" b="0" i="0" dirty="0">
                <a:solidFill>
                  <a:srgbClr val="333333"/>
                </a:solidFill>
                <a:effectLst/>
                <a:latin typeface="Helvetica Neue" panose="02000503000000020004" pitchFamily="2" charset="0"/>
              </a:rPr>
              <a:t> able to </a:t>
            </a:r>
            <a:r>
              <a:rPr lang="fr-FR" b="0" i="0" dirty="0" err="1">
                <a:solidFill>
                  <a:srgbClr val="333333"/>
                </a:solidFill>
                <a:effectLst/>
                <a:latin typeface="Helvetica Neue" panose="02000503000000020004" pitchFamily="2" charset="0"/>
              </a:rPr>
              <a:t>manipulate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them</a:t>
            </a:r>
            <a:r>
              <a:rPr lang="fr-FR" b="0" i="0" dirty="0">
                <a:solidFill>
                  <a:srgbClr val="333333"/>
                </a:solidFill>
                <a:effectLst/>
                <a:latin typeface="Helvetica Neue" panose="02000503000000020004" pitchFamily="2" charset="0"/>
              </a:rPr>
              <a:t>!</a:t>
            </a:r>
            <a:endParaRPr lang="en-GB"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frame</a:t>
            </a:r>
            <a:endParaRPr lang="en-GB" dirty="0"/>
          </a:p>
        </p:txBody>
      </p:sp>
      <p:sp>
        <p:nvSpPr>
          <p:cNvPr id="4" name="Rectangle 3"/>
          <p:cNvSpPr/>
          <p:nvPr/>
        </p:nvSpPr>
        <p:spPr>
          <a:xfrm>
            <a:off x="838200" y="1690688"/>
            <a:ext cx="4180966"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400" dirty="0">
                <a:solidFill>
                  <a:srgbClr val="FF0000"/>
                </a:solidFill>
              </a:rPr>
              <a:t>&gt; </a:t>
            </a:r>
            <a:r>
              <a:rPr lang="fr-FR" sz="4400" dirty="0" err="1">
                <a:solidFill>
                  <a:schemeClr val="accent1"/>
                </a:solidFill>
              </a:rPr>
              <a:t>library</a:t>
            </a:r>
            <a:r>
              <a:rPr lang="fr-FR" sz="4400" dirty="0">
                <a:solidFill>
                  <a:schemeClr val="accent1"/>
                </a:solidFill>
              </a:rPr>
              <a:t>(</a:t>
            </a:r>
            <a:r>
              <a:rPr lang="fr-FR" sz="4400" dirty="0" err="1">
                <a:solidFill>
                  <a:schemeClr val="accent1"/>
                </a:solidFill>
              </a:rPr>
              <a:t>dslabs</a:t>
            </a:r>
            <a:r>
              <a:rPr lang="fr-FR" sz="4400" dirty="0">
                <a:solidFill>
                  <a:schemeClr val="accent1"/>
                </a:solidFill>
              </a:rPr>
              <a:t>) </a:t>
            </a:r>
            <a:endParaRPr lang="fr-FR" sz="4400" dirty="0">
              <a:solidFill>
                <a:schemeClr val="accent1"/>
              </a:solidFill>
            </a:endParaRPr>
          </a:p>
          <a:p>
            <a:r>
              <a:rPr lang="en-GB" sz="4400" dirty="0">
                <a:solidFill>
                  <a:srgbClr val="FF0000"/>
                </a:solidFill>
              </a:rPr>
              <a:t>&gt; </a:t>
            </a:r>
            <a:r>
              <a:rPr lang="fr-FR" sz="4400" dirty="0">
                <a:solidFill>
                  <a:schemeClr val="accent1"/>
                </a:solidFill>
              </a:rPr>
              <a:t>data(</a:t>
            </a:r>
            <a:r>
              <a:rPr lang="fr-FR" sz="4400" dirty="0" err="1">
                <a:solidFill>
                  <a:schemeClr val="accent1"/>
                </a:solidFill>
              </a:rPr>
              <a:t>murders</a:t>
            </a:r>
            <a:r>
              <a:rPr lang="fr-FR" sz="4400" dirty="0">
                <a:solidFill>
                  <a:schemeClr val="accent1"/>
                </a:solidFill>
              </a:rPr>
              <a:t>)</a:t>
            </a:r>
            <a:endParaRPr lang="en-GB" sz="4400" dirty="0">
              <a:solidFill>
                <a:schemeClr val="accent1"/>
              </a:solidFill>
            </a:endParaRPr>
          </a:p>
          <a:p>
            <a:r>
              <a:rPr lang="en-GB" sz="4400" dirty="0">
                <a:solidFill>
                  <a:srgbClr val="FF0000"/>
                </a:solidFill>
              </a:rPr>
              <a:t>&gt; </a:t>
            </a:r>
            <a:r>
              <a:rPr lang="fr-FR" sz="4400" dirty="0">
                <a:solidFill>
                  <a:schemeClr val="accent1"/>
                </a:solidFill>
              </a:rPr>
              <a:t>class(</a:t>
            </a:r>
            <a:r>
              <a:rPr lang="fr-FR" sz="4400" dirty="0" err="1">
                <a:solidFill>
                  <a:schemeClr val="accent1"/>
                </a:solidFill>
              </a:rPr>
              <a:t>murders</a:t>
            </a:r>
            <a:r>
              <a:rPr lang="fr-FR" sz="4400" dirty="0">
                <a:solidFill>
                  <a:schemeClr val="accent1"/>
                </a:solidFill>
              </a:rPr>
              <a:t>)</a:t>
            </a:r>
            <a:endParaRPr lang="en-GB" sz="4400" dirty="0">
              <a:solidFill>
                <a:schemeClr val="accent1"/>
              </a:solidFill>
            </a:endParaRPr>
          </a:p>
          <a:p>
            <a:r>
              <a:rPr lang="en-GB" sz="4400" dirty="0"/>
              <a:t> </a:t>
            </a:r>
            <a:r>
              <a:rPr lang="en-GB" sz="4400" dirty="0">
                <a:solidFill>
                  <a:schemeClr val="tx1"/>
                </a:solidFill>
              </a:rPr>
              <a:t>[1] </a:t>
            </a:r>
            <a:r>
              <a:rPr lang="fr-FR" sz="4400" dirty="0">
                <a:solidFill>
                  <a:schemeClr val="tx1"/>
                </a:solidFill>
              </a:rPr>
              <a:t>"</a:t>
            </a:r>
            <a:r>
              <a:rPr lang="fr-FR" sz="4400" dirty="0" err="1">
                <a:solidFill>
                  <a:schemeClr val="tx1"/>
                </a:solidFill>
              </a:rPr>
              <a:t>data.frame</a:t>
            </a:r>
            <a:r>
              <a:rPr lang="fr-FR" sz="4400" dirty="0">
                <a:solidFill>
                  <a:schemeClr val="tx1"/>
                </a:solidFill>
              </a:rPr>
              <a:t>"</a:t>
            </a:r>
            <a:endParaRPr lang="en-GB" sz="4400" dirty="0">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How to Create a Data Frame</a:t>
            </a:r>
            <a:endParaRPr lang="fr-FR" dirty="0"/>
          </a:p>
        </p:txBody>
      </p:sp>
      <p:sp>
        <p:nvSpPr>
          <p:cNvPr id="4" name="TextBox 3"/>
          <p:cNvSpPr txBox="1"/>
          <p:nvPr/>
        </p:nvSpPr>
        <p:spPr>
          <a:xfrm>
            <a:off x="441754" y="1531376"/>
            <a:ext cx="11470160" cy="646331"/>
          </a:xfrm>
          <a:prstGeom prst="rect">
            <a:avLst/>
          </a:prstGeom>
          <a:noFill/>
        </p:spPr>
        <p:txBody>
          <a:bodyPr wrap="square">
            <a:spAutoFit/>
          </a:bodyPr>
          <a:lstStyle/>
          <a:p>
            <a:r>
              <a:rPr lang="en-GB" b="0" i="0" dirty="0">
                <a:solidFill>
                  <a:srgbClr val="222222"/>
                </a:solidFill>
                <a:effectLst/>
                <a:latin typeface="Source Sans Pro" panose="020B0503030403020204" pitchFamily="34" charset="0"/>
              </a:rPr>
              <a:t>We can create a </a:t>
            </a:r>
            <a:r>
              <a:rPr lang="en-GB" b="0" i="0" dirty="0" err="1">
                <a:solidFill>
                  <a:srgbClr val="222222"/>
                </a:solidFill>
                <a:effectLst/>
                <a:latin typeface="Source Sans Pro" panose="020B0503030403020204" pitchFamily="34" charset="0"/>
              </a:rPr>
              <a:t>dataframe</a:t>
            </a:r>
            <a:r>
              <a:rPr lang="en-GB" b="0" i="0" dirty="0">
                <a:solidFill>
                  <a:srgbClr val="222222"/>
                </a:solidFill>
                <a:effectLst/>
                <a:latin typeface="Source Sans Pro" panose="020B0503030403020204" pitchFamily="34" charset="0"/>
              </a:rPr>
              <a:t> in R by passing the variable </a:t>
            </a:r>
            <a:r>
              <a:rPr lang="en-GB" b="0" i="0" dirty="0" err="1">
                <a:solidFill>
                  <a:srgbClr val="222222"/>
                </a:solidFill>
                <a:effectLst/>
                <a:latin typeface="Source Sans Pro" panose="020B0503030403020204" pitchFamily="34" charset="0"/>
              </a:rPr>
              <a:t>a,b,c,d</a:t>
            </a:r>
            <a:r>
              <a:rPr lang="en-GB" b="0" i="0" dirty="0">
                <a:solidFill>
                  <a:srgbClr val="222222"/>
                </a:solidFill>
                <a:effectLst/>
                <a:latin typeface="Source Sans Pro" panose="020B0503030403020204" pitchFamily="34" charset="0"/>
              </a:rPr>
              <a:t> into the </a:t>
            </a:r>
            <a:r>
              <a:rPr lang="en-GB" b="0" i="0" dirty="0" err="1">
                <a:solidFill>
                  <a:srgbClr val="222222"/>
                </a:solidFill>
                <a:effectLst/>
                <a:latin typeface="Source Sans Pro" panose="020B0503030403020204" pitchFamily="34" charset="0"/>
              </a:rPr>
              <a:t>data.frame</a:t>
            </a:r>
            <a:r>
              <a:rPr lang="en-GB" b="0" i="0" dirty="0">
                <a:solidFill>
                  <a:srgbClr val="222222"/>
                </a:solidFill>
                <a:effectLst/>
                <a:latin typeface="Source Sans Pro" panose="020B0503030403020204" pitchFamily="34" charset="0"/>
              </a:rPr>
              <a:t>() function. We can R create </a:t>
            </a:r>
            <a:r>
              <a:rPr lang="en-GB" b="0" i="0" dirty="0" err="1">
                <a:solidFill>
                  <a:srgbClr val="222222"/>
                </a:solidFill>
                <a:effectLst/>
                <a:latin typeface="Source Sans Pro" panose="020B0503030403020204" pitchFamily="34" charset="0"/>
              </a:rPr>
              <a:t>dataframe</a:t>
            </a:r>
            <a:r>
              <a:rPr lang="en-GB" b="0" i="0" dirty="0">
                <a:solidFill>
                  <a:srgbClr val="222222"/>
                </a:solidFill>
                <a:effectLst/>
                <a:latin typeface="Source Sans Pro" panose="020B0503030403020204" pitchFamily="34" charset="0"/>
              </a:rPr>
              <a:t> and name the columns with name() and simply specify the name of the variables.</a:t>
            </a:r>
            <a:endParaRPr lang="fr-FR" dirty="0"/>
          </a:p>
        </p:txBody>
      </p:sp>
      <p:sp>
        <p:nvSpPr>
          <p:cNvPr id="6" name="TextBox 5"/>
          <p:cNvSpPr txBox="1"/>
          <p:nvPr/>
        </p:nvSpPr>
        <p:spPr>
          <a:xfrm>
            <a:off x="2838965" y="2342291"/>
            <a:ext cx="6098058" cy="369332"/>
          </a:xfrm>
          <a:prstGeom prst="rect">
            <a:avLst/>
          </a:prstGeom>
          <a:solidFill>
            <a:schemeClr val="bg2"/>
          </a:solidFill>
        </p:spPr>
        <p:txBody>
          <a:bodyPr wrap="square">
            <a:spAutoFit/>
          </a:bodyPr>
          <a:lstStyle/>
          <a:p>
            <a:r>
              <a:rPr lang="en-GB" dirty="0" err="1"/>
              <a:t>data.frame</a:t>
            </a:r>
            <a:r>
              <a:rPr lang="en-GB" dirty="0"/>
              <a:t>(df, </a:t>
            </a:r>
            <a:r>
              <a:rPr lang="en-GB" dirty="0" err="1"/>
              <a:t>stringsAsFactors</a:t>
            </a:r>
            <a:r>
              <a:rPr lang="en-GB" dirty="0"/>
              <a:t> = TRUE)</a:t>
            </a:r>
            <a:endParaRPr lang="fr-FR" dirty="0"/>
          </a:p>
        </p:txBody>
      </p:sp>
      <p:sp>
        <p:nvSpPr>
          <p:cNvPr id="8" name="TextBox 7"/>
          <p:cNvSpPr txBox="1"/>
          <p:nvPr/>
        </p:nvSpPr>
        <p:spPr>
          <a:xfrm>
            <a:off x="441754" y="2856939"/>
            <a:ext cx="6098058" cy="2308324"/>
          </a:xfrm>
          <a:prstGeom prst="rect">
            <a:avLst/>
          </a:prstGeom>
          <a:solidFill>
            <a:schemeClr val="bg2"/>
          </a:solidFill>
        </p:spPr>
        <p:txBody>
          <a:bodyPr wrap="square">
            <a:spAutoFit/>
          </a:bodyPr>
          <a:lstStyle/>
          <a:p>
            <a:r>
              <a:rPr lang="en-GB" dirty="0"/>
              <a:t># Create a, b, c, d variables </a:t>
            </a:r>
            <a:endParaRPr lang="en-GB" dirty="0"/>
          </a:p>
          <a:p>
            <a:r>
              <a:rPr lang="en-GB" dirty="0"/>
              <a:t>a &lt;- c(10,20,30,40) </a:t>
            </a:r>
            <a:endParaRPr lang="en-GB" dirty="0"/>
          </a:p>
          <a:p>
            <a:r>
              <a:rPr lang="en-GB" dirty="0"/>
              <a:t>b &lt;- c('book', 'pen', 'textbook', '</a:t>
            </a:r>
            <a:r>
              <a:rPr lang="en-GB" dirty="0" err="1"/>
              <a:t>pencil_case</a:t>
            </a:r>
            <a:r>
              <a:rPr lang="en-GB" dirty="0"/>
              <a:t>’) </a:t>
            </a:r>
            <a:endParaRPr lang="en-GB" dirty="0"/>
          </a:p>
          <a:p>
            <a:r>
              <a:rPr lang="en-GB" dirty="0"/>
              <a:t>c &lt;- c(TRUE,FALSE,TRUE,FALSE) </a:t>
            </a:r>
            <a:endParaRPr lang="en-GB" dirty="0"/>
          </a:p>
          <a:p>
            <a:r>
              <a:rPr lang="en-GB" dirty="0"/>
              <a:t>d &lt;- c(2.5, 8, 10, 7) </a:t>
            </a:r>
            <a:endParaRPr lang="en-GB" dirty="0"/>
          </a:p>
          <a:p>
            <a:r>
              <a:rPr lang="en-GB" dirty="0"/>
              <a:t># Join the variables to create a data frame </a:t>
            </a:r>
            <a:endParaRPr lang="en-GB" dirty="0"/>
          </a:p>
          <a:p>
            <a:r>
              <a:rPr lang="en-GB" dirty="0"/>
              <a:t>df &lt;- </a:t>
            </a:r>
            <a:r>
              <a:rPr lang="en-GB" dirty="0" err="1"/>
              <a:t>data.frame</a:t>
            </a:r>
            <a:r>
              <a:rPr lang="en-GB" dirty="0"/>
              <a:t>(</a:t>
            </a:r>
            <a:r>
              <a:rPr lang="en-GB" dirty="0" err="1"/>
              <a:t>a,b,c,d</a:t>
            </a:r>
            <a:r>
              <a:rPr lang="en-GB" dirty="0"/>
              <a:t>) </a:t>
            </a:r>
            <a:endParaRPr lang="en-GB" dirty="0"/>
          </a:p>
          <a:p>
            <a:r>
              <a:rPr lang="en-GB" dirty="0"/>
              <a:t>df</a:t>
            </a:r>
            <a:endParaRPr lang="fr-FR" dirty="0"/>
          </a:p>
        </p:txBody>
      </p:sp>
      <p:sp>
        <p:nvSpPr>
          <p:cNvPr id="10" name="TextBox 9"/>
          <p:cNvSpPr txBox="1"/>
          <p:nvPr/>
        </p:nvSpPr>
        <p:spPr>
          <a:xfrm>
            <a:off x="441754" y="5310579"/>
            <a:ext cx="6098058" cy="1477328"/>
          </a:xfrm>
          <a:prstGeom prst="rect">
            <a:avLst/>
          </a:prstGeom>
          <a:solidFill>
            <a:schemeClr val="bg2"/>
          </a:solidFill>
        </p:spPr>
        <p:txBody>
          <a:bodyPr wrap="square">
            <a:spAutoFit/>
          </a:bodyPr>
          <a:lstStyle/>
          <a:p>
            <a:r>
              <a:rPr lang="en-GB" dirty="0"/>
              <a:t>## a b c d </a:t>
            </a:r>
            <a:endParaRPr lang="en-GB" dirty="0"/>
          </a:p>
          <a:p>
            <a:r>
              <a:rPr lang="en-GB" dirty="0"/>
              <a:t>## 1 10 book TRUE 2.5 </a:t>
            </a:r>
            <a:endParaRPr lang="en-GB" dirty="0"/>
          </a:p>
          <a:p>
            <a:r>
              <a:rPr lang="en-GB" dirty="0"/>
              <a:t>## 2 20 pen FALSE 8.0 </a:t>
            </a:r>
            <a:endParaRPr lang="en-GB" dirty="0"/>
          </a:p>
          <a:p>
            <a:r>
              <a:rPr lang="en-GB" dirty="0"/>
              <a:t>## 3 30 textbook TRUE 10.0 </a:t>
            </a:r>
            <a:endParaRPr lang="en-GB" dirty="0"/>
          </a:p>
          <a:p>
            <a:r>
              <a:rPr lang="en-GB" dirty="0"/>
              <a:t>## 4 40 </a:t>
            </a:r>
            <a:r>
              <a:rPr lang="en-GB" dirty="0" err="1"/>
              <a:t>pencil_case</a:t>
            </a:r>
            <a:r>
              <a:rPr lang="en-GB" dirty="0"/>
              <a:t> FALSE 7.0</a:t>
            </a:r>
            <a:endParaRPr lang="fr-FR" dirty="0"/>
          </a:p>
        </p:txBody>
      </p:sp>
      <p:pic>
        <p:nvPicPr>
          <p:cNvPr id="2050" name="Picture 2" descr="Slice Data Fram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08673" y="4236308"/>
            <a:ext cx="3276600" cy="1524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Slice Data Frame</a:t>
            </a:r>
            <a:endParaRPr lang="fr-FR" dirty="0"/>
          </a:p>
        </p:txBody>
      </p:sp>
      <p:pic>
        <p:nvPicPr>
          <p:cNvPr id="3074" name="Picture 2" descr="Slice Data Fram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15519" y="1690688"/>
            <a:ext cx="8178800" cy="46609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2568123"/>
            <a:ext cx="3798780" cy="584775"/>
          </a:xfrm>
          <a:prstGeom prst="rect">
            <a:avLst/>
          </a:prstGeom>
          <a:solidFill>
            <a:schemeClr val="bg2"/>
          </a:solidFill>
        </p:spPr>
        <p:txBody>
          <a:bodyPr wrap="square">
            <a:spAutoFit/>
          </a:bodyPr>
          <a:lstStyle/>
          <a:p>
            <a:r>
              <a:rPr lang="en-GB" sz="1600" dirty="0"/>
              <a:t>## [1] book </a:t>
            </a:r>
            <a:endParaRPr lang="en-GB" sz="1600" dirty="0"/>
          </a:p>
          <a:p>
            <a:r>
              <a:rPr lang="en-GB" sz="1600" dirty="0"/>
              <a:t>## Levels: book pen </a:t>
            </a:r>
            <a:r>
              <a:rPr lang="en-GB" sz="1600" dirty="0" err="1"/>
              <a:t>pencil_case</a:t>
            </a:r>
            <a:r>
              <a:rPr lang="en-GB" sz="1600" dirty="0"/>
              <a:t> textbook</a:t>
            </a:r>
            <a:endParaRPr lang="fr-FR" sz="1600" dirty="0"/>
          </a:p>
        </p:txBody>
      </p:sp>
      <p:sp>
        <p:nvSpPr>
          <p:cNvPr id="7" name="TextBox 6"/>
          <p:cNvSpPr txBox="1"/>
          <p:nvPr/>
        </p:nvSpPr>
        <p:spPr>
          <a:xfrm>
            <a:off x="209142" y="5920701"/>
            <a:ext cx="3589638" cy="861774"/>
          </a:xfrm>
          <a:prstGeom prst="rect">
            <a:avLst/>
          </a:prstGeom>
          <a:solidFill>
            <a:schemeClr val="bg2"/>
          </a:solidFill>
        </p:spPr>
        <p:txBody>
          <a:bodyPr wrap="square">
            <a:spAutoFit/>
          </a:bodyPr>
          <a:lstStyle/>
          <a:p>
            <a:r>
              <a:rPr lang="en-GB" sz="1600" dirty="0"/>
              <a:t>## ID items store price </a:t>
            </a:r>
            <a:endParaRPr lang="en-GB" sz="1600" dirty="0"/>
          </a:p>
          <a:p>
            <a:r>
              <a:rPr lang="en-GB" sz="1600" dirty="0"/>
              <a:t>## 1 10 book TRUE 2.5 </a:t>
            </a:r>
            <a:endParaRPr lang="en-GB" sz="1600" dirty="0"/>
          </a:p>
          <a:p>
            <a:r>
              <a:rPr lang="en-GB" sz="1600" dirty="0"/>
              <a:t>## 2 20 pen FALSE 8.0</a:t>
            </a:r>
            <a:endParaRPr lang="fr-FR" sz="1600" dirty="0"/>
          </a:p>
        </p:txBody>
      </p:sp>
      <p:sp>
        <p:nvSpPr>
          <p:cNvPr id="9" name="TextBox 8"/>
          <p:cNvSpPr txBox="1"/>
          <p:nvPr/>
        </p:nvSpPr>
        <p:spPr>
          <a:xfrm>
            <a:off x="7419546" y="6351588"/>
            <a:ext cx="3074773" cy="369332"/>
          </a:xfrm>
          <a:prstGeom prst="rect">
            <a:avLst/>
          </a:prstGeom>
          <a:solidFill>
            <a:schemeClr val="bg2"/>
          </a:solidFill>
        </p:spPr>
        <p:txBody>
          <a:bodyPr wrap="square">
            <a:spAutoFit/>
          </a:bodyPr>
          <a:lstStyle/>
          <a:p>
            <a:r>
              <a:rPr lang="en-US" dirty="0"/>
              <a:t>## [1] 10 20 30 40</a:t>
            </a:r>
            <a:endParaRPr lang="fr-FR" dirty="0"/>
          </a:p>
        </p:txBody>
      </p:sp>
      <p:sp>
        <p:nvSpPr>
          <p:cNvPr id="11" name="TextBox 10"/>
          <p:cNvSpPr txBox="1"/>
          <p:nvPr/>
        </p:nvSpPr>
        <p:spPr>
          <a:xfrm>
            <a:off x="8567351" y="4021138"/>
            <a:ext cx="3404287" cy="1200329"/>
          </a:xfrm>
          <a:prstGeom prst="rect">
            <a:avLst/>
          </a:prstGeom>
          <a:solidFill>
            <a:schemeClr val="bg2"/>
          </a:solidFill>
        </p:spPr>
        <p:txBody>
          <a:bodyPr wrap="square">
            <a:spAutoFit/>
          </a:bodyPr>
          <a:lstStyle/>
          <a:p>
            <a:r>
              <a:rPr lang="en-GB" dirty="0"/>
              <a:t>## store price </a:t>
            </a:r>
            <a:endParaRPr lang="en-GB" dirty="0"/>
          </a:p>
          <a:p>
            <a:r>
              <a:rPr lang="en-GB" dirty="0"/>
              <a:t>## 1 TRUE 2.5 </a:t>
            </a:r>
            <a:endParaRPr lang="en-GB" dirty="0"/>
          </a:p>
          <a:p>
            <a:r>
              <a:rPr lang="en-GB" dirty="0"/>
              <a:t>## 2 FALSE 8.0 </a:t>
            </a:r>
            <a:endParaRPr lang="en-GB" dirty="0"/>
          </a:p>
          <a:p>
            <a:r>
              <a:rPr lang="en-GB" dirty="0"/>
              <a:t>## 3 TRUE 10.0</a:t>
            </a:r>
            <a:endParaRPr lang="fr-F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Append a Column to Data Frame</a:t>
            </a:r>
            <a:endParaRPr lang="fr-FR" dirty="0"/>
          </a:p>
        </p:txBody>
      </p:sp>
      <p:sp>
        <p:nvSpPr>
          <p:cNvPr id="4" name="TextBox 3"/>
          <p:cNvSpPr txBox="1"/>
          <p:nvPr/>
        </p:nvSpPr>
        <p:spPr>
          <a:xfrm>
            <a:off x="627106" y="1882516"/>
            <a:ext cx="4760440" cy="1477328"/>
          </a:xfrm>
          <a:prstGeom prst="rect">
            <a:avLst/>
          </a:prstGeom>
          <a:solidFill>
            <a:schemeClr val="bg2"/>
          </a:solidFill>
        </p:spPr>
        <p:txBody>
          <a:bodyPr wrap="square">
            <a:spAutoFit/>
          </a:bodyPr>
          <a:lstStyle/>
          <a:p>
            <a:r>
              <a:rPr lang="en-GB" dirty="0"/>
              <a:t># Create a new vector </a:t>
            </a:r>
            <a:endParaRPr lang="en-GB" dirty="0"/>
          </a:p>
          <a:p>
            <a:r>
              <a:rPr lang="en-GB" dirty="0"/>
              <a:t>quantity &lt;- c(10, 35, 40, 5) </a:t>
            </a:r>
            <a:endParaRPr lang="en-GB" dirty="0"/>
          </a:p>
          <a:p>
            <a:r>
              <a:rPr lang="en-GB" dirty="0"/>
              <a:t># Add `quantity` to the `df` data frame </a:t>
            </a:r>
            <a:endParaRPr lang="en-GB" dirty="0"/>
          </a:p>
          <a:p>
            <a:r>
              <a:rPr lang="en-GB" dirty="0" err="1"/>
              <a:t>df$quantity</a:t>
            </a:r>
            <a:r>
              <a:rPr lang="en-GB" dirty="0"/>
              <a:t> &lt;- quantity </a:t>
            </a:r>
            <a:endParaRPr lang="en-GB" dirty="0"/>
          </a:p>
          <a:p>
            <a:r>
              <a:rPr lang="en-GB" dirty="0"/>
              <a:t>df</a:t>
            </a:r>
            <a:endParaRPr lang="fr-FR" dirty="0"/>
          </a:p>
        </p:txBody>
      </p:sp>
      <p:sp>
        <p:nvSpPr>
          <p:cNvPr id="6" name="TextBox 5"/>
          <p:cNvSpPr txBox="1"/>
          <p:nvPr/>
        </p:nvSpPr>
        <p:spPr>
          <a:xfrm>
            <a:off x="627106" y="3822400"/>
            <a:ext cx="4760440" cy="1477328"/>
          </a:xfrm>
          <a:prstGeom prst="rect">
            <a:avLst/>
          </a:prstGeom>
          <a:solidFill>
            <a:schemeClr val="bg2"/>
          </a:solidFill>
        </p:spPr>
        <p:txBody>
          <a:bodyPr wrap="square">
            <a:spAutoFit/>
          </a:bodyPr>
          <a:lstStyle/>
          <a:p>
            <a:r>
              <a:rPr lang="en-GB" dirty="0"/>
              <a:t>## ID items store price quantity </a:t>
            </a:r>
            <a:endParaRPr lang="en-GB" dirty="0"/>
          </a:p>
          <a:p>
            <a:r>
              <a:rPr lang="en-GB" dirty="0"/>
              <a:t>## 1 10 book TRUE 2.5 10 </a:t>
            </a:r>
            <a:endParaRPr lang="en-GB" dirty="0"/>
          </a:p>
          <a:p>
            <a:r>
              <a:rPr lang="en-GB" dirty="0"/>
              <a:t>## 2 20 pen FALSE 8.0 35 </a:t>
            </a:r>
            <a:endParaRPr lang="en-GB" dirty="0"/>
          </a:p>
          <a:p>
            <a:r>
              <a:rPr lang="en-GB" dirty="0"/>
              <a:t>## 3 30 textbook TRUE 10.0 40</a:t>
            </a:r>
            <a:endParaRPr lang="en-GB" dirty="0"/>
          </a:p>
          <a:p>
            <a:r>
              <a:rPr lang="en-GB" dirty="0"/>
              <a:t>## 4 40 </a:t>
            </a:r>
            <a:r>
              <a:rPr lang="en-GB" dirty="0" err="1"/>
              <a:t>pencil_case</a:t>
            </a:r>
            <a:r>
              <a:rPr lang="en-GB" dirty="0"/>
              <a:t> FALSE 7.0 5</a:t>
            </a:r>
            <a:endParaRPr lang="fr-FR" dirty="0"/>
          </a:p>
        </p:txBody>
      </p:sp>
      <p:sp>
        <p:nvSpPr>
          <p:cNvPr id="8" name="TextBox 7"/>
          <p:cNvSpPr txBox="1"/>
          <p:nvPr/>
        </p:nvSpPr>
        <p:spPr>
          <a:xfrm>
            <a:off x="627106" y="3400640"/>
            <a:ext cx="6098058" cy="369332"/>
          </a:xfrm>
          <a:prstGeom prst="rect">
            <a:avLst/>
          </a:prstGeom>
          <a:noFill/>
        </p:spPr>
        <p:txBody>
          <a:bodyPr wrap="square">
            <a:spAutoFit/>
          </a:bodyPr>
          <a:lstStyle/>
          <a:p>
            <a:r>
              <a:rPr lang="en-GB" i="0" dirty="0">
                <a:solidFill>
                  <a:srgbClr val="222222"/>
                </a:solidFill>
                <a:effectLst/>
                <a:latin typeface="Source Sans Pro" panose="020B0503030403020204" pitchFamily="34" charset="0"/>
              </a:rPr>
              <a:t>Output:</a:t>
            </a:r>
            <a:endParaRPr lang="fr-F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Subset a Data Frame</a:t>
            </a:r>
            <a:endParaRPr lang="fr-FR" dirty="0"/>
          </a:p>
        </p:txBody>
      </p:sp>
      <p:sp>
        <p:nvSpPr>
          <p:cNvPr id="4" name="TextBox 3"/>
          <p:cNvSpPr txBox="1"/>
          <p:nvPr/>
        </p:nvSpPr>
        <p:spPr>
          <a:xfrm>
            <a:off x="602392" y="3306118"/>
            <a:ext cx="6098058" cy="646331"/>
          </a:xfrm>
          <a:prstGeom prst="rect">
            <a:avLst/>
          </a:prstGeom>
          <a:solidFill>
            <a:schemeClr val="bg2"/>
          </a:solidFill>
        </p:spPr>
        <p:txBody>
          <a:bodyPr wrap="square">
            <a:spAutoFit/>
          </a:bodyPr>
          <a:lstStyle/>
          <a:p>
            <a:r>
              <a:rPr lang="en-GB" dirty="0"/>
              <a:t># Select price above 5 </a:t>
            </a:r>
            <a:endParaRPr lang="en-GB" dirty="0"/>
          </a:p>
          <a:p>
            <a:r>
              <a:rPr lang="en-GB" dirty="0"/>
              <a:t>subset(df, subset = price &gt; 5)</a:t>
            </a:r>
            <a:endParaRPr lang="fr-FR" dirty="0"/>
          </a:p>
        </p:txBody>
      </p:sp>
      <p:sp>
        <p:nvSpPr>
          <p:cNvPr id="6" name="TextBox 5"/>
          <p:cNvSpPr txBox="1"/>
          <p:nvPr/>
        </p:nvSpPr>
        <p:spPr>
          <a:xfrm>
            <a:off x="602392" y="4576288"/>
            <a:ext cx="6098058" cy="1200329"/>
          </a:xfrm>
          <a:prstGeom prst="rect">
            <a:avLst/>
          </a:prstGeom>
          <a:solidFill>
            <a:schemeClr val="bg2"/>
          </a:solidFill>
        </p:spPr>
        <p:txBody>
          <a:bodyPr wrap="square">
            <a:spAutoFit/>
          </a:bodyPr>
          <a:lstStyle/>
          <a:p>
            <a:r>
              <a:rPr lang="en-GB" dirty="0"/>
              <a:t>ID items store price </a:t>
            </a:r>
            <a:endParaRPr lang="en-GB" dirty="0"/>
          </a:p>
          <a:p>
            <a:r>
              <a:rPr lang="en-GB" dirty="0"/>
              <a:t>2 20 pen FALSE 8 </a:t>
            </a:r>
            <a:endParaRPr lang="en-GB" dirty="0"/>
          </a:p>
          <a:p>
            <a:r>
              <a:rPr lang="en-GB" dirty="0"/>
              <a:t>3 30 textbook TRUE 10 </a:t>
            </a:r>
            <a:endParaRPr lang="en-GB" dirty="0"/>
          </a:p>
          <a:p>
            <a:r>
              <a:rPr lang="en-GB" dirty="0"/>
              <a:t>4 40 </a:t>
            </a:r>
            <a:r>
              <a:rPr lang="en-GB" dirty="0" err="1"/>
              <a:t>pencil_case</a:t>
            </a:r>
            <a:r>
              <a:rPr lang="en-GB" dirty="0"/>
              <a:t> FALSE 7</a:t>
            </a:r>
            <a:endParaRPr lang="fr-FR" dirty="0"/>
          </a:p>
        </p:txBody>
      </p:sp>
      <p:sp>
        <p:nvSpPr>
          <p:cNvPr id="8" name="TextBox 7"/>
          <p:cNvSpPr txBox="1"/>
          <p:nvPr/>
        </p:nvSpPr>
        <p:spPr>
          <a:xfrm>
            <a:off x="602392" y="4206956"/>
            <a:ext cx="6098058" cy="369332"/>
          </a:xfrm>
          <a:prstGeom prst="rect">
            <a:avLst/>
          </a:prstGeom>
          <a:noFill/>
        </p:spPr>
        <p:txBody>
          <a:bodyPr wrap="square">
            <a:spAutoFit/>
          </a:bodyPr>
          <a:lstStyle/>
          <a:p>
            <a:r>
              <a:rPr lang="en-GB" i="0" dirty="0">
                <a:solidFill>
                  <a:srgbClr val="222222"/>
                </a:solidFill>
                <a:effectLst/>
                <a:latin typeface="Courier 10 Pitch" pitchFamily="2" charset="0"/>
              </a:rPr>
              <a:t>Output:</a:t>
            </a:r>
            <a:endParaRPr lang="fr-FR" dirty="0"/>
          </a:p>
        </p:txBody>
      </p:sp>
      <p:sp>
        <p:nvSpPr>
          <p:cNvPr id="10" name="TextBox 9"/>
          <p:cNvSpPr txBox="1"/>
          <p:nvPr/>
        </p:nvSpPr>
        <p:spPr>
          <a:xfrm>
            <a:off x="602392" y="1598355"/>
            <a:ext cx="8541608" cy="1477328"/>
          </a:xfrm>
          <a:prstGeom prst="rect">
            <a:avLst/>
          </a:prstGeom>
          <a:noFill/>
        </p:spPr>
        <p:txBody>
          <a:bodyPr wrap="square">
            <a:spAutoFit/>
          </a:bodyPr>
          <a:lstStyle/>
          <a:p>
            <a:r>
              <a:rPr lang="en-GB" dirty="0">
                <a:effectLst/>
              </a:rPr>
              <a:t>We use the subset() function.</a:t>
            </a:r>
            <a:endParaRPr lang="en-GB" dirty="0">
              <a:effectLst/>
            </a:endParaRPr>
          </a:p>
          <a:p>
            <a:pPr algn="ctr"/>
            <a:r>
              <a:rPr lang="en-GB" dirty="0"/>
              <a:t>subset(x, condition) </a:t>
            </a:r>
            <a:endParaRPr lang="en-GB" dirty="0"/>
          </a:p>
          <a:p>
            <a:r>
              <a:rPr lang="en-GB" dirty="0"/>
              <a:t>arguments: </a:t>
            </a:r>
            <a:endParaRPr lang="en-GB" dirty="0"/>
          </a:p>
          <a:p>
            <a:r>
              <a:rPr lang="en-GB" dirty="0"/>
              <a:t>- x: data frame used to perform the subset </a:t>
            </a:r>
            <a:endParaRPr lang="en-GB" dirty="0"/>
          </a:p>
          <a:p>
            <a:r>
              <a:rPr lang="en-GB" dirty="0"/>
              <a:t>- condition: define the conditional statement</a:t>
            </a:r>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Why R?</a:t>
            </a:r>
            <a:endParaRPr lang="en-GB" dirty="0"/>
          </a:p>
        </p:txBody>
      </p:sp>
      <p:sp>
        <p:nvSpPr>
          <p:cNvPr id="5" name="TextBox 4"/>
          <p:cNvSpPr txBox="1"/>
          <p:nvPr/>
        </p:nvSpPr>
        <p:spPr>
          <a:xfrm>
            <a:off x="1855003" y="2505670"/>
            <a:ext cx="2474843" cy="92333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rtlCol="0">
            <a:spAutoFit/>
          </a:bodyPr>
          <a:lstStyle/>
          <a:p>
            <a:pPr algn="ctr"/>
            <a:endParaRPr lang="en-GB" dirty="0"/>
          </a:p>
          <a:p>
            <a:pPr algn="ctr"/>
            <a:r>
              <a:rPr lang="en-GB" dirty="0"/>
              <a:t>Interactivity</a:t>
            </a:r>
            <a:endParaRPr lang="en-GB" dirty="0"/>
          </a:p>
          <a:p>
            <a:pPr algn="ctr"/>
            <a:endParaRPr lang="en-GB" dirty="0"/>
          </a:p>
        </p:txBody>
      </p:sp>
      <p:sp>
        <p:nvSpPr>
          <p:cNvPr id="6" name="TextBox 5"/>
          <p:cNvSpPr txBox="1"/>
          <p:nvPr/>
        </p:nvSpPr>
        <p:spPr>
          <a:xfrm>
            <a:off x="7341403" y="2505670"/>
            <a:ext cx="2474843" cy="92333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rtlCol="0">
            <a:spAutoFit/>
          </a:bodyPr>
          <a:lstStyle/>
          <a:p>
            <a:pPr algn="ctr"/>
            <a:endParaRPr lang="en-GB" dirty="0"/>
          </a:p>
          <a:p>
            <a:pPr algn="ctr"/>
            <a:r>
              <a:rPr lang="en-GB" dirty="0"/>
              <a:t>Scripting</a:t>
            </a:r>
            <a:endParaRPr lang="en-GB" dirty="0"/>
          </a:p>
          <a:p>
            <a:pPr algn="ctr"/>
            <a:endParaRPr lang="en-GB" dirty="0"/>
          </a:p>
        </p:txBody>
      </p:sp>
      <p:sp>
        <p:nvSpPr>
          <p:cNvPr id="7" name="TextBox 6"/>
          <p:cNvSpPr txBox="1"/>
          <p:nvPr/>
        </p:nvSpPr>
        <p:spPr>
          <a:xfrm>
            <a:off x="1855002" y="4583851"/>
            <a:ext cx="2474843" cy="92333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rtlCol="0">
            <a:spAutoFit/>
          </a:bodyPr>
          <a:lstStyle/>
          <a:p>
            <a:pPr algn="ctr"/>
            <a:endParaRPr lang="en-GB" dirty="0"/>
          </a:p>
          <a:p>
            <a:pPr algn="ctr"/>
            <a:r>
              <a:rPr lang="en-GB" dirty="0"/>
              <a:t>Open Source</a:t>
            </a:r>
            <a:endParaRPr lang="en-GB" dirty="0"/>
          </a:p>
          <a:p>
            <a:pPr algn="ctr"/>
            <a:endParaRPr lang="en-GB" dirty="0"/>
          </a:p>
        </p:txBody>
      </p:sp>
      <p:sp>
        <p:nvSpPr>
          <p:cNvPr id="8" name="TextBox 7"/>
          <p:cNvSpPr txBox="1"/>
          <p:nvPr/>
        </p:nvSpPr>
        <p:spPr>
          <a:xfrm>
            <a:off x="7341402" y="4583851"/>
            <a:ext cx="2474843" cy="92333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rtlCol="0">
            <a:spAutoFit/>
          </a:bodyPr>
          <a:lstStyle/>
          <a:p>
            <a:pPr algn="ctr"/>
            <a:endParaRPr lang="en-GB" dirty="0"/>
          </a:p>
          <a:p>
            <a:pPr algn="ctr"/>
            <a:r>
              <a:rPr lang="en-GB" dirty="0"/>
              <a:t>Multi platform</a:t>
            </a:r>
            <a:endParaRPr lang="en-GB" dirty="0"/>
          </a:p>
          <a:p>
            <a:pPr algn="ctr"/>
            <a:endParaRPr lang="en-GB" dirty="0"/>
          </a:p>
        </p:txBody>
      </p:sp>
      <p:pic>
        <p:nvPicPr>
          <p:cNvPr id="12" name="Picture 11"/>
          <p:cNvPicPr>
            <a:picLocks noChangeAspect="1"/>
          </p:cNvPicPr>
          <p:nvPr/>
        </p:nvPicPr>
        <p:blipFill>
          <a:blip r:embed="rId1">
            <a:clrChange>
              <a:clrFrom>
                <a:srgbClr val="FFFFFF"/>
              </a:clrFrom>
              <a:clrTo>
                <a:srgbClr val="FFFFFF">
                  <a:alpha val="0"/>
                </a:srgbClr>
              </a:clrTo>
            </a:clrChange>
          </a:blip>
          <a:stretch>
            <a:fillRect/>
          </a:stretch>
        </p:blipFill>
        <p:spPr>
          <a:xfrm>
            <a:off x="3770385" y="2017168"/>
            <a:ext cx="896208" cy="932871"/>
          </a:xfrm>
          <a:prstGeom prst="rect">
            <a:avLst/>
          </a:prstGeom>
          <a:effectLst>
            <a:outerShdw blurRad="50800" dist="215900" dir="2700000" algn="tl" rotWithShape="0">
              <a:prstClr val="black">
                <a:alpha val="40000"/>
              </a:prstClr>
            </a:outerShdw>
          </a:effectLst>
        </p:spPr>
      </p:pic>
      <p:pic>
        <p:nvPicPr>
          <p:cNvPr id="13" name="Picture 12"/>
          <p:cNvPicPr>
            <a:picLocks noChangeAspect="1"/>
          </p:cNvPicPr>
          <p:nvPr/>
        </p:nvPicPr>
        <p:blipFill>
          <a:blip r:embed="rId1">
            <a:clrChange>
              <a:clrFrom>
                <a:srgbClr val="FFFFFF"/>
              </a:clrFrom>
              <a:clrTo>
                <a:srgbClr val="FFFFFF">
                  <a:alpha val="0"/>
                </a:srgbClr>
              </a:clrTo>
            </a:clrChange>
          </a:blip>
          <a:stretch>
            <a:fillRect/>
          </a:stretch>
        </p:blipFill>
        <p:spPr>
          <a:xfrm>
            <a:off x="9368141" y="2017167"/>
            <a:ext cx="896208" cy="932871"/>
          </a:xfrm>
          <a:prstGeom prst="rect">
            <a:avLst/>
          </a:prstGeom>
          <a:effectLst>
            <a:outerShdw blurRad="50800" dist="215900" dir="2700000" algn="tl" rotWithShape="0">
              <a:prstClr val="black">
                <a:alpha val="40000"/>
              </a:prstClr>
            </a:outerShdw>
          </a:effectLst>
        </p:spPr>
      </p:pic>
      <p:pic>
        <p:nvPicPr>
          <p:cNvPr id="14" name="Picture 13"/>
          <p:cNvPicPr>
            <a:picLocks noChangeAspect="1"/>
          </p:cNvPicPr>
          <p:nvPr/>
        </p:nvPicPr>
        <p:blipFill>
          <a:blip r:embed="rId1">
            <a:clrChange>
              <a:clrFrom>
                <a:srgbClr val="FFFFFF"/>
              </a:clrFrom>
              <a:clrTo>
                <a:srgbClr val="FFFFFF">
                  <a:alpha val="0"/>
                </a:srgbClr>
              </a:clrTo>
            </a:clrChange>
          </a:blip>
          <a:stretch>
            <a:fillRect/>
          </a:stretch>
        </p:blipFill>
        <p:spPr>
          <a:xfrm>
            <a:off x="3770385" y="4104890"/>
            <a:ext cx="896208" cy="932871"/>
          </a:xfrm>
          <a:prstGeom prst="rect">
            <a:avLst/>
          </a:prstGeom>
          <a:effectLst>
            <a:outerShdw blurRad="50800" dist="215900" dir="2700000" algn="tl" rotWithShape="0">
              <a:prstClr val="black">
                <a:alpha val="40000"/>
              </a:prstClr>
            </a:outerShdw>
          </a:effectLst>
        </p:spPr>
      </p:pic>
      <p:pic>
        <p:nvPicPr>
          <p:cNvPr id="15" name="Picture 14"/>
          <p:cNvPicPr>
            <a:picLocks noChangeAspect="1"/>
          </p:cNvPicPr>
          <p:nvPr/>
        </p:nvPicPr>
        <p:blipFill>
          <a:blip r:embed="rId1">
            <a:clrChange>
              <a:clrFrom>
                <a:srgbClr val="FFFFFF"/>
              </a:clrFrom>
              <a:clrTo>
                <a:srgbClr val="FFFFFF">
                  <a:alpha val="0"/>
                </a:srgbClr>
              </a:clrTo>
            </a:clrChange>
          </a:blip>
          <a:stretch>
            <a:fillRect/>
          </a:stretch>
        </p:blipFill>
        <p:spPr>
          <a:xfrm>
            <a:off x="9368141" y="4104890"/>
            <a:ext cx="896208" cy="932871"/>
          </a:xfrm>
          <a:prstGeom prst="rect">
            <a:avLst/>
          </a:prstGeom>
          <a:effectLst>
            <a:outerShdw blurRad="50800" dist="215900" dir="2700000" algn="tl"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data frame “murders”</a:t>
            </a:r>
            <a:endParaRPr lang="en-GB" dirty="0"/>
          </a:p>
        </p:txBody>
      </p:sp>
      <p:sp>
        <p:nvSpPr>
          <p:cNvPr id="3" name="Rectangle 2"/>
          <p:cNvSpPr/>
          <p:nvPr/>
        </p:nvSpPr>
        <p:spPr>
          <a:xfrm>
            <a:off x="0" y="6488668"/>
            <a:ext cx="9674773" cy="369332"/>
          </a:xfrm>
          <a:prstGeom prst="rect">
            <a:avLst/>
          </a:prstGeom>
        </p:spPr>
        <p:txBody>
          <a:bodyPr wrap="square">
            <a:spAutoFit/>
          </a:bodyPr>
          <a:lstStyle/>
          <a:p>
            <a:r>
              <a:rPr lang="fr-FR" b="0" i="0" dirty="0">
                <a:solidFill>
                  <a:srgbClr val="333333"/>
                </a:solidFill>
                <a:effectLst/>
                <a:latin typeface="Helvetica Neue" panose="02000503000000020004" pitchFamily="2" charset="0"/>
              </a:rPr>
              <a:t>(Source: </a:t>
            </a:r>
            <a:r>
              <a:rPr lang="fr-FR" b="0" i="0" u="none" strike="noStrike" dirty="0">
                <a:solidFill>
                  <a:srgbClr val="4183C4"/>
                </a:solidFill>
                <a:effectLst/>
                <a:latin typeface="Helvetica Neue" panose="02000503000000020004" pitchFamily="2" charset="0"/>
                <a:hlinkClick r:id="rId1"/>
              </a:rPr>
              <a:t>Ma’ayan Rosenzweigh/ABC News</a:t>
            </a:r>
            <a:r>
              <a:rPr lang="fr-FR" b="0" i="0" dirty="0">
                <a:solidFill>
                  <a:srgbClr val="333333"/>
                </a:solidFill>
                <a:effectLst/>
                <a:latin typeface="Helvetica Neue" panose="02000503000000020004" pitchFamily="2" charset="0"/>
              </a:rPr>
              <a:t>, Data </a:t>
            </a:r>
            <a:r>
              <a:rPr lang="fr-FR" b="0" i="0" dirty="0" err="1">
                <a:solidFill>
                  <a:srgbClr val="333333"/>
                </a:solidFill>
                <a:effectLst/>
                <a:latin typeface="Helvetica Neue" panose="02000503000000020004" pitchFamily="2" charset="0"/>
              </a:rPr>
              <a:t>from</a:t>
            </a:r>
            <a:r>
              <a:rPr lang="fr-FR" b="0" i="0" dirty="0">
                <a:solidFill>
                  <a:srgbClr val="333333"/>
                </a:solidFill>
                <a:effectLst/>
                <a:latin typeface="Helvetica Neue" panose="02000503000000020004" pitchFamily="2" charset="0"/>
              </a:rPr>
              <a:t> UNODC Homicide </a:t>
            </a:r>
            <a:r>
              <a:rPr lang="fr-FR" b="0" i="0" dirty="0" err="1">
                <a:solidFill>
                  <a:srgbClr val="333333"/>
                </a:solidFill>
                <a:effectLst/>
                <a:latin typeface="Helvetica Neue" panose="02000503000000020004" pitchFamily="2" charset="0"/>
              </a:rPr>
              <a:t>Statistics</a:t>
            </a:r>
            <a:r>
              <a:rPr lang="fr-FR" b="0" i="0" dirty="0">
                <a:solidFill>
                  <a:srgbClr val="333333"/>
                </a:solidFill>
                <a:effectLst/>
                <a:latin typeface="Helvetica Neue" panose="02000503000000020004" pitchFamily="2" charset="0"/>
              </a:rPr>
              <a:t>)</a:t>
            </a:r>
            <a:endParaRPr lang="en-GB" dirty="0"/>
          </a:p>
        </p:txBody>
      </p:sp>
      <p:pic>
        <p:nvPicPr>
          <p:cNvPr id="5" name="Picture 4"/>
          <p:cNvPicPr>
            <a:picLocks noChangeAspect="1"/>
          </p:cNvPicPr>
          <p:nvPr/>
        </p:nvPicPr>
        <p:blipFill>
          <a:blip r:embed="rId2"/>
          <a:stretch>
            <a:fillRect/>
          </a:stretch>
        </p:blipFill>
        <p:spPr>
          <a:xfrm>
            <a:off x="2032000" y="1458310"/>
            <a:ext cx="8128000" cy="45720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Examining data frame</a:t>
            </a:r>
            <a:endParaRPr lang="en-GB" dirty="0"/>
          </a:p>
        </p:txBody>
      </p:sp>
      <p:sp>
        <p:nvSpPr>
          <p:cNvPr id="3" name="Rectangle 2"/>
          <p:cNvSpPr/>
          <p:nvPr/>
        </p:nvSpPr>
        <p:spPr>
          <a:xfrm>
            <a:off x="517155" y="1901694"/>
            <a:ext cx="10960139" cy="6823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000" dirty="0">
                <a:solidFill>
                  <a:srgbClr val="FF0000"/>
                </a:solidFill>
              </a:rPr>
              <a:t>&gt; </a:t>
            </a:r>
            <a:r>
              <a:rPr lang="fr-FR" sz="4000" dirty="0" err="1">
                <a:solidFill>
                  <a:schemeClr val="accent1"/>
                </a:solidFill>
              </a:rPr>
              <a:t>str</a:t>
            </a:r>
            <a:r>
              <a:rPr lang="fr-FR" sz="4000" dirty="0">
                <a:solidFill>
                  <a:schemeClr val="accent1"/>
                </a:solidFill>
              </a:rPr>
              <a:t>(</a:t>
            </a:r>
            <a:r>
              <a:rPr lang="fr-FR" sz="4000" dirty="0" err="1">
                <a:solidFill>
                  <a:schemeClr val="accent1"/>
                </a:solidFill>
              </a:rPr>
              <a:t>murders</a:t>
            </a:r>
            <a:r>
              <a:rPr lang="fr-FR" sz="4000" dirty="0">
                <a:solidFill>
                  <a:schemeClr val="accent1"/>
                </a:solidFill>
              </a:rPr>
              <a:t>) </a:t>
            </a:r>
            <a:endParaRPr lang="fr-FR" sz="4000" dirty="0">
              <a:solidFill>
                <a:schemeClr val="accent1"/>
              </a:solidFill>
            </a:endParaRPr>
          </a:p>
        </p:txBody>
      </p:sp>
      <p:sp>
        <p:nvSpPr>
          <p:cNvPr id="4" name="Rectangle 3"/>
          <p:cNvSpPr/>
          <p:nvPr/>
        </p:nvSpPr>
        <p:spPr>
          <a:xfrm>
            <a:off x="838200" y="1506022"/>
            <a:ext cx="9346324" cy="369332"/>
          </a:xfrm>
          <a:prstGeom prst="rect">
            <a:avLst/>
          </a:prstGeom>
        </p:spPr>
        <p:txBody>
          <a:bodyPr wrap="square">
            <a:spAutoFit/>
          </a:bodyPr>
          <a:lstStyle/>
          <a:p>
            <a:r>
              <a:rPr lang="fr-FR" b="0" i="0" dirty="0">
                <a:solidFill>
                  <a:srgbClr val="333333"/>
                </a:solidFill>
                <a:effectLst/>
                <a:latin typeface="Helvetica Neue" panose="02000503000000020004" pitchFamily="2" charset="0"/>
              </a:rPr>
              <a:t>The </a:t>
            </a:r>
            <a:r>
              <a:rPr lang="fr-FR" b="0" i="0" dirty="0" err="1">
                <a:solidFill>
                  <a:srgbClr val="333333"/>
                </a:solidFill>
                <a:effectLst/>
                <a:latin typeface="Helvetica Neue" panose="02000503000000020004" pitchFamily="2" charset="0"/>
              </a:rPr>
              <a:t>function</a:t>
            </a:r>
            <a:r>
              <a:rPr lang="fr-FR" b="0" i="0" dirty="0">
                <a:solidFill>
                  <a:srgbClr val="333333"/>
                </a:solidFill>
                <a:effectLst/>
                <a:latin typeface="Helvetica Neue" panose="02000503000000020004" pitchFamily="2" charset="0"/>
              </a:rPr>
              <a:t> </a:t>
            </a:r>
            <a:r>
              <a:rPr lang="fr-FR" i="1" dirty="0" err="1"/>
              <a:t>str</a:t>
            </a:r>
            <a:r>
              <a:rPr lang="fr-FR" b="0" i="1"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useful</a:t>
            </a:r>
            <a:r>
              <a:rPr lang="fr-FR" b="0" i="0" dirty="0">
                <a:solidFill>
                  <a:srgbClr val="333333"/>
                </a:solidFill>
                <a:effectLst/>
                <a:latin typeface="Helvetica Neue" panose="02000503000000020004" pitchFamily="2" charset="0"/>
              </a:rPr>
              <a:t> for </a:t>
            </a:r>
            <a:r>
              <a:rPr lang="fr-FR" b="0" i="0" dirty="0" err="1">
                <a:solidFill>
                  <a:srgbClr val="333333"/>
                </a:solidFill>
                <a:effectLst/>
                <a:latin typeface="Helvetica Neue" panose="02000503000000020004" pitchFamily="2" charset="0"/>
              </a:rPr>
              <a:t>finding</a:t>
            </a:r>
            <a:r>
              <a:rPr lang="fr-FR" b="0" i="0" dirty="0">
                <a:solidFill>
                  <a:srgbClr val="333333"/>
                </a:solidFill>
                <a:effectLst/>
                <a:latin typeface="Helvetica Neue" panose="02000503000000020004" pitchFamily="2" charset="0"/>
              </a:rPr>
              <a:t> out more about the structure of an </a:t>
            </a:r>
            <a:r>
              <a:rPr lang="fr-FR" b="0" i="0" dirty="0" err="1">
                <a:solidFill>
                  <a:srgbClr val="333333"/>
                </a:solidFill>
                <a:effectLst/>
                <a:latin typeface="Helvetica Neue" panose="02000503000000020004" pitchFamily="2" charset="0"/>
              </a:rPr>
              <a:t>object</a:t>
            </a:r>
            <a:r>
              <a:rPr lang="fr-FR" b="0" i="0" dirty="0">
                <a:solidFill>
                  <a:srgbClr val="333333"/>
                </a:solidFill>
                <a:effectLst/>
                <a:latin typeface="Helvetica Neue" panose="02000503000000020004" pitchFamily="2" charset="0"/>
              </a:rPr>
              <a:t>:</a:t>
            </a:r>
            <a:endParaRPr lang="en-GB" dirty="0"/>
          </a:p>
        </p:txBody>
      </p:sp>
      <p:sp>
        <p:nvSpPr>
          <p:cNvPr id="5" name="Rectangle 4"/>
          <p:cNvSpPr/>
          <p:nvPr/>
        </p:nvSpPr>
        <p:spPr>
          <a:xfrm>
            <a:off x="838197" y="2646919"/>
            <a:ext cx="5788444" cy="369332"/>
          </a:xfrm>
          <a:prstGeom prst="rect">
            <a:avLst/>
          </a:prstGeom>
        </p:spPr>
        <p:txBody>
          <a:bodyPr wrap="none">
            <a:spAutoFit/>
          </a:bodyPr>
          <a:lstStyle/>
          <a:p>
            <a:r>
              <a:rPr lang="fr-FR" b="0" i="0" dirty="0" err="1">
                <a:solidFill>
                  <a:srgbClr val="333333"/>
                </a:solidFill>
                <a:effectLst/>
                <a:latin typeface="Helvetica Neue" panose="02000503000000020004" pitchFamily="2" charset="0"/>
              </a:rPr>
              <a:t>We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show the first six </a:t>
            </a:r>
            <a:r>
              <a:rPr lang="fr-FR" b="0" i="0" dirty="0" err="1">
                <a:solidFill>
                  <a:srgbClr val="333333"/>
                </a:solidFill>
                <a:effectLst/>
                <a:latin typeface="Helvetica Neue" panose="02000503000000020004" pitchFamily="2" charset="0"/>
              </a:rPr>
              <a:t>lines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using</a:t>
            </a:r>
            <a:r>
              <a:rPr lang="fr-FR" b="0" i="0" dirty="0">
                <a:solidFill>
                  <a:srgbClr val="333333"/>
                </a:solidFill>
                <a:effectLst/>
                <a:latin typeface="Helvetica Neue" panose="02000503000000020004" pitchFamily="2" charset="0"/>
              </a:rPr>
              <a:t> the </a:t>
            </a:r>
            <a:r>
              <a:rPr lang="fr-FR" b="0" i="0" dirty="0" err="1">
                <a:solidFill>
                  <a:srgbClr val="333333"/>
                </a:solidFill>
                <a:effectLst/>
                <a:latin typeface="Helvetica Neue" panose="02000503000000020004" pitchFamily="2" charset="0"/>
              </a:rPr>
              <a:t>function</a:t>
            </a:r>
            <a:r>
              <a:rPr lang="fr-FR" b="0" i="0" dirty="0">
                <a:solidFill>
                  <a:srgbClr val="333333"/>
                </a:solidFill>
                <a:effectLst/>
                <a:latin typeface="Helvetica Neue" panose="02000503000000020004" pitchFamily="2" charset="0"/>
              </a:rPr>
              <a:t> </a:t>
            </a:r>
            <a:r>
              <a:rPr lang="fr-FR" i="1" dirty="0" err="1"/>
              <a:t>head</a:t>
            </a:r>
            <a:r>
              <a:rPr lang="fr-FR" b="0" i="0" dirty="0">
                <a:solidFill>
                  <a:srgbClr val="333333"/>
                </a:solidFill>
                <a:effectLst/>
                <a:latin typeface="Helvetica Neue" panose="02000503000000020004" pitchFamily="2" charset="0"/>
              </a:rPr>
              <a:t>:</a:t>
            </a:r>
            <a:endParaRPr lang="en-GB" dirty="0"/>
          </a:p>
        </p:txBody>
      </p:sp>
      <p:sp>
        <p:nvSpPr>
          <p:cNvPr id="6" name="Rectangle 5"/>
          <p:cNvSpPr/>
          <p:nvPr/>
        </p:nvSpPr>
        <p:spPr>
          <a:xfrm>
            <a:off x="517153" y="3112057"/>
            <a:ext cx="10960139" cy="6823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000" dirty="0">
                <a:solidFill>
                  <a:srgbClr val="FF0000"/>
                </a:solidFill>
              </a:rPr>
              <a:t>&gt; </a:t>
            </a:r>
            <a:r>
              <a:rPr lang="fr-FR" sz="4000" dirty="0" err="1">
                <a:solidFill>
                  <a:schemeClr val="accent1"/>
                </a:solidFill>
              </a:rPr>
              <a:t>head</a:t>
            </a:r>
            <a:r>
              <a:rPr lang="fr-FR" sz="4000" dirty="0">
                <a:solidFill>
                  <a:schemeClr val="accent1"/>
                </a:solidFill>
              </a:rPr>
              <a:t>(</a:t>
            </a:r>
            <a:r>
              <a:rPr lang="fr-FR" sz="4000" dirty="0" err="1">
                <a:solidFill>
                  <a:schemeClr val="accent1"/>
                </a:solidFill>
              </a:rPr>
              <a:t>murders</a:t>
            </a:r>
            <a:r>
              <a:rPr lang="fr-FR" sz="4000" dirty="0">
                <a:solidFill>
                  <a:schemeClr val="accent1"/>
                </a:solidFill>
              </a:rPr>
              <a:t>) </a:t>
            </a:r>
            <a:endParaRPr lang="fr-FR" sz="4000" dirty="0">
              <a:solidFill>
                <a:schemeClr val="accent1"/>
              </a:solidFill>
            </a:endParaRPr>
          </a:p>
        </p:txBody>
      </p:sp>
      <p:sp>
        <p:nvSpPr>
          <p:cNvPr id="7" name="Rectangle 6"/>
          <p:cNvSpPr/>
          <p:nvPr/>
        </p:nvSpPr>
        <p:spPr>
          <a:xfrm>
            <a:off x="838197" y="5227909"/>
            <a:ext cx="10960139" cy="646331"/>
          </a:xfrm>
          <a:prstGeom prst="rect">
            <a:avLst/>
          </a:prstGeom>
        </p:spPr>
        <p:txBody>
          <a:bodyPr wrap="square">
            <a:spAutoFit/>
          </a:bodyPr>
          <a:lstStyle/>
          <a:p>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access</a:t>
            </a:r>
            <a:r>
              <a:rPr lang="fr-FR" b="0" i="0" dirty="0">
                <a:solidFill>
                  <a:srgbClr val="333333"/>
                </a:solidFill>
                <a:effectLst/>
                <a:latin typeface="Helvetica Neue" panose="02000503000000020004" pitchFamily="2" charset="0"/>
              </a:rPr>
              <a:t> the </a:t>
            </a:r>
            <a:r>
              <a:rPr lang="fr-FR" b="0" i="0" dirty="0" err="1">
                <a:solidFill>
                  <a:srgbClr val="333333"/>
                </a:solidFill>
                <a:effectLst/>
                <a:latin typeface="Helvetica Neue" panose="02000503000000020004" pitchFamily="2" charset="0"/>
              </a:rPr>
              <a:t>different</a:t>
            </a:r>
            <a:r>
              <a:rPr lang="fr-FR" b="0" i="0" dirty="0">
                <a:solidFill>
                  <a:srgbClr val="333333"/>
                </a:solidFill>
                <a:effectLst/>
                <a:latin typeface="Helvetica Neue" panose="02000503000000020004" pitchFamily="2" charset="0"/>
              </a:rPr>
              <a:t> variables </a:t>
            </a:r>
            <a:r>
              <a:rPr lang="fr-FR" b="0" i="0" dirty="0" err="1">
                <a:solidFill>
                  <a:srgbClr val="333333"/>
                </a:solidFill>
                <a:effectLst/>
                <a:latin typeface="Helvetica Neue" panose="02000503000000020004" pitchFamily="2" charset="0"/>
              </a:rPr>
              <a:t>represented</a:t>
            </a:r>
            <a:r>
              <a:rPr lang="fr-FR" b="0" i="0" dirty="0">
                <a:solidFill>
                  <a:srgbClr val="333333"/>
                </a:solidFill>
                <a:effectLst/>
                <a:latin typeface="Helvetica Neue" panose="02000503000000020004" pitchFamily="2" charset="0"/>
              </a:rPr>
              <a:t> by </a:t>
            </a:r>
            <a:r>
              <a:rPr lang="fr-FR" b="0" i="0" dirty="0" err="1">
                <a:solidFill>
                  <a:srgbClr val="333333"/>
                </a:solidFill>
                <a:effectLst/>
                <a:latin typeface="Helvetica Neue" panose="02000503000000020004" pitchFamily="2" charset="0"/>
              </a:rPr>
              <a:t>columns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included</a:t>
            </a:r>
            <a:r>
              <a:rPr lang="fr-FR" b="0" i="0" dirty="0">
                <a:solidFill>
                  <a:srgbClr val="333333"/>
                </a:solidFill>
                <a:effectLst/>
                <a:latin typeface="Helvetica Neue" panose="02000503000000020004" pitchFamily="2" charset="0"/>
              </a:rPr>
              <a:t> in </a:t>
            </a:r>
            <a:r>
              <a:rPr lang="fr-FR" b="0" i="0" dirty="0" err="1">
                <a:solidFill>
                  <a:srgbClr val="333333"/>
                </a:solidFill>
                <a:effectLst/>
                <a:latin typeface="Helvetica Neue" panose="02000503000000020004" pitchFamily="2" charset="0"/>
              </a:rPr>
              <a:t>this</a:t>
            </a:r>
            <a:r>
              <a:rPr lang="fr-FR" b="0" i="0" dirty="0">
                <a:solidFill>
                  <a:srgbClr val="333333"/>
                </a:solidFill>
                <a:effectLst/>
                <a:latin typeface="Helvetica Neue" panose="02000503000000020004" pitchFamily="2" charset="0"/>
              </a:rPr>
              <a:t> data frame, </a:t>
            </a:r>
            <a:r>
              <a:rPr lang="fr-FR" b="0" i="0" dirty="0" err="1">
                <a:solidFill>
                  <a:srgbClr val="333333"/>
                </a:solidFill>
                <a:effectLst/>
                <a:latin typeface="Helvetica Neue" panose="02000503000000020004" pitchFamily="2" charset="0"/>
              </a:rPr>
              <a:t>we</a:t>
            </a:r>
            <a:r>
              <a:rPr lang="fr-FR" b="0" i="0" dirty="0">
                <a:solidFill>
                  <a:srgbClr val="333333"/>
                </a:solidFill>
                <a:effectLst/>
                <a:latin typeface="Helvetica Neue" panose="02000503000000020004" pitchFamily="2" charset="0"/>
              </a:rPr>
              <a:t> use the </a:t>
            </a:r>
            <a:r>
              <a:rPr lang="fr-FR" b="0" i="0" dirty="0" err="1">
                <a:solidFill>
                  <a:srgbClr val="333333"/>
                </a:solidFill>
                <a:effectLst/>
                <a:latin typeface="Helvetica Neue" panose="02000503000000020004" pitchFamily="2" charset="0"/>
              </a:rPr>
              <a:t>accessor</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operator</a:t>
            </a:r>
            <a:r>
              <a:rPr lang="fr-FR" b="0" i="0" dirty="0">
                <a:solidFill>
                  <a:srgbClr val="333333"/>
                </a:solidFill>
                <a:effectLst/>
                <a:latin typeface="Helvetica Neue" panose="02000503000000020004" pitchFamily="2" charset="0"/>
              </a:rPr>
              <a:t> </a:t>
            </a:r>
            <a:r>
              <a:rPr lang="fr-FR" dirty="0"/>
              <a:t>$</a:t>
            </a:r>
            <a:endParaRPr lang="en-GB" dirty="0"/>
          </a:p>
        </p:txBody>
      </p:sp>
      <p:sp>
        <p:nvSpPr>
          <p:cNvPr id="8" name="Rectangle 7"/>
          <p:cNvSpPr/>
          <p:nvPr/>
        </p:nvSpPr>
        <p:spPr>
          <a:xfrm>
            <a:off x="517154" y="5891945"/>
            <a:ext cx="10960139" cy="6823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000" dirty="0">
                <a:solidFill>
                  <a:srgbClr val="FF0000"/>
                </a:solidFill>
              </a:rPr>
              <a:t>&gt; </a:t>
            </a:r>
            <a:r>
              <a:rPr lang="en-GB" sz="4000" dirty="0">
                <a:solidFill>
                  <a:schemeClr val="accent1"/>
                </a:solidFill>
              </a:rPr>
              <a:t>m</a:t>
            </a:r>
            <a:r>
              <a:rPr lang="fr-FR" sz="4000" dirty="0" err="1">
                <a:solidFill>
                  <a:schemeClr val="accent1"/>
                </a:solidFill>
              </a:rPr>
              <a:t>urders$population</a:t>
            </a:r>
            <a:r>
              <a:rPr lang="fr-FR" sz="4000" dirty="0">
                <a:solidFill>
                  <a:schemeClr val="accent1"/>
                </a:solidFill>
              </a:rPr>
              <a:t> </a:t>
            </a:r>
            <a:endParaRPr lang="fr-FR" sz="4000" dirty="0">
              <a:solidFill>
                <a:schemeClr val="accent1"/>
              </a:solidFill>
            </a:endParaRPr>
          </a:p>
        </p:txBody>
      </p:sp>
      <p:sp>
        <p:nvSpPr>
          <p:cNvPr id="9" name="Rectangle 8"/>
          <p:cNvSpPr/>
          <p:nvPr/>
        </p:nvSpPr>
        <p:spPr>
          <a:xfrm>
            <a:off x="838197" y="3943401"/>
            <a:ext cx="9961182" cy="369332"/>
          </a:xfrm>
          <a:prstGeom prst="rect">
            <a:avLst/>
          </a:prstGeom>
        </p:spPr>
        <p:txBody>
          <a:bodyPr wrap="square">
            <a:spAutoFit/>
          </a:bodyPr>
          <a:lstStyle/>
          <a:p>
            <a:r>
              <a:rPr lang="fr-FR" b="0" i="0" dirty="0">
                <a:solidFill>
                  <a:srgbClr val="333333"/>
                </a:solidFill>
                <a:effectLst/>
                <a:latin typeface="Helvetica Neue" panose="02000503000000020004" pitchFamily="2" charset="0"/>
              </a:rPr>
              <a:t>To </a:t>
            </a:r>
            <a:r>
              <a:rPr lang="fr-FR" b="0" i="0" dirty="0" err="1">
                <a:solidFill>
                  <a:srgbClr val="333333"/>
                </a:solidFill>
                <a:effectLst/>
                <a:latin typeface="Helvetica Neue" panose="02000503000000020004" pitchFamily="2" charset="0"/>
              </a:rPr>
              <a:t>reveal</a:t>
            </a:r>
            <a:r>
              <a:rPr lang="fr-FR" b="0" i="0" dirty="0">
                <a:solidFill>
                  <a:srgbClr val="333333"/>
                </a:solidFill>
                <a:effectLst/>
                <a:latin typeface="Helvetica Neue" panose="02000503000000020004" pitchFamily="2" charset="0"/>
              </a:rPr>
              <a:t> the </a:t>
            </a:r>
            <a:r>
              <a:rPr lang="fr-FR" b="0" i="0" dirty="0" err="1">
                <a:solidFill>
                  <a:srgbClr val="333333"/>
                </a:solidFill>
                <a:effectLst/>
                <a:latin typeface="Helvetica Neue" panose="02000503000000020004" pitchFamily="2" charset="0"/>
              </a:rPr>
              <a:t>names</a:t>
            </a:r>
            <a:r>
              <a:rPr lang="fr-FR" b="0" i="0" dirty="0">
                <a:solidFill>
                  <a:srgbClr val="333333"/>
                </a:solidFill>
                <a:effectLst/>
                <a:latin typeface="Helvetica Neue" panose="02000503000000020004" pitchFamily="2" charset="0"/>
              </a:rPr>
              <a:t> for </a:t>
            </a:r>
            <a:r>
              <a:rPr lang="fr-FR" b="0" i="0" dirty="0" err="1">
                <a:solidFill>
                  <a:srgbClr val="333333"/>
                </a:solidFill>
                <a:effectLst/>
                <a:latin typeface="Helvetica Neue" panose="02000503000000020004" pitchFamily="2" charset="0"/>
              </a:rPr>
              <a:t>each</a:t>
            </a:r>
            <a:r>
              <a:rPr lang="fr-FR" b="0" i="0" dirty="0">
                <a:solidFill>
                  <a:srgbClr val="333333"/>
                </a:solidFill>
                <a:effectLst/>
                <a:latin typeface="Helvetica Neue" panose="02000503000000020004" pitchFamily="2" charset="0"/>
              </a:rPr>
              <a:t> of the variables </a:t>
            </a:r>
            <a:r>
              <a:rPr lang="fr-FR" b="0" i="0" dirty="0" err="1">
                <a:solidFill>
                  <a:srgbClr val="333333"/>
                </a:solidFill>
                <a:effectLst/>
                <a:latin typeface="Helvetica Neue" panose="02000503000000020004" pitchFamily="2" charset="0"/>
              </a:rPr>
              <a:t>stored</a:t>
            </a:r>
            <a:r>
              <a:rPr lang="fr-FR" b="0" i="0" dirty="0">
                <a:solidFill>
                  <a:srgbClr val="333333"/>
                </a:solidFill>
                <a:effectLst/>
                <a:latin typeface="Helvetica Neue" panose="02000503000000020004" pitchFamily="2" charset="0"/>
              </a:rPr>
              <a:t> in </a:t>
            </a:r>
            <a:r>
              <a:rPr lang="fr-FR" b="0" i="0" dirty="0" err="1">
                <a:solidFill>
                  <a:srgbClr val="333333"/>
                </a:solidFill>
                <a:effectLst/>
                <a:latin typeface="Helvetica Neue" panose="02000503000000020004" pitchFamily="2" charset="0"/>
              </a:rPr>
              <a:t>this</a:t>
            </a:r>
            <a:r>
              <a:rPr lang="fr-FR" b="0" i="0" dirty="0">
                <a:solidFill>
                  <a:srgbClr val="333333"/>
                </a:solidFill>
                <a:effectLst/>
                <a:latin typeface="Helvetica Neue" panose="02000503000000020004" pitchFamily="2" charset="0"/>
              </a:rPr>
              <a:t> table </a:t>
            </a:r>
            <a:r>
              <a:rPr lang="fr-FR" b="0" i="0" dirty="0" err="1">
                <a:solidFill>
                  <a:srgbClr val="333333"/>
                </a:solidFill>
                <a:effectLst/>
                <a:latin typeface="Helvetica Neue" panose="02000503000000020004" pitchFamily="2" charset="0"/>
              </a:rPr>
              <a:t>we</a:t>
            </a:r>
            <a:r>
              <a:rPr lang="fr-FR" b="0" i="0" dirty="0">
                <a:solidFill>
                  <a:srgbClr val="333333"/>
                </a:solidFill>
                <a:effectLst/>
                <a:latin typeface="Helvetica Neue" panose="02000503000000020004" pitchFamily="2" charset="0"/>
              </a:rPr>
              <a:t> use the </a:t>
            </a:r>
            <a:r>
              <a:rPr lang="fr-FR" b="0" i="0" dirty="0" err="1">
                <a:solidFill>
                  <a:srgbClr val="333333"/>
                </a:solidFill>
                <a:effectLst/>
                <a:latin typeface="Helvetica Neue" panose="02000503000000020004" pitchFamily="2" charset="0"/>
              </a:rPr>
              <a:t>function</a:t>
            </a:r>
            <a:r>
              <a:rPr lang="fr-FR" b="0" i="0" dirty="0">
                <a:solidFill>
                  <a:srgbClr val="333333"/>
                </a:solidFill>
                <a:effectLst/>
                <a:latin typeface="Helvetica Neue" panose="02000503000000020004" pitchFamily="2" charset="0"/>
              </a:rPr>
              <a:t> </a:t>
            </a:r>
            <a:r>
              <a:rPr lang="fr-FR" b="0" i="1" dirty="0" err="1">
                <a:solidFill>
                  <a:srgbClr val="333333"/>
                </a:solidFill>
                <a:effectLst/>
                <a:latin typeface="Helvetica Neue" panose="02000503000000020004" pitchFamily="2" charset="0"/>
              </a:rPr>
              <a:t>names</a:t>
            </a:r>
            <a:r>
              <a:rPr lang="fr-FR" b="0" i="1" dirty="0">
                <a:solidFill>
                  <a:srgbClr val="333333"/>
                </a:solidFill>
                <a:effectLst/>
                <a:latin typeface="Helvetica Neue" panose="02000503000000020004" pitchFamily="2" charset="0"/>
              </a:rPr>
              <a:t> :</a:t>
            </a:r>
            <a:endParaRPr lang="en-GB" i="1" dirty="0"/>
          </a:p>
        </p:txBody>
      </p:sp>
      <p:sp>
        <p:nvSpPr>
          <p:cNvPr id="10" name="Rectangle 9"/>
          <p:cNvSpPr/>
          <p:nvPr/>
        </p:nvSpPr>
        <p:spPr>
          <a:xfrm>
            <a:off x="517152" y="4449054"/>
            <a:ext cx="10960139" cy="6823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000" dirty="0">
                <a:solidFill>
                  <a:srgbClr val="FF0000"/>
                </a:solidFill>
              </a:rPr>
              <a:t>&gt; </a:t>
            </a:r>
            <a:r>
              <a:rPr lang="fr-FR" sz="4000" dirty="0" err="1">
                <a:solidFill>
                  <a:schemeClr val="accent1"/>
                </a:solidFill>
              </a:rPr>
              <a:t>names</a:t>
            </a:r>
            <a:r>
              <a:rPr lang="fr-FR" sz="4000" dirty="0">
                <a:solidFill>
                  <a:schemeClr val="accent1"/>
                </a:solidFill>
              </a:rPr>
              <a:t>(</a:t>
            </a:r>
            <a:r>
              <a:rPr lang="fr-FR" sz="4000" dirty="0" err="1">
                <a:solidFill>
                  <a:schemeClr val="accent1"/>
                </a:solidFill>
              </a:rPr>
              <a:t>murders</a:t>
            </a:r>
            <a:r>
              <a:rPr lang="fr-FR" sz="4000" dirty="0">
                <a:solidFill>
                  <a:schemeClr val="accent1"/>
                </a:solidFill>
              </a:rPr>
              <a:t>) </a:t>
            </a:r>
            <a:endParaRPr lang="fr-FR" sz="4000" dirty="0">
              <a:solidFill>
                <a:schemeClr val="accen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Importing data</a:t>
            </a:r>
            <a:endParaRPr lang="en-GB" dirty="0"/>
          </a:p>
        </p:txBody>
      </p:sp>
      <p:pic>
        <p:nvPicPr>
          <p:cNvPr id="4" name="Picture 3"/>
          <p:cNvPicPr>
            <a:picLocks noChangeAspect="1"/>
          </p:cNvPicPr>
          <p:nvPr/>
        </p:nvPicPr>
        <p:blipFill>
          <a:blip r:embed="rId1"/>
          <a:stretch>
            <a:fillRect/>
          </a:stretch>
        </p:blipFill>
        <p:spPr>
          <a:xfrm>
            <a:off x="1926281" y="2103397"/>
            <a:ext cx="7971481" cy="5554596"/>
          </a:xfrm>
          <a:prstGeom prst="rect">
            <a:avLst/>
          </a:prstGeom>
        </p:spPr>
      </p:pic>
      <p:sp>
        <p:nvSpPr>
          <p:cNvPr id="5" name="Rectangle 4"/>
          <p:cNvSpPr/>
          <p:nvPr/>
        </p:nvSpPr>
        <p:spPr>
          <a:xfrm>
            <a:off x="284205" y="1476306"/>
            <a:ext cx="11714206" cy="923330"/>
          </a:xfrm>
          <a:prstGeom prst="rect">
            <a:avLst/>
          </a:prstGeom>
        </p:spPr>
        <p:txBody>
          <a:bodyPr wrap="square">
            <a:spAutoFit/>
          </a:bodyPr>
          <a:lstStyle/>
          <a:p>
            <a:r>
              <a:rPr lang="fr-FR" b="0" i="0" dirty="0" err="1">
                <a:solidFill>
                  <a:srgbClr val="333333"/>
                </a:solidFill>
                <a:effectLst/>
                <a:latin typeface="Helvetica Neue" panose="02000503000000020004" pitchFamily="2" charset="0"/>
              </a:rPr>
              <a:t>When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creating</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spreadsheets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with</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text</a:t>
            </a:r>
            <a:r>
              <a:rPr lang="fr-FR" b="0" i="0" dirty="0">
                <a:solidFill>
                  <a:srgbClr val="333333"/>
                </a:solidFill>
                <a:effectLst/>
                <a:latin typeface="Helvetica Neue" panose="02000503000000020004" pitchFamily="2" charset="0"/>
              </a:rPr>
              <a:t> files, </a:t>
            </a:r>
            <a:r>
              <a:rPr lang="fr-FR" b="0" i="0" dirty="0" err="1">
                <a:solidFill>
                  <a:srgbClr val="333333"/>
                </a:solidFill>
                <a:effectLst/>
                <a:latin typeface="Helvetica Neue" panose="02000503000000020004" pitchFamily="2" charset="0"/>
              </a:rPr>
              <a:t>like</a:t>
            </a:r>
            <a:r>
              <a:rPr lang="fr-FR" b="0" i="0" dirty="0">
                <a:solidFill>
                  <a:srgbClr val="333333"/>
                </a:solidFill>
                <a:effectLst/>
                <a:latin typeface="Helvetica Neue" panose="02000503000000020004" pitchFamily="2" charset="0"/>
              </a:rPr>
              <a:t> the </a:t>
            </a:r>
            <a:r>
              <a:rPr lang="fr-FR" b="0" i="0" dirty="0" err="1">
                <a:solidFill>
                  <a:srgbClr val="333333"/>
                </a:solidFill>
                <a:effectLst/>
                <a:latin typeface="Helvetica Neue" panose="02000503000000020004" pitchFamily="2" charset="0"/>
              </a:rPr>
              <a:t>ones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created</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with</a:t>
            </a:r>
            <a:r>
              <a:rPr lang="fr-FR" b="0" i="0" dirty="0">
                <a:solidFill>
                  <a:srgbClr val="333333"/>
                </a:solidFill>
                <a:effectLst/>
                <a:latin typeface="Helvetica Neue" panose="02000503000000020004" pitchFamily="2" charset="0"/>
              </a:rPr>
              <a:t> a simple </a:t>
            </a:r>
            <a:r>
              <a:rPr lang="fr-FR" b="0" i="0" dirty="0" err="1">
                <a:solidFill>
                  <a:srgbClr val="333333"/>
                </a:solidFill>
                <a:effectLst/>
                <a:latin typeface="Helvetica Neue" panose="02000503000000020004" pitchFamily="2" charset="0"/>
              </a:rPr>
              <a:t>text</a:t>
            </a:r>
            <a:r>
              <a:rPr lang="fr-FR" b="0" i="0" dirty="0">
                <a:solidFill>
                  <a:srgbClr val="333333"/>
                </a:solidFill>
                <a:effectLst/>
                <a:latin typeface="Helvetica Neue" panose="02000503000000020004" pitchFamily="2" charset="0"/>
              </a:rPr>
              <a:t> editor, a new </a:t>
            </a:r>
            <a:r>
              <a:rPr lang="fr-FR" b="0" i="0" dirty="0" err="1">
                <a:solidFill>
                  <a:srgbClr val="333333"/>
                </a:solidFill>
                <a:effectLst/>
                <a:latin typeface="Helvetica Neue" panose="02000503000000020004" pitchFamily="2" charset="0"/>
              </a:rPr>
              <a:t>row</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defined</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with</a:t>
            </a:r>
            <a:r>
              <a:rPr lang="fr-FR" b="0" i="0" dirty="0">
                <a:solidFill>
                  <a:srgbClr val="333333"/>
                </a:solidFill>
                <a:effectLst/>
                <a:latin typeface="Helvetica Neue" panose="02000503000000020004" pitchFamily="2" charset="0"/>
              </a:rPr>
              <a:t> return and </a:t>
            </a:r>
            <a:r>
              <a:rPr lang="fr-FR" b="0" i="0" dirty="0" err="1">
                <a:solidFill>
                  <a:srgbClr val="333333"/>
                </a:solidFill>
                <a:effectLst/>
                <a:latin typeface="Helvetica Neue" panose="02000503000000020004" pitchFamily="2" charset="0"/>
              </a:rPr>
              <a:t>columns</a:t>
            </a:r>
            <a:r>
              <a:rPr lang="fr-FR" b="0" i="0" dirty="0">
                <a:solidFill>
                  <a:srgbClr val="333333"/>
                </a:solidFill>
                <a:effectLst/>
                <a:latin typeface="Helvetica Neue" panose="02000503000000020004" pitchFamily="2" charset="0"/>
              </a:rPr>
              <a:t> are </a:t>
            </a:r>
            <a:r>
              <a:rPr lang="fr-FR" b="0" i="0" dirty="0" err="1">
                <a:solidFill>
                  <a:srgbClr val="333333"/>
                </a:solidFill>
                <a:effectLst/>
                <a:latin typeface="Helvetica Neue" panose="02000503000000020004" pitchFamily="2" charset="0"/>
              </a:rPr>
              <a:t>separated</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with</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some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predefined</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special</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character</a:t>
            </a:r>
            <a:r>
              <a:rPr lang="fr-FR" b="0" i="0" dirty="0">
                <a:solidFill>
                  <a:srgbClr val="333333"/>
                </a:solidFill>
                <a:effectLst/>
                <a:latin typeface="Helvetica Neue" panose="02000503000000020004" pitchFamily="2" charset="0"/>
              </a:rPr>
              <a:t>. The </a:t>
            </a:r>
            <a:r>
              <a:rPr lang="fr-FR" b="0" i="0" dirty="0" err="1">
                <a:solidFill>
                  <a:srgbClr val="333333"/>
                </a:solidFill>
                <a:effectLst/>
                <a:latin typeface="Helvetica Neue" panose="02000503000000020004" pitchFamily="2" charset="0"/>
              </a:rPr>
              <a:t>most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common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characters</a:t>
            </a:r>
            <a:r>
              <a:rPr lang="fr-FR" b="0" i="0" dirty="0">
                <a:solidFill>
                  <a:srgbClr val="333333"/>
                </a:solidFill>
                <a:effectLst/>
                <a:latin typeface="Helvetica Neue" panose="02000503000000020004" pitchFamily="2" charset="0"/>
              </a:rPr>
              <a:t> are comma (</a:t>
            </a:r>
            <a:r>
              <a:rPr lang="fr-FR" dirty="0"/>
              <a: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semicolon</a:t>
            </a:r>
            <a:r>
              <a:rPr lang="fr-FR" b="0" i="0" dirty="0">
                <a:solidFill>
                  <a:srgbClr val="333333"/>
                </a:solidFill>
                <a:effectLst/>
                <a:latin typeface="Helvetica Neue" panose="02000503000000020004" pitchFamily="2" charset="0"/>
              </a:rPr>
              <a:t> (</a:t>
            </a:r>
            <a:r>
              <a:rPr lang="fr-FR" dirty="0"/>
              <a: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space</a:t>
            </a:r>
            <a:r>
              <a:rPr lang="fr-FR" b="0" i="0" dirty="0">
                <a:solidFill>
                  <a:srgbClr val="333333"/>
                </a:solidFill>
                <a:effectLst/>
                <a:latin typeface="Helvetica Neue" panose="02000503000000020004" pitchFamily="2" charset="0"/>
              </a:rPr>
              <a:t> (</a:t>
            </a:r>
            <a:r>
              <a:rPr lang="fr-FR" dirty="0"/>
              <a:t>`) and tab (</a:t>
            </a:r>
            <a:r>
              <a:rPr lang="fr-FR" b="0" i="0" dirty="0">
                <a:solidFill>
                  <a:srgbClr val="333333"/>
                </a:solidFill>
                <a:effectLst/>
                <a:latin typeface="Helvetica Neue" panose="02000503000000020004" pitchFamily="2" charset="0"/>
              </a:rPr>
              <a:t> </a:t>
            </a:r>
            <a:r>
              <a:rPr lang="fr-FR" dirty="0"/>
              <a:t>or</a:t>
            </a:r>
            <a:r>
              <a:rPr lang="fr-FR" b="0" i="0" dirty="0">
                <a:solidFill>
                  <a:srgbClr val="333333"/>
                </a:solidFill>
                <a:effectLst/>
                <a:latin typeface="Helvetica Neue" panose="02000503000000020004" pitchFamily="2" charset="0"/>
              </a:rPr>
              <a:t>`, a </a:t>
            </a:r>
            <a:r>
              <a:rPr lang="fr-FR" b="0" i="0" dirty="0" err="1">
                <a:solidFill>
                  <a:srgbClr val="333333"/>
                </a:solidFill>
                <a:effectLst/>
                <a:latin typeface="Helvetica Neue" panose="02000503000000020004" pitchFamily="2" charset="0"/>
              </a:rPr>
              <a:t>preset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number</a:t>
            </a:r>
            <a:r>
              <a:rPr lang="fr-FR" b="0" i="0" dirty="0">
                <a:solidFill>
                  <a:srgbClr val="333333"/>
                </a:solidFill>
                <a:effectLst/>
                <a:latin typeface="Helvetica Neue" panose="02000503000000020004" pitchFamily="2" charset="0"/>
              </a:rPr>
              <a:t> of </a:t>
            </a:r>
            <a:r>
              <a:rPr lang="fr-FR" b="0" i="0" dirty="0" err="1">
                <a:solidFill>
                  <a:srgbClr val="333333"/>
                </a:solidFill>
                <a:effectLst/>
                <a:latin typeface="Helvetica Neue" panose="02000503000000020004" pitchFamily="2" charset="0"/>
              </a:rPr>
              <a:t>spaces</a:t>
            </a:r>
            <a:r>
              <a:rPr lang="fr-FR" b="0" i="0" dirty="0">
                <a:solidFill>
                  <a:srgbClr val="333333"/>
                </a:solidFill>
                <a:effectLst/>
                <a:latin typeface="Helvetica Neue" panose="02000503000000020004" pitchFamily="2" charset="0"/>
              </a:rPr>
              <a:t>). </a:t>
            </a:r>
            <a:endParaRPr lang="en-GB"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The </a:t>
            </a:r>
            <a:r>
              <a:rPr lang="fr-FR" dirty="0" err="1"/>
              <a:t>readr</a:t>
            </a:r>
            <a:r>
              <a:rPr lang="fr-FR" dirty="0"/>
              <a:t> and </a:t>
            </a:r>
            <a:r>
              <a:rPr lang="fr-FR" dirty="0" err="1"/>
              <a:t>readxl</a:t>
            </a:r>
            <a:r>
              <a:rPr lang="fr-FR" dirty="0"/>
              <a:t> packages</a:t>
            </a:r>
            <a:endParaRPr lang="en-GB" dirty="0"/>
          </a:p>
        </p:txBody>
      </p:sp>
      <p:graphicFrame>
        <p:nvGraphicFramePr>
          <p:cNvPr id="5" name="Table 4"/>
          <p:cNvGraphicFramePr>
            <a:graphicFrameLocks noGrp="1"/>
          </p:cNvGraphicFramePr>
          <p:nvPr/>
        </p:nvGraphicFramePr>
        <p:xfrm>
          <a:off x="550733" y="1988732"/>
          <a:ext cx="5598812" cy="2255520"/>
        </p:xfrm>
        <a:graphic>
          <a:graphicData uri="http://schemas.openxmlformats.org/drawingml/2006/table">
            <a:tbl>
              <a:tblPr/>
              <a:tblGrid>
                <a:gridCol w="1166051"/>
                <a:gridCol w="2767156"/>
                <a:gridCol w="1665605"/>
              </a:tblGrid>
              <a:tr h="276441">
                <a:tc>
                  <a:txBody>
                    <a:bodyPr/>
                    <a:lstStyle/>
                    <a:p>
                      <a:r>
                        <a:rPr lang="fr-FR" sz="1600" dirty="0" err="1">
                          <a:effectLst/>
                        </a:rPr>
                        <a:t>Function</a:t>
                      </a:r>
                      <a:endParaRPr lang="fr-FR" sz="1600" dirty="0">
                        <a:effectLst/>
                      </a:endParaRPr>
                    </a:p>
                  </a:txBody>
                  <a:tcPr anchor="ctr">
                    <a:lnL>
                      <a:noFill/>
                    </a:lnL>
                    <a:lnR>
                      <a:noFill/>
                    </a:lnR>
                    <a:lnT>
                      <a:noFill/>
                    </a:lnT>
                    <a:lnB>
                      <a:noFill/>
                    </a:lnB>
                    <a:solidFill>
                      <a:srgbClr val="FFFFFF"/>
                    </a:solidFill>
                  </a:tcPr>
                </a:tc>
                <a:tc>
                  <a:txBody>
                    <a:bodyPr/>
                    <a:lstStyle/>
                    <a:p>
                      <a:r>
                        <a:rPr lang="fr-FR" sz="1600">
                          <a:effectLst/>
                        </a:rPr>
                        <a:t>Format</a:t>
                      </a:r>
                      <a:endParaRPr lang="fr-FR" sz="1600">
                        <a:effectLst/>
                      </a:endParaRPr>
                    </a:p>
                  </a:txBody>
                  <a:tcPr anchor="ctr">
                    <a:lnL>
                      <a:noFill/>
                    </a:lnL>
                    <a:lnR>
                      <a:noFill/>
                    </a:lnR>
                    <a:lnT>
                      <a:noFill/>
                    </a:lnT>
                    <a:lnB>
                      <a:noFill/>
                    </a:lnB>
                    <a:solidFill>
                      <a:srgbClr val="FFFFFF"/>
                    </a:solidFill>
                  </a:tcPr>
                </a:tc>
                <a:tc>
                  <a:txBody>
                    <a:bodyPr/>
                    <a:lstStyle/>
                    <a:p>
                      <a:r>
                        <a:rPr lang="fr-FR" sz="1600">
                          <a:effectLst/>
                        </a:rPr>
                        <a:t>Typical suffix</a:t>
                      </a:r>
                      <a:endParaRPr lang="fr-FR" sz="1600">
                        <a:effectLst/>
                      </a:endParaRPr>
                    </a:p>
                  </a:txBody>
                  <a:tcPr anchor="ctr">
                    <a:lnL>
                      <a:noFill/>
                    </a:lnL>
                    <a:lnR>
                      <a:noFill/>
                    </a:lnR>
                    <a:lnT>
                      <a:noFill/>
                    </a:lnT>
                    <a:lnB>
                      <a:noFill/>
                    </a:lnB>
                    <a:solidFill>
                      <a:srgbClr val="FFFFFF"/>
                    </a:solidFill>
                  </a:tcPr>
                </a:tc>
              </a:tr>
              <a:tr h="276441">
                <a:tc>
                  <a:txBody>
                    <a:bodyPr/>
                    <a:lstStyle/>
                    <a:p>
                      <a:r>
                        <a:rPr lang="fr-FR" sz="1600" dirty="0" err="1">
                          <a:effectLst/>
                        </a:rPr>
                        <a:t>read_table</a:t>
                      </a:r>
                      <a:endParaRPr lang="fr-FR" sz="1600" dirty="0">
                        <a:effectLst/>
                      </a:endParaRPr>
                    </a:p>
                  </a:txBody>
                  <a:tcPr anchor="ctr">
                    <a:lnL>
                      <a:noFill/>
                    </a:lnL>
                    <a:lnR>
                      <a:noFill/>
                    </a:lnR>
                    <a:lnT>
                      <a:noFill/>
                    </a:lnT>
                    <a:lnB>
                      <a:noFill/>
                    </a:lnB>
                    <a:solidFill>
                      <a:srgbClr val="FFFFFF"/>
                    </a:solidFill>
                  </a:tcPr>
                </a:tc>
                <a:tc>
                  <a:txBody>
                    <a:bodyPr/>
                    <a:lstStyle/>
                    <a:p>
                      <a:r>
                        <a:rPr lang="fr-FR" sz="1600" dirty="0">
                          <a:effectLst/>
                        </a:rPr>
                        <a:t>white </a:t>
                      </a:r>
                      <a:r>
                        <a:rPr lang="fr-FR" sz="1600" dirty="0" err="1">
                          <a:effectLst/>
                        </a:rPr>
                        <a:t>space</a:t>
                      </a:r>
                      <a:r>
                        <a:rPr lang="fr-FR" sz="1600" dirty="0">
                          <a:effectLst/>
                        </a:rPr>
                        <a:t> </a:t>
                      </a:r>
                      <a:r>
                        <a:rPr lang="fr-FR" sz="1600" dirty="0" err="1">
                          <a:effectLst/>
                        </a:rPr>
                        <a:t>separated</a:t>
                      </a:r>
                      <a:r>
                        <a:rPr lang="fr-FR" sz="1600" dirty="0">
                          <a:effectLst/>
                        </a:rPr>
                        <a:t> values</a:t>
                      </a:r>
                      <a:endParaRPr lang="fr-FR" sz="1600" dirty="0">
                        <a:effectLst/>
                      </a:endParaRPr>
                    </a:p>
                  </a:txBody>
                  <a:tcPr anchor="ctr">
                    <a:lnL>
                      <a:noFill/>
                    </a:lnL>
                    <a:lnR>
                      <a:noFill/>
                    </a:lnR>
                    <a:lnT>
                      <a:noFill/>
                    </a:lnT>
                    <a:lnB>
                      <a:noFill/>
                    </a:lnB>
                    <a:solidFill>
                      <a:srgbClr val="FFFFFF"/>
                    </a:solidFill>
                  </a:tcPr>
                </a:tc>
                <a:tc>
                  <a:txBody>
                    <a:bodyPr/>
                    <a:lstStyle/>
                    <a:p>
                      <a:r>
                        <a:rPr lang="fr-FR" sz="1600">
                          <a:effectLst/>
                        </a:rPr>
                        <a:t>txt</a:t>
                      </a:r>
                      <a:endParaRPr lang="fr-FR" sz="1600">
                        <a:effectLst/>
                      </a:endParaRPr>
                    </a:p>
                  </a:txBody>
                  <a:tcPr anchor="ctr">
                    <a:lnL>
                      <a:noFill/>
                    </a:lnL>
                    <a:lnR>
                      <a:noFill/>
                    </a:lnR>
                    <a:lnT>
                      <a:noFill/>
                    </a:lnT>
                    <a:lnB>
                      <a:noFill/>
                    </a:lnB>
                    <a:solidFill>
                      <a:srgbClr val="FFFFFF"/>
                    </a:solidFill>
                  </a:tcPr>
                </a:tc>
              </a:tr>
              <a:tr h="276441">
                <a:tc>
                  <a:txBody>
                    <a:bodyPr/>
                    <a:lstStyle/>
                    <a:p>
                      <a:r>
                        <a:rPr lang="fr-FR" sz="1600">
                          <a:effectLst/>
                        </a:rPr>
                        <a:t>read_csv</a:t>
                      </a:r>
                      <a:endParaRPr lang="fr-FR" sz="1600">
                        <a:effectLst/>
                      </a:endParaRPr>
                    </a:p>
                  </a:txBody>
                  <a:tcPr anchor="ctr">
                    <a:lnL>
                      <a:noFill/>
                    </a:lnL>
                    <a:lnR>
                      <a:noFill/>
                    </a:lnR>
                    <a:lnT>
                      <a:noFill/>
                    </a:lnT>
                    <a:lnB>
                      <a:noFill/>
                    </a:lnB>
                    <a:solidFill>
                      <a:srgbClr val="FFFFFF"/>
                    </a:solidFill>
                  </a:tcPr>
                </a:tc>
                <a:tc>
                  <a:txBody>
                    <a:bodyPr/>
                    <a:lstStyle/>
                    <a:p>
                      <a:r>
                        <a:rPr lang="fr-FR" sz="1600" dirty="0">
                          <a:effectLst/>
                        </a:rPr>
                        <a:t>comma </a:t>
                      </a:r>
                      <a:r>
                        <a:rPr lang="fr-FR" sz="1600" dirty="0" err="1">
                          <a:effectLst/>
                        </a:rPr>
                        <a:t>separated</a:t>
                      </a:r>
                      <a:r>
                        <a:rPr lang="fr-FR" sz="1600" dirty="0">
                          <a:effectLst/>
                        </a:rPr>
                        <a:t> values</a:t>
                      </a:r>
                      <a:endParaRPr lang="fr-FR" sz="1600" dirty="0">
                        <a:effectLst/>
                      </a:endParaRPr>
                    </a:p>
                  </a:txBody>
                  <a:tcPr anchor="ctr">
                    <a:lnL>
                      <a:noFill/>
                    </a:lnL>
                    <a:lnR>
                      <a:noFill/>
                    </a:lnR>
                    <a:lnT>
                      <a:noFill/>
                    </a:lnT>
                    <a:lnB>
                      <a:noFill/>
                    </a:lnB>
                    <a:solidFill>
                      <a:srgbClr val="FFFFFF"/>
                    </a:solidFill>
                  </a:tcPr>
                </a:tc>
                <a:tc>
                  <a:txBody>
                    <a:bodyPr/>
                    <a:lstStyle/>
                    <a:p>
                      <a:r>
                        <a:rPr lang="fr-FR" sz="1600">
                          <a:effectLst/>
                        </a:rPr>
                        <a:t>csv</a:t>
                      </a:r>
                      <a:endParaRPr lang="fr-FR" sz="1600">
                        <a:effectLst/>
                      </a:endParaRPr>
                    </a:p>
                  </a:txBody>
                  <a:tcPr anchor="ctr">
                    <a:lnL>
                      <a:noFill/>
                    </a:lnL>
                    <a:lnR>
                      <a:noFill/>
                    </a:lnR>
                    <a:lnT>
                      <a:noFill/>
                    </a:lnT>
                    <a:lnB>
                      <a:noFill/>
                    </a:lnB>
                    <a:solidFill>
                      <a:srgbClr val="FFFFFF"/>
                    </a:solidFill>
                  </a:tcPr>
                </a:tc>
              </a:tr>
              <a:tr h="276441">
                <a:tc>
                  <a:txBody>
                    <a:bodyPr/>
                    <a:lstStyle/>
                    <a:p>
                      <a:r>
                        <a:rPr lang="fr-FR" sz="1600">
                          <a:effectLst/>
                        </a:rPr>
                        <a:t>read_csv2</a:t>
                      </a:r>
                      <a:endParaRPr lang="fr-FR" sz="1600">
                        <a:effectLst/>
                      </a:endParaRPr>
                    </a:p>
                  </a:txBody>
                  <a:tcPr anchor="ctr">
                    <a:lnL>
                      <a:noFill/>
                    </a:lnL>
                    <a:lnR>
                      <a:noFill/>
                    </a:lnR>
                    <a:lnT>
                      <a:noFill/>
                    </a:lnT>
                    <a:lnB>
                      <a:noFill/>
                    </a:lnB>
                    <a:solidFill>
                      <a:srgbClr val="FFFFFF"/>
                    </a:solidFill>
                  </a:tcPr>
                </a:tc>
                <a:tc>
                  <a:txBody>
                    <a:bodyPr/>
                    <a:lstStyle/>
                    <a:p>
                      <a:r>
                        <a:rPr lang="fr-FR" sz="1600" dirty="0" err="1">
                          <a:effectLst/>
                        </a:rPr>
                        <a:t>semicolon</a:t>
                      </a:r>
                      <a:r>
                        <a:rPr lang="fr-FR" sz="1600" dirty="0">
                          <a:effectLst/>
                        </a:rPr>
                        <a:t> </a:t>
                      </a:r>
                      <a:r>
                        <a:rPr lang="fr-FR" sz="1600" dirty="0" err="1">
                          <a:effectLst/>
                        </a:rPr>
                        <a:t>separated</a:t>
                      </a:r>
                      <a:r>
                        <a:rPr lang="fr-FR" sz="1600" dirty="0">
                          <a:effectLst/>
                        </a:rPr>
                        <a:t> values</a:t>
                      </a:r>
                      <a:endParaRPr lang="fr-FR" sz="1600" dirty="0">
                        <a:effectLst/>
                      </a:endParaRPr>
                    </a:p>
                  </a:txBody>
                  <a:tcPr anchor="ctr">
                    <a:lnL>
                      <a:noFill/>
                    </a:lnL>
                    <a:lnR>
                      <a:noFill/>
                    </a:lnR>
                    <a:lnT>
                      <a:noFill/>
                    </a:lnT>
                    <a:lnB>
                      <a:noFill/>
                    </a:lnB>
                    <a:solidFill>
                      <a:srgbClr val="FFFFFF"/>
                    </a:solidFill>
                  </a:tcPr>
                </a:tc>
                <a:tc>
                  <a:txBody>
                    <a:bodyPr/>
                    <a:lstStyle/>
                    <a:p>
                      <a:r>
                        <a:rPr lang="fr-FR" sz="1600" dirty="0">
                          <a:effectLst/>
                        </a:rPr>
                        <a:t>csv</a:t>
                      </a:r>
                      <a:endParaRPr lang="fr-FR" sz="1600" dirty="0">
                        <a:effectLst/>
                      </a:endParaRPr>
                    </a:p>
                  </a:txBody>
                  <a:tcPr anchor="ctr">
                    <a:lnL>
                      <a:noFill/>
                    </a:lnL>
                    <a:lnR>
                      <a:noFill/>
                    </a:lnR>
                    <a:lnT>
                      <a:noFill/>
                    </a:lnT>
                    <a:lnB>
                      <a:noFill/>
                    </a:lnB>
                    <a:solidFill>
                      <a:srgbClr val="FFFFFF"/>
                    </a:solidFill>
                  </a:tcPr>
                </a:tc>
              </a:tr>
              <a:tr h="276441">
                <a:tc>
                  <a:txBody>
                    <a:bodyPr/>
                    <a:lstStyle/>
                    <a:p>
                      <a:r>
                        <a:rPr lang="fr-FR" sz="1600">
                          <a:effectLst/>
                        </a:rPr>
                        <a:t>read_tsv</a:t>
                      </a:r>
                      <a:endParaRPr lang="fr-FR" sz="1600">
                        <a:effectLst/>
                      </a:endParaRPr>
                    </a:p>
                  </a:txBody>
                  <a:tcPr anchor="ctr">
                    <a:lnL>
                      <a:noFill/>
                    </a:lnL>
                    <a:lnR>
                      <a:noFill/>
                    </a:lnR>
                    <a:lnT>
                      <a:noFill/>
                    </a:lnT>
                    <a:lnB>
                      <a:noFill/>
                    </a:lnB>
                    <a:solidFill>
                      <a:srgbClr val="FFFFFF"/>
                    </a:solidFill>
                  </a:tcPr>
                </a:tc>
                <a:tc>
                  <a:txBody>
                    <a:bodyPr/>
                    <a:lstStyle/>
                    <a:p>
                      <a:r>
                        <a:rPr lang="fr-FR" sz="1600">
                          <a:effectLst/>
                        </a:rPr>
                        <a:t>tab delimited separated values</a:t>
                      </a:r>
                      <a:endParaRPr lang="fr-FR" sz="1600">
                        <a:effectLst/>
                      </a:endParaRPr>
                    </a:p>
                  </a:txBody>
                  <a:tcPr anchor="ctr">
                    <a:lnL>
                      <a:noFill/>
                    </a:lnL>
                    <a:lnR>
                      <a:noFill/>
                    </a:lnR>
                    <a:lnT>
                      <a:noFill/>
                    </a:lnT>
                    <a:lnB>
                      <a:noFill/>
                    </a:lnB>
                    <a:solidFill>
                      <a:srgbClr val="FFFFFF"/>
                    </a:solidFill>
                  </a:tcPr>
                </a:tc>
                <a:tc>
                  <a:txBody>
                    <a:bodyPr/>
                    <a:lstStyle/>
                    <a:p>
                      <a:r>
                        <a:rPr lang="fr-FR" sz="1600" dirty="0" err="1">
                          <a:effectLst/>
                        </a:rPr>
                        <a:t>tsv</a:t>
                      </a:r>
                      <a:endParaRPr lang="fr-FR" sz="1600" dirty="0">
                        <a:effectLst/>
                      </a:endParaRPr>
                    </a:p>
                  </a:txBody>
                  <a:tcPr anchor="ctr">
                    <a:lnL>
                      <a:noFill/>
                    </a:lnL>
                    <a:lnR>
                      <a:noFill/>
                    </a:lnR>
                    <a:lnT>
                      <a:noFill/>
                    </a:lnT>
                    <a:lnB>
                      <a:noFill/>
                    </a:lnB>
                    <a:solidFill>
                      <a:srgbClr val="FFFFFF"/>
                    </a:solidFill>
                  </a:tcPr>
                </a:tc>
              </a:tr>
              <a:tr h="477489">
                <a:tc>
                  <a:txBody>
                    <a:bodyPr/>
                    <a:lstStyle/>
                    <a:p>
                      <a:r>
                        <a:rPr lang="fr-FR" sz="1600">
                          <a:effectLst/>
                        </a:rPr>
                        <a:t>read_delim</a:t>
                      </a:r>
                      <a:endParaRPr lang="fr-FR" sz="1600">
                        <a:effectLst/>
                      </a:endParaRPr>
                    </a:p>
                  </a:txBody>
                  <a:tcPr anchor="ctr">
                    <a:lnL>
                      <a:noFill/>
                    </a:lnL>
                    <a:lnR>
                      <a:noFill/>
                    </a:lnR>
                    <a:lnT>
                      <a:noFill/>
                    </a:lnT>
                    <a:lnB>
                      <a:noFill/>
                    </a:lnB>
                    <a:solidFill>
                      <a:srgbClr val="FFFFFF"/>
                    </a:solidFill>
                  </a:tcPr>
                </a:tc>
                <a:tc>
                  <a:txBody>
                    <a:bodyPr/>
                    <a:lstStyle/>
                    <a:p>
                      <a:r>
                        <a:rPr lang="fr-FR" sz="1600">
                          <a:effectLst/>
                        </a:rPr>
                        <a:t>general text file format, must define delimiter</a:t>
                      </a:r>
                      <a:endParaRPr lang="fr-FR" sz="1600">
                        <a:effectLst/>
                      </a:endParaRPr>
                    </a:p>
                  </a:txBody>
                  <a:tcPr anchor="ctr">
                    <a:lnL>
                      <a:noFill/>
                    </a:lnL>
                    <a:lnR>
                      <a:noFill/>
                    </a:lnR>
                    <a:lnT>
                      <a:noFill/>
                    </a:lnT>
                    <a:lnB>
                      <a:noFill/>
                    </a:lnB>
                    <a:solidFill>
                      <a:srgbClr val="FFFFFF"/>
                    </a:solidFill>
                  </a:tcPr>
                </a:tc>
                <a:tc>
                  <a:txBody>
                    <a:bodyPr/>
                    <a:lstStyle/>
                    <a:p>
                      <a:r>
                        <a:rPr lang="fr-FR" sz="1600" dirty="0" err="1">
                          <a:effectLst/>
                        </a:rPr>
                        <a:t>txt</a:t>
                      </a:r>
                      <a:endParaRPr lang="fr-FR" sz="1600" dirty="0">
                        <a:effectLst/>
                      </a:endParaRPr>
                    </a:p>
                  </a:txBody>
                  <a:tcPr anchor="ctr">
                    <a:lnL>
                      <a:noFill/>
                    </a:lnL>
                    <a:lnR>
                      <a:noFill/>
                    </a:lnR>
                    <a:lnT>
                      <a:noFill/>
                    </a:lnT>
                    <a:lnB>
                      <a:noFill/>
                    </a:lnB>
                    <a:solidFill>
                      <a:srgbClr val="FFFFFF"/>
                    </a:solidFill>
                  </a:tcPr>
                </a:tc>
              </a:tr>
            </a:tbl>
          </a:graphicData>
        </a:graphic>
      </p:graphicFrame>
      <p:sp>
        <p:nvSpPr>
          <p:cNvPr id="6" name="Rectangle 1"/>
          <p:cNvSpPr>
            <a:spLocks noChangeArrowheads="1"/>
          </p:cNvSpPr>
          <p:nvPr/>
        </p:nvSpPr>
        <p:spPr bwMode="auto">
          <a:xfrm>
            <a:off x="2181396" y="1439600"/>
            <a:ext cx="2337486" cy="40011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vert="horz" wrap="square" lIns="91440" tIns="45720" rIns="91440" bIns="45720" numCol="1" anchor="ctr" anchorCtr="0" compatLnSpc="1">
            <a:spAutoFit/>
          </a:bodyPr>
          <a:lstStyle/>
          <a:p>
            <a:pPr lvl="0" algn="ctr" eaLnBrk="0" fontAlgn="base" hangingPunct="0">
              <a:spcBef>
                <a:spcPct val="0"/>
              </a:spcBef>
              <a:spcAft>
                <a:spcPct val="0"/>
              </a:spcAft>
            </a:pPr>
            <a:r>
              <a:rPr lang="fr-FR" sz="2000" dirty="0" err="1"/>
              <a:t>readr</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
        <p:nvSpPr>
          <p:cNvPr id="7" name="Rectangle 6"/>
          <p:cNvSpPr/>
          <p:nvPr/>
        </p:nvSpPr>
        <p:spPr>
          <a:xfrm>
            <a:off x="489121" y="4244252"/>
            <a:ext cx="11213757" cy="18454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b="1" dirty="0" err="1">
                <a:solidFill>
                  <a:schemeClr val="accent1"/>
                </a:solidFill>
              </a:rPr>
              <a:t>library</a:t>
            </a:r>
            <a:r>
              <a:rPr lang="fr-FR" dirty="0">
                <a:solidFill>
                  <a:schemeClr val="accent1"/>
                </a:solidFill>
              </a:rPr>
              <a:t>(</a:t>
            </a:r>
            <a:r>
              <a:rPr lang="fr-FR" dirty="0" err="1">
                <a:solidFill>
                  <a:schemeClr val="accent1"/>
                </a:solidFill>
              </a:rPr>
              <a:t>readr</a:t>
            </a:r>
            <a:r>
              <a:rPr lang="fr-FR" dirty="0">
                <a:solidFill>
                  <a:schemeClr val="accent1"/>
                </a:solidFill>
              </a:rPr>
              <a:t>)</a:t>
            </a:r>
            <a:endParaRPr lang="fr-FR" dirty="0">
              <a:solidFill>
                <a:schemeClr val="accent1"/>
              </a:solidFill>
            </a:endParaRPr>
          </a:p>
          <a:p>
            <a:r>
              <a:rPr lang="en-GB" dirty="0">
                <a:solidFill>
                  <a:srgbClr val="FF0000"/>
                </a:solidFill>
              </a:rPr>
              <a:t>&gt; </a:t>
            </a:r>
            <a:r>
              <a:rPr lang="fr-FR" b="1" dirty="0" err="1">
                <a:solidFill>
                  <a:schemeClr val="accent1"/>
                </a:solidFill>
              </a:rPr>
              <a:t>read_lines</a:t>
            </a:r>
            <a:r>
              <a:rPr lang="fr-FR" dirty="0">
                <a:solidFill>
                  <a:schemeClr val="accent1"/>
                </a:solidFill>
              </a:rPr>
              <a:t>("</a:t>
            </a:r>
            <a:r>
              <a:rPr lang="fr-FR" dirty="0" err="1">
                <a:solidFill>
                  <a:schemeClr val="accent1"/>
                </a:solidFill>
              </a:rPr>
              <a:t>murders.csv</a:t>
            </a:r>
            <a:r>
              <a:rPr lang="fr-FR" dirty="0">
                <a:solidFill>
                  <a:schemeClr val="accent1"/>
                </a:solidFill>
              </a:rPr>
              <a:t>", </a:t>
            </a:r>
            <a:r>
              <a:rPr lang="fr-FR" dirty="0" err="1">
                <a:solidFill>
                  <a:schemeClr val="accent1"/>
                </a:solidFill>
              </a:rPr>
              <a:t>n_max</a:t>
            </a:r>
            <a:r>
              <a:rPr lang="fr-FR" dirty="0">
                <a:solidFill>
                  <a:schemeClr val="accent1"/>
                </a:solidFill>
              </a:rPr>
              <a:t> = 3) </a:t>
            </a:r>
            <a:endParaRPr lang="fr-FR" dirty="0">
              <a:solidFill>
                <a:schemeClr val="accent1"/>
              </a:solidFill>
            </a:endParaRPr>
          </a:p>
          <a:p>
            <a:r>
              <a:rPr lang="fr-FR" i="1" dirty="0">
                <a:solidFill>
                  <a:schemeClr val="tx1"/>
                </a:solidFill>
              </a:rPr>
              <a:t>#&gt; [1] "</a:t>
            </a:r>
            <a:r>
              <a:rPr lang="fr-FR" i="1" dirty="0" err="1">
                <a:solidFill>
                  <a:schemeClr val="tx1"/>
                </a:solidFill>
              </a:rPr>
              <a:t>state,abb,region,population,total</a:t>
            </a:r>
            <a:r>
              <a:rPr lang="fr-FR" i="1" dirty="0">
                <a:solidFill>
                  <a:schemeClr val="tx1"/>
                </a:solidFill>
              </a:rPr>
              <a:t>" "Alabama,AL,South,4779736,135" </a:t>
            </a:r>
            <a:endParaRPr lang="fr-FR" i="1" dirty="0">
              <a:solidFill>
                <a:schemeClr val="tx1"/>
              </a:solidFill>
            </a:endParaRPr>
          </a:p>
          <a:p>
            <a:r>
              <a:rPr lang="fr-FR" i="1" dirty="0">
                <a:solidFill>
                  <a:schemeClr val="tx1"/>
                </a:solidFill>
              </a:rPr>
              <a:t>#&gt; [3] "Alaska,AK,West,710231,19 »</a:t>
            </a:r>
            <a:endParaRPr lang="fr-FR" i="1" dirty="0">
              <a:solidFill>
                <a:schemeClr val="tx1"/>
              </a:solidFill>
            </a:endParaRPr>
          </a:p>
          <a:p>
            <a:r>
              <a:rPr lang="en-GB" dirty="0">
                <a:solidFill>
                  <a:srgbClr val="FF0000"/>
                </a:solidFill>
              </a:rPr>
              <a:t>&gt; </a:t>
            </a:r>
            <a:r>
              <a:rPr lang="fr-FR" dirty="0" err="1">
                <a:solidFill>
                  <a:schemeClr val="accent1"/>
                </a:solidFill>
              </a:rPr>
              <a:t>dat</a:t>
            </a:r>
            <a:r>
              <a:rPr lang="fr-FR" dirty="0">
                <a:solidFill>
                  <a:schemeClr val="accent1"/>
                </a:solidFill>
              </a:rPr>
              <a:t> &lt;- </a:t>
            </a:r>
            <a:r>
              <a:rPr lang="fr-FR" b="1" dirty="0" err="1">
                <a:solidFill>
                  <a:schemeClr val="accent1"/>
                </a:solidFill>
              </a:rPr>
              <a:t>read_csv</a:t>
            </a:r>
            <a:r>
              <a:rPr lang="fr-FR" dirty="0">
                <a:solidFill>
                  <a:schemeClr val="accent1"/>
                </a:solidFill>
              </a:rPr>
              <a:t>(</a:t>
            </a:r>
            <a:r>
              <a:rPr lang="fr-FR" dirty="0" err="1">
                <a:solidFill>
                  <a:schemeClr val="accent1"/>
                </a:solidFill>
              </a:rPr>
              <a:t>filename</a:t>
            </a:r>
            <a:r>
              <a:rPr lang="fr-FR" dirty="0">
                <a:solidFill>
                  <a:schemeClr val="accent1"/>
                </a:solidFill>
              </a:rPr>
              <a:t>)</a:t>
            </a:r>
            <a:endParaRPr lang="fr-FR" dirty="0">
              <a:solidFill>
                <a:schemeClr val="accent1"/>
              </a:solidFill>
            </a:endParaRPr>
          </a:p>
          <a:p>
            <a:r>
              <a:rPr lang="en-GB" dirty="0">
                <a:solidFill>
                  <a:srgbClr val="FF0000"/>
                </a:solidFill>
              </a:rPr>
              <a:t>&gt; </a:t>
            </a:r>
            <a:r>
              <a:rPr lang="fr-FR" b="1" dirty="0" err="1">
                <a:solidFill>
                  <a:schemeClr val="accent1"/>
                </a:solidFill>
              </a:rPr>
              <a:t>head</a:t>
            </a:r>
            <a:r>
              <a:rPr lang="fr-FR" dirty="0">
                <a:solidFill>
                  <a:schemeClr val="accent1"/>
                </a:solidFill>
              </a:rPr>
              <a:t>(</a:t>
            </a:r>
            <a:r>
              <a:rPr lang="fr-FR" dirty="0" err="1">
                <a:solidFill>
                  <a:schemeClr val="accent1"/>
                </a:solidFill>
              </a:rPr>
              <a:t>dat</a:t>
            </a:r>
            <a:r>
              <a:rPr lang="fr-FR" dirty="0">
                <a:solidFill>
                  <a:schemeClr val="accent1"/>
                </a:solidFill>
              </a:rPr>
              <a:t>)</a:t>
            </a:r>
            <a:endParaRPr lang="en-GB" dirty="0">
              <a:solidFill>
                <a:schemeClr val="accent1"/>
              </a:solidFill>
            </a:endParaRPr>
          </a:p>
        </p:txBody>
      </p:sp>
      <p:sp>
        <p:nvSpPr>
          <p:cNvPr id="8" name="Rectangle 1"/>
          <p:cNvSpPr>
            <a:spLocks noChangeArrowheads="1"/>
          </p:cNvSpPr>
          <p:nvPr/>
        </p:nvSpPr>
        <p:spPr bwMode="auto">
          <a:xfrm>
            <a:off x="8166185" y="1439600"/>
            <a:ext cx="2337486" cy="40011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vert="horz" wrap="square" lIns="91440" tIns="45720" rIns="91440" bIns="45720" numCol="1" anchor="ctr" anchorCtr="0" compatLnSpc="1">
            <a:spAutoFit/>
          </a:bodyPr>
          <a:lstStyle/>
          <a:p>
            <a:pPr lvl="0" algn="ctr" eaLnBrk="0" fontAlgn="base" hangingPunct="0">
              <a:spcBef>
                <a:spcPct val="0"/>
              </a:spcBef>
              <a:spcAft>
                <a:spcPct val="0"/>
              </a:spcAft>
            </a:pPr>
            <a:r>
              <a:rPr lang="fr-FR" sz="2000" dirty="0" err="1"/>
              <a:t>readxl</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graphicFrame>
        <p:nvGraphicFramePr>
          <p:cNvPr id="9" name="Table 8"/>
          <p:cNvGraphicFramePr>
            <a:graphicFrameLocks noGrp="1"/>
          </p:cNvGraphicFramePr>
          <p:nvPr/>
        </p:nvGraphicFramePr>
        <p:xfrm>
          <a:off x="7156797" y="2306190"/>
          <a:ext cx="4356261" cy="1584960"/>
        </p:xfrm>
        <a:graphic>
          <a:graphicData uri="http://schemas.openxmlformats.org/drawingml/2006/table">
            <a:tbl>
              <a:tblPr/>
              <a:tblGrid>
                <a:gridCol w="1251713"/>
                <a:gridCol w="1852835"/>
                <a:gridCol w="1251713"/>
              </a:tblGrid>
              <a:tr h="0">
                <a:tc>
                  <a:txBody>
                    <a:bodyPr/>
                    <a:lstStyle/>
                    <a:p>
                      <a:r>
                        <a:rPr lang="fr-FR" sz="1600" dirty="0" err="1">
                          <a:effectLst/>
                        </a:rPr>
                        <a:t>Function</a:t>
                      </a:r>
                      <a:endParaRPr lang="fr-FR" sz="1600" dirty="0">
                        <a:effectLst/>
                      </a:endParaRPr>
                    </a:p>
                  </a:txBody>
                  <a:tcPr anchor="ctr">
                    <a:lnL>
                      <a:noFill/>
                    </a:lnL>
                    <a:lnR>
                      <a:noFill/>
                    </a:lnR>
                    <a:lnT>
                      <a:noFill/>
                    </a:lnT>
                    <a:lnB>
                      <a:noFill/>
                    </a:lnB>
                    <a:solidFill>
                      <a:srgbClr val="FFFFFF"/>
                    </a:solidFill>
                  </a:tcPr>
                </a:tc>
                <a:tc>
                  <a:txBody>
                    <a:bodyPr/>
                    <a:lstStyle/>
                    <a:p>
                      <a:r>
                        <a:rPr lang="fr-FR" sz="1600">
                          <a:effectLst/>
                        </a:rPr>
                        <a:t>Format</a:t>
                      </a:r>
                      <a:endParaRPr lang="fr-FR" sz="1600">
                        <a:effectLst/>
                      </a:endParaRPr>
                    </a:p>
                  </a:txBody>
                  <a:tcPr anchor="ctr">
                    <a:lnL>
                      <a:noFill/>
                    </a:lnL>
                    <a:lnR>
                      <a:noFill/>
                    </a:lnR>
                    <a:lnT>
                      <a:noFill/>
                    </a:lnT>
                    <a:lnB>
                      <a:noFill/>
                    </a:lnB>
                    <a:solidFill>
                      <a:srgbClr val="FFFFFF"/>
                    </a:solidFill>
                  </a:tcPr>
                </a:tc>
                <a:tc>
                  <a:txBody>
                    <a:bodyPr/>
                    <a:lstStyle/>
                    <a:p>
                      <a:r>
                        <a:rPr lang="fr-FR" sz="1600">
                          <a:effectLst/>
                        </a:rPr>
                        <a:t>Typical suffix</a:t>
                      </a:r>
                      <a:endParaRPr lang="fr-FR" sz="1600">
                        <a:effectLst/>
                      </a:endParaRPr>
                    </a:p>
                  </a:txBody>
                  <a:tcPr anchor="ctr">
                    <a:lnL>
                      <a:noFill/>
                    </a:lnL>
                    <a:lnR>
                      <a:noFill/>
                    </a:lnR>
                    <a:lnT>
                      <a:noFill/>
                    </a:lnT>
                    <a:lnB>
                      <a:noFill/>
                    </a:lnB>
                    <a:solidFill>
                      <a:srgbClr val="FFFFFF"/>
                    </a:solidFill>
                  </a:tcPr>
                </a:tc>
              </a:tr>
              <a:tr h="0">
                <a:tc>
                  <a:txBody>
                    <a:bodyPr/>
                    <a:lstStyle/>
                    <a:p>
                      <a:r>
                        <a:rPr lang="fr-FR" sz="1600">
                          <a:effectLst/>
                        </a:rPr>
                        <a:t>read_excel</a:t>
                      </a:r>
                      <a:endParaRPr lang="fr-FR" sz="1600">
                        <a:effectLst/>
                      </a:endParaRPr>
                    </a:p>
                  </a:txBody>
                  <a:tcPr anchor="ctr">
                    <a:lnL>
                      <a:noFill/>
                    </a:lnL>
                    <a:lnR>
                      <a:noFill/>
                    </a:lnR>
                    <a:lnT>
                      <a:noFill/>
                    </a:lnT>
                    <a:lnB>
                      <a:noFill/>
                    </a:lnB>
                    <a:solidFill>
                      <a:srgbClr val="FFFFFF"/>
                    </a:solidFill>
                  </a:tcPr>
                </a:tc>
                <a:tc>
                  <a:txBody>
                    <a:bodyPr/>
                    <a:lstStyle/>
                    <a:p>
                      <a:r>
                        <a:rPr lang="fr-FR" sz="1600">
                          <a:effectLst/>
                        </a:rPr>
                        <a:t>auto detect the format</a:t>
                      </a:r>
                      <a:endParaRPr lang="fr-FR" sz="1600">
                        <a:effectLst/>
                      </a:endParaRPr>
                    </a:p>
                  </a:txBody>
                  <a:tcPr anchor="ctr">
                    <a:lnL>
                      <a:noFill/>
                    </a:lnL>
                    <a:lnR>
                      <a:noFill/>
                    </a:lnR>
                    <a:lnT>
                      <a:noFill/>
                    </a:lnT>
                    <a:lnB>
                      <a:noFill/>
                    </a:lnB>
                    <a:solidFill>
                      <a:srgbClr val="FFFFFF"/>
                    </a:solidFill>
                  </a:tcPr>
                </a:tc>
                <a:tc>
                  <a:txBody>
                    <a:bodyPr/>
                    <a:lstStyle/>
                    <a:p>
                      <a:r>
                        <a:rPr lang="fr-FR" sz="1600">
                          <a:effectLst/>
                        </a:rPr>
                        <a:t>xls, xlsx</a:t>
                      </a:r>
                      <a:endParaRPr lang="fr-FR" sz="1600">
                        <a:effectLst/>
                      </a:endParaRPr>
                    </a:p>
                  </a:txBody>
                  <a:tcPr anchor="ctr">
                    <a:lnL>
                      <a:noFill/>
                    </a:lnL>
                    <a:lnR>
                      <a:noFill/>
                    </a:lnR>
                    <a:lnT>
                      <a:noFill/>
                    </a:lnT>
                    <a:lnB>
                      <a:noFill/>
                    </a:lnB>
                    <a:solidFill>
                      <a:srgbClr val="FFFFFF"/>
                    </a:solidFill>
                  </a:tcPr>
                </a:tc>
              </a:tr>
              <a:tr h="0">
                <a:tc>
                  <a:txBody>
                    <a:bodyPr/>
                    <a:lstStyle/>
                    <a:p>
                      <a:r>
                        <a:rPr lang="fr-FR" sz="1600">
                          <a:effectLst/>
                        </a:rPr>
                        <a:t>read_xls</a:t>
                      </a:r>
                      <a:endParaRPr lang="fr-FR" sz="1600">
                        <a:effectLst/>
                      </a:endParaRPr>
                    </a:p>
                  </a:txBody>
                  <a:tcPr anchor="ctr">
                    <a:lnL>
                      <a:noFill/>
                    </a:lnL>
                    <a:lnR>
                      <a:noFill/>
                    </a:lnR>
                    <a:lnT>
                      <a:noFill/>
                    </a:lnT>
                    <a:lnB>
                      <a:noFill/>
                    </a:lnB>
                    <a:solidFill>
                      <a:srgbClr val="FFFFFF"/>
                    </a:solidFill>
                  </a:tcPr>
                </a:tc>
                <a:tc>
                  <a:txBody>
                    <a:bodyPr/>
                    <a:lstStyle/>
                    <a:p>
                      <a:r>
                        <a:rPr lang="fr-FR" sz="1600">
                          <a:effectLst/>
                        </a:rPr>
                        <a:t>original format</a:t>
                      </a:r>
                      <a:endParaRPr lang="fr-FR" sz="1600">
                        <a:effectLst/>
                      </a:endParaRPr>
                    </a:p>
                  </a:txBody>
                  <a:tcPr anchor="ctr">
                    <a:lnL>
                      <a:noFill/>
                    </a:lnL>
                    <a:lnR>
                      <a:noFill/>
                    </a:lnR>
                    <a:lnT>
                      <a:noFill/>
                    </a:lnT>
                    <a:lnB>
                      <a:noFill/>
                    </a:lnB>
                    <a:solidFill>
                      <a:srgbClr val="FFFFFF"/>
                    </a:solidFill>
                  </a:tcPr>
                </a:tc>
                <a:tc>
                  <a:txBody>
                    <a:bodyPr/>
                    <a:lstStyle/>
                    <a:p>
                      <a:r>
                        <a:rPr lang="fr-FR" sz="1600">
                          <a:effectLst/>
                        </a:rPr>
                        <a:t>xls</a:t>
                      </a:r>
                      <a:endParaRPr lang="fr-FR" sz="1600">
                        <a:effectLst/>
                      </a:endParaRPr>
                    </a:p>
                  </a:txBody>
                  <a:tcPr anchor="ctr">
                    <a:lnL>
                      <a:noFill/>
                    </a:lnL>
                    <a:lnR>
                      <a:noFill/>
                    </a:lnR>
                    <a:lnT>
                      <a:noFill/>
                    </a:lnT>
                    <a:lnB>
                      <a:noFill/>
                    </a:lnB>
                    <a:solidFill>
                      <a:srgbClr val="FFFFFF"/>
                    </a:solidFill>
                  </a:tcPr>
                </a:tc>
              </a:tr>
              <a:tr h="0">
                <a:tc>
                  <a:txBody>
                    <a:bodyPr/>
                    <a:lstStyle/>
                    <a:p>
                      <a:r>
                        <a:rPr lang="fr-FR" sz="1600">
                          <a:effectLst/>
                        </a:rPr>
                        <a:t>read_xlsx</a:t>
                      </a:r>
                      <a:endParaRPr lang="fr-FR" sz="1600">
                        <a:effectLst/>
                      </a:endParaRPr>
                    </a:p>
                  </a:txBody>
                  <a:tcPr anchor="ctr">
                    <a:lnL>
                      <a:noFill/>
                    </a:lnL>
                    <a:lnR>
                      <a:noFill/>
                    </a:lnR>
                    <a:lnT>
                      <a:noFill/>
                    </a:lnT>
                    <a:lnB>
                      <a:noFill/>
                    </a:lnB>
                    <a:solidFill>
                      <a:srgbClr val="FFFFFF"/>
                    </a:solidFill>
                  </a:tcPr>
                </a:tc>
                <a:tc>
                  <a:txBody>
                    <a:bodyPr/>
                    <a:lstStyle/>
                    <a:p>
                      <a:r>
                        <a:rPr lang="fr-FR" sz="1600">
                          <a:effectLst/>
                        </a:rPr>
                        <a:t>new format</a:t>
                      </a:r>
                      <a:endParaRPr lang="fr-FR" sz="1600">
                        <a:effectLst/>
                      </a:endParaRPr>
                    </a:p>
                  </a:txBody>
                  <a:tcPr anchor="ctr">
                    <a:lnL>
                      <a:noFill/>
                    </a:lnL>
                    <a:lnR>
                      <a:noFill/>
                    </a:lnR>
                    <a:lnT>
                      <a:noFill/>
                    </a:lnT>
                    <a:lnB>
                      <a:noFill/>
                    </a:lnB>
                    <a:solidFill>
                      <a:srgbClr val="FFFFFF"/>
                    </a:solidFill>
                  </a:tcPr>
                </a:tc>
                <a:tc>
                  <a:txBody>
                    <a:bodyPr/>
                    <a:lstStyle/>
                    <a:p>
                      <a:r>
                        <a:rPr lang="fr-FR" sz="1600" dirty="0" err="1">
                          <a:effectLst/>
                        </a:rPr>
                        <a:t>xlsx</a:t>
                      </a:r>
                      <a:endParaRPr lang="fr-FR" sz="1600" dirty="0">
                        <a:effectLst/>
                      </a:endParaRPr>
                    </a:p>
                  </a:txBody>
                  <a:tcPr anchor="ctr">
                    <a:lnL>
                      <a:noFill/>
                    </a:lnL>
                    <a:lnR>
                      <a:noFill/>
                    </a:lnR>
                    <a:lnT>
                      <a:noFill/>
                    </a:lnT>
                    <a:lnB>
                      <a:noFill/>
                    </a:lnB>
                    <a:solidFill>
                      <a:srgbClr val="FFFFFF"/>
                    </a:solidFill>
                  </a:tcPr>
                </a:tc>
              </a:tr>
            </a:tbl>
          </a:graphicData>
        </a:graphic>
      </p:graphicFrame>
      <p:sp>
        <p:nvSpPr>
          <p:cNvPr id="10" name="Rectangle 9"/>
          <p:cNvSpPr/>
          <p:nvPr/>
        </p:nvSpPr>
        <p:spPr>
          <a:xfrm>
            <a:off x="1406611" y="6186955"/>
            <a:ext cx="9947189" cy="646331"/>
          </a:xfrm>
          <a:prstGeom prst="rect">
            <a:avLst/>
          </a:prstGeom>
        </p:spPr>
        <p:txBody>
          <a:bodyPr wrap="square">
            <a:spAutoFit/>
          </a:bodyPr>
          <a:lstStyle/>
          <a:p>
            <a:r>
              <a:rPr lang="fr-FR" b="0" i="0" dirty="0">
                <a:solidFill>
                  <a:srgbClr val="333333"/>
                </a:solidFill>
                <a:effectLst/>
                <a:latin typeface="Helvetica Neue" panose="02000503000000020004" pitchFamily="2" charset="0"/>
              </a:rPr>
              <a:t>R-base </a:t>
            </a:r>
            <a:r>
              <a:rPr lang="fr-FR" b="0" i="0" dirty="0" err="1">
                <a:solidFill>
                  <a:srgbClr val="333333"/>
                </a:solidFill>
                <a:effectLst/>
                <a:latin typeface="Helvetica Neue" panose="02000503000000020004" pitchFamily="2" charset="0"/>
              </a:rPr>
              <a:t>also</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provides</a:t>
            </a:r>
            <a:r>
              <a:rPr lang="fr-FR" b="0" i="0" dirty="0">
                <a:solidFill>
                  <a:srgbClr val="333333"/>
                </a:solidFill>
                <a:effectLst/>
                <a:latin typeface="Helvetica Neue" panose="02000503000000020004" pitchFamily="2" charset="0"/>
              </a:rPr>
              <a:t> import </a:t>
            </a:r>
            <a:r>
              <a:rPr lang="fr-FR" b="0" i="0" dirty="0" err="1">
                <a:solidFill>
                  <a:srgbClr val="333333"/>
                </a:solidFill>
                <a:effectLst/>
                <a:latin typeface="Helvetica Neue" panose="02000503000000020004" pitchFamily="2" charset="0"/>
              </a:rPr>
              <a:t>functions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These</a:t>
            </a:r>
            <a:r>
              <a:rPr lang="fr-FR" b="0" i="0" dirty="0">
                <a:solidFill>
                  <a:srgbClr val="333333"/>
                </a:solidFill>
                <a:effectLst/>
                <a:latin typeface="Helvetica Neue" panose="02000503000000020004" pitchFamily="2" charset="0"/>
              </a:rPr>
              <a:t> have </a:t>
            </a:r>
            <a:r>
              <a:rPr lang="fr-FR" b="0" i="0" dirty="0" err="1">
                <a:solidFill>
                  <a:srgbClr val="333333"/>
                </a:solidFill>
                <a:effectLst/>
                <a:latin typeface="Helvetica Neue" panose="02000503000000020004" pitchFamily="2" charset="0"/>
              </a:rPr>
              <a:t>similar</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names</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those</a:t>
            </a:r>
            <a:r>
              <a:rPr lang="fr-FR" b="0" i="0" dirty="0">
                <a:solidFill>
                  <a:srgbClr val="333333"/>
                </a:solidFill>
                <a:effectLst/>
                <a:latin typeface="Helvetica Neue" panose="02000503000000020004" pitchFamily="2" charset="0"/>
              </a:rPr>
              <a:t> in the </a:t>
            </a:r>
            <a:r>
              <a:rPr lang="fr-FR" b="1" i="0" dirty="0" err="1">
                <a:solidFill>
                  <a:srgbClr val="333333"/>
                </a:solidFill>
                <a:effectLst/>
                <a:latin typeface="Helvetica Neue" panose="02000503000000020004" pitchFamily="2" charset="0"/>
              </a:rPr>
              <a:t>tidyverse</a:t>
            </a:r>
            <a:r>
              <a:rPr lang="fr-FR" b="0" i="0" dirty="0">
                <a:solidFill>
                  <a:srgbClr val="333333"/>
                </a:solidFill>
                <a:effectLst/>
                <a:latin typeface="Helvetica Neue" panose="02000503000000020004" pitchFamily="2" charset="0"/>
              </a:rPr>
              <a:t>, for </a:t>
            </a:r>
            <a:r>
              <a:rPr lang="fr-FR" b="0" i="0" dirty="0" err="1">
                <a:solidFill>
                  <a:srgbClr val="333333"/>
                </a:solidFill>
                <a:effectLst/>
                <a:latin typeface="Helvetica Neue" panose="02000503000000020004" pitchFamily="2" charset="0"/>
              </a:rPr>
              <a:t>example</a:t>
            </a:r>
            <a:r>
              <a:rPr lang="fr-FR" b="0" i="0" dirty="0">
                <a:solidFill>
                  <a:srgbClr val="333333"/>
                </a:solidFill>
                <a:effectLst/>
                <a:latin typeface="Helvetica Neue" panose="02000503000000020004" pitchFamily="2" charset="0"/>
              </a:rPr>
              <a:t> </a:t>
            </a:r>
            <a:r>
              <a:rPr lang="fr-FR" dirty="0" err="1"/>
              <a:t>read.table</a:t>
            </a:r>
            <a:r>
              <a:rPr lang="fr-FR" b="0" i="0" dirty="0">
                <a:solidFill>
                  <a:srgbClr val="333333"/>
                </a:solidFill>
                <a:effectLst/>
                <a:latin typeface="Helvetica Neue" panose="02000503000000020004" pitchFamily="2" charset="0"/>
              </a:rPr>
              <a:t>, </a:t>
            </a:r>
            <a:r>
              <a:rPr lang="fr-FR" dirty="0" err="1"/>
              <a:t>read.csv</a:t>
            </a:r>
            <a:r>
              <a:rPr lang="fr-FR" b="0" i="0" dirty="0">
                <a:solidFill>
                  <a:srgbClr val="333333"/>
                </a:solidFill>
                <a:effectLst/>
                <a:latin typeface="Helvetica Neue" panose="02000503000000020004" pitchFamily="2" charset="0"/>
              </a:rPr>
              <a:t> and </a:t>
            </a:r>
            <a:r>
              <a:rPr lang="fr-FR" dirty="0" err="1"/>
              <a:t>read.delim</a:t>
            </a:r>
            <a:endParaRPr lang="en-GB"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R Painters Model</a:t>
            </a:r>
            <a:endParaRPr lang="en-GB" dirty="0"/>
          </a:p>
        </p:txBody>
      </p:sp>
      <p:pic>
        <p:nvPicPr>
          <p:cNvPr id="4" name="Picture 3"/>
          <p:cNvPicPr/>
          <p:nvPr/>
        </p:nvPicPr>
        <p:blipFill>
          <a:blip r:embed="rId1">
            <a:extLst>
              <a:ext uri="{28A0092B-C50C-407E-A947-70E740481C1C}">
                <a14:useLocalDpi xmlns:a14="http://schemas.microsoft.com/office/drawing/2010/main" val="0"/>
              </a:ext>
            </a:extLst>
          </a:blip>
          <a:stretch>
            <a:fillRect/>
          </a:stretch>
        </p:blipFill>
        <p:spPr>
          <a:xfrm>
            <a:off x="1919537" y="1628800"/>
            <a:ext cx="7949073" cy="3096344"/>
          </a:xfrm>
          <a:prstGeom prst="rect">
            <a:avLst/>
          </a:prstGeom>
        </p:spPr>
      </p:pic>
      <p:sp>
        <p:nvSpPr>
          <p:cNvPr id="5" name="TextBox 4"/>
          <p:cNvSpPr txBox="1"/>
          <p:nvPr/>
        </p:nvSpPr>
        <p:spPr>
          <a:xfrm>
            <a:off x="4886425" y="5013176"/>
            <a:ext cx="2015295" cy="1569660"/>
          </a:xfrm>
          <a:prstGeom prst="rect">
            <a:avLst/>
          </a:prstGeom>
          <a:noFill/>
        </p:spPr>
        <p:txBody>
          <a:bodyPr wrap="none" rtlCol="0">
            <a:spAutoFit/>
          </a:bodyPr>
          <a:lstStyle/>
          <a:p>
            <a:pPr marL="285750" indent="-285750">
              <a:buFont typeface="Arial" panose="020B0604020202020204" pitchFamily="34" charset="0"/>
              <a:buChar char="•"/>
            </a:pPr>
            <a:r>
              <a:rPr lang="en-GB" sz="3200" dirty="0"/>
              <a:t>Plot area</a:t>
            </a:r>
            <a:endParaRPr lang="en-GB" sz="3200" dirty="0"/>
          </a:p>
          <a:p>
            <a:pPr marL="285750" indent="-285750">
              <a:buFont typeface="Arial" panose="020B0604020202020204" pitchFamily="34" charset="0"/>
              <a:buChar char="•"/>
            </a:pPr>
            <a:r>
              <a:rPr lang="en-GB" sz="3200" dirty="0"/>
              <a:t>Base plot</a:t>
            </a:r>
            <a:endParaRPr lang="en-GB" sz="3200" dirty="0"/>
          </a:p>
          <a:p>
            <a:pPr marL="285750" indent="-285750">
              <a:buFont typeface="Arial" panose="020B0604020202020204" pitchFamily="34" charset="0"/>
              <a:buChar char="•"/>
            </a:pPr>
            <a:r>
              <a:rPr lang="en-GB" sz="3200" dirty="0"/>
              <a:t>Overlays</a:t>
            </a:r>
            <a:endParaRPr lang="en-GB" sz="32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Core Graph Types</a:t>
            </a:r>
            <a:endParaRPr lang="en-GB" dirty="0"/>
          </a:p>
        </p:txBody>
      </p:sp>
      <p:pic>
        <p:nvPicPr>
          <p:cNvPr id="4" name="Picture 3"/>
          <p:cNvPicPr/>
          <p:nvPr/>
        </p:nvPicPr>
        <p:blipFill>
          <a:blip r:embed="rId1" cstate="print">
            <a:extLst>
              <a:ext uri="{28A0092B-C50C-407E-A947-70E740481C1C}">
                <a14:useLocalDpi xmlns:a14="http://schemas.microsoft.com/office/drawing/2010/main" val="0"/>
              </a:ext>
            </a:extLst>
          </a:blip>
          <a:stretch>
            <a:fillRect/>
          </a:stretch>
        </p:blipFill>
        <p:spPr>
          <a:xfrm>
            <a:off x="1765176" y="1431742"/>
            <a:ext cx="4464496" cy="1674248"/>
          </a:xfrm>
          <a:prstGeom prst="rect">
            <a:avLst/>
          </a:prstGeom>
        </p:spPr>
      </p:pic>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765176" y="3140968"/>
            <a:ext cx="4464496" cy="1674248"/>
          </a:xfrm>
          <a:prstGeom prst="rect">
            <a:avLst/>
          </a:prstGeom>
        </p:spPr>
      </p:pic>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6168008" y="1447746"/>
            <a:ext cx="4464496" cy="1674248"/>
          </a:xfrm>
          <a:prstGeom prst="rect">
            <a:avLst/>
          </a:prstGeom>
        </p:spPr>
      </p:pic>
      <p:pic>
        <p:nvPicPr>
          <p:cNvPr id="8" name="Picture 7"/>
          <p:cNvPicPr/>
          <p:nvPr/>
        </p:nvPicPr>
        <p:blipFill>
          <a:blip r:embed="rId4" cstate="print">
            <a:extLst>
              <a:ext uri="{28A0092B-C50C-407E-A947-70E740481C1C}">
                <a14:useLocalDpi xmlns:a14="http://schemas.microsoft.com/office/drawing/2010/main" val="0"/>
              </a:ext>
            </a:extLst>
          </a:blip>
          <a:stretch>
            <a:fillRect/>
          </a:stretch>
        </p:blipFill>
        <p:spPr>
          <a:xfrm>
            <a:off x="6168008" y="3140968"/>
            <a:ext cx="4464496" cy="1674248"/>
          </a:xfrm>
          <a:prstGeom prst="rect">
            <a:avLst/>
          </a:prstGeom>
        </p:spPr>
      </p:pic>
      <p:sp>
        <p:nvSpPr>
          <p:cNvPr id="9" name="TextBox 8"/>
          <p:cNvSpPr txBox="1"/>
          <p:nvPr/>
        </p:nvSpPr>
        <p:spPr>
          <a:xfrm>
            <a:off x="4079776" y="5013177"/>
            <a:ext cx="5992538" cy="954107"/>
          </a:xfrm>
          <a:prstGeom prst="rect">
            <a:avLst/>
          </a:prstGeom>
          <a:noFill/>
        </p:spPr>
        <p:txBody>
          <a:bodyPr wrap="none" rtlCol="0">
            <a:spAutoFit/>
          </a:bodyPr>
          <a:lstStyle/>
          <a:p>
            <a:pPr marL="285750" indent="-285750">
              <a:buFont typeface="Arial" panose="020B0604020202020204" pitchFamily="34" charset="0"/>
              <a:buChar char="•"/>
            </a:pPr>
            <a:r>
              <a:rPr lang="en-GB" sz="2800" dirty="0"/>
              <a:t>Local options to change a specific plot</a:t>
            </a:r>
            <a:endParaRPr lang="en-GB" sz="2800" dirty="0"/>
          </a:p>
          <a:p>
            <a:pPr marL="285750" indent="-285750">
              <a:buFont typeface="Arial" panose="020B0604020202020204" pitchFamily="34" charset="0"/>
              <a:buChar char="•"/>
            </a:pPr>
            <a:r>
              <a:rPr lang="en-GB" sz="2800" dirty="0"/>
              <a:t>Global options to affect all graphs</a:t>
            </a:r>
            <a:endParaRPr lang="en-GB" sz="28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Figures are configured based on the options passed to them</a:t>
            </a:r>
            <a:endParaRPr lang="en-GB" dirty="0"/>
          </a:p>
        </p:txBody>
      </p:sp>
      <p:pic>
        <p:nvPicPr>
          <p:cNvPr id="8" name="Picture 7"/>
          <p:cNvPicPr>
            <a:picLocks noChangeAspect="1"/>
          </p:cNvPicPr>
          <p:nvPr/>
        </p:nvPicPr>
        <p:blipFill>
          <a:blip r:embed="rId1"/>
          <a:stretch>
            <a:fillRect/>
          </a:stretch>
        </p:blipFill>
        <p:spPr>
          <a:xfrm>
            <a:off x="5639372" y="1772817"/>
            <a:ext cx="4571429" cy="4571429"/>
          </a:xfrm>
          <a:prstGeom prst="rect">
            <a:avLst/>
          </a:prstGeom>
        </p:spPr>
      </p:pic>
      <p:sp>
        <p:nvSpPr>
          <p:cNvPr id="9" name="TextBox 8"/>
          <p:cNvSpPr txBox="1"/>
          <p:nvPr/>
        </p:nvSpPr>
        <p:spPr>
          <a:xfrm>
            <a:off x="1981200" y="2132856"/>
            <a:ext cx="2528256" cy="923330"/>
          </a:xfrm>
          <a:prstGeom prst="rect">
            <a:avLst/>
          </a:prstGeom>
          <a:noFill/>
        </p:spPr>
        <p:txBody>
          <a:bodyPr wrap="none" rtlCol="0">
            <a:spAutoFit/>
          </a:bodyPr>
          <a:lstStyle/>
          <a:p>
            <a:r>
              <a:rPr lang="en-GB" dirty="0">
                <a:latin typeface="Courier New" panose="02070309020205020404" pitchFamily="49" charset="0"/>
                <a:cs typeface="Courier New" panose="02070309020205020404" pitchFamily="49" charset="0"/>
              </a:rPr>
              <a:t>plot(</a:t>
            </a:r>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  1:10,(1:10) ^ 4</a:t>
            </a:r>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  )</a:t>
            </a:r>
            <a:endParaRPr lang="en-GB" dirty="0">
              <a:latin typeface="Courier New" panose="02070309020205020404" pitchFamily="49" charset="0"/>
              <a:cs typeface="Courier New" panose="02070309020205020404" pitchFamily="49"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Figures are configured based on the options passed to them</a:t>
            </a:r>
            <a:endParaRPr lang="en-GB" dirty="0"/>
          </a:p>
        </p:txBody>
      </p:sp>
      <p:sp>
        <p:nvSpPr>
          <p:cNvPr id="9" name="TextBox 8"/>
          <p:cNvSpPr txBox="1"/>
          <p:nvPr/>
        </p:nvSpPr>
        <p:spPr>
          <a:xfrm>
            <a:off x="1981200" y="2132856"/>
            <a:ext cx="2666114" cy="2308324"/>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plot(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1:10,(1:10) ^ 4,</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pch</a:t>
            </a:r>
            <a:r>
              <a:rPr lang="en-US" dirty="0">
                <a:latin typeface="Courier New" panose="02070309020205020404" pitchFamily="49" charset="0"/>
                <a:cs typeface="Courier New" panose="02070309020205020404" pitchFamily="49" charset="0"/>
              </a:rPr>
              <a:t>=19,</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type="b",</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xlab</a:t>
            </a:r>
            <a:r>
              <a:rPr lang="en-US" dirty="0">
                <a:latin typeface="Courier New" panose="02070309020205020404" pitchFamily="49" charset="0"/>
                <a:cs typeface="Courier New" panose="02070309020205020404" pitchFamily="49" charset="0"/>
              </a:rPr>
              <a:t>="Values1",</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ylab</a:t>
            </a:r>
            <a:r>
              <a:rPr lang="en-US" dirty="0">
                <a:latin typeface="Courier New" panose="02070309020205020404" pitchFamily="49" charset="0"/>
                <a:cs typeface="Courier New" panose="02070309020205020404" pitchFamily="49" charset="0"/>
              </a:rPr>
              <a:t>="Values2",</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col="red"</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endParaRPr lang="en-GB"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1"/>
          <a:stretch>
            <a:fillRect/>
          </a:stretch>
        </p:blipFill>
        <p:spPr>
          <a:xfrm>
            <a:off x="5639372" y="1772817"/>
            <a:ext cx="4571429" cy="4571429"/>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Some options are common to many plot types</a:t>
            </a:r>
            <a:endParaRPr lang="en-GB" dirty="0"/>
          </a:p>
        </p:txBody>
      </p:sp>
      <p:sp>
        <p:nvSpPr>
          <p:cNvPr id="3" name="Content Placeholder 2"/>
          <p:cNvSpPr>
            <a:spLocks noGrp="1"/>
          </p:cNvSpPr>
          <p:nvPr>
            <p:ph sz="half" idx="1"/>
          </p:nvPr>
        </p:nvSpPr>
        <p:spPr>
          <a:xfrm>
            <a:off x="1981200" y="1999382"/>
            <a:ext cx="4038600" cy="4525963"/>
          </a:xfrm>
        </p:spPr>
        <p:txBody>
          <a:bodyPr/>
          <a:lstStyle/>
          <a:p>
            <a:r>
              <a:rPr lang="en-GB" dirty="0">
                <a:solidFill>
                  <a:schemeClr val="accent2">
                    <a:lumMod val="75000"/>
                  </a:schemeClr>
                </a:solidFill>
              </a:rPr>
              <a:t>Axis scales</a:t>
            </a:r>
            <a:endParaRPr lang="en-GB" dirty="0">
              <a:solidFill>
                <a:schemeClr val="accent2">
                  <a:lumMod val="75000"/>
                </a:schemeClr>
              </a:solidFill>
            </a:endParaRPr>
          </a:p>
          <a:p>
            <a:pPr lvl="1"/>
            <a:r>
              <a:rPr lang="en-GB" dirty="0" err="1">
                <a:latin typeface="Courier New" panose="02070309020205020404" pitchFamily="49" charset="0"/>
                <a:cs typeface="Courier New" panose="02070309020205020404" pitchFamily="49" charset="0"/>
              </a:rPr>
              <a:t>xlim</a:t>
            </a:r>
            <a:r>
              <a:rPr lang="en-GB" dirty="0">
                <a:latin typeface="Courier New" panose="02070309020205020404" pitchFamily="49" charset="0"/>
                <a:cs typeface="Courier New" panose="02070309020205020404" pitchFamily="49" charset="0"/>
              </a:rPr>
              <a:t> c(</a:t>
            </a:r>
            <a:r>
              <a:rPr lang="en-GB" dirty="0" err="1">
                <a:latin typeface="Courier New" panose="02070309020205020404" pitchFamily="49" charset="0"/>
                <a:cs typeface="Courier New" panose="02070309020205020404" pitchFamily="49" charset="0"/>
              </a:rPr>
              <a:t>min,max</a:t>
            </a:r>
            <a:r>
              <a:rPr lang="en-GB" dirty="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a:p>
            <a:pPr lvl="1"/>
            <a:r>
              <a:rPr lang="en-GB" dirty="0" err="1">
                <a:latin typeface="Courier New" panose="02070309020205020404" pitchFamily="49" charset="0"/>
                <a:cs typeface="Courier New" panose="02070309020205020404" pitchFamily="49" charset="0"/>
              </a:rPr>
              <a:t>ylim</a:t>
            </a:r>
            <a:r>
              <a:rPr lang="en-GB" dirty="0">
                <a:latin typeface="Courier New" panose="02070309020205020404" pitchFamily="49" charset="0"/>
                <a:cs typeface="Courier New" panose="02070309020205020404" pitchFamily="49" charset="0"/>
              </a:rPr>
              <a:t> c(</a:t>
            </a:r>
            <a:r>
              <a:rPr lang="en-GB" dirty="0" err="1">
                <a:latin typeface="Courier New" panose="02070309020205020404" pitchFamily="49" charset="0"/>
                <a:cs typeface="Courier New" panose="02070309020205020404" pitchFamily="49" charset="0"/>
              </a:rPr>
              <a:t>min,max</a:t>
            </a:r>
            <a:r>
              <a:rPr lang="en-GB" dirty="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a:p>
            <a:r>
              <a:rPr lang="en-GB" dirty="0">
                <a:solidFill>
                  <a:schemeClr val="accent2">
                    <a:lumMod val="75000"/>
                  </a:schemeClr>
                </a:solidFill>
              </a:rPr>
              <a:t>Axis labels</a:t>
            </a:r>
            <a:endParaRPr lang="en-GB" dirty="0">
              <a:solidFill>
                <a:schemeClr val="accent2">
                  <a:lumMod val="75000"/>
                </a:schemeClr>
              </a:solidFill>
            </a:endParaRPr>
          </a:p>
          <a:p>
            <a:pPr lvl="1"/>
            <a:r>
              <a:rPr lang="en-GB" dirty="0" err="1">
                <a:latin typeface="Courier New" panose="02070309020205020404" pitchFamily="49" charset="0"/>
                <a:cs typeface="Courier New" panose="02070309020205020404" pitchFamily="49" charset="0"/>
              </a:rPr>
              <a:t>xlab</a:t>
            </a:r>
            <a:r>
              <a:rPr lang="en-GB" dirty="0">
                <a:latin typeface="Courier New" panose="02070309020205020404" pitchFamily="49" charset="0"/>
                <a:cs typeface="Courier New" panose="02070309020205020404" pitchFamily="49" charset="0"/>
              </a:rPr>
              <a:t>(text)</a:t>
            </a:r>
            <a:endParaRPr lang="en-GB" dirty="0">
              <a:latin typeface="Courier New" panose="02070309020205020404" pitchFamily="49" charset="0"/>
              <a:cs typeface="Courier New" panose="02070309020205020404" pitchFamily="49" charset="0"/>
            </a:endParaRPr>
          </a:p>
          <a:p>
            <a:pPr lvl="1"/>
            <a:r>
              <a:rPr lang="en-GB" dirty="0" err="1">
                <a:latin typeface="Courier New" panose="02070309020205020404" pitchFamily="49" charset="0"/>
                <a:cs typeface="Courier New" panose="02070309020205020404" pitchFamily="49" charset="0"/>
              </a:rPr>
              <a:t>ylab</a:t>
            </a:r>
            <a:r>
              <a:rPr lang="en-GB" dirty="0">
                <a:latin typeface="Courier New" panose="02070309020205020404" pitchFamily="49" charset="0"/>
                <a:cs typeface="Courier New" panose="02070309020205020404" pitchFamily="49" charset="0"/>
              </a:rPr>
              <a:t>(text)</a:t>
            </a:r>
            <a:endParaRPr lang="en-GB" dirty="0">
              <a:latin typeface="Courier New" panose="02070309020205020404" pitchFamily="49" charset="0"/>
              <a:cs typeface="Courier New" panose="02070309020205020404" pitchFamily="49" charset="0"/>
            </a:endParaRPr>
          </a:p>
        </p:txBody>
      </p:sp>
      <p:sp>
        <p:nvSpPr>
          <p:cNvPr id="4" name="Content Placeholder 3"/>
          <p:cNvSpPr>
            <a:spLocks noGrp="1"/>
          </p:cNvSpPr>
          <p:nvPr>
            <p:ph sz="half" idx="2"/>
          </p:nvPr>
        </p:nvSpPr>
        <p:spPr>
          <a:xfrm>
            <a:off x="6172200" y="1999382"/>
            <a:ext cx="4038600" cy="4525963"/>
          </a:xfrm>
        </p:spPr>
        <p:txBody>
          <a:bodyPr/>
          <a:lstStyle/>
          <a:p>
            <a:r>
              <a:rPr lang="en-GB" dirty="0">
                <a:solidFill>
                  <a:schemeClr val="accent2">
                    <a:lumMod val="75000"/>
                  </a:schemeClr>
                </a:solidFill>
              </a:rPr>
              <a:t>Plot titles</a:t>
            </a:r>
            <a:endParaRPr lang="en-GB" dirty="0">
              <a:solidFill>
                <a:schemeClr val="accent2">
                  <a:lumMod val="75000"/>
                </a:schemeClr>
              </a:solidFill>
            </a:endParaRPr>
          </a:p>
          <a:p>
            <a:pPr lvl="1"/>
            <a:r>
              <a:rPr lang="en-GB" dirty="0">
                <a:latin typeface="Courier New" panose="02070309020205020404" pitchFamily="49" charset="0"/>
                <a:cs typeface="Courier New" panose="02070309020205020404" pitchFamily="49" charset="0"/>
              </a:rPr>
              <a:t>main(text)</a:t>
            </a:r>
            <a:endParaRPr lang="en-GB" dirty="0">
              <a:latin typeface="Courier New" panose="02070309020205020404" pitchFamily="49" charset="0"/>
              <a:cs typeface="Courier New" panose="02070309020205020404" pitchFamily="49" charset="0"/>
            </a:endParaRPr>
          </a:p>
          <a:p>
            <a:pPr lvl="1"/>
            <a:r>
              <a:rPr lang="en-GB" dirty="0">
                <a:latin typeface="Courier New" panose="02070309020205020404" pitchFamily="49" charset="0"/>
                <a:cs typeface="Courier New" panose="02070309020205020404" pitchFamily="49" charset="0"/>
              </a:rPr>
              <a:t>sub(text</a:t>
            </a:r>
            <a:r>
              <a:rPr lang="en-GB" dirty="0"/>
              <a:t>)</a:t>
            </a:r>
            <a:endParaRPr lang="en-GB" dirty="0"/>
          </a:p>
          <a:p>
            <a:r>
              <a:rPr lang="en-GB" dirty="0">
                <a:solidFill>
                  <a:schemeClr val="accent2">
                    <a:lumMod val="75000"/>
                  </a:schemeClr>
                </a:solidFill>
              </a:rPr>
              <a:t>Plot characters</a:t>
            </a:r>
            <a:endParaRPr lang="en-GB" dirty="0">
              <a:solidFill>
                <a:schemeClr val="accent2">
                  <a:lumMod val="75000"/>
                </a:schemeClr>
              </a:solidFill>
            </a:endParaRPr>
          </a:p>
          <a:p>
            <a:pPr lvl="1"/>
            <a:r>
              <a:rPr lang="en-GB" dirty="0" err="1">
                <a:latin typeface="Courier New" panose="02070309020205020404" pitchFamily="49" charset="0"/>
                <a:cs typeface="Courier New" panose="02070309020205020404" pitchFamily="49" charset="0"/>
              </a:rPr>
              <a:t>pch</a:t>
            </a:r>
            <a:r>
              <a:rPr lang="en-GB" dirty="0">
                <a:latin typeface="Courier New" panose="02070309020205020404" pitchFamily="49" charset="0"/>
                <a:cs typeface="Courier New" panose="02070309020205020404" pitchFamily="49" charset="0"/>
              </a:rPr>
              <a:t>(number)</a:t>
            </a:r>
            <a:endParaRPr lang="en-GB" dirty="0">
              <a:latin typeface="Courier New" panose="02070309020205020404" pitchFamily="49" charset="0"/>
              <a:cs typeface="Courier New" panose="02070309020205020404" pitchFamily="49" charset="0"/>
            </a:endParaRPr>
          </a:p>
          <a:p>
            <a:pPr lvl="1"/>
            <a:r>
              <a:rPr lang="en-GB" dirty="0" err="1">
                <a:latin typeface="Courier New" panose="02070309020205020404" pitchFamily="49" charset="0"/>
                <a:cs typeface="Courier New" panose="02070309020205020404" pitchFamily="49" charset="0"/>
              </a:rPr>
              <a:t>cex</a:t>
            </a:r>
            <a:r>
              <a:rPr lang="en-GB" dirty="0">
                <a:latin typeface="Courier New" panose="02070309020205020404" pitchFamily="49" charset="0"/>
                <a:cs typeface="Courier New" panose="02070309020205020404" pitchFamily="49" charset="0"/>
              </a:rPr>
              <a:t>(number)</a:t>
            </a:r>
            <a:endParaRPr lang="en-GB" dirty="0">
              <a:latin typeface="Courier New" panose="02070309020205020404" pitchFamily="49" charset="0"/>
              <a:cs typeface="Courier New" panose="02070309020205020404" pitchFamily="49"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Some options take 'magic' numbers</a:t>
            </a:r>
            <a:endParaRPr lang="en-GB" dirty="0"/>
          </a:p>
        </p:txBody>
      </p:sp>
      <p:sp>
        <p:nvSpPr>
          <p:cNvPr id="5" name="Rectangle 4"/>
          <p:cNvSpPr/>
          <p:nvPr/>
        </p:nvSpPr>
        <p:spPr>
          <a:xfrm>
            <a:off x="1951967" y="1700809"/>
            <a:ext cx="4572000" cy="2031325"/>
          </a:xfrm>
          <a:prstGeom prst="rect">
            <a:avLst/>
          </a:prstGeom>
        </p:spPr>
        <p:txBody>
          <a:bodyPr>
            <a:spAutoFit/>
          </a:bodyPr>
          <a:lstStyle/>
          <a:p>
            <a:r>
              <a:rPr lang="en-GB" dirty="0">
                <a:latin typeface="Courier New" panose="02070309020205020404" pitchFamily="49" charset="0"/>
                <a:cs typeface="Courier New" panose="02070309020205020404" pitchFamily="49" charset="0"/>
              </a:rPr>
              <a:t>plot(</a:t>
            </a:r>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  1:10,</a:t>
            </a:r>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  (1:10)^2,</a:t>
            </a:r>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  type="b",</a:t>
            </a:r>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lty</a:t>
            </a:r>
            <a:r>
              <a:rPr lang="en-GB" b="1" dirty="0">
                <a:latin typeface="Courier New" panose="02070309020205020404" pitchFamily="49" charset="0"/>
                <a:cs typeface="Courier New" panose="02070309020205020404" pitchFamily="49" charset="0"/>
              </a:rPr>
              <a:t>=2,</a:t>
            </a:r>
            <a:endParaRPr lang="en-GB" b="1"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pch</a:t>
            </a:r>
            <a:r>
              <a:rPr lang="en-GB" b="1" dirty="0">
                <a:latin typeface="Courier New" panose="02070309020205020404" pitchFamily="49" charset="0"/>
                <a:cs typeface="Courier New" panose="02070309020205020404" pitchFamily="49" charset="0"/>
              </a:rPr>
              <a:t>=19</a:t>
            </a:r>
            <a:endParaRPr lang="en-GB" b="1"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p:txBody>
      </p:sp>
      <p:pic>
        <p:nvPicPr>
          <p:cNvPr id="8" name="Picture 7"/>
          <p:cNvPicPr>
            <a:picLocks noChangeAspect="1"/>
          </p:cNvPicPr>
          <p:nvPr/>
        </p:nvPicPr>
        <p:blipFill>
          <a:blip r:embed="rId1"/>
          <a:stretch>
            <a:fillRect/>
          </a:stretch>
        </p:blipFill>
        <p:spPr>
          <a:xfrm>
            <a:off x="4655840" y="1268760"/>
            <a:ext cx="5125356" cy="55892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Drawbacks </a:t>
            </a:r>
            <a:endParaRPr lang="en-GB" dirty="0"/>
          </a:p>
        </p:txBody>
      </p:sp>
      <p:sp>
        <p:nvSpPr>
          <p:cNvPr id="3" name="TextBox 2"/>
          <p:cNvSpPr txBox="1"/>
          <p:nvPr/>
        </p:nvSpPr>
        <p:spPr>
          <a:xfrm>
            <a:off x="1855003" y="2505670"/>
            <a:ext cx="2474843" cy="1200329"/>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rtlCol="0">
            <a:spAutoFit/>
          </a:bodyPr>
          <a:lstStyle/>
          <a:p>
            <a:pPr algn="ctr"/>
            <a:endParaRPr lang="en-GB" dirty="0"/>
          </a:p>
          <a:p>
            <a:pPr algn="ctr"/>
            <a:r>
              <a:rPr lang="en-GB" dirty="0"/>
              <a:t>Not user friendly @ start</a:t>
            </a:r>
            <a:endParaRPr lang="en-GB" dirty="0"/>
          </a:p>
          <a:p>
            <a:pPr algn="ctr"/>
            <a:endParaRPr lang="en-GB" dirty="0"/>
          </a:p>
        </p:txBody>
      </p:sp>
      <p:sp>
        <p:nvSpPr>
          <p:cNvPr id="4" name="TextBox 3"/>
          <p:cNvSpPr txBox="1"/>
          <p:nvPr/>
        </p:nvSpPr>
        <p:spPr>
          <a:xfrm>
            <a:off x="7244421" y="2505670"/>
            <a:ext cx="2474843" cy="92333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rtlCol="0">
            <a:spAutoFit/>
          </a:bodyPr>
          <a:lstStyle/>
          <a:p>
            <a:pPr algn="ctr"/>
            <a:endParaRPr lang="en-GB" dirty="0"/>
          </a:p>
          <a:p>
            <a:pPr algn="ctr"/>
            <a:r>
              <a:rPr lang="en-GB" dirty="0"/>
              <a:t>Data preparation</a:t>
            </a:r>
            <a:endParaRPr lang="en-GB" dirty="0"/>
          </a:p>
          <a:p>
            <a:pPr algn="ctr"/>
            <a:endParaRPr lang="en-GB" dirty="0"/>
          </a:p>
        </p:txBody>
      </p:sp>
      <p:sp>
        <p:nvSpPr>
          <p:cNvPr id="5" name="TextBox 4"/>
          <p:cNvSpPr txBox="1"/>
          <p:nvPr/>
        </p:nvSpPr>
        <p:spPr>
          <a:xfrm>
            <a:off x="1855003" y="4520981"/>
            <a:ext cx="2474843" cy="92333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rtlCol="0">
            <a:spAutoFit/>
          </a:bodyPr>
          <a:lstStyle/>
          <a:p>
            <a:pPr algn="ctr"/>
            <a:endParaRPr lang="en-GB" dirty="0"/>
          </a:p>
          <a:p>
            <a:pPr algn="ctr"/>
            <a:r>
              <a:rPr lang="en-GB" dirty="0"/>
              <a:t>No easy debugging </a:t>
            </a:r>
            <a:endParaRPr lang="en-GB" dirty="0"/>
          </a:p>
          <a:p>
            <a:pPr algn="ctr"/>
            <a:endParaRPr lang="en-GB" dirty="0"/>
          </a:p>
        </p:txBody>
      </p:sp>
      <p:sp>
        <p:nvSpPr>
          <p:cNvPr id="6" name="TextBox 5"/>
          <p:cNvSpPr txBox="1"/>
          <p:nvPr/>
        </p:nvSpPr>
        <p:spPr>
          <a:xfrm>
            <a:off x="7244421" y="4520981"/>
            <a:ext cx="2474843" cy="1567096"/>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rtlCol="0">
            <a:spAutoFit/>
          </a:bodyPr>
          <a:lstStyle/>
          <a:p>
            <a:pPr algn="ctr"/>
            <a:endParaRPr lang="en-GB" dirty="0"/>
          </a:p>
          <a:p>
            <a:pPr algn="ctr">
              <a:spcBef>
                <a:spcPts val="690"/>
              </a:spcBef>
              <a:buClr>
                <a:srgbClr val="F90A12"/>
              </a:buClr>
              <a:buSzPct val="100000"/>
            </a:pPr>
            <a:r>
              <a:rPr lang="en-US" altLang="fr-FR" dirty="0">
                <a:cs typeface="Arial" panose="020B0604020202020204" pitchFamily="34" charset="0"/>
              </a:rPr>
              <a:t>Working with large datasets is limited by RAM</a:t>
            </a:r>
            <a:endParaRPr lang="en-US" altLang="fr-FR" dirty="0">
              <a:cs typeface="Arial" panose="020B0604020202020204" pitchFamily="34" charset="0"/>
            </a:endParaRPr>
          </a:p>
          <a:p>
            <a:pPr algn="ctr"/>
            <a:endParaRPr lang="en-GB" dirty="0"/>
          </a:p>
        </p:txBody>
      </p:sp>
      <p:pic>
        <p:nvPicPr>
          <p:cNvPr id="12" name="Picture 11"/>
          <p:cNvPicPr>
            <a:picLocks noChangeAspect="1"/>
          </p:cNvPicPr>
          <p:nvPr/>
        </p:nvPicPr>
        <p:blipFill>
          <a:blip r:embed="rId1">
            <a:clrChange>
              <a:clrFrom>
                <a:srgbClr val="FEFEFE"/>
              </a:clrFrom>
              <a:clrTo>
                <a:srgbClr val="FEFEFE">
                  <a:alpha val="0"/>
                </a:srgbClr>
              </a:clrTo>
            </a:clrChange>
          </a:blip>
          <a:stretch>
            <a:fillRect/>
          </a:stretch>
        </p:blipFill>
        <p:spPr>
          <a:xfrm>
            <a:off x="3937279" y="1905900"/>
            <a:ext cx="1233236" cy="1061435"/>
          </a:xfrm>
          <a:prstGeom prst="rect">
            <a:avLst/>
          </a:prstGeom>
          <a:effectLst>
            <a:outerShdw blurRad="50800" dist="215900" dir="2700000" algn="tl" rotWithShape="0">
              <a:prstClr val="black">
                <a:alpha val="40000"/>
              </a:prstClr>
            </a:outerShdw>
          </a:effectLst>
        </p:spPr>
      </p:pic>
      <p:pic>
        <p:nvPicPr>
          <p:cNvPr id="13" name="Picture 12"/>
          <p:cNvPicPr>
            <a:picLocks noChangeAspect="1"/>
          </p:cNvPicPr>
          <p:nvPr/>
        </p:nvPicPr>
        <p:blipFill>
          <a:blip r:embed="rId1">
            <a:clrChange>
              <a:clrFrom>
                <a:srgbClr val="FEFEFE"/>
              </a:clrFrom>
              <a:clrTo>
                <a:srgbClr val="FEFEFE">
                  <a:alpha val="0"/>
                </a:srgbClr>
              </a:clrTo>
            </a:clrChange>
          </a:blip>
          <a:stretch>
            <a:fillRect/>
          </a:stretch>
        </p:blipFill>
        <p:spPr>
          <a:xfrm>
            <a:off x="9116734" y="1905899"/>
            <a:ext cx="1233236" cy="1061435"/>
          </a:xfrm>
          <a:prstGeom prst="rect">
            <a:avLst/>
          </a:prstGeom>
          <a:effectLst>
            <a:outerShdw blurRad="50800" dist="215900" dir="2700000" algn="tl" rotWithShape="0">
              <a:prstClr val="black">
                <a:alpha val="40000"/>
              </a:prstClr>
            </a:outerShdw>
          </a:effectLst>
        </p:spPr>
      </p:pic>
      <p:pic>
        <p:nvPicPr>
          <p:cNvPr id="14" name="Picture 13"/>
          <p:cNvPicPr>
            <a:picLocks noChangeAspect="1"/>
          </p:cNvPicPr>
          <p:nvPr/>
        </p:nvPicPr>
        <p:blipFill>
          <a:blip r:embed="rId1">
            <a:clrChange>
              <a:clrFrom>
                <a:srgbClr val="FEFEFE"/>
              </a:clrFrom>
              <a:clrTo>
                <a:srgbClr val="FEFEFE">
                  <a:alpha val="0"/>
                </a:srgbClr>
              </a:clrTo>
            </a:clrChange>
          </a:blip>
          <a:stretch>
            <a:fillRect/>
          </a:stretch>
        </p:blipFill>
        <p:spPr>
          <a:xfrm>
            <a:off x="3937279" y="3990263"/>
            <a:ext cx="1233236" cy="1061435"/>
          </a:xfrm>
          <a:prstGeom prst="rect">
            <a:avLst/>
          </a:prstGeom>
          <a:effectLst>
            <a:outerShdw blurRad="50800" dist="215900" dir="2700000" algn="tl" rotWithShape="0">
              <a:prstClr val="black">
                <a:alpha val="40000"/>
              </a:prstClr>
            </a:outerShdw>
          </a:effectLst>
        </p:spPr>
      </p:pic>
      <p:pic>
        <p:nvPicPr>
          <p:cNvPr id="15" name="Picture 14"/>
          <p:cNvPicPr>
            <a:picLocks noChangeAspect="1"/>
          </p:cNvPicPr>
          <p:nvPr/>
        </p:nvPicPr>
        <p:blipFill>
          <a:blip r:embed="rId1">
            <a:clrChange>
              <a:clrFrom>
                <a:srgbClr val="FEFEFE"/>
              </a:clrFrom>
              <a:clrTo>
                <a:srgbClr val="FEFEFE">
                  <a:alpha val="0"/>
                </a:srgbClr>
              </a:clrTo>
            </a:clrChange>
          </a:blip>
          <a:stretch>
            <a:fillRect/>
          </a:stretch>
        </p:blipFill>
        <p:spPr>
          <a:xfrm>
            <a:off x="9117232" y="3990262"/>
            <a:ext cx="1233236" cy="1061435"/>
          </a:xfrm>
          <a:prstGeom prst="rect">
            <a:avLst/>
          </a:prstGeom>
          <a:effectLst>
            <a:outerShdw blurRad="50800" dist="215900" dir="2700000" algn="tl"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Line types</a:t>
            </a:r>
            <a:endParaRPr lang="en-GB" dirty="0"/>
          </a:p>
        </p:txBody>
      </p:sp>
      <p:pic>
        <p:nvPicPr>
          <p:cNvPr id="4" name="Picture 3"/>
          <p:cNvPicPr>
            <a:picLocks noChangeAspect="1"/>
          </p:cNvPicPr>
          <p:nvPr/>
        </p:nvPicPr>
        <p:blipFill>
          <a:blip r:embed="rId1"/>
          <a:stretch>
            <a:fillRect/>
          </a:stretch>
        </p:blipFill>
        <p:spPr>
          <a:xfrm>
            <a:off x="3755740" y="1556792"/>
            <a:ext cx="4680520" cy="484214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Plot Characters</a:t>
            </a:r>
            <a:endParaRPr lang="en-GB" dirty="0"/>
          </a:p>
        </p:txBody>
      </p:sp>
      <p:pic>
        <p:nvPicPr>
          <p:cNvPr id="6" name="Picture 5"/>
          <p:cNvPicPr/>
          <p:nvPr/>
        </p:nvPicPr>
        <p:blipFill>
          <a:blip r:embed="rId1">
            <a:extLst>
              <a:ext uri="{28A0092B-C50C-407E-A947-70E740481C1C}">
                <a14:useLocalDpi xmlns:a14="http://schemas.microsoft.com/office/drawing/2010/main" val="0"/>
              </a:ext>
            </a:extLst>
          </a:blip>
          <a:stretch>
            <a:fillRect/>
          </a:stretch>
        </p:blipFill>
        <p:spPr>
          <a:xfrm>
            <a:off x="3863752" y="1268761"/>
            <a:ext cx="4464496" cy="535739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1" cstate="print">
            <a:extLst>
              <a:ext uri="{28A0092B-C50C-407E-A947-70E740481C1C}">
                <a14:useLocalDpi xmlns:a14="http://schemas.microsoft.com/office/drawing/2010/main" val="0"/>
              </a:ext>
            </a:extLst>
          </a:blip>
          <a:stretch>
            <a:fillRect/>
          </a:stretch>
        </p:blipFill>
        <p:spPr>
          <a:xfrm>
            <a:off x="3071665" y="1494914"/>
            <a:ext cx="5733415" cy="2150110"/>
          </a:xfrm>
          <a:prstGeom prst="rect">
            <a:avLst/>
          </a:prstGeom>
        </p:spPr>
      </p:pic>
      <p:sp>
        <p:nvSpPr>
          <p:cNvPr id="2" name="Title 1"/>
          <p:cNvSpPr>
            <a:spLocks noGrp="1"/>
          </p:cNvSpPr>
          <p:nvPr>
            <p:ph type="title"/>
          </p:nvPr>
        </p:nvSpPr>
        <p:spPr/>
        <p:txBody>
          <a:bodyPr>
            <a:normAutofit/>
          </a:bodyPr>
          <a:lstStyle/>
          <a:p>
            <a:r>
              <a:rPr lang="en-GB" dirty="0"/>
              <a:t>Some options are specific to one graph type (</a:t>
            </a:r>
            <a:r>
              <a:rPr lang="en-GB" dirty="0" err="1"/>
              <a:t>eg</a:t>
            </a:r>
            <a:r>
              <a:rPr lang="en-GB" dirty="0"/>
              <a:t> </a:t>
            </a:r>
            <a:r>
              <a:rPr lang="en-GB" dirty="0" err="1"/>
              <a:t>barplot</a:t>
            </a:r>
            <a:r>
              <a:rPr lang="en-GB" dirty="0"/>
              <a:t>)</a:t>
            </a:r>
            <a:endParaRPr lang="en-GB" dirty="0"/>
          </a:p>
        </p:txBody>
      </p:sp>
      <p:sp>
        <p:nvSpPr>
          <p:cNvPr id="3" name="Content Placeholder 2"/>
          <p:cNvSpPr>
            <a:spLocks noGrp="1"/>
          </p:cNvSpPr>
          <p:nvPr>
            <p:ph idx="1"/>
          </p:nvPr>
        </p:nvSpPr>
        <p:spPr>
          <a:xfrm>
            <a:off x="1981200" y="3212977"/>
            <a:ext cx="8229600" cy="2913187"/>
          </a:xfrm>
        </p:spPr>
        <p:txBody>
          <a:bodyPr>
            <a:normAutofit/>
          </a:bodyPr>
          <a:lstStyle/>
          <a:p>
            <a:r>
              <a:rPr lang="en-GB" dirty="0"/>
              <a:t>Options:</a:t>
            </a:r>
            <a:endParaRPr lang="en-GB" dirty="0"/>
          </a:p>
          <a:p>
            <a:pPr lvl="1"/>
            <a:r>
              <a:rPr lang="en-GB" dirty="0" err="1">
                <a:latin typeface="Courier New" panose="02070309020205020404" pitchFamily="49" charset="0"/>
                <a:cs typeface="Courier New" panose="02070309020205020404" pitchFamily="49" charset="0"/>
              </a:rPr>
              <a:t>names.arg</a:t>
            </a:r>
            <a:r>
              <a:rPr lang="en-GB" dirty="0"/>
              <a:t> 		Bar labels (if not from data)</a:t>
            </a:r>
            <a:endParaRPr lang="en-GB" dirty="0"/>
          </a:p>
          <a:p>
            <a:pPr lvl="1"/>
            <a:r>
              <a:rPr lang="en-GB" dirty="0" err="1">
                <a:latin typeface="Courier New" panose="02070309020205020404" pitchFamily="49" charset="0"/>
                <a:cs typeface="Courier New" panose="02070309020205020404" pitchFamily="49" charset="0"/>
              </a:rPr>
              <a:t>horiz</a:t>
            </a:r>
            <a:r>
              <a:rPr lang="en-GB" dirty="0">
                <a:latin typeface="Courier New" panose="02070309020205020404" pitchFamily="49" charset="0"/>
                <a:cs typeface="Courier New" panose="02070309020205020404" pitchFamily="49" charset="0"/>
              </a:rPr>
              <a:t>=TRUE</a:t>
            </a:r>
            <a:r>
              <a:rPr lang="en-GB" dirty="0"/>
              <a:t> 	Plot horizontally</a:t>
            </a:r>
            <a:endParaRPr lang="en-GB" dirty="0"/>
          </a:p>
          <a:p>
            <a:pPr lvl="1"/>
            <a:r>
              <a:rPr lang="en-GB" dirty="0">
                <a:latin typeface="Courier New" panose="02070309020205020404" pitchFamily="49" charset="0"/>
                <a:cs typeface="Courier New" panose="02070309020205020404" pitchFamily="49" charset="0"/>
              </a:rPr>
              <a:t>beside=TRUE</a:t>
            </a:r>
            <a:r>
              <a:rPr lang="en-GB" dirty="0"/>
              <a:t> 	Plot multiple series as a group 				rather than stacked</a:t>
            </a:r>
            <a:endParaRPr lang="en-GB"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t>
            </a:r>
            <a:endParaRPr lang="en-GB" dirty="0"/>
          </a:p>
        </p:txBody>
      </p:sp>
      <p:sp>
        <p:nvSpPr>
          <p:cNvPr id="3" name="Content Placeholder 2"/>
          <p:cNvSpPr>
            <a:spLocks noGrp="1"/>
          </p:cNvSpPr>
          <p:nvPr>
            <p:ph idx="1"/>
          </p:nvPr>
        </p:nvSpPr>
        <p:spPr/>
        <p:txBody>
          <a:bodyPr/>
          <a:lstStyle/>
          <a:p>
            <a:r>
              <a:rPr lang="en-GB" dirty="0"/>
              <a:t>The </a:t>
            </a:r>
            <a:r>
              <a:rPr lang="en-GB" dirty="0">
                <a:latin typeface="Courier New" panose="02070309020205020404" pitchFamily="49" charset="0"/>
                <a:cs typeface="Courier New" panose="02070309020205020404" pitchFamily="49" charset="0"/>
              </a:rPr>
              <a:t>par</a:t>
            </a:r>
            <a:r>
              <a:rPr lang="en-GB" dirty="0"/>
              <a:t> function controls global parameters affecting all plots in the current plot area</a:t>
            </a:r>
            <a:endParaRPr lang="en-GB" dirty="0"/>
          </a:p>
          <a:p>
            <a:endParaRPr lang="en-GB" dirty="0"/>
          </a:p>
          <a:p>
            <a:r>
              <a:rPr lang="en-GB" dirty="0"/>
              <a:t>Changes affect all subsequent plots</a:t>
            </a:r>
            <a:endParaRPr lang="en-GB" dirty="0"/>
          </a:p>
          <a:p>
            <a:endParaRPr lang="en-GB" dirty="0"/>
          </a:p>
          <a:p>
            <a:r>
              <a:rPr lang="en-GB" dirty="0"/>
              <a:t>Many par options can also be passed to individual plots</a:t>
            </a:r>
            <a:endParaRPr lang="en-GB"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 examples</a:t>
            </a:r>
            <a:endParaRPr lang="en-GB" dirty="0"/>
          </a:p>
        </p:txBody>
      </p:sp>
      <p:sp>
        <p:nvSpPr>
          <p:cNvPr id="3" name="Content Placeholder 2"/>
          <p:cNvSpPr>
            <a:spLocks noGrp="1"/>
          </p:cNvSpPr>
          <p:nvPr>
            <p:ph idx="1"/>
          </p:nvPr>
        </p:nvSpPr>
        <p:spPr/>
        <p:txBody>
          <a:bodyPr/>
          <a:lstStyle/>
          <a:p>
            <a:r>
              <a:rPr lang="en-GB" dirty="0"/>
              <a:t>Reading current value</a:t>
            </a:r>
            <a:endParaRPr lang="en-GB" dirty="0"/>
          </a:p>
          <a:p>
            <a:pPr lvl="1"/>
            <a:r>
              <a:rPr lang="en-GB" dirty="0">
                <a:latin typeface="Courier New" panose="02070309020205020404" pitchFamily="49" charset="0"/>
                <a:cs typeface="Courier New" panose="02070309020205020404" pitchFamily="49" charset="0"/>
              </a:rPr>
              <a:t>par()$</a:t>
            </a:r>
            <a:r>
              <a:rPr lang="en-GB" dirty="0" err="1">
                <a:latin typeface="Courier New" panose="02070309020205020404" pitchFamily="49" charset="0"/>
                <a:cs typeface="Courier New" panose="02070309020205020404" pitchFamily="49" charset="0"/>
              </a:rPr>
              <a:t>cex</a:t>
            </a:r>
            <a:endParaRPr lang="en-GB" dirty="0">
              <a:latin typeface="Courier New" panose="02070309020205020404" pitchFamily="49" charset="0"/>
              <a:cs typeface="Courier New" panose="02070309020205020404" pitchFamily="49" charset="0"/>
            </a:endParaRPr>
          </a:p>
          <a:p>
            <a:r>
              <a:rPr lang="en-GB" dirty="0"/>
              <a:t>Setting a value</a:t>
            </a:r>
            <a:endParaRPr lang="en-GB" dirty="0"/>
          </a:p>
          <a:p>
            <a:pPr lvl="1"/>
            <a:r>
              <a:rPr lang="en-GB" dirty="0">
                <a:latin typeface="Courier New" panose="02070309020205020404" pitchFamily="49" charset="0"/>
                <a:cs typeface="Courier New" panose="02070309020205020404" pitchFamily="49" charset="0"/>
              </a:rPr>
              <a:t>par(</a:t>
            </a:r>
            <a:r>
              <a:rPr lang="en-GB" dirty="0" err="1">
                <a:latin typeface="Courier New" panose="02070309020205020404" pitchFamily="49" charset="0"/>
                <a:cs typeface="Courier New" panose="02070309020205020404" pitchFamily="49" charset="0"/>
              </a:rPr>
              <a:t>cex</a:t>
            </a:r>
            <a:r>
              <a:rPr lang="en-GB" dirty="0">
                <a:latin typeface="Courier New" panose="02070309020205020404" pitchFamily="49" charset="0"/>
                <a:cs typeface="Courier New" panose="02070309020205020404" pitchFamily="49" charset="0"/>
              </a:rPr>
              <a:t>=1.5) -&gt; </a:t>
            </a:r>
            <a:r>
              <a:rPr lang="en-GB" dirty="0" err="1">
                <a:latin typeface="Courier New" panose="02070309020205020404" pitchFamily="49" charset="0"/>
                <a:cs typeface="Courier New" panose="02070309020205020404" pitchFamily="49" charset="0"/>
              </a:rPr>
              <a:t>old.par</a:t>
            </a:r>
            <a:endParaRPr lang="en-GB" dirty="0">
              <a:latin typeface="Courier New" panose="02070309020205020404" pitchFamily="49" charset="0"/>
              <a:cs typeface="Courier New" panose="02070309020205020404" pitchFamily="49" charset="0"/>
            </a:endParaRPr>
          </a:p>
          <a:p>
            <a:r>
              <a:rPr lang="en-GB" dirty="0"/>
              <a:t>Restoring a value</a:t>
            </a:r>
            <a:endParaRPr lang="en-GB" dirty="0"/>
          </a:p>
          <a:p>
            <a:pPr lvl="1"/>
            <a:r>
              <a:rPr lang="en-GB" dirty="0">
                <a:latin typeface="Courier New" panose="02070309020205020404" pitchFamily="49" charset="0"/>
                <a:cs typeface="Courier New" panose="02070309020205020404" pitchFamily="49" charset="0"/>
              </a:rPr>
              <a:t>par(</a:t>
            </a:r>
            <a:r>
              <a:rPr lang="en-GB" dirty="0" err="1">
                <a:latin typeface="Courier New" panose="02070309020205020404" pitchFamily="49" charset="0"/>
                <a:cs typeface="Courier New" panose="02070309020205020404" pitchFamily="49" charset="0"/>
              </a:rPr>
              <a:t>old.par</a:t>
            </a:r>
            <a:r>
              <a:rPr lang="en-GB" dirty="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a:p>
            <a:pPr lvl="1"/>
            <a:r>
              <a:rPr lang="en-GB" dirty="0" err="1">
                <a:latin typeface="Courier New" panose="02070309020205020404" pitchFamily="49" charset="0"/>
                <a:cs typeface="Courier New" panose="02070309020205020404" pitchFamily="49" charset="0"/>
              </a:rPr>
              <a:t>dev.off</a:t>
            </a:r>
            <a:r>
              <a:rPr lang="en-GB" dirty="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 options</a:t>
            </a:r>
            <a:endParaRPr lang="en-GB" dirty="0"/>
          </a:p>
        </p:txBody>
      </p:sp>
      <p:sp>
        <p:nvSpPr>
          <p:cNvPr id="3" name="Content Placeholder 2"/>
          <p:cNvSpPr>
            <a:spLocks noGrp="1"/>
          </p:cNvSpPr>
          <p:nvPr>
            <p:ph idx="1"/>
          </p:nvPr>
        </p:nvSpPr>
        <p:spPr/>
        <p:txBody>
          <a:bodyPr/>
          <a:lstStyle/>
          <a:p>
            <a:r>
              <a:rPr lang="en-GB" dirty="0"/>
              <a:t>Margins</a:t>
            </a:r>
            <a:endParaRPr lang="en-GB" dirty="0"/>
          </a:p>
          <a:p>
            <a:pPr lvl="1"/>
            <a:r>
              <a:rPr lang="en-GB" dirty="0" err="1">
                <a:latin typeface="Courier New" panose="02070309020205020404" pitchFamily="49" charset="0"/>
                <a:cs typeface="Courier New" panose="02070309020205020404" pitchFamily="49" charset="0"/>
              </a:rPr>
              <a:t>mai</a:t>
            </a:r>
            <a:r>
              <a:rPr lang="en-GB" dirty="0"/>
              <a:t> (set margins in inches)</a:t>
            </a:r>
            <a:endParaRPr lang="en-GB" dirty="0"/>
          </a:p>
          <a:p>
            <a:pPr lvl="1"/>
            <a:r>
              <a:rPr lang="en-GB" dirty="0">
                <a:latin typeface="Courier New" panose="02070309020205020404" pitchFamily="49" charset="0"/>
                <a:cs typeface="Courier New" panose="02070309020205020404" pitchFamily="49" charset="0"/>
              </a:rPr>
              <a:t>mar</a:t>
            </a:r>
            <a:r>
              <a:rPr lang="en-GB" dirty="0"/>
              <a:t> (set margins in number of lines)</a:t>
            </a:r>
            <a:endParaRPr lang="en-GB" dirty="0"/>
          </a:p>
          <a:p>
            <a:pPr lvl="1"/>
            <a:r>
              <a:rPr lang="en-GB" dirty="0" err="1">
                <a:latin typeface="Courier New" panose="02070309020205020404" pitchFamily="49" charset="0"/>
                <a:cs typeface="Courier New" panose="02070309020205020404" pitchFamily="49" charset="0"/>
              </a:rPr>
              <a:t>mex</a:t>
            </a:r>
            <a:r>
              <a:rPr lang="en-GB" dirty="0"/>
              <a:t> (set lines per inch)</a:t>
            </a:r>
            <a:endParaRPr lang="en-GB" dirty="0"/>
          </a:p>
          <a:p>
            <a:pPr lvl="1"/>
            <a:r>
              <a:rPr lang="en-GB" dirty="0"/>
              <a:t>4 element vector (bottom, left, top, right)</a:t>
            </a:r>
            <a:endParaRPr lang="en-GB" dirty="0"/>
          </a:p>
          <a:p>
            <a:r>
              <a:rPr lang="en-GB" dirty="0"/>
              <a:t>Warning</a:t>
            </a:r>
            <a:endParaRPr lang="en-GB" dirty="0"/>
          </a:p>
          <a:p>
            <a:pPr lvl="1"/>
            <a:r>
              <a:rPr lang="en-GB" sz="2000" dirty="0">
                <a:latin typeface="Courier New" panose="02070309020205020404" pitchFamily="49" charset="0"/>
                <a:cs typeface="Courier New" panose="02070309020205020404" pitchFamily="49" charset="0"/>
              </a:rPr>
              <a:t>Error in </a:t>
            </a:r>
            <a:r>
              <a:rPr lang="en-GB" sz="2000" dirty="0" err="1">
                <a:latin typeface="Courier New" panose="02070309020205020404" pitchFamily="49" charset="0"/>
                <a:cs typeface="Courier New" panose="02070309020205020404" pitchFamily="49" charset="0"/>
              </a:rPr>
              <a:t>plot.new</a:t>
            </a:r>
            <a:r>
              <a:rPr lang="en-GB" sz="2000" dirty="0">
                <a:latin typeface="Courier New" panose="02070309020205020404" pitchFamily="49" charset="0"/>
                <a:cs typeface="Courier New" panose="02070309020205020404" pitchFamily="49" charset="0"/>
              </a:rPr>
              <a:t>() : figure margins too large</a:t>
            </a:r>
            <a:endParaRPr lang="en-GB" sz="2000" dirty="0">
              <a:latin typeface="Courier New" panose="02070309020205020404" pitchFamily="49" charset="0"/>
              <a:cs typeface="Courier New" panose="02070309020205020404" pitchFamily="49"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1">
            <a:extLst>
              <a:ext uri="{28A0092B-C50C-407E-A947-70E740481C1C}">
                <a14:useLocalDpi xmlns:a14="http://schemas.microsoft.com/office/drawing/2010/main" val="0"/>
              </a:ext>
            </a:extLst>
          </a:blip>
          <a:stretch>
            <a:fillRect/>
          </a:stretch>
        </p:blipFill>
        <p:spPr>
          <a:xfrm>
            <a:off x="1595996" y="908720"/>
            <a:ext cx="9072004" cy="4536504"/>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 options</a:t>
            </a:r>
            <a:endParaRPr lang="en-GB" dirty="0"/>
          </a:p>
        </p:txBody>
      </p:sp>
      <p:sp>
        <p:nvSpPr>
          <p:cNvPr id="3" name="Content Placeholder 2"/>
          <p:cNvSpPr>
            <a:spLocks noGrp="1"/>
          </p:cNvSpPr>
          <p:nvPr>
            <p:ph idx="1"/>
          </p:nvPr>
        </p:nvSpPr>
        <p:spPr/>
        <p:txBody>
          <a:bodyPr/>
          <a:lstStyle/>
          <a:p>
            <a:r>
              <a:rPr lang="en-GB" dirty="0"/>
              <a:t>Fonts and labels</a:t>
            </a:r>
            <a:endParaRPr lang="en-GB" dirty="0"/>
          </a:p>
          <a:p>
            <a:pPr lvl="1"/>
            <a:r>
              <a:rPr lang="en-GB" dirty="0" err="1">
                <a:latin typeface="Courier New" panose="02070309020205020404" pitchFamily="49" charset="0"/>
                <a:cs typeface="Courier New" panose="02070309020205020404" pitchFamily="49" charset="0"/>
              </a:rPr>
              <a:t>cex</a:t>
            </a:r>
            <a:r>
              <a:rPr lang="en-GB" dirty="0"/>
              <a:t> – global char expansion</a:t>
            </a:r>
            <a:endParaRPr lang="en-GB" dirty="0"/>
          </a:p>
          <a:p>
            <a:pPr lvl="2"/>
            <a:r>
              <a:rPr lang="en-GB" dirty="0" err="1">
                <a:latin typeface="Courier New" panose="02070309020205020404" pitchFamily="49" charset="0"/>
                <a:cs typeface="Courier New" panose="02070309020205020404" pitchFamily="49" charset="0"/>
              </a:rPr>
              <a:t>cex.axis</a:t>
            </a:r>
            <a:endParaRPr lang="en-GB" dirty="0">
              <a:latin typeface="Courier New" panose="02070309020205020404" pitchFamily="49" charset="0"/>
              <a:cs typeface="Courier New" panose="02070309020205020404" pitchFamily="49" charset="0"/>
            </a:endParaRPr>
          </a:p>
          <a:p>
            <a:pPr lvl="2"/>
            <a:r>
              <a:rPr lang="en-GB" dirty="0" err="1">
                <a:latin typeface="Courier New" panose="02070309020205020404" pitchFamily="49" charset="0"/>
                <a:cs typeface="Courier New" panose="02070309020205020404" pitchFamily="49" charset="0"/>
              </a:rPr>
              <a:t>cex.lab</a:t>
            </a:r>
            <a:endParaRPr lang="en-GB" dirty="0">
              <a:latin typeface="Courier New" panose="02070309020205020404" pitchFamily="49" charset="0"/>
              <a:cs typeface="Courier New" panose="02070309020205020404" pitchFamily="49" charset="0"/>
            </a:endParaRPr>
          </a:p>
          <a:p>
            <a:pPr lvl="2"/>
            <a:r>
              <a:rPr lang="en-GB" dirty="0" err="1">
                <a:latin typeface="Courier New" panose="02070309020205020404" pitchFamily="49" charset="0"/>
                <a:cs typeface="Courier New" panose="02070309020205020404" pitchFamily="49" charset="0"/>
              </a:rPr>
              <a:t>cex.main</a:t>
            </a:r>
            <a:endParaRPr lang="en-GB" dirty="0">
              <a:latin typeface="Courier New" panose="02070309020205020404" pitchFamily="49" charset="0"/>
              <a:cs typeface="Courier New" panose="02070309020205020404" pitchFamily="49" charset="0"/>
            </a:endParaRPr>
          </a:p>
          <a:p>
            <a:pPr lvl="2"/>
            <a:r>
              <a:rPr lang="en-GB" dirty="0" err="1">
                <a:latin typeface="Courier New" panose="02070309020205020404" pitchFamily="49" charset="0"/>
                <a:cs typeface="Courier New" panose="02070309020205020404" pitchFamily="49" charset="0"/>
              </a:rPr>
              <a:t>cex.sub</a:t>
            </a:r>
            <a:endParaRPr lang="en-GB" dirty="0">
              <a:latin typeface="Courier New" panose="02070309020205020404" pitchFamily="49" charset="0"/>
              <a:cs typeface="Courier New" panose="02070309020205020404" pitchFamily="49" charset="0"/>
            </a:endParaRPr>
          </a:p>
          <a:p>
            <a:pPr lvl="2"/>
            <a:endParaRPr lang="en-GB"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1">
            <a:extLst>
              <a:ext uri="{28A0092B-C50C-407E-A947-70E740481C1C}">
                <a14:useLocalDpi xmlns:a14="http://schemas.microsoft.com/office/drawing/2010/main" val="0"/>
              </a:ext>
            </a:extLst>
          </a:blip>
          <a:stretch>
            <a:fillRect/>
          </a:stretch>
        </p:blipFill>
        <p:spPr>
          <a:xfrm>
            <a:off x="1631505" y="980728"/>
            <a:ext cx="8928003" cy="4464496"/>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 options</a:t>
            </a:r>
            <a:endParaRPr lang="en-GB" dirty="0"/>
          </a:p>
        </p:txBody>
      </p:sp>
      <p:sp>
        <p:nvSpPr>
          <p:cNvPr id="3" name="Content Placeholder 2"/>
          <p:cNvSpPr>
            <a:spLocks noGrp="1"/>
          </p:cNvSpPr>
          <p:nvPr>
            <p:ph idx="1"/>
          </p:nvPr>
        </p:nvSpPr>
        <p:spPr/>
        <p:txBody>
          <a:bodyPr>
            <a:normAutofit/>
          </a:bodyPr>
          <a:lstStyle/>
          <a:p>
            <a:r>
              <a:rPr lang="en-GB" dirty="0"/>
              <a:t>Font style</a:t>
            </a:r>
            <a:endParaRPr lang="en-GB" dirty="0"/>
          </a:p>
          <a:p>
            <a:pPr lvl="1"/>
            <a:r>
              <a:rPr lang="en-GB" dirty="0">
                <a:latin typeface="Courier New" panose="02070309020205020404" pitchFamily="49" charset="0"/>
                <a:cs typeface="Courier New" panose="02070309020205020404" pitchFamily="49" charset="0"/>
              </a:rPr>
              <a:t>font</a:t>
            </a:r>
            <a:r>
              <a:rPr lang="en-GB" dirty="0"/>
              <a:t> (</a:t>
            </a:r>
            <a:r>
              <a:rPr lang="en-GB" sz="2000" dirty="0" err="1">
                <a:latin typeface="Courier New" panose="02070309020205020404" pitchFamily="49" charset="0"/>
                <a:cs typeface="Courier New" panose="02070309020205020404" pitchFamily="49" charset="0"/>
              </a:rPr>
              <a:t>font.axis,font.main,font.sub,font.lab</a:t>
            </a:r>
            <a:r>
              <a:rPr lang="en-GB" dirty="0"/>
              <a:t>)</a:t>
            </a:r>
            <a:endParaRPr lang="en-GB" dirty="0"/>
          </a:p>
          <a:p>
            <a:pPr lvl="2"/>
            <a:r>
              <a:rPr lang="en-GB" dirty="0"/>
              <a:t>1 = Plain text</a:t>
            </a:r>
            <a:endParaRPr lang="en-GB" dirty="0"/>
          </a:p>
          <a:p>
            <a:pPr lvl="2"/>
            <a:r>
              <a:rPr lang="en-GB" dirty="0"/>
              <a:t>2 = Bold text</a:t>
            </a:r>
            <a:endParaRPr lang="en-GB" dirty="0"/>
          </a:p>
          <a:p>
            <a:pPr lvl="2"/>
            <a:r>
              <a:rPr lang="en-GB" dirty="0"/>
              <a:t>3 = Italic text</a:t>
            </a:r>
            <a:endParaRPr lang="en-GB" dirty="0"/>
          </a:p>
          <a:p>
            <a:pPr lvl="2"/>
            <a:r>
              <a:rPr lang="en-GB" dirty="0"/>
              <a:t>4 = Bold italic text</a:t>
            </a:r>
            <a:endParaRPr lang="en-GB" dirty="0"/>
          </a:p>
          <a:p>
            <a:pPr lvl="1"/>
            <a:r>
              <a:rPr lang="en-GB" dirty="0" err="1">
                <a:latin typeface="Courier New" panose="02070309020205020404" pitchFamily="49" charset="0"/>
                <a:cs typeface="Courier New" panose="02070309020205020404" pitchFamily="49" charset="0"/>
              </a:rPr>
              <a:t>las</a:t>
            </a:r>
            <a:r>
              <a:rPr lang="en-GB" dirty="0"/>
              <a:t> (label orientation)</a:t>
            </a:r>
            <a:endParaRPr lang="en-GB" dirty="0"/>
          </a:p>
          <a:p>
            <a:pPr lvl="2"/>
            <a:r>
              <a:rPr lang="en-GB" dirty="0"/>
              <a:t>0 = Parallel to axis</a:t>
            </a:r>
            <a:endParaRPr lang="en-GB" dirty="0"/>
          </a:p>
          <a:p>
            <a:pPr lvl="2"/>
            <a:r>
              <a:rPr lang="en-GB" dirty="0"/>
              <a:t>1 = Horizontal</a:t>
            </a:r>
            <a:endParaRPr lang="en-GB" dirty="0"/>
          </a:p>
          <a:p>
            <a:pPr lvl="2"/>
            <a:r>
              <a:rPr lang="en-GB" dirty="0"/>
              <a:t>2 = Perpendicular</a:t>
            </a:r>
            <a:endParaRPr lang="en-GB" dirty="0"/>
          </a:p>
          <a:p>
            <a:pPr lvl="2"/>
            <a:r>
              <a:rPr lang="en-GB" dirty="0"/>
              <a:t>3 = Vertical</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Let’s start</a:t>
            </a:r>
            <a:endParaRPr lang="en-GB" dirty="0"/>
          </a:p>
        </p:txBody>
      </p:sp>
      <p:sp>
        <p:nvSpPr>
          <p:cNvPr id="3" name="TextBox 2"/>
          <p:cNvSpPr txBox="1"/>
          <p:nvPr/>
        </p:nvSpPr>
        <p:spPr>
          <a:xfrm>
            <a:off x="290945" y="1690688"/>
            <a:ext cx="8118764" cy="369332"/>
          </a:xfrm>
          <a:prstGeom prst="rect">
            <a:avLst/>
          </a:prstGeom>
          <a:noFill/>
        </p:spPr>
        <p:txBody>
          <a:bodyPr wrap="square" rtlCol="0">
            <a:spAutoFit/>
          </a:bodyPr>
          <a:lstStyle/>
          <a:p>
            <a:pPr marL="342900" indent="-342900">
              <a:buFont typeface="+mj-lt"/>
              <a:buAutoNum type="arabicPeriod"/>
            </a:pPr>
            <a:r>
              <a:rPr lang="en-GB" dirty="0"/>
              <a:t>Download R: Console &amp; RStudio</a:t>
            </a:r>
            <a:endParaRPr lang="en-GB" dirty="0"/>
          </a:p>
        </p:txBody>
      </p:sp>
      <p:pic>
        <p:nvPicPr>
          <p:cNvPr id="7" name="Picture 6"/>
          <p:cNvPicPr>
            <a:picLocks noChangeAspect="1"/>
          </p:cNvPicPr>
          <p:nvPr/>
        </p:nvPicPr>
        <p:blipFill>
          <a:blip r:embed="rId1"/>
          <a:stretch>
            <a:fillRect/>
          </a:stretch>
        </p:blipFill>
        <p:spPr>
          <a:xfrm>
            <a:off x="3807737" y="2120512"/>
            <a:ext cx="3310179" cy="2482634"/>
          </a:xfrm>
          <a:prstGeom prst="rect">
            <a:avLst/>
          </a:prstGeom>
          <a:effectLst>
            <a:outerShdw blurRad="50800" dist="38100" dir="2700000" algn="tl" rotWithShape="0">
              <a:prstClr val="black">
                <a:alpha val="40000"/>
              </a:prstClr>
            </a:outerShdw>
          </a:effectLst>
        </p:spPr>
      </p:pic>
      <p:pic>
        <p:nvPicPr>
          <p:cNvPr id="5" name="Picture 4"/>
          <p:cNvPicPr>
            <a:picLocks noChangeAspect="1"/>
          </p:cNvPicPr>
          <p:nvPr/>
        </p:nvPicPr>
        <p:blipFill>
          <a:blip r:embed="rId2"/>
          <a:stretch>
            <a:fillRect/>
          </a:stretch>
        </p:blipFill>
        <p:spPr>
          <a:xfrm>
            <a:off x="4797851" y="4042939"/>
            <a:ext cx="3310179" cy="2482634"/>
          </a:xfrm>
          <a:prstGeom prst="rect">
            <a:avLst/>
          </a:prstGeom>
          <a:effectLst>
            <a:outerShdw blurRad="50800" dist="38100" dir="2700000" algn="tl" rotWithShape="0">
              <a:prstClr val="black">
                <a:alpha val="40000"/>
              </a:prstClr>
            </a:outerShdw>
          </a:effectLst>
        </p:spPr>
      </p:pic>
      <p:pic>
        <p:nvPicPr>
          <p:cNvPr id="9" name="Picture 8"/>
          <p:cNvPicPr>
            <a:picLocks noChangeAspect="1"/>
          </p:cNvPicPr>
          <p:nvPr/>
        </p:nvPicPr>
        <p:blipFill>
          <a:blip r:embed="rId3"/>
          <a:stretch>
            <a:fillRect/>
          </a:stretch>
        </p:blipFill>
        <p:spPr>
          <a:xfrm>
            <a:off x="9807226" y="3498427"/>
            <a:ext cx="1678192" cy="1298224"/>
          </a:xfrm>
          <a:prstGeom prst="rect">
            <a:avLst/>
          </a:prstGeom>
        </p:spPr>
      </p:pic>
      <p:pic>
        <p:nvPicPr>
          <p:cNvPr id="11" name="Picture 10"/>
          <p:cNvPicPr>
            <a:picLocks noChangeAspect="1"/>
          </p:cNvPicPr>
          <p:nvPr/>
        </p:nvPicPr>
        <p:blipFill>
          <a:blip r:embed="rId4"/>
          <a:stretch>
            <a:fillRect/>
          </a:stretch>
        </p:blipFill>
        <p:spPr>
          <a:xfrm>
            <a:off x="613899" y="3429000"/>
            <a:ext cx="1033835" cy="1033835"/>
          </a:xfrm>
          <a:prstGeom prst="rect">
            <a:avLst/>
          </a:prstGeom>
        </p:spPr>
      </p:pic>
      <p:sp>
        <p:nvSpPr>
          <p:cNvPr id="12" name="Right Arrow 11"/>
          <p:cNvSpPr/>
          <p:nvPr/>
        </p:nvSpPr>
        <p:spPr>
          <a:xfrm rot="19833314">
            <a:off x="1925780" y="3386280"/>
            <a:ext cx="678873" cy="419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ight Arrow 12"/>
          <p:cNvSpPr/>
          <p:nvPr/>
        </p:nvSpPr>
        <p:spPr>
          <a:xfrm rot="1766686" flipV="1">
            <a:off x="1899613" y="4182683"/>
            <a:ext cx="678873" cy="419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ight Arrow 13"/>
          <p:cNvSpPr/>
          <p:nvPr/>
        </p:nvSpPr>
        <p:spPr>
          <a:xfrm>
            <a:off x="8584491" y="3832992"/>
            <a:ext cx="678873" cy="419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1">
            <a:extLst>
              <a:ext uri="{28A0092B-C50C-407E-A947-70E740481C1C}">
                <a14:useLocalDpi xmlns:a14="http://schemas.microsoft.com/office/drawing/2010/main" val="0"/>
              </a:ext>
            </a:extLst>
          </a:blip>
          <a:stretch>
            <a:fillRect/>
          </a:stretch>
        </p:blipFill>
        <p:spPr>
          <a:xfrm>
            <a:off x="1534697" y="980728"/>
            <a:ext cx="9072003" cy="4536504"/>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 options</a:t>
            </a:r>
            <a:endParaRPr lang="en-GB" dirty="0"/>
          </a:p>
        </p:txBody>
      </p:sp>
      <p:sp>
        <p:nvSpPr>
          <p:cNvPr id="3" name="Content Placeholder 2"/>
          <p:cNvSpPr>
            <a:spLocks noGrp="1"/>
          </p:cNvSpPr>
          <p:nvPr>
            <p:ph idx="1"/>
          </p:nvPr>
        </p:nvSpPr>
        <p:spPr/>
        <p:txBody>
          <a:bodyPr/>
          <a:lstStyle/>
          <a:p>
            <a:r>
              <a:rPr lang="en-GB" dirty="0"/>
              <a:t>Multi-panel</a:t>
            </a:r>
            <a:endParaRPr lang="en-GB" dirty="0"/>
          </a:p>
          <a:p>
            <a:pPr lvl="1"/>
            <a:r>
              <a:rPr lang="en-GB" dirty="0" err="1">
                <a:latin typeface="Courier New" panose="02070309020205020404" pitchFamily="49" charset="0"/>
                <a:cs typeface="Courier New" panose="02070309020205020404" pitchFamily="49" charset="0"/>
              </a:rPr>
              <a:t>mfrow</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rows,cols</a:t>
            </a:r>
            <a:r>
              <a:rPr lang="en-GB" dirty="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a:p>
            <a:pPr lvl="1"/>
            <a:r>
              <a:rPr lang="en-GB" dirty="0">
                <a:cs typeface="Courier New" panose="02070309020205020404" pitchFamily="49" charset="0"/>
              </a:rPr>
              <a:t>Not supported by some packages</a:t>
            </a:r>
            <a:endParaRPr lang="en-GB" dirty="0">
              <a:cs typeface="Courier New" panose="02070309020205020404" pitchFamily="49" charset="0"/>
            </a:endParaRPr>
          </a:p>
        </p:txBody>
      </p:sp>
      <p:pic>
        <p:nvPicPr>
          <p:cNvPr id="5" name="Picture 4"/>
          <p:cNvPicPr/>
          <p:nvPr/>
        </p:nvPicPr>
        <p:blipFill>
          <a:blip r:embed="rId1" cstate="print">
            <a:extLst>
              <a:ext uri="{28A0092B-C50C-407E-A947-70E740481C1C}">
                <a14:useLocalDpi xmlns:a14="http://schemas.microsoft.com/office/drawing/2010/main" val="0"/>
              </a:ext>
            </a:extLst>
          </a:blip>
          <a:stretch>
            <a:fillRect/>
          </a:stretch>
        </p:blipFill>
        <p:spPr>
          <a:xfrm>
            <a:off x="4477386" y="3356992"/>
            <a:ext cx="5733415" cy="324866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Specifying colours</a:t>
            </a:r>
            <a:endParaRPr lang="en-GB" dirty="0"/>
          </a:p>
        </p:txBody>
      </p:sp>
      <p:sp>
        <p:nvSpPr>
          <p:cNvPr id="3" name="Content Placeholder 2"/>
          <p:cNvSpPr>
            <a:spLocks noGrp="1"/>
          </p:cNvSpPr>
          <p:nvPr>
            <p:ph idx="1"/>
          </p:nvPr>
        </p:nvSpPr>
        <p:spPr/>
        <p:txBody>
          <a:bodyPr/>
          <a:lstStyle/>
          <a:p>
            <a:r>
              <a:rPr lang="en-GB" dirty="0"/>
              <a:t>Hexadecimal strings</a:t>
            </a:r>
            <a:endParaRPr lang="en-GB" dirty="0"/>
          </a:p>
          <a:p>
            <a:pPr lvl="1"/>
            <a:r>
              <a:rPr lang="en-GB" dirty="0">
                <a:latin typeface="Courier New" panose="02070309020205020404" pitchFamily="49" charset="0"/>
                <a:cs typeface="Courier New" panose="02070309020205020404" pitchFamily="49" charset="0"/>
              </a:rPr>
              <a:t>#FF0000 </a:t>
            </a:r>
            <a:r>
              <a:rPr lang="en-GB" dirty="0"/>
              <a:t>(red)</a:t>
            </a:r>
            <a:endParaRPr lang="en-GB" dirty="0"/>
          </a:p>
          <a:p>
            <a:pPr lvl="1"/>
            <a:r>
              <a:rPr lang="en-GB" dirty="0">
                <a:latin typeface="Courier New" panose="02070309020205020404" pitchFamily="49" charset="0"/>
                <a:cs typeface="Courier New" panose="02070309020205020404" pitchFamily="49" charset="0"/>
              </a:rPr>
              <a:t>#0000FF </a:t>
            </a:r>
            <a:r>
              <a:rPr lang="en-GB" dirty="0"/>
              <a:t>(blue)</a:t>
            </a:r>
            <a:endParaRPr lang="en-GB" dirty="0"/>
          </a:p>
          <a:p>
            <a:pPr lvl="1"/>
            <a:r>
              <a:rPr lang="en-GB" dirty="0">
                <a:latin typeface="Courier New" panose="02070309020205020404" pitchFamily="49" charset="0"/>
                <a:cs typeface="Courier New" panose="02070309020205020404" pitchFamily="49" charset="0"/>
              </a:rPr>
              <a:t>#CC00CC </a:t>
            </a:r>
            <a:r>
              <a:rPr lang="en-GB" dirty="0"/>
              <a:t>(purple)</a:t>
            </a:r>
            <a:endParaRPr lang="en-GB" dirty="0"/>
          </a:p>
          <a:p>
            <a:r>
              <a:rPr lang="en-GB" dirty="0"/>
              <a:t>Controlled names</a:t>
            </a:r>
            <a:endParaRPr lang="en-GB" dirty="0"/>
          </a:p>
          <a:p>
            <a:pPr lvl="1"/>
            <a:r>
              <a:rPr lang="en-GB" dirty="0">
                <a:latin typeface="Courier New" panose="02070309020205020404" pitchFamily="49" charset="0"/>
                <a:cs typeface="Courier New" panose="02070309020205020404" pitchFamily="49" charset="0"/>
              </a:rPr>
              <a:t>“red” “green” </a:t>
            </a:r>
            <a:r>
              <a:rPr lang="en-GB" dirty="0"/>
              <a:t>etc.</a:t>
            </a:r>
            <a:endParaRPr lang="en-GB" dirty="0"/>
          </a:p>
          <a:p>
            <a:pPr lvl="1"/>
            <a:r>
              <a:rPr lang="en-GB" dirty="0" err="1">
                <a:latin typeface="Courier New" panose="02070309020205020404" pitchFamily="49" charset="0"/>
                <a:cs typeface="Courier New" panose="02070309020205020404" pitchFamily="49" charset="0"/>
              </a:rPr>
              <a:t>colors</a:t>
            </a:r>
            <a:r>
              <a:rPr lang="en-GB" dirty="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Built in colour schemes</a:t>
            </a:r>
            <a:endParaRPr lang="en-GB" dirty="0"/>
          </a:p>
        </p:txBody>
      </p:sp>
      <p:sp>
        <p:nvSpPr>
          <p:cNvPr id="3" name="Content Placeholder 2"/>
          <p:cNvSpPr>
            <a:spLocks noGrp="1"/>
          </p:cNvSpPr>
          <p:nvPr>
            <p:ph idx="1"/>
          </p:nvPr>
        </p:nvSpPr>
        <p:spPr/>
        <p:txBody>
          <a:bodyPr/>
          <a:lstStyle/>
          <a:p>
            <a:r>
              <a:rPr lang="en-GB" dirty="0"/>
              <a:t>Functions to generate colours</a:t>
            </a:r>
            <a:endParaRPr lang="en-GB" dirty="0"/>
          </a:p>
          <a:p>
            <a:r>
              <a:rPr lang="en-GB" dirty="0"/>
              <a:t>Pass in number of colours to make</a:t>
            </a:r>
            <a:endParaRPr lang="en-GB" dirty="0"/>
          </a:p>
          <a:p>
            <a:r>
              <a:rPr lang="en-GB" dirty="0"/>
              <a:t>Functions:</a:t>
            </a:r>
            <a:endParaRPr lang="en-GB" dirty="0"/>
          </a:p>
          <a:p>
            <a:pPr lvl="1"/>
            <a:r>
              <a:rPr lang="en-GB" dirty="0">
                <a:latin typeface="Courier New" panose="02070309020205020404" pitchFamily="49" charset="0"/>
                <a:cs typeface="Courier New" panose="02070309020205020404" pitchFamily="49" charset="0"/>
              </a:rPr>
              <a:t>rainbow</a:t>
            </a:r>
            <a:endParaRPr lang="en-GB" dirty="0">
              <a:latin typeface="Courier New" panose="02070309020205020404" pitchFamily="49" charset="0"/>
              <a:cs typeface="Courier New" panose="02070309020205020404" pitchFamily="49" charset="0"/>
            </a:endParaRPr>
          </a:p>
          <a:p>
            <a:pPr lvl="1"/>
            <a:r>
              <a:rPr lang="en-GB" dirty="0" err="1">
                <a:latin typeface="Courier New" panose="02070309020205020404" pitchFamily="49" charset="0"/>
                <a:cs typeface="Courier New" panose="02070309020205020404" pitchFamily="49" charset="0"/>
              </a:rPr>
              <a:t>heat.colors</a:t>
            </a:r>
            <a:endParaRPr lang="en-GB" dirty="0">
              <a:latin typeface="Courier New" panose="02070309020205020404" pitchFamily="49" charset="0"/>
              <a:cs typeface="Courier New" panose="02070309020205020404" pitchFamily="49" charset="0"/>
            </a:endParaRPr>
          </a:p>
          <a:p>
            <a:pPr lvl="1"/>
            <a:r>
              <a:rPr lang="en-GB" dirty="0" err="1">
                <a:latin typeface="Courier New" panose="02070309020205020404" pitchFamily="49" charset="0"/>
                <a:cs typeface="Courier New" panose="02070309020205020404" pitchFamily="49" charset="0"/>
              </a:rPr>
              <a:t>cm.colors</a:t>
            </a:r>
            <a:endParaRPr lang="en-GB" dirty="0">
              <a:latin typeface="Courier New" panose="02070309020205020404" pitchFamily="49" charset="0"/>
              <a:cs typeface="Courier New" panose="02070309020205020404" pitchFamily="49" charset="0"/>
            </a:endParaRPr>
          </a:p>
          <a:p>
            <a:pPr lvl="1"/>
            <a:r>
              <a:rPr lang="en-GB" dirty="0" err="1">
                <a:latin typeface="Courier New" panose="02070309020205020404" pitchFamily="49" charset="0"/>
                <a:cs typeface="Courier New" panose="02070309020205020404" pitchFamily="49" charset="0"/>
              </a:rPr>
              <a:t>terrain.colors</a:t>
            </a:r>
            <a:endParaRPr lang="en-GB" dirty="0">
              <a:latin typeface="Courier New" panose="02070309020205020404" pitchFamily="49" charset="0"/>
              <a:cs typeface="Courier New" panose="02070309020205020404" pitchFamily="49" charset="0"/>
            </a:endParaRPr>
          </a:p>
          <a:p>
            <a:pPr lvl="1"/>
            <a:r>
              <a:rPr lang="en-GB" dirty="0" err="1">
                <a:latin typeface="Courier New" panose="02070309020205020404" pitchFamily="49" charset="0"/>
                <a:cs typeface="Courier New" panose="02070309020205020404" pitchFamily="49" charset="0"/>
              </a:rPr>
              <a:t>topo.colors</a:t>
            </a:r>
            <a:endParaRPr lang="en-GB" dirty="0">
              <a:latin typeface="Courier New" panose="02070309020205020404" pitchFamily="49" charset="0"/>
              <a:cs typeface="Courier New" panose="02070309020205020404" pitchFamily="49"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1">
            <a:extLst>
              <a:ext uri="{28A0092B-C50C-407E-A947-70E740481C1C}">
                <a14:useLocalDpi xmlns:a14="http://schemas.microsoft.com/office/drawing/2010/main" val="0"/>
              </a:ext>
            </a:extLst>
          </a:blip>
          <a:stretch>
            <a:fillRect/>
          </a:stretch>
        </p:blipFill>
        <p:spPr>
          <a:xfrm>
            <a:off x="1524000" y="908720"/>
            <a:ext cx="9073008" cy="4536504"/>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Colour Packages</a:t>
            </a:r>
            <a:endParaRPr lang="en-GB" dirty="0"/>
          </a:p>
        </p:txBody>
      </p:sp>
      <p:sp>
        <p:nvSpPr>
          <p:cNvPr id="3" name="Content Placeholder 2"/>
          <p:cNvSpPr>
            <a:spLocks noGrp="1"/>
          </p:cNvSpPr>
          <p:nvPr>
            <p:ph idx="1"/>
          </p:nvPr>
        </p:nvSpPr>
        <p:spPr/>
        <p:txBody>
          <a:bodyPr>
            <a:normAutofit/>
          </a:bodyPr>
          <a:lstStyle/>
          <a:p>
            <a:r>
              <a:rPr lang="en-GB" dirty="0" err="1"/>
              <a:t>Color</a:t>
            </a:r>
            <a:r>
              <a:rPr lang="en-GB" dirty="0"/>
              <a:t> Brewer</a:t>
            </a:r>
            <a:endParaRPr lang="en-GB" dirty="0"/>
          </a:p>
          <a:p>
            <a:pPr lvl="1"/>
            <a:r>
              <a:rPr lang="en-GB" dirty="0"/>
              <a:t>Set of pre-defined, optimised palettes</a:t>
            </a:r>
            <a:endParaRPr lang="en-GB" dirty="0"/>
          </a:p>
          <a:p>
            <a:pPr lvl="1"/>
            <a:r>
              <a:rPr lang="en-GB" dirty="0">
                <a:latin typeface="Courier New" panose="02070309020205020404" pitchFamily="49" charset="0"/>
                <a:cs typeface="Courier New" panose="02070309020205020404" pitchFamily="49" charset="0"/>
              </a:rPr>
              <a:t>library(</a:t>
            </a:r>
            <a:r>
              <a:rPr lang="en-GB" dirty="0" err="1">
                <a:latin typeface="Courier New" panose="02070309020205020404" pitchFamily="49" charset="0"/>
                <a:cs typeface="Courier New" panose="02070309020205020404" pitchFamily="49" charset="0"/>
              </a:rPr>
              <a:t>RColorBrewer</a:t>
            </a:r>
            <a:r>
              <a:rPr lang="en-GB" dirty="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a:p>
            <a:pPr lvl="1"/>
            <a:r>
              <a:rPr lang="en-GB" dirty="0" err="1">
                <a:latin typeface="Courier New" panose="02070309020205020404" pitchFamily="49" charset="0"/>
                <a:cs typeface="Courier New" panose="02070309020205020404" pitchFamily="49" charset="0"/>
              </a:rPr>
              <a:t>brewer.pal</a:t>
            </a:r>
            <a:r>
              <a:rPr lang="en-GB" dirty="0">
                <a:latin typeface="Courier New" panose="02070309020205020404" pitchFamily="49" charset="0"/>
                <a:cs typeface="Courier New" panose="02070309020205020404" pitchFamily="49" charset="0"/>
              </a:rPr>
              <a:t>(no colours, palette)</a:t>
            </a:r>
            <a:endParaRPr lang="en-GB" dirty="0">
              <a:latin typeface="Courier New" panose="02070309020205020404" pitchFamily="49" charset="0"/>
              <a:cs typeface="Courier New" panose="02070309020205020404" pitchFamily="49" charset="0"/>
            </a:endParaRPr>
          </a:p>
          <a:p>
            <a:pPr lvl="1"/>
            <a:endParaRPr lang="en-GB" dirty="0">
              <a:latin typeface="Courier New" panose="02070309020205020404" pitchFamily="49" charset="0"/>
              <a:cs typeface="Courier New" panose="02070309020205020404" pitchFamily="49" charset="0"/>
            </a:endParaRPr>
          </a:p>
          <a:p>
            <a:r>
              <a:rPr lang="en-GB" dirty="0" err="1">
                <a:cs typeface="Courier New" panose="02070309020205020404" pitchFamily="49" charset="0"/>
              </a:rPr>
              <a:t>ColorRamps</a:t>
            </a:r>
            <a:endParaRPr lang="en-GB" dirty="0">
              <a:cs typeface="Courier New" panose="02070309020205020404" pitchFamily="49" charset="0"/>
            </a:endParaRPr>
          </a:p>
          <a:p>
            <a:pPr lvl="1"/>
            <a:r>
              <a:rPr lang="en-GB" dirty="0">
                <a:cs typeface="Courier New" panose="02070309020205020404" pitchFamily="49" charset="0"/>
              </a:rPr>
              <a:t>Create smooth palettes for ramped colour</a:t>
            </a:r>
            <a:endParaRPr lang="en-GB" dirty="0">
              <a:cs typeface="Courier New" panose="02070309020205020404" pitchFamily="49" charset="0"/>
            </a:endParaRPr>
          </a:p>
          <a:p>
            <a:pPr lvl="1"/>
            <a:r>
              <a:rPr lang="en-GB" dirty="0">
                <a:cs typeface="Courier New" panose="02070309020205020404" pitchFamily="49" charset="0"/>
              </a:rPr>
              <a:t>Generates a function to make actual colour vectors</a:t>
            </a:r>
            <a:endParaRPr lang="en-GB" dirty="0">
              <a:cs typeface="Courier New" panose="02070309020205020404" pitchFamily="49" charset="0"/>
            </a:endParaRPr>
          </a:p>
          <a:p>
            <a:pPr lvl="1"/>
            <a:r>
              <a:rPr lang="en-GB" sz="2200" dirty="0" err="1">
                <a:latin typeface="Courier New" panose="02070309020205020404" pitchFamily="49" charset="0"/>
                <a:cs typeface="Courier New" panose="02070309020205020404" pitchFamily="49" charset="0"/>
              </a:rPr>
              <a:t>colorRampPalette</a:t>
            </a:r>
            <a:r>
              <a:rPr lang="en-GB" sz="2200" dirty="0">
                <a:latin typeface="Courier New" panose="02070309020205020404" pitchFamily="49" charset="0"/>
                <a:cs typeface="Courier New" panose="02070309020205020404" pitchFamily="49" charset="0"/>
              </a:rPr>
              <a:t>(c(“</a:t>
            </a:r>
            <a:r>
              <a:rPr lang="en-GB" sz="2200" dirty="0" err="1">
                <a:latin typeface="Courier New" panose="02070309020205020404" pitchFamily="49" charset="0"/>
                <a:cs typeface="Courier New" panose="02070309020205020404" pitchFamily="49" charset="0"/>
              </a:rPr>
              <a:t>red”,”white”,”blue</a:t>
            </a:r>
            <a:r>
              <a:rPr lang="en-GB" sz="2200" dirty="0">
                <a:latin typeface="Courier New" panose="02070309020205020404" pitchFamily="49" charset="0"/>
                <a:cs typeface="Courier New" panose="02070309020205020404" pitchFamily="49" charset="0"/>
              </a:rPr>
              <a:t>”))</a:t>
            </a:r>
            <a:endParaRPr lang="en-GB" sz="2200" dirty="0">
              <a:latin typeface="Courier New" panose="02070309020205020404" pitchFamily="49" charset="0"/>
              <a:cs typeface="Courier New" panose="02070309020205020404" pitchFamily="49" charset="0"/>
            </a:endParaRPr>
          </a:p>
          <a:p>
            <a:pPr lvl="1"/>
            <a:r>
              <a:rPr lang="en-GB" sz="2200" dirty="0" err="1">
                <a:latin typeface="Courier New" panose="02070309020205020404" pitchFamily="49" charset="0"/>
                <a:cs typeface="Courier New" panose="02070309020205020404" pitchFamily="49" charset="0"/>
              </a:rPr>
              <a:t>colorRampPalette</a:t>
            </a:r>
            <a:r>
              <a:rPr lang="en-GB" sz="2200" dirty="0">
                <a:latin typeface="Courier New" panose="02070309020205020404" pitchFamily="49" charset="0"/>
                <a:cs typeface="Courier New" panose="02070309020205020404" pitchFamily="49" charset="0"/>
              </a:rPr>
              <a:t>(c(“</a:t>
            </a:r>
            <a:r>
              <a:rPr lang="en-GB" sz="2200" dirty="0" err="1">
                <a:latin typeface="Courier New" panose="02070309020205020404" pitchFamily="49" charset="0"/>
                <a:cs typeface="Courier New" panose="02070309020205020404" pitchFamily="49" charset="0"/>
              </a:rPr>
              <a:t>red”,”white”,”blue</a:t>
            </a:r>
            <a:r>
              <a:rPr lang="en-GB" sz="2200" dirty="0">
                <a:latin typeface="Courier New" panose="02070309020205020404" pitchFamily="49" charset="0"/>
                <a:cs typeface="Courier New" panose="02070309020205020404" pitchFamily="49" charset="0"/>
              </a:rPr>
              <a:t>”))(5)</a:t>
            </a:r>
            <a:endParaRPr lang="en-GB" sz="2200" dirty="0">
              <a:latin typeface="Courier New" panose="02070309020205020404" pitchFamily="49" charset="0"/>
              <a:cs typeface="Courier New" panose="02070309020205020404" pitchFamily="49" charset="0"/>
            </a:endParaRPr>
          </a:p>
          <a:p>
            <a:pPr lvl="1"/>
            <a:endParaRPr lang="en-GB" dirty="0">
              <a:cs typeface="Courier New" panose="02070309020205020404" pitchFamily="49"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Applying Colour to Plots</a:t>
            </a:r>
            <a:endParaRPr lang="en-GB" dirty="0"/>
          </a:p>
        </p:txBody>
      </p:sp>
      <p:sp>
        <p:nvSpPr>
          <p:cNvPr id="3" name="Content Placeholder 2"/>
          <p:cNvSpPr>
            <a:spLocks noGrp="1"/>
          </p:cNvSpPr>
          <p:nvPr>
            <p:ph idx="1"/>
          </p:nvPr>
        </p:nvSpPr>
        <p:spPr/>
        <p:txBody>
          <a:bodyPr>
            <a:normAutofit/>
          </a:bodyPr>
          <a:lstStyle/>
          <a:p>
            <a:r>
              <a:rPr lang="en-GB" dirty="0"/>
              <a:t>Vector of colours passed to the </a:t>
            </a:r>
            <a:r>
              <a:rPr lang="en-GB" dirty="0">
                <a:latin typeface="Courier New" panose="02070309020205020404" pitchFamily="49" charset="0"/>
                <a:cs typeface="Courier New" panose="02070309020205020404" pitchFamily="49" charset="0"/>
              </a:rPr>
              <a:t>col</a:t>
            </a:r>
            <a:r>
              <a:rPr lang="en-GB" dirty="0"/>
              <a:t> parameter</a:t>
            </a:r>
            <a:endParaRPr lang="en-GB" dirty="0"/>
          </a:p>
          <a:p>
            <a:endParaRPr lang="en-GB" dirty="0"/>
          </a:p>
          <a:p>
            <a:r>
              <a:rPr lang="en-GB" dirty="0"/>
              <a:t>Vector of factors used to divide the data</a:t>
            </a:r>
            <a:endParaRPr lang="en-GB" dirty="0"/>
          </a:p>
          <a:p>
            <a:pPr lvl="1"/>
            <a:r>
              <a:rPr lang="en-GB" dirty="0"/>
              <a:t>Colours taken from palette</a:t>
            </a:r>
            <a:endParaRPr lang="en-GB" dirty="0"/>
          </a:p>
          <a:p>
            <a:pPr lvl="1"/>
            <a:r>
              <a:rPr lang="en-GB" dirty="0"/>
              <a:t>Can read or set using palette function</a:t>
            </a:r>
            <a:endParaRPr lang="en-GB" dirty="0"/>
          </a:p>
          <a:p>
            <a:pPr lvl="2"/>
            <a:r>
              <a:rPr lang="en-GB" dirty="0">
                <a:latin typeface="Courier New" panose="02070309020205020404" pitchFamily="49" charset="0"/>
                <a:cs typeface="Courier New" panose="02070309020205020404" pitchFamily="49" charset="0"/>
              </a:rPr>
              <a:t>palette()</a:t>
            </a:r>
            <a:endParaRPr lang="en-GB" dirty="0">
              <a:latin typeface="Courier New" panose="02070309020205020404" pitchFamily="49" charset="0"/>
              <a:cs typeface="Courier New" panose="02070309020205020404" pitchFamily="49" charset="0"/>
            </a:endParaRPr>
          </a:p>
          <a:p>
            <a:pPr lvl="2"/>
            <a:r>
              <a:rPr lang="en-GB" dirty="0">
                <a:latin typeface="Courier New" panose="02070309020205020404" pitchFamily="49" charset="0"/>
                <a:cs typeface="Courier New" panose="02070309020205020404" pitchFamily="49" charset="0"/>
              </a:rPr>
              <a:t>palette(</a:t>
            </a:r>
            <a:r>
              <a:rPr lang="en-GB" dirty="0" err="1">
                <a:latin typeface="Courier New" panose="02070309020205020404" pitchFamily="49" charset="0"/>
                <a:cs typeface="Courier New" panose="02070309020205020404" pitchFamily="49" charset="0"/>
              </a:rPr>
              <a:t>brewer.pal</a:t>
            </a:r>
            <a:r>
              <a:rPr lang="en-GB" dirty="0">
                <a:latin typeface="Courier New" panose="02070309020205020404" pitchFamily="49" charset="0"/>
                <a:cs typeface="Courier New" panose="02070309020205020404" pitchFamily="49" charset="0"/>
              </a:rPr>
              <a:t>(9,”Set1”)</a:t>
            </a:r>
            <a:endParaRPr lang="en-GB" dirty="0">
              <a:latin typeface="Courier New" panose="02070309020205020404" pitchFamily="49" charset="0"/>
              <a:cs typeface="Courier New" panose="02070309020205020404" pitchFamily="49" charset="0"/>
            </a:endParaRPr>
          </a:p>
          <a:p>
            <a:pPr lvl="2"/>
            <a:r>
              <a:rPr lang="en-GB" dirty="0"/>
              <a:t>Ordered by levels of factor vector</a:t>
            </a:r>
            <a:endParaRPr lang="en-GB"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4540442" y="846138"/>
            <a:ext cx="6033124" cy="2301580"/>
            <a:chOff x="3016442" y="846138"/>
            <a:chExt cx="6033124" cy="2301580"/>
          </a:xfrm>
        </p:grpSpPr>
        <p:pic>
          <p:nvPicPr>
            <p:cNvPr id="7" name="Picture 6"/>
            <p:cNvPicPr>
              <a:picLocks noChangeAspect="1"/>
            </p:cNvPicPr>
            <p:nvPr/>
          </p:nvPicPr>
          <p:blipFill>
            <a:blip r:embed="rId1"/>
            <a:stretch>
              <a:fillRect/>
            </a:stretch>
          </p:blipFill>
          <p:spPr>
            <a:xfrm>
              <a:off x="6939008" y="846138"/>
              <a:ext cx="2110558" cy="2301580"/>
            </a:xfrm>
            <a:prstGeom prst="rect">
              <a:avLst/>
            </a:prstGeom>
          </p:spPr>
        </p:pic>
        <p:sp>
          <p:nvSpPr>
            <p:cNvPr id="6" name="Rectangle 5"/>
            <p:cNvSpPr/>
            <p:nvPr/>
          </p:nvSpPr>
          <p:spPr>
            <a:xfrm>
              <a:off x="3016442" y="1496436"/>
              <a:ext cx="5102326" cy="954107"/>
            </a:xfrm>
            <a:prstGeom prst="rect">
              <a:avLst/>
            </a:prstGeom>
          </p:spPr>
          <p:txBody>
            <a:bodyPr wrap="square">
              <a:spAutoFit/>
            </a:bodyPr>
            <a:lstStyle/>
            <a:p>
              <a:r>
                <a:rPr lang="en-GB" sz="1400" dirty="0" err="1">
                  <a:latin typeface="Courier New" panose="02070309020205020404" pitchFamily="49" charset="0"/>
                  <a:cs typeface="Courier New" panose="02070309020205020404" pitchFamily="49" charset="0"/>
                </a:rPr>
                <a:t>barplot</a:t>
              </a:r>
              <a:r>
                <a:rPr lang="en-GB" sz="1400" dirty="0">
                  <a:latin typeface="Courier New" panose="02070309020205020404" pitchFamily="49" charset="0"/>
                  <a:cs typeface="Courier New" panose="02070309020205020404" pitchFamily="49" charset="0"/>
                </a:rPr>
                <a:t>(</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1:4,</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col=c("</a:t>
              </a:r>
              <a:r>
                <a:rPr lang="en-GB" sz="1400" dirty="0" err="1">
                  <a:latin typeface="Courier New" panose="02070309020205020404" pitchFamily="49" charset="0"/>
                  <a:cs typeface="Courier New" panose="02070309020205020404" pitchFamily="49" charset="0"/>
                </a:rPr>
                <a:t>red","gold","blue","tan</a:t>
              </a:r>
              <a:r>
                <a:rPr lang="en-GB" sz="1400" dirty="0">
                  <a:latin typeface="Courier New" panose="02070309020205020404" pitchFamily="49" charset="0"/>
                  <a:cs typeface="Courier New" panose="02070309020205020404" pitchFamily="49" charset="0"/>
                </a:rPr>
                <a:t>")</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a:t>
              </a:r>
              <a:endParaRPr lang="en-GB" sz="1400" dirty="0">
                <a:latin typeface="Courier New" panose="02070309020205020404" pitchFamily="49" charset="0"/>
                <a:cs typeface="Courier New" panose="02070309020205020404" pitchFamily="49" charset="0"/>
              </a:endParaRPr>
            </a:p>
          </p:txBody>
        </p:sp>
      </p:grpSp>
      <p:sp>
        <p:nvSpPr>
          <p:cNvPr id="2" name="Title 1"/>
          <p:cNvSpPr>
            <a:spLocks noGrp="1"/>
          </p:cNvSpPr>
          <p:nvPr>
            <p:ph type="title"/>
          </p:nvPr>
        </p:nvSpPr>
        <p:spPr/>
        <p:txBody>
          <a:bodyPr/>
          <a:lstStyle/>
          <a:p>
            <a:r>
              <a:rPr lang="en-GB" dirty="0"/>
              <a:t>Applying Colour to Plots</a:t>
            </a:r>
            <a:endParaRPr lang="en-GB" dirty="0"/>
          </a:p>
        </p:txBody>
      </p:sp>
      <p:sp>
        <p:nvSpPr>
          <p:cNvPr id="4" name="Rectangle 3"/>
          <p:cNvSpPr/>
          <p:nvPr/>
        </p:nvSpPr>
        <p:spPr>
          <a:xfrm>
            <a:off x="1703513" y="1484784"/>
            <a:ext cx="1838965" cy="369332"/>
          </a:xfrm>
          <a:prstGeom prst="rect">
            <a:avLst/>
          </a:prstGeom>
        </p:spPr>
        <p:txBody>
          <a:bodyPr wrap="none">
            <a:spAutoFit/>
          </a:bodyPr>
          <a:lstStyle/>
          <a:p>
            <a:r>
              <a:rPr lang="en-GB" dirty="0" err="1">
                <a:latin typeface="Courier New" panose="02070309020205020404" pitchFamily="49" charset="0"/>
                <a:cs typeface="Courier New" panose="02070309020205020404" pitchFamily="49" charset="0"/>
              </a:rPr>
              <a:t>barplot</a:t>
            </a:r>
            <a:r>
              <a:rPr lang="en-GB" dirty="0">
                <a:latin typeface="Courier New" panose="02070309020205020404" pitchFamily="49" charset="0"/>
                <a:cs typeface="Courier New" panose="02070309020205020404" pitchFamily="49" charset="0"/>
              </a:rPr>
              <a:t>(1:4)</a:t>
            </a:r>
            <a:endParaRPr lang="en-GB" dirty="0">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2"/>
          <a:stretch>
            <a:fillRect/>
          </a:stretch>
        </p:blipFill>
        <p:spPr>
          <a:xfrm>
            <a:off x="1739175" y="1825539"/>
            <a:ext cx="1767639" cy="1927624"/>
          </a:xfrm>
          <a:prstGeom prst="rect">
            <a:avLst/>
          </a:prstGeom>
        </p:spPr>
      </p:pic>
      <p:grpSp>
        <p:nvGrpSpPr>
          <p:cNvPr id="13" name="Group 12"/>
          <p:cNvGrpSpPr/>
          <p:nvPr/>
        </p:nvGrpSpPr>
        <p:grpSpPr>
          <a:xfrm>
            <a:off x="4540442" y="2706781"/>
            <a:ext cx="6118302" cy="2394467"/>
            <a:chOff x="3016442" y="2706780"/>
            <a:chExt cx="6118302" cy="2394467"/>
          </a:xfrm>
        </p:grpSpPr>
        <p:sp>
          <p:nvSpPr>
            <p:cNvPr id="8" name="Rectangle 7"/>
            <p:cNvSpPr/>
            <p:nvPr/>
          </p:nvSpPr>
          <p:spPr>
            <a:xfrm>
              <a:off x="3016442" y="3276109"/>
              <a:ext cx="2762295" cy="954107"/>
            </a:xfrm>
            <a:prstGeom prst="rect">
              <a:avLst/>
            </a:prstGeom>
          </p:spPr>
          <p:txBody>
            <a:bodyPr wrap="none">
              <a:spAutoFit/>
            </a:bodyPr>
            <a:lstStyle/>
            <a:p>
              <a:r>
                <a:rPr lang="en-GB" sz="1400" dirty="0" err="1">
                  <a:latin typeface="Courier New" panose="02070309020205020404" pitchFamily="49" charset="0"/>
                  <a:cs typeface="Courier New" panose="02070309020205020404" pitchFamily="49" charset="0"/>
                </a:rPr>
                <a:t>barplot</a:t>
              </a:r>
              <a:r>
                <a:rPr lang="en-GB" sz="1400" dirty="0">
                  <a:latin typeface="Courier New" panose="02070309020205020404" pitchFamily="49" charset="0"/>
                  <a:cs typeface="Courier New" panose="02070309020205020404" pitchFamily="49" charset="0"/>
                </a:rPr>
                <a:t>(</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1:4,</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col=c("red2","green3")</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a:t>
              </a:r>
              <a:endParaRPr lang="en-GB" sz="1400" dirty="0">
                <a:latin typeface="Courier New" panose="02070309020205020404" pitchFamily="49" charset="0"/>
                <a:cs typeface="Courier New" panose="02070309020205020404" pitchFamily="49" charset="0"/>
              </a:endParaRPr>
            </a:p>
          </p:txBody>
        </p:sp>
        <p:pic>
          <p:nvPicPr>
            <p:cNvPr id="9" name="Picture 8"/>
            <p:cNvPicPr>
              <a:picLocks noChangeAspect="1"/>
            </p:cNvPicPr>
            <p:nvPr/>
          </p:nvPicPr>
          <p:blipFill>
            <a:blip r:embed="rId3"/>
            <a:stretch>
              <a:fillRect/>
            </a:stretch>
          </p:blipFill>
          <p:spPr>
            <a:xfrm>
              <a:off x="6939008" y="2706780"/>
              <a:ext cx="2195736" cy="2394467"/>
            </a:xfrm>
            <a:prstGeom prst="rect">
              <a:avLst/>
            </a:prstGeom>
          </p:spPr>
        </p:pic>
      </p:grpSp>
      <p:grpSp>
        <p:nvGrpSpPr>
          <p:cNvPr id="14" name="Group 13"/>
          <p:cNvGrpSpPr/>
          <p:nvPr/>
        </p:nvGrpSpPr>
        <p:grpSpPr>
          <a:xfrm>
            <a:off x="4540443" y="4653136"/>
            <a:ext cx="6130721" cy="2404560"/>
            <a:chOff x="3016442" y="4653136"/>
            <a:chExt cx="6130721" cy="2404560"/>
          </a:xfrm>
        </p:grpSpPr>
        <p:sp>
          <p:nvSpPr>
            <p:cNvPr id="10" name="Rectangle 9"/>
            <p:cNvSpPr/>
            <p:nvPr/>
          </p:nvSpPr>
          <p:spPr>
            <a:xfrm>
              <a:off x="3016442" y="5342037"/>
              <a:ext cx="4572000" cy="1169551"/>
            </a:xfrm>
            <a:prstGeom prst="rect">
              <a:avLst/>
            </a:prstGeom>
          </p:spPr>
          <p:txBody>
            <a:bodyPr>
              <a:spAutoFit/>
            </a:bodyPr>
            <a:lstStyle/>
            <a:p>
              <a:r>
                <a:rPr lang="en-GB" sz="1400" dirty="0">
                  <a:latin typeface="Courier New" panose="02070309020205020404" pitchFamily="49" charset="0"/>
                  <a:cs typeface="Courier New" panose="02070309020205020404" pitchFamily="49" charset="0"/>
                </a:rPr>
                <a:t>library(</a:t>
              </a:r>
              <a:r>
                <a:rPr lang="en-GB" sz="1400" dirty="0" err="1">
                  <a:latin typeface="Courier New" panose="02070309020205020404" pitchFamily="49" charset="0"/>
                  <a:cs typeface="Courier New" panose="02070309020205020404" pitchFamily="49" charset="0"/>
                </a:rPr>
                <a:t>RColorBrewer</a:t>
              </a:r>
              <a:r>
                <a:rPr lang="en-GB" sz="1400" dirty="0">
                  <a:latin typeface="Courier New" panose="02070309020205020404" pitchFamily="49" charset="0"/>
                  <a:cs typeface="Courier New" panose="02070309020205020404" pitchFamily="49" charset="0"/>
                </a:rPr>
                <a:t>)</a:t>
              </a:r>
              <a:endParaRPr lang="en-GB" sz="1400" dirty="0">
                <a:latin typeface="Courier New" panose="02070309020205020404" pitchFamily="49" charset="0"/>
                <a:cs typeface="Courier New" panose="02070309020205020404" pitchFamily="49" charset="0"/>
              </a:endParaRPr>
            </a:p>
            <a:p>
              <a:r>
                <a:rPr lang="en-GB" sz="1400" dirty="0" err="1">
                  <a:latin typeface="Courier New" panose="02070309020205020404" pitchFamily="49" charset="0"/>
                  <a:cs typeface="Courier New" panose="02070309020205020404" pitchFamily="49" charset="0"/>
                </a:rPr>
                <a:t>barplot</a:t>
              </a:r>
              <a:r>
                <a:rPr lang="en-GB" sz="1400" dirty="0">
                  <a:latin typeface="Courier New" panose="02070309020205020404" pitchFamily="49" charset="0"/>
                  <a:cs typeface="Courier New" panose="02070309020205020404" pitchFamily="49" charset="0"/>
                </a:rPr>
                <a:t>(</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1:4,</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col=</a:t>
              </a:r>
              <a:r>
                <a:rPr lang="en-GB" sz="1400" dirty="0" err="1">
                  <a:latin typeface="Courier New" panose="02070309020205020404" pitchFamily="49" charset="0"/>
                  <a:cs typeface="Courier New" panose="02070309020205020404" pitchFamily="49" charset="0"/>
                </a:rPr>
                <a:t>brewer.pal</a:t>
              </a:r>
              <a:r>
                <a:rPr lang="en-GB" sz="1400" dirty="0">
                  <a:latin typeface="Courier New" panose="02070309020205020404" pitchFamily="49" charset="0"/>
                  <a:cs typeface="Courier New" panose="02070309020205020404" pitchFamily="49" charset="0"/>
                </a:rPr>
                <a:t>(4,"Set1")</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a:t>
              </a:r>
              <a:endParaRPr lang="en-GB" sz="1400" dirty="0">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4"/>
            <a:stretch>
              <a:fillRect/>
            </a:stretch>
          </p:blipFill>
          <p:spPr>
            <a:xfrm>
              <a:off x="6942171" y="4653136"/>
              <a:ext cx="2204992" cy="240456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Applying Colour to Plots</a:t>
            </a:r>
            <a:endParaRPr lang="en-GB" dirty="0"/>
          </a:p>
        </p:txBody>
      </p:sp>
      <p:sp>
        <p:nvSpPr>
          <p:cNvPr id="5" name="Rectangle 4"/>
          <p:cNvSpPr/>
          <p:nvPr/>
        </p:nvSpPr>
        <p:spPr>
          <a:xfrm>
            <a:off x="1703512" y="1417639"/>
            <a:ext cx="4572000" cy="2031325"/>
          </a:xfrm>
          <a:prstGeom prst="rect">
            <a:avLst/>
          </a:prstGeom>
        </p:spPr>
        <p:txBody>
          <a:bodyPr>
            <a:spAutoFit/>
          </a:bodyPr>
          <a:lstStyle/>
          <a:p>
            <a:r>
              <a:rPr lang="en-GB" sz="1400" dirty="0">
                <a:latin typeface="Courier New" panose="02070309020205020404" pitchFamily="49" charset="0"/>
                <a:cs typeface="Courier New" panose="02070309020205020404" pitchFamily="49" charset="0"/>
              </a:rPr>
              <a:t>&gt; </a:t>
            </a:r>
            <a:r>
              <a:rPr lang="en-GB" sz="1400" dirty="0" err="1">
                <a:latin typeface="Courier New" panose="02070309020205020404" pitchFamily="49" charset="0"/>
                <a:cs typeface="Courier New" panose="02070309020205020404" pitchFamily="49" charset="0"/>
              </a:rPr>
              <a:t>height.data</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height sex</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1    170   M</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2    160   F</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3    180   M</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4    175   M</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5    155   F</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6    185   M</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7    172   F</a:t>
            </a:r>
            <a:endParaRPr lang="en-GB" sz="1400" dirty="0">
              <a:latin typeface="Courier New" panose="02070309020205020404" pitchFamily="49" charset="0"/>
              <a:cs typeface="Courier New" panose="02070309020205020404" pitchFamily="49" charset="0"/>
            </a:endParaRPr>
          </a:p>
        </p:txBody>
      </p:sp>
      <p:sp>
        <p:nvSpPr>
          <p:cNvPr id="7" name="Rectangle 6"/>
          <p:cNvSpPr/>
          <p:nvPr/>
        </p:nvSpPr>
        <p:spPr>
          <a:xfrm>
            <a:off x="1703512" y="3573016"/>
            <a:ext cx="8568952" cy="738664"/>
          </a:xfrm>
          <a:prstGeom prst="rect">
            <a:avLst/>
          </a:prstGeom>
        </p:spPr>
        <p:txBody>
          <a:bodyPr wrap="square">
            <a:spAutoFit/>
          </a:bodyPr>
          <a:lstStyle/>
          <a:p>
            <a:r>
              <a:rPr lang="en-GB" sz="1400" dirty="0">
                <a:latin typeface="Courier New" panose="02070309020205020404" pitchFamily="49" charset="0"/>
                <a:cs typeface="Courier New" panose="02070309020205020404" pitchFamily="49" charset="0"/>
              </a:rPr>
              <a:t>&gt; palette()</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[1] "black" "red"     "green3"  "blue" </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[5] "cyan"  "magenta" "yellow"  "</a:t>
            </a:r>
            <a:r>
              <a:rPr lang="en-GB" sz="1400" dirty="0" err="1">
                <a:latin typeface="Courier New" panose="02070309020205020404" pitchFamily="49" charset="0"/>
                <a:cs typeface="Courier New" panose="02070309020205020404" pitchFamily="49" charset="0"/>
              </a:rPr>
              <a:t>gray</a:t>
            </a:r>
            <a:r>
              <a:rPr lang="en-GB" sz="1400" dirty="0">
                <a:latin typeface="Courier New" panose="02070309020205020404" pitchFamily="49" charset="0"/>
                <a:cs typeface="Courier New" panose="02070309020205020404" pitchFamily="49" charset="0"/>
              </a:rPr>
              <a:t>" </a:t>
            </a:r>
            <a:endParaRPr lang="en-GB" sz="1400" dirty="0">
              <a:latin typeface="Courier New" panose="02070309020205020404" pitchFamily="49" charset="0"/>
              <a:cs typeface="Courier New" panose="02070309020205020404" pitchFamily="49" charset="0"/>
            </a:endParaRPr>
          </a:p>
        </p:txBody>
      </p:sp>
      <p:sp>
        <p:nvSpPr>
          <p:cNvPr id="9" name="Rectangle 8"/>
          <p:cNvSpPr/>
          <p:nvPr/>
        </p:nvSpPr>
        <p:spPr>
          <a:xfrm>
            <a:off x="1703512" y="4365104"/>
            <a:ext cx="4572000" cy="523220"/>
          </a:xfrm>
          <a:prstGeom prst="rect">
            <a:avLst/>
          </a:prstGeom>
        </p:spPr>
        <p:txBody>
          <a:bodyPr>
            <a:spAutoFit/>
          </a:bodyPr>
          <a:lstStyle/>
          <a:p>
            <a:r>
              <a:rPr lang="en-GB" sz="1400" dirty="0">
                <a:latin typeface="Courier New" panose="02070309020205020404" pitchFamily="49" charset="0"/>
                <a:cs typeface="Courier New" panose="02070309020205020404" pitchFamily="49" charset="0"/>
              </a:rPr>
              <a:t>&gt; levels(</a:t>
            </a:r>
            <a:r>
              <a:rPr lang="en-GB" sz="1400" dirty="0" err="1">
                <a:latin typeface="Courier New" panose="02070309020205020404" pitchFamily="49" charset="0"/>
                <a:cs typeface="Courier New" panose="02070309020205020404" pitchFamily="49" charset="0"/>
              </a:rPr>
              <a:t>height.data$sex</a:t>
            </a:r>
            <a:r>
              <a:rPr lang="en-GB" sz="1400" dirty="0">
                <a:latin typeface="Courier New" panose="02070309020205020404" pitchFamily="49" charset="0"/>
                <a:cs typeface="Courier New" panose="02070309020205020404" pitchFamily="49" charset="0"/>
              </a:rPr>
              <a:t>)</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[1] "F" "M"</a:t>
            </a:r>
            <a:endParaRPr lang="en-GB" sz="1400" dirty="0">
              <a:latin typeface="Courier New" panose="02070309020205020404" pitchFamily="49" charset="0"/>
              <a:cs typeface="Courier New" panose="02070309020205020404" pitchFamily="49" charset="0"/>
            </a:endParaRPr>
          </a:p>
        </p:txBody>
      </p:sp>
      <p:sp>
        <p:nvSpPr>
          <p:cNvPr id="11" name="Rectangle 10"/>
          <p:cNvSpPr/>
          <p:nvPr/>
        </p:nvSpPr>
        <p:spPr>
          <a:xfrm>
            <a:off x="1703513" y="5296565"/>
            <a:ext cx="3191899" cy="307777"/>
          </a:xfrm>
          <a:prstGeom prst="rect">
            <a:avLst/>
          </a:prstGeom>
        </p:spPr>
        <p:txBody>
          <a:bodyPr wrap="none">
            <a:spAutoFit/>
          </a:bodyPr>
          <a:lstStyle/>
          <a:p>
            <a:r>
              <a:rPr lang="en-GB" sz="1400" dirty="0">
                <a:latin typeface="Courier New" panose="02070309020205020404" pitchFamily="49" charset="0"/>
                <a:cs typeface="Courier New" panose="02070309020205020404" pitchFamily="49" charset="0"/>
              </a:rPr>
              <a:t>&gt; palette(c("red2","blue2"))</a:t>
            </a:r>
            <a:endParaRPr lang="en-GB" sz="1400" dirty="0">
              <a:latin typeface="Courier New" panose="02070309020205020404" pitchFamily="49" charset="0"/>
              <a:cs typeface="Courier New" panose="02070309020205020404" pitchFamily="49" charset="0"/>
            </a:endParaRPr>
          </a:p>
        </p:txBody>
      </p:sp>
      <p:sp>
        <p:nvSpPr>
          <p:cNvPr id="12" name="Rectangle 11"/>
          <p:cNvSpPr/>
          <p:nvPr/>
        </p:nvSpPr>
        <p:spPr>
          <a:xfrm>
            <a:off x="3791746" y="1371779"/>
            <a:ext cx="6696743" cy="369332"/>
          </a:xfrm>
          <a:prstGeom prst="rect">
            <a:avLst/>
          </a:prstGeom>
        </p:spPr>
        <p:txBody>
          <a:bodyPr wrap="square">
            <a:spAutoFit/>
          </a:bodyPr>
          <a:lstStyle/>
          <a:p>
            <a:r>
              <a:rPr lang="en-GB" dirty="0" err="1">
                <a:latin typeface="Courier New" panose="02070309020205020404" pitchFamily="49" charset="0"/>
                <a:cs typeface="Courier New" panose="02070309020205020404" pitchFamily="49" charset="0"/>
              </a:rPr>
              <a:t>barplot</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height.data$height,</a:t>
            </a:r>
            <a:r>
              <a:rPr lang="en-GB" b="1" dirty="0" err="1">
                <a:latin typeface="Courier New" panose="02070309020205020404" pitchFamily="49" charset="0"/>
                <a:cs typeface="Courier New" panose="02070309020205020404" pitchFamily="49" charset="0"/>
              </a:rPr>
              <a:t>col</a:t>
            </a:r>
            <a:r>
              <a:rPr lang="en-GB" b="1" dirty="0">
                <a:latin typeface="Courier New" panose="02070309020205020404" pitchFamily="49" charset="0"/>
                <a:cs typeface="Courier New" panose="02070309020205020404" pitchFamily="49" charset="0"/>
              </a:rPr>
              <a:t>=</a:t>
            </a:r>
            <a:r>
              <a:rPr lang="en-GB" b="1" dirty="0" err="1">
                <a:latin typeface="Courier New" panose="02070309020205020404" pitchFamily="49" charset="0"/>
                <a:cs typeface="Courier New" panose="02070309020205020404" pitchFamily="49" charset="0"/>
              </a:rPr>
              <a:t>height.data$sex</a:t>
            </a:r>
            <a:r>
              <a:rPr lang="en-GB" dirty="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p:txBody>
      </p:sp>
      <p:pic>
        <p:nvPicPr>
          <p:cNvPr id="13" name="Picture 12"/>
          <p:cNvPicPr>
            <a:picLocks noChangeAspect="1"/>
          </p:cNvPicPr>
          <p:nvPr/>
        </p:nvPicPr>
        <p:blipFill>
          <a:blip r:embed="rId1"/>
          <a:stretch>
            <a:fillRect/>
          </a:stretch>
        </p:blipFill>
        <p:spPr>
          <a:xfrm>
            <a:off x="6086013" y="1925777"/>
            <a:ext cx="4314286" cy="4704762"/>
          </a:xfrm>
          <a:prstGeom prst="rect">
            <a:avLst/>
          </a:prstGeom>
        </p:spPr>
      </p:pic>
      <p:pic>
        <p:nvPicPr>
          <p:cNvPr id="14" name="Picture 13"/>
          <p:cNvPicPr>
            <a:picLocks noChangeAspect="1"/>
          </p:cNvPicPr>
          <p:nvPr/>
        </p:nvPicPr>
        <p:blipFill>
          <a:blip r:embed="rId2"/>
          <a:stretch>
            <a:fillRect/>
          </a:stretch>
        </p:blipFill>
        <p:spPr>
          <a:xfrm>
            <a:off x="6086013" y="1916832"/>
            <a:ext cx="4314286" cy="47047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Dynamic use of colour</a:t>
            </a:r>
            <a:endParaRPr lang="en-GB" dirty="0"/>
          </a:p>
        </p:txBody>
      </p:sp>
      <p:sp>
        <p:nvSpPr>
          <p:cNvPr id="3" name="Content Placeholder 2"/>
          <p:cNvSpPr>
            <a:spLocks noGrp="1"/>
          </p:cNvSpPr>
          <p:nvPr>
            <p:ph idx="1"/>
          </p:nvPr>
        </p:nvSpPr>
        <p:spPr/>
        <p:txBody>
          <a:bodyPr/>
          <a:lstStyle/>
          <a:p>
            <a:r>
              <a:rPr lang="en-GB" dirty="0"/>
              <a:t>Colouring by density</a:t>
            </a:r>
            <a:endParaRPr lang="en-GB" dirty="0"/>
          </a:p>
          <a:p>
            <a:pPr lvl="1"/>
            <a:r>
              <a:rPr lang="en-GB" dirty="0"/>
              <a:t>Pass data and palette to </a:t>
            </a:r>
            <a:r>
              <a:rPr lang="en-GB" dirty="0" err="1">
                <a:latin typeface="Courier New" panose="02070309020205020404" pitchFamily="49" charset="0"/>
                <a:cs typeface="Courier New" panose="02070309020205020404" pitchFamily="49" charset="0"/>
              </a:rPr>
              <a:t>densCols</a:t>
            </a:r>
            <a:endParaRPr lang="en-GB" dirty="0">
              <a:latin typeface="Courier New" panose="02070309020205020404" pitchFamily="49" charset="0"/>
              <a:cs typeface="Courier New" panose="02070309020205020404" pitchFamily="49" charset="0"/>
            </a:endParaRPr>
          </a:p>
          <a:p>
            <a:pPr lvl="1"/>
            <a:r>
              <a:rPr lang="en-GB" dirty="0"/>
              <a:t>Vector of colours returned</a:t>
            </a:r>
            <a:endParaRPr lang="en-GB" dirty="0"/>
          </a:p>
          <a:p>
            <a:pPr lvl="1"/>
            <a:endParaRPr lang="en-GB" dirty="0"/>
          </a:p>
          <a:p>
            <a:r>
              <a:rPr lang="en-GB" dirty="0"/>
              <a:t>Colouring by value</a:t>
            </a:r>
            <a:endParaRPr lang="en-GB" dirty="0"/>
          </a:p>
          <a:p>
            <a:pPr lvl="1"/>
            <a:r>
              <a:rPr lang="en-GB" dirty="0"/>
              <a:t>Need function to map values to colours</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Let’s start</a:t>
            </a:r>
            <a:endParaRPr lang="en-GB" dirty="0"/>
          </a:p>
        </p:txBody>
      </p:sp>
      <p:sp>
        <p:nvSpPr>
          <p:cNvPr id="3" name="TextBox 2"/>
          <p:cNvSpPr txBox="1"/>
          <p:nvPr/>
        </p:nvSpPr>
        <p:spPr>
          <a:xfrm>
            <a:off x="290945" y="1690688"/>
            <a:ext cx="8118764" cy="646331"/>
          </a:xfrm>
          <a:prstGeom prst="rect">
            <a:avLst/>
          </a:prstGeom>
          <a:noFill/>
        </p:spPr>
        <p:txBody>
          <a:bodyPr wrap="square" rtlCol="0">
            <a:spAutoFit/>
          </a:bodyPr>
          <a:lstStyle/>
          <a:p>
            <a:pPr marL="342900" indent="-342900">
              <a:buFont typeface="+mj-lt"/>
              <a:buAutoNum type="arabicPeriod"/>
            </a:pPr>
            <a:r>
              <a:rPr lang="en-GB" dirty="0"/>
              <a:t>Download R: Console &amp; </a:t>
            </a:r>
            <a:r>
              <a:rPr lang="en-GB" dirty="0" err="1"/>
              <a:t>Rstudio</a:t>
            </a:r>
            <a:endParaRPr lang="en-GB" dirty="0"/>
          </a:p>
          <a:p>
            <a:pPr marL="342900" indent="-342900">
              <a:buFont typeface="+mj-lt"/>
              <a:buAutoNum type="arabicPeriod"/>
            </a:pPr>
            <a:r>
              <a:rPr lang="en-GB" dirty="0"/>
              <a:t>Open the console</a:t>
            </a:r>
            <a:endParaRPr lang="en-GB" dirty="0"/>
          </a:p>
        </p:txBody>
      </p:sp>
      <p:pic>
        <p:nvPicPr>
          <p:cNvPr id="5" name="Picture 4"/>
          <p:cNvPicPr>
            <a:picLocks noChangeAspect="1"/>
          </p:cNvPicPr>
          <p:nvPr/>
        </p:nvPicPr>
        <p:blipFill>
          <a:blip r:embed="rId1"/>
          <a:stretch>
            <a:fillRect/>
          </a:stretch>
        </p:blipFill>
        <p:spPr>
          <a:xfrm>
            <a:off x="581892" y="2598656"/>
            <a:ext cx="5126203" cy="3844652"/>
          </a:xfrm>
          <a:prstGeom prst="rect">
            <a:avLst/>
          </a:prstGeom>
        </p:spPr>
      </p:pic>
      <p:pic>
        <p:nvPicPr>
          <p:cNvPr id="10" name="Picture 9"/>
          <p:cNvPicPr>
            <a:picLocks noChangeAspect="1"/>
          </p:cNvPicPr>
          <p:nvPr/>
        </p:nvPicPr>
        <p:blipFill>
          <a:blip r:embed="rId2"/>
          <a:stretch>
            <a:fillRect/>
          </a:stretch>
        </p:blipFill>
        <p:spPr>
          <a:xfrm>
            <a:off x="6351103" y="2499054"/>
            <a:ext cx="5259005" cy="3944254"/>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1"/>
          <a:stretch>
            <a:fillRect/>
          </a:stretch>
        </p:blipFill>
        <p:spPr>
          <a:xfrm>
            <a:off x="6057139" y="3717032"/>
            <a:ext cx="4538123" cy="3381346"/>
          </a:xfrm>
          <a:prstGeom prst="rect">
            <a:avLst/>
          </a:prstGeom>
        </p:spPr>
      </p:pic>
      <p:sp>
        <p:nvSpPr>
          <p:cNvPr id="2" name="Title 1"/>
          <p:cNvSpPr>
            <a:spLocks noGrp="1"/>
          </p:cNvSpPr>
          <p:nvPr>
            <p:ph type="title"/>
          </p:nvPr>
        </p:nvSpPr>
        <p:spPr/>
        <p:txBody>
          <a:bodyPr/>
          <a:lstStyle/>
          <a:p>
            <a:r>
              <a:rPr lang="en-GB" dirty="0"/>
              <a:t>Making colour ramps</a:t>
            </a:r>
            <a:endParaRPr lang="en-GB" dirty="0"/>
          </a:p>
        </p:txBody>
      </p:sp>
      <p:sp>
        <p:nvSpPr>
          <p:cNvPr id="5" name="Rectangle 4"/>
          <p:cNvSpPr/>
          <p:nvPr/>
        </p:nvSpPr>
        <p:spPr>
          <a:xfrm>
            <a:off x="1981200" y="1417639"/>
            <a:ext cx="8208912" cy="1661993"/>
          </a:xfrm>
          <a:prstGeom prst="rect">
            <a:avLst/>
          </a:prstGeom>
        </p:spPr>
        <p:txBody>
          <a:bodyPr wrap="square">
            <a:spAutoFit/>
          </a:bodyPr>
          <a:lstStyle/>
          <a:p>
            <a:r>
              <a:rPr lang="en-GB" dirty="0">
                <a:latin typeface="Courier New" panose="02070309020205020404" pitchFamily="49" charset="0"/>
                <a:cs typeface="Courier New" panose="02070309020205020404" pitchFamily="49" charset="0"/>
              </a:rPr>
              <a:t>&gt; </a:t>
            </a:r>
            <a:r>
              <a:rPr lang="en-GB" b="1" dirty="0" err="1">
                <a:latin typeface="Courier New" panose="02070309020205020404" pitchFamily="49" charset="0"/>
                <a:cs typeface="Courier New" panose="02070309020205020404" pitchFamily="49" charset="0"/>
              </a:rPr>
              <a:t>colorRampPalette</a:t>
            </a:r>
            <a:r>
              <a:rPr lang="en-GB" b="1" dirty="0">
                <a:latin typeface="Courier New" panose="02070309020205020404" pitchFamily="49" charset="0"/>
                <a:cs typeface="Courier New" panose="02070309020205020404" pitchFamily="49" charset="0"/>
              </a:rPr>
              <a:t>(c("</a:t>
            </a:r>
            <a:r>
              <a:rPr lang="en-GB" b="1" dirty="0" err="1">
                <a:latin typeface="Courier New" panose="02070309020205020404" pitchFamily="49" charset="0"/>
                <a:cs typeface="Courier New" panose="02070309020205020404" pitchFamily="49" charset="0"/>
              </a:rPr>
              <a:t>blue","green","red","yellow</a:t>
            </a:r>
            <a:r>
              <a:rPr lang="en-GB" b="1" dirty="0">
                <a:latin typeface="Courier New" panose="02070309020205020404" pitchFamily="49" charset="0"/>
                <a:cs typeface="Courier New" panose="02070309020205020404" pitchFamily="49" charset="0"/>
              </a:rPr>
              <a:t>"))</a:t>
            </a:r>
            <a:endParaRPr lang="en-GB" b="1"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function (n) </a:t>
            </a:r>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a:t>
            </a:r>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    x &lt;- ramp(seq.int(0, 1, </a:t>
            </a:r>
            <a:r>
              <a:rPr lang="en-GB" sz="1200" dirty="0" err="1">
                <a:latin typeface="Courier New" panose="02070309020205020404" pitchFamily="49" charset="0"/>
                <a:cs typeface="Courier New" panose="02070309020205020404" pitchFamily="49" charset="0"/>
              </a:rPr>
              <a:t>length.out</a:t>
            </a:r>
            <a:r>
              <a:rPr lang="en-GB" sz="1200" dirty="0">
                <a:latin typeface="Courier New" panose="02070309020205020404" pitchFamily="49" charset="0"/>
                <a:cs typeface="Courier New" panose="02070309020205020404" pitchFamily="49" charset="0"/>
              </a:rPr>
              <a:t> = n))</a:t>
            </a:r>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    if (</a:t>
            </a:r>
            <a:r>
              <a:rPr lang="en-GB" sz="1200" dirty="0" err="1">
                <a:latin typeface="Courier New" panose="02070309020205020404" pitchFamily="49" charset="0"/>
                <a:cs typeface="Courier New" panose="02070309020205020404" pitchFamily="49" charset="0"/>
              </a:rPr>
              <a:t>ncol</a:t>
            </a:r>
            <a:r>
              <a:rPr lang="en-GB" sz="1200" dirty="0">
                <a:latin typeface="Courier New" panose="02070309020205020404" pitchFamily="49" charset="0"/>
                <a:cs typeface="Courier New" panose="02070309020205020404" pitchFamily="49" charset="0"/>
              </a:rPr>
              <a:t>(x) == 4L) </a:t>
            </a:r>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rgb</a:t>
            </a:r>
            <a:r>
              <a:rPr lang="en-GB" sz="1200" dirty="0">
                <a:latin typeface="Courier New" panose="02070309020205020404" pitchFamily="49" charset="0"/>
                <a:cs typeface="Courier New" panose="02070309020205020404" pitchFamily="49" charset="0"/>
              </a:rPr>
              <a:t>(x[, 1L], x[, 2L], x[, 3L], x[, 4L], </a:t>
            </a:r>
            <a:r>
              <a:rPr lang="en-GB" sz="1200" dirty="0" err="1">
                <a:latin typeface="Courier New" panose="02070309020205020404" pitchFamily="49" charset="0"/>
                <a:cs typeface="Courier New" panose="02070309020205020404" pitchFamily="49" charset="0"/>
              </a:rPr>
              <a:t>maxColorValue</a:t>
            </a:r>
            <a:r>
              <a:rPr lang="en-GB" sz="1200" dirty="0">
                <a:latin typeface="Courier New" panose="02070309020205020404" pitchFamily="49" charset="0"/>
                <a:cs typeface="Courier New" panose="02070309020205020404" pitchFamily="49" charset="0"/>
              </a:rPr>
              <a:t> = 255)</a:t>
            </a:r>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    else </a:t>
            </a:r>
            <a:r>
              <a:rPr lang="en-GB" sz="1200" dirty="0" err="1">
                <a:latin typeface="Courier New" panose="02070309020205020404" pitchFamily="49" charset="0"/>
                <a:cs typeface="Courier New" panose="02070309020205020404" pitchFamily="49" charset="0"/>
              </a:rPr>
              <a:t>rgb</a:t>
            </a:r>
            <a:r>
              <a:rPr lang="en-GB" sz="1200" dirty="0">
                <a:latin typeface="Courier New" panose="02070309020205020404" pitchFamily="49" charset="0"/>
                <a:cs typeface="Courier New" panose="02070309020205020404" pitchFamily="49" charset="0"/>
              </a:rPr>
              <a:t>(x[, 1L], x[, 2L], x[, 3L], </a:t>
            </a:r>
            <a:r>
              <a:rPr lang="en-GB" sz="1200" dirty="0" err="1">
                <a:latin typeface="Courier New" panose="02070309020205020404" pitchFamily="49" charset="0"/>
                <a:cs typeface="Courier New" panose="02070309020205020404" pitchFamily="49" charset="0"/>
              </a:rPr>
              <a:t>maxColorValue</a:t>
            </a:r>
            <a:r>
              <a:rPr lang="en-GB" sz="1200" dirty="0">
                <a:latin typeface="Courier New" panose="02070309020205020404" pitchFamily="49" charset="0"/>
                <a:cs typeface="Courier New" panose="02070309020205020404" pitchFamily="49" charset="0"/>
              </a:rPr>
              <a:t> = 255)</a:t>
            </a:r>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a:t>
            </a:r>
            <a:endParaRPr lang="en-GB" sz="1200" dirty="0">
              <a:latin typeface="Courier New" panose="02070309020205020404" pitchFamily="49" charset="0"/>
              <a:cs typeface="Courier New" panose="02070309020205020404" pitchFamily="49" charset="0"/>
            </a:endParaRPr>
          </a:p>
        </p:txBody>
      </p:sp>
      <p:sp>
        <p:nvSpPr>
          <p:cNvPr id="7" name="Rectangle 6"/>
          <p:cNvSpPr/>
          <p:nvPr/>
        </p:nvSpPr>
        <p:spPr>
          <a:xfrm>
            <a:off x="1981200" y="3284985"/>
            <a:ext cx="8291264" cy="646331"/>
          </a:xfrm>
          <a:prstGeom prst="rect">
            <a:avLst/>
          </a:prstGeom>
        </p:spPr>
        <p:txBody>
          <a:bodyPr wrap="square">
            <a:spAutoFit/>
          </a:bodyPr>
          <a:lstStyle/>
          <a:p>
            <a:r>
              <a:rPr lang="en-GB" dirty="0">
                <a:latin typeface="Courier New" panose="02070309020205020404" pitchFamily="49" charset="0"/>
                <a:cs typeface="Courier New" panose="02070309020205020404" pitchFamily="49" charset="0"/>
              </a:rPr>
              <a:t>&gt; </a:t>
            </a:r>
            <a:r>
              <a:rPr lang="en-GB" sz="1400" dirty="0" err="1">
                <a:latin typeface="Courier New" panose="02070309020205020404" pitchFamily="49" charset="0"/>
                <a:cs typeface="Courier New" panose="02070309020205020404" pitchFamily="49" charset="0"/>
              </a:rPr>
              <a:t>colorRampPalette</a:t>
            </a:r>
            <a:r>
              <a:rPr lang="en-GB" sz="1400" dirty="0">
                <a:latin typeface="Courier New" panose="02070309020205020404" pitchFamily="49" charset="0"/>
                <a:cs typeface="Courier New" panose="02070309020205020404" pitchFamily="49" charset="0"/>
              </a:rPr>
              <a:t>(c("</a:t>
            </a:r>
            <a:r>
              <a:rPr lang="en-GB" sz="1400" dirty="0" err="1">
                <a:latin typeface="Courier New" panose="02070309020205020404" pitchFamily="49" charset="0"/>
                <a:cs typeface="Courier New" panose="02070309020205020404" pitchFamily="49" charset="0"/>
              </a:rPr>
              <a:t>blue","green","red","yellow</a:t>
            </a:r>
            <a:r>
              <a:rPr lang="en-GB" sz="1400" dirty="0">
                <a:latin typeface="Courier New" panose="02070309020205020404" pitchFamily="49" charset="0"/>
                <a:cs typeface="Courier New" panose="02070309020205020404" pitchFamily="49" charset="0"/>
              </a:rPr>
              <a:t>"))</a:t>
            </a:r>
            <a:r>
              <a:rPr lang="en-GB" b="1" dirty="0">
                <a:latin typeface="Courier New" panose="02070309020205020404" pitchFamily="49" charset="0"/>
                <a:cs typeface="Courier New" panose="02070309020205020404" pitchFamily="49" charset="0"/>
              </a:rPr>
              <a:t>(10)</a:t>
            </a:r>
            <a:endParaRPr lang="en-GB" b="1"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 </a:t>
            </a:r>
            <a:r>
              <a:rPr lang="en-GB" sz="1000" dirty="0">
                <a:latin typeface="Courier New" panose="02070309020205020404" pitchFamily="49" charset="0"/>
                <a:cs typeface="Courier New" panose="02070309020205020404" pitchFamily="49" charset="0"/>
              </a:rPr>
              <a:t>[1] "#0000FF" "#0055AA" "#00AA55" "#00FF00" "#55AA00" "#AA5400" "#FF0000" "#FF5400" "#FFA900" "#FFFF00"</a:t>
            </a:r>
            <a:endParaRPr lang="en-GB" sz="1000" dirty="0">
              <a:latin typeface="Courier New" panose="02070309020205020404" pitchFamily="49" charset="0"/>
              <a:cs typeface="Courier New" panose="02070309020205020404" pitchFamily="49" charset="0"/>
            </a:endParaRPr>
          </a:p>
        </p:txBody>
      </p:sp>
      <p:sp>
        <p:nvSpPr>
          <p:cNvPr id="8" name="Rectangle 7"/>
          <p:cNvSpPr/>
          <p:nvPr/>
        </p:nvSpPr>
        <p:spPr>
          <a:xfrm>
            <a:off x="1981201" y="4136669"/>
            <a:ext cx="8184875" cy="1200329"/>
          </a:xfrm>
          <a:prstGeom prst="rect">
            <a:avLst/>
          </a:prstGeom>
        </p:spPr>
        <p:txBody>
          <a:bodyPr wrap="square">
            <a:spAutoFit/>
          </a:bodyPr>
          <a:lstStyle/>
          <a:p>
            <a:r>
              <a:rPr lang="en-GB" sz="1200" dirty="0">
                <a:latin typeface="Courier New" panose="02070309020205020404" pitchFamily="49" charset="0"/>
                <a:cs typeface="Courier New" panose="02070309020205020404" pitchFamily="49" charset="0"/>
              </a:rPr>
              <a:t>&gt; </a:t>
            </a:r>
            <a:r>
              <a:rPr lang="en-GB" sz="1200" dirty="0" err="1">
                <a:latin typeface="Courier New" panose="02070309020205020404" pitchFamily="49" charset="0"/>
                <a:cs typeface="Courier New" panose="02070309020205020404" pitchFamily="49" charset="0"/>
              </a:rPr>
              <a:t>barplot</a:t>
            </a:r>
            <a:r>
              <a:rPr lang="en-GB" sz="1200" dirty="0">
                <a:latin typeface="Courier New" panose="02070309020205020404" pitchFamily="49" charset="0"/>
                <a:cs typeface="Courier New" panose="02070309020205020404" pitchFamily="49" charset="0"/>
              </a:rPr>
              <a:t>(</a:t>
            </a:r>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  rep(1,10),</a:t>
            </a:r>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  </a:t>
            </a:r>
            <a:r>
              <a:rPr lang="en-GB" sz="1200" b="1" dirty="0">
                <a:latin typeface="Courier New" panose="02070309020205020404" pitchFamily="49" charset="0"/>
                <a:cs typeface="Courier New" panose="02070309020205020404" pitchFamily="49" charset="0"/>
              </a:rPr>
              <a:t>col=</a:t>
            </a:r>
            <a:r>
              <a:rPr lang="en-GB" sz="1200" dirty="0" err="1">
                <a:latin typeface="Courier New" panose="02070309020205020404" pitchFamily="49" charset="0"/>
                <a:cs typeface="Courier New" panose="02070309020205020404" pitchFamily="49" charset="0"/>
              </a:rPr>
              <a:t>colorRampPalette</a:t>
            </a:r>
            <a:r>
              <a:rPr lang="en-GB" sz="1200" dirty="0">
                <a:latin typeface="Courier New" panose="02070309020205020404" pitchFamily="49" charset="0"/>
                <a:cs typeface="Courier New" panose="02070309020205020404" pitchFamily="49" charset="0"/>
              </a:rPr>
              <a:t>(</a:t>
            </a:r>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        c("</a:t>
            </a:r>
            <a:r>
              <a:rPr lang="en-GB" sz="1200" dirty="0" err="1">
                <a:latin typeface="Courier New" panose="02070309020205020404" pitchFamily="49" charset="0"/>
                <a:cs typeface="Courier New" panose="02070309020205020404" pitchFamily="49" charset="0"/>
              </a:rPr>
              <a:t>blue","green","red","yellow</a:t>
            </a:r>
            <a:r>
              <a:rPr lang="en-GB" sz="1200" dirty="0">
                <a:latin typeface="Courier New" panose="02070309020205020404" pitchFamily="49" charset="0"/>
                <a:cs typeface="Courier New" panose="02070309020205020404" pitchFamily="49" charset="0"/>
              </a:rPr>
              <a:t>")</a:t>
            </a:r>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       )</a:t>
            </a:r>
            <a:r>
              <a:rPr lang="en-GB" sz="1200" b="1" dirty="0">
                <a:latin typeface="Courier New" panose="02070309020205020404" pitchFamily="49" charset="0"/>
                <a:cs typeface="Courier New" panose="02070309020205020404" pitchFamily="49" charset="0"/>
              </a:rPr>
              <a:t>(10)</a:t>
            </a:r>
            <a:endParaRPr lang="en-GB" sz="1200" b="1"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  )</a:t>
            </a:r>
            <a:endParaRPr lang="en-GB" sz="12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colour to plot density</a:t>
            </a:r>
            <a:endParaRPr lang="en-GB" dirty="0"/>
          </a:p>
        </p:txBody>
      </p:sp>
      <p:sp>
        <p:nvSpPr>
          <p:cNvPr id="4" name="Rectangle 3"/>
          <p:cNvSpPr/>
          <p:nvPr/>
        </p:nvSpPr>
        <p:spPr>
          <a:xfrm>
            <a:off x="1945496" y="1556793"/>
            <a:ext cx="2977097" cy="307777"/>
          </a:xfrm>
          <a:prstGeom prst="rect">
            <a:avLst/>
          </a:prstGeom>
        </p:spPr>
        <p:txBody>
          <a:bodyPr wrap="none">
            <a:spAutoFit/>
          </a:bodyPr>
          <a:lstStyle/>
          <a:p>
            <a:r>
              <a:rPr lang="en-GB" sz="1400" dirty="0">
                <a:latin typeface="Courier New" panose="02070309020205020404" pitchFamily="49" charset="0"/>
                <a:cs typeface="Courier New" panose="02070309020205020404" pitchFamily="49" charset="0"/>
              </a:rPr>
              <a:t>plot(</a:t>
            </a:r>
            <a:r>
              <a:rPr lang="en-GB" sz="1400" dirty="0" err="1">
                <a:latin typeface="Courier New" panose="02070309020205020404" pitchFamily="49" charset="0"/>
                <a:cs typeface="Courier New" panose="02070309020205020404" pitchFamily="49" charset="0"/>
              </a:rPr>
              <a:t>lots.of.data</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pch</a:t>
            </a:r>
            <a:r>
              <a:rPr lang="en-GB" sz="1400" dirty="0">
                <a:latin typeface="Courier New" panose="02070309020205020404" pitchFamily="49" charset="0"/>
                <a:cs typeface="Courier New" panose="02070309020205020404" pitchFamily="49" charset="0"/>
              </a:rPr>
              <a:t>=19)</a:t>
            </a:r>
            <a:endParaRPr lang="en-GB" sz="1400" dirty="0">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1"/>
          <a:stretch>
            <a:fillRect/>
          </a:stretch>
        </p:blipFill>
        <p:spPr>
          <a:xfrm>
            <a:off x="1703513" y="3476766"/>
            <a:ext cx="4188155" cy="3120586"/>
          </a:xfrm>
          <a:prstGeom prst="rect">
            <a:avLst/>
          </a:prstGeom>
        </p:spPr>
      </p:pic>
      <p:grpSp>
        <p:nvGrpSpPr>
          <p:cNvPr id="8" name="Group 7"/>
          <p:cNvGrpSpPr/>
          <p:nvPr/>
        </p:nvGrpSpPr>
        <p:grpSpPr>
          <a:xfrm>
            <a:off x="6096000" y="1556792"/>
            <a:ext cx="4644008" cy="5139156"/>
            <a:chOff x="4572000" y="1556792"/>
            <a:chExt cx="4644008" cy="5139156"/>
          </a:xfrm>
        </p:grpSpPr>
        <p:pic>
          <p:nvPicPr>
            <p:cNvPr id="7" name="Picture 6"/>
            <p:cNvPicPr>
              <a:picLocks noChangeAspect="1"/>
            </p:cNvPicPr>
            <p:nvPr/>
          </p:nvPicPr>
          <p:blipFill>
            <a:blip r:embed="rId2"/>
            <a:stretch>
              <a:fillRect/>
            </a:stretch>
          </p:blipFill>
          <p:spPr>
            <a:xfrm>
              <a:off x="4572000" y="3447533"/>
              <a:ext cx="4359714" cy="3248415"/>
            </a:xfrm>
            <a:prstGeom prst="rect">
              <a:avLst/>
            </a:prstGeom>
          </p:spPr>
        </p:pic>
        <p:sp>
          <p:nvSpPr>
            <p:cNvPr id="6" name="Rectangle 5"/>
            <p:cNvSpPr/>
            <p:nvPr/>
          </p:nvSpPr>
          <p:spPr>
            <a:xfrm>
              <a:off x="4644008" y="1556792"/>
              <a:ext cx="4572000" cy="2246769"/>
            </a:xfrm>
            <a:prstGeom prst="rect">
              <a:avLst/>
            </a:prstGeom>
          </p:spPr>
          <p:txBody>
            <a:bodyPr>
              <a:spAutoFit/>
            </a:bodyPr>
            <a:lstStyle/>
            <a:p>
              <a:r>
                <a:rPr lang="en-US" sz="1400" dirty="0">
                  <a:latin typeface="Courier New" panose="02070309020205020404" pitchFamily="49" charset="0"/>
                  <a:cs typeface="Courier New" panose="02070309020205020404" pitchFamily="49" charset="0"/>
                </a:rPr>
                <a:t>plot(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lots.of.data</a:t>
              </a:r>
              <a:r>
                <a:rPr lang="en-US"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pch</a:t>
              </a:r>
              <a:r>
                <a:rPr lang="en-US" sz="1400" dirty="0">
                  <a:latin typeface="Courier New" panose="02070309020205020404" pitchFamily="49" charset="0"/>
                  <a:cs typeface="Courier New" panose="02070309020205020404" pitchFamily="49" charset="0"/>
                </a:rPr>
                <a:t>=19,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col=</a:t>
              </a:r>
              <a:r>
                <a:rPr lang="en-US" sz="1400" b="1" dirty="0" err="1">
                  <a:latin typeface="Courier New" panose="02070309020205020404" pitchFamily="49" charset="0"/>
                  <a:cs typeface="Courier New" panose="02070309020205020404" pitchFamily="49" charset="0"/>
                </a:rPr>
                <a:t>densCols</a:t>
              </a:r>
              <a:r>
                <a:rPr lang="en-US"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lots.of.data</a:t>
              </a:r>
              <a:r>
                <a:rPr lang="en-US"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colramp</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colorRampPalette</a:t>
              </a:r>
              <a:r>
                <a:rPr lang="en-US" sz="1400" dirty="0">
                  <a:latin typeface="Courier New" panose="02070309020205020404" pitchFamily="49" charset="0"/>
                  <a:cs typeface="Courier New" panose="02070309020205020404" pitchFamily="49" charset="0"/>
                </a:rPr>
                <a:t>(c(</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blue","green","red","yellow</a:t>
              </a:r>
              <a:r>
                <a:rPr lang="en-US"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endParaRPr lang="en-GB" sz="1400" dirty="0">
                <a:latin typeface="Courier New" panose="02070309020205020404" pitchFamily="49" charset="0"/>
                <a:cs typeface="Courier New" panose="020703090202050204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Colour Mapping Function</a:t>
            </a:r>
            <a:endParaRPr lang="en-GB" dirty="0"/>
          </a:p>
        </p:txBody>
      </p:sp>
      <p:sp>
        <p:nvSpPr>
          <p:cNvPr id="5" name="TextBox 4"/>
          <p:cNvSpPr txBox="1"/>
          <p:nvPr/>
        </p:nvSpPr>
        <p:spPr>
          <a:xfrm>
            <a:off x="2015245" y="1988841"/>
            <a:ext cx="8340745" cy="3170099"/>
          </a:xfrm>
          <a:prstGeom prst="rect">
            <a:avLst/>
          </a:prstGeom>
          <a:noFill/>
        </p:spPr>
        <p:txBody>
          <a:bodyPr wrap="none" rtlCol="0">
            <a:spAutoFit/>
          </a:bodyPr>
          <a:lstStyle/>
          <a:p>
            <a:r>
              <a:rPr lang="en-GB" sz="2000" dirty="0" err="1">
                <a:latin typeface="Courier New" panose="02070309020205020404" pitchFamily="49" charset="0"/>
                <a:cs typeface="Courier New" panose="02070309020205020404" pitchFamily="49" charset="0"/>
              </a:rPr>
              <a:t>map.colours</a:t>
            </a:r>
            <a:r>
              <a:rPr lang="en-GB" sz="2000" dirty="0">
                <a:latin typeface="Courier New" panose="02070309020205020404" pitchFamily="49" charset="0"/>
                <a:cs typeface="Courier New" panose="02070309020205020404" pitchFamily="49" charset="0"/>
              </a:rPr>
              <a:t> &lt;- function(</a:t>
            </a:r>
            <a:r>
              <a:rPr lang="en-GB" sz="2000" dirty="0" err="1">
                <a:latin typeface="Courier New" panose="02070309020205020404" pitchFamily="49" charset="0"/>
                <a:cs typeface="Courier New" panose="02070309020205020404" pitchFamily="49" charset="0"/>
              </a:rPr>
              <a:t>values,palette</a:t>
            </a:r>
            <a:r>
              <a:rPr lang="en-GB" sz="2000" dirty="0">
                <a:latin typeface="Courier New" panose="02070309020205020404" pitchFamily="49" charset="0"/>
                <a:cs typeface="Courier New" panose="02070309020205020404" pitchFamily="49" charset="0"/>
              </a:rPr>
              <a:t>) {</a:t>
            </a:r>
            <a:endParaRPr lang="en-GB" sz="2000" dirty="0">
              <a:latin typeface="Courier New" panose="02070309020205020404" pitchFamily="49" charset="0"/>
              <a:cs typeface="Courier New" panose="02070309020205020404" pitchFamily="49" charset="0"/>
            </a:endParaRPr>
          </a:p>
          <a:p>
            <a:endParaRPr lang="en-GB" sz="2000" dirty="0">
              <a:latin typeface="Courier New" panose="02070309020205020404" pitchFamily="49" charset="0"/>
              <a:cs typeface="Courier New" panose="02070309020205020404" pitchFamily="49" charset="0"/>
            </a:endParaRPr>
          </a:p>
          <a:p>
            <a:r>
              <a:rPr lang="en-GB" sz="2000" dirty="0">
                <a:latin typeface="Courier New" panose="02070309020205020404" pitchFamily="49" charset="0"/>
                <a:cs typeface="Courier New" panose="02070309020205020404" pitchFamily="49" charset="0"/>
              </a:rPr>
              <a:t>  range &lt;- range(values)</a:t>
            </a:r>
            <a:endParaRPr lang="en-GB" sz="2000" dirty="0">
              <a:latin typeface="Courier New" panose="02070309020205020404" pitchFamily="49" charset="0"/>
              <a:cs typeface="Courier New" panose="02070309020205020404" pitchFamily="49" charset="0"/>
            </a:endParaRPr>
          </a:p>
          <a:p>
            <a:r>
              <a:rPr lang="en-GB" sz="2000" dirty="0">
                <a:latin typeface="Courier New" panose="02070309020205020404" pitchFamily="49" charset="0"/>
                <a:cs typeface="Courier New" panose="02070309020205020404" pitchFamily="49" charset="0"/>
              </a:rPr>
              <a:t>  </a:t>
            </a:r>
            <a:endParaRPr lang="en-GB" sz="2000" dirty="0">
              <a:latin typeface="Courier New" panose="02070309020205020404" pitchFamily="49" charset="0"/>
              <a:cs typeface="Courier New" panose="02070309020205020404" pitchFamily="49" charset="0"/>
            </a:endParaRPr>
          </a:p>
          <a:p>
            <a:r>
              <a:rPr lang="en-GB" sz="2000" dirty="0">
                <a:latin typeface="Courier New" panose="02070309020205020404" pitchFamily="49" charset="0"/>
                <a:cs typeface="Courier New" panose="02070309020205020404" pitchFamily="49" charset="0"/>
              </a:rPr>
              <a:t>  proportion &lt;- (values-range[1])/(range[2]-range[1])</a:t>
            </a:r>
            <a:endParaRPr lang="en-GB" sz="2000" dirty="0">
              <a:latin typeface="Courier New" panose="02070309020205020404" pitchFamily="49" charset="0"/>
              <a:cs typeface="Courier New" panose="02070309020205020404" pitchFamily="49" charset="0"/>
            </a:endParaRPr>
          </a:p>
          <a:p>
            <a:r>
              <a:rPr lang="en-GB" sz="2000" dirty="0">
                <a:latin typeface="Courier New" panose="02070309020205020404" pitchFamily="49" charset="0"/>
                <a:cs typeface="Courier New" panose="02070309020205020404" pitchFamily="49" charset="0"/>
              </a:rPr>
              <a:t>  index &lt;- round((length(palette)-1)*proportion)+1</a:t>
            </a:r>
            <a:endParaRPr lang="en-GB" sz="2000" dirty="0">
              <a:latin typeface="Courier New" panose="02070309020205020404" pitchFamily="49" charset="0"/>
              <a:cs typeface="Courier New" panose="02070309020205020404" pitchFamily="49" charset="0"/>
            </a:endParaRPr>
          </a:p>
          <a:p>
            <a:r>
              <a:rPr lang="en-GB" sz="2000" dirty="0">
                <a:latin typeface="Courier New" panose="02070309020205020404" pitchFamily="49" charset="0"/>
                <a:cs typeface="Courier New" panose="02070309020205020404" pitchFamily="49" charset="0"/>
              </a:rPr>
              <a:t>  </a:t>
            </a:r>
            <a:endParaRPr lang="en-GB" sz="2000" dirty="0">
              <a:latin typeface="Courier New" panose="02070309020205020404" pitchFamily="49" charset="0"/>
              <a:cs typeface="Courier New" panose="02070309020205020404" pitchFamily="49" charset="0"/>
            </a:endParaRPr>
          </a:p>
          <a:p>
            <a:r>
              <a:rPr lang="en-GB" sz="2000" dirty="0">
                <a:latin typeface="Courier New" panose="02070309020205020404" pitchFamily="49" charset="0"/>
                <a:cs typeface="Courier New" panose="02070309020205020404" pitchFamily="49" charset="0"/>
              </a:rPr>
              <a:t>  return(palette[index])</a:t>
            </a:r>
            <a:endParaRPr lang="en-GB" sz="2000" dirty="0">
              <a:latin typeface="Courier New" panose="02070309020205020404" pitchFamily="49" charset="0"/>
              <a:cs typeface="Courier New" panose="02070309020205020404" pitchFamily="49" charset="0"/>
            </a:endParaRPr>
          </a:p>
          <a:p>
            <a:r>
              <a:rPr lang="en-GB" sz="2000" dirty="0">
                <a:latin typeface="Courier New" panose="02070309020205020404" pitchFamily="49" charset="0"/>
                <a:cs typeface="Courier New" panose="02070309020205020404" pitchFamily="49" charset="0"/>
              </a:rPr>
              <a:t>}</a:t>
            </a:r>
            <a:endParaRPr lang="en-GB" sz="2000" dirty="0">
              <a:latin typeface="Courier New" panose="02070309020205020404" pitchFamily="49" charset="0"/>
              <a:cs typeface="Courier New" panose="02070309020205020404" pitchFamily="49" charset="0"/>
            </a:endParaRPr>
          </a:p>
          <a:p>
            <a:endParaRPr lang="en-GB" sz="20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stretch>
            <a:fillRect/>
          </a:stretch>
        </p:blipFill>
        <p:spPr>
          <a:xfrm>
            <a:off x="5924876" y="3401664"/>
            <a:ext cx="4389744" cy="3270790"/>
          </a:xfrm>
          <a:prstGeom prst="rect">
            <a:avLst/>
          </a:prstGeom>
        </p:spPr>
      </p:pic>
      <p:sp>
        <p:nvSpPr>
          <p:cNvPr id="2" name="Title 1"/>
          <p:cNvSpPr>
            <a:spLocks noGrp="1"/>
          </p:cNvSpPr>
          <p:nvPr>
            <p:ph type="title"/>
          </p:nvPr>
        </p:nvSpPr>
        <p:spPr/>
        <p:txBody>
          <a:bodyPr/>
          <a:lstStyle/>
          <a:p>
            <a:r>
              <a:rPr lang="en-GB" dirty="0"/>
              <a:t>Plotting Quantitative Colour</a:t>
            </a:r>
            <a:endParaRPr lang="en-GB" dirty="0"/>
          </a:p>
        </p:txBody>
      </p:sp>
      <p:sp>
        <p:nvSpPr>
          <p:cNvPr id="4" name="Rectangle 3"/>
          <p:cNvSpPr/>
          <p:nvPr/>
        </p:nvSpPr>
        <p:spPr>
          <a:xfrm>
            <a:off x="1945496" y="1326828"/>
            <a:ext cx="2977097" cy="307777"/>
          </a:xfrm>
          <a:prstGeom prst="rect">
            <a:avLst/>
          </a:prstGeom>
        </p:spPr>
        <p:txBody>
          <a:bodyPr wrap="none">
            <a:spAutoFit/>
          </a:bodyPr>
          <a:lstStyle/>
          <a:p>
            <a:r>
              <a:rPr lang="en-GB" sz="1400" dirty="0">
                <a:latin typeface="Courier New" panose="02070309020205020404" pitchFamily="49" charset="0"/>
                <a:cs typeface="Courier New" panose="02070309020205020404" pitchFamily="49" charset="0"/>
              </a:rPr>
              <a:t>plot(</a:t>
            </a:r>
            <a:r>
              <a:rPr lang="en-GB" sz="1400" dirty="0" err="1">
                <a:latin typeface="Courier New" panose="02070309020205020404" pitchFamily="49" charset="0"/>
                <a:cs typeface="Courier New" panose="02070309020205020404" pitchFamily="49" charset="0"/>
              </a:rPr>
              <a:t>lots.of.data</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pch</a:t>
            </a:r>
            <a:r>
              <a:rPr lang="en-GB" sz="1400" dirty="0">
                <a:latin typeface="Courier New" panose="02070309020205020404" pitchFamily="49" charset="0"/>
                <a:cs typeface="Courier New" panose="02070309020205020404" pitchFamily="49" charset="0"/>
              </a:rPr>
              <a:t>=19)</a:t>
            </a:r>
            <a:endParaRPr lang="en-GB" sz="1400" dirty="0">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2"/>
          <a:stretch>
            <a:fillRect/>
          </a:stretch>
        </p:blipFill>
        <p:spPr>
          <a:xfrm>
            <a:off x="1703513" y="3476766"/>
            <a:ext cx="4188155" cy="3120586"/>
          </a:xfrm>
          <a:prstGeom prst="rect">
            <a:avLst/>
          </a:prstGeom>
        </p:spPr>
      </p:pic>
      <p:sp>
        <p:nvSpPr>
          <p:cNvPr id="6" name="Rectangle 5"/>
          <p:cNvSpPr/>
          <p:nvPr/>
        </p:nvSpPr>
        <p:spPr>
          <a:xfrm>
            <a:off x="6312024" y="1326828"/>
            <a:ext cx="4644008" cy="2246769"/>
          </a:xfrm>
          <a:prstGeom prst="rect">
            <a:avLst/>
          </a:prstGeom>
        </p:spPr>
        <p:txBody>
          <a:bodyPr wrap="square">
            <a:spAutoFit/>
          </a:bodyPr>
          <a:lstStyle/>
          <a:p>
            <a:r>
              <a:rPr lang="en-GB" sz="1400" dirty="0">
                <a:latin typeface="Courier New" panose="02070309020205020404" pitchFamily="49" charset="0"/>
                <a:cs typeface="Courier New" panose="02070309020205020404" pitchFamily="49" charset="0"/>
              </a:rPr>
              <a:t>plot(</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lots.of.data</a:t>
            </a:r>
            <a:r>
              <a:rPr lang="en-GB" sz="1400" dirty="0">
                <a:latin typeface="Courier New" panose="02070309020205020404" pitchFamily="49" charset="0"/>
                <a:cs typeface="Courier New" panose="02070309020205020404" pitchFamily="49" charset="0"/>
              </a:rPr>
              <a:t>, </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pch</a:t>
            </a:r>
            <a:r>
              <a:rPr lang="en-GB" sz="1400" dirty="0">
                <a:latin typeface="Courier New" panose="02070309020205020404" pitchFamily="49" charset="0"/>
                <a:cs typeface="Courier New" panose="02070309020205020404" pitchFamily="49" charset="0"/>
              </a:rPr>
              <a:t>=19, </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col=</a:t>
            </a:r>
            <a:r>
              <a:rPr lang="en-GB" sz="1400" b="1" dirty="0" err="1">
                <a:latin typeface="Courier New" panose="02070309020205020404" pitchFamily="49" charset="0"/>
                <a:cs typeface="Courier New" panose="02070309020205020404" pitchFamily="49" charset="0"/>
              </a:rPr>
              <a:t>map.colours</a:t>
            </a:r>
            <a:r>
              <a:rPr lang="en-GB" sz="1400" dirty="0">
                <a:latin typeface="Courier New" panose="02070309020205020404" pitchFamily="49" charset="0"/>
                <a:cs typeface="Courier New" panose="02070309020205020404" pitchFamily="49" charset="0"/>
              </a:rPr>
              <a:t>(</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lots.of.data$K4 - lots.of.data$K27,</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colorRampPalette</a:t>
            </a:r>
            <a:r>
              <a:rPr lang="en-GB" sz="1400" dirty="0">
                <a:latin typeface="Courier New" panose="02070309020205020404" pitchFamily="49" charset="0"/>
                <a:cs typeface="Courier New" panose="02070309020205020404" pitchFamily="49" charset="0"/>
              </a:rPr>
              <a:t>(c(</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blue","green","red","yellow</a:t>
            </a:r>
            <a:r>
              <a:rPr lang="en-GB" sz="1400" dirty="0">
                <a:latin typeface="Courier New" panose="02070309020205020404" pitchFamily="49" charset="0"/>
                <a:cs typeface="Courier New" panose="02070309020205020404" pitchFamily="49" charset="0"/>
              </a:rPr>
              <a:t>")</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)(100)</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a:t>
            </a:r>
            <a:endParaRPr lang="en-GB" sz="14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1" cstate="print">
            <a:extLst>
              <a:ext uri="{28A0092B-C50C-407E-A947-70E740481C1C}">
                <a14:useLocalDpi xmlns:a14="http://schemas.microsoft.com/office/drawing/2010/main" val="0"/>
              </a:ext>
            </a:extLst>
          </a:blip>
          <a:stretch>
            <a:fillRect/>
          </a:stretch>
        </p:blipFill>
        <p:spPr>
          <a:xfrm>
            <a:off x="3229293" y="1240252"/>
            <a:ext cx="5733415" cy="2150110"/>
          </a:xfrm>
          <a:prstGeom prst="rect">
            <a:avLst/>
          </a:prstGeom>
        </p:spPr>
      </p:pic>
      <p:sp>
        <p:nvSpPr>
          <p:cNvPr id="2" name="Title 1"/>
          <p:cNvSpPr>
            <a:spLocks noGrp="1"/>
          </p:cNvSpPr>
          <p:nvPr>
            <p:ph type="title"/>
          </p:nvPr>
        </p:nvSpPr>
        <p:spPr/>
        <p:txBody>
          <a:bodyPr>
            <a:normAutofit/>
          </a:bodyPr>
          <a:lstStyle/>
          <a:p>
            <a:r>
              <a:rPr lang="en-GB" dirty="0"/>
              <a:t>Points</a:t>
            </a:r>
            <a:endParaRPr lang="en-GB" dirty="0"/>
          </a:p>
        </p:txBody>
      </p:sp>
      <p:sp>
        <p:nvSpPr>
          <p:cNvPr id="3" name="Content Placeholder 2"/>
          <p:cNvSpPr>
            <a:spLocks noGrp="1"/>
          </p:cNvSpPr>
          <p:nvPr>
            <p:ph idx="1"/>
          </p:nvPr>
        </p:nvSpPr>
        <p:spPr>
          <a:xfrm>
            <a:off x="1981200" y="3212977"/>
            <a:ext cx="8229600" cy="2913187"/>
          </a:xfrm>
        </p:spPr>
        <p:txBody>
          <a:bodyPr>
            <a:normAutofit/>
          </a:bodyPr>
          <a:lstStyle/>
          <a:p>
            <a:r>
              <a:rPr lang="en-GB" dirty="0"/>
              <a:t>Input: 	2 Vectors (x and y positions)</a:t>
            </a:r>
            <a:endParaRPr lang="en-GB" dirty="0"/>
          </a:p>
          <a:p>
            <a:r>
              <a:rPr lang="en-GB" dirty="0"/>
              <a:t>Options:</a:t>
            </a:r>
            <a:endParaRPr lang="en-GB" dirty="0"/>
          </a:p>
          <a:p>
            <a:pPr lvl="1"/>
            <a:r>
              <a:rPr lang="en-GB" dirty="0" err="1">
                <a:latin typeface="Courier New" panose="02070309020205020404" pitchFamily="49" charset="0"/>
                <a:cs typeface="Courier New" panose="02070309020205020404" pitchFamily="49" charset="0"/>
              </a:rPr>
              <a:t>pch</a:t>
            </a:r>
            <a:endParaRPr lang="en-GB" dirty="0"/>
          </a:p>
          <a:p>
            <a:pPr lvl="1"/>
            <a:r>
              <a:rPr lang="en-GB" dirty="0" err="1">
                <a:latin typeface="Courier New" panose="02070309020205020404" pitchFamily="49" charset="0"/>
                <a:cs typeface="Courier New" panose="02070309020205020404" pitchFamily="49" charset="0"/>
              </a:rPr>
              <a:t>cex</a:t>
            </a:r>
            <a:endParaRPr lang="en-GB"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Lines / Arrows / </a:t>
            </a:r>
            <a:r>
              <a:rPr lang="en-GB" dirty="0" err="1"/>
              <a:t>Abline</a:t>
            </a:r>
            <a:endParaRPr lang="en-GB" dirty="0"/>
          </a:p>
        </p:txBody>
      </p:sp>
      <p:sp>
        <p:nvSpPr>
          <p:cNvPr id="3" name="Content Placeholder 2"/>
          <p:cNvSpPr>
            <a:spLocks noGrp="1"/>
          </p:cNvSpPr>
          <p:nvPr>
            <p:ph idx="1"/>
          </p:nvPr>
        </p:nvSpPr>
        <p:spPr>
          <a:xfrm>
            <a:off x="1981200" y="3212977"/>
            <a:ext cx="8229600" cy="2913187"/>
          </a:xfrm>
        </p:spPr>
        <p:txBody>
          <a:bodyPr>
            <a:normAutofit lnSpcReduction="10000"/>
          </a:bodyPr>
          <a:lstStyle/>
          <a:p>
            <a:r>
              <a:rPr lang="en-GB" dirty="0"/>
              <a:t>Input:</a:t>
            </a:r>
            <a:endParaRPr lang="en-GB" dirty="0"/>
          </a:p>
          <a:p>
            <a:pPr lvl="1"/>
            <a:r>
              <a:rPr lang="en-GB" dirty="0"/>
              <a:t>Lines 2 vectors (x and y)</a:t>
            </a:r>
            <a:endParaRPr lang="en-GB" dirty="0"/>
          </a:p>
          <a:p>
            <a:pPr lvl="1"/>
            <a:r>
              <a:rPr lang="en-GB" dirty="0"/>
              <a:t>Arrows 4 vectors (x0,y0,x1,y1)</a:t>
            </a:r>
            <a:endParaRPr lang="en-GB" dirty="0"/>
          </a:p>
          <a:p>
            <a:pPr lvl="1"/>
            <a:r>
              <a:rPr lang="en-GB" dirty="0" err="1"/>
              <a:t>Abline</a:t>
            </a:r>
            <a:r>
              <a:rPr lang="en-GB" dirty="0"/>
              <a:t> Intercept and slope (or correlation object)</a:t>
            </a:r>
            <a:endParaRPr lang="en-GB" dirty="0"/>
          </a:p>
          <a:p>
            <a:r>
              <a:rPr lang="en-GB" dirty="0"/>
              <a:t>Options:</a:t>
            </a:r>
            <a:endParaRPr lang="en-GB" dirty="0"/>
          </a:p>
          <a:p>
            <a:pPr lvl="1"/>
            <a:r>
              <a:rPr lang="en-GB" dirty="0" err="1">
                <a:latin typeface="Courier New" panose="02070309020205020404" pitchFamily="49" charset="0"/>
                <a:cs typeface="Courier New" panose="02070309020205020404" pitchFamily="49" charset="0"/>
              </a:rPr>
              <a:t>lwd</a:t>
            </a:r>
            <a:endParaRPr lang="en-GB" dirty="0"/>
          </a:p>
          <a:p>
            <a:pPr lvl="1"/>
            <a:r>
              <a:rPr lang="en-GB" dirty="0">
                <a:latin typeface="Courier New" panose="02070309020205020404" pitchFamily="49" charset="0"/>
                <a:cs typeface="Courier New" panose="02070309020205020404" pitchFamily="49" charset="0"/>
              </a:rPr>
              <a:t>angle </a:t>
            </a:r>
            <a:r>
              <a:rPr lang="en-GB" dirty="0">
                <a:cs typeface="Courier New" panose="02070309020205020404" pitchFamily="49" charset="0"/>
              </a:rPr>
              <a:t>(arrows)</a:t>
            </a:r>
            <a:endParaRPr lang="en-GB" dirty="0"/>
          </a:p>
        </p:txBody>
      </p:sp>
      <p:pic>
        <p:nvPicPr>
          <p:cNvPr id="5" name="Picture 4"/>
          <p:cNvPicPr/>
          <p:nvPr/>
        </p:nvPicPr>
        <p:blipFill>
          <a:blip r:embed="rId1" cstate="print">
            <a:extLst>
              <a:ext uri="{28A0092B-C50C-407E-A947-70E740481C1C}">
                <a14:useLocalDpi xmlns:a14="http://schemas.microsoft.com/office/drawing/2010/main" val="0"/>
              </a:ext>
            </a:extLst>
          </a:blip>
          <a:stretch>
            <a:fillRect/>
          </a:stretch>
        </p:blipFill>
        <p:spPr>
          <a:xfrm>
            <a:off x="3071665" y="1124744"/>
            <a:ext cx="5733415" cy="215011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stretch>
            <a:fillRect/>
          </a:stretch>
        </p:blipFill>
        <p:spPr>
          <a:xfrm>
            <a:off x="5939052" y="1417638"/>
            <a:ext cx="4728949" cy="3523530"/>
          </a:xfrm>
          <a:prstGeom prst="rect">
            <a:avLst/>
          </a:prstGeom>
        </p:spPr>
      </p:pic>
      <p:sp>
        <p:nvSpPr>
          <p:cNvPr id="2" name="Title 1"/>
          <p:cNvSpPr>
            <a:spLocks noGrp="1"/>
          </p:cNvSpPr>
          <p:nvPr>
            <p:ph type="title"/>
          </p:nvPr>
        </p:nvSpPr>
        <p:spPr/>
        <p:txBody>
          <a:bodyPr/>
          <a:lstStyle/>
          <a:p>
            <a:r>
              <a:rPr lang="en-GB" dirty="0"/>
              <a:t>Example multi-layer plot</a:t>
            </a:r>
            <a:endParaRPr lang="en-GB" dirty="0"/>
          </a:p>
        </p:txBody>
      </p:sp>
      <p:sp>
        <p:nvSpPr>
          <p:cNvPr id="5" name="Rectangle 4"/>
          <p:cNvSpPr/>
          <p:nvPr/>
        </p:nvSpPr>
        <p:spPr>
          <a:xfrm>
            <a:off x="8544272" y="5541512"/>
            <a:ext cx="2232248" cy="1323439"/>
          </a:xfrm>
          <a:prstGeom prst="rect">
            <a:avLst/>
          </a:prstGeom>
        </p:spPr>
        <p:txBody>
          <a:bodyPr wrap="square">
            <a:spAutoFit/>
          </a:bodyPr>
          <a:lstStyle/>
          <a:p>
            <a:r>
              <a:rPr lang="en-GB" sz="1600" dirty="0">
                <a:latin typeface="Courier New" panose="02070309020205020404" pitchFamily="49" charset="0"/>
                <a:cs typeface="Courier New" panose="02070309020205020404" pitchFamily="49" charset="0"/>
              </a:rPr>
              <a:t>&gt; </a:t>
            </a:r>
            <a:r>
              <a:rPr lang="en-GB" sz="1600" dirty="0" err="1">
                <a:latin typeface="Courier New" panose="02070309020205020404" pitchFamily="49" charset="0"/>
                <a:cs typeface="Courier New" panose="02070309020205020404" pitchFamily="49" charset="0"/>
              </a:rPr>
              <a:t>error.data</a:t>
            </a:r>
            <a:endParaRPr lang="en-GB" sz="1600" dirty="0">
              <a:latin typeface="Courier New" panose="02070309020205020404" pitchFamily="49" charset="0"/>
              <a:cs typeface="Courier New" panose="02070309020205020404" pitchFamily="49" charset="0"/>
            </a:endParaRPr>
          </a:p>
          <a:p>
            <a:r>
              <a:rPr lang="en-GB" sz="1600" dirty="0">
                <a:latin typeface="Courier New" panose="02070309020205020404" pitchFamily="49" charset="0"/>
                <a:cs typeface="Courier New" panose="02070309020205020404" pitchFamily="49" charset="0"/>
              </a:rPr>
              <a:t>  values    </a:t>
            </a:r>
            <a:r>
              <a:rPr lang="en-GB" sz="1600" dirty="0" err="1">
                <a:latin typeface="Courier New" panose="02070309020205020404" pitchFamily="49" charset="0"/>
                <a:cs typeface="Courier New" panose="02070309020205020404" pitchFamily="49" charset="0"/>
              </a:rPr>
              <a:t>sem</a:t>
            </a:r>
            <a:endParaRPr lang="en-GB" sz="1600" dirty="0">
              <a:latin typeface="Courier New" panose="02070309020205020404" pitchFamily="49" charset="0"/>
              <a:cs typeface="Courier New" panose="02070309020205020404" pitchFamily="49" charset="0"/>
            </a:endParaRPr>
          </a:p>
          <a:p>
            <a:r>
              <a:rPr lang="en-GB" sz="1600" dirty="0">
                <a:latin typeface="Courier New" panose="02070309020205020404" pitchFamily="49" charset="0"/>
                <a:cs typeface="Courier New" panose="02070309020205020404" pitchFamily="49" charset="0"/>
              </a:rPr>
              <a:t>1      4   1.50</a:t>
            </a:r>
            <a:endParaRPr lang="en-GB" sz="1600" dirty="0">
              <a:latin typeface="Courier New" panose="02070309020205020404" pitchFamily="49" charset="0"/>
              <a:cs typeface="Courier New" panose="02070309020205020404" pitchFamily="49" charset="0"/>
            </a:endParaRPr>
          </a:p>
          <a:p>
            <a:r>
              <a:rPr lang="en-GB" sz="1600" dirty="0">
                <a:latin typeface="Courier New" panose="02070309020205020404" pitchFamily="49" charset="0"/>
                <a:cs typeface="Courier New" panose="02070309020205020404" pitchFamily="49" charset="0"/>
              </a:rPr>
              <a:t>2      5   0.25</a:t>
            </a:r>
            <a:endParaRPr lang="en-GB" sz="1600" dirty="0">
              <a:latin typeface="Courier New" panose="02070309020205020404" pitchFamily="49" charset="0"/>
              <a:cs typeface="Courier New" panose="02070309020205020404" pitchFamily="49" charset="0"/>
            </a:endParaRPr>
          </a:p>
          <a:p>
            <a:r>
              <a:rPr lang="en-GB" sz="1600" dirty="0">
                <a:latin typeface="Courier New" panose="02070309020205020404" pitchFamily="49" charset="0"/>
                <a:cs typeface="Courier New" panose="02070309020205020404" pitchFamily="49" charset="0"/>
              </a:rPr>
              <a:t>3      3   0.75</a:t>
            </a:r>
            <a:endParaRPr lang="en-GB" sz="1600" dirty="0">
              <a:latin typeface="Courier New" panose="02070309020205020404" pitchFamily="49" charset="0"/>
              <a:cs typeface="Courier New" panose="02070309020205020404" pitchFamily="49" charset="0"/>
            </a:endParaRPr>
          </a:p>
        </p:txBody>
      </p:sp>
      <p:sp>
        <p:nvSpPr>
          <p:cNvPr id="6" name="Rectangle 5"/>
          <p:cNvSpPr/>
          <p:nvPr/>
        </p:nvSpPr>
        <p:spPr>
          <a:xfrm>
            <a:off x="1017712" y="1660783"/>
            <a:ext cx="5544616" cy="4832092"/>
          </a:xfrm>
          <a:prstGeom prst="rect">
            <a:avLst/>
          </a:prstGeom>
        </p:spPr>
        <p:txBody>
          <a:bodyPr wrap="square">
            <a:spAutoFit/>
          </a:bodyPr>
          <a:lstStyle/>
          <a:p>
            <a:r>
              <a:rPr lang="en-GB" sz="1400" dirty="0" err="1">
                <a:latin typeface="Courier New" panose="02070309020205020404" pitchFamily="49" charset="0"/>
                <a:cs typeface="Courier New" panose="02070309020205020404" pitchFamily="49" charset="0"/>
              </a:rPr>
              <a:t>barplot</a:t>
            </a:r>
            <a:r>
              <a:rPr lang="en-GB" sz="1400" dirty="0">
                <a:latin typeface="Courier New" panose="02070309020205020404" pitchFamily="49" charset="0"/>
                <a:cs typeface="Courier New" panose="02070309020205020404" pitchFamily="49" charset="0"/>
              </a:rPr>
              <a:t>(</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error.data$values</a:t>
            </a:r>
            <a:r>
              <a:rPr lang="en-GB" sz="1400" dirty="0">
                <a:latin typeface="Courier New" panose="02070309020205020404" pitchFamily="49" charset="0"/>
                <a:cs typeface="Courier New" panose="02070309020205020404" pitchFamily="49" charset="0"/>
              </a:rPr>
              <a:t>,</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col="red2",</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ylim</a:t>
            </a:r>
            <a:r>
              <a:rPr lang="en-GB" sz="1400" dirty="0">
                <a:latin typeface="Courier New" panose="02070309020205020404" pitchFamily="49" charset="0"/>
                <a:cs typeface="Courier New" panose="02070309020205020404" pitchFamily="49" charset="0"/>
              </a:rPr>
              <a:t>=(c(0,6))</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-&gt; </a:t>
            </a:r>
            <a:r>
              <a:rPr lang="en-GB" sz="1400" dirty="0" err="1">
                <a:latin typeface="Courier New" panose="02070309020205020404" pitchFamily="49" charset="0"/>
                <a:cs typeface="Courier New" panose="02070309020205020404" pitchFamily="49" charset="0"/>
              </a:rPr>
              <a:t>bar.centres</a:t>
            </a:r>
            <a:endParaRPr lang="en-GB" sz="1400" dirty="0">
              <a:latin typeface="Courier New" panose="02070309020205020404" pitchFamily="49" charset="0"/>
              <a:cs typeface="Courier New" panose="02070309020205020404" pitchFamily="49" charset="0"/>
            </a:endParaRP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arrows(</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x0=</a:t>
            </a:r>
            <a:r>
              <a:rPr lang="en-GB" sz="1400" dirty="0" err="1">
                <a:latin typeface="Courier New" panose="02070309020205020404" pitchFamily="49" charset="0"/>
                <a:cs typeface="Courier New" panose="02070309020205020404" pitchFamily="49" charset="0"/>
              </a:rPr>
              <a:t>bar.centres</a:t>
            </a:r>
            <a:r>
              <a:rPr lang="en-GB" sz="1400" dirty="0">
                <a:latin typeface="Courier New" panose="02070309020205020404" pitchFamily="49" charset="0"/>
                <a:cs typeface="Courier New" panose="02070309020205020404" pitchFamily="49" charset="0"/>
              </a:rPr>
              <a:t>,</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y0=</a:t>
            </a:r>
            <a:r>
              <a:rPr lang="en-GB" sz="1400" dirty="0" err="1">
                <a:latin typeface="Courier New" panose="02070309020205020404" pitchFamily="49" charset="0"/>
                <a:cs typeface="Courier New" panose="02070309020205020404" pitchFamily="49" charset="0"/>
              </a:rPr>
              <a:t>error.data$values</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error.data$sem</a:t>
            </a:r>
            <a:r>
              <a:rPr lang="en-GB" sz="1400" dirty="0">
                <a:latin typeface="Courier New" panose="02070309020205020404" pitchFamily="49" charset="0"/>
                <a:cs typeface="Courier New" panose="02070309020205020404" pitchFamily="49" charset="0"/>
              </a:rPr>
              <a:t>, </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x1=</a:t>
            </a:r>
            <a:r>
              <a:rPr lang="en-GB" sz="1400" dirty="0" err="1">
                <a:latin typeface="Courier New" panose="02070309020205020404" pitchFamily="49" charset="0"/>
                <a:cs typeface="Courier New" panose="02070309020205020404" pitchFamily="49" charset="0"/>
              </a:rPr>
              <a:t>bar.centres</a:t>
            </a:r>
            <a:r>
              <a:rPr lang="en-GB" sz="1400" dirty="0">
                <a:latin typeface="Courier New" panose="02070309020205020404" pitchFamily="49" charset="0"/>
                <a:cs typeface="Courier New" panose="02070309020205020404" pitchFamily="49" charset="0"/>
              </a:rPr>
              <a:t>, </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y1=</a:t>
            </a:r>
            <a:r>
              <a:rPr lang="en-GB" sz="1400" dirty="0" err="1">
                <a:latin typeface="Courier New" panose="02070309020205020404" pitchFamily="49" charset="0"/>
                <a:cs typeface="Courier New" panose="02070309020205020404" pitchFamily="49" charset="0"/>
              </a:rPr>
              <a:t>error.data$values</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error.data$sem</a:t>
            </a:r>
            <a:r>
              <a:rPr lang="en-GB" sz="1400" dirty="0">
                <a:latin typeface="Courier New" panose="02070309020205020404" pitchFamily="49" charset="0"/>
                <a:cs typeface="Courier New" panose="02070309020205020404" pitchFamily="49" charset="0"/>
              </a:rPr>
              <a:t>,</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angle=90,</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code = 3,</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lwd</a:t>
            </a:r>
            <a:r>
              <a:rPr lang="en-GB" sz="1400" dirty="0">
                <a:latin typeface="Courier New" panose="02070309020205020404" pitchFamily="49" charset="0"/>
                <a:cs typeface="Courier New" panose="02070309020205020404" pitchFamily="49" charset="0"/>
              </a:rPr>
              <a:t>=2</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a:t>
            </a:r>
            <a:endParaRPr lang="en-GB" sz="1400" dirty="0">
              <a:latin typeface="Courier New" panose="02070309020205020404" pitchFamily="49" charset="0"/>
              <a:cs typeface="Courier New" panose="02070309020205020404" pitchFamily="49" charset="0"/>
            </a:endParaRP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text(</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bar.centres</a:t>
            </a:r>
            <a:r>
              <a:rPr lang="en-GB" sz="1400" dirty="0">
                <a:latin typeface="Courier New" panose="02070309020205020404" pitchFamily="49" charset="0"/>
                <a:cs typeface="Courier New" panose="02070309020205020404" pitchFamily="49" charset="0"/>
              </a:rPr>
              <a:t>[2],</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y = </a:t>
            </a:r>
            <a:r>
              <a:rPr lang="en-GB" sz="1400" dirty="0" err="1">
                <a:latin typeface="Courier New" panose="02070309020205020404" pitchFamily="49" charset="0"/>
                <a:cs typeface="Courier New" panose="02070309020205020404" pitchFamily="49" charset="0"/>
              </a:rPr>
              <a:t>error.data$values</a:t>
            </a:r>
            <a:r>
              <a:rPr lang="en-GB" sz="1400" dirty="0">
                <a:latin typeface="Courier New" panose="02070309020205020404" pitchFamily="49" charset="0"/>
                <a:cs typeface="Courier New" panose="02070309020205020404" pitchFamily="49" charset="0"/>
              </a:rPr>
              <a:t>[2] + </a:t>
            </a:r>
            <a:r>
              <a:rPr lang="en-GB" sz="1400" dirty="0" err="1">
                <a:latin typeface="Courier New" panose="02070309020205020404" pitchFamily="49" charset="0"/>
                <a:cs typeface="Courier New" panose="02070309020205020404" pitchFamily="49" charset="0"/>
              </a:rPr>
              <a:t>error.data$sem</a:t>
            </a:r>
            <a:r>
              <a:rPr lang="en-GB" sz="1400" dirty="0">
                <a:latin typeface="Courier New" panose="02070309020205020404" pitchFamily="49" charset="0"/>
                <a:cs typeface="Courier New" panose="02070309020205020404" pitchFamily="49" charset="0"/>
              </a:rPr>
              <a:t>[2],</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labels = "***", </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pos</a:t>
            </a:r>
            <a:r>
              <a:rPr lang="en-GB" sz="1400" dirty="0">
                <a:latin typeface="Courier New" panose="02070309020205020404" pitchFamily="49" charset="0"/>
                <a:cs typeface="Courier New" panose="02070309020205020404" pitchFamily="49" charset="0"/>
              </a:rPr>
              <a:t>=3</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a:t>
            </a:r>
            <a:endParaRPr lang="en-GB" sz="14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18" end="1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19" end="1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xEl>
                                              <p:pRg st="20" end="2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1" cstate="print">
            <a:extLst>
              <a:ext uri="{28A0092B-C50C-407E-A947-70E740481C1C}">
                <a14:useLocalDpi xmlns:a14="http://schemas.microsoft.com/office/drawing/2010/main" val="0"/>
              </a:ext>
            </a:extLst>
          </a:blip>
          <a:stretch>
            <a:fillRect/>
          </a:stretch>
        </p:blipFill>
        <p:spPr>
          <a:xfrm>
            <a:off x="3229293" y="1062866"/>
            <a:ext cx="5733415" cy="2150110"/>
          </a:xfrm>
          <a:prstGeom prst="rect">
            <a:avLst/>
          </a:prstGeom>
        </p:spPr>
      </p:pic>
      <p:sp>
        <p:nvSpPr>
          <p:cNvPr id="2" name="Title 1"/>
          <p:cNvSpPr>
            <a:spLocks noGrp="1"/>
          </p:cNvSpPr>
          <p:nvPr>
            <p:ph type="title"/>
          </p:nvPr>
        </p:nvSpPr>
        <p:spPr/>
        <p:txBody>
          <a:bodyPr>
            <a:normAutofit/>
          </a:bodyPr>
          <a:lstStyle/>
          <a:p>
            <a:r>
              <a:rPr lang="en-GB" dirty="0"/>
              <a:t>Polygon (shaded areas)</a:t>
            </a:r>
            <a:endParaRPr lang="en-GB" dirty="0"/>
          </a:p>
        </p:txBody>
      </p:sp>
      <p:sp>
        <p:nvSpPr>
          <p:cNvPr id="3" name="Content Placeholder 2"/>
          <p:cNvSpPr>
            <a:spLocks noGrp="1"/>
          </p:cNvSpPr>
          <p:nvPr>
            <p:ph idx="1"/>
          </p:nvPr>
        </p:nvSpPr>
        <p:spPr>
          <a:xfrm>
            <a:off x="1981200" y="3212977"/>
            <a:ext cx="8229600" cy="2913187"/>
          </a:xfrm>
        </p:spPr>
        <p:txBody>
          <a:bodyPr>
            <a:normAutofit/>
          </a:bodyPr>
          <a:lstStyle/>
          <a:p>
            <a:r>
              <a:rPr lang="en-GB" dirty="0"/>
              <a:t>Input:</a:t>
            </a:r>
            <a:endParaRPr lang="en-GB" dirty="0"/>
          </a:p>
          <a:p>
            <a:pPr lvl="1"/>
            <a:r>
              <a:rPr lang="en-GB" dirty="0"/>
              <a:t>2 vectors (x and y) for bounding region</a:t>
            </a:r>
            <a:endParaRPr lang="en-GB" dirty="0"/>
          </a:p>
          <a:p>
            <a:r>
              <a:rPr lang="en-GB" dirty="0"/>
              <a:t>Options:</a:t>
            </a:r>
            <a:endParaRPr lang="en-GB" dirty="0"/>
          </a:p>
          <a:p>
            <a:pPr lvl="1"/>
            <a:r>
              <a:rPr lang="en-GB" dirty="0">
                <a:latin typeface="Courier New" panose="02070309020205020404" pitchFamily="49" charset="0"/>
                <a:cs typeface="Courier New" panose="02070309020205020404" pitchFamily="49" charset="0"/>
              </a:rPr>
              <a:t>col</a:t>
            </a:r>
            <a:endParaRPr lang="en-GB"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1" cstate="print">
            <a:extLst>
              <a:ext uri="{28A0092B-C50C-407E-A947-70E740481C1C}">
                <a14:useLocalDpi xmlns:a14="http://schemas.microsoft.com/office/drawing/2010/main" val="0"/>
              </a:ext>
            </a:extLst>
          </a:blip>
          <a:stretch>
            <a:fillRect/>
          </a:stretch>
        </p:blipFill>
        <p:spPr>
          <a:xfrm>
            <a:off x="3229293" y="1062866"/>
            <a:ext cx="5733415" cy="2150110"/>
          </a:xfrm>
          <a:prstGeom prst="rect">
            <a:avLst/>
          </a:prstGeom>
        </p:spPr>
      </p:pic>
      <p:sp>
        <p:nvSpPr>
          <p:cNvPr id="2" name="Title 1"/>
          <p:cNvSpPr>
            <a:spLocks noGrp="1"/>
          </p:cNvSpPr>
          <p:nvPr>
            <p:ph type="title"/>
          </p:nvPr>
        </p:nvSpPr>
        <p:spPr/>
        <p:txBody>
          <a:bodyPr>
            <a:normAutofit/>
          </a:bodyPr>
          <a:lstStyle/>
          <a:p>
            <a:r>
              <a:rPr lang="en-GB" dirty="0"/>
              <a:t>Text (in plot text)</a:t>
            </a:r>
            <a:endParaRPr lang="en-GB" dirty="0"/>
          </a:p>
        </p:txBody>
      </p:sp>
      <p:sp>
        <p:nvSpPr>
          <p:cNvPr id="3" name="Content Placeholder 2"/>
          <p:cNvSpPr>
            <a:spLocks noGrp="1"/>
          </p:cNvSpPr>
          <p:nvPr>
            <p:ph idx="1"/>
          </p:nvPr>
        </p:nvSpPr>
        <p:spPr>
          <a:xfrm>
            <a:off x="1981200" y="3212977"/>
            <a:ext cx="8229600" cy="2913187"/>
          </a:xfrm>
        </p:spPr>
        <p:txBody>
          <a:bodyPr>
            <a:normAutofit/>
          </a:bodyPr>
          <a:lstStyle/>
          <a:p>
            <a:r>
              <a:rPr lang="en-GB" dirty="0"/>
              <a:t>Input:</a:t>
            </a:r>
            <a:endParaRPr lang="en-GB" dirty="0"/>
          </a:p>
          <a:p>
            <a:pPr lvl="1"/>
            <a:r>
              <a:rPr lang="en-GB" dirty="0"/>
              <a:t>Text, x, y </a:t>
            </a:r>
            <a:endParaRPr lang="en-GB" dirty="0"/>
          </a:p>
          <a:p>
            <a:r>
              <a:rPr lang="en-GB" dirty="0"/>
              <a:t>Options:</a:t>
            </a:r>
            <a:endParaRPr lang="en-GB" dirty="0"/>
          </a:p>
          <a:p>
            <a:pPr lvl="1"/>
            <a:r>
              <a:rPr lang="en-GB" dirty="0" err="1">
                <a:latin typeface="Courier New" panose="02070309020205020404" pitchFamily="49" charset="0"/>
                <a:cs typeface="Courier New" panose="02070309020205020404" pitchFamily="49" charset="0"/>
              </a:rPr>
              <a:t>adj</a:t>
            </a:r>
            <a:r>
              <a:rPr lang="en-GB" dirty="0">
                <a:latin typeface="Courier New" panose="02070309020205020404" pitchFamily="49" charset="0"/>
                <a:cs typeface="Courier New" panose="02070309020205020404" pitchFamily="49" charset="0"/>
              </a:rPr>
              <a:t> </a:t>
            </a:r>
            <a:r>
              <a:rPr lang="en-GB" dirty="0">
                <a:cs typeface="Courier New" panose="02070309020205020404" pitchFamily="49" charset="0"/>
              </a:rPr>
              <a:t>(x and y offsets)</a:t>
            </a:r>
            <a:endParaRPr lang="en-GB" dirty="0">
              <a:cs typeface="Courier New" panose="02070309020205020404" pitchFamily="49" charset="0"/>
            </a:endParaRPr>
          </a:p>
          <a:p>
            <a:pPr lvl="1"/>
            <a:r>
              <a:rPr lang="en-GB" dirty="0" err="1">
                <a:latin typeface="Courier New" panose="02070309020205020404" pitchFamily="49" charset="0"/>
                <a:cs typeface="Courier New" panose="02070309020205020404" pitchFamily="49" charset="0"/>
              </a:rPr>
              <a:t>pos</a:t>
            </a:r>
            <a:r>
              <a:rPr lang="en-GB" dirty="0">
                <a:latin typeface="Courier New" panose="02070309020205020404" pitchFamily="49" charset="0"/>
                <a:cs typeface="Courier New" panose="02070309020205020404" pitchFamily="49" charset="0"/>
              </a:rPr>
              <a:t> </a:t>
            </a:r>
            <a:r>
              <a:rPr lang="en-GB" dirty="0">
                <a:cs typeface="Courier New" panose="02070309020205020404" pitchFamily="49" charset="0"/>
              </a:rPr>
              <a:t>(auto offset 1=below,2=left,3=above, 4=right)</a:t>
            </a:r>
            <a:endParaRPr lang="en-GB"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1" cstate="print">
            <a:extLst>
              <a:ext uri="{28A0092B-C50C-407E-A947-70E740481C1C}">
                <a14:useLocalDpi xmlns:a14="http://schemas.microsoft.com/office/drawing/2010/main" val="0"/>
              </a:ext>
            </a:extLst>
          </a:blip>
          <a:stretch>
            <a:fillRect/>
          </a:stretch>
        </p:blipFill>
        <p:spPr>
          <a:xfrm>
            <a:off x="3229293" y="1036970"/>
            <a:ext cx="5733415" cy="2150110"/>
          </a:xfrm>
          <a:prstGeom prst="rect">
            <a:avLst/>
          </a:prstGeom>
        </p:spPr>
      </p:pic>
      <p:sp>
        <p:nvSpPr>
          <p:cNvPr id="2" name="Title 1"/>
          <p:cNvSpPr>
            <a:spLocks noGrp="1"/>
          </p:cNvSpPr>
          <p:nvPr>
            <p:ph type="title"/>
          </p:nvPr>
        </p:nvSpPr>
        <p:spPr/>
        <p:txBody>
          <a:bodyPr>
            <a:normAutofit/>
          </a:bodyPr>
          <a:lstStyle/>
          <a:p>
            <a:r>
              <a:rPr lang="en-GB" dirty="0"/>
              <a:t>Legend</a:t>
            </a:r>
            <a:endParaRPr lang="en-GB" dirty="0"/>
          </a:p>
        </p:txBody>
      </p:sp>
      <p:sp>
        <p:nvSpPr>
          <p:cNvPr id="3" name="Content Placeholder 2"/>
          <p:cNvSpPr>
            <a:spLocks noGrp="1"/>
          </p:cNvSpPr>
          <p:nvPr>
            <p:ph idx="1"/>
          </p:nvPr>
        </p:nvSpPr>
        <p:spPr>
          <a:xfrm>
            <a:off x="1981200" y="3212977"/>
            <a:ext cx="8229600" cy="2913187"/>
          </a:xfrm>
        </p:spPr>
        <p:txBody>
          <a:bodyPr>
            <a:normAutofit/>
          </a:bodyPr>
          <a:lstStyle/>
          <a:p>
            <a:r>
              <a:rPr lang="en-GB" dirty="0"/>
              <a:t>Input:</a:t>
            </a:r>
            <a:endParaRPr lang="en-GB" dirty="0"/>
          </a:p>
          <a:p>
            <a:pPr lvl="1"/>
            <a:r>
              <a:rPr lang="en-GB" dirty="0"/>
              <a:t>Position (</a:t>
            </a:r>
            <a:r>
              <a:rPr lang="en-GB" dirty="0" err="1"/>
              <a:t>x,y</a:t>
            </a:r>
            <a:r>
              <a:rPr lang="en-GB" dirty="0"/>
              <a:t> or “</a:t>
            </a:r>
            <a:r>
              <a:rPr lang="en-GB" dirty="0" err="1"/>
              <a:t>topright</a:t>
            </a:r>
            <a:r>
              <a:rPr lang="en-GB" dirty="0"/>
              <a:t>”,”</a:t>
            </a:r>
            <a:r>
              <a:rPr lang="en-GB" dirty="0" err="1"/>
              <a:t>bottomleft</a:t>
            </a:r>
            <a:r>
              <a:rPr lang="en-GB" dirty="0"/>
              <a:t>” </a:t>
            </a:r>
            <a:r>
              <a:rPr lang="en-GB" dirty="0" err="1"/>
              <a:t>etc</a:t>
            </a:r>
            <a:r>
              <a:rPr lang="en-GB" dirty="0"/>
              <a:t>)</a:t>
            </a:r>
            <a:endParaRPr lang="en-GB" dirty="0"/>
          </a:p>
          <a:p>
            <a:pPr lvl="1"/>
            <a:r>
              <a:rPr lang="en-GB" dirty="0"/>
              <a:t>Text labels</a:t>
            </a:r>
            <a:endParaRPr lang="en-GB" dirty="0"/>
          </a:p>
          <a:p>
            <a:r>
              <a:rPr lang="en-GB" dirty="0"/>
              <a:t>Options:</a:t>
            </a:r>
            <a:endParaRPr lang="en-GB" dirty="0"/>
          </a:p>
          <a:p>
            <a:pPr lvl="1"/>
            <a:r>
              <a:rPr lang="en-GB" dirty="0">
                <a:latin typeface="Courier New" panose="02070309020205020404" pitchFamily="49" charset="0"/>
                <a:cs typeface="Courier New" panose="02070309020205020404" pitchFamily="49" charset="0"/>
              </a:rPr>
              <a:t>fill </a:t>
            </a:r>
            <a:r>
              <a:rPr lang="en-GB" dirty="0">
                <a:cs typeface="Courier New" panose="02070309020205020404" pitchFamily="49" charset="0"/>
              </a:rPr>
              <a:t>(colours for shaded boxes)</a:t>
            </a:r>
            <a:endParaRPr lang="en-GB" dirty="0">
              <a:cs typeface="Courier New" panose="02070309020205020404" pitchFamily="49" charset="0"/>
            </a:endParaRPr>
          </a:p>
          <a:p>
            <a:pPr lvl="1"/>
            <a:r>
              <a:rPr lang="en-GB" dirty="0" err="1">
                <a:latin typeface="Courier New" panose="02070309020205020404" pitchFamily="49" charset="0"/>
                <a:cs typeface="Courier New" panose="02070309020205020404" pitchFamily="49" charset="0"/>
              </a:rPr>
              <a:t>xpd</a:t>
            </a:r>
            <a:r>
              <a:rPr lang="en-GB" dirty="0">
                <a:latin typeface="Courier New" panose="02070309020205020404" pitchFamily="49" charset="0"/>
                <a:cs typeface="Courier New" panose="02070309020205020404" pitchFamily="49" charset="0"/>
              </a:rPr>
              <a:t>=NA </a:t>
            </a:r>
            <a:r>
              <a:rPr lang="en-GB" dirty="0">
                <a:cs typeface="Courier New" panose="02070309020205020404" pitchFamily="49" charset="0"/>
              </a:rPr>
              <a:t>(draw outside plot area)</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Let’s start</a:t>
            </a:r>
            <a:endParaRPr lang="en-GB" dirty="0"/>
          </a:p>
        </p:txBody>
      </p:sp>
      <p:sp>
        <p:nvSpPr>
          <p:cNvPr id="3" name="TextBox 2"/>
          <p:cNvSpPr txBox="1"/>
          <p:nvPr/>
        </p:nvSpPr>
        <p:spPr>
          <a:xfrm>
            <a:off x="290945" y="1690688"/>
            <a:ext cx="8118764" cy="923330"/>
          </a:xfrm>
          <a:prstGeom prst="rect">
            <a:avLst/>
          </a:prstGeom>
          <a:noFill/>
        </p:spPr>
        <p:txBody>
          <a:bodyPr wrap="square" rtlCol="0">
            <a:spAutoFit/>
          </a:bodyPr>
          <a:lstStyle/>
          <a:p>
            <a:pPr marL="342900" indent="-342900">
              <a:buFont typeface="+mj-lt"/>
              <a:buAutoNum type="arabicPeriod"/>
            </a:pPr>
            <a:r>
              <a:rPr lang="en-GB" dirty="0"/>
              <a:t>Download R: Console &amp; </a:t>
            </a:r>
            <a:r>
              <a:rPr lang="en-GB" dirty="0" err="1"/>
              <a:t>Rstudio</a:t>
            </a:r>
            <a:endParaRPr lang="en-GB" dirty="0"/>
          </a:p>
          <a:p>
            <a:pPr marL="342900" indent="-342900">
              <a:buFont typeface="+mj-lt"/>
              <a:buAutoNum type="arabicPeriod"/>
            </a:pPr>
            <a:r>
              <a:rPr lang="en-GB" dirty="0"/>
              <a:t>Open the console</a:t>
            </a:r>
            <a:endParaRPr lang="en-GB" dirty="0"/>
          </a:p>
          <a:p>
            <a:pPr marL="342900" indent="-342900">
              <a:buFont typeface="+mj-lt"/>
              <a:buAutoNum type="arabicPeriod"/>
            </a:pPr>
            <a:r>
              <a:rPr lang="en-GB" dirty="0"/>
              <a:t>Make simple calculation</a:t>
            </a:r>
            <a:endParaRPr lang="en-GB" dirty="0"/>
          </a:p>
        </p:txBody>
      </p:sp>
      <p:pic>
        <p:nvPicPr>
          <p:cNvPr id="6" name="Picture 5"/>
          <p:cNvPicPr>
            <a:picLocks noChangeAspect="1"/>
          </p:cNvPicPr>
          <p:nvPr/>
        </p:nvPicPr>
        <p:blipFill rotWithShape="1">
          <a:blip r:embed="rId1"/>
          <a:srcRect t="13489" r="15247" b="9754"/>
          <a:stretch>
            <a:fillRect/>
          </a:stretch>
        </p:blipFill>
        <p:spPr>
          <a:xfrm>
            <a:off x="144264" y="3546764"/>
            <a:ext cx="3345146" cy="2272146"/>
          </a:xfrm>
          <a:prstGeom prst="rect">
            <a:avLst/>
          </a:prstGeom>
        </p:spPr>
      </p:pic>
      <p:sp>
        <p:nvSpPr>
          <p:cNvPr id="9" name="Rectangle 8"/>
          <p:cNvSpPr/>
          <p:nvPr/>
        </p:nvSpPr>
        <p:spPr>
          <a:xfrm>
            <a:off x="4350327" y="2493818"/>
            <a:ext cx="7467600"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400" dirty="0">
                <a:solidFill>
                  <a:srgbClr val="FF0000"/>
                </a:solidFill>
              </a:rPr>
              <a:t>&gt; </a:t>
            </a:r>
            <a:r>
              <a:rPr lang="en-GB" sz="4400" dirty="0">
                <a:solidFill>
                  <a:schemeClr val="accent1"/>
                </a:solidFill>
              </a:rPr>
              <a:t>2 * 2</a:t>
            </a:r>
            <a:endParaRPr lang="en-GB" sz="4400" dirty="0">
              <a:solidFill>
                <a:schemeClr val="accent1"/>
              </a:solidFill>
            </a:endParaRPr>
          </a:p>
          <a:p>
            <a:r>
              <a:rPr lang="en-GB" sz="4400" dirty="0"/>
              <a:t> </a:t>
            </a:r>
            <a:r>
              <a:rPr lang="en-GB" sz="4400" dirty="0">
                <a:solidFill>
                  <a:schemeClr val="tx1"/>
                </a:solidFill>
              </a:rPr>
              <a:t>[1] 4</a:t>
            </a:r>
            <a:endParaRPr lang="en-GB" sz="4400" dirty="0">
              <a:solidFill>
                <a:schemeClr val="tx1"/>
              </a:solidFill>
            </a:endParaRPr>
          </a:p>
          <a:p>
            <a:r>
              <a:rPr lang="en-GB" sz="4400" dirty="0">
                <a:solidFill>
                  <a:srgbClr val="FF0000"/>
                </a:solidFill>
              </a:rPr>
              <a:t>&gt; </a:t>
            </a:r>
            <a:r>
              <a:rPr lang="en-GB" sz="4400" dirty="0">
                <a:solidFill>
                  <a:schemeClr val="accent1"/>
                </a:solidFill>
              </a:rPr>
              <a:t>0.15 * 19.71</a:t>
            </a:r>
            <a:endParaRPr lang="en-GB" sz="4400" dirty="0">
              <a:solidFill>
                <a:schemeClr val="accent1"/>
              </a:solidFill>
            </a:endParaRPr>
          </a:p>
          <a:p>
            <a:r>
              <a:rPr lang="en-GB" sz="4400" dirty="0"/>
              <a:t> </a:t>
            </a:r>
            <a:r>
              <a:rPr lang="en-GB" sz="4400" dirty="0">
                <a:solidFill>
                  <a:schemeClr val="tx1"/>
                </a:solidFill>
              </a:rPr>
              <a:t>[1] 2.96</a:t>
            </a:r>
            <a:endParaRPr lang="en-GB" sz="4400" dirty="0">
              <a:solidFill>
                <a:schemeClr val="tx1"/>
              </a:solidFill>
            </a:endParaRPr>
          </a:p>
          <a:p>
            <a:r>
              <a:rPr lang="en-GB" sz="4400" dirty="0">
                <a:solidFill>
                  <a:srgbClr val="FF0000"/>
                </a:solidFill>
              </a:rPr>
              <a:t>&gt; </a:t>
            </a:r>
            <a:r>
              <a:rPr lang="en-GB" sz="4400" dirty="0">
                <a:solidFill>
                  <a:schemeClr val="accent1"/>
                </a:solidFill>
              </a:rPr>
              <a:t>exp(-2)</a:t>
            </a:r>
            <a:endParaRPr lang="en-GB" sz="4400" dirty="0">
              <a:solidFill>
                <a:schemeClr val="accent1"/>
              </a:solidFill>
            </a:endParaRPr>
          </a:p>
          <a:p>
            <a:r>
              <a:rPr lang="en-GB" sz="4400" dirty="0"/>
              <a:t> </a:t>
            </a:r>
            <a:r>
              <a:rPr lang="en-GB" sz="4400" dirty="0">
                <a:solidFill>
                  <a:schemeClr val="tx1"/>
                </a:solidFill>
              </a:rPr>
              <a:t>[1] </a:t>
            </a:r>
            <a:r>
              <a:rPr lang="fr-FR" sz="4400" dirty="0">
                <a:solidFill>
                  <a:schemeClr val="tx1"/>
                </a:solidFill>
              </a:rPr>
              <a:t>0.1353353</a:t>
            </a:r>
            <a:endParaRPr lang="en-GB" sz="4400" dirty="0">
              <a:solidFill>
                <a:schemeClr val="tx1"/>
              </a:solidFill>
            </a:endParaRPr>
          </a:p>
          <a:p>
            <a:endParaRPr lang="en-GB" sz="4400" dirty="0">
              <a:solidFill>
                <a:schemeClr val="tx1"/>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2714942" y="2557849"/>
            <a:ext cx="6560399" cy="4048996"/>
          </a:xfrm>
          <a:prstGeom prst="rect">
            <a:avLst/>
          </a:prstGeom>
        </p:spPr>
      </p:pic>
      <p:sp>
        <p:nvSpPr>
          <p:cNvPr id="2" name="Title 1"/>
          <p:cNvSpPr>
            <a:spLocks noGrp="1"/>
          </p:cNvSpPr>
          <p:nvPr>
            <p:ph type="title"/>
          </p:nvPr>
        </p:nvSpPr>
        <p:spPr/>
        <p:txBody>
          <a:bodyPr/>
          <a:lstStyle/>
          <a:p>
            <a:r>
              <a:rPr lang="en-GB" dirty="0"/>
              <a:t>Scatterplot </a:t>
            </a:r>
            <a:endParaRPr lang="en-GB" dirty="0"/>
          </a:p>
        </p:txBody>
      </p:sp>
      <p:sp>
        <p:nvSpPr>
          <p:cNvPr id="3" name="Rectangle 2"/>
          <p:cNvSpPr/>
          <p:nvPr/>
        </p:nvSpPr>
        <p:spPr>
          <a:xfrm>
            <a:off x="489121" y="1888398"/>
            <a:ext cx="11213757" cy="956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dirty="0">
                <a:solidFill>
                  <a:schemeClr val="accent1"/>
                </a:solidFill>
              </a:rPr>
              <a:t>x &lt;- </a:t>
            </a:r>
            <a:r>
              <a:rPr lang="fr-FR" dirty="0" err="1">
                <a:solidFill>
                  <a:schemeClr val="accent1"/>
                </a:solidFill>
              </a:rPr>
              <a:t>murders$population</a:t>
            </a:r>
            <a:r>
              <a:rPr lang="fr-FR" dirty="0">
                <a:solidFill>
                  <a:schemeClr val="accent1"/>
                </a:solidFill>
              </a:rPr>
              <a:t> / 10^6 </a:t>
            </a:r>
            <a:endParaRPr lang="fr-FR" dirty="0">
              <a:solidFill>
                <a:schemeClr val="accent1"/>
              </a:solidFill>
            </a:endParaRPr>
          </a:p>
          <a:p>
            <a:r>
              <a:rPr lang="en-GB" dirty="0">
                <a:solidFill>
                  <a:srgbClr val="FF0000"/>
                </a:solidFill>
              </a:rPr>
              <a:t>&gt; </a:t>
            </a:r>
            <a:r>
              <a:rPr lang="fr-FR" dirty="0">
                <a:solidFill>
                  <a:schemeClr val="accent1"/>
                </a:solidFill>
              </a:rPr>
              <a:t>y &lt;- </a:t>
            </a:r>
            <a:r>
              <a:rPr lang="fr-FR" dirty="0" err="1">
                <a:solidFill>
                  <a:schemeClr val="accent1"/>
                </a:solidFill>
              </a:rPr>
              <a:t>murders$total</a:t>
            </a:r>
            <a:r>
              <a:rPr lang="fr-FR" dirty="0">
                <a:solidFill>
                  <a:schemeClr val="accent1"/>
                </a:solidFill>
              </a:rPr>
              <a:t> </a:t>
            </a:r>
            <a:endParaRPr lang="fr-FR" dirty="0">
              <a:solidFill>
                <a:schemeClr val="accent1"/>
              </a:solidFill>
            </a:endParaRPr>
          </a:p>
          <a:p>
            <a:r>
              <a:rPr lang="en-GB" dirty="0">
                <a:solidFill>
                  <a:srgbClr val="FF0000"/>
                </a:solidFill>
              </a:rPr>
              <a:t>&gt; </a:t>
            </a:r>
            <a:r>
              <a:rPr lang="fr-FR" b="1" dirty="0">
                <a:solidFill>
                  <a:schemeClr val="accent1"/>
                </a:solidFill>
              </a:rPr>
              <a:t>plot</a:t>
            </a:r>
            <a:r>
              <a:rPr lang="fr-FR" dirty="0">
                <a:solidFill>
                  <a:schemeClr val="accent1"/>
                </a:solidFill>
              </a:rPr>
              <a:t>(x, y)</a:t>
            </a:r>
            <a:endParaRPr lang="en-GB" dirty="0">
              <a:solidFill>
                <a:schemeClr val="accent1"/>
              </a:solidFill>
            </a:endParaRPr>
          </a:p>
        </p:txBody>
      </p:sp>
      <p:sp>
        <p:nvSpPr>
          <p:cNvPr id="4" name="TextBox 3"/>
          <p:cNvSpPr txBox="1"/>
          <p:nvPr/>
        </p:nvSpPr>
        <p:spPr>
          <a:xfrm>
            <a:off x="185351" y="1420211"/>
            <a:ext cx="4993098" cy="369332"/>
          </a:xfrm>
          <a:prstGeom prst="rect">
            <a:avLst/>
          </a:prstGeom>
          <a:noFill/>
        </p:spPr>
        <p:txBody>
          <a:bodyPr wrap="none" rtlCol="0">
            <a:spAutoFit/>
          </a:bodyPr>
          <a:lstStyle/>
          <a:p>
            <a:r>
              <a:rPr lang="fr-FR" dirty="0"/>
              <a:t>The plot </a:t>
            </a:r>
            <a:r>
              <a:rPr lang="fr-FR" dirty="0" err="1"/>
              <a:t>function</a:t>
            </a:r>
            <a:r>
              <a:rPr lang="fr-FR" dirty="0"/>
              <a:t> </a:t>
            </a:r>
            <a:r>
              <a:rPr lang="fr-FR" dirty="0" err="1"/>
              <a:t>can</a:t>
            </a:r>
            <a:r>
              <a:rPr lang="fr-FR" dirty="0"/>
              <a:t> </a:t>
            </a:r>
            <a:r>
              <a:rPr lang="fr-FR" dirty="0" err="1"/>
              <a:t>be</a:t>
            </a:r>
            <a:r>
              <a:rPr lang="fr-FR" dirty="0"/>
              <a:t> </a:t>
            </a:r>
            <a:r>
              <a:rPr lang="fr-FR" dirty="0" err="1"/>
              <a:t>used</a:t>
            </a:r>
            <a:r>
              <a:rPr lang="fr-FR" dirty="0"/>
              <a:t> to </a:t>
            </a:r>
            <a:r>
              <a:rPr lang="fr-FR" dirty="0" err="1"/>
              <a:t>make</a:t>
            </a:r>
            <a:r>
              <a:rPr lang="fr-FR" dirty="0"/>
              <a:t> </a:t>
            </a:r>
            <a:r>
              <a:rPr lang="fr-FR" dirty="0" err="1"/>
              <a:t>scatterplots</a:t>
            </a:r>
            <a:r>
              <a:rPr lang="fr-FR" dirty="0"/>
              <a:t>.</a:t>
            </a:r>
            <a:endParaRPr lang="en-GB"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Scatterplot </a:t>
            </a:r>
            <a:endParaRPr lang="en-GB" dirty="0"/>
          </a:p>
        </p:txBody>
      </p:sp>
      <p:pic>
        <p:nvPicPr>
          <p:cNvPr id="16" name="Picture 15"/>
          <p:cNvPicPr>
            <a:picLocks noChangeAspect="1"/>
          </p:cNvPicPr>
          <p:nvPr/>
        </p:nvPicPr>
        <p:blipFill>
          <a:blip r:embed="rId1"/>
          <a:stretch>
            <a:fillRect/>
          </a:stretch>
        </p:blipFill>
        <p:spPr>
          <a:xfrm>
            <a:off x="2917758" y="3994373"/>
            <a:ext cx="3178242" cy="2498502"/>
          </a:xfrm>
          <a:prstGeom prst="rect">
            <a:avLst/>
          </a:prstGeom>
        </p:spPr>
      </p:pic>
      <p:pic>
        <p:nvPicPr>
          <p:cNvPr id="18" name="Picture 17"/>
          <p:cNvPicPr>
            <a:picLocks noChangeAspect="1"/>
          </p:cNvPicPr>
          <p:nvPr/>
        </p:nvPicPr>
        <p:blipFill>
          <a:blip r:embed="rId2"/>
          <a:stretch>
            <a:fillRect/>
          </a:stretch>
        </p:blipFill>
        <p:spPr>
          <a:xfrm>
            <a:off x="9013759" y="1288555"/>
            <a:ext cx="3178242" cy="2498502"/>
          </a:xfrm>
          <a:prstGeom prst="rect">
            <a:avLst/>
          </a:prstGeom>
        </p:spPr>
      </p:pic>
      <p:pic>
        <p:nvPicPr>
          <p:cNvPr id="20" name="Picture 19"/>
          <p:cNvPicPr>
            <a:picLocks noChangeAspect="1"/>
          </p:cNvPicPr>
          <p:nvPr/>
        </p:nvPicPr>
        <p:blipFill>
          <a:blip r:embed="rId3"/>
          <a:stretch>
            <a:fillRect/>
          </a:stretch>
        </p:blipFill>
        <p:spPr>
          <a:xfrm>
            <a:off x="2917759" y="1250949"/>
            <a:ext cx="3178242" cy="2498502"/>
          </a:xfrm>
          <a:prstGeom prst="rect">
            <a:avLst/>
          </a:prstGeom>
        </p:spPr>
      </p:pic>
      <p:pic>
        <p:nvPicPr>
          <p:cNvPr id="22" name="Picture 21"/>
          <p:cNvPicPr>
            <a:picLocks noChangeAspect="1"/>
          </p:cNvPicPr>
          <p:nvPr/>
        </p:nvPicPr>
        <p:blipFill>
          <a:blip r:embed="rId4"/>
          <a:stretch>
            <a:fillRect/>
          </a:stretch>
        </p:blipFill>
        <p:spPr>
          <a:xfrm>
            <a:off x="9013759" y="3893644"/>
            <a:ext cx="3178242" cy="2498502"/>
          </a:xfrm>
          <a:prstGeom prst="rect">
            <a:avLst/>
          </a:prstGeom>
        </p:spPr>
      </p:pic>
      <p:sp>
        <p:nvSpPr>
          <p:cNvPr id="23" name="Rectangle 22"/>
          <p:cNvSpPr/>
          <p:nvPr/>
        </p:nvSpPr>
        <p:spPr>
          <a:xfrm>
            <a:off x="266700" y="1994906"/>
            <a:ext cx="2562997" cy="8687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b="1" dirty="0">
                <a:solidFill>
                  <a:schemeClr val="accent1"/>
                </a:solidFill>
              </a:rPr>
              <a:t>plot(x, y, </a:t>
            </a:r>
            <a:r>
              <a:rPr lang="fr-FR" b="1" dirty="0" err="1">
                <a:solidFill>
                  <a:schemeClr val="accent1"/>
                </a:solidFill>
              </a:rPr>
              <a:t>xlim</a:t>
            </a:r>
            <a:r>
              <a:rPr lang="fr-FR" b="1" dirty="0">
                <a:solidFill>
                  <a:schemeClr val="accent1"/>
                </a:solidFill>
              </a:rPr>
              <a:t>=c(0, 40), </a:t>
            </a:r>
            <a:r>
              <a:rPr lang="fr-FR" b="1" dirty="0" err="1">
                <a:solidFill>
                  <a:schemeClr val="accent1"/>
                </a:solidFill>
              </a:rPr>
              <a:t>ylim</a:t>
            </a:r>
            <a:r>
              <a:rPr lang="fr-FR" b="1" dirty="0">
                <a:solidFill>
                  <a:schemeClr val="accent1"/>
                </a:solidFill>
              </a:rPr>
              <a:t>=c(0,1300))</a:t>
            </a:r>
            <a:endParaRPr lang="fr-FR" dirty="0">
              <a:solidFill>
                <a:schemeClr val="accent1"/>
              </a:solidFill>
            </a:endParaRPr>
          </a:p>
        </p:txBody>
      </p:sp>
      <p:sp>
        <p:nvSpPr>
          <p:cNvPr id="24" name="Rectangle 23"/>
          <p:cNvSpPr/>
          <p:nvPr/>
        </p:nvSpPr>
        <p:spPr>
          <a:xfrm>
            <a:off x="6423100" y="1994905"/>
            <a:ext cx="2597340" cy="8687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b="1" dirty="0">
                <a:solidFill>
                  <a:schemeClr val="accent1"/>
                </a:solidFill>
              </a:rPr>
              <a:t>plot(x, y, </a:t>
            </a:r>
            <a:r>
              <a:rPr lang="fr-FR" b="1" dirty="0" err="1">
                <a:solidFill>
                  <a:schemeClr val="accent1"/>
                </a:solidFill>
              </a:rPr>
              <a:t>xlim</a:t>
            </a:r>
            <a:r>
              <a:rPr lang="fr-FR" b="1" dirty="0">
                <a:solidFill>
                  <a:schemeClr val="accent1"/>
                </a:solidFill>
              </a:rPr>
              <a:t>=c(0, 40), </a:t>
            </a:r>
            <a:r>
              <a:rPr lang="fr-FR" b="1" dirty="0" err="1">
                <a:solidFill>
                  <a:schemeClr val="accent1"/>
                </a:solidFill>
              </a:rPr>
              <a:t>ylim</a:t>
            </a:r>
            <a:r>
              <a:rPr lang="fr-FR" b="1" dirty="0">
                <a:solidFill>
                  <a:schemeClr val="accent1"/>
                </a:solidFill>
              </a:rPr>
              <a:t>=c(0,1300), </a:t>
            </a:r>
            <a:r>
              <a:rPr lang="fr-FR" b="1" dirty="0" err="1">
                <a:solidFill>
                  <a:schemeClr val="accent1"/>
                </a:solidFill>
              </a:rPr>
              <a:t>pch</a:t>
            </a:r>
            <a:r>
              <a:rPr lang="fr-FR" b="1" dirty="0">
                <a:solidFill>
                  <a:schemeClr val="accent1"/>
                </a:solidFill>
              </a:rPr>
              <a:t>=19)</a:t>
            </a:r>
            <a:endParaRPr lang="fr-FR" dirty="0">
              <a:solidFill>
                <a:schemeClr val="accent1"/>
              </a:solidFill>
            </a:endParaRPr>
          </a:p>
        </p:txBody>
      </p:sp>
      <p:sp>
        <p:nvSpPr>
          <p:cNvPr id="25" name="Rectangle 24"/>
          <p:cNvSpPr/>
          <p:nvPr/>
        </p:nvSpPr>
        <p:spPr>
          <a:xfrm>
            <a:off x="266700" y="4003174"/>
            <a:ext cx="2562997" cy="2388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b="1" dirty="0">
                <a:solidFill>
                  <a:schemeClr val="accent1"/>
                </a:solidFill>
              </a:rPr>
              <a:t>plot(x, y, </a:t>
            </a:r>
            <a:r>
              <a:rPr lang="fr-FR" sz="1600" b="1" dirty="0" err="1">
                <a:solidFill>
                  <a:schemeClr val="accent1"/>
                </a:solidFill>
              </a:rPr>
              <a:t>xlim</a:t>
            </a:r>
            <a:r>
              <a:rPr lang="fr-FR" sz="1600" b="1" dirty="0">
                <a:solidFill>
                  <a:schemeClr val="accent1"/>
                </a:solidFill>
              </a:rPr>
              <a:t>=c(0, 40), </a:t>
            </a:r>
            <a:r>
              <a:rPr lang="fr-FR" sz="1600" b="1" dirty="0" err="1">
                <a:solidFill>
                  <a:schemeClr val="accent1"/>
                </a:solidFill>
              </a:rPr>
              <a:t>ylim</a:t>
            </a:r>
            <a:r>
              <a:rPr lang="fr-FR" sz="1600" b="1" dirty="0">
                <a:solidFill>
                  <a:schemeClr val="accent1"/>
                </a:solidFill>
              </a:rPr>
              <a:t>=c(0,1300), </a:t>
            </a:r>
            <a:r>
              <a:rPr lang="fr-FR" sz="1600" b="1" dirty="0" err="1">
                <a:solidFill>
                  <a:schemeClr val="accent1"/>
                </a:solidFill>
              </a:rPr>
              <a:t>pch</a:t>
            </a:r>
            <a:r>
              <a:rPr lang="fr-FR" sz="1600" b="1" dirty="0">
                <a:solidFill>
                  <a:schemeClr val="accent1"/>
                </a:solidFill>
              </a:rPr>
              <a:t>=19, </a:t>
            </a:r>
            <a:r>
              <a:rPr lang="fr-FR" sz="1600" b="1" dirty="0" err="1">
                <a:solidFill>
                  <a:schemeClr val="accent1"/>
                </a:solidFill>
              </a:rPr>
              <a:t>xlab</a:t>
            </a:r>
            <a:r>
              <a:rPr lang="fr-FR" sz="1600" b="1" dirty="0">
                <a:solidFill>
                  <a:schemeClr val="accent1"/>
                </a:solidFill>
              </a:rPr>
              <a:t>="population", </a:t>
            </a:r>
            <a:r>
              <a:rPr lang="fr-FR" sz="1600" b="1" dirty="0" err="1">
                <a:solidFill>
                  <a:schemeClr val="accent1"/>
                </a:solidFill>
              </a:rPr>
              <a:t>ylab</a:t>
            </a:r>
            <a:r>
              <a:rPr lang="fr-FR" sz="1600" b="1" dirty="0">
                <a:solidFill>
                  <a:schemeClr val="accent1"/>
                </a:solidFill>
              </a:rPr>
              <a:t>="total", main="</a:t>
            </a:r>
            <a:r>
              <a:rPr lang="fr-FR" sz="1600" b="1" dirty="0" err="1">
                <a:solidFill>
                  <a:schemeClr val="accent1"/>
                </a:solidFill>
              </a:rPr>
              <a:t>Murder</a:t>
            </a:r>
            <a:r>
              <a:rPr lang="fr-FR" sz="1600" b="1" dirty="0">
                <a:solidFill>
                  <a:schemeClr val="accent1"/>
                </a:solidFill>
              </a:rPr>
              <a:t>")</a:t>
            </a:r>
            <a:endParaRPr lang="fr-FR" sz="1600" b="1" dirty="0">
              <a:solidFill>
                <a:schemeClr val="accent1"/>
              </a:solidFill>
            </a:endParaRPr>
          </a:p>
          <a:p>
            <a:r>
              <a:rPr lang="en-GB" sz="1600" dirty="0">
                <a:solidFill>
                  <a:srgbClr val="FF0000"/>
                </a:solidFill>
              </a:rPr>
              <a:t>&gt; </a:t>
            </a:r>
            <a:r>
              <a:rPr lang="fr-FR" sz="1600" b="1" dirty="0" err="1">
                <a:solidFill>
                  <a:schemeClr val="accent1"/>
                </a:solidFill>
              </a:rPr>
              <a:t>legend</a:t>
            </a:r>
            <a:r>
              <a:rPr lang="fr-FR" sz="1600" b="1" dirty="0">
                <a:solidFill>
                  <a:schemeClr val="accent1"/>
                </a:solidFill>
              </a:rPr>
              <a:t>("</a:t>
            </a:r>
            <a:r>
              <a:rPr lang="fr-FR" sz="1600" b="1" dirty="0" err="1">
                <a:solidFill>
                  <a:schemeClr val="accent1"/>
                </a:solidFill>
              </a:rPr>
              <a:t>bottomright</a:t>
            </a:r>
            <a:r>
              <a:rPr lang="fr-FR" sz="1600" b="1" dirty="0">
                <a:solidFill>
                  <a:schemeClr val="accent1"/>
                </a:solidFill>
              </a:rPr>
              <a:t>", </a:t>
            </a:r>
            <a:r>
              <a:rPr lang="fr-FR" sz="1600" b="1" dirty="0" err="1">
                <a:solidFill>
                  <a:schemeClr val="accent1"/>
                </a:solidFill>
              </a:rPr>
              <a:t>legend</a:t>
            </a:r>
            <a:r>
              <a:rPr lang="fr-FR" sz="1600" b="1" dirty="0">
                <a:solidFill>
                  <a:schemeClr val="accent1"/>
                </a:solidFill>
              </a:rPr>
              <a:t> = '</a:t>
            </a:r>
            <a:r>
              <a:rPr lang="fr-FR" sz="1600" b="1" dirty="0" err="1">
                <a:solidFill>
                  <a:schemeClr val="accent1"/>
                </a:solidFill>
              </a:rPr>
              <a:t>my</a:t>
            </a:r>
            <a:r>
              <a:rPr lang="fr-FR" sz="1600" b="1" dirty="0">
                <a:solidFill>
                  <a:schemeClr val="accent1"/>
                </a:solidFill>
              </a:rPr>
              <a:t> </a:t>
            </a:r>
            <a:r>
              <a:rPr lang="fr-FR" sz="1600" b="1" dirty="0" err="1">
                <a:solidFill>
                  <a:schemeClr val="accent1"/>
                </a:solidFill>
              </a:rPr>
              <a:t>points',col</a:t>
            </a:r>
            <a:r>
              <a:rPr lang="fr-FR" sz="1600" b="1" dirty="0">
                <a:solidFill>
                  <a:schemeClr val="accent1"/>
                </a:solidFill>
              </a:rPr>
              <a:t>=1,pch=19)</a:t>
            </a:r>
            <a:endParaRPr lang="fr-FR" sz="1600" b="1" dirty="0">
              <a:solidFill>
                <a:schemeClr val="accent1"/>
              </a:solidFill>
            </a:endParaRPr>
          </a:p>
        </p:txBody>
      </p:sp>
      <p:sp>
        <p:nvSpPr>
          <p:cNvPr id="27" name="Rectangle 26"/>
          <p:cNvSpPr/>
          <p:nvPr/>
        </p:nvSpPr>
        <p:spPr>
          <a:xfrm>
            <a:off x="6457443" y="3994373"/>
            <a:ext cx="2562997" cy="24985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b="1" dirty="0">
                <a:solidFill>
                  <a:schemeClr val="accent1"/>
                </a:solidFill>
              </a:rPr>
              <a:t>plot(x, y, </a:t>
            </a:r>
            <a:r>
              <a:rPr lang="fr-FR" sz="1600" b="1" dirty="0" err="1">
                <a:solidFill>
                  <a:schemeClr val="accent1"/>
                </a:solidFill>
              </a:rPr>
              <a:t>xlim</a:t>
            </a:r>
            <a:r>
              <a:rPr lang="fr-FR" sz="1600" b="1" dirty="0">
                <a:solidFill>
                  <a:schemeClr val="accent1"/>
                </a:solidFill>
              </a:rPr>
              <a:t>=c(0, 40), </a:t>
            </a:r>
            <a:r>
              <a:rPr lang="fr-FR" sz="1600" b="1" dirty="0" err="1">
                <a:solidFill>
                  <a:schemeClr val="accent1"/>
                </a:solidFill>
              </a:rPr>
              <a:t>ylim</a:t>
            </a:r>
            <a:r>
              <a:rPr lang="fr-FR" sz="1600" b="1" dirty="0">
                <a:solidFill>
                  <a:schemeClr val="accent1"/>
                </a:solidFill>
              </a:rPr>
              <a:t>=c(0,1300), </a:t>
            </a:r>
            <a:r>
              <a:rPr lang="fr-FR" sz="1600" b="1" dirty="0" err="1">
                <a:solidFill>
                  <a:schemeClr val="accent1"/>
                </a:solidFill>
              </a:rPr>
              <a:t>pch</a:t>
            </a:r>
            <a:r>
              <a:rPr lang="fr-FR" sz="1600" b="1" dirty="0">
                <a:solidFill>
                  <a:schemeClr val="accent1"/>
                </a:solidFill>
              </a:rPr>
              <a:t>=19, </a:t>
            </a:r>
            <a:r>
              <a:rPr lang="fr-FR" sz="1600" b="1" dirty="0" err="1">
                <a:solidFill>
                  <a:schemeClr val="accent1"/>
                </a:solidFill>
              </a:rPr>
              <a:t>xlab</a:t>
            </a:r>
            <a:r>
              <a:rPr lang="fr-FR" sz="1600" b="1" dirty="0">
                <a:solidFill>
                  <a:schemeClr val="accent1"/>
                </a:solidFill>
              </a:rPr>
              <a:t>="population", </a:t>
            </a:r>
            <a:r>
              <a:rPr lang="fr-FR" sz="1600" b="1" dirty="0" err="1">
                <a:solidFill>
                  <a:schemeClr val="accent1"/>
                </a:solidFill>
              </a:rPr>
              <a:t>ylab</a:t>
            </a:r>
            <a:r>
              <a:rPr lang="fr-FR" sz="1600" b="1" dirty="0">
                <a:solidFill>
                  <a:schemeClr val="accent1"/>
                </a:solidFill>
              </a:rPr>
              <a:t>="total", main="</a:t>
            </a:r>
            <a:r>
              <a:rPr lang="fr-FR" sz="1600" b="1" dirty="0" err="1">
                <a:solidFill>
                  <a:schemeClr val="accent1"/>
                </a:solidFill>
              </a:rPr>
              <a:t>Murder</a:t>
            </a:r>
            <a:r>
              <a:rPr lang="fr-FR" sz="1600" b="1" dirty="0">
                <a:solidFill>
                  <a:schemeClr val="accent1"/>
                </a:solidFill>
              </a:rPr>
              <a:t>")</a:t>
            </a:r>
            <a:endParaRPr lang="fr-FR" sz="1600" b="1" dirty="0">
              <a:solidFill>
                <a:schemeClr val="accent1"/>
              </a:solidFill>
            </a:endParaRPr>
          </a:p>
          <a:p>
            <a:r>
              <a:rPr lang="en-GB" sz="1600" dirty="0">
                <a:solidFill>
                  <a:srgbClr val="FF0000"/>
                </a:solidFill>
              </a:rPr>
              <a:t>&gt; </a:t>
            </a:r>
            <a:r>
              <a:rPr lang="fr-FR" sz="1600" b="1" dirty="0" err="1">
                <a:solidFill>
                  <a:schemeClr val="accent1"/>
                </a:solidFill>
              </a:rPr>
              <a:t>legend</a:t>
            </a:r>
            <a:r>
              <a:rPr lang="fr-FR" sz="1600" b="1" dirty="0">
                <a:solidFill>
                  <a:schemeClr val="accent1"/>
                </a:solidFill>
              </a:rPr>
              <a:t>("</a:t>
            </a:r>
            <a:r>
              <a:rPr lang="fr-FR" sz="1600" b="1" dirty="0" err="1">
                <a:solidFill>
                  <a:schemeClr val="accent1"/>
                </a:solidFill>
              </a:rPr>
              <a:t>bottomright</a:t>
            </a:r>
            <a:r>
              <a:rPr lang="fr-FR" sz="1600" b="1" dirty="0">
                <a:solidFill>
                  <a:schemeClr val="accent1"/>
                </a:solidFill>
              </a:rPr>
              <a:t>", </a:t>
            </a:r>
            <a:r>
              <a:rPr lang="fr-FR" sz="1600" b="1" dirty="0" err="1">
                <a:solidFill>
                  <a:schemeClr val="accent1"/>
                </a:solidFill>
              </a:rPr>
              <a:t>legend</a:t>
            </a:r>
            <a:r>
              <a:rPr lang="fr-FR" sz="1600" b="1" dirty="0">
                <a:solidFill>
                  <a:schemeClr val="accent1"/>
                </a:solidFill>
              </a:rPr>
              <a:t> = '</a:t>
            </a:r>
            <a:r>
              <a:rPr lang="fr-FR" sz="1600" b="1" dirty="0" err="1">
                <a:solidFill>
                  <a:schemeClr val="accent1"/>
                </a:solidFill>
              </a:rPr>
              <a:t>my</a:t>
            </a:r>
            <a:r>
              <a:rPr lang="fr-FR" sz="1600" b="1" dirty="0">
                <a:solidFill>
                  <a:schemeClr val="accent1"/>
                </a:solidFill>
              </a:rPr>
              <a:t> </a:t>
            </a:r>
            <a:r>
              <a:rPr lang="fr-FR" sz="1600" b="1" dirty="0" err="1">
                <a:solidFill>
                  <a:schemeClr val="accent1"/>
                </a:solidFill>
              </a:rPr>
              <a:t>points',col</a:t>
            </a:r>
            <a:r>
              <a:rPr lang="fr-FR" sz="1600" b="1" dirty="0">
                <a:solidFill>
                  <a:schemeClr val="accent1"/>
                </a:solidFill>
              </a:rPr>
              <a:t>=1,pch=19)</a:t>
            </a:r>
            <a:endParaRPr lang="fr-FR" sz="1600" b="1" dirty="0">
              <a:solidFill>
                <a:schemeClr val="accent1"/>
              </a:solidFill>
            </a:endParaRPr>
          </a:p>
          <a:p>
            <a:r>
              <a:rPr lang="en-GB" sz="1600" dirty="0">
                <a:solidFill>
                  <a:srgbClr val="FF0000"/>
                </a:solidFill>
              </a:rPr>
              <a:t>&gt; </a:t>
            </a:r>
            <a:r>
              <a:rPr lang="fr-FR" sz="1600" b="1" dirty="0" err="1">
                <a:solidFill>
                  <a:schemeClr val="accent1"/>
                </a:solidFill>
              </a:rPr>
              <a:t>abline</a:t>
            </a:r>
            <a:r>
              <a:rPr lang="fr-FR" sz="1600" b="1" dirty="0">
                <a:solidFill>
                  <a:schemeClr val="accent1"/>
                </a:solidFill>
              </a:rPr>
              <a:t>(a=0,b=30,lty=2, </a:t>
            </a:r>
            <a:r>
              <a:rPr lang="fr-FR" sz="1600" b="1" dirty="0" err="1">
                <a:solidFill>
                  <a:schemeClr val="accent1"/>
                </a:solidFill>
              </a:rPr>
              <a:t>lwd</a:t>
            </a:r>
            <a:r>
              <a:rPr lang="fr-FR" sz="1600" b="1" dirty="0">
                <a:solidFill>
                  <a:schemeClr val="accent1"/>
                </a:solidFill>
              </a:rPr>
              <a:t>=2,col='</a:t>
            </a:r>
            <a:r>
              <a:rPr lang="fr-FR" sz="1600" b="1" dirty="0" err="1">
                <a:solidFill>
                  <a:schemeClr val="accent1"/>
                </a:solidFill>
              </a:rPr>
              <a:t>red</a:t>
            </a:r>
            <a:r>
              <a:rPr lang="fr-FR" sz="1600" b="1" dirty="0">
                <a:solidFill>
                  <a:schemeClr val="accent1"/>
                </a:solidFill>
              </a:rPr>
              <a:t>')</a:t>
            </a:r>
            <a:endParaRPr lang="fr-FR" sz="1600" b="1"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2498411" y="2598012"/>
            <a:ext cx="6806227" cy="4200718"/>
          </a:xfrm>
          <a:prstGeom prst="rect">
            <a:avLst/>
          </a:prstGeom>
        </p:spPr>
      </p:pic>
      <p:sp>
        <p:nvSpPr>
          <p:cNvPr id="2" name="Title 1"/>
          <p:cNvSpPr>
            <a:spLocks noGrp="1"/>
          </p:cNvSpPr>
          <p:nvPr>
            <p:ph type="title"/>
          </p:nvPr>
        </p:nvSpPr>
        <p:spPr/>
        <p:txBody>
          <a:bodyPr/>
          <a:lstStyle/>
          <a:p>
            <a:r>
              <a:rPr lang="en-GB" dirty="0"/>
              <a:t>boxplots</a:t>
            </a:r>
            <a:endParaRPr lang="en-GB" dirty="0"/>
          </a:p>
        </p:txBody>
      </p:sp>
      <p:sp>
        <p:nvSpPr>
          <p:cNvPr id="3" name="Rectangle 2"/>
          <p:cNvSpPr/>
          <p:nvPr/>
        </p:nvSpPr>
        <p:spPr>
          <a:xfrm>
            <a:off x="390267" y="2271457"/>
            <a:ext cx="11213757" cy="7447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dirty="0" err="1">
                <a:solidFill>
                  <a:schemeClr val="accent1"/>
                </a:solidFill>
              </a:rPr>
              <a:t>murders$rate</a:t>
            </a:r>
            <a:r>
              <a:rPr lang="fr-FR" dirty="0">
                <a:solidFill>
                  <a:schemeClr val="accent1"/>
                </a:solidFill>
              </a:rPr>
              <a:t> &lt;- </a:t>
            </a:r>
            <a:r>
              <a:rPr lang="fr-FR" b="1" dirty="0" err="1">
                <a:solidFill>
                  <a:schemeClr val="accent1"/>
                </a:solidFill>
              </a:rPr>
              <a:t>with</a:t>
            </a:r>
            <a:r>
              <a:rPr lang="fr-FR" dirty="0">
                <a:solidFill>
                  <a:schemeClr val="accent1"/>
                </a:solidFill>
              </a:rPr>
              <a:t>(</a:t>
            </a:r>
            <a:r>
              <a:rPr lang="fr-FR" dirty="0" err="1">
                <a:solidFill>
                  <a:schemeClr val="accent1"/>
                </a:solidFill>
              </a:rPr>
              <a:t>murders</a:t>
            </a:r>
            <a:r>
              <a:rPr lang="fr-FR" dirty="0">
                <a:solidFill>
                  <a:schemeClr val="accent1"/>
                </a:solidFill>
              </a:rPr>
              <a:t>, total / population * 100000) </a:t>
            </a:r>
            <a:endParaRPr lang="fr-FR" dirty="0">
              <a:solidFill>
                <a:schemeClr val="accent1"/>
              </a:solidFill>
            </a:endParaRPr>
          </a:p>
          <a:p>
            <a:r>
              <a:rPr lang="en-GB" dirty="0">
                <a:solidFill>
                  <a:srgbClr val="FF0000"/>
                </a:solidFill>
              </a:rPr>
              <a:t>&gt; </a:t>
            </a:r>
            <a:r>
              <a:rPr lang="fr-FR" b="1" dirty="0" err="1">
                <a:solidFill>
                  <a:schemeClr val="accent1"/>
                </a:solidFill>
              </a:rPr>
              <a:t>boxplot</a:t>
            </a:r>
            <a:r>
              <a:rPr lang="fr-FR" dirty="0">
                <a:solidFill>
                  <a:schemeClr val="accent1"/>
                </a:solidFill>
              </a:rPr>
              <a:t>(</a:t>
            </a:r>
            <a:r>
              <a:rPr lang="fr-FR" dirty="0" err="1">
                <a:solidFill>
                  <a:schemeClr val="accent1"/>
                </a:solidFill>
              </a:rPr>
              <a:t>rate~region</a:t>
            </a:r>
            <a:r>
              <a:rPr lang="fr-FR" dirty="0">
                <a:solidFill>
                  <a:schemeClr val="accent1"/>
                </a:solidFill>
              </a:rPr>
              <a:t>, data = </a:t>
            </a:r>
            <a:r>
              <a:rPr lang="fr-FR" dirty="0" err="1">
                <a:solidFill>
                  <a:schemeClr val="accent1"/>
                </a:solidFill>
              </a:rPr>
              <a:t>murders</a:t>
            </a:r>
            <a:r>
              <a:rPr lang="fr-FR" dirty="0">
                <a:solidFill>
                  <a:schemeClr val="accent1"/>
                </a:solidFill>
              </a:rPr>
              <a:t>)</a:t>
            </a:r>
            <a:endParaRPr lang="en-GB" dirty="0">
              <a:solidFill>
                <a:schemeClr val="accent1"/>
              </a:solidFill>
            </a:endParaRPr>
          </a:p>
        </p:txBody>
      </p:sp>
      <p:sp>
        <p:nvSpPr>
          <p:cNvPr id="4" name="Rectangle 3"/>
          <p:cNvSpPr/>
          <p:nvPr/>
        </p:nvSpPr>
        <p:spPr>
          <a:xfrm>
            <a:off x="302036" y="1690688"/>
            <a:ext cx="7333739" cy="369332"/>
          </a:xfrm>
          <a:prstGeom prst="rect">
            <a:avLst/>
          </a:prstGeom>
        </p:spPr>
        <p:txBody>
          <a:bodyPr wrap="none">
            <a:spAutoFit/>
          </a:bodyPr>
          <a:lstStyle/>
          <a:p>
            <a:r>
              <a:rPr lang="fr-FR" dirty="0" err="1">
                <a:solidFill>
                  <a:srgbClr val="333333"/>
                </a:solidFill>
                <a:latin typeface="Helvetica Neue" panose="02000503000000020004" pitchFamily="2" charset="0"/>
              </a:rPr>
              <a:t>W</a:t>
            </a:r>
            <a:r>
              <a:rPr lang="fr-FR" b="0" i="0" dirty="0" err="1">
                <a:solidFill>
                  <a:srgbClr val="333333"/>
                </a:solidFill>
                <a:effectLst/>
                <a:latin typeface="Helvetica Neue" panose="02000503000000020004" pitchFamily="2" charset="0"/>
              </a:rPr>
              <a:t>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use </a:t>
            </a:r>
            <a:r>
              <a:rPr lang="fr-FR" b="0" i="0" dirty="0" err="1">
                <a:solidFill>
                  <a:srgbClr val="333333"/>
                </a:solidFill>
                <a:effectLst/>
                <a:latin typeface="Helvetica Neue" panose="02000503000000020004" pitchFamily="2" charset="0"/>
              </a:rPr>
              <a:t>boxplots</a:t>
            </a:r>
            <a:r>
              <a:rPr lang="fr-FR" b="0" i="0" dirty="0">
                <a:solidFill>
                  <a:srgbClr val="333333"/>
                </a:solidFill>
                <a:effectLst/>
                <a:latin typeface="Helvetica Neue" panose="02000503000000020004" pitchFamily="2" charset="0"/>
              </a:rPr>
              <a:t> to compare the </a:t>
            </a:r>
            <a:r>
              <a:rPr lang="fr-FR" b="0" i="0" dirty="0" err="1">
                <a:solidFill>
                  <a:srgbClr val="333333"/>
                </a:solidFill>
                <a:effectLst/>
                <a:latin typeface="Helvetica Neue" panose="02000503000000020004" pitchFamily="2" charset="0"/>
              </a:rPr>
              <a:t>murder</a:t>
            </a:r>
            <a:r>
              <a:rPr lang="fr-FR" b="0" i="0" dirty="0">
                <a:solidFill>
                  <a:srgbClr val="333333"/>
                </a:solidFill>
                <a:effectLst/>
                <a:latin typeface="Helvetica Neue" panose="02000503000000020004" pitchFamily="2" charset="0"/>
              </a:rPr>
              <a:t> </a:t>
            </a:r>
            <a:r>
              <a:rPr lang="fr-FR" dirty="0">
                <a:solidFill>
                  <a:srgbClr val="333333"/>
                </a:solidFill>
                <a:latin typeface="Helvetica Neue" panose="02000503000000020004" pitchFamily="2" charset="0"/>
              </a:rPr>
              <a:t>rates of</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different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regions</a:t>
            </a:r>
            <a:r>
              <a:rPr lang="fr-FR" b="0" i="0" dirty="0">
                <a:solidFill>
                  <a:srgbClr val="333333"/>
                </a:solidFill>
                <a:effectLst/>
                <a:latin typeface="Helvetica Neue" panose="02000503000000020004" pitchFamily="2" charset="0"/>
              </a:rPr>
              <a:t>:</a:t>
            </a:r>
            <a:endParaRPr lang="en-GB"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3258637" y="2882246"/>
            <a:ext cx="4946248" cy="3052763"/>
          </a:xfrm>
          <a:prstGeom prst="rect">
            <a:avLst/>
          </a:prstGeom>
        </p:spPr>
      </p:pic>
      <p:sp>
        <p:nvSpPr>
          <p:cNvPr id="2" name="Title 1"/>
          <p:cNvSpPr>
            <a:spLocks noGrp="1"/>
          </p:cNvSpPr>
          <p:nvPr>
            <p:ph type="title"/>
          </p:nvPr>
        </p:nvSpPr>
        <p:spPr/>
        <p:txBody>
          <a:bodyPr/>
          <a:lstStyle/>
          <a:p>
            <a:r>
              <a:rPr lang="en-GB" dirty="0"/>
              <a:t>histograms</a:t>
            </a:r>
            <a:endParaRPr lang="en-GB" dirty="0"/>
          </a:p>
        </p:txBody>
      </p:sp>
      <p:sp>
        <p:nvSpPr>
          <p:cNvPr id="3" name="Rectangle 2"/>
          <p:cNvSpPr/>
          <p:nvPr/>
        </p:nvSpPr>
        <p:spPr>
          <a:xfrm>
            <a:off x="193588" y="1690688"/>
            <a:ext cx="8011297" cy="369332"/>
          </a:xfrm>
          <a:prstGeom prst="rect">
            <a:avLst/>
          </a:prstGeom>
        </p:spPr>
        <p:txBody>
          <a:bodyPr wrap="square">
            <a:spAutoFit/>
          </a:bodyPr>
          <a:lstStyle/>
          <a:p>
            <a:r>
              <a:rPr lang="fr-FR" b="0" i="0" dirty="0" err="1">
                <a:solidFill>
                  <a:srgbClr val="333333"/>
                </a:solidFill>
                <a:effectLst/>
                <a:latin typeface="Helvetica Neue" panose="02000503000000020004" pitchFamily="2" charset="0"/>
              </a:rPr>
              <a:t>We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make</a:t>
            </a:r>
            <a:r>
              <a:rPr lang="fr-FR" b="0" i="0" dirty="0">
                <a:solidFill>
                  <a:srgbClr val="333333"/>
                </a:solidFill>
                <a:effectLst/>
                <a:latin typeface="Helvetica Neue" panose="02000503000000020004" pitchFamily="2" charset="0"/>
              </a:rPr>
              <a:t> a </a:t>
            </a:r>
            <a:r>
              <a:rPr lang="fr-FR" b="0" i="0" dirty="0" err="1">
                <a:solidFill>
                  <a:srgbClr val="333333"/>
                </a:solidFill>
                <a:effectLst/>
                <a:latin typeface="Helvetica Neue" panose="02000503000000020004" pitchFamily="2" charset="0"/>
              </a:rPr>
              <a:t>histogram</a:t>
            </a:r>
            <a:r>
              <a:rPr lang="fr-FR" b="0" i="0" dirty="0">
                <a:solidFill>
                  <a:srgbClr val="333333"/>
                </a:solidFill>
                <a:effectLst/>
                <a:latin typeface="Helvetica Neue" panose="02000503000000020004" pitchFamily="2" charset="0"/>
              </a:rPr>
              <a:t> of </a:t>
            </a:r>
            <a:r>
              <a:rPr lang="fr-FR" b="0" i="0" dirty="0" err="1">
                <a:solidFill>
                  <a:srgbClr val="333333"/>
                </a:solidFill>
                <a:effectLst/>
                <a:latin typeface="Helvetica Neue" panose="02000503000000020004" pitchFamily="2" charset="0"/>
              </a:rPr>
              <a:t>our</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murder</a:t>
            </a:r>
            <a:r>
              <a:rPr lang="fr-FR" b="0" i="0" dirty="0">
                <a:solidFill>
                  <a:srgbClr val="333333"/>
                </a:solidFill>
                <a:effectLst/>
                <a:latin typeface="Helvetica Neue" panose="02000503000000020004" pitchFamily="2" charset="0"/>
              </a:rPr>
              <a:t> rates by </a:t>
            </a:r>
            <a:r>
              <a:rPr lang="fr-FR" b="0" i="0" dirty="0" err="1">
                <a:solidFill>
                  <a:srgbClr val="333333"/>
                </a:solidFill>
                <a:effectLst/>
                <a:latin typeface="Helvetica Neue" panose="02000503000000020004" pitchFamily="2" charset="0"/>
              </a:rPr>
              <a:t>simply</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typing</a:t>
            </a:r>
            <a:r>
              <a:rPr lang="fr-FR" b="0" i="0" dirty="0">
                <a:solidFill>
                  <a:srgbClr val="333333"/>
                </a:solidFill>
                <a:effectLst/>
                <a:latin typeface="Helvetica Neue" panose="02000503000000020004" pitchFamily="2" charset="0"/>
              </a:rPr>
              <a:t>:</a:t>
            </a:r>
            <a:endParaRPr lang="en-GB" dirty="0"/>
          </a:p>
        </p:txBody>
      </p:sp>
      <p:sp>
        <p:nvSpPr>
          <p:cNvPr id="4" name="Rectangle 3"/>
          <p:cNvSpPr/>
          <p:nvPr/>
        </p:nvSpPr>
        <p:spPr>
          <a:xfrm>
            <a:off x="390267" y="2271457"/>
            <a:ext cx="11213757" cy="7447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dirty="0">
                <a:solidFill>
                  <a:schemeClr val="accent1"/>
                </a:solidFill>
              </a:rPr>
              <a:t>x &lt;- </a:t>
            </a:r>
            <a:r>
              <a:rPr lang="fr-FR" b="1" dirty="0" err="1">
                <a:solidFill>
                  <a:schemeClr val="accent1"/>
                </a:solidFill>
              </a:rPr>
              <a:t>with</a:t>
            </a:r>
            <a:r>
              <a:rPr lang="fr-FR" dirty="0">
                <a:solidFill>
                  <a:schemeClr val="accent1"/>
                </a:solidFill>
              </a:rPr>
              <a:t>(</a:t>
            </a:r>
            <a:r>
              <a:rPr lang="fr-FR" dirty="0" err="1">
                <a:solidFill>
                  <a:schemeClr val="accent1"/>
                </a:solidFill>
              </a:rPr>
              <a:t>murders</a:t>
            </a:r>
            <a:r>
              <a:rPr lang="fr-FR" dirty="0">
                <a:solidFill>
                  <a:schemeClr val="accent1"/>
                </a:solidFill>
              </a:rPr>
              <a:t>, total / population * 100000) </a:t>
            </a:r>
            <a:endParaRPr lang="fr-FR" dirty="0">
              <a:solidFill>
                <a:schemeClr val="accent1"/>
              </a:solidFill>
            </a:endParaRPr>
          </a:p>
          <a:p>
            <a:r>
              <a:rPr lang="en-GB" dirty="0">
                <a:solidFill>
                  <a:srgbClr val="FF0000"/>
                </a:solidFill>
              </a:rPr>
              <a:t>&gt; </a:t>
            </a:r>
            <a:r>
              <a:rPr lang="fr-FR" b="1" dirty="0" err="1">
                <a:solidFill>
                  <a:schemeClr val="accent1"/>
                </a:solidFill>
              </a:rPr>
              <a:t>hist</a:t>
            </a:r>
            <a:r>
              <a:rPr lang="fr-FR" dirty="0">
                <a:solidFill>
                  <a:schemeClr val="accent1"/>
                </a:solidFill>
              </a:rPr>
              <a:t>(x)</a:t>
            </a:r>
            <a:endParaRPr lang="en-GB" dirty="0">
              <a:solidFill>
                <a:schemeClr val="accent1"/>
              </a:solidFill>
            </a:endParaRPr>
          </a:p>
        </p:txBody>
      </p:sp>
      <p:sp>
        <p:nvSpPr>
          <p:cNvPr id="7" name="Rectangle 6"/>
          <p:cNvSpPr/>
          <p:nvPr/>
        </p:nvSpPr>
        <p:spPr>
          <a:xfrm>
            <a:off x="390267" y="5910295"/>
            <a:ext cx="11213757" cy="7447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dirty="0" err="1">
                <a:solidFill>
                  <a:schemeClr val="accent1"/>
                </a:solidFill>
              </a:rPr>
              <a:t>murders$state</a:t>
            </a:r>
            <a:r>
              <a:rPr lang="fr-FR" dirty="0">
                <a:solidFill>
                  <a:schemeClr val="accent1"/>
                </a:solidFill>
              </a:rPr>
              <a:t>[</a:t>
            </a:r>
            <a:r>
              <a:rPr lang="fr-FR" b="1" dirty="0" err="1">
                <a:solidFill>
                  <a:schemeClr val="accent1"/>
                </a:solidFill>
              </a:rPr>
              <a:t>which.max</a:t>
            </a:r>
            <a:r>
              <a:rPr lang="fr-FR" dirty="0">
                <a:solidFill>
                  <a:schemeClr val="accent1"/>
                </a:solidFill>
              </a:rPr>
              <a:t>(x)] </a:t>
            </a:r>
            <a:endParaRPr lang="fr-FR" dirty="0">
              <a:solidFill>
                <a:schemeClr val="accent1"/>
              </a:solidFill>
            </a:endParaRPr>
          </a:p>
          <a:p>
            <a:r>
              <a:rPr lang="fr-FR" i="1" dirty="0">
                <a:solidFill>
                  <a:schemeClr val="tx1"/>
                </a:solidFill>
              </a:rPr>
              <a:t>#&gt; [1] "District of Columbia"</a:t>
            </a:r>
            <a:endParaRPr lang="en-GB" dirty="0">
              <a:solidFill>
                <a:schemeClr val="tx1"/>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Histograms</a:t>
            </a:r>
            <a:endParaRPr lang="en-GB" dirty="0"/>
          </a:p>
        </p:txBody>
      </p:sp>
      <p:sp>
        <p:nvSpPr>
          <p:cNvPr id="3" name="Rectangle 2"/>
          <p:cNvSpPr/>
          <p:nvPr/>
        </p:nvSpPr>
        <p:spPr>
          <a:xfrm>
            <a:off x="564904" y="1455403"/>
            <a:ext cx="11062192" cy="13255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dirty="0">
                <a:solidFill>
                  <a:schemeClr val="tx1"/>
                </a:solidFill>
              </a:rPr>
              <a:t>x = </a:t>
            </a:r>
            <a:r>
              <a:rPr lang="fr-FR" b="1" dirty="0" err="1">
                <a:solidFill>
                  <a:schemeClr val="tx1"/>
                </a:solidFill>
              </a:rPr>
              <a:t>runif</a:t>
            </a:r>
            <a:r>
              <a:rPr lang="fr-FR" dirty="0">
                <a:solidFill>
                  <a:schemeClr val="tx1"/>
                </a:solidFill>
              </a:rPr>
              <a:t>(100,0,1)</a:t>
            </a:r>
            <a:endParaRPr lang="fr-FR" b="1" dirty="0">
              <a:solidFill>
                <a:schemeClr val="tx1"/>
              </a:solidFill>
            </a:endParaRPr>
          </a:p>
          <a:p>
            <a:r>
              <a:rPr lang="fr-FR" b="1" dirty="0">
                <a:solidFill>
                  <a:schemeClr val="tx1"/>
                </a:solidFill>
              </a:rPr>
              <a:t>par</a:t>
            </a:r>
            <a:r>
              <a:rPr lang="fr-FR" dirty="0">
                <a:solidFill>
                  <a:schemeClr val="tx1"/>
                </a:solidFill>
              </a:rPr>
              <a:t>(</a:t>
            </a:r>
            <a:r>
              <a:rPr lang="fr-FR" dirty="0" err="1">
                <a:solidFill>
                  <a:schemeClr val="tx1"/>
                </a:solidFill>
              </a:rPr>
              <a:t>mfrow</a:t>
            </a:r>
            <a:r>
              <a:rPr lang="fr-FR" dirty="0">
                <a:solidFill>
                  <a:schemeClr val="tx1"/>
                </a:solidFill>
              </a:rPr>
              <a:t>=</a:t>
            </a:r>
            <a:r>
              <a:rPr lang="fr-FR" b="1" dirty="0">
                <a:solidFill>
                  <a:schemeClr val="tx1"/>
                </a:solidFill>
              </a:rPr>
              <a:t>c</a:t>
            </a:r>
            <a:r>
              <a:rPr lang="fr-FR" dirty="0">
                <a:solidFill>
                  <a:schemeClr val="tx1"/>
                </a:solidFill>
              </a:rPr>
              <a:t>(1,2)) </a:t>
            </a:r>
            <a:endParaRPr lang="fr-FR" dirty="0">
              <a:solidFill>
                <a:schemeClr val="tx1"/>
              </a:solidFill>
            </a:endParaRPr>
          </a:p>
          <a:p>
            <a:r>
              <a:rPr lang="fr-FR" b="1" dirty="0" err="1">
                <a:solidFill>
                  <a:schemeClr val="tx1"/>
                </a:solidFill>
              </a:rPr>
              <a:t>hist</a:t>
            </a:r>
            <a:r>
              <a:rPr lang="fr-FR" dirty="0">
                <a:solidFill>
                  <a:schemeClr val="tx1"/>
                </a:solidFill>
              </a:rPr>
              <a:t>(</a:t>
            </a:r>
            <a:r>
              <a:rPr lang="fr-FR" dirty="0" err="1">
                <a:solidFill>
                  <a:schemeClr val="tx1"/>
                </a:solidFill>
              </a:rPr>
              <a:t>x,breaks</a:t>
            </a:r>
            <a:r>
              <a:rPr lang="fr-FR" dirty="0">
                <a:solidFill>
                  <a:schemeClr val="tx1"/>
                </a:solidFill>
              </a:rPr>
              <a:t>=2) </a:t>
            </a:r>
            <a:endParaRPr lang="fr-FR" dirty="0">
              <a:solidFill>
                <a:schemeClr val="tx1"/>
              </a:solidFill>
            </a:endParaRPr>
          </a:p>
          <a:p>
            <a:r>
              <a:rPr lang="fr-FR" b="1" dirty="0" err="1">
                <a:solidFill>
                  <a:schemeClr val="tx1"/>
                </a:solidFill>
              </a:rPr>
              <a:t>hist</a:t>
            </a:r>
            <a:r>
              <a:rPr lang="fr-FR" dirty="0">
                <a:solidFill>
                  <a:schemeClr val="tx1"/>
                </a:solidFill>
              </a:rPr>
              <a:t>(</a:t>
            </a:r>
            <a:r>
              <a:rPr lang="fr-FR" dirty="0" err="1">
                <a:solidFill>
                  <a:schemeClr val="tx1"/>
                </a:solidFill>
              </a:rPr>
              <a:t>x,breaks</a:t>
            </a:r>
            <a:r>
              <a:rPr lang="fr-FR" dirty="0">
                <a:solidFill>
                  <a:schemeClr val="tx1"/>
                </a:solidFill>
              </a:rPr>
              <a:t>=100)</a:t>
            </a:r>
            <a:endParaRPr lang="en-GB" dirty="0">
              <a:solidFill>
                <a:schemeClr val="tx1"/>
              </a:solidFill>
            </a:endParaRPr>
          </a:p>
        </p:txBody>
      </p:sp>
      <p:pic>
        <p:nvPicPr>
          <p:cNvPr id="5" name="Picture 4"/>
          <p:cNvPicPr>
            <a:picLocks noChangeAspect="1"/>
          </p:cNvPicPr>
          <p:nvPr/>
        </p:nvPicPr>
        <p:blipFill>
          <a:blip r:embed="rId1"/>
          <a:stretch>
            <a:fillRect/>
          </a:stretch>
        </p:blipFill>
        <p:spPr>
          <a:xfrm>
            <a:off x="3351770" y="2780966"/>
            <a:ext cx="5488460" cy="3920329"/>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Density plot</a:t>
            </a:r>
            <a:endParaRPr lang="en-GB" dirty="0"/>
          </a:p>
        </p:txBody>
      </p:sp>
      <p:sp>
        <p:nvSpPr>
          <p:cNvPr id="3" name="Rectangle 2"/>
          <p:cNvSpPr/>
          <p:nvPr/>
        </p:nvSpPr>
        <p:spPr>
          <a:xfrm>
            <a:off x="564904" y="1455403"/>
            <a:ext cx="11062192" cy="13255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dirty="0">
                <a:solidFill>
                  <a:schemeClr val="tx1"/>
                </a:solidFill>
              </a:rPr>
              <a:t>x = </a:t>
            </a:r>
            <a:r>
              <a:rPr lang="fr-FR" b="1" dirty="0">
                <a:solidFill>
                  <a:schemeClr val="tx1"/>
                </a:solidFill>
              </a:rPr>
              <a:t>c</a:t>
            </a:r>
            <a:r>
              <a:rPr lang="fr-FR" dirty="0">
                <a:solidFill>
                  <a:schemeClr val="tx1"/>
                </a:solidFill>
              </a:rPr>
              <a:t>(</a:t>
            </a:r>
            <a:r>
              <a:rPr lang="fr-FR" b="1" dirty="0" err="1">
                <a:solidFill>
                  <a:schemeClr val="tx1"/>
                </a:solidFill>
              </a:rPr>
              <a:t>rnorm</a:t>
            </a:r>
            <a:r>
              <a:rPr lang="fr-FR" dirty="0">
                <a:solidFill>
                  <a:schemeClr val="tx1"/>
                </a:solidFill>
              </a:rPr>
              <a:t>(100,2,1),</a:t>
            </a:r>
            <a:r>
              <a:rPr lang="fr-FR" b="1" dirty="0" err="1">
                <a:solidFill>
                  <a:schemeClr val="tx1"/>
                </a:solidFill>
              </a:rPr>
              <a:t>rgamma</a:t>
            </a:r>
            <a:r>
              <a:rPr lang="fr-FR" dirty="0">
                <a:solidFill>
                  <a:schemeClr val="tx1"/>
                </a:solidFill>
              </a:rPr>
              <a:t>(50,shape = 1)) </a:t>
            </a:r>
            <a:endParaRPr lang="fr-FR" dirty="0">
              <a:solidFill>
                <a:schemeClr val="tx1"/>
              </a:solidFill>
            </a:endParaRPr>
          </a:p>
          <a:p>
            <a:r>
              <a:rPr lang="fr-FR" b="1" dirty="0" err="1">
                <a:solidFill>
                  <a:schemeClr val="tx1"/>
                </a:solidFill>
              </a:rPr>
              <a:t>hist</a:t>
            </a:r>
            <a:r>
              <a:rPr lang="fr-FR" dirty="0">
                <a:solidFill>
                  <a:schemeClr val="tx1"/>
                </a:solidFill>
              </a:rPr>
              <a:t>(</a:t>
            </a:r>
            <a:r>
              <a:rPr lang="fr-FR" dirty="0" err="1">
                <a:solidFill>
                  <a:schemeClr val="tx1"/>
                </a:solidFill>
              </a:rPr>
              <a:t>x,freq</a:t>
            </a:r>
            <a:r>
              <a:rPr lang="fr-FR" dirty="0">
                <a:solidFill>
                  <a:schemeClr val="tx1"/>
                </a:solidFill>
              </a:rPr>
              <a:t> = FALSE) </a:t>
            </a:r>
            <a:endParaRPr lang="fr-FR" dirty="0">
              <a:solidFill>
                <a:schemeClr val="tx1"/>
              </a:solidFill>
            </a:endParaRPr>
          </a:p>
          <a:p>
            <a:r>
              <a:rPr lang="fr-FR" dirty="0">
                <a:solidFill>
                  <a:schemeClr val="tx1"/>
                </a:solidFill>
              </a:rPr>
              <a:t>f = </a:t>
            </a:r>
            <a:r>
              <a:rPr lang="fr-FR" b="1" dirty="0" err="1">
                <a:solidFill>
                  <a:schemeClr val="tx1"/>
                </a:solidFill>
              </a:rPr>
              <a:t>density</a:t>
            </a:r>
            <a:r>
              <a:rPr lang="fr-FR" dirty="0">
                <a:solidFill>
                  <a:schemeClr val="tx1"/>
                </a:solidFill>
              </a:rPr>
              <a:t>(x) </a:t>
            </a:r>
            <a:endParaRPr lang="fr-FR" dirty="0">
              <a:solidFill>
                <a:schemeClr val="tx1"/>
              </a:solidFill>
            </a:endParaRPr>
          </a:p>
          <a:p>
            <a:r>
              <a:rPr lang="fr-FR" b="1" dirty="0" err="1">
                <a:solidFill>
                  <a:schemeClr val="tx1"/>
                </a:solidFill>
              </a:rPr>
              <a:t>lines</a:t>
            </a:r>
            <a:r>
              <a:rPr lang="fr-FR" dirty="0">
                <a:solidFill>
                  <a:schemeClr val="tx1"/>
                </a:solidFill>
              </a:rPr>
              <a:t>(</a:t>
            </a:r>
            <a:r>
              <a:rPr lang="fr-FR" dirty="0" err="1">
                <a:solidFill>
                  <a:schemeClr val="tx1"/>
                </a:solidFill>
              </a:rPr>
              <a:t>f,lwd</a:t>
            </a:r>
            <a:r>
              <a:rPr lang="fr-FR" dirty="0">
                <a:solidFill>
                  <a:schemeClr val="tx1"/>
                </a:solidFill>
              </a:rPr>
              <a:t>=2,col='</a:t>
            </a:r>
            <a:r>
              <a:rPr lang="fr-FR" dirty="0" err="1">
                <a:solidFill>
                  <a:schemeClr val="tx1"/>
                </a:solidFill>
              </a:rPr>
              <a:t>red</a:t>
            </a:r>
            <a:r>
              <a:rPr lang="fr-FR" dirty="0">
                <a:solidFill>
                  <a:schemeClr val="tx1"/>
                </a:solidFill>
              </a:rPr>
              <a:t>',</a:t>
            </a:r>
            <a:r>
              <a:rPr lang="fr-FR" dirty="0" err="1">
                <a:solidFill>
                  <a:schemeClr val="tx1"/>
                </a:solidFill>
              </a:rPr>
              <a:t>lty</a:t>
            </a:r>
            <a:r>
              <a:rPr lang="fr-FR" dirty="0">
                <a:solidFill>
                  <a:schemeClr val="tx1"/>
                </a:solidFill>
              </a:rPr>
              <a:t>=2)</a:t>
            </a:r>
            <a:endParaRPr lang="en-GB" dirty="0">
              <a:solidFill>
                <a:schemeClr val="tx1"/>
              </a:solidFill>
            </a:endParaRPr>
          </a:p>
        </p:txBody>
      </p:sp>
      <p:pic>
        <p:nvPicPr>
          <p:cNvPr id="5" name="Picture 4"/>
          <p:cNvPicPr>
            <a:picLocks noChangeAspect="1"/>
          </p:cNvPicPr>
          <p:nvPr/>
        </p:nvPicPr>
        <p:blipFill>
          <a:blip r:embed="rId1"/>
          <a:stretch>
            <a:fillRect/>
          </a:stretch>
        </p:blipFill>
        <p:spPr>
          <a:xfrm>
            <a:off x="3185984" y="2780966"/>
            <a:ext cx="5476103" cy="3911502"/>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Compare distributions</a:t>
            </a:r>
            <a:endParaRPr lang="en-GB" dirty="0"/>
          </a:p>
        </p:txBody>
      </p:sp>
      <p:sp>
        <p:nvSpPr>
          <p:cNvPr id="3" name="Rectangle 2"/>
          <p:cNvSpPr/>
          <p:nvPr/>
        </p:nvSpPr>
        <p:spPr>
          <a:xfrm>
            <a:off x="564904" y="1455403"/>
            <a:ext cx="11062192" cy="7890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dirty="0">
                <a:solidFill>
                  <a:schemeClr val="tx1"/>
                </a:solidFill>
              </a:rPr>
              <a:t>x = </a:t>
            </a:r>
            <a:r>
              <a:rPr lang="fr-FR" b="1" dirty="0">
                <a:solidFill>
                  <a:schemeClr val="tx1"/>
                </a:solidFill>
              </a:rPr>
              <a:t>c</a:t>
            </a:r>
            <a:r>
              <a:rPr lang="fr-FR" dirty="0">
                <a:solidFill>
                  <a:schemeClr val="tx1"/>
                </a:solidFill>
              </a:rPr>
              <a:t>(</a:t>
            </a:r>
            <a:r>
              <a:rPr lang="fr-FR" b="1" dirty="0" err="1">
                <a:solidFill>
                  <a:schemeClr val="tx1"/>
                </a:solidFill>
              </a:rPr>
              <a:t>rnorm</a:t>
            </a:r>
            <a:r>
              <a:rPr lang="fr-FR" dirty="0">
                <a:solidFill>
                  <a:schemeClr val="tx1"/>
                </a:solidFill>
              </a:rPr>
              <a:t>(100,2,1),</a:t>
            </a:r>
            <a:r>
              <a:rPr lang="fr-FR" b="1" dirty="0" err="1">
                <a:solidFill>
                  <a:schemeClr val="tx1"/>
                </a:solidFill>
              </a:rPr>
              <a:t>rgamma</a:t>
            </a:r>
            <a:r>
              <a:rPr lang="fr-FR" dirty="0">
                <a:solidFill>
                  <a:schemeClr val="tx1"/>
                </a:solidFill>
              </a:rPr>
              <a:t>(50,shape = 1)) </a:t>
            </a:r>
            <a:endParaRPr lang="fr-FR" dirty="0">
              <a:solidFill>
                <a:schemeClr val="tx1"/>
              </a:solidFill>
            </a:endParaRPr>
          </a:p>
          <a:p>
            <a:r>
              <a:rPr lang="fr-FR" b="1" dirty="0" err="1">
                <a:solidFill>
                  <a:schemeClr val="tx1"/>
                </a:solidFill>
              </a:rPr>
              <a:t>qqnorm</a:t>
            </a:r>
            <a:r>
              <a:rPr lang="fr-FR" dirty="0">
                <a:solidFill>
                  <a:schemeClr val="tx1"/>
                </a:solidFill>
              </a:rPr>
              <a:t>(x)</a:t>
            </a:r>
            <a:endParaRPr lang="en-GB" dirty="0">
              <a:solidFill>
                <a:schemeClr val="tx1"/>
              </a:solidFill>
            </a:endParaRPr>
          </a:p>
        </p:txBody>
      </p:sp>
      <p:pic>
        <p:nvPicPr>
          <p:cNvPr id="5" name="Picture 4"/>
          <p:cNvPicPr>
            <a:picLocks noChangeAspect="1"/>
          </p:cNvPicPr>
          <p:nvPr/>
        </p:nvPicPr>
        <p:blipFill>
          <a:blip r:embed="rId1"/>
          <a:stretch>
            <a:fillRect/>
          </a:stretch>
        </p:blipFill>
        <p:spPr>
          <a:xfrm>
            <a:off x="3011959" y="2410679"/>
            <a:ext cx="6168081" cy="4405772"/>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Piecharts</a:t>
            </a:r>
            <a:r>
              <a:rPr lang="en-GB" dirty="0"/>
              <a:t> </a:t>
            </a:r>
            <a:endParaRPr lang="en-GB" dirty="0"/>
          </a:p>
        </p:txBody>
      </p:sp>
      <p:sp>
        <p:nvSpPr>
          <p:cNvPr id="3" name="Rectangle 2"/>
          <p:cNvSpPr/>
          <p:nvPr/>
        </p:nvSpPr>
        <p:spPr>
          <a:xfrm>
            <a:off x="390267" y="2271457"/>
            <a:ext cx="11213757" cy="4841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dirty="0">
                <a:solidFill>
                  <a:schemeClr val="accent1"/>
                </a:solidFill>
              </a:rPr>
              <a:t>pie(</a:t>
            </a:r>
            <a:r>
              <a:rPr lang="fr-FR" dirty="0" err="1">
                <a:solidFill>
                  <a:schemeClr val="accent1"/>
                </a:solidFill>
              </a:rPr>
              <a:t>summary</a:t>
            </a:r>
            <a:r>
              <a:rPr lang="fr-FR" dirty="0">
                <a:solidFill>
                  <a:schemeClr val="accent1"/>
                </a:solidFill>
              </a:rPr>
              <a:t>(</a:t>
            </a:r>
            <a:r>
              <a:rPr lang="fr-FR" dirty="0" err="1">
                <a:solidFill>
                  <a:schemeClr val="accent1"/>
                </a:solidFill>
              </a:rPr>
              <a:t>murders$region</a:t>
            </a:r>
            <a:r>
              <a:rPr lang="fr-FR" dirty="0">
                <a:solidFill>
                  <a:schemeClr val="accent1"/>
                </a:solidFill>
              </a:rPr>
              <a:t>))</a:t>
            </a:r>
            <a:endParaRPr lang="en-GB" dirty="0">
              <a:solidFill>
                <a:schemeClr val="accent1"/>
              </a:solidFill>
            </a:endParaRPr>
          </a:p>
        </p:txBody>
      </p:sp>
      <p:sp>
        <p:nvSpPr>
          <p:cNvPr id="4" name="Rectangle 3"/>
          <p:cNvSpPr/>
          <p:nvPr/>
        </p:nvSpPr>
        <p:spPr>
          <a:xfrm>
            <a:off x="531069" y="1690688"/>
            <a:ext cx="5940024" cy="369332"/>
          </a:xfrm>
          <a:prstGeom prst="rect">
            <a:avLst/>
          </a:prstGeom>
        </p:spPr>
        <p:txBody>
          <a:bodyPr wrap="none">
            <a:spAutoFit/>
          </a:bodyPr>
          <a:lstStyle/>
          <a:p>
            <a:r>
              <a:rPr lang="fr-FR" b="0" i="0" dirty="0" err="1">
                <a:solidFill>
                  <a:srgbClr val="333333"/>
                </a:solidFill>
                <a:effectLst/>
                <a:latin typeface="Helvetica Neue" panose="02000503000000020004" pitchFamily="2" charset="0"/>
              </a:rPr>
              <a:t>Finally</a:t>
            </a:r>
            <a:r>
              <a:rPr lang="fr-FR" b="0" i="0" dirty="0">
                <a:solidFill>
                  <a:srgbClr val="333333"/>
                </a:solidFill>
                <a:effectLst/>
                <a:latin typeface="Helvetica Neue" panose="02000503000000020004" pitchFamily="2" charset="0"/>
              </a:rPr>
              <a:t>, for </a:t>
            </a:r>
            <a:r>
              <a:rPr lang="fr-FR" b="0" i="0" dirty="0" err="1">
                <a:solidFill>
                  <a:srgbClr val="333333"/>
                </a:solidFill>
                <a:effectLst/>
                <a:latin typeface="Helvetica Neue" panose="02000503000000020004" pitchFamily="2" charset="0"/>
              </a:rPr>
              <a:t>categorical</a:t>
            </a:r>
            <a:r>
              <a:rPr lang="fr-FR" b="0" i="0" dirty="0">
                <a:solidFill>
                  <a:srgbClr val="333333"/>
                </a:solidFill>
                <a:effectLst/>
                <a:latin typeface="Helvetica Neue" panose="02000503000000020004" pitchFamily="2" charset="0"/>
              </a:rPr>
              <a:t> variables, </a:t>
            </a:r>
            <a:r>
              <a:rPr lang="fr-FR" b="0" i="0" dirty="0" err="1">
                <a:solidFill>
                  <a:srgbClr val="333333"/>
                </a:solidFill>
                <a:effectLst/>
                <a:latin typeface="Helvetica Neue" panose="02000503000000020004" pitchFamily="2" charset="0"/>
              </a:rPr>
              <a:t>you</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draw</a:t>
            </a:r>
            <a:r>
              <a:rPr lang="fr-FR" b="0" i="0" dirty="0">
                <a:solidFill>
                  <a:srgbClr val="333333"/>
                </a:solidFill>
                <a:effectLst/>
                <a:latin typeface="Helvetica Neue" panose="02000503000000020004" pitchFamily="2" charset="0"/>
              </a:rPr>
              <a:t> pie plots:</a:t>
            </a:r>
            <a:endParaRPr lang="en-GB" dirty="0"/>
          </a:p>
        </p:txBody>
      </p:sp>
      <p:pic>
        <p:nvPicPr>
          <p:cNvPr id="6" name="Picture 5"/>
          <p:cNvPicPr>
            <a:picLocks noChangeAspect="1"/>
          </p:cNvPicPr>
          <p:nvPr/>
        </p:nvPicPr>
        <p:blipFill rotWithShape="1">
          <a:blip r:embed="rId1"/>
          <a:srcRect l="23807" t="33121" r="17433" b="33514"/>
          <a:stretch>
            <a:fillRect/>
          </a:stretch>
        </p:blipFill>
        <p:spPr>
          <a:xfrm>
            <a:off x="3558745" y="2966994"/>
            <a:ext cx="4732638" cy="3477681"/>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Pairplot</a:t>
            </a:r>
            <a:r>
              <a:rPr lang="en-GB" dirty="0"/>
              <a:t> </a:t>
            </a:r>
            <a:endParaRPr lang="en-GB" dirty="0"/>
          </a:p>
        </p:txBody>
      </p:sp>
      <p:sp>
        <p:nvSpPr>
          <p:cNvPr id="4" name="Rectangle 3"/>
          <p:cNvSpPr/>
          <p:nvPr/>
        </p:nvSpPr>
        <p:spPr>
          <a:xfrm>
            <a:off x="390267" y="1779106"/>
            <a:ext cx="5182630" cy="9393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dirty="0">
                <a:solidFill>
                  <a:schemeClr val="accent1"/>
                </a:solidFill>
              </a:rPr>
              <a:t>x&lt;-</a:t>
            </a:r>
            <a:r>
              <a:rPr lang="fr-FR" dirty="0" err="1">
                <a:solidFill>
                  <a:schemeClr val="accent1"/>
                </a:solidFill>
              </a:rPr>
              <a:t>murders</a:t>
            </a:r>
            <a:r>
              <a:rPr lang="fr-FR" dirty="0">
                <a:solidFill>
                  <a:schemeClr val="accent1"/>
                </a:solidFill>
              </a:rPr>
              <a:t>[,4:6]</a:t>
            </a:r>
            <a:endParaRPr lang="fr-FR" dirty="0">
              <a:solidFill>
                <a:schemeClr val="accent1"/>
              </a:solidFill>
            </a:endParaRPr>
          </a:p>
          <a:p>
            <a:r>
              <a:rPr lang="en-GB" dirty="0">
                <a:solidFill>
                  <a:srgbClr val="FF0000"/>
                </a:solidFill>
              </a:rPr>
              <a:t>&gt; </a:t>
            </a:r>
            <a:r>
              <a:rPr lang="en-GB" dirty="0">
                <a:solidFill>
                  <a:schemeClr val="accent1"/>
                </a:solidFill>
              </a:rPr>
              <a:t>pairs(x)</a:t>
            </a:r>
            <a:endParaRPr lang="en-GB" dirty="0">
              <a:solidFill>
                <a:schemeClr val="accent1"/>
              </a:solidFill>
            </a:endParaRPr>
          </a:p>
        </p:txBody>
      </p:sp>
      <p:pic>
        <p:nvPicPr>
          <p:cNvPr id="6" name="Picture 5"/>
          <p:cNvPicPr>
            <a:picLocks noChangeAspect="1"/>
          </p:cNvPicPr>
          <p:nvPr/>
        </p:nvPicPr>
        <p:blipFill>
          <a:blip r:embed="rId1"/>
          <a:stretch>
            <a:fillRect/>
          </a:stretch>
        </p:blipFill>
        <p:spPr>
          <a:xfrm>
            <a:off x="6340768" y="2564987"/>
            <a:ext cx="5460965" cy="4293013"/>
          </a:xfrm>
          <a:prstGeom prst="rect">
            <a:avLst/>
          </a:prstGeom>
        </p:spPr>
      </p:pic>
      <p:pic>
        <p:nvPicPr>
          <p:cNvPr id="8" name="Picture 7"/>
          <p:cNvPicPr>
            <a:picLocks noChangeAspect="1"/>
          </p:cNvPicPr>
          <p:nvPr/>
        </p:nvPicPr>
        <p:blipFill>
          <a:blip r:embed="rId2"/>
          <a:stretch>
            <a:fillRect/>
          </a:stretch>
        </p:blipFill>
        <p:spPr>
          <a:xfrm>
            <a:off x="324746" y="2564987"/>
            <a:ext cx="5460965" cy="4293013"/>
          </a:xfrm>
          <a:prstGeom prst="rect">
            <a:avLst/>
          </a:prstGeom>
        </p:spPr>
      </p:pic>
      <p:sp>
        <p:nvSpPr>
          <p:cNvPr id="9" name="Rectangle 8"/>
          <p:cNvSpPr/>
          <p:nvPr/>
        </p:nvSpPr>
        <p:spPr>
          <a:xfrm>
            <a:off x="6479935" y="1779106"/>
            <a:ext cx="5321798" cy="9393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dirty="0">
                <a:solidFill>
                  <a:schemeClr val="accent1"/>
                </a:solidFill>
              </a:rPr>
              <a:t>x&lt;-</a:t>
            </a:r>
            <a:r>
              <a:rPr lang="fr-FR" dirty="0" err="1">
                <a:solidFill>
                  <a:schemeClr val="accent1"/>
                </a:solidFill>
              </a:rPr>
              <a:t>murders</a:t>
            </a:r>
            <a:r>
              <a:rPr lang="fr-FR" dirty="0">
                <a:solidFill>
                  <a:schemeClr val="accent1"/>
                </a:solidFill>
              </a:rPr>
              <a:t>[,4:6]</a:t>
            </a:r>
            <a:endParaRPr lang="fr-FR" dirty="0">
              <a:solidFill>
                <a:schemeClr val="accent1"/>
              </a:solidFill>
            </a:endParaRPr>
          </a:p>
          <a:p>
            <a:r>
              <a:rPr lang="en-GB" dirty="0">
                <a:solidFill>
                  <a:srgbClr val="FF0000"/>
                </a:solidFill>
              </a:rPr>
              <a:t>&gt; </a:t>
            </a:r>
            <a:r>
              <a:rPr lang="en-GB" dirty="0">
                <a:solidFill>
                  <a:schemeClr val="accent1"/>
                </a:solidFill>
              </a:rPr>
              <a:t>pairs(x, col=</a:t>
            </a:r>
            <a:r>
              <a:rPr lang="en-GB" dirty="0" err="1">
                <a:solidFill>
                  <a:schemeClr val="accent1"/>
                </a:solidFill>
              </a:rPr>
              <a:t>as.numeric</a:t>
            </a:r>
            <a:r>
              <a:rPr lang="en-GB" dirty="0">
                <a:solidFill>
                  <a:schemeClr val="accent1"/>
                </a:solidFill>
              </a:rPr>
              <a:t>(</a:t>
            </a:r>
            <a:r>
              <a:rPr lang="en-GB" dirty="0" err="1">
                <a:solidFill>
                  <a:schemeClr val="accent1"/>
                </a:solidFill>
              </a:rPr>
              <a:t>murders$region</a:t>
            </a:r>
            <a:r>
              <a:rPr lang="en-GB" dirty="0">
                <a:solidFill>
                  <a:schemeClr val="accent1"/>
                </a:solidFill>
              </a:rPr>
              <a:t>), </a:t>
            </a:r>
            <a:r>
              <a:rPr lang="en-GB" dirty="0" err="1">
                <a:solidFill>
                  <a:schemeClr val="accent1"/>
                </a:solidFill>
              </a:rPr>
              <a:t>pch</a:t>
            </a:r>
            <a:r>
              <a:rPr lang="en-GB" dirty="0">
                <a:solidFill>
                  <a:schemeClr val="accent1"/>
                </a:solidFill>
              </a:rPr>
              <a:t>=</a:t>
            </a:r>
            <a:r>
              <a:rPr lang="en-GB" dirty="0" err="1">
                <a:solidFill>
                  <a:schemeClr val="accent1"/>
                </a:solidFill>
              </a:rPr>
              <a:t>as.numeric</a:t>
            </a:r>
            <a:r>
              <a:rPr lang="en-GB" dirty="0">
                <a:solidFill>
                  <a:schemeClr val="accent1"/>
                </a:solidFill>
              </a:rPr>
              <a:t>(</a:t>
            </a:r>
            <a:r>
              <a:rPr lang="en-GB" dirty="0" err="1">
                <a:solidFill>
                  <a:schemeClr val="accent1"/>
                </a:solidFill>
              </a:rPr>
              <a:t>murders$region</a:t>
            </a:r>
            <a:r>
              <a:rPr lang="en-GB" dirty="0">
                <a:solidFill>
                  <a:schemeClr val="accent1"/>
                </a:solidFill>
              </a:rPr>
              <a:t>))</a:t>
            </a:r>
            <a:endParaRPr lang="en-GB" dirty="0">
              <a:solidFill>
                <a:schemeClr val="accent1"/>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Control Structures</a:t>
            </a:r>
            <a:endParaRPr lang="en-GB" dirty="0"/>
          </a:p>
        </p:txBody>
      </p:sp>
      <p:sp>
        <p:nvSpPr>
          <p:cNvPr id="3" name="Rectangle 2"/>
          <p:cNvSpPr/>
          <p:nvPr/>
        </p:nvSpPr>
        <p:spPr>
          <a:xfrm>
            <a:off x="533400" y="1590745"/>
            <a:ext cx="11239500" cy="4524315"/>
          </a:xfrm>
          <a:prstGeom prst="rect">
            <a:avLst/>
          </a:prstGeom>
        </p:spPr>
        <p:txBody>
          <a:bodyPr wrap="square">
            <a:spAutoFit/>
          </a:bodyPr>
          <a:lstStyle/>
          <a:p>
            <a:r>
              <a:rPr lang="en-GB" dirty="0">
                <a:solidFill>
                  <a:srgbClr val="333333"/>
                </a:solidFill>
                <a:latin typeface="Helvetica Neue" panose="02000503000000020004" pitchFamily="2" charset="0"/>
              </a:rPr>
              <a:t>Control structures in R allow you to control the flow of execution of a series of R expressions. Basically, control structures allow you to put some “logic” into your R code, rather than just always executing the same R code every time. Control structures allow you to respond to inputs or to features of the data and execute different R expressions accordingly.</a:t>
            </a:r>
            <a:endParaRPr lang="en-GB" dirty="0">
              <a:solidFill>
                <a:srgbClr val="333333"/>
              </a:solidFill>
              <a:latin typeface="Helvetica Neue" panose="02000503000000020004" pitchFamily="2" charset="0"/>
            </a:endParaRPr>
          </a:p>
          <a:p>
            <a:endParaRPr lang="en-GB" dirty="0">
              <a:solidFill>
                <a:srgbClr val="333333"/>
              </a:solidFill>
              <a:latin typeface="Helvetica Neue" panose="02000503000000020004" pitchFamily="2" charset="0"/>
            </a:endParaRPr>
          </a:p>
          <a:p>
            <a:r>
              <a:rPr lang="en-GB" dirty="0">
                <a:solidFill>
                  <a:srgbClr val="333333"/>
                </a:solidFill>
                <a:latin typeface="Helvetica Neue" panose="02000503000000020004" pitchFamily="2" charset="0"/>
              </a:rPr>
              <a:t>Commonly used control structures are</a:t>
            </a:r>
            <a:endParaRPr lang="en-GB" dirty="0">
              <a:solidFill>
                <a:srgbClr val="333333"/>
              </a:solidFill>
              <a:latin typeface="Helvetica Neue" panose="02000503000000020004" pitchFamily="2" charset="0"/>
            </a:endParaRPr>
          </a:p>
          <a:p>
            <a:pPr>
              <a:buFont typeface="Arial" panose="020B0604020202020204" pitchFamily="34" charset="0"/>
              <a:buChar char="•"/>
            </a:pPr>
            <a:r>
              <a:rPr lang="en-GB" dirty="0">
                <a:solidFill>
                  <a:srgbClr val="333333"/>
                </a:solidFill>
                <a:latin typeface="Helvetica Neue" panose="02000503000000020004" pitchFamily="2" charset="0"/>
              </a:rPr>
              <a:t>if and else: testing a condition and acting on it</a:t>
            </a:r>
            <a:endParaRPr lang="en-GB" dirty="0">
              <a:solidFill>
                <a:srgbClr val="333333"/>
              </a:solidFill>
              <a:latin typeface="Helvetica Neue" panose="02000503000000020004" pitchFamily="2" charset="0"/>
            </a:endParaRPr>
          </a:p>
          <a:p>
            <a:pPr>
              <a:buFont typeface="Arial" panose="020B0604020202020204" pitchFamily="34" charset="0"/>
              <a:buChar char="•"/>
            </a:pPr>
            <a:r>
              <a:rPr lang="en-GB" dirty="0">
                <a:solidFill>
                  <a:srgbClr val="333333"/>
                </a:solidFill>
                <a:latin typeface="Helvetica Neue" panose="02000503000000020004" pitchFamily="2" charset="0"/>
              </a:rPr>
              <a:t>for: execute a loop a fixed number of times</a:t>
            </a:r>
            <a:endParaRPr lang="en-GB" dirty="0">
              <a:solidFill>
                <a:srgbClr val="333333"/>
              </a:solidFill>
              <a:latin typeface="Helvetica Neue" panose="02000503000000020004" pitchFamily="2" charset="0"/>
            </a:endParaRPr>
          </a:p>
          <a:p>
            <a:pPr>
              <a:buFont typeface="Arial" panose="020B0604020202020204" pitchFamily="34" charset="0"/>
              <a:buChar char="•"/>
            </a:pPr>
            <a:r>
              <a:rPr lang="en-GB" dirty="0">
                <a:solidFill>
                  <a:srgbClr val="333333"/>
                </a:solidFill>
                <a:latin typeface="Helvetica Neue" panose="02000503000000020004" pitchFamily="2" charset="0"/>
              </a:rPr>
              <a:t>while: execute a loop </a:t>
            </a:r>
            <a:r>
              <a:rPr lang="en-GB" i="1" dirty="0">
                <a:solidFill>
                  <a:srgbClr val="333333"/>
                </a:solidFill>
                <a:latin typeface="Helvetica Neue" panose="02000503000000020004" pitchFamily="2" charset="0"/>
              </a:rPr>
              <a:t>while</a:t>
            </a:r>
            <a:r>
              <a:rPr lang="en-GB" dirty="0">
                <a:solidFill>
                  <a:srgbClr val="333333"/>
                </a:solidFill>
                <a:latin typeface="Helvetica Neue" panose="02000503000000020004" pitchFamily="2" charset="0"/>
              </a:rPr>
              <a:t> a condition is true</a:t>
            </a:r>
            <a:endParaRPr lang="en-GB" dirty="0">
              <a:solidFill>
                <a:srgbClr val="333333"/>
              </a:solidFill>
              <a:latin typeface="Helvetica Neue" panose="02000503000000020004" pitchFamily="2" charset="0"/>
            </a:endParaRPr>
          </a:p>
          <a:p>
            <a:pPr>
              <a:buFont typeface="Arial" panose="020B0604020202020204" pitchFamily="34" charset="0"/>
              <a:buChar char="•"/>
            </a:pPr>
            <a:r>
              <a:rPr lang="en-GB" dirty="0">
                <a:solidFill>
                  <a:srgbClr val="333333"/>
                </a:solidFill>
                <a:latin typeface="Helvetica Neue" panose="02000503000000020004" pitchFamily="2" charset="0"/>
              </a:rPr>
              <a:t>repeat: execute an infinite loop (must break out of it to stop)</a:t>
            </a:r>
            <a:endParaRPr lang="en-GB" dirty="0">
              <a:solidFill>
                <a:srgbClr val="333333"/>
              </a:solidFill>
              <a:latin typeface="Helvetica Neue" panose="02000503000000020004" pitchFamily="2" charset="0"/>
            </a:endParaRPr>
          </a:p>
          <a:p>
            <a:pPr>
              <a:buFont typeface="Arial" panose="020B0604020202020204" pitchFamily="34" charset="0"/>
              <a:buChar char="•"/>
            </a:pPr>
            <a:r>
              <a:rPr lang="en-GB" dirty="0">
                <a:solidFill>
                  <a:srgbClr val="333333"/>
                </a:solidFill>
                <a:latin typeface="Helvetica Neue" panose="02000503000000020004" pitchFamily="2" charset="0"/>
              </a:rPr>
              <a:t>break: break the execution of a loop</a:t>
            </a:r>
            <a:endParaRPr lang="en-GB" dirty="0">
              <a:solidFill>
                <a:srgbClr val="333333"/>
              </a:solidFill>
              <a:latin typeface="Helvetica Neue" panose="02000503000000020004" pitchFamily="2" charset="0"/>
            </a:endParaRPr>
          </a:p>
          <a:p>
            <a:pPr>
              <a:buFont typeface="Arial" panose="020B0604020202020204" pitchFamily="34" charset="0"/>
              <a:buChar char="•"/>
            </a:pPr>
            <a:r>
              <a:rPr lang="en-GB" dirty="0">
                <a:solidFill>
                  <a:srgbClr val="333333"/>
                </a:solidFill>
                <a:latin typeface="Helvetica Neue" panose="02000503000000020004" pitchFamily="2" charset="0"/>
              </a:rPr>
              <a:t>next: skip an iteration of a loop</a:t>
            </a:r>
            <a:endParaRPr lang="en-GB" dirty="0">
              <a:solidFill>
                <a:srgbClr val="333333"/>
              </a:solidFill>
              <a:latin typeface="Helvetica Neue" panose="02000503000000020004" pitchFamily="2" charset="0"/>
            </a:endParaRPr>
          </a:p>
          <a:p>
            <a:pPr>
              <a:buFont typeface="Arial" panose="020B0604020202020204" pitchFamily="34" charset="0"/>
              <a:buChar char="•"/>
            </a:pPr>
            <a:endParaRPr lang="en-GB" dirty="0">
              <a:solidFill>
                <a:srgbClr val="333333"/>
              </a:solidFill>
              <a:latin typeface="Helvetica Neue" panose="02000503000000020004" pitchFamily="2" charset="0"/>
            </a:endParaRPr>
          </a:p>
          <a:p>
            <a:r>
              <a:rPr lang="en-GB" dirty="0">
                <a:solidFill>
                  <a:srgbClr val="333333"/>
                </a:solidFill>
                <a:latin typeface="Helvetica Neue" panose="02000503000000020004" pitchFamily="2" charset="0"/>
              </a:rPr>
              <a:t>Most control structures are not used in interactive sessions, but rather when writing functions or longer expressions. However, these constructs do not have to be used in functions and it’s a good idea to become familiar with them before we delve into functions.</a:t>
            </a:r>
            <a:endParaRPr lang="en-GB" b="0" i="0" dirty="0">
              <a:solidFill>
                <a:srgbClr val="333333"/>
              </a:solidFill>
              <a:effectLst/>
              <a:latin typeface="Helvetica Neue" panose="02000503000000020004"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Let’s start</a:t>
            </a:r>
            <a:endParaRPr lang="en-GB" dirty="0"/>
          </a:p>
        </p:txBody>
      </p:sp>
      <p:sp>
        <p:nvSpPr>
          <p:cNvPr id="3" name="TextBox 2"/>
          <p:cNvSpPr txBox="1"/>
          <p:nvPr/>
        </p:nvSpPr>
        <p:spPr>
          <a:xfrm>
            <a:off x="290945" y="1690688"/>
            <a:ext cx="8118764" cy="1200329"/>
          </a:xfrm>
          <a:prstGeom prst="rect">
            <a:avLst/>
          </a:prstGeom>
          <a:noFill/>
        </p:spPr>
        <p:txBody>
          <a:bodyPr wrap="square" rtlCol="0">
            <a:spAutoFit/>
          </a:bodyPr>
          <a:lstStyle/>
          <a:p>
            <a:pPr marL="342900" indent="-342900">
              <a:buFont typeface="+mj-lt"/>
              <a:buAutoNum type="arabicPeriod"/>
            </a:pPr>
            <a:r>
              <a:rPr lang="en-GB" dirty="0"/>
              <a:t>Download R: Console &amp; </a:t>
            </a:r>
            <a:r>
              <a:rPr lang="en-GB" dirty="0" err="1"/>
              <a:t>Rstudio</a:t>
            </a:r>
            <a:endParaRPr lang="en-GB" dirty="0"/>
          </a:p>
          <a:p>
            <a:pPr marL="342900" indent="-342900">
              <a:buFont typeface="+mj-lt"/>
              <a:buAutoNum type="arabicPeriod"/>
            </a:pPr>
            <a:r>
              <a:rPr lang="en-GB" dirty="0"/>
              <a:t>Open the console</a:t>
            </a:r>
            <a:endParaRPr lang="en-GB" dirty="0"/>
          </a:p>
          <a:p>
            <a:pPr marL="342900" indent="-342900">
              <a:buFont typeface="+mj-lt"/>
              <a:buAutoNum type="arabicPeriod"/>
            </a:pPr>
            <a:r>
              <a:rPr lang="en-GB" dirty="0"/>
              <a:t>Make simple calculation</a:t>
            </a:r>
            <a:endParaRPr lang="en-GB" dirty="0"/>
          </a:p>
          <a:p>
            <a:pPr marL="342900" indent="-342900">
              <a:buFont typeface="+mj-lt"/>
              <a:buAutoNum type="arabicPeriod"/>
            </a:pPr>
            <a:r>
              <a:rPr lang="en-GB" dirty="0"/>
              <a:t>Make more complex calculation</a:t>
            </a:r>
            <a:endParaRPr lang="en-GB" dirty="0"/>
          </a:p>
        </p:txBody>
      </p:sp>
      <p:pic>
        <p:nvPicPr>
          <p:cNvPr id="6" name="Picture 5"/>
          <p:cNvPicPr>
            <a:picLocks noChangeAspect="1"/>
          </p:cNvPicPr>
          <p:nvPr/>
        </p:nvPicPr>
        <p:blipFill rotWithShape="1">
          <a:blip r:embed="rId1"/>
          <a:srcRect t="13489" r="15247" b="9754"/>
          <a:stretch>
            <a:fillRect/>
          </a:stretch>
        </p:blipFill>
        <p:spPr>
          <a:xfrm>
            <a:off x="144264" y="3546764"/>
            <a:ext cx="3345146" cy="2272146"/>
          </a:xfrm>
          <a:prstGeom prst="rect">
            <a:avLst/>
          </a:prstGeom>
        </p:spPr>
      </p:pic>
      <p:sp>
        <p:nvSpPr>
          <p:cNvPr id="9" name="Rectangle 8"/>
          <p:cNvSpPr/>
          <p:nvPr/>
        </p:nvSpPr>
        <p:spPr>
          <a:xfrm>
            <a:off x="4350327" y="2493818"/>
            <a:ext cx="7467600"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400" dirty="0">
                <a:solidFill>
                  <a:srgbClr val="FF0000"/>
                </a:solidFill>
              </a:rPr>
              <a:t>&gt; </a:t>
            </a:r>
            <a:r>
              <a:rPr lang="fr-FR" sz="4400" dirty="0">
                <a:solidFill>
                  <a:schemeClr val="accent1"/>
                </a:solidFill>
              </a:rPr>
              <a:t>?</a:t>
            </a:r>
            <a:r>
              <a:rPr lang="fr-FR" sz="4400" dirty="0" err="1">
                <a:solidFill>
                  <a:schemeClr val="accent1"/>
                </a:solidFill>
              </a:rPr>
              <a:t>t.test</a:t>
            </a:r>
            <a:endParaRPr lang="en-GB" sz="4400" dirty="0">
              <a:solidFill>
                <a:schemeClr val="accent1"/>
              </a:solidFill>
            </a:endParaRPr>
          </a:p>
          <a:p>
            <a:r>
              <a:rPr lang="en-GB" sz="4400" dirty="0">
                <a:solidFill>
                  <a:schemeClr val="tx1"/>
                </a:solidFill>
              </a:rPr>
              <a:t></a:t>
            </a:r>
            <a:r>
              <a:rPr lang="fr-FR" dirty="0">
                <a:solidFill>
                  <a:schemeClr val="tx1"/>
                </a:solidFill>
              </a:rPr>
              <a:t>Description: a short description in English of the </a:t>
            </a:r>
            <a:r>
              <a:rPr lang="fr-FR" dirty="0" err="1">
                <a:solidFill>
                  <a:schemeClr val="tx1"/>
                </a:solidFill>
              </a:rPr>
              <a:t>method</a:t>
            </a:r>
            <a:r>
              <a:rPr lang="fr-FR" dirty="0">
                <a:solidFill>
                  <a:schemeClr val="tx1"/>
                </a:solidFill>
              </a:rPr>
              <a:t> </a:t>
            </a:r>
            <a:r>
              <a:rPr lang="fr-FR" dirty="0" err="1">
                <a:solidFill>
                  <a:schemeClr val="tx1"/>
                </a:solidFill>
              </a:rPr>
              <a:t>implemented</a:t>
            </a:r>
            <a:r>
              <a:rPr lang="fr-FR" dirty="0">
                <a:solidFill>
                  <a:schemeClr val="tx1"/>
                </a:solidFill>
              </a:rPr>
              <a:t> in the </a:t>
            </a:r>
            <a:r>
              <a:rPr lang="fr-FR" dirty="0" err="1">
                <a:solidFill>
                  <a:schemeClr val="tx1"/>
                </a:solidFill>
              </a:rPr>
              <a:t>function</a:t>
            </a:r>
            <a:endParaRPr lang="fr-FR" dirty="0">
              <a:solidFill>
                <a:schemeClr val="tx1"/>
              </a:solidFill>
            </a:endParaRPr>
          </a:p>
          <a:p>
            <a:r>
              <a:rPr lang="fr-FR" dirty="0">
                <a:solidFill>
                  <a:schemeClr val="tx1"/>
                </a:solidFill>
              </a:rPr>
              <a:t>Usage: the </a:t>
            </a:r>
            <a:r>
              <a:rPr lang="fr-FR" dirty="0" err="1">
                <a:solidFill>
                  <a:schemeClr val="tx1"/>
                </a:solidFill>
              </a:rPr>
              <a:t>way</a:t>
            </a:r>
            <a:r>
              <a:rPr lang="fr-FR" dirty="0">
                <a:solidFill>
                  <a:schemeClr val="tx1"/>
                </a:solidFill>
              </a:rPr>
              <a:t> the </a:t>
            </a:r>
            <a:r>
              <a:rPr lang="fr-FR" dirty="0" err="1">
                <a:solidFill>
                  <a:schemeClr val="tx1"/>
                </a:solidFill>
              </a:rPr>
              <a:t>function</a:t>
            </a:r>
            <a:r>
              <a:rPr lang="fr-FR" dirty="0">
                <a:solidFill>
                  <a:schemeClr val="tx1"/>
                </a:solidFill>
              </a:rPr>
              <a:t> </a:t>
            </a:r>
            <a:r>
              <a:rPr lang="fr-FR" dirty="0" err="1">
                <a:solidFill>
                  <a:schemeClr val="tx1"/>
                </a:solidFill>
              </a:rPr>
              <a:t>should</a:t>
            </a:r>
            <a:r>
              <a:rPr lang="fr-FR" dirty="0">
                <a:solidFill>
                  <a:schemeClr val="tx1"/>
                </a:solidFill>
              </a:rPr>
              <a:t> </a:t>
            </a:r>
            <a:r>
              <a:rPr lang="fr-FR" dirty="0" err="1">
                <a:solidFill>
                  <a:schemeClr val="tx1"/>
                </a:solidFill>
              </a:rPr>
              <a:t>be</a:t>
            </a:r>
            <a:r>
              <a:rPr lang="fr-FR" dirty="0">
                <a:solidFill>
                  <a:schemeClr val="tx1"/>
                </a:solidFill>
              </a:rPr>
              <a:t> </a:t>
            </a:r>
            <a:r>
              <a:rPr lang="fr-FR" dirty="0" err="1">
                <a:solidFill>
                  <a:schemeClr val="tx1"/>
                </a:solidFill>
              </a:rPr>
              <a:t>used</a:t>
            </a:r>
            <a:r>
              <a:rPr lang="fr-FR" dirty="0">
                <a:solidFill>
                  <a:schemeClr val="tx1"/>
                </a:solidFill>
              </a:rPr>
              <a:t>, </a:t>
            </a:r>
            <a:r>
              <a:rPr lang="fr-FR" dirty="0" err="1">
                <a:solidFill>
                  <a:schemeClr val="tx1"/>
                </a:solidFill>
              </a:rPr>
              <a:t>with</a:t>
            </a:r>
            <a:r>
              <a:rPr lang="fr-FR" dirty="0">
                <a:solidFill>
                  <a:schemeClr val="tx1"/>
                </a:solidFill>
              </a:rPr>
              <a:t> all input </a:t>
            </a:r>
            <a:r>
              <a:rPr lang="fr-FR" dirty="0" err="1">
                <a:solidFill>
                  <a:schemeClr val="tx1"/>
                </a:solidFill>
              </a:rPr>
              <a:t>parameters</a:t>
            </a:r>
            <a:r>
              <a:rPr lang="fr-FR" dirty="0">
                <a:solidFill>
                  <a:schemeClr val="tx1"/>
                </a:solidFill>
              </a:rPr>
              <a:t> and </a:t>
            </a:r>
            <a:r>
              <a:rPr lang="fr-FR" dirty="0" err="1">
                <a:solidFill>
                  <a:schemeClr val="tx1"/>
                </a:solidFill>
              </a:rPr>
              <a:t>their</a:t>
            </a:r>
            <a:r>
              <a:rPr lang="fr-FR" dirty="0">
                <a:solidFill>
                  <a:schemeClr val="tx1"/>
                </a:solidFill>
              </a:rPr>
              <a:t> default values</a:t>
            </a:r>
            <a:endParaRPr lang="fr-FR" dirty="0">
              <a:solidFill>
                <a:schemeClr val="tx1"/>
              </a:solidFill>
            </a:endParaRPr>
          </a:p>
          <a:p>
            <a:r>
              <a:rPr lang="fr-FR" dirty="0">
                <a:solidFill>
                  <a:schemeClr val="tx1"/>
                </a:solidFill>
              </a:rPr>
              <a:t>Arguments: a </a:t>
            </a:r>
            <a:r>
              <a:rPr lang="fr-FR" dirty="0" err="1">
                <a:solidFill>
                  <a:schemeClr val="tx1"/>
                </a:solidFill>
              </a:rPr>
              <a:t>detailed</a:t>
            </a:r>
            <a:r>
              <a:rPr lang="fr-FR" dirty="0">
                <a:solidFill>
                  <a:schemeClr val="tx1"/>
                </a:solidFill>
              </a:rPr>
              <a:t> </a:t>
            </a:r>
            <a:r>
              <a:rPr lang="fr-FR" dirty="0" err="1">
                <a:solidFill>
                  <a:schemeClr val="tx1"/>
                </a:solidFill>
              </a:rPr>
              <a:t>explenation</a:t>
            </a:r>
            <a:r>
              <a:rPr lang="fr-FR" dirty="0">
                <a:solidFill>
                  <a:schemeClr val="tx1"/>
                </a:solidFill>
              </a:rPr>
              <a:t> of the input </a:t>
            </a:r>
            <a:r>
              <a:rPr lang="fr-FR" dirty="0" err="1">
                <a:solidFill>
                  <a:schemeClr val="tx1"/>
                </a:solidFill>
              </a:rPr>
              <a:t>parameters</a:t>
            </a:r>
            <a:endParaRPr lang="fr-FR" dirty="0">
              <a:solidFill>
                <a:schemeClr val="tx1"/>
              </a:solidFill>
            </a:endParaRPr>
          </a:p>
          <a:p>
            <a:r>
              <a:rPr lang="fr-FR" dirty="0">
                <a:solidFill>
                  <a:schemeClr val="tx1"/>
                </a:solidFill>
              </a:rPr>
              <a:t>Values: a </a:t>
            </a:r>
            <a:r>
              <a:rPr lang="fr-FR" dirty="0" err="1">
                <a:solidFill>
                  <a:schemeClr val="tx1"/>
                </a:solidFill>
              </a:rPr>
              <a:t>detailed</a:t>
            </a:r>
            <a:r>
              <a:rPr lang="fr-FR" dirty="0">
                <a:solidFill>
                  <a:schemeClr val="tx1"/>
                </a:solidFill>
              </a:rPr>
              <a:t> </a:t>
            </a:r>
            <a:r>
              <a:rPr lang="fr-FR" dirty="0" err="1">
                <a:solidFill>
                  <a:schemeClr val="tx1"/>
                </a:solidFill>
              </a:rPr>
              <a:t>explenation</a:t>
            </a:r>
            <a:r>
              <a:rPr lang="fr-FR" dirty="0">
                <a:solidFill>
                  <a:schemeClr val="tx1"/>
                </a:solidFill>
              </a:rPr>
              <a:t> of the output </a:t>
            </a:r>
            <a:r>
              <a:rPr lang="fr-FR" dirty="0" err="1">
                <a:solidFill>
                  <a:schemeClr val="tx1"/>
                </a:solidFill>
              </a:rPr>
              <a:t>fields</a:t>
            </a:r>
            <a:endParaRPr lang="fr-FR" dirty="0">
              <a:solidFill>
                <a:schemeClr val="tx1"/>
              </a:solidFill>
            </a:endParaRPr>
          </a:p>
          <a:p>
            <a:br>
              <a:rPr lang="fr-FR" sz="4400" dirty="0"/>
            </a:br>
            <a:endParaRPr lang="en-GB" sz="4400" dirty="0">
              <a:solidFill>
                <a:schemeClr val="tx1"/>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if-else</a:t>
            </a:r>
            <a:endParaRPr lang="en-GB" dirty="0"/>
          </a:p>
        </p:txBody>
      </p:sp>
      <p:sp>
        <p:nvSpPr>
          <p:cNvPr id="3" name="Rectangle 2"/>
          <p:cNvSpPr/>
          <p:nvPr/>
        </p:nvSpPr>
        <p:spPr>
          <a:xfrm>
            <a:off x="400050" y="1458930"/>
            <a:ext cx="11391900" cy="646331"/>
          </a:xfrm>
          <a:prstGeom prst="rect">
            <a:avLst/>
          </a:prstGeom>
        </p:spPr>
        <p:txBody>
          <a:bodyPr wrap="square">
            <a:spAutoFit/>
          </a:bodyPr>
          <a:lstStyle/>
          <a:p>
            <a:r>
              <a:rPr lang="en-GB" dirty="0">
                <a:solidFill>
                  <a:srgbClr val="333333"/>
                </a:solidFill>
                <a:latin typeface="Helvetica Neue" panose="02000503000000020004" pitchFamily="2" charset="0"/>
              </a:rPr>
              <a:t>The </a:t>
            </a:r>
            <a:r>
              <a:rPr lang="en-GB" dirty="0"/>
              <a:t>if</a:t>
            </a:r>
            <a:r>
              <a:rPr lang="en-GB" dirty="0">
                <a:solidFill>
                  <a:srgbClr val="333333"/>
                </a:solidFill>
                <a:latin typeface="Helvetica Neue" panose="02000503000000020004" pitchFamily="2" charset="0"/>
              </a:rPr>
              <a:t>-</a:t>
            </a:r>
            <a:r>
              <a:rPr lang="en-GB" dirty="0"/>
              <a:t>else</a:t>
            </a:r>
            <a:r>
              <a:rPr lang="en-GB" dirty="0">
                <a:solidFill>
                  <a:srgbClr val="333333"/>
                </a:solidFill>
                <a:latin typeface="Helvetica Neue" panose="02000503000000020004" pitchFamily="2" charset="0"/>
              </a:rPr>
              <a:t> combination is probably the most commonly used control structure in R (or perhaps any language). This structure allows you to test a condition and act on it depending on whether it’s true or false.</a:t>
            </a:r>
            <a:endParaRPr lang="en-GB" dirty="0"/>
          </a:p>
        </p:txBody>
      </p:sp>
      <p:sp>
        <p:nvSpPr>
          <p:cNvPr id="4" name="Rectangle 3"/>
          <p:cNvSpPr/>
          <p:nvPr/>
        </p:nvSpPr>
        <p:spPr>
          <a:xfrm>
            <a:off x="508000" y="2259749"/>
            <a:ext cx="6096000" cy="1200329"/>
          </a:xfrm>
          <a:prstGeom prst="rect">
            <a:avLst/>
          </a:prstGeom>
          <a:solidFill>
            <a:schemeClr val="bg2"/>
          </a:solidFill>
        </p:spPr>
        <p:txBody>
          <a:bodyPr>
            <a:spAutoFit/>
          </a:bodyPr>
          <a:lstStyle/>
          <a:p>
            <a:r>
              <a:rPr lang="en-GB" dirty="0"/>
              <a:t>if(&lt;condition&gt;) {</a:t>
            </a:r>
            <a:endParaRPr lang="en-GB" dirty="0"/>
          </a:p>
          <a:p>
            <a:r>
              <a:rPr lang="en-GB" dirty="0"/>
              <a:t>        ## do something</a:t>
            </a:r>
            <a:endParaRPr lang="en-GB" dirty="0"/>
          </a:p>
          <a:p>
            <a:r>
              <a:rPr lang="en-GB" dirty="0"/>
              <a:t>} </a:t>
            </a:r>
            <a:endParaRPr lang="en-GB" dirty="0"/>
          </a:p>
          <a:p>
            <a:r>
              <a:rPr lang="en-GB" dirty="0"/>
              <a:t>## Continue with rest of code</a:t>
            </a:r>
            <a:endParaRPr lang="en-GB" dirty="0"/>
          </a:p>
        </p:txBody>
      </p:sp>
      <p:sp>
        <p:nvSpPr>
          <p:cNvPr id="5" name="Rectangle 4"/>
          <p:cNvSpPr/>
          <p:nvPr/>
        </p:nvSpPr>
        <p:spPr>
          <a:xfrm>
            <a:off x="400050" y="3642774"/>
            <a:ext cx="6600687" cy="646331"/>
          </a:xfrm>
          <a:prstGeom prst="rect">
            <a:avLst/>
          </a:prstGeom>
        </p:spPr>
        <p:txBody>
          <a:bodyPr wrap="square">
            <a:spAutoFit/>
          </a:bodyPr>
          <a:lstStyle/>
          <a:p>
            <a:r>
              <a:rPr lang="en-GB" dirty="0">
                <a:solidFill>
                  <a:srgbClr val="333333"/>
                </a:solidFill>
                <a:latin typeface="Helvetica Neue" panose="02000503000000020004" pitchFamily="2" charset="0"/>
              </a:rPr>
              <a:t>You can have a series of tests by following the initial </a:t>
            </a:r>
            <a:r>
              <a:rPr lang="en-GB" dirty="0"/>
              <a:t>if</a:t>
            </a:r>
            <a:r>
              <a:rPr lang="en-GB" dirty="0">
                <a:solidFill>
                  <a:srgbClr val="333333"/>
                </a:solidFill>
                <a:latin typeface="Helvetica Neue" panose="02000503000000020004" pitchFamily="2" charset="0"/>
              </a:rPr>
              <a:t> with any number of </a:t>
            </a:r>
            <a:r>
              <a:rPr lang="en-GB" dirty="0"/>
              <a:t>else if</a:t>
            </a:r>
            <a:r>
              <a:rPr lang="en-GB" dirty="0">
                <a:solidFill>
                  <a:srgbClr val="333333"/>
                </a:solidFill>
                <a:latin typeface="Helvetica Neue" panose="02000503000000020004" pitchFamily="2" charset="0"/>
              </a:rPr>
              <a:t>s.</a:t>
            </a:r>
            <a:endParaRPr lang="en-GB" dirty="0"/>
          </a:p>
        </p:txBody>
      </p:sp>
      <p:sp>
        <p:nvSpPr>
          <p:cNvPr id="6" name="Rectangle 5"/>
          <p:cNvSpPr/>
          <p:nvPr/>
        </p:nvSpPr>
        <p:spPr>
          <a:xfrm>
            <a:off x="508000" y="4461550"/>
            <a:ext cx="6096000" cy="2031325"/>
          </a:xfrm>
          <a:prstGeom prst="rect">
            <a:avLst/>
          </a:prstGeom>
          <a:solidFill>
            <a:schemeClr val="bg2"/>
          </a:solidFill>
        </p:spPr>
        <p:txBody>
          <a:bodyPr>
            <a:spAutoFit/>
          </a:bodyPr>
          <a:lstStyle/>
          <a:p>
            <a:r>
              <a:rPr lang="en-GB" dirty="0"/>
              <a:t>if(&lt;condition1&gt;) {</a:t>
            </a:r>
            <a:endParaRPr lang="en-GB" dirty="0"/>
          </a:p>
          <a:p>
            <a:r>
              <a:rPr lang="en-GB" dirty="0"/>
              <a:t>        ## do something</a:t>
            </a:r>
            <a:endParaRPr lang="en-GB" dirty="0"/>
          </a:p>
          <a:p>
            <a:r>
              <a:rPr lang="en-GB" dirty="0"/>
              <a:t>} else if(&lt;condition2&gt;)  {</a:t>
            </a:r>
            <a:endParaRPr lang="en-GB" dirty="0"/>
          </a:p>
          <a:p>
            <a:r>
              <a:rPr lang="en-GB" dirty="0"/>
              <a:t>        ## do something different</a:t>
            </a:r>
            <a:endParaRPr lang="en-GB" dirty="0"/>
          </a:p>
          <a:p>
            <a:r>
              <a:rPr lang="en-GB" dirty="0"/>
              <a:t>} else {</a:t>
            </a:r>
            <a:endParaRPr lang="en-GB" dirty="0"/>
          </a:p>
          <a:p>
            <a:r>
              <a:rPr lang="en-GB" dirty="0"/>
              <a:t>        ## do something different</a:t>
            </a:r>
            <a:endParaRPr lang="en-GB" dirty="0"/>
          </a:p>
          <a:p>
            <a:r>
              <a:rPr lang="en-GB" dirty="0"/>
              <a:t>}</a:t>
            </a:r>
            <a:endParaRPr lang="en-GB" dirty="0"/>
          </a:p>
        </p:txBody>
      </p:sp>
      <p:pic>
        <p:nvPicPr>
          <p:cNvPr id="12290" name="Picture 2" descr="if else statemen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3689" y="2537210"/>
            <a:ext cx="4276311" cy="38486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If – else: example</a:t>
            </a:r>
            <a:endParaRPr lang="en-GB" dirty="0"/>
          </a:p>
        </p:txBody>
      </p:sp>
      <p:sp>
        <p:nvSpPr>
          <p:cNvPr id="3" name="Rectangle 2"/>
          <p:cNvSpPr/>
          <p:nvPr/>
        </p:nvSpPr>
        <p:spPr>
          <a:xfrm>
            <a:off x="355600" y="1690688"/>
            <a:ext cx="4800600" cy="2031325"/>
          </a:xfrm>
          <a:prstGeom prst="rect">
            <a:avLst/>
          </a:prstGeom>
          <a:solidFill>
            <a:schemeClr val="bg2"/>
          </a:solidFill>
        </p:spPr>
        <p:txBody>
          <a:bodyPr wrap="square">
            <a:spAutoFit/>
          </a:bodyPr>
          <a:lstStyle/>
          <a:p>
            <a:r>
              <a:rPr lang="en-GB" dirty="0"/>
              <a:t>## Generate a uniform random number</a:t>
            </a:r>
            <a:endParaRPr lang="en-GB" dirty="0"/>
          </a:p>
          <a:p>
            <a:r>
              <a:rPr lang="en-GB" dirty="0"/>
              <a:t>x &lt;- </a:t>
            </a:r>
            <a:r>
              <a:rPr lang="en-GB" dirty="0" err="1"/>
              <a:t>runif</a:t>
            </a:r>
            <a:r>
              <a:rPr lang="en-GB" dirty="0"/>
              <a:t>(1, 0, 10)  </a:t>
            </a:r>
            <a:endParaRPr lang="en-GB" dirty="0"/>
          </a:p>
          <a:p>
            <a:r>
              <a:rPr lang="en-GB" dirty="0"/>
              <a:t>if(x &gt; 3) {</a:t>
            </a:r>
            <a:endParaRPr lang="en-GB" dirty="0"/>
          </a:p>
          <a:p>
            <a:r>
              <a:rPr lang="en-GB" dirty="0"/>
              <a:t>        y &lt;- 10</a:t>
            </a:r>
            <a:endParaRPr lang="en-GB" dirty="0"/>
          </a:p>
          <a:p>
            <a:r>
              <a:rPr lang="en-GB" dirty="0"/>
              <a:t>} else {</a:t>
            </a:r>
            <a:endParaRPr lang="en-GB" dirty="0"/>
          </a:p>
          <a:p>
            <a:r>
              <a:rPr lang="en-GB" dirty="0"/>
              <a:t>        y &lt;- 0</a:t>
            </a:r>
            <a:endParaRPr lang="en-GB" dirty="0"/>
          </a:p>
          <a:p>
            <a:r>
              <a:rPr lang="en-GB" dirty="0"/>
              <a:t>}</a:t>
            </a:r>
            <a:endParaRPr lang="en-GB" dirty="0"/>
          </a:p>
        </p:txBody>
      </p:sp>
      <p:sp>
        <p:nvSpPr>
          <p:cNvPr id="4" name="Rectangle 3"/>
          <p:cNvSpPr/>
          <p:nvPr/>
        </p:nvSpPr>
        <p:spPr>
          <a:xfrm>
            <a:off x="254000" y="3830935"/>
            <a:ext cx="11696700" cy="646331"/>
          </a:xfrm>
          <a:prstGeom prst="rect">
            <a:avLst/>
          </a:prstGeom>
        </p:spPr>
        <p:txBody>
          <a:bodyPr wrap="square">
            <a:spAutoFit/>
          </a:bodyPr>
          <a:lstStyle/>
          <a:p>
            <a:r>
              <a:rPr lang="en-GB" dirty="0">
                <a:solidFill>
                  <a:srgbClr val="333333"/>
                </a:solidFill>
                <a:latin typeface="Helvetica Neue" panose="02000503000000020004" pitchFamily="2" charset="0"/>
              </a:rPr>
              <a:t>The value of </a:t>
            </a:r>
            <a:r>
              <a:rPr lang="en-GB" dirty="0"/>
              <a:t>y</a:t>
            </a:r>
            <a:r>
              <a:rPr lang="en-GB" dirty="0">
                <a:solidFill>
                  <a:srgbClr val="333333"/>
                </a:solidFill>
                <a:latin typeface="Helvetica Neue" panose="02000503000000020004" pitchFamily="2" charset="0"/>
              </a:rPr>
              <a:t> is set depending on whether </a:t>
            </a:r>
            <a:r>
              <a:rPr lang="en-GB" dirty="0"/>
              <a:t>x &gt; 3</a:t>
            </a:r>
            <a:r>
              <a:rPr lang="en-GB" dirty="0">
                <a:solidFill>
                  <a:srgbClr val="333333"/>
                </a:solidFill>
                <a:latin typeface="Helvetica Neue" panose="02000503000000020004" pitchFamily="2" charset="0"/>
              </a:rPr>
              <a:t> or not. This expression can also be written a different, but equivalent, way in R.</a:t>
            </a:r>
            <a:endParaRPr lang="en-GB" dirty="0"/>
          </a:p>
        </p:txBody>
      </p:sp>
      <p:sp>
        <p:nvSpPr>
          <p:cNvPr id="5" name="Rectangle 4"/>
          <p:cNvSpPr/>
          <p:nvPr/>
        </p:nvSpPr>
        <p:spPr>
          <a:xfrm>
            <a:off x="5575300" y="2244685"/>
            <a:ext cx="5638800" cy="1477328"/>
          </a:xfrm>
          <a:prstGeom prst="rect">
            <a:avLst/>
          </a:prstGeom>
          <a:solidFill>
            <a:schemeClr val="bg2"/>
          </a:solidFill>
        </p:spPr>
        <p:txBody>
          <a:bodyPr wrap="square">
            <a:spAutoFit/>
          </a:bodyPr>
          <a:lstStyle/>
          <a:p>
            <a:r>
              <a:rPr lang="en-GB" dirty="0"/>
              <a:t>y &lt;- if(x &gt; 3) {</a:t>
            </a:r>
            <a:endParaRPr lang="en-GB" dirty="0"/>
          </a:p>
          <a:p>
            <a:r>
              <a:rPr lang="en-GB" dirty="0"/>
              <a:t>        10</a:t>
            </a:r>
            <a:endParaRPr lang="en-GB" dirty="0"/>
          </a:p>
          <a:p>
            <a:r>
              <a:rPr lang="en-GB" dirty="0"/>
              <a:t>} else { </a:t>
            </a:r>
            <a:endParaRPr lang="en-GB" dirty="0"/>
          </a:p>
          <a:p>
            <a:r>
              <a:rPr lang="en-GB" dirty="0"/>
              <a:t>        0</a:t>
            </a:r>
            <a:endParaRPr lang="en-GB" dirty="0"/>
          </a:p>
          <a:p>
            <a:r>
              <a:rPr lang="en-GB" dirty="0"/>
              <a:t>}</a:t>
            </a:r>
            <a:endParaRPr lang="en-GB"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for Loops</a:t>
            </a:r>
            <a:endParaRPr lang="en-GB" dirty="0"/>
          </a:p>
        </p:txBody>
      </p:sp>
      <p:sp>
        <p:nvSpPr>
          <p:cNvPr id="3" name="Rectangle 2"/>
          <p:cNvSpPr/>
          <p:nvPr/>
        </p:nvSpPr>
        <p:spPr>
          <a:xfrm>
            <a:off x="317500" y="1310839"/>
            <a:ext cx="11658600" cy="1477328"/>
          </a:xfrm>
          <a:prstGeom prst="rect">
            <a:avLst/>
          </a:prstGeom>
        </p:spPr>
        <p:txBody>
          <a:bodyPr wrap="square">
            <a:spAutoFit/>
          </a:bodyPr>
          <a:lstStyle/>
          <a:p>
            <a:r>
              <a:rPr lang="en-GB" dirty="0">
                <a:solidFill>
                  <a:srgbClr val="333333"/>
                </a:solidFill>
                <a:latin typeface="Helvetica Neue" panose="02000503000000020004" pitchFamily="2" charset="0"/>
              </a:rPr>
              <a:t>For loops are pretty much the only looping construct that you will need in R. While you may occasionally find a need for other types of loops, in my experience doing data analysis, I’ve found very few situations where a for loop wasn’t sufficient.</a:t>
            </a:r>
            <a:endParaRPr lang="en-GB" dirty="0">
              <a:solidFill>
                <a:srgbClr val="333333"/>
              </a:solidFill>
              <a:latin typeface="Helvetica Neue" panose="02000503000000020004" pitchFamily="2" charset="0"/>
            </a:endParaRPr>
          </a:p>
          <a:p>
            <a:r>
              <a:rPr lang="en-GB" dirty="0">
                <a:solidFill>
                  <a:srgbClr val="333333"/>
                </a:solidFill>
                <a:latin typeface="Helvetica Neue" panose="02000503000000020004" pitchFamily="2" charset="0"/>
              </a:rPr>
              <a:t>In R, for loops take an </a:t>
            </a:r>
            <a:r>
              <a:rPr lang="en-GB" dirty="0" err="1">
                <a:solidFill>
                  <a:srgbClr val="333333"/>
                </a:solidFill>
                <a:latin typeface="Helvetica Neue" panose="02000503000000020004" pitchFamily="2" charset="0"/>
              </a:rPr>
              <a:t>interator</a:t>
            </a:r>
            <a:r>
              <a:rPr lang="en-GB" dirty="0">
                <a:solidFill>
                  <a:srgbClr val="333333"/>
                </a:solidFill>
                <a:latin typeface="Helvetica Neue" panose="02000503000000020004" pitchFamily="2" charset="0"/>
              </a:rPr>
              <a:t> variable and assign it successive values from a sequence or vector. For loops are most commonly used for iterating over the elements of an object (list, vector, etc.)</a:t>
            </a:r>
            <a:endParaRPr lang="en-GB" b="0" i="0" dirty="0">
              <a:solidFill>
                <a:srgbClr val="333333"/>
              </a:solidFill>
              <a:effectLst/>
              <a:latin typeface="Helvetica Neue" panose="02000503000000020004" pitchFamily="2" charset="0"/>
            </a:endParaRPr>
          </a:p>
        </p:txBody>
      </p:sp>
      <p:sp>
        <p:nvSpPr>
          <p:cNvPr id="4" name="Rectangle 3"/>
          <p:cNvSpPr/>
          <p:nvPr/>
        </p:nvSpPr>
        <p:spPr>
          <a:xfrm>
            <a:off x="406400" y="2928541"/>
            <a:ext cx="6096000" cy="3693319"/>
          </a:xfrm>
          <a:prstGeom prst="rect">
            <a:avLst/>
          </a:prstGeom>
          <a:solidFill>
            <a:schemeClr val="bg2"/>
          </a:solidFill>
        </p:spPr>
        <p:txBody>
          <a:bodyPr>
            <a:spAutoFit/>
          </a:bodyPr>
          <a:lstStyle/>
          <a:p>
            <a:r>
              <a:rPr lang="en-GB" dirty="0"/>
              <a:t>&gt; for(</a:t>
            </a:r>
            <a:r>
              <a:rPr lang="en-GB" dirty="0" err="1"/>
              <a:t>i</a:t>
            </a:r>
            <a:r>
              <a:rPr lang="en-GB" dirty="0"/>
              <a:t> in 1:10) {</a:t>
            </a:r>
            <a:endParaRPr lang="en-GB" dirty="0"/>
          </a:p>
          <a:p>
            <a:r>
              <a:rPr lang="en-GB" dirty="0"/>
              <a:t>+         print(</a:t>
            </a:r>
            <a:r>
              <a:rPr lang="en-GB" dirty="0" err="1"/>
              <a:t>i</a:t>
            </a:r>
            <a:r>
              <a:rPr lang="en-GB" dirty="0"/>
              <a:t>)</a:t>
            </a:r>
            <a:endParaRPr lang="en-GB" dirty="0"/>
          </a:p>
          <a:p>
            <a:r>
              <a:rPr lang="en-GB" dirty="0"/>
              <a:t>+ }</a:t>
            </a:r>
            <a:endParaRPr lang="en-GB" dirty="0"/>
          </a:p>
          <a:p>
            <a:r>
              <a:rPr lang="en-GB" dirty="0"/>
              <a:t>[1] 1</a:t>
            </a:r>
            <a:endParaRPr lang="en-GB" dirty="0"/>
          </a:p>
          <a:p>
            <a:r>
              <a:rPr lang="en-GB" dirty="0"/>
              <a:t>[1] 2</a:t>
            </a:r>
            <a:endParaRPr lang="en-GB" dirty="0"/>
          </a:p>
          <a:p>
            <a:r>
              <a:rPr lang="en-GB" dirty="0"/>
              <a:t>[1] 3</a:t>
            </a:r>
            <a:endParaRPr lang="en-GB" dirty="0"/>
          </a:p>
          <a:p>
            <a:r>
              <a:rPr lang="en-GB" dirty="0"/>
              <a:t>[1] 4</a:t>
            </a:r>
            <a:endParaRPr lang="en-GB" dirty="0"/>
          </a:p>
          <a:p>
            <a:r>
              <a:rPr lang="en-GB" dirty="0"/>
              <a:t>[1] 5</a:t>
            </a:r>
            <a:endParaRPr lang="en-GB" dirty="0"/>
          </a:p>
          <a:p>
            <a:r>
              <a:rPr lang="en-GB" dirty="0"/>
              <a:t>[1] 6</a:t>
            </a:r>
            <a:endParaRPr lang="en-GB" dirty="0"/>
          </a:p>
          <a:p>
            <a:r>
              <a:rPr lang="en-GB" dirty="0"/>
              <a:t>[1] 7</a:t>
            </a:r>
            <a:endParaRPr lang="en-GB" dirty="0"/>
          </a:p>
          <a:p>
            <a:r>
              <a:rPr lang="en-GB" dirty="0"/>
              <a:t>[1] 8</a:t>
            </a:r>
            <a:endParaRPr lang="en-GB" dirty="0"/>
          </a:p>
          <a:p>
            <a:r>
              <a:rPr lang="en-GB" dirty="0"/>
              <a:t>[1] 9</a:t>
            </a:r>
            <a:endParaRPr lang="en-GB" dirty="0"/>
          </a:p>
          <a:p>
            <a:r>
              <a:rPr lang="en-GB" dirty="0"/>
              <a:t>[1] 10</a:t>
            </a:r>
            <a:endParaRPr lang="en-GB" dirty="0"/>
          </a:p>
        </p:txBody>
      </p:sp>
      <p:sp>
        <p:nvSpPr>
          <p:cNvPr id="5" name="Rectangle 4"/>
          <p:cNvSpPr/>
          <p:nvPr/>
        </p:nvSpPr>
        <p:spPr>
          <a:xfrm>
            <a:off x="2501900" y="5015547"/>
            <a:ext cx="3644900" cy="1477328"/>
          </a:xfrm>
          <a:prstGeom prst="rect">
            <a:avLst/>
          </a:prstGeom>
        </p:spPr>
        <p:txBody>
          <a:bodyPr wrap="square">
            <a:spAutoFit/>
          </a:bodyPr>
          <a:lstStyle/>
          <a:p>
            <a:r>
              <a:rPr lang="en-GB" dirty="0">
                <a:solidFill>
                  <a:srgbClr val="333333"/>
                </a:solidFill>
                <a:latin typeface="Helvetica Neue" panose="02000503000000020004" pitchFamily="2" charset="0"/>
              </a:rPr>
              <a:t>This loop takes the </a:t>
            </a:r>
            <a:r>
              <a:rPr lang="en-GB" dirty="0" err="1"/>
              <a:t>i</a:t>
            </a:r>
            <a:r>
              <a:rPr lang="en-GB" dirty="0">
                <a:solidFill>
                  <a:srgbClr val="333333"/>
                </a:solidFill>
                <a:latin typeface="Helvetica Neue" panose="02000503000000020004" pitchFamily="2" charset="0"/>
              </a:rPr>
              <a:t> variable and in each iteration of the loop gives it values 1, 2, 3, …, 10, executes the code within the curly braces, and then the loop exits.</a:t>
            </a:r>
            <a:endParaRPr lang="en-GB" dirty="0"/>
          </a:p>
        </p:txBody>
      </p:sp>
      <p:pic>
        <p:nvPicPr>
          <p:cNvPr id="13314" name="Picture 2" descr="For Loop in 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11500" y="3260035"/>
            <a:ext cx="5074099" cy="31796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for Loops</a:t>
            </a:r>
            <a:endParaRPr lang="en-GB" dirty="0"/>
          </a:p>
        </p:txBody>
      </p:sp>
      <p:sp>
        <p:nvSpPr>
          <p:cNvPr id="3" name="Rectangle 2"/>
          <p:cNvSpPr/>
          <p:nvPr/>
        </p:nvSpPr>
        <p:spPr>
          <a:xfrm>
            <a:off x="368300" y="1257559"/>
            <a:ext cx="3937000" cy="2862322"/>
          </a:xfrm>
          <a:prstGeom prst="rect">
            <a:avLst/>
          </a:prstGeom>
          <a:solidFill>
            <a:schemeClr val="bg2"/>
          </a:solidFill>
        </p:spPr>
        <p:txBody>
          <a:bodyPr wrap="square">
            <a:spAutoFit/>
          </a:bodyPr>
          <a:lstStyle/>
          <a:p>
            <a:r>
              <a:rPr lang="en-GB" dirty="0"/>
              <a:t>&gt; x &lt;- c("a", "b", "c", "d")</a:t>
            </a:r>
            <a:endParaRPr lang="en-GB" dirty="0"/>
          </a:p>
          <a:p>
            <a:r>
              <a:rPr lang="en-GB" dirty="0"/>
              <a:t>&gt; </a:t>
            </a:r>
            <a:endParaRPr lang="en-GB" dirty="0"/>
          </a:p>
          <a:p>
            <a:r>
              <a:rPr lang="en-GB" dirty="0"/>
              <a:t>&gt; for(</a:t>
            </a:r>
            <a:r>
              <a:rPr lang="en-GB" dirty="0" err="1"/>
              <a:t>i</a:t>
            </a:r>
            <a:r>
              <a:rPr lang="en-GB" dirty="0"/>
              <a:t> in 1:4) {</a:t>
            </a:r>
            <a:endParaRPr lang="en-GB" dirty="0"/>
          </a:p>
          <a:p>
            <a:r>
              <a:rPr lang="en-GB" dirty="0"/>
              <a:t>+         ## Print out each element of 'x'</a:t>
            </a:r>
            <a:endParaRPr lang="en-GB" dirty="0"/>
          </a:p>
          <a:p>
            <a:r>
              <a:rPr lang="en-GB" dirty="0"/>
              <a:t>+         print(x[</a:t>
            </a:r>
            <a:r>
              <a:rPr lang="en-GB" dirty="0" err="1"/>
              <a:t>i</a:t>
            </a:r>
            <a:r>
              <a:rPr lang="en-GB" dirty="0"/>
              <a:t>])  </a:t>
            </a:r>
            <a:endParaRPr lang="en-GB" dirty="0"/>
          </a:p>
          <a:p>
            <a:r>
              <a:rPr lang="en-GB" dirty="0"/>
              <a:t>+ }</a:t>
            </a:r>
            <a:endParaRPr lang="en-GB" dirty="0"/>
          </a:p>
          <a:p>
            <a:r>
              <a:rPr lang="en-GB" dirty="0"/>
              <a:t>[1] "a"</a:t>
            </a:r>
            <a:endParaRPr lang="en-GB" dirty="0"/>
          </a:p>
          <a:p>
            <a:r>
              <a:rPr lang="en-GB" dirty="0"/>
              <a:t>[1] "b"</a:t>
            </a:r>
            <a:endParaRPr lang="en-GB" dirty="0"/>
          </a:p>
          <a:p>
            <a:r>
              <a:rPr lang="en-GB" dirty="0"/>
              <a:t>[1] "c"</a:t>
            </a:r>
            <a:endParaRPr lang="en-GB" dirty="0"/>
          </a:p>
          <a:p>
            <a:r>
              <a:rPr lang="en-GB" dirty="0"/>
              <a:t>[1] "d"</a:t>
            </a:r>
            <a:endParaRPr lang="en-GB" dirty="0"/>
          </a:p>
        </p:txBody>
      </p:sp>
      <p:sp>
        <p:nvSpPr>
          <p:cNvPr id="4" name="Rectangle 3"/>
          <p:cNvSpPr/>
          <p:nvPr/>
        </p:nvSpPr>
        <p:spPr>
          <a:xfrm>
            <a:off x="5943600" y="2152353"/>
            <a:ext cx="4838700" cy="2308324"/>
          </a:xfrm>
          <a:prstGeom prst="rect">
            <a:avLst/>
          </a:prstGeom>
          <a:solidFill>
            <a:schemeClr val="bg2"/>
          </a:solidFill>
        </p:spPr>
        <p:txBody>
          <a:bodyPr wrap="square">
            <a:spAutoFit/>
          </a:bodyPr>
          <a:lstStyle/>
          <a:p>
            <a:r>
              <a:rPr lang="en-GB" dirty="0"/>
              <a:t>&gt; ## Generate a sequence based on length of 'x'</a:t>
            </a:r>
            <a:endParaRPr lang="en-GB" dirty="0"/>
          </a:p>
          <a:p>
            <a:r>
              <a:rPr lang="en-GB" dirty="0"/>
              <a:t>&gt; for(</a:t>
            </a:r>
            <a:r>
              <a:rPr lang="en-GB" dirty="0" err="1"/>
              <a:t>i</a:t>
            </a:r>
            <a:r>
              <a:rPr lang="en-GB" dirty="0"/>
              <a:t> in </a:t>
            </a:r>
            <a:r>
              <a:rPr lang="en-GB" dirty="0" err="1"/>
              <a:t>seq_along</a:t>
            </a:r>
            <a:r>
              <a:rPr lang="en-GB" dirty="0"/>
              <a:t>(x)) {   </a:t>
            </a:r>
            <a:endParaRPr lang="en-GB" dirty="0"/>
          </a:p>
          <a:p>
            <a:r>
              <a:rPr lang="en-GB" dirty="0"/>
              <a:t>+         print(x[</a:t>
            </a:r>
            <a:r>
              <a:rPr lang="en-GB" dirty="0" err="1"/>
              <a:t>i</a:t>
            </a:r>
            <a:r>
              <a:rPr lang="en-GB" dirty="0"/>
              <a:t>])</a:t>
            </a:r>
            <a:endParaRPr lang="en-GB" dirty="0"/>
          </a:p>
          <a:p>
            <a:r>
              <a:rPr lang="en-GB" dirty="0"/>
              <a:t>+ }</a:t>
            </a:r>
            <a:endParaRPr lang="en-GB" dirty="0"/>
          </a:p>
          <a:p>
            <a:r>
              <a:rPr lang="en-GB" dirty="0"/>
              <a:t>[1] "a"</a:t>
            </a:r>
            <a:endParaRPr lang="en-GB" dirty="0"/>
          </a:p>
          <a:p>
            <a:r>
              <a:rPr lang="en-GB" dirty="0"/>
              <a:t>[1] "b"</a:t>
            </a:r>
            <a:endParaRPr lang="en-GB" dirty="0"/>
          </a:p>
          <a:p>
            <a:r>
              <a:rPr lang="en-GB" dirty="0"/>
              <a:t>[1] "c"</a:t>
            </a:r>
            <a:endParaRPr lang="en-GB" dirty="0"/>
          </a:p>
          <a:p>
            <a:r>
              <a:rPr lang="en-GB" dirty="0"/>
              <a:t>[1] "d"</a:t>
            </a:r>
            <a:endParaRPr lang="en-GB" dirty="0"/>
          </a:p>
        </p:txBody>
      </p:sp>
      <p:sp>
        <p:nvSpPr>
          <p:cNvPr id="5" name="Rectangle 4"/>
          <p:cNvSpPr/>
          <p:nvPr/>
        </p:nvSpPr>
        <p:spPr>
          <a:xfrm>
            <a:off x="4483100" y="1229023"/>
            <a:ext cx="7340600" cy="923330"/>
          </a:xfrm>
          <a:prstGeom prst="rect">
            <a:avLst/>
          </a:prstGeom>
        </p:spPr>
        <p:txBody>
          <a:bodyPr wrap="square">
            <a:spAutoFit/>
          </a:bodyPr>
          <a:lstStyle/>
          <a:p>
            <a:r>
              <a:rPr lang="en-GB" dirty="0">
                <a:solidFill>
                  <a:srgbClr val="333333"/>
                </a:solidFill>
                <a:latin typeface="Helvetica Neue" panose="02000503000000020004" pitchFamily="2" charset="0"/>
              </a:rPr>
              <a:t>The </a:t>
            </a:r>
            <a:r>
              <a:rPr lang="en-GB" dirty="0" err="1"/>
              <a:t>seq_along</a:t>
            </a:r>
            <a:r>
              <a:rPr lang="en-GB" dirty="0"/>
              <a:t>()</a:t>
            </a:r>
            <a:r>
              <a:rPr lang="en-GB" dirty="0">
                <a:solidFill>
                  <a:srgbClr val="333333"/>
                </a:solidFill>
                <a:latin typeface="Helvetica Neue" panose="02000503000000020004" pitchFamily="2" charset="0"/>
              </a:rPr>
              <a:t> function is commonly used in conjunction with for loops in order to generate an integer sequence based on the length of an object (in this case, the object </a:t>
            </a:r>
            <a:r>
              <a:rPr lang="en-GB" dirty="0"/>
              <a:t>x</a:t>
            </a:r>
            <a:r>
              <a:rPr lang="en-GB" dirty="0">
                <a:solidFill>
                  <a:srgbClr val="333333"/>
                </a:solidFill>
                <a:latin typeface="Helvetica Neue" panose="02000503000000020004" pitchFamily="2" charset="0"/>
              </a:rPr>
              <a:t>).</a:t>
            </a:r>
            <a:endParaRPr lang="en-GB" dirty="0"/>
          </a:p>
        </p:txBody>
      </p:sp>
      <p:sp>
        <p:nvSpPr>
          <p:cNvPr id="6" name="Rectangle 5"/>
          <p:cNvSpPr/>
          <p:nvPr/>
        </p:nvSpPr>
        <p:spPr>
          <a:xfrm>
            <a:off x="266700" y="4276011"/>
            <a:ext cx="5160387" cy="369332"/>
          </a:xfrm>
          <a:prstGeom prst="rect">
            <a:avLst/>
          </a:prstGeom>
        </p:spPr>
        <p:txBody>
          <a:bodyPr wrap="none">
            <a:spAutoFit/>
          </a:bodyPr>
          <a:lstStyle/>
          <a:p>
            <a:r>
              <a:rPr lang="en-GB" dirty="0">
                <a:solidFill>
                  <a:srgbClr val="333333"/>
                </a:solidFill>
                <a:latin typeface="Helvetica Neue" panose="02000503000000020004" pitchFamily="2" charset="0"/>
              </a:rPr>
              <a:t>It is not necessary to use an index-type variable.</a:t>
            </a:r>
            <a:endParaRPr lang="en-GB" dirty="0"/>
          </a:p>
        </p:txBody>
      </p:sp>
      <p:sp>
        <p:nvSpPr>
          <p:cNvPr id="7" name="Rectangle 6"/>
          <p:cNvSpPr/>
          <p:nvPr/>
        </p:nvSpPr>
        <p:spPr>
          <a:xfrm>
            <a:off x="368301" y="4705648"/>
            <a:ext cx="3937000" cy="2031325"/>
          </a:xfrm>
          <a:prstGeom prst="rect">
            <a:avLst/>
          </a:prstGeom>
          <a:solidFill>
            <a:schemeClr val="bg2"/>
          </a:solidFill>
        </p:spPr>
        <p:txBody>
          <a:bodyPr wrap="square">
            <a:spAutoFit/>
          </a:bodyPr>
          <a:lstStyle/>
          <a:p>
            <a:r>
              <a:rPr lang="en-GB" dirty="0"/>
              <a:t>&gt; for(letter in x) {</a:t>
            </a:r>
            <a:endParaRPr lang="en-GB" dirty="0"/>
          </a:p>
          <a:p>
            <a:r>
              <a:rPr lang="en-GB" dirty="0"/>
              <a:t>+         print(letter)</a:t>
            </a:r>
            <a:endParaRPr lang="en-GB" dirty="0"/>
          </a:p>
          <a:p>
            <a:r>
              <a:rPr lang="en-GB" dirty="0"/>
              <a:t>+ }</a:t>
            </a:r>
            <a:endParaRPr lang="en-GB" dirty="0"/>
          </a:p>
          <a:p>
            <a:r>
              <a:rPr lang="en-GB" dirty="0"/>
              <a:t>[1] "a"</a:t>
            </a:r>
            <a:endParaRPr lang="en-GB" dirty="0"/>
          </a:p>
          <a:p>
            <a:r>
              <a:rPr lang="en-GB" dirty="0"/>
              <a:t>[1] "b"</a:t>
            </a:r>
            <a:endParaRPr lang="en-GB" dirty="0"/>
          </a:p>
          <a:p>
            <a:r>
              <a:rPr lang="en-GB" dirty="0"/>
              <a:t>[1] "c"</a:t>
            </a:r>
            <a:endParaRPr lang="en-GB" dirty="0"/>
          </a:p>
          <a:p>
            <a:r>
              <a:rPr lang="en-GB" dirty="0"/>
              <a:t>[1] "d"</a:t>
            </a:r>
            <a:endParaRPr lang="en-GB" dirty="0"/>
          </a:p>
        </p:txBody>
      </p:sp>
      <p:sp>
        <p:nvSpPr>
          <p:cNvPr id="8" name="TextBox 7"/>
          <p:cNvSpPr txBox="1"/>
          <p:nvPr/>
        </p:nvSpPr>
        <p:spPr>
          <a:xfrm>
            <a:off x="5676900" y="4645343"/>
            <a:ext cx="5888343" cy="369332"/>
          </a:xfrm>
          <a:prstGeom prst="rect">
            <a:avLst/>
          </a:prstGeom>
          <a:noFill/>
        </p:spPr>
        <p:txBody>
          <a:bodyPr wrap="none" rtlCol="0">
            <a:spAutoFit/>
          </a:bodyPr>
          <a:lstStyle/>
          <a:p>
            <a:r>
              <a:rPr lang="en-GB" dirty="0"/>
              <a:t>For one line loops, the curly braces are not strictly necessary.</a:t>
            </a:r>
            <a:endParaRPr lang="en-GB" dirty="0"/>
          </a:p>
        </p:txBody>
      </p:sp>
      <p:sp>
        <p:nvSpPr>
          <p:cNvPr id="9" name="TextBox 8"/>
          <p:cNvSpPr txBox="1"/>
          <p:nvPr/>
        </p:nvSpPr>
        <p:spPr>
          <a:xfrm>
            <a:off x="5943600" y="5014675"/>
            <a:ext cx="4838700" cy="1477328"/>
          </a:xfrm>
          <a:prstGeom prst="rect">
            <a:avLst/>
          </a:prstGeom>
          <a:solidFill>
            <a:schemeClr val="bg2"/>
          </a:solidFill>
        </p:spPr>
        <p:txBody>
          <a:bodyPr wrap="square" rtlCol="0">
            <a:spAutoFit/>
          </a:bodyPr>
          <a:lstStyle/>
          <a:p>
            <a:r>
              <a:rPr lang="en-GB" dirty="0"/>
              <a:t>&gt; for(</a:t>
            </a:r>
            <a:r>
              <a:rPr lang="en-GB" dirty="0" err="1"/>
              <a:t>i</a:t>
            </a:r>
            <a:r>
              <a:rPr lang="en-GB" dirty="0"/>
              <a:t> in 1:4) print(x[</a:t>
            </a:r>
            <a:r>
              <a:rPr lang="en-GB" dirty="0" err="1"/>
              <a:t>i</a:t>
            </a:r>
            <a:r>
              <a:rPr lang="en-GB" dirty="0"/>
              <a:t>])</a:t>
            </a:r>
            <a:endParaRPr lang="en-GB" dirty="0"/>
          </a:p>
          <a:p>
            <a:r>
              <a:rPr lang="en-GB" dirty="0"/>
              <a:t>[1] "a"</a:t>
            </a:r>
            <a:endParaRPr lang="en-GB" dirty="0"/>
          </a:p>
          <a:p>
            <a:r>
              <a:rPr lang="en-GB" dirty="0"/>
              <a:t>[1] "b"</a:t>
            </a:r>
            <a:endParaRPr lang="en-GB" dirty="0"/>
          </a:p>
          <a:p>
            <a:r>
              <a:rPr lang="en-GB" dirty="0"/>
              <a:t>[1] "c"</a:t>
            </a:r>
            <a:endParaRPr lang="en-GB" dirty="0"/>
          </a:p>
          <a:p>
            <a:r>
              <a:rPr lang="en-GB" dirty="0"/>
              <a:t>[1] "d"</a:t>
            </a:r>
            <a:endParaRPr lang="en-GB"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For Loop over a list</a:t>
            </a:r>
            <a:endParaRPr lang="fr-FR" dirty="0"/>
          </a:p>
        </p:txBody>
      </p:sp>
      <p:sp>
        <p:nvSpPr>
          <p:cNvPr id="3" name="Rectangle 2"/>
          <p:cNvSpPr/>
          <p:nvPr/>
        </p:nvSpPr>
        <p:spPr>
          <a:xfrm>
            <a:off x="463825" y="1824335"/>
            <a:ext cx="7407965" cy="1200329"/>
          </a:xfrm>
          <a:prstGeom prst="rect">
            <a:avLst/>
          </a:prstGeom>
          <a:solidFill>
            <a:schemeClr val="bg2"/>
          </a:solidFill>
        </p:spPr>
        <p:txBody>
          <a:bodyPr wrap="square">
            <a:spAutoFit/>
          </a:bodyPr>
          <a:lstStyle/>
          <a:p>
            <a:r>
              <a:rPr lang="en-GB" dirty="0"/>
              <a:t># Create a list with three vectors </a:t>
            </a:r>
            <a:endParaRPr lang="en-GB" dirty="0"/>
          </a:p>
          <a:p>
            <a:r>
              <a:rPr lang="en-GB" dirty="0"/>
              <a:t>fruit &lt;- list(Basket = c('Apple', 'Orange', 'Passion fruit', 'Banana’), </a:t>
            </a:r>
            <a:endParaRPr lang="en-GB" dirty="0"/>
          </a:p>
          <a:p>
            <a:r>
              <a:rPr lang="en-GB" dirty="0"/>
              <a:t>Money = c(10, 12, 15), purchase = FALSE) </a:t>
            </a:r>
            <a:endParaRPr lang="en-GB" dirty="0"/>
          </a:p>
          <a:p>
            <a:r>
              <a:rPr lang="en-GB" dirty="0"/>
              <a:t>for (p in fruit) { print(p) }</a:t>
            </a:r>
            <a:endParaRPr lang="fr-FR" dirty="0"/>
          </a:p>
        </p:txBody>
      </p:sp>
      <p:sp>
        <p:nvSpPr>
          <p:cNvPr id="4" name="Rectangle 3"/>
          <p:cNvSpPr/>
          <p:nvPr/>
        </p:nvSpPr>
        <p:spPr>
          <a:xfrm>
            <a:off x="463825" y="3353665"/>
            <a:ext cx="931665" cy="369332"/>
          </a:xfrm>
          <a:prstGeom prst="rect">
            <a:avLst/>
          </a:prstGeom>
        </p:spPr>
        <p:txBody>
          <a:bodyPr wrap="none">
            <a:spAutoFit/>
          </a:bodyPr>
          <a:lstStyle/>
          <a:p>
            <a:r>
              <a:rPr lang="en-GB" dirty="0">
                <a:solidFill>
                  <a:srgbClr val="222222"/>
                </a:solidFill>
                <a:latin typeface="Source Sans Pro" panose="020B0503030403020204" pitchFamily="34" charset="0"/>
              </a:rPr>
              <a:t>Output:</a:t>
            </a:r>
            <a:endParaRPr lang="en-GB" i="0" dirty="0">
              <a:solidFill>
                <a:srgbClr val="222222"/>
              </a:solidFill>
              <a:effectLst/>
              <a:latin typeface="Source Sans Pro" panose="020B0503030403020204" pitchFamily="34" charset="0"/>
            </a:endParaRPr>
          </a:p>
        </p:txBody>
      </p:sp>
      <p:sp>
        <p:nvSpPr>
          <p:cNvPr id="5" name="Rectangle 4"/>
          <p:cNvSpPr/>
          <p:nvPr/>
        </p:nvSpPr>
        <p:spPr>
          <a:xfrm>
            <a:off x="463825" y="4051998"/>
            <a:ext cx="6096000" cy="923330"/>
          </a:xfrm>
          <a:prstGeom prst="rect">
            <a:avLst/>
          </a:prstGeom>
          <a:solidFill>
            <a:schemeClr val="bg2"/>
          </a:solidFill>
        </p:spPr>
        <p:txBody>
          <a:bodyPr>
            <a:spAutoFit/>
          </a:bodyPr>
          <a:lstStyle/>
          <a:p>
            <a:r>
              <a:rPr lang="en-GB" dirty="0"/>
              <a:t>## [1] "Apple" "Orange" "Passion fruit" "Banana" </a:t>
            </a:r>
            <a:endParaRPr lang="en-GB" dirty="0"/>
          </a:p>
          <a:p>
            <a:r>
              <a:rPr lang="en-GB" dirty="0"/>
              <a:t>## [1] 10 12 15 </a:t>
            </a:r>
            <a:endParaRPr lang="en-GB" dirty="0"/>
          </a:p>
          <a:p>
            <a:r>
              <a:rPr lang="en-GB" dirty="0"/>
              <a:t>## [1] FALSE</a:t>
            </a:r>
            <a:endParaRPr lang="fr-FR"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Nested for loops</a:t>
            </a:r>
            <a:endParaRPr lang="en-GB" dirty="0"/>
          </a:p>
        </p:txBody>
      </p:sp>
      <p:sp>
        <p:nvSpPr>
          <p:cNvPr id="4" name="Rectangle 3"/>
          <p:cNvSpPr/>
          <p:nvPr/>
        </p:nvSpPr>
        <p:spPr>
          <a:xfrm>
            <a:off x="609600" y="3200917"/>
            <a:ext cx="6096000" cy="2031325"/>
          </a:xfrm>
          <a:prstGeom prst="rect">
            <a:avLst/>
          </a:prstGeom>
          <a:solidFill>
            <a:schemeClr val="bg2"/>
          </a:solidFill>
        </p:spPr>
        <p:txBody>
          <a:bodyPr>
            <a:spAutoFit/>
          </a:bodyPr>
          <a:lstStyle/>
          <a:p>
            <a:r>
              <a:rPr lang="en-GB" dirty="0"/>
              <a:t>x &lt;- matrix(1:6, 2, 3)</a:t>
            </a:r>
            <a:endParaRPr lang="en-GB" dirty="0"/>
          </a:p>
          <a:p>
            <a:endParaRPr lang="en-GB" dirty="0"/>
          </a:p>
          <a:p>
            <a:r>
              <a:rPr lang="en-GB" dirty="0"/>
              <a:t>for(</a:t>
            </a:r>
            <a:r>
              <a:rPr lang="en-GB" dirty="0" err="1"/>
              <a:t>i</a:t>
            </a:r>
            <a:r>
              <a:rPr lang="en-GB" dirty="0"/>
              <a:t> in </a:t>
            </a:r>
            <a:r>
              <a:rPr lang="en-GB" dirty="0" err="1"/>
              <a:t>seq_len</a:t>
            </a:r>
            <a:r>
              <a:rPr lang="en-GB" dirty="0"/>
              <a:t>(</a:t>
            </a:r>
            <a:r>
              <a:rPr lang="en-GB" dirty="0" err="1"/>
              <a:t>nrow</a:t>
            </a:r>
            <a:r>
              <a:rPr lang="en-GB" dirty="0"/>
              <a:t>(x))) {</a:t>
            </a:r>
            <a:endParaRPr lang="en-GB" dirty="0"/>
          </a:p>
          <a:p>
            <a:r>
              <a:rPr lang="en-GB" dirty="0"/>
              <a:t>        for(j in </a:t>
            </a:r>
            <a:r>
              <a:rPr lang="en-GB" dirty="0" err="1"/>
              <a:t>seq_len</a:t>
            </a:r>
            <a:r>
              <a:rPr lang="en-GB" dirty="0"/>
              <a:t>(</a:t>
            </a:r>
            <a:r>
              <a:rPr lang="en-GB" dirty="0" err="1"/>
              <a:t>ncol</a:t>
            </a:r>
            <a:r>
              <a:rPr lang="en-GB" dirty="0"/>
              <a:t>(x))) {</a:t>
            </a:r>
            <a:endParaRPr lang="en-GB" dirty="0"/>
          </a:p>
          <a:p>
            <a:r>
              <a:rPr lang="en-GB" dirty="0"/>
              <a:t>                print(x[</a:t>
            </a:r>
            <a:r>
              <a:rPr lang="en-GB" dirty="0" err="1"/>
              <a:t>i</a:t>
            </a:r>
            <a:r>
              <a:rPr lang="en-GB" dirty="0"/>
              <a:t>, j])</a:t>
            </a:r>
            <a:endParaRPr lang="en-GB" dirty="0"/>
          </a:p>
          <a:p>
            <a:r>
              <a:rPr lang="en-GB" dirty="0"/>
              <a:t>        }   </a:t>
            </a:r>
            <a:endParaRPr lang="en-GB" dirty="0"/>
          </a:p>
          <a:p>
            <a:r>
              <a:rPr lang="en-GB" dirty="0"/>
              <a:t>}</a:t>
            </a:r>
            <a:endParaRPr lang="en-GB" dirty="0"/>
          </a:p>
        </p:txBody>
      </p:sp>
      <p:sp>
        <p:nvSpPr>
          <p:cNvPr id="5" name="Rectangle 4"/>
          <p:cNvSpPr/>
          <p:nvPr/>
        </p:nvSpPr>
        <p:spPr>
          <a:xfrm>
            <a:off x="609600" y="1690688"/>
            <a:ext cx="10960100" cy="1200329"/>
          </a:xfrm>
          <a:prstGeom prst="rect">
            <a:avLst/>
          </a:prstGeom>
        </p:spPr>
        <p:txBody>
          <a:bodyPr wrap="square">
            <a:spAutoFit/>
          </a:bodyPr>
          <a:lstStyle/>
          <a:p>
            <a:r>
              <a:rPr lang="en-GB" dirty="0">
                <a:solidFill>
                  <a:srgbClr val="333333"/>
                </a:solidFill>
                <a:latin typeface="Helvetica Neue" panose="02000503000000020004" pitchFamily="2" charset="0"/>
              </a:rPr>
              <a:t>Nested loops are commonly needed for multidimensional or hierarchical data structures (e.g. matrices, lists). Be careful with nesting though. Nesting beyond 2 to 3 levels often makes it difficult to read/understand the code. If you find yourself in need of a large number of nested loops, you may want to break up the loops by using functions (discussed later).</a:t>
            </a:r>
            <a:endParaRPr lang="en-GB"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For Loop over a matrix</a:t>
            </a:r>
            <a:endParaRPr lang="fr-FR" dirty="0"/>
          </a:p>
        </p:txBody>
      </p:sp>
      <p:sp>
        <p:nvSpPr>
          <p:cNvPr id="3" name="Rectangle 2"/>
          <p:cNvSpPr/>
          <p:nvPr/>
        </p:nvSpPr>
        <p:spPr>
          <a:xfrm>
            <a:off x="394251" y="1327379"/>
            <a:ext cx="11522765" cy="646331"/>
          </a:xfrm>
          <a:prstGeom prst="rect">
            <a:avLst/>
          </a:prstGeom>
        </p:spPr>
        <p:txBody>
          <a:bodyPr wrap="square">
            <a:spAutoFit/>
          </a:bodyPr>
          <a:lstStyle/>
          <a:p>
            <a:r>
              <a:rPr lang="en-GB" dirty="0">
                <a:solidFill>
                  <a:srgbClr val="222222"/>
                </a:solidFill>
                <a:latin typeface="Source Sans Pro" panose="020B0503030403020204" pitchFamily="34" charset="0"/>
              </a:rPr>
              <a:t>A matrix has 2-dimension, rows and columns. To iterate over a matrix, we have to define two for loop, namely one for the rows and another for the column.</a:t>
            </a:r>
            <a:endParaRPr lang="fr-FR" dirty="0"/>
          </a:p>
        </p:txBody>
      </p:sp>
      <p:sp>
        <p:nvSpPr>
          <p:cNvPr id="4" name="Rectangle 3"/>
          <p:cNvSpPr/>
          <p:nvPr/>
        </p:nvSpPr>
        <p:spPr>
          <a:xfrm>
            <a:off x="394251" y="2064171"/>
            <a:ext cx="6096000" cy="2031325"/>
          </a:xfrm>
          <a:prstGeom prst="rect">
            <a:avLst/>
          </a:prstGeom>
          <a:solidFill>
            <a:schemeClr val="bg2"/>
          </a:solidFill>
        </p:spPr>
        <p:txBody>
          <a:bodyPr>
            <a:spAutoFit/>
          </a:bodyPr>
          <a:lstStyle/>
          <a:p>
            <a:r>
              <a:rPr lang="en-GB" dirty="0"/>
              <a:t># Create a matrix </a:t>
            </a:r>
            <a:endParaRPr lang="en-GB" dirty="0"/>
          </a:p>
          <a:p>
            <a:r>
              <a:rPr lang="en-GB" dirty="0"/>
              <a:t>mat &lt;- matrix(data = </a:t>
            </a:r>
            <a:r>
              <a:rPr lang="en-GB" dirty="0" err="1"/>
              <a:t>seq</a:t>
            </a:r>
            <a:r>
              <a:rPr lang="en-GB" dirty="0"/>
              <a:t>(10, 20, by=1), </a:t>
            </a:r>
            <a:r>
              <a:rPr lang="en-GB" dirty="0" err="1"/>
              <a:t>nrow</a:t>
            </a:r>
            <a:r>
              <a:rPr lang="en-GB" dirty="0"/>
              <a:t> = 6, </a:t>
            </a:r>
            <a:r>
              <a:rPr lang="en-GB" dirty="0" err="1"/>
              <a:t>ncol</a:t>
            </a:r>
            <a:r>
              <a:rPr lang="en-GB" dirty="0"/>
              <a:t> =2) </a:t>
            </a:r>
            <a:endParaRPr lang="en-GB" dirty="0"/>
          </a:p>
          <a:p>
            <a:r>
              <a:rPr lang="en-GB" dirty="0"/>
              <a:t># Create the loop with r and c to iterate over the matrix </a:t>
            </a:r>
            <a:endParaRPr lang="en-GB" dirty="0"/>
          </a:p>
          <a:p>
            <a:r>
              <a:rPr lang="en-GB" dirty="0"/>
              <a:t>for (r in 1:nrow(mat)) </a:t>
            </a:r>
            <a:endParaRPr lang="en-GB" dirty="0"/>
          </a:p>
          <a:p>
            <a:r>
              <a:rPr lang="en-GB" dirty="0"/>
              <a:t>	for (c in 1:ncol(mat)) </a:t>
            </a:r>
            <a:endParaRPr lang="en-GB" dirty="0"/>
          </a:p>
          <a:p>
            <a:r>
              <a:rPr lang="en-GB" dirty="0"/>
              <a:t>		print(paste("Row", r, "and </a:t>
            </a:r>
            <a:r>
              <a:rPr lang="en-GB" dirty="0" err="1"/>
              <a:t>column",c</a:t>
            </a:r>
            <a:r>
              <a:rPr lang="en-GB" dirty="0"/>
              <a:t>, "have 		values of", mat[</a:t>
            </a:r>
            <a:r>
              <a:rPr lang="en-GB" dirty="0" err="1"/>
              <a:t>r,c</a:t>
            </a:r>
            <a:r>
              <a:rPr lang="en-GB" dirty="0"/>
              <a:t>])) </a:t>
            </a:r>
            <a:endParaRPr lang="fr-FR" dirty="0"/>
          </a:p>
        </p:txBody>
      </p:sp>
      <p:sp>
        <p:nvSpPr>
          <p:cNvPr id="5" name="Rectangle 4"/>
          <p:cNvSpPr/>
          <p:nvPr/>
        </p:nvSpPr>
        <p:spPr>
          <a:xfrm>
            <a:off x="346719" y="4185957"/>
            <a:ext cx="931665" cy="369332"/>
          </a:xfrm>
          <a:prstGeom prst="rect">
            <a:avLst/>
          </a:prstGeom>
        </p:spPr>
        <p:txBody>
          <a:bodyPr wrap="none">
            <a:spAutoFit/>
          </a:bodyPr>
          <a:lstStyle/>
          <a:p>
            <a:r>
              <a:rPr lang="en-GB" dirty="0">
                <a:solidFill>
                  <a:srgbClr val="222222"/>
                </a:solidFill>
                <a:latin typeface="Source Sans Pro" panose="020B0503030403020204" pitchFamily="34" charset="0"/>
              </a:rPr>
              <a:t>Output:</a:t>
            </a:r>
            <a:endParaRPr lang="en-GB" i="0" dirty="0">
              <a:solidFill>
                <a:srgbClr val="222222"/>
              </a:solidFill>
              <a:effectLst/>
              <a:latin typeface="Source Sans Pro" panose="020B0503030403020204" pitchFamily="34" charset="0"/>
            </a:endParaRPr>
          </a:p>
        </p:txBody>
      </p:sp>
      <p:sp>
        <p:nvSpPr>
          <p:cNvPr id="6" name="Rectangle 5"/>
          <p:cNvSpPr/>
          <p:nvPr/>
        </p:nvSpPr>
        <p:spPr>
          <a:xfrm>
            <a:off x="394251" y="4522877"/>
            <a:ext cx="6096000" cy="2308324"/>
          </a:xfrm>
          <a:prstGeom prst="rect">
            <a:avLst/>
          </a:prstGeom>
          <a:solidFill>
            <a:schemeClr val="bg2"/>
          </a:solidFill>
        </p:spPr>
        <p:txBody>
          <a:bodyPr>
            <a:spAutoFit/>
          </a:bodyPr>
          <a:lstStyle/>
          <a:p>
            <a:r>
              <a:rPr lang="en-GB" sz="1200" dirty="0"/>
              <a:t>## [1] "Row 1 and column 1 have values of 10" </a:t>
            </a:r>
            <a:endParaRPr lang="en-GB" sz="1200" dirty="0"/>
          </a:p>
          <a:p>
            <a:r>
              <a:rPr lang="en-GB" sz="1200" dirty="0"/>
              <a:t>## [1] "Row 1 and column 2 have values of 16" </a:t>
            </a:r>
            <a:endParaRPr lang="en-GB" sz="1200" dirty="0"/>
          </a:p>
          <a:p>
            <a:r>
              <a:rPr lang="en-GB" sz="1200" dirty="0"/>
              <a:t>## [1] "Row 2 and column 1 have values of 11" </a:t>
            </a:r>
            <a:endParaRPr lang="en-GB" sz="1200" dirty="0"/>
          </a:p>
          <a:p>
            <a:r>
              <a:rPr lang="en-GB" sz="1200" dirty="0"/>
              <a:t>## [1] "Row 2 and column 2 have values of 17" </a:t>
            </a:r>
            <a:endParaRPr lang="en-GB" sz="1200" dirty="0"/>
          </a:p>
          <a:p>
            <a:r>
              <a:rPr lang="en-GB" sz="1200" dirty="0"/>
              <a:t>## [1] "Row 3 and column 1 have values of 12" </a:t>
            </a:r>
            <a:endParaRPr lang="en-GB" sz="1200" dirty="0"/>
          </a:p>
          <a:p>
            <a:r>
              <a:rPr lang="en-GB" sz="1200" dirty="0"/>
              <a:t>## [1] "Row 3 and column 2 have values of 18" </a:t>
            </a:r>
            <a:endParaRPr lang="en-GB" sz="1200" dirty="0"/>
          </a:p>
          <a:p>
            <a:r>
              <a:rPr lang="en-GB" sz="1200" dirty="0"/>
              <a:t>## [1] "Row 4 and column 1 have values of 13" </a:t>
            </a:r>
            <a:endParaRPr lang="en-GB" sz="1200" dirty="0"/>
          </a:p>
          <a:p>
            <a:r>
              <a:rPr lang="en-GB" sz="1200" dirty="0"/>
              <a:t>## [1] "Row 4 and column 2 have values of 19" </a:t>
            </a:r>
            <a:endParaRPr lang="en-GB" sz="1200" dirty="0"/>
          </a:p>
          <a:p>
            <a:r>
              <a:rPr lang="en-GB" sz="1200" dirty="0"/>
              <a:t>## [1] "Row 5 and column 1 have values of 14" </a:t>
            </a:r>
            <a:endParaRPr lang="en-GB" sz="1200" dirty="0"/>
          </a:p>
          <a:p>
            <a:r>
              <a:rPr lang="en-GB" sz="1200" dirty="0"/>
              <a:t>## [1] "Row 5 and column 2 have values of 20" </a:t>
            </a:r>
            <a:endParaRPr lang="en-GB" sz="1200" dirty="0"/>
          </a:p>
          <a:p>
            <a:r>
              <a:rPr lang="en-GB" sz="1200" dirty="0"/>
              <a:t>## [1] "Row 6 and column 1 have values of 15" </a:t>
            </a:r>
            <a:endParaRPr lang="en-GB" sz="1200" dirty="0"/>
          </a:p>
          <a:p>
            <a:r>
              <a:rPr lang="en-GB" sz="1200" dirty="0"/>
              <a:t>## [1] "Row 6 and column 2 have values of 10" </a:t>
            </a:r>
            <a:endParaRPr lang="fr-FR" sz="12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while Loops</a:t>
            </a:r>
            <a:endParaRPr lang="en-GB" dirty="0"/>
          </a:p>
        </p:txBody>
      </p:sp>
      <p:sp>
        <p:nvSpPr>
          <p:cNvPr id="3" name="Rectangle 2"/>
          <p:cNvSpPr/>
          <p:nvPr/>
        </p:nvSpPr>
        <p:spPr>
          <a:xfrm>
            <a:off x="247650" y="1482636"/>
            <a:ext cx="11696700" cy="646331"/>
          </a:xfrm>
          <a:prstGeom prst="rect">
            <a:avLst/>
          </a:prstGeom>
        </p:spPr>
        <p:txBody>
          <a:bodyPr wrap="square">
            <a:spAutoFit/>
          </a:bodyPr>
          <a:lstStyle/>
          <a:p>
            <a:r>
              <a:rPr lang="en-GB" dirty="0">
                <a:solidFill>
                  <a:srgbClr val="333333"/>
                </a:solidFill>
                <a:latin typeface="Helvetica Neue" panose="02000503000000020004" pitchFamily="2" charset="0"/>
              </a:rPr>
              <a:t>While loops begin by testing a condition. If it is true, then they execute the loop body. Once the loop body is executed, the condition is tested again, and so forth, until the condition is false, after which the loop exits.</a:t>
            </a:r>
            <a:endParaRPr lang="en-GB" dirty="0"/>
          </a:p>
        </p:txBody>
      </p:sp>
      <p:sp>
        <p:nvSpPr>
          <p:cNvPr id="4" name="Rectangle 3"/>
          <p:cNvSpPr/>
          <p:nvPr/>
        </p:nvSpPr>
        <p:spPr>
          <a:xfrm>
            <a:off x="247650" y="2245558"/>
            <a:ext cx="6096000" cy="4247317"/>
          </a:xfrm>
          <a:prstGeom prst="rect">
            <a:avLst/>
          </a:prstGeom>
          <a:solidFill>
            <a:schemeClr val="bg2"/>
          </a:solidFill>
        </p:spPr>
        <p:txBody>
          <a:bodyPr>
            <a:spAutoFit/>
          </a:bodyPr>
          <a:lstStyle/>
          <a:p>
            <a:r>
              <a:rPr lang="en-GB" dirty="0"/>
              <a:t>&gt; count &lt;- 0</a:t>
            </a:r>
            <a:endParaRPr lang="en-GB" dirty="0"/>
          </a:p>
          <a:p>
            <a:r>
              <a:rPr lang="en-GB" dirty="0"/>
              <a:t>&gt; while(count &lt; 10) {</a:t>
            </a:r>
            <a:endParaRPr lang="en-GB" dirty="0"/>
          </a:p>
          <a:p>
            <a:r>
              <a:rPr lang="en-GB" dirty="0"/>
              <a:t>+         print(count)</a:t>
            </a:r>
            <a:endParaRPr lang="en-GB" dirty="0"/>
          </a:p>
          <a:p>
            <a:r>
              <a:rPr lang="en-GB" dirty="0"/>
              <a:t>+         count &lt;- count + 1</a:t>
            </a:r>
            <a:endParaRPr lang="en-GB" dirty="0"/>
          </a:p>
          <a:p>
            <a:r>
              <a:rPr lang="en-GB" dirty="0"/>
              <a:t>+ }</a:t>
            </a:r>
            <a:endParaRPr lang="en-GB" dirty="0"/>
          </a:p>
          <a:p>
            <a:r>
              <a:rPr lang="en-GB" dirty="0"/>
              <a:t>[1] 0</a:t>
            </a:r>
            <a:endParaRPr lang="en-GB" dirty="0"/>
          </a:p>
          <a:p>
            <a:r>
              <a:rPr lang="en-GB" dirty="0"/>
              <a:t>[1] 1</a:t>
            </a:r>
            <a:endParaRPr lang="en-GB" dirty="0"/>
          </a:p>
          <a:p>
            <a:r>
              <a:rPr lang="en-GB" dirty="0"/>
              <a:t>[1] 2</a:t>
            </a:r>
            <a:endParaRPr lang="en-GB" dirty="0"/>
          </a:p>
          <a:p>
            <a:r>
              <a:rPr lang="en-GB" dirty="0"/>
              <a:t>[1] 3</a:t>
            </a:r>
            <a:endParaRPr lang="en-GB" dirty="0"/>
          </a:p>
          <a:p>
            <a:r>
              <a:rPr lang="en-GB" dirty="0"/>
              <a:t>[1] 4</a:t>
            </a:r>
            <a:endParaRPr lang="en-GB" dirty="0"/>
          </a:p>
          <a:p>
            <a:r>
              <a:rPr lang="en-GB" dirty="0"/>
              <a:t>[1] 5</a:t>
            </a:r>
            <a:endParaRPr lang="en-GB" dirty="0"/>
          </a:p>
          <a:p>
            <a:r>
              <a:rPr lang="en-GB" dirty="0"/>
              <a:t>[1] 6</a:t>
            </a:r>
            <a:endParaRPr lang="en-GB" dirty="0"/>
          </a:p>
          <a:p>
            <a:r>
              <a:rPr lang="en-GB" dirty="0"/>
              <a:t>[1] 7</a:t>
            </a:r>
            <a:endParaRPr lang="en-GB" dirty="0"/>
          </a:p>
          <a:p>
            <a:r>
              <a:rPr lang="en-GB" dirty="0"/>
              <a:t>[1] 8</a:t>
            </a:r>
            <a:endParaRPr lang="en-GB" dirty="0"/>
          </a:p>
          <a:p>
            <a:r>
              <a:rPr lang="en-GB" dirty="0"/>
              <a:t>[1] 9</a:t>
            </a:r>
            <a:endParaRPr lang="en-GB" dirty="0"/>
          </a:p>
        </p:txBody>
      </p:sp>
      <p:sp>
        <p:nvSpPr>
          <p:cNvPr id="5" name="Rectangle 4"/>
          <p:cNvSpPr/>
          <p:nvPr/>
        </p:nvSpPr>
        <p:spPr>
          <a:xfrm>
            <a:off x="2802835" y="5375364"/>
            <a:ext cx="3810000" cy="923330"/>
          </a:xfrm>
          <a:prstGeom prst="rect">
            <a:avLst/>
          </a:prstGeom>
          <a:ln>
            <a:solidFill>
              <a:srgbClr val="FF0000"/>
            </a:solidFill>
          </a:ln>
        </p:spPr>
        <p:txBody>
          <a:bodyPr wrap="square">
            <a:spAutoFit/>
          </a:bodyPr>
          <a:lstStyle/>
          <a:p>
            <a:r>
              <a:rPr lang="en-GB" dirty="0">
                <a:solidFill>
                  <a:srgbClr val="333333"/>
                </a:solidFill>
                <a:latin typeface="Helvetica Neue" panose="02000503000000020004" pitchFamily="2" charset="0"/>
              </a:rPr>
              <a:t>While loops can potentially result in infinite loops if not written properly. Use with care!</a:t>
            </a:r>
            <a:endParaRPr lang="en-GB" dirty="0"/>
          </a:p>
        </p:txBody>
      </p:sp>
      <p:pic>
        <p:nvPicPr>
          <p:cNvPr id="14338" name="Picture 2" descr="R While Loop Flowchar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97035" y="2162175"/>
            <a:ext cx="3403600" cy="4330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while Loops</a:t>
            </a:r>
            <a:endParaRPr lang="en-GB" dirty="0"/>
          </a:p>
        </p:txBody>
      </p:sp>
      <p:sp>
        <p:nvSpPr>
          <p:cNvPr id="3" name="Rectangle 2"/>
          <p:cNvSpPr/>
          <p:nvPr/>
        </p:nvSpPr>
        <p:spPr>
          <a:xfrm>
            <a:off x="279400" y="1543735"/>
            <a:ext cx="7835900" cy="369332"/>
          </a:xfrm>
          <a:prstGeom prst="rect">
            <a:avLst/>
          </a:prstGeom>
        </p:spPr>
        <p:txBody>
          <a:bodyPr wrap="square">
            <a:spAutoFit/>
          </a:bodyPr>
          <a:lstStyle/>
          <a:p>
            <a:r>
              <a:rPr lang="en-GB" dirty="0">
                <a:solidFill>
                  <a:srgbClr val="333333"/>
                </a:solidFill>
                <a:latin typeface="Helvetica Neue" panose="02000503000000020004" pitchFamily="2" charset="0"/>
              </a:rPr>
              <a:t>Sometimes there will be more than one condition in the test.</a:t>
            </a:r>
            <a:endParaRPr lang="en-GB" dirty="0"/>
          </a:p>
        </p:txBody>
      </p:sp>
      <p:sp>
        <p:nvSpPr>
          <p:cNvPr id="4" name="Rectangle 3"/>
          <p:cNvSpPr/>
          <p:nvPr/>
        </p:nvSpPr>
        <p:spPr>
          <a:xfrm>
            <a:off x="622300" y="2066141"/>
            <a:ext cx="6096000" cy="3970318"/>
          </a:xfrm>
          <a:prstGeom prst="rect">
            <a:avLst/>
          </a:prstGeom>
          <a:solidFill>
            <a:schemeClr val="bg2"/>
          </a:solidFill>
        </p:spPr>
        <p:txBody>
          <a:bodyPr>
            <a:spAutoFit/>
          </a:bodyPr>
          <a:lstStyle/>
          <a:p>
            <a:r>
              <a:rPr lang="en-GB" dirty="0"/>
              <a:t>&gt; z &lt;- 5</a:t>
            </a:r>
            <a:endParaRPr lang="en-GB" dirty="0"/>
          </a:p>
          <a:p>
            <a:r>
              <a:rPr lang="en-GB" dirty="0"/>
              <a:t>&gt; </a:t>
            </a:r>
            <a:r>
              <a:rPr lang="en-GB" dirty="0" err="1"/>
              <a:t>set.seed</a:t>
            </a:r>
            <a:r>
              <a:rPr lang="en-GB" dirty="0"/>
              <a:t>(1)</a:t>
            </a:r>
            <a:endParaRPr lang="en-GB" dirty="0"/>
          </a:p>
          <a:p>
            <a:r>
              <a:rPr lang="en-GB" dirty="0"/>
              <a:t>&gt; </a:t>
            </a:r>
            <a:endParaRPr lang="en-GB" dirty="0"/>
          </a:p>
          <a:p>
            <a:r>
              <a:rPr lang="en-GB" dirty="0"/>
              <a:t>&gt; while(z &gt;= 3 &amp;&amp; z &lt;= 10) {</a:t>
            </a:r>
            <a:endParaRPr lang="en-GB" dirty="0"/>
          </a:p>
          <a:p>
            <a:r>
              <a:rPr lang="en-GB" dirty="0"/>
              <a:t>+         coin &lt;- </a:t>
            </a:r>
            <a:r>
              <a:rPr lang="en-GB" dirty="0" err="1"/>
              <a:t>rbinom</a:t>
            </a:r>
            <a:r>
              <a:rPr lang="en-GB" dirty="0"/>
              <a:t>(1, 1, 0.5)</a:t>
            </a:r>
            <a:endParaRPr lang="en-GB" dirty="0"/>
          </a:p>
          <a:p>
            <a:r>
              <a:rPr lang="en-GB" dirty="0"/>
              <a:t>+         </a:t>
            </a:r>
            <a:endParaRPr lang="en-GB" dirty="0"/>
          </a:p>
          <a:p>
            <a:r>
              <a:rPr lang="en-GB" dirty="0"/>
              <a:t>+         if(coin == 1) {  ## random walk</a:t>
            </a:r>
            <a:endParaRPr lang="en-GB" dirty="0"/>
          </a:p>
          <a:p>
            <a:r>
              <a:rPr lang="en-GB" dirty="0"/>
              <a:t>+                 z &lt;- z + 1</a:t>
            </a:r>
            <a:endParaRPr lang="en-GB" dirty="0"/>
          </a:p>
          <a:p>
            <a:r>
              <a:rPr lang="en-GB" dirty="0"/>
              <a:t>+         } else {</a:t>
            </a:r>
            <a:endParaRPr lang="en-GB" dirty="0"/>
          </a:p>
          <a:p>
            <a:r>
              <a:rPr lang="en-GB" dirty="0"/>
              <a:t>+                 z &lt;- z - 1</a:t>
            </a:r>
            <a:endParaRPr lang="en-GB" dirty="0"/>
          </a:p>
          <a:p>
            <a:r>
              <a:rPr lang="en-GB" dirty="0"/>
              <a:t>+         } </a:t>
            </a:r>
            <a:endParaRPr lang="en-GB" dirty="0"/>
          </a:p>
          <a:p>
            <a:r>
              <a:rPr lang="en-GB" dirty="0"/>
              <a:t>+ }</a:t>
            </a:r>
            <a:endParaRPr lang="en-GB" dirty="0"/>
          </a:p>
          <a:p>
            <a:r>
              <a:rPr lang="en-GB" dirty="0"/>
              <a:t>&gt; print(z)</a:t>
            </a:r>
            <a:endParaRPr lang="en-GB" dirty="0"/>
          </a:p>
          <a:p>
            <a:r>
              <a:rPr lang="en-GB" dirty="0"/>
              <a:t>[1] 2</a:t>
            </a:r>
            <a:endParaRPr lang="en-GB" dirty="0"/>
          </a:p>
        </p:txBody>
      </p:sp>
      <p:sp>
        <p:nvSpPr>
          <p:cNvPr id="5" name="Rectangle 4"/>
          <p:cNvSpPr/>
          <p:nvPr/>
        </p:nvSpPr>
        <p:spPr>
          <a:xfrm>
            <a:off x="7315200" y="2967335"/>
            <a:ext cx="3365500" cy="1754326"/>
          </a:xfrm>
          <a:prstGeom prst="rect">
            <a:avLst/>
          </a:prstGeom>
        </p:spPr>
        <p:txBody>
          <a:bodyPr wrap="square">
            <a:spAutoFit/>
          </a:bodyPr>
          <a:lstStyle/>
          <a:p>
            <a:r>
              <a:rPr lang="en-GB" dirty="0">
                <a:solidFill>
                  <a:srgbClr val="333333"/>
                </a:solidFill>
                <a:latin typeface="Helvetica Neue" panose="02000503000000020004" pitchFamily="2" charset="0"/>
              </a:rPr>
              <a:t>Conditions are always evaluated from left to right. For example, in the above code, if </a:t>
            </a:r>
            <a:r>
              <a:rPr lang="en-GB" dirty="0"/>
              <a:t>z</a:t>
            </a:r>
            <a:r>
              <a:rPr lang="en-GB" dirty="0">
                <a:solidFill>
                  <a:srgbClr val="333333"/>
                </a:solidFill>
                <a:latin typeface="Helvetica Neue" panose="02000503000000020004" pitchFamily="2" charset="0"/>
              </a:rPr>
              <a:t> were less than 3, the second test would not have been evaluated.</a:t>
            </a:r>
            <a:endParaRPr lang="en-GB"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repeat Loops</a:t>
            </a:r>
            <a:endParaRPr lang="en-GB" dirty="0"/>
          </a:p>
        </p:txBody>
      </p:sp>
      <p:sp>
        <p:nvSpPr>
          <p:cNvPr id="3" name="Rectangle 2"/>
          <p:cNvSpPr/>
          <p:nvPr/>
        </p:nvSpPr>
        <p:spPr>
          <a:xfrm>
            <a:off x="355600" y="1515239"/>
            <a:ext cx="11353800" cy="1477328"/>
          </a:xfrm>
          <a:prstGeom prst="rect">
            <a:avLst/>
          </a:prstGeom>
        </p:spPr>
        <p:txBody>
          <a:bodyPr wrap="square">
            <a:spAutoFit/>
          </a:bodyPr>
          <a:lstStyle/>
          <a:p>
            <a:r>
              <a:rPr lang="en-GB" dirty="0">
                <a:solidFill>
                  <a:srgbClr val="333333"/>
                </a:solidFill>
                <a:latin typeface="Helvetica Neue" panose="02000503000000020004" pitchFamily="2" charset="0"/>
              </a:rPr>
              <a:t>repeat initiates an infinite loop right from the start. These are not commonly used in statistical or data analysis applications but they do have their uses. The only way to exit a repeat loop is to call break.</a:t>
            </a:r>
            <a:endParaRPr lang="en-GB" dirty="0">
              <a:solidFill>
                <a:srgbClr val="333333"/>
              </a:solidFill>
              <a:latin typeface="Helvetica Neue" panose="02000503000000020004" pitchFamily="2" charset="0"/>
            </a:endParaRPr>
          </a:p>
          <a:p>
            <a:r>
              <a:rPr lang="en-GB" dirty="0">
                <a:solidFill>
                  <a:srgbClr val="333333"/>
                </a:solidFill>
                <a:latin typeface="Helvetica Neue" panose="02000503000000020004" pitchFamily="2" charset="0"/>
              </a:rPr>
              <a:t>One possible paradigm might be in an iterative algorithm where you may be searching for a solution and you don’t want to stop until you’re close enough to the solution. In this kind of situation, you often don’t know in advance how many iterations it’s going to take to get “close enough” to the solution.</a:t>
            </a:r>
            <a:endParaRPr lang="en-GB" b="0" i="0" dirty="0">
              <a:solidFill>
                <a:srgbClr val="333333"/>
              </a:solidFill>
              <a:effectLst/>
              <a:latin typeface="Helvetica Neue" panose="02000503000000020004" pitchFamily="2" charset="0"/>
            </a:endParaRPr>
          </a:p>
        </p:txBody>
      </p:sp>
      <p:sp>
        <p:nvSpPr>
          <p:cNvPr id="4" name="Rectangle 3"/>
          <p:cNvSpPr/>
          <p:nvPr/>
        </p:nvSpPr>
        <p:spPr>
          <a:xfrm>
            <a:off x="355600" y="3076555"/>
            <a:ext cx="6096000" cy="3416320"/>
          </a:xfrm>
          <a:prstGeom prst="rect">
            <a:avLst/>
          </a:prstGeom>
          <a:solidFill>
            <a:schemeClr val="bg2"/>
          </a:solidFill>
        </p:spPr>
        <p:txBody>
          <a:bodyPr>
            <a:spAutoFit/>
          </a:bodyPr>
          <a:lstStyle/>
          <a:p>
            <a:r>
              <a:rPr lang="en-GB" dirty="0"/>
              <a:t>x0 &lt;- 1</a:t>
            </a:r>
            <a:endParaRPr lang="en-GB" dirty="0"/>
          </a:p>
          <a:p>
            <a:r>
              <a:rPr lang="en-GB" dirty="0" err="1"/>
              <a:t>tol</a:t>
            </a:r>
            <a:r>
              <a:rPr lang="en-GB" dirty="0"/>
              <a:t> &lt;- 1e-8</a:t>
            </a:r>
            <a:endParaRPr lang="en-GB" dirty="0"/>
          </a:p>
          <a:p>
            <a:endParaRPr lang="en-GB" dirty="0"/>
          </a:p>
          <a:p>
            <a:r>
              <a:rPr lang="en-GB" dirty="0"/>
              <a:t>repeat {</a:t>
            </a:r>
            <a:endParaRPr lang="en-GB" dirty="0"/>
          </a:p>
          <a:p>
            <a:r>
              <a:rPr lang="en-GB" dirty="0"/>
              <a:t>        x1 &lt;- </a:t>
            </a:r>
            <a:r>
              <a:rPr lang="en-GB" dirty="0" err="1"/>
              <a:t>computeEstimate</a:t>
            </a:r>
            <a:r>
              <a:rPr lang="en-GB" dirty="0"/>
              <a:t>()</a:t>
            </a:r>
            <a:endParaRPr lang="en-GB" dirty="0"/>
          </a:p>
          <a:p>
            <a:r>
              <a:rPr lang="en-GB" dirty="0"/>
              <a:t>        </a:t>
            </a:r>
            <a:endParaRPr lang="en-GB" dirty="0"/>
          </a:p>
          <a:p>
            <a:r>
              <a:rPr lang="en-GB" dirty="0"/>
              <a:t>        if(abs(x1 - x0) &lt; </a:t>
            </a:r>
            <a:r>
              <a:rPr lang="en-GB" dirty="0" err="1"/>
              <a:t>tol</a:t>
            </a:r>
            <a:r>
              <a:rPr lang="en-GB" dirty="0"/>
              <a:t>) {  ## Close enough?</a:t>
            </a:r>
            <a:endParaRPr lang="en-GB" dirty="0"/>
          </a:p>
          <a:p>
            <a:r>
              <a:rPr lang="en-GB" dirty="0"/>
              <a:t>                break</a:t>
            </a:r>
            <a:endParaRPr lang="en-GB" dirty="0"/>
          </a:p>
          <a:p>
            <a:r>
              <a:rPr lang="en-GB" dirty="0"/>
              <a:t>        } else {</a:t>
            </a:r>
            <a:endParaRPr lang="en-GB" dirty="0"/>
          </a:p>
          <a:p>
            <a:r>
              <a:rPr lang="en-GB" dirty="0"/>
              <a:t>                x0 &lt;- x1</a:t>
            </a:r>
            <a:endParaRPr lang="en-GB" dirty="0"/>
          </a:p>
          <a:p>
            <a:r>
              <a:rPr lang="en-GB" dirty="0"/>
              <a:t>        } </a:t>
            </a:r>
            <a:endParaRPr lang="en-GB" dirty="0"/>
          </a:p>
          <a:p>
            <a:r>
              <a:rPr lang="en-GB" dirty="0"/>
              <a:t>}</a:t>
            </a:r>
            <a:endParaRPr lang="en-GB" dirty="0"/>
          </a:p>
        </p:txBody>
      </p:sp>
      <p:sp>
        <p:nvSpPr>
          <p:cNvPr id="5" name="Rectangle 4"/>
          <p:cNvSpPr/>
          <p:nvPr/>
        </p:nvSpPr>
        <p:spPr>
          <a:xfrm>
            <a:off x="6908800" y="3250753"/>
            <a:ext cx="4508500" cy="3416320"/>
          </a:xfrm>
          <a:prstGeom prst="rect">
            <a:avLst/>
          </a:prstGeom>
        </p:spPr>
        <p:txBody>
          <a:bodyPr wrap="square">
            <a:spAutoFit/>
          </a:bodyPr>
          <a:lstStyle/>
          <a:p>
            <a:r>
              <a:rPr lang="en-GB" dirty="0">
                <a:solidFill>
                  <a:srgbClr val="333333"/>
                </a:solidFill>
                <a:latin typeface="Helvetica Neue" panose="02000503000000020004" pitchFamily="2" charset="0"/>
              </a:rPr>
              <a:t>Note that the above code will not run if the </a:t>
            </a:r>
            <a:r>
              <a:rPr lang="en-GB" dirty="0" err="1">
                <a:solidFill>
                  <a:srgbClr val="333333"/>
                </a:solidFill>
                <a:latin typeface="Helvetica Neue" panose="02000503000000020004" pitchFamily="2" charset="0"/>
              </a:rPr>
              <a:t>computeEstimate</a:t>
            </a:r>
            <a:r>
              <a:rPr lang="en-GB" dirty="0">
                <a:solidFill>
                  <a:srgbClr val="333333"/>
                </a:solidFill>
                <a:latin typeface="Helvetica Neue" panose="02000503000000020004" pitchFamily="2" charset="0"/>
              </a:rPr>
              <a:t>() function is not defined (I just made it up for the purposes of this demonstration).</a:t>
            </a:r>
            <a:endParaRPr lang="en-GB" dirty="0">
              <a:solidFill>
                <a:srgbClr val="333333"/>
              </a:solidFill>
              <a:latin typeface="Helvetica Neue" panose="02000503000000020004" pitchFamily="2" charset="0"/>
            </a:endParaRPr>
          </a:p>
          <a:p>
            <a:r>
              <a:rPr lang="en-GB" dirty="0">
                <a:solidFill>
                  <a:srgbClr val="333333"/>
                </a:solidFill>
                <a:latin typeface="Helvetica Neue" panose="02000503000000020004" pitchFamily="2" charset="0"/>
              </a:rPr>
              <a:t>The loop above is a bit dangerous because there’s no guarantee it will stop. You could get in a situation where the values of x0 and x1 oscillate back and forth and never converge. Better to set a hard limit on the number of iterations by using a for loop and then report whether convergence was achieved or not.</a:t>
            </a:r>
            <a:endParaRPr lang="en-GB" b="0" i="0" dirty="0">
              <a:solidFill>
                <a:srgbClr val="333333"/>
              </a:solidFill>
              <a:effectLst/>
              <a:latin typeface="Helvetica Neue" panose="02000503000000020004" pitchFamily="2"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30736</Words>
  <Application>WPS Presentation</Application>
  <PresentationFormat>Widescreen</PresentationFormat>
  <Paragraphs>1430</Paragraphs>
  <Slides>119</Slides>
  <Notes>28</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119</vt:i4>
      </vt:variant>
    </vt:vector>
  </HeadingPairs>
  <TitlesOfParts>
    <vt:vector size="138" baseType="lpstr">
      <vt:lpstr>Arial</vt:lpstr>
      <vt:lpstr>SimSun</vt:lpstr>
      <vt:lpstr>Wingdings</vt:lpstr>
      <vt:lpstr>Calibri Light</vt:lpstr>
      <vt:lpstr>Calibri</vt:lpstr>
      <vt:lpstr>Microsoft YaHei</vt:lpstr>
      <vt:lpstr>Arial Unicode MS</vt:lpstr>
      <vt:lpstr>Nunito</vt:lpstr>
      <vt:lpstr>Segoe Print</vt:lpstr>
      <vt:lpstr>MJXc-TeX-math-I</vt:lpstr>
      <vt:lpstr>MJXc-TeX-main-R</vt:lpstr>
      <vt:lpstr>Helvetica Neue</vt:lpstr>
      <vt:lpstr>Source Sans Pro</vt:lpstr>
      <vt:lpstr>Courier 10 Pitch</vt:lpstr>
      <vt:lpstr>Courier New</vt:lpstr>
      <vt:lpstr>Times New Roman</vt:lpstr>
      <vt:lpstr>Symbol</vt:lpstr>
      <vt:lpstr>Menlo</vt:lpstr>
      <vt:lpstr>Office Theme</vt:lpstr>
      <vt:lpstr>Basic R</vt:lpstr>
      <vt:lpstr>Instructors </vt:lpstr>
      <vt:lpstr>Materials </vt:lpstr>
      <vt:lpstr>Why R?</vt:lpstr>
      <vt:lpstr>Drawbacks </vt:lpstr>
      <vt:lpstr>Let’s start</vt:lpstr>
      <vt:lpstr>Let’s start</vt:lpstr>
      <vt:lpstr>Let’s start</vt:lpstr>
      <vt:lpstr>Let’s start</vt:lpstr>
      <vt:lpstr>Let’s start</vt:lpstr>
      <vt:lpstr>Let’s do some scripting</vt:lpstr>
      <vt:lpstr>Let’s do some scripting</vt:lpstr>
      <vt:lpstr>The very basic: variables &amp; functions</vt:lpstr>
      <vt:lpstr>The very basic: variables &amp; functions</vt:lpstr>
      <vt:lpstr>Arithmetic Operators</vt:lpstr>
      <vt:lpstr>Arithmetic Operators</vt:lpstr>
      <vt:lpstr>Relational Operators</vt:lpstr>
      <vt:lpstr>Relational Operators</vt:lpstr>
      <vt:lpstr>Logical Operators</vt:lpstr>
      <vt:lpstr>Logical Operators</vt:lpstr>
      <vt:lpstr>Assignment Operators</vt:lpstr>
      <vt:lpstr>Assignment Operators</vt:lpstr>
      <vt:lpstr>The very basic: variables &amp; functions</vt:lpstr>
      <vt:lpstr>Data types</vt:lpstr>
      <vt:lpstr>Vectors</vt:lpstr>
      <vt:lpstr>Create vectors</vt:lpstr>
      <vt:lpstr>Create vectors</vt:lpstr>
      <vt:lpstr>Create vectors</vt:lpstr>
      <vt:lpstr>Vectors</vt:lpstr>
      <vt:lpstr>Coercion</vt:lpstr>
      <vt:lpstr>Coercion</vt:lpstr>
      <vt:lpstr>Coercion</vt:lpstr>
      <vt:lpstr>Matrices</vt:lpstr>
      <vt:lpstr>Lists</vt:lpstr>
      <vt:lpstr>data frame</vt:lpstr>
      <vt:lpstr>How to Create a Data Frame</vt:lpstr>
      <vt:lpstr>Slice Data Frame</vt:lpstr>
      <vt:lpstr>Append a Column to Data Frame</vt:lpstr>
      <vt:lpstr>Subset a Data Frame</vt:lpstr>
      <vt:lpstr>The data frame “murders”</vt:lpstr>
      <vt:lpstr>Examining data frame</vt:lpstr>
      <vt:lpstr>Importing data</vt:lpstr>
      <vt:lpstr>The readr and readxl packages</vt:lpstr>
      <vt:lpstr>The R Painters Model</vt:lpstr>
      <vt:lpstr>Core Graph Types</vt:lpstr>
      <vt:lpstr>Figures are configured based on the options passed to them</vt:lpstr>
      <vt:lpstr>Figures are configured based on the options passed to them</vt:lpstr>
      <vt:lpstr>Some options are common to many plot types</vt:lpstr>
      <vt:lpstr>Some options take 'magic' numbers</vt:lpstr>
      <vt:lpstr>Line types</vt:lpstr>
      <vt:lpstr>Plot Characters</vt:lpstr>
      <vt:lpstr>Some options are specific to one graph type (eg barplot)</vt:lpstr>
      <vt:lpstr>Par</vt:lpstr>
      <vt:lpstr>Par examples</vt:lpstr>
      <vt:lpstr>Par options</vt:lpstr>
      <vt:lpstr>PowerPoint 演示文稿</vt:lpstr>
      <vt:lpstr>Par options</vt:lpstr>
      <vt:lpstr>PowerPoint 演示文稿</vt:lpstr>
      <vt:lpstr>Par options</vt:lpstr>
      <vt:lpstr>PowerPoint 演示文稿</vt:lpstr>
      <vt:lpstr>Par options</vt:lpstr>
      <vt:lpstr>Specifying colours</vt:lpstr>
      <vt:lpstr>Built in colour schemes</vt:lpstr>
      <vt:lpstr>PowerPoint 演示文稿</vt:lpstr>
      <vt:lpstr>Colour Packages</vt:lpstr>
      <vt:lpstr>Applying Colour to Plots</vt:lpstr>
      <vt:lpstr>Applying Colour to Plots</vt:lpstr>
      <vt:lpstr>Applying Colour to Plots</vt:lpstr>
      <vt:lpstr>Dynamic use of colour</vt:lpstr>
      <vt:lpstr>Making colour ramps</vt:lpstr>
      <vt:lpstr>Using colour to plot density</vt:lpstr>
      <vt:lpstr>Colour Mapping Function</vt:lpstr>
      <vt:lpstr>Plotting Quantitative Colour</vt:lpstr>
      <vt:lpstr>Points</vt:lpstr>
      <vt:lpstr>Lines / Arrows / Abline</vt:lpstr>
      <vt:lpstr>Example multi-layer plot</vt:lpstr>
      <vt:lpstr>Polygon (shaded areas)</vt:lpstr>
      <vt:lpstr>Text (in plot text)</vt:lpstr>
      <vt:lpstr>Legend</vt:lpstr>
      <vt:lpstr>Scatterplot </vt:lpstr>
      <vt:lpstr>Scatterplot </vt:lpstr>
      <vt:lpstr>boxplots</vt:lpstr>
      <vt:lpstr>histograms</vt:lpstr>
      <vt:lpstr>Histograms</vt:lpstr>
      <vt:lpstr>Density plot</vt:lpstr>
      <vt:lpstr>Compare distributions</vt:lpstr>
      <vt:lpstr>Piecharts </vt:lpstr>
      <vt:lpstr>Pairplot </vt:lpstr>
      <vt:lpstr>Control Structures</vt:lpstr>
      <vt:lpstr>if-else</vt:lpstr>
      <vt:lpstr>If – else: example</vt:lpstr>
      <vt:lpstr>for Loops</vt:lpstr>
      <vt:lpstr>for Loops</vt:lpstr>
      <vt:lpstr>For Loop over a list</vt:lpstr>
      <vt:lpstr>Nested for loops</vt:lpstr>
      <vt:lpstr>For Loop over a matrix</vt:lpstr>
      <vt:lpstr>while Loops</vt:lpstr>
      <vt:lpstr>while Loops</vt:lpstr>
      <vt:lpstr>repeat Loops</vt:lpstr>
      <vt:lpstr>next, break</vt:lpstr>
      <vt:lpstr>Example: Find the factorial of a number</vt:lpstr>
      <vt:lpstr>R Notebooks</vt:lpstr>
      <vt:lpstr>PowerPoint 演示文稿</vt:lpstr>
      <vt:lpstr>Problems with conventional scripts</vt:lpstr>
      <vt:lpstr>R Notebooks</vt:lpstr>
      <vt:lpstr>PowerPoint 演示文稿</vt:lpstr>
      <vt:lpstr>Notebook Structure</vt:lpstr>
      <vt:lpstr>Creating a Notebook in RStudio</vt:lpstr>
      <vt:lpstr>Notebook sections</vt:lpstr>
      <vt:lpstr>Notebook workflow</vt:lpstr>
      <vt:lpstr>Running R code in a notebook</vt:lpstr>
      <vt:lpstr>Exercise</vt:lpstr>
      <vt:lpstr>Exercise</vt:lpstr>
      <vt:lpstr>Exercise 3</vt:lpstr>
      <vt:lpstr>Exercise</vt:lpstr>
      <vt:lpstr>Exercises 5 </vt:lpstr>
      <vt:lpstr>PowerPoint 演示文稿</vt:lpstr>
      <vt:lpstr>EX 7</vt:lpstr>
      <vt:lpstr>Exercise 8</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praba</cp:lastModifiedBy>
  <cp:revision>64</cp:revision>
  <dcterms:created xsi:type="dcterms:W3CDTF">2019-09-24T07:49:00Z</dcterms:created>
  <dcterms:modified xsi:type="dcterms:W3CDTF">2023-10-25T21:45:11Z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2D73EA632AFD45E6B545CC72193525BB_12</vt:lpwstr>
  </property>
  <property fmtid="{D5CDD505-2E9C-101B-9397-08002B2CF9AE}" pid="3" name="KSOProductBuildVer">
    <vt:lpwstr>1033-12.2.0.13266</vt:lpwstr>
  </property>
</Properties>
</file>