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93"/>
  </p:handoutMasterIdLst>
  <p:sldIdLst>
    <p:sldId id="257" r:id="rId3"/>
    <p:sldId id="380" r:id="rId4"/>
    <p:sldId id="258" r:id="rId5"/>
    <p:sldId id="381" r:id="rId7"/>
    <p:sldId id="3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91" r:id="rId26"/>
    <p:sldId id="277" r:id="rId27"/>
    <p:sldId id="27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408" r:id="rId39"/>
    <p:sldId id="410" r:id="rId40"/>
    <p:sldId id="295" r:id="rId41"/>
    <p:sldId id="308" r:id="rId42"/>
    <p:sldId id="280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96" r:id="rId55"/>
    <p:sldId id="399" r:id="rId56"/>
    <p:sldId id="307" r:id="rId57"/>
    <p:sldId id="279" r:id="rId58"/>
    <p:sldId id="281" r:id="rId59"/>
    <p:sldId id="282" r:id="rId60"/>
    <p:sldId id="376" r:id="rId61"/>
    <p:sldId id="377" r:id="rId62"/>
    <p:sldId id="378" r:id="rId63"/>
    <p:sldId id="413" r:id="rId64"/>
    <p:sldId id="370" r:id="rId65"/>
    <p:sldId id="371" r:id="rId66"/>
    <p:sldId id="372" r:id="rId67"/>
    <p:sldId id="414" r:id="rId68"/>
    <p:sldId id="460" r:id="rId69"/>
    <p:sldId id="418" r:id="rId70"/>
    <p:sldId id="419" r:id="rId71"/>
    <p:sldId id="420" r:id="rId72"/>
    <p:sldId id="425" r:id="rId73"/>
    <p:sldId id="421" r:id="rId74"/>
    <p:sldId id="415" r:id="rId75"/>
    <p:sldId id="416" r:id="rId76"/>
    <p:sldId id="417" r:id="rId77"/>
    <p:sldId id="422" r:id="rId78"/>
    <p:sldId id="450" r:id="rId79"/>
    <p:sldId id="451" r:id="rId80"/>
    <p:sldId id="423" r:id="rId81"/>
    <p:sldId id="424" r:id="rId82"/>
    <p:sldId id="454" r:id="rId83"/>
    <p:sldId id="453" r:id="rId84"/>
    <p:sldId id="448" r:id="rId85"/>
    <p:sldId id="455" r:id="rId86"/>
    <p:sldId id="456" r:id="rId87"/>
    <p:sldId id="461" r:id="rId88"/>
    <p:sldId id="462" r:id="rId89"/>
    <p:sldId id="465" r:id="rId90"/>
    <p:sldId id="466" r:id="rId91"/>
    <p:sldId id="467" r:id="rId9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/>
    <p:restoredTop sz="85442"/>
  </p:normalViewPr>
  <p:slideViewPr>
    <p:cSldViewPr snapToGrid="0" snapToObjects="1">
      <p:cViewPr varScale="1">
        <p:scale>
          <a:sx n="108" d="100"/>
          <a:sy n="108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82FA-3DAB-0F41-BF1F-1481A278BDAC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.com/us/book/978038724544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R.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data to plot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unique balance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Excel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flexible. D3.js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flexible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longer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plot.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grammar of graphics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ggplot2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analogous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grammar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sentences by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adjectives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sentence. 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cases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possible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barplot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histogram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smooth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densities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boxplot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learn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more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Visualization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part of the book.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GB" dirty="0"/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important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are the point positions on the x-axis and y-axis,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population size and the total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observation,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data about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observations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x- and y-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region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component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depends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points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fr-FR" dirty="0"/>
              <a:t>col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in the </a:t>
            </a:r>
            <a:r>
              <a:rPr lang="fr-FR" dirty="0" err="1"/>
              <a:t>geom_point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new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redefine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/>
              <a:t>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points layer: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annotation to figures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labels, boxes,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instances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quick plot of, for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values in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of the values in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hist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dirty="0"/>
              <a:t>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fr-FR" dirty="0" err="1"/>
              <a:t>boxplot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consistent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dirty="0" err="1"/>
              <a:t>qplot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D870-23D1-0C41-ACFF-058A4CF5917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6EE3-F158-9C40-8076-BDE40313DB9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1EBE-F59D-7647-BBF8-EF6CFDCDD7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://ggplot2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stat.ethz.ch/R-manual/R-devel/library/MASS/html/Pima.t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graphical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second layer in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wish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involves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label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point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state. The </a:t>
            </a:r>
            <a:r>
              <a:rPr lang="fr-FR" dirty="0" err="1"/>
              <a:t>geom_label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permit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rectangle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behind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respectively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p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total)) </a:t>
            </a:r>
            <a:r>
              <a:rPr lang="fr-FR" dirty="0">
                <a:solidFill>
                  <a:schemeClr val="tx1"/>
                </a:solidFill>
              </a:rPr>
              <a:t>+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total, </a:t>
            </a:r>
            <a:r>
              <a:rPr lang="fr-FR" dirty="0">
                <a:solidFill>
                  <a:schemeClr val="tx1"/>
                </a:solidFill>
              </a:rPr>
              <a:t>label =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abb</a:t>
            </a:r>
            <a:r>
              <a:rPr lang="fr-FR" sz="1600" dirty="0">
                <a:solidFill>
                  <a:schemeClr val="tx1"/>
                </a:solidFill>
              </a:rPr>
              <a:t>))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</a:t>
            </a:r>
            <a:r>
              <a:rPr lang="fr-FR" dirty="0">
                <a:solidFill>
                  <a:srgbClr val="FF0000"/>
                </a:solidFill>
              </a:rPr>
              <a:t>size = 3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rgbClr val="FF0000"/>
                </a:solidFill>
              </a:rPr>
              <a:t>nudge_x</a:t>
            </a:r>
            <a:r>
              <a:rPr lang="fr-FR" dirty="0">
                <a:solidFill>
                  <a:srgbClr val="FF0000"/>
                </a:solidFill>
              </a:rPr>
              <a:t> = 1.5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52" y="3887028"/>
            <a:ext cx="4813726" cy="297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7028"/>
            <a:ext cx="4813726" cy="2970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versus local </a:t>
            </a:r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199" y="1543964"/>
            <a:ext cx="10412897" cy="2444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total), 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= 1.5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Or </a:t>
            </a:r>
            <a:endParaRPr lang="fr-FR" i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1.5)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808" y="4113707"/>
            <a:ext cx="11343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necessary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global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new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within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layer.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local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definitions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override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global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example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60506" y="5054990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10, y = 800, label = "Hello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!"))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213" y="4583613"/>
            <a:ext cx="3727048" cy="23002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0575" y="1847964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 err="1">
                <a:solidFill>
                  <a:schemeClr val="tx1"/>
                </a:solidFill>
              </a:rPr>
              <a:t>scale_x_continuous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+ </a:t>
            </a:r>
            <a:r>
              <a:rPr lang="fr-FR" b="1" dirty="0" err="1">
                <a:solidFill>
                  <a:schemeClr val="tx1"/>
                </a:solidFill>
              </a:rPr>
              <a:t>scale_y_continuous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 = "log10")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7513" y="1843229"/>
            <a:ext cx="4244009" cy="13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813" y="3224523"/>
            <a:ext cx="5887152" cy="36334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Labels and </a:t>
            </a:r>
            <a:r>
              <a:rPr lang="fr-FR" dirty="0" err="1"/>
              <a:t>titles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0208" y="2671349"/>
            <a:ext cx="4244009" cy="2119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(size = 3)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9593" y="2076087"/>
            <a:ext cx="5844207" cy="36069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1593" y="598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almost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! All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left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do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legend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optional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to the style.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="</a:t>
            </a:r>
            <a:r>
              <a:rPr lang="fr-FR" dirty="0" err="1">
                <a:solidFill>
                  <a:schemeClr val="tx1"/>
                </a:solidFill>
              </a:rPr>
              <a:t>blue</a:t>
            </a:r>
            <a:r>
              <a:rPr lang="fr-FR" dirty="0">
                <a:solidFill>
                  <a:schemeClr val="tx1"/>
                </a:solidFill>
              </a:rPr>
              <a:t> ", 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r>
              <a:rPr lang="fr-FR" dirty="0"/>
              <a:t> as </a:t>
            </a:r>
            <a:r>
              <a:rPr lang="fr-FR" dirty="0" err="1"/>
              <a:t>colors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geom_text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nudge_x</a:t>
            </a:r>
            <a:r>
              <a:rPr lang="fr-FR" dirty="0">
                <a:solidFill>
                  <a:schemeClr val="tx1"/>
                </a:solidFill>
              </a:rPr>
              <a:t> = 0.05) + </a:t>
            </a:r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(col=</a:t>
            </a:r>
            <a:r>
              <a:rPr lang="fr-FR" dirty="0" err="1">
                <a:solidFill>
                  <a:srgbClr val="FF0000"/>
                </a:solidFill>
              </a:rPr>
              <a:t>region</a:t>
            </a:r>
            <a:r>
              <a:rPr lang="fr-FR" dirty="0">
                <a:solidFill>
                  <a:srgbClr val="FF0000"/>
                </a:solidFill>
              </a:rPr>
              <a:t>), </a:t>
            </a:r>
            <a:r>
              <a:rPr lang="fr-FR" dirty="0">
                <a:solidFill>
                  <a:schemeClr val="tx1"/>
                </a:solidFill>
              </a:rPr>
              <a:t>size = 3 )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904" y="3364226"/>
            <a:ext cx="5417760" cy="3343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43" y="3429000"/>
            <a:ext cx="5417760" cy="33437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Annotation, </a:t>
            </a:r>
            <a:r>
              <a:rPr lang="fr-FR" dirty="0" err="1"/>
              <a:t>shapes</a:t>
            </a:r>
            <a:r>
              <a:rPr lang="fr-FR" dirty="0"/>
              <a:t>, and </a:t>
            </a:r>
            <a:r>
              <a:rPr lang="fr-FR" dirty="0" err="1"/>
              <a:t>adjustments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65044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average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rate for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entire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country. 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64904" y="2205073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044" y="2901505"/>
            <a:ext cx="11569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line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use the </a:t>
            </a:r>
            <a:r>
              <a:rPr lang="fr-FR" dirty="0" err="1"/>
              <a:t>geom_abline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uses </a:t>
            </a:r>
            <a:r>
              <a:rPr lang="fr-FR" dirty="0"/>
              <a:t>ab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name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remind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supplying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dirty="0"/>
              <a:t>b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). The default line has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slope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0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intercept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8521" y="3692889"/>
            <a:ext cx="11062192" cy="551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(r))</a:t>
            </a:r>
            <a:endParaRPr lang="fr-FR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361781"/>
            <a:ext cx="3962400" cy="24455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Add-on</a:t>
            </a:r>
            <a:r>
              <a:rPr lang="fr-FR" dirty="0"/>
              <a:t> packages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44556" y="1544672"/>
            <a:ext cx="1159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power of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augmented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further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due to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availability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packages.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remaining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needed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put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finishing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touches 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require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ggthemes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packages.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64904" y="2496940"/>
            <a:ext cx="11062192" cy="746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56" y="3924548"/>
            <a:ext cx="1128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add-on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includes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adds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labels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while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ensuring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don’t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 top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simply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change </a:t>
            </a:r>
            <a:r>
              <a:rPr lang="fr-FR" dirty="0" err="1"/>
              <a:t>geom_text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dirty="0" err="1"/>
              <a:t>geom_text_repel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71061" y="1690688"/>
            <a:ext cx="1115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Now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done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testing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write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piece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code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produces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our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from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scratch.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figures and graphs with ggplot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ggplot is the plotting library for tidyverse</a:t>
            </a:r>
            <a:endParaRPr lang="en-GB" dirty="0"/>
          </a:p>
          <a:p>
            <a:pPr lvl="1"/>
            <a:r>
              <a:rPr lang="en-GB" dirty="0"/>
              <a:t>Powerful</a:t>
            </a:r>
            <a:endParaRPr lang="en-GB" dirty="0"/>
          </a:p>
          <a:p>
            <a:pPr lvl="1"/>
            <a:r>
              <a:rPr lang="en-GB" dirty="0"/>
              <a:t>Flexible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Follows the same conventions as the rest of tidyverse</a:t>
            </a:r>
            <a:endParaRPr lang="en-GB" dirty="0"/>
          </a:p>
          <a:p>
            <a:pPr lvl="1"/>
            <a:r>
              <a:rPr lang="en-GB" dirty="0"/>
              <a:t>Data stored in tibbles</a:t>
            </a:r>
            <a:endParaRPr lang="en-GB" dirty="0"/>
          </a:p>
          <a:p>
            <a:pPr lvl="1"/>
            <a:r>
              <a:rPr lang="en-GB" dirty="0"/>
              <a:t>Data is arranged in 'tidy' format</a:t>
            </a:r>
            <a:endParaRPr lang="en-GB" dirty="0"/>
          </a:p>
          <a:p>
            <a:pPr lvl="1"/>
            <a:r>
              <a:rPr lang="en-GB" dirty="0"/>
              <a:t>Tibble is the first argument to each function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917966"/>
            <a:ext cx="11062192" cy="4814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ggthemes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library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ggrepel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 &lt;-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summarize</a:t>
            </a:r>
            <a:r>
              <a:rPr lang="fr-FR" dirty="0">
                <a:solidFill>
                  <a:schemeClr val="tx1"/>
                </a:solidFill>
              </a:rPr>
              <a:t>(rate =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(total) / </a:t>
            </a:r>
            <a:r>
              <a:rPr lang="fr-FR" b="1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(population) * 10^6) %&gt;%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pull</a:t>
            </a:r>
            <a:r>
              <a:rPr lang="fr-FR" dirty="0">
                <a:solidFill>
                  <a:schemeClr val="tx1"/>
                </a:solidFill>
              </a:rPr>
              <a:t>(rate)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total, label = </a:t>
            </a:r>
            <a:r>
              <a:rPr lang="fr-FR" dirty="0" err="1">
                <a:solidFill>
                  <a:schemeClr val="tx1"/>
                </a:solidFill>
              </a:rPr>
              <a:t>abb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geom_abline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intercept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(r), </a:t>
            </a:r>
            <a:r>
              <a:rPr lang="fr-FR" dirty="0" err="1">
                <a:solidFill>
                  <a:schemeClr val="tx1"/>
                </a:solidFill>
              </a:rPr>
              <a:t>lty</a:t>
            </a:r>
            <a:r>
              <a:rPr lang="fr-FR" dirty="0">
                <a:solidFill>
                  <a:schemeClr val="tx1"/>
                </a:solidFill>
              </a:rPr>
              <a:t> = 2, 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darkgrey</a:t>
            </a:r>
            <a:r>
              <a:rPr lang="fr-FR" dirty="0">
                <a:solidFill>
                  <a:schemeClr val="tx1"/>
                </a:solidFill>
              </a:rPr>
              <a:t>")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(col=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), size = 3)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geom_text_repel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scale_x_log10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scale_y_log10</a:t>
            </a:r>
            <a:r>
              <a:rPr lang="fr-FR" dirty="0">
                <a:solidFill>
                  <a:schemeClr val="tx1"/>
                </a:solidFill>
              </a:rPr>
              <a:t>()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xlab</a:t>
            </a:r>
            <a:r>
              <a:rPr lang="fr-FR" dirty="0">
                <a:solidFill>
                  <a:schemeClr val="tx1"/>
                </a:solidFill>
              </a:rPr>
              <a:t>("Populations in millions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ylab</a:t>
            </a:r>
            <a:r>
              <a:rPr lang="fr-FR" dirty="0">
                <a:solidFill>
                  <a:schemeClr val="tx1"/>
                </a:solidFill>
              </a:rPr>
              <a:t>("Total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(log </a:t>
            </a: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)")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ggtitle</a:t>
            </a:r>
            <a:r>
              <a:rPr lang="fr-FR" dirty="0">
                <a:solidFill>
                  <a:schemeClr val="tx1"/>
                </a:solidFill>
              </a:rPr>
              <a:t>("US Gun 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 in 2010")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scale_color_discrete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= "</a:t>
            </a:r>
            <a:r>
              <a:rPr lang="fr-FR" dirty="0" err="1">
                <a:solidFill>
                  <a:schemeClr val="tx1"/>
                </a:solidFill>
              </a:rPr>
              <a:t>Region</a:t>
            </a:r>
            <a:r>
              <a:rPr lang="fr-FR" dirty="0">
                <a:solidFill>
                  <a:schemeClr val="tx1"/>
                </a:solidFill>
              </a:rPr>
              <a:t>") +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 err="1">
                <a:solidFill>
                  <a:schemeClr val="tx1"/>
                </a:solidFill>
              </a:rPr>
              <a:t>theme_economist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plots </a:t>
            </a:r>
            <a:r>
              <a:rPr lang="fr-FR" dirty="0" err="1"/>
              <a:t>with</a:t>
            </a:r>
            <a:r>
              <a:rPr lang="fr-FR" dirty="0"/>
              <a:t> </a:t>
            </a:r>
            <a:r>
              <a:rPr lang="fr-FR" dirty="0" err="1"/>
              <a:t>qplot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997479"/>
            <a:ext cx="11062192" cy="1169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data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x &lt;- </a:t>
            </a:r>
            <a:r>
              <a:rPr lang="fr-FR" b="1" dirty="0">
                <a:solidFill>
                  <a:schemeClr val="tx1"/>
                </a:solidFill>
              </a:rPr>
              <a:t>log10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murders$population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y &lt;- </a:t>
            </a:r>
            <a:r>
              <a:rPr lang="fr-FR" dirty="0" err="1">
                <a:solidFill>
                  <a:schemeClr val="tx1"/>
                </a:solidFill>
              </a:rPr>
              <a:t>murders$total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163" y="1506022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values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two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vectors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4904" y="3690732"/>
            <a:ext cx="11062192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data.frame</a:t>
            </a:r>
            <a:r>
              <a:rPr lang="fr-FR" dirty="0">
                <a:solidFill>
                  <a:schemeClr val="tx1"/>
                </a:solidFill>
              </a:rPr>
              <a:t>(x = x, y = y) 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(x, y))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163" y="3167268"/>
            <a:ext cx="971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would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have to type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something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1163" y="4378045"/>
            <a:ext cx="115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seems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code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simple plot. The </a:t>
            </a:r>
            <a:r>
              <a:rPr lang="fr-FR" dirty="0" err="1"/>
              <a:t>qplot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function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sacrifices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flexibility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 </a:t>
            </a:r>
            <a:r>
              <a:rPr lang="fr-FR" dirty="0" err="1"/>
              <a:t>ggplot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approach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but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allows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us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generate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quickly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29955" y="5103889"/>
            <a:ext cx="4333593" cy="549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qplot</a:t>
            </a:r>
            <a:r>
              <a:rPr lang="fr-FR" dirty="0">
                <a:solidFill>
                  <a:schemeClr val="tx1"/>
                </a:solidFill>
              </a:rPr>
              <a:t>(x, y)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877" y="4751044"/>
            <a:ext cx="3413801" cy="21069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Grids</a:t>
            </a:r>
            <a:r>
              <a:rPr lang="fr-FR" dirty="0"/>
              <a:t> of plots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1852" y="1296914"/>
            <a:ext cx="6675783" cy="5382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rgbClr val="007020"/>
                </a:solidFill>
                <a:effectLst/>
              </a:rPr>
              <a:t>library</a:t>
            </a:r>
            <a:r>
              <a:rPr lang="fr-FR" dirty="0"/>
              <a:t>(</a:t>
            </a:r>
            <a:r>
              <a:rPr lang="fr-FR" dirty="0" err="1"/>
              <a:t>gridExtra</a:t>
            </a:r>
            <a:r>
              <a:rPr lang="fr-FR" dirty="0"/>
              <a:t>) </a:t>
            </a:r>
            <a:endParaRPr lang="fr-FR" dirty="0"/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Attaching</a:t>
            </a:r>
            <a:r>
              <a:rPr lang="fr-FR" i="1" dirty="0">
                <a:solidFill>
                  <a:srgbClr val="60A0B0"/>
                </a:solidFill>
                <a:effectLst/>
              </a:rPr>
              <a:t> package: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gridExtra</a:t>
            </a:r>
            <a:r>
              <a:rPr lang="fr-FR" i="1" dirty="0">
                <a:solidFill>
                  <a:srgbClr val="60A0B0"/>
                </a:solidFill>
                <a:effectLst/>
              </a:rPr>
              <a:t>’</a:t>
            </a:r>
            <a:r>
              <a:rPr lang="fr-FR" dirty="0"/>
              <a:t> </a:t>
            </a:r>
            <a:endParaRPr lang="fr-FR" dirty="0"/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#&gt; The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following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object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is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masked</a:t>
            </a:r>
            <a:r>
              <a:rPr lang="fr-FR" i="1" dirty="0">
                <a:solidFill>
                  <a:srgbClr val="60A0B0"/>
                </a:solidFill>
                <a:effectLst/>
              </a:rPr>
              <a:t> 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from</a:t>
            </a:r>
            <a:r>
              <a:rPr lang="fr-FR" i="1" dirty="0">
                <a:solidFill>
                  <a:srgbClr val="60A0B0"/>
                </a:solidFill>
                <a:effectLst/>
              </a:rPr>
              <a:t> '</a:t>
            </a:r>
            <a:r>
              <a:rPr lang="fr-FR" i="1" dirty="0" err="1">
                <a:solidFill>
                  <a:srgbClr val="60A0B0"/>
                </a:solidFill>
                <a:effectLst/>
              </a:rPr>
              <a:t>package:dplyr</a:t>
            </a:r>
            <a:r>
              <a:rPr lang="fr-FR" i="1" dirty="0">
                <a:solidFill>
                  <a:srgbClr val="60A0B0"/>
                </a:solidFill>
                <a:effectLst/>
              </a:rPr>
              <a:t>’:</a:t>
            </a:r>
            <a:r>
              <a:rPr lang="fr-FR" dirty="0"/>
              <a:t> </a:t>
            </a:r>
            <a:endParaRPr lang="fr-FR" i="1" dirty="0">
              <a:solidFill>
                <a:srgbClr val="60A0B0"/>
              </a:solidFill>
              <a:effectLst/>
            </a:endParaRPr>
          </a:p>
          <a:p>
            <a:r>
              <a:rPr lang="fr-FR" i="1" dirty="0">
                <a:solidFill>
                  <a:srgbClr val="60A0B0"/>
                </a:solidFill>
                <a:effectLst/>
              </a:rPr>
              <a:t> #&gt; combine</a:t>
            </a:r>
            <a:r>
              <a:rPr lang="fr-FR" dirty="0"/>
              <a:t> </a:t>
            </a:r>
            <a:endParaRPr lang="fr-FR" dirty="0"/>
          </a:p>
          <a:p>
            <a:endParaRPr lang="fr-FR" dirty="0"/>
          </a:p>
          <a:p>
            <a:r>
              <a:rPr lang="fr-FR" dirty="0"/>
              <a:t>p1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&lt;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  <a:endParaRPr lang="fr-FR" dirty="0"/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  <a:endParaRPr lang="fr-FR" dirty="0"/>
          </a:p>
          <a:p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"Small States"</a:t>
            </a:r>
            <a:r>
              <a:rPr lang="fr-FR" dirty="0"/>
              <a:t>) </a:t>
            </a:r>
            <a:endParaRPr lang="fr-FR" dirty="0"/>
          </a:p>
          <a:p>
            <a:endParaRPr lang="fr-FR" dirty="0"/>
          </a:p>
          <a:p>
            <a:r>
              <a:rPr lang="fr-FR" dirty="0"/>
              <a:t>p2 &lt;-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 err="1"/>
              <a:t>murders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mutate</a:t>
            </a:r>
            <a:r>
              <a:rPr lang="fr-FR" dirty="0"/>
              <a:t>(</a:t>
            </a:r>
            <a:r>
              <a:rPr lang="fr-FR" dirty="0">
                <a:solidFill>
                  <a:srgbClr val="902000"/>
                </a:solidFill>
                <a:effectLst/>
              </a:rPr>
              <a:t>rate =</a:t>
            </a:r>
            <a:r>
              <a:rPr lang="fr-FR" dirty="0"/>
              <a:t> total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/>
              <a:t>population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5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filter</a:t>
            </a:r>
            <a:r>
              <a:rPr lang="fr-FR" dirty="0"/>
              <a:t>(population </a:t>
            </a:r>
            <a:r>
              <a:rPr lang="fr-FR" dirty="0">
                <a:solidFill>
                  <a:srgbClr val="666666"/>
                </a:solidFill>
                <a:effectLst/>
              </a:rPr>
              <a:t>&gt;</a:t>
            </a:r>
            <a:r>
              <a:rPr lang="fr-FR" dirty="0">
                <a:solidFill>
                  <a:srgbClr val="4070A0"/>
                </a:solidFill>
                <a:effectLst/>
              </a:rPr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*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) </a:t>
            </a:r>
            <a:r>
              <a:rPr lang="fr-FR" dirty="0">
                <a:solidFill>
                  <a:srgbClr val="666666"/>
                </a:solidFill>
                <a:effectLst/>
              </a:rPr>
              <a:t>%&gt;%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fr-FR" dirty="0"/>
              <a:t>(</a:t>
            </a:r>
            <a:r>
              <a:rPr lang="fr-FR" b="1" dirty="0" err="1">
                <a:solidFill>
                  <a:srgbClr val="007020"/>
                </a:solidFill>
                <a:effectLst/>
              </a:rPr>
              <a:t>aes</a:t>
            </a:r>
            <a:r>
              <a:rPr lang="fr-FR" dirty="0"/>
              <a:t>(population</a:t>
            </a:r>
            <a:r>
              <a:rPr lang="fr-FR" dirty="0">
                <a:solidFill>
                  <a:srgbClr val="666666"/>
                </a:solidFill>
                <a:effectLst/>
              </a:rPr>
              <a:t>/</a:t>
            </a:r>
            <a:r>
              <a:rPr lang="fr-FR" dirty="0">
                <a:solidFill>
                  <a:srgbClr val="40A070"/>
                </a:solidFill>
                <a:effectLst/>
              </a:rPr>
              <a:t>10</a:t>
            </a:r>
            <a:r>
              <a:rPr lang="fr-FR" dirty="0">
                <a:solidFill>
                  <a:srgbClr val="666666"/>
                </a:solidFill>
                <a:effectLst/>
              </a:rPr>
              <a:t>^</a:t>
            </a:r>
            <a:r>
              <a:rPr lang="fr-FR" dirty="0">
                <a:solidFill>
                  <a:srgbClr val="40A070"/>
                </a:solidFill>
                <a:effectLst/>
              </a:rPr>
              <a:t>6</a:t>
            </a:r>
            <a:r>
              <a:rPr lang="fr-FR" dirty="0"/>
              <a:t>, rate, </a:t>
            </a:r>
            <a:r>
              <a:rPr lang="fr-FR" dirty="0">
                <a:solidFill>
                  <a:srgbClr val="902000"/>
                </a:solidFill>
                <a:effectLst/>
              </a:rPr>
              <a:t>label =</a:t>
            </a:r>
            <a:r>
              <a:rPr lang="fr-FR" dirty="0"/>
              <a:t> </a:t>
            </a:r>
            <a:r>
              <a:rPr lang="fr-FR" dirty="0" err="1"/>
              <a:t>abb</a:t>
            </a:r>
            <a:r>
              <a:rPr lang="fr-FR" dirty="0"/>
              <a:t>))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geom_text</a:t>
            </a:r>
            <a:r>
              <a:rPr lang="fr-FR" dirty="0"/>
              <a:t>() </a:t>
            </a:r>
            <a:r>
              <a:rPr lang="fr-FR" dirty="0">
                <a:solidFill>
                  <a:srgbClr val="666666"/>
                </a:solidFill>
                <a:effectLst/>
              </a:rPr>
              <a:t>+</a:t>
            </a:r>
            <a:r>
              <a:rPr lang="fr-FR" dirty="0"/>
              <a:t> </a:t>
            </a:r>
            <a:endParaRPr lang="fr-FR" dirty="0"/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ggtitle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effectLst/>
              </a:rPr>
              <a:t>"Large States"</a:t>
            </a:r>
            <a:r>
              <a:rPr lang="fr-FR" dirty="0"/>
              <a:t>) </a:t>
            </a:r>
            <a:endParaRPr lang="fr-FR" dirty="0"/>
          </a:p>
          <a:p>
            <a:endParaRPr lang="fr-FR" b="1" dirty="0">
              <a:solidFill>
                <a:srgbClr val="007020"/>
              </a:solidFill>
              <a:effectLst/>
            </a:endParaRPr>
          </a:p>
          <a:p>
            <a:r>
              <a:rPr lang="fr-FR" b="1" dirty="0" err="1">
                <a:solidFill>
                  <a:srgbClr val="007020"/>
                </a:solidFill>
                <a:effectLst/>
              </a:rPr>
              <a:t>grid.arrange</a:t>
            </a:r>
            <a:r>
              <a:rPr lang="fr-FR" dirty="0"/>
              <a:t>(p1, p2, </a:t>
            </a:r>
            <a:r>
              <a:rPr lang="fr-FR" dirty="0" err="1">
                <a:solidFill>
                  <a:srgbClr val="902000"/>
                </a:solidFill>
                <a:effectLst/>
              </a:rPr>
              <a:t>ncol</a:t>
            </a:r>
            <a:r>
              <a:rPr lang="fr-FR" dirty="0">
                <a:solidFill>
                  <a:srgbClr val="902000"/>
                </a:solidFill>
                <a:effectLst/>
              </a:rPr>
              <a:t> =</a:t>
            </a:r>
            <a:r>
              <a:rPr lang="fr-FR" dirty="0"/>
              <a:t> </a:t>
            </a:r>
            <a:r>
              <a:rPr lang="fr-FR" dirty="0">
                <a:solidFill>
                  <a:srgbClr val="40A070"/>
                </a:solidFill>
                <a:effectLst/>
              </a:rPr>
              <a:t>2</a:t>
            </a:r>
            <a:r>
              <a:rPr lang="fr-FR" dirty="0"/>
              <a:t>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7366" y="2941982"/>
            <a:ext cx="5532782" cy="27663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Geometries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920" y="1699429"/>
            <a:ext cx="4537720" cy="4736792"/>
          </a:xfrm>
        </p:spPr>
        <p:txBody>
          <a:bodyPr>
            <a:noAutofit/>
          </a:bodyPr>
          <a:lstStyle/>
          <a:p>
            <a:r>
              <a:rPr lang="en-GB" sz="3200" dirty="0"/>
              <a:t>Distribution Summaries</a:t>
            </a:r>
            <a:endParaRPr lang="en-GB" sz="3200" dirty="0"/>
          </a:p>
          <a:p>
            <a:pPr lvl="1"/>
            <a:r>
              <a:rPr lang="en-GB" sz="2800" dirty="0" err="1"/>
              <a:t>geom_histogram</a:t>
            </a:r>
            <a:endParaRPr lang="en-GB" sz="2800" dirty="0"/>
          </a:p>
          <a:p>
            <a:pPr lvl="1"/>
            <a:r>
              <a:rPr lang="en-GB" sz="2800" dirty="0" err="1"/>
              <a:t>geom_density</a:t>
            </a:r>
            <a:endParaRPr lang="en-GB" sz="2800" dirty="0"/>
          </a:p>
          <a:p>
            <a:pPr lvl="1"/>
            <a:r>
              <a:rPr lang="en-GB" sz="2800" dirty="0" err="1"/>
              <a:t>geom_violin</a:t>
            </a:r>
            <a:endParaRPr lang="en-GB" sz="2800" dirty="0"/>
          </a:p>
          <a:p>
            <a:pPr lvl="1"/>
            <a:r>
              <a:rPr lang="en-GB" sz="2800" dirty="0" err="1"/>
              <a:t>geom_boxplot</a:t>
            </a:r>
            <a:endParaRPr lang="en-GB" sz="2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487488" y="1686587"/>
            <a:ext cx="4105672" cy="473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/>
              <a:t>Barplots</a:t>
            </a:r>
            <a:r>
              <a:rPr lang="en-GB" sz="3200" dirty="0"/>
              <a:t> </a:t>
            </a:r>
            <a:endParaRPr lang="en-GB" sz="3200" dirty="0"/>
          </a:p>
          <a:p>
            <a:pPr lvl="1"/>
            <a:r>
              <a:rPr lang="en-GB" sz="2800" dirty="0" err="1"/>
              <a:t>geom_bar</a:t>
            </a:r>
            <a:endParaRPr lang="en-GB" sz="2800" dirty="0"/>
          </a:p>
          <a:p>
            <a:pPr lvl="1"/>
            <a:r>
              <a:rPr lang="en-GB" sz="2800" dirty="0" err="1"/>
              <a:t>geom_col</a:t>
            </a:r>
            <a:endParaRPr lang="en-GB" sz="2800" dirty="0"/>
          </a:p>
          <a:p>
            <a:endParaRPr lang="en-GB" sz="3200" dirty="0"/>
          </a:p>
          <a:p>
            <a:r>
              <a:rPr lang="en-GB" sz="3200" dirty="0" err="1"/>
              <a:t>Stripcharts</a:t>
            </a:r>
            <a:r>
              <a:rPr lang="en-GB" sz="3200" dirty="0"/>
              <a:t> </a:t>
            </a:r>
            <a:endParaRPr lang="en-GB" sz="3200" dirty="0"/>
          </a:p>
          <a:p>
            <a:pPr lvl="1"/>
            <a:r>
              <a:rPr lang="en-GB" sz="2800" dirty="0" err="1"/>
              <a:t>geom_jitter</a:t>
            </a:r>
            <a:endParaRPr lang="en-GB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690688"/>
            <a:ext cx="11062192" cy="743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geom_histogram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, y = ..</a:t>
            </a:r>
            <a:r>
              <a:rPr lang="fr-FR" dirty="0" err="1">
                <a:solidFill>
                  <a:schemeClr val="tx1"/>
                </a:solidFill>
              </a:rPr>
              <a:t>density</a:t>
            </a:r>
            <a:r>
              <a:rPr lang="fr-FR" dirty="0">
                <a:solidFill>
                  <a:schemeClr val="tx1"/>
                </a:solidFill>
              </a:rPr>
              <a:t>..), </a:t>
            </a:r>
            <a:r>
              <a:rPr lang="fr-FR" dirty="0" err="1">
                <a:solidFill>
                  <a:schemeClr val="tx1"/>
                </a:solidFill>
              </a:rPr>
              <a:t>bins</a:t>
            </a:r>
            <a:r>
              <a:rPr lang="fr-FR" dirty="0">
                <a:solidFill>
                  <a:schemeClr val="tx1"/>
                </a:solidFill>
              </a:rPr>
              <a:t>=50,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'</a:t>
            </a:r>
            <a:r>
              <a:rPr lang="fr-FR" dirty="0" err="1">
                <a:solidFill>
                  <a:schemeClr val="tx1"/>
                </a:solidFill>
              </a:rPr>
              <a:t>pink</a:t>
            </a:r>
            <a:r>
              <a:rPr lang="fr-FR" dirty="0">
                <a:solidFill>
                  <a:schemeClr val="tx1"/>
                </a:solidFill>
              </a:rPr>
              <a:t>') + </a:t>
            </a:r>
            <a:r>
              <a:rPr lang="fr-FR" b="1" dirty="0" err="1">
                <a:solidFill>
                  <a:schemeClr val="tx1"/>
                </a:solidFill>
              </a:rPr>
              <a:t>geom_density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),col = 'green')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211" y="2416923"/>
            <a:ext cx="6217508" cy="44410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  <a:effectLst/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data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dirty="0">
                <a:solidFill>
                  <a:schemeClr val="tx1"/>
                </a:solidFill>
                <a:effectLst/>
              </a:rPr>
              <a:t>+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geom_boxplot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  <a:effectLst/>
              </a:rPr>
              <a:t>x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''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chemeClr val="tx1"/>
                </a:solidFill>
                <a:effectLst/>
              </a:rPr>
              <a:t>y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  <a:effectLst/>
              </a:rPr>
              <a:t>fill</a:t>
            </a:r>
            <a:r>
              <a:rPr lang="fr-FR" dirty="0">
                <a:solidFill>
                  <a:schemeClr val="tx1"/>
                </a:solidFill>
                <a:effectLst/>
              </a:rPr>
              <a:t> =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 err="1">
                <a:solidFill>
                  <a:schemeClr val="tx1"/>
                </a:solidFill>
                <a:effectLst/>
              </a:rPr>
              <a:t>lightblue</a:t>
            </a:r>
            <a:r>
              <a:rPr lang="fr-FR" dirty="0">
                <a:solidFill>
                  <a:schemeClr val="tx1"/>
                </a:solidFill>
                <a:effectLst/>
              </a:rPr>
              <a:t>'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281" y="2341018"/>
            <a:ext cx="5995086" cy="42822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on </a:t>
            </a:r>
            <a:r>
              <a:rPr lang="fr-FR" dirty="0" err="1"/>
              <a:t>boxplots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88915" y="1502688"/>
            <a:ext cx="10515600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 </a:t>
            </a:r>
            <a:endParaRPr lang="en-GB" dirty="0"/>
          </a:p>
          <a:p>
            <a:r>
              <a:rPr lang="en-GB" dirty="0"/>
              <a:t>library(ggplot2) </a:t>
            </a:r>
            <a:endParaRPr lang="en-GB" dirty="0"/>
          </a:p>
          <a:p>
            <a:r>
              <a:rPr lang="en-GB" dirty="0"/>
              <a:t># Step 1: Import the data</a:t>
            </a:r>
            <a:endParaRPr lang="en-GB" dirty="0"/>
          </a:p>
          <a:p>
            <a:r>
              <a:rPr lang="en-GB" dirty="0" err="1"/>
              <a:t>data_air</a:t>
            </a:r>
            <a:r>
              <a:rPr lang="en-GB" dirty="0"/>
              <a:t> &lt;- </a:t>
            </a:r>
            <a:r>
              <a:rPr lang="en-GB" dirty="0" err="1"/>
              <a:t>airquality</a:t>
            </a:r>
            <a:r>
              <a:rPr lang="en-GB" dirty="0"/>
              <a:t> % &gt; % </a:t>
            </a:r>
            <a:endParaRPr lang="en-GB" dirty="0"/>
          </a:p>
          <a:p>
            <a:r>
              <a:rPr lang="en-GB" dirty="0"/>
              <a:t>#Step 2: Drop unnecessary variables</a:t>
            </a:r>
            <a:endParaRPr lang="en-GB" dirty="0"/>
          </a:p>
          <a:p>
            <a:r>
              <a:rPr lang="en-GB" dirty="0"/>
              <a:t>select(-c(</a:t>
            </a:r>
            <a:r>
              <a:rPr lang="en-GB" dirty="0" err="1"/>
              <a:t>Solar.R</a:t>
            </a:r>
            <a:r>
              <a:rPr lang="en-GB" dirty="0"/>
              <a:t>, Temp)) % &gt; % </a:t>
            </a:r>
            <a:endParaRPr lang="en-GB" dirty="0"/>
          </a:p>
          <a:p>
            <a:r>
              <a:rPr lang="en-GB" dirty="0"/>
              <a:t>#Step 3: Convert Month in factor level </a:t>
            </a:r>
            <a:endParaRPr lang="en-GB" dirty="0"/>
          </a:p>
          <a:p>
            <a:r>
              <a:rPr lang="en-GB" dirty="0"/>
              <a:t>mutate(Month = factor(Month, order = TRUE, labels = c("May", "June", "July", "August", "September")), </a:t>
            </a:r>
            <a:endParaRPr lang="en-GB" dirty="0"/>
          </a:p>
          <a:p>
            <a:r>
              <a:rPr lang="en-GB" dirty="0"/>
              <a:t>#Step 4: Create a new categorical variable dividing the month with three level: begin, middle and end.</a:t>
            </a:r>
            <a:endParaRPr lang="en-GB" dirty="0"/>
          </a:p>
          <a:p>
            <a:r>
              <a:rPr lang="en-GB" dirty="0" err="1"/>
              <a:t>day_cat</a:t>
            </a:r>
            <a:r>
              <a:rPr lang="en-GB" dirty="0"/>
              <a:t> = factor(</a:t>
            </a:r>
            <a:r>
              <a:rPr lang="en-GB" dirty="0" err="1"/>
              <a:t>ifelse</a:t>
            </a:r>
            <a:r>
              <a:rPr lang="en-GB" dirty="0"/>
              <a:t>(Day &lt; 10, "Begin", </a:t>
            </a:r>
            <a:r>
              <a:rPr lang="en-GB" dirty="0" err="1"/>
              <a:t>ifelse</a:t>
            </a:r>
            <a:r>
              <a:rPr lang="en-GB" dirty="0"/>
              <a:t>(Day &lt; 20, "Middle", "End"))))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glimpse(</a:t>
            </a:r>
            <a:r>
              <a:rPr lang="en-GB" dirty="0" err="1"/>
              <a:t>data_air</a:t>
            </a:r>
            <a:r>
              <a:rPr lang="en-GB" dirty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 Step 5: Remove missing observations</a:t>
            </a:r>
            <a:endParaRPr lang="en-GB" dirty="0"/>
          </a:p>
          <a:p>
            <a:r>
              <a:rPr lang="en-GB" dirty="0" err="1"/>
              <a:t>data_air_nona</a:t>
            </a:r>
            <a:r>
              <a:rPr lang="en-GB" dirty="0"/>
              <a:t> &lt;-</a:t>
            </a:r>
            <a:r>
              <a:rPr lang="en-GB" dirty="0" err="1"/>
              <a:t>data_air</a:t>
            </a:r>
            <a:r>
              <a:rPr lang="en-GB" dirty="0"/>
              <a:t> %&gt;% </a:t>
            </a:r>
            <a:r>
              <a:rPr lang="en-GB" dirty="0" err="1"/>
              <a:t>na.omit</a:t>
            </a:r>
            <a:r>
              <a:rPr lang="en-GB" dirty="0"/>
              <a:t>()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37759" y="4475441"/>
            <a:ext cx="6890657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## Observations: 153 </a:t>
            </a:r>
            <a:endParaRPr lang="en-GB" sz="1400" dirty="0"/>
          </a:p>
          <a:p>
            <a:r>
              <a:rPr lang="en-GB" sz="1400" dirty="0"/>
              <a:t>## Variables: 5 </a:t>
            </a:r>
            <a:endParaRPr lang="en-GB" sz="1400" dirty="0"/>
          </a:p>
          <a:p>
            <a:r>
              <a:rPr lang="en-GB" sz="1400" dirty="0"/>
              <a:t>## $ Ozone &lt;int&gt; 41, 36, 12, 18, NA, 28, 23, 19, 8, NA, 7, 16, 11, 14, ... </a:t>
            </a:r>
            <a:endParaRPr lang="en-GB" sz="1400" dirty="0"/>
          </a:p>
          <a:p>
            <a:r>
              <a:rPr lang="en-GB" sz="1400" dirty="0"/>
              <a:t>## $ Wind &lt;</a:t>
            </a:r>
            <a:r>
              <a:rPr lang="en-GB" sz="1400" dirty="0" err="1"/>
              <a:t>dbl</a:t>
            </a:r>
            <a:r>
              <a:rPr lang="en-GB" sz="1400" dirty="0"/>
              <a:t>&gt; 7.4, 8.0, 12.6, 11.5, 14.3, 14.9, 8.6, 13.8, 20.1, 8.6... </a:t>
            </a:r>
            <a:endParaRPr lang="en-GB" sz="1400" dirty="0"/>
          </a:p>
          <a:p>
            <a:r>
              <a:rPr lang="en-GB" sz="1400" dirty="0"/>
              <a:t>## $ Month &lt;</a:t>
            </a:r>
            <a:r>
              <a:rPr lang="en-GB" sz="1400" dirty="0" err="1"/>
              <a:t>ord</a:t>
            </a:r>
            <a:r>
              <a:rPr lang="en-GB" sz="1400" dirty="0"/>
              <a:t>&gt; May, May, May, May, May, May, May, May, May, May, May,... </a:t>
            </a:r>
            <a:endParaRPr lang="en-GB" sz="1400" dirty="0"/>
          </a:p>
          <a:p>
            <a:r>
              <a:rPr lang="en-GB" sz="1400" dirty="0"/>
              <a:t>## $ Day &lt;int&gt; 1, 2, 3, 4, 5, 6, 7, 8, 9, 10, 11, 12, 13, 14, 15, 16,... </a:t>
            </a:r>
            <a:endParaRPr lang="en-GB" sz="1400" dirty="0"/>
          </a:p>
          <a:p>
            <a:r>
              <a:rPr lang="en-GB" sz="1400" dirty="0"/>
              <a:t>## $ </a:t>
            </a:r>
            <a:r>
              <a:rPr lang="en-GB" sz="1400" dirty="0" err="1"/>
              <a:t>day_cat</a:t>
            </a:r>
            <a:r>
              <a:rPr lang="en-GB" sz="1400" dirty="0"/>
              <a:t> &lt;</a:t>
            </a:r>
            <a:r>
              <a:rPr lang="en-GB" sz="1400" dirty="0" err="1"/>
              <a:t>fctr</a:t>
            </a:r>
            <a:r>
              <a:rPr lang="en-GB" sz="1400" dirty="0"/>
              <a:t>&gt; Begin, Begin, Begin, Begin, Begin, Begin, Begin, </a:t>
            </a:r>
            <a:r>
              <a:rPr lang="en-GB" sz="1400" dirty="0" err="1"/>
              <a:t>Begi</a:t>
            </a:r>
            <a:r>
              <a:rPr lang="en-GB" sz="1400" dirty="0"/>
              <a:t>...</a:t>
            </a:r>
            <a:endParaRPr lang="fr-FR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box plot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65166" y="1506022"/>
            <a:ext cx="829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Let’s plot the basic R boxplot() with the distribution of ozone by month.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48294" y="2055904"/>
            <a:ext cx="609797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Store the graph </a:t>
            </a:r>
            <a:endParaRPr lang="en-GB" dirty="0"/>
          </a:p>
          <a:p>
            <a:r>
              <a:rPr lang="en-GB" dirty="0" err="1"/>
              <a:t>box_plot</a:t>
            </a:r>
            <a:r>
              <a:rPr lang="en-GB" dirty="0"/>
              <a:t> &lt;-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data_air_nona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Month, y = Ozone)) </a:t>
            </a:r>
            <a:endParaRPr lang="en-GB" dirty="0"/>
          </a:p>
          <a:p>
            <a:r>
              <a:rPr lang="en-GB" dirty="0"/>
              <a:t># Add the geometric object box </a:t>
            </a:r>
            <a:endParaRPr lang="en-GB" dirty="0"/>
          </a:p>
          <a:p>
            <a:r>
              <a:rPr lang="en-GB" dirty="0"/>
              <a:t>plot </a:t>
            </a:r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608122" y="2833979"/>
            <a:ext cx="6097978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Store the graph for further use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box_plot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You store the graph into the variable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box_plot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is helpful for further use or avoid too complex line of codes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Add the geometric object of R boxplot()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pass the dataset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data_air_nona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to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ggplot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boxplot.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Inside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aes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argument, you add the x-axis and y-axis.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+ sign means you want R to keep reading the code. It makes the code more readable by breaking it.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geom_boxplot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to create a box plot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6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1768"/>
            <a:ext cx="3563936" cy="28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Change side of the graph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10787" y="1690688"/>
            <a:ext cx="609797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()+ </a:t>
            </a:r>
            <a:r>
              <a:rPr lang="en-GB" dirty="0" err="1"/>
              <a:t>coord_flip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815940" y="2277587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box_plot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You use the graph you stored. It avoids rewriting all the codes each time you add new information to the graph.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geom_boxplot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(): Create boxplots() in 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coord_flip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(): Flip the side of the graph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2050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3" y="3016251"/>
            <a:ext cx="4025601" cy="32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Change colour of outlier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77042" y="1690688"/>
            <a:ext cx="60979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</a:t>
            </a:r>
            <a:r>
              <a:rPr lang="en-GB" dirty="0" err="1"/>
              <a:t>outlier.colour</a:t>
            </a:r>
            <a:r>
              <a:rPr lang="en-GB" dirty="0"/>
              <a:t> = "red", </a:t>
            </a:r>
            <a:r>
              <a:rPr lang="en-GB" dirty="0" err="1"/>
              <a:t>outlier.shape</a:t>
            </a:r>
            <a:r>
              <a:rPr lang="en-GB" dirty="0"/>
              <a:t> = 2, </a:t>
            </a:r>
            <a:r>
              <a:rPr lang="en-GB" dirty="0" err="1"/>
              <a:t>outlier.size</a:t>
            </a:r>
            <a:r>
              <a:rPr lang="en-GB" dirty="0"/>
              <a:t> = 3) + </a:t>
            </a:r>
            <a:r>
              <a:rPr lang="en-GB" dirty="0" err="1"/>
              <a:t>theme_classic</a:t>
            </a:r>
            <a:r>
              <a:rPr lang="en-GB" dirty="0"/>
              <a:t>() </a:t>
            </a:r>
            <a:br>
              <a:rPr lang="en-GB" dirty="0"/>
            </a:b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970320" y="2614018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outlier.colour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=”red”: Control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the outliers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outlier.shape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=2: Change the shape of the outlier. 2 refers to triangle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outlier.size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=3: Change the size of the triangle. The size is proportional to the number.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074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9493"/>
            <a:ext cx="4066728" cy="325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ggplot2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4985" y="1506022"/>
            <a:ext cx="558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333333"/>
                </a:solidFill>
                <a:latin typeface="Helvetica Neue" panose="02000503000000020004" pitchFamily="2" charset="0"/>
              </a:rPr>
              <a:t>W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 </a:t>
            </a:r>
            <a:r>
              <a:rPr lang="fr-FR" b="1" i="0" u="none" strike="noStrike" dirty="0">
                <a:solidFill>
                  <a:srgbClr val="4183C4"/>
                </a:solidFill>
                <a:effectLst/>
                <a:latin typeface="Helvetica Neue" panose="02000503000000020004" pitchFamily="2" charset="0"/>
                <a:hlinkClick r:id="rId1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package.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8200" y="1875354"/>
            <a:ext cx="5940971" cy="676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</a:t>
            </a:r>
            <a:r>
              <a:rPr lang="fr-FR" sz="1600" dirty="0" err="1">
                <a:solidFill>
                  <a:schemeClr val="accent1"/>
                </a:solidFill>
              </a:rPr>
              <a:t>dplyr</a:t>
            </a:r>
            <a:r>
              <a:rPr lang="fr-FR" sz="1600" dirty="0">
                <a:solidFill>
                  <a:schemeClr val="accent1"/>
                </a:solidFill>
              </a:rPr>
              <a:t>) </a:t>
            </a:r>
            <a:endParaRPr lang="fr-FR" sz="1600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b="1" dirty="0" err="1">
                <a:solidFill>
                  <a:schemeClr val="accent1"/>
                </a:solidFill>
              </a:rPr>
              <a:t>library</a:t>
            </a:r>
            <a:r>
              <a:rPr lang="fr-FR" sz="1600" dirty="0">
                <a:solidFill>
                  <a:schemeClr val="accent1"/>
                </a:solidFill>
              </a:rPr>
              <a:t>(ggplot2)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10" y="2736503"/>
            <a:ext cx="1116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There 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also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packages for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graphics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grid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lattice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chose to use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book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because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breaks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into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in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permits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beginners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complex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aesthetically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pleasing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plots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syntax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intuitive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comparatively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easy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remember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01589" y="3952889"/>
            <a:ext cx="4214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Advantages of ggplot2: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Grammar of graphics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Default behaviour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ggplot2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cheat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17633" y="3922643"/>
            <a:ext cx="4545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Disadvantages of ggplot2:</a:t>
            </a:r>
            <a:endParaRPr lang="en-GB" dirty="0"/>
          </a:p>
          <a:p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.Apple Color Emoji UI"/>
              <a:buChar char="❌"/>
            </a:pP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One limitation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ggplot2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designed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work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exclusively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tables 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format (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where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observations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variables). 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 a summary statistic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41416" y="1690688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() +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fun.y</a:t>
            </a:r>
            <a:r>
              <a:rPr lang="en-GB" dirty="0"/>
              <a:t> = mean, </a:t>
            </a:r>
            <a:r>
              <a:rPr lang="en-GB" dirty="0" err="1"/>
              <a:t>geom</a:t>
            </a:r>
            <a:r>
              <a:rPr lang="en-GB" dirty="0"/>
              <a:t> = "point", size = 3, </a:t>
            </a:r>
            <a:r>
              <a:rPr lang="en-GB" dirty="0" err="1"/>
              <a:t>color</a:t>
            </a:r>
            <a:r>
              <a:rPr lang="en-GB" dirty="0"/>
              <a:t> = "</a:t>
            </a:r>
            <a:r>
              <a:rPr lang="en-GB" dirty="0" err="1"/>
              <a:t>steelblue</a:t>
            </a:r>
            <a:r>
              <a:rPr lang="en-GB" dirty="0"/>
              <a:t>")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847608" y="2337019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stat_summary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allows adding a summary to the horizontal boxplot 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argument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fun.y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controls the statistics returned. You will use mean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Note: Other statistics are available such as min and max. More than one statistics can be exhibited in the same graph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= “point”: Plot the average with a point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size=3: Size of the point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=”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steelblue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”: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the points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4098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2893691"/>
            <a:ext cx="4552209" cy="36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Box Plot with Dots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53291" y="1690688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() + </a:t>
            </a:r>
            <a:r>
              <a:rPr lang="en-GB" dirty="0" err="1"/>
              <a:t>geom_dotplot</a:t>
            </a:r>
            <a:r>
              <a:rPr lang="en-GB" dirty="0"/>
              <a:t>(</a:t>
            </a:r>
            <a:r>
              <a:rPr lang="en-GB" dirty="0" err="1"/>
              <a:t>binaxis</a:t>
            </a:r>
            <a:r>
              <a:rPr lang="en-GB" dirty="0"/>
              <a:t> = 'y', </a:t>
            </a:r>
            <a:r>
              <a:rPr lang="en-GB" dirty="0" err="1"/>
              <a:t>dotsize</a:t>
            </a:r>
            <a:r>
              <a:rPr lang="en-GB" dirty="0"/>
              <a:t> = 1, </a:t>
            </a:r>
            <a:r>
              <a:rPr lang="en-GB" dirty="0" err="1"/>
              <a:t>stackdir</a:t>
            </a:r>
            <a:r>
              <a:rPr lang="en-GB" dirty="0"/>
              <a:t> = '</a:t>
            </a:r>
            <a:r>
              <a:rPr lang="en-GB" dirty="0" err="1"/>
              <a:t>center</a:t>
            </a:r>
            <a:r>
              <a:rPr lang="en-GB" dirty="0"/>
              <a:t>')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934694" y="2523323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geom_dotplot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allows adding dot to the bin width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binaxis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=’y’: Change the position of the dots along the y-axis. By default, x-axis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dotsize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=1: Size of the dots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stackdir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=’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center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’: Way to stack the dots: Four values: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“up” (default),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“down”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center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centerwhole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122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6" y="3077303"/>
            <a:ext cx="3970316" cy="31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Change the </a:t>
            </a:r>
            <a:r>
              <a:rPr lang="en-GB" b="1" dirty="0" err="1"/>
              <a:t>color</a:t>
            </a:r>
            <a:r>
              <a:rPr lang="en-GB" b="1" dirty="0"/>
              <a:t> of the box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82040" y="1690688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data_air_nona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Month, y = Ozone, </a:t>
            </a:r>
            <a:r>
              <a:rPr lang="en-GB" dirty="0" err="1"/>
              <a:t>color</a:t>
            </a:r>
            <a:r>
              <a:rPr lang="en-GB" dirty="0"/>
              <a:t> = Month)) + </a:t>
            </a:r>
            <a:r>
              <a:rPr lang="en-GB" dirty="0" err="1"/>
              <a:t>geom_boxplot</a:t>
            </a:r>
            <a:r>
              <a:rPr lang="en-GB" dirty="0"/>
              <a:t>()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875317" y="2462253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the groups are controlled in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aes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mapping. You can use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 Month to change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the box and whisker plot according to the months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6146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74" y="3062417"/>
            <a:ext cx="4112821" cy="32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Box plot with multiple groups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48294" y="1690688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data_air_nona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(Month, Ozone)) + </a:t>
            </a:r>
            <a:r>
              <a:rPr lang="en-GB" dirty="0" err="1"/>
              <a:t>geom_boxplot</a:t>
            </a:r>
            <a:r>
              <a:rPr lang="en-GB" dirty="0"/>
              <a:t>(</a:t>
            </a:r>
            <a:r>
              <a:rPr lang="en-GB" dirty="0" err="1"/>
              <a:t>aes</a:t>
            </a:r>
            <a:r>
              <a:rPr lang="en-GB" dirty="0"/>
              <a:t>(fill = </a:t>
            </a:r>
            <a:r>
              <a:rPr lang="en-GB" dirty="0" err="1"/>
              <a:t>day_cat</a:t>
            </a:r>
            <a:r>
              <a:rPr lang="en-GB" dirty="0"/>
              <a:t>))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005946" y="2558672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aes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mapping of the geometric object controls the groups to display (this variable has to be a factor)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aes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(fill=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day_cat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allows creating three boxes for each month in the x-axis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7170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83" y="3016251"/>
            <a:ext cx="4219699" cy="33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Box Plot with Jittered Dots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48294" y="1690688"/>
            <a:ext cx="60979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() + </a:t>
            </a:r>
            <a:r>
              <a:rPr lang="en-GB" dirty="0" err="1"/>
              <a:t>geom_jitter</a:t>
            </a:r>
            <a:r>
              <a:rPr lang="en-GB" dirty="0"/>
              <a:t>(shape = 15, </a:t>
            </a:r>
            <a:r>
              <a:rPr lang="en-GB" dirty="0" err="1"/>
              <a:t>color</a:t>
            </a:r>
            <a:r>
              <a:rPr lang="en-GB" dirty="0"/>
              <a:t> = "</a:t>
            </a:r>
            <a:r>
              <a:rPr lang="en-GB" dirty="0" err="1"/>
              <a:t>steelblue</a:t>
            </a:r>
            <a:r>
              <a:rPr lang="en-GB" dirty="0"/>
              <a:t>", position = </a:t>
            </a:r>
            <a:r>
              <a:rPr lang="en-GB" dirty="0" err="1"/>
              <a:t>position_jitter</a:t>
            </a:r>
            <a:r>
              <a:rPr lang="en-GB" dirty="0"/>
              <a:t>(width = 0.21))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094022" y="2614018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Explanation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geom_jitter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adds a little decay to each point.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shape=15 changes the shape of the points. 15 represents the squares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= “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steelblue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”: Change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the point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position=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position_jitter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(width = 0.21): Way to place the overlapping points.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position_jitter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(width = 0.21) means you move the points by 20 percent from the x-axis. By default, 40 percent.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8194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19" y="3016251"/>
            <a:ext cx="4399010" cy="35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Notched Box Plot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64" y="1559257"/>
            <a:ext cx="11849313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An interesting feature of geom_boxplot(), is a notched boxplot function in R. The notch plot narrows the box around the median. The main purpose of a notched box plot is to compare the significance of the median between groups. There is strong evidence two groups have different medians when the notches do not overlap. A notch is computed as follow: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5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              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with is the interquartile and number of observations.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Box Plot in 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60" y="2052630"/>
            <a:ext cx="279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665" y="3571634"/>
            <a:ext cx="609372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box_plot</a:t>
            </a:r>
            <a:r>
              <a:rPr lang="en-GB" dirty="0"/>
              <a:t> + </a:t>
            </a:r>
            <a:r>
              <a:rPr lang="en-GB" dirty="0" err="1"/>
              <a:t>geom_boxplot</a:t>
            </a:r>
            <a:r>
              <a:rPr lang="en-GB" dirty="0"/>
              <a:t>(notch = TRUE)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9220" name="Picture 4" descr="Box Plot in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31" y="2842557"/>
            <a:ext cx="5019304" cy="401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violin plots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geom_violin</a:t>
            </a:r>
            <a:r>
              <a:rPr lang="en-GB" sz="2000" dirty="0">
                <a:latin typeface="Lucida Console" panose="020B0609040504020204" pitchFamily="49" charset="0"/>
              </a:rPr>
              <a:t>(colour="black", fill="yellow")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528" y="1499897"/>
            <a:ext cx="4778833" cy="36596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</a:t>
            </a:r>
            <a:r>
              <a:rPr lang="en-GB" dirty="0" err="1"/>
              <a:t>stripcharts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68" y="5192026"/>
            <a:ext cx="11277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latin typeface="Lucida Console" panose="020B0609040504020204" pitchFamily="49" charset="0"/>
              </a:rPr>
              <a:t>(genotype)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latin typeface="Lucida Console" panose="020B0609040504020204" pitchFamily="49" charset="0"/>
              </a:rPr>
              <a:t>(100)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latin typeface="Lucida Console" panose="020B0609040504020204" pitchFamily="49" charset="0"/>
              </a:rPr>
              <a:t>(height=0, width = 0.3)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528" y="1413325"/>
            <a:ext cx="4608512" cy="35291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</a:t>
            </a:r>
            <a:endParaRPr lang="fr-FR" dirty="0"/>
          </a:p>
        </p:txBody>
      </p:sp>
      <p:pic>
        <p:nvPicPr>
          <p:cNvPr id="4" name="Picture 3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t="8272"/>
          <a:stretch>
            <a:fillRect/>
          </a:stretch>
        </p:blipFill>
        <p:spPr>
          <a:xfrm>
            <a:off x="1554992" y="1937982"/>
            <a:ext cx="9294978" cy="492001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Barplots</a:t>
            </a:r>
            <a:r>
              <a:rPr lang="fr-FR" dirty="0"/>
              <a:t> vs </a:t>
            </a:r>
            <a:r>
              <a:rPr lang="fr-FR" dirty="0" err="1"/>
              <a:t>histograms</a:t>
            </a:r>
            <a:r>
              <a:rPr lang="fr-FR" dirty="0"/>
              <a:t> 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31" y="1278625"/>
            <a:ext cx="4803538" cy="13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50" y="2645355"/>
            <a:ext cx="5902499" cy="42596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 of a ggplot graph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90688"/>
            <a:ext cx="9794304" cy="4834656"/>
          </a:xfrm>
        </p:spPr>
        <p:txBody>
          <a:bodyPr>
            <a:normAutofit/>
          </a:bodyPr>
          <a:lstStyle/>
          <a:p>
            <a:r>
              <a:rPr lang="en-GB" dirty="0"/>
              <a:t>Start with a call to </a:t>
            </a:r>
            <a:r>
              <a:rPr lang="en-GB" dirty="0">
                <a:latin typeface="Lucida Console" panose="020B0609040504020204" pitchFamily="49" charset="0"/>
              </a:rPr>
              <a:t>ggplot()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Pass the tibble of data (normally via a pipe)</a:t>
            </a:r>
            <a:endParaRPr lang="en-GB" dirty="0"/>
          </a:p>
          <a:p>
            <a:pPr lvl="1"/>
            <a:r>
              <a:rPr lang="en-GB" dirty="0"/>
              <a:t>Say which columns you want to use via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r>
              <a:rPr lang="en-GB" dirty="0"/>
              <a:t>Say which graphical representation (geometry) you want to use</a:t>
            </a:r>
            <a:endParaRPr lang="en-GB" dirty="0"/>
          </a:p>
          <a:p>
            <a:pPr lvl="1"/>
            <a:r>
              <a:rPr lang="en-GB" dirty="0"/>
              <a:t>Points, lines, </a:t>
            </a:r>
            <a:r>
              <a:rPr lang="en-GB" dirty="0" err="1"/>
              <a:t>barplots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Customise labels, colours annotations etc.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690688"/>
            <a:ext cx="4996836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91" y="2712910"/>
            <a:ext cx="5378449" cy="38417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1707163"/>
            <a:ext cx="5976551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geom_bar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"", </a:t>
            </a:r>
            <a:r>
              <a:rPr lang="fr-FR" dirty="0" err="1">
                <a:solidFill>
                  <a:schemeClr val="tx1"/>
                </a:solidFill>
              </a:rPr>
              <a:t>fill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>
                <a:solidFill>
                  <a:schemeClr val="tx1"/>
                </a:solidFill>
              </a:rPr>
              <a:t>factor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trans</a:t>
            </a:r>
            <a:r>
              <a:rPr lang="fr-FR" dirty="0">
                <a:solidFill>
                  <a:schemeClr val="tx1"/>
                </a:solidFill>
              </a:rPr>
              <a:t>)))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66" y="2561239"/>
            <a:ext cx="5803126" cy="4145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chart: count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24543" y="1690688"/>
            <a:ext cx="60979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library(ggplot2) </a:t>
            </a:r>
            <a:endParaRPr lang="en-GB" dirty="0"/>
          </a:p>
          <a:p>
            <a:r>
              <a:rPr lang="en-GB" dirty="0"/>
              <a:t># Most basic bar chart 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factor(</a:t>
            </a:r>
            <a:r>
              <a:rPr lang="en-GB" dirty="0" err="1"/>
              <a:t>cyl</a:t>
            </a:r>
            <a:r>
              <a:rPr lang="en-GB" dirty="0"/>
              <a:t>))) + </a:t>
            </a:r>
            <a:r>
              <a:rPr lang="en-GB" dirty="0" err="1"/>
              <a:t>geom_bar</a:t>
            </a:r>
            <a:r>
              <a:rPr lang="en-GB" dirty="0"/>
              <a:t>()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094022" y="2697310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pass the dataset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mtcars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to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ggplot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Inside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aes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argument, you add the x-axis as a factor variable(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cyl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+ sign means you want R to keep reading the code. It makes the code more readable by breaking it.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geom_bar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for the geometric object.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2" y="2869830"/>
            <a:ext cx="4469328" cy="35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Change the </a:t>
            </a:r>
            <a:r>
              <a:rPr lang="en-GB" b="1" dirty="0" err="1"/>
              <a:t>color</a:t>
            </a:r>
            <a:r>
              <a:rPr lang="en-GB" b="1" dirty="0"/>
              <a:t> of the bars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14121" y="1586740"/>
            <a:ext cx="609797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Change the </a:t>
            </a:r>
            <a:r>
              <a:rPr lang="en-GB" dirty="0" err="1"/>
              <a:t>color</a:t>
            </a:r>
            <a:r>
              <a:rPr lang="en-GB" dirty="0"/>
              <a:t> of the bars 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factor(</a:t>
            </a:r>
            <a:r>
              <a:rPr lang="en-GB" dirty="0" err="1"/>
              <a:t>cyl</a:t>
            </a:r>
            <a:r>
              <a:rPr lang="en-GB" dirty="0"/>
              <a:t>))) + </a:t>
            </a:r>
            <a:r>
              <a:rPr lang="en-GB" dirty="0" err="1"/>
              <a:t>geom_bar</a:t>
            </a:r>
            <a:r>
              <a:rPr lang="en-GB" dirty="0"/>
              <a:t>(fill = "coral") + </a:t>
            </a:r>
            <a:r>
              <a:rPr lang="en-GB" dirty="0" err="1"/>
              <a:t>theme_classic</a:t>
            </a:r>
            <a:r>
              <a:rPr lang="en-GB" dirty="0"/>
              <a:t>() </a:t>
            </a:r>
            <a:br>
              <a:rPr lang="en-GB" dirty="0"/>
            </a:b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1" y="3150311"/>
            <a:ext cx="4178205" cy="33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19484" y="1586740"/>
            <a:ext cx="511485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Change intensity 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(factor(</a:t>
            </a:r>
            <a:r>
              <a:rPr lang="en-GB" dirty="0" err="1"/>
              <a:t>cyl</a:t>
            </a:r>
            <a:r>
              <a:rPr lang="en-GB" dirty="0"/>
              <a:t>))) + </a:t>
            </a:r>
            <a:r>
              <a:rPr lang="en-GB" dirty="0" err="1"/>
              <a:t>geom_bar</a:t>
            </a:r>
            <a:r>
              <a:rPr lang="en-GB" dirty="0"/>
              <a:t>(fill = "coral", alpha = 0.5)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95" y="2870832"/>
            <a:ext cx="4528705" cy="362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Color</a:t>
            </a:r>
            <a:r>
              <a:rPr lang="en-GB" b="1" dirty="0"/>
              <a:t> by groups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65167" y="1690688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</a:t>
            </a:r>
            <a:r>
              <a:rPr lang="en-GB" dirty="0" err="1"/>
              <a:t>Color</a:t>
            </a:r>
            <a:r>
              <a:rPr lang="en-GB" dirty="0"/>
              <a:t> by group 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(factor(</a:t>
            </a:r>
            <a:r>
              <a:rPr lang="en-GB" dirty="0" err="1"/>
              <a:t>cyl</a:t>
            </a:r>
            <a:r>
              <a:rPr lang="en-GB" dirty="0"/>
              <a:t>), fill = factor(</a:t>
            </a:r>
            <a:r>
              <a:rPr lang="en-GB" dirty="0" err="1"/>
              <a:t>cyl</a:t>
            </a:r>
            <a:r>
              <a:rPr lang="en-GB" dirty="0"/>
              <a:t>))) + </a:t>
            </a:r>
            <a:r>
              <a:rPr lang="en-GB" dirty="0" err="1"/>
              <a:t>geom_bar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0" y="2797887"/>
            <a:ext cx="4843003" cy="387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Add a group in the bars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34537" y="1351532"/>
            <a:ext cx="116407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will proceed as follow: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1: Create the data frame with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mtcars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dataset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2: Label the am variable with auto for automatic transmission and man for manual transmission. Convert am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cyl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as a factor so that you don’t need to use factor() in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ggplot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function.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3: Plot the bar chart to count the number of transmission by cylinder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09" y="3428999"/>
            <a:ext cx="6097978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 </a:t>
            </a:r>
            <a:endParaRPr lang="en-GB" dirty="0"/>
          </a:p>
          <a:p>
            <a:r>
              <a:rPr lang="en-GB" dirty="0"/>
              <a:t># Step 1 </a:t>
            </a:r>
            <a:endParaRPr lang="en-GB" dirty="0"/>
          </a:p>
          <a:p>
            <a:r>
              <a:rPr lang="en-GB" dirty="0"/>
              <a:t>data &lt;- </a:t>
            </a:r>
            <a:r>
              <a:rPr lang="en-GB" dirty="0" err="1"/>
              <a:t>mtcars</a:t>
            </a:r>
            <a:r>
              <a:rPr lang="en-GB" dirty="0"/>
              <a:t> % &gt; % </a:t>
            </a:r>
            <a:endParaRPr lang="en-GB" dirty="0"/>
          </a:p>
          <a:p>
            <a:r>
              <a:rPr lang="en-GB" dirty="0"/>
              <a:t>#Step 2 </a:t>
            </a:r>
            <a:endParaRPr lang="en-GB" dirty="0"/>
          </a:p>
          <a:p>
            <a:r>
              <a:rPr lang="en-GB" dirty="0"/>
              <a:t>mutate(am = factor(am, labels = c("auto", "man")), </a:t>
            </a:r>
            <a:r>
              <a:rPr lang="en-GB" dirty="0" err="1"/>
              <a:t>cyl</a:t>
            </a:r>
            <a:r>
              <a:rPr lang="en-GB" dirty="0"/>
              <a:t> = factor(</a:t>
            </a:r>
            <a:r>
              <a:rPr lang="en-GB" dirty="0" err="1"/>
              <a:t>cyl</a:t>
            </a:r>
            <a:r>
              <a:rPr lang="en-GB" dirty="0"/>
              <a:t>))</a:t>
            </a:r>
            <a:endParaRPr lang="en-GB" dirty="0"/>
          </a:p>
          <a:p>
            <a:r>
              <a:rPr lang="en-GB" dirty="0"/>
              <a:t>#Step 3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(data,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fill = am)) + </a:t>
            </a:r>
            <a:r>
              <a:rPr lang="en-GB" dirty="0" err="1"/>
              <a:t>geom_bar</a:t>
            </a:r>
            <a:r>
              <a:rPr lang="en-GB" dirty="0"/>
              <a:t>()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48" y="3138451"/>
            <a:ext cx="4405744" cy="35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chart in percentage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53292" y="1897521"/>
            <a:ext cx="60979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(data,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fill = am)) + </a:t>
            </a:r>
            <a:r>
              <a:rPr lang="en-GB" dirty="0" err="1"/>
              <a:t>geom_bar</a:t>
            </a:r>
            <a:r>
              <a:rPr lang="en-GB" dirty="0"/>
              <a:t>(position = "fill")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26" y="2750685"/>
            <a:ext cx="4469328" cy="35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Side by side bars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31422" y="1690688"/>
            <a:ext cx="60979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Bar chart side by side 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(data,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fill = am)) + </a:t>
            </a:r>
            <a:r>
              <a:rPr lang="en-GB" dirty="0" err="1"/>
              <a:t>geom_bar</a:t>
            </a:r>
            <a:r>
              <a:rPr lang="en-GB" dirty="0"/>
              <a:t>(position = </a:t>
            </a:r>
            <a:r>
              <a:rPr lang="en-GB" dirty="0" err="1"/>
              <a:t>position_dodge</a:t>
            </a:r>
            <a:r>
              <a:rPr lang="en-GB" dirty="0"/>
              <a:t>())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21" y="3016251"/>
            <a:ext cx="4802186" cy="38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plot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78922" y="1397675"/>
            <a:ext cx="10916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Your objective is to create a graph with the average mile per gallon for each type of cylinder. 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1: Create a new variable with the average mile per gallon by cylinder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2: Create a basic bp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3: Change the orientation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4: Change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5: Change the size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6: Add labels to the graph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922" y="3861385"/>
            <a:ext cx="6097978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# Step 1</a:t>
            </a:r>
            <a:endParaRPr lang="en-GB" dirty="0"/>
          </a:p>
          <a:p>
            <a:r>
              <a:rPr lang="en-GB" dirty="0" err="1"/>
              <a:t>data_pb</a:t>
            </a:r>
            <a:r>
              <a:rPr lang="en-GB" dirty="0"/>
              <a:t> &lt;- </a:t>
            </a:r>
            <a:r>
              <a:rPr lang="en-GB" dirty="0" err="1"/>
              <a:t>mtcars</a:t>
            </a:r>
            <a:r>
              <a:rPr lang="en-GB" dirty="0"/>
              <a:t> % &gt; % mutate(</a:t>
            </a:r>
            <a:r>
              <a:rPr lang="en-GB" dirty="0" err="1"/>
              <a:t>cyl</a:t>
            </a:r>
            <a:r>
              <a:rPr lang="en-GB" dirty="0"/>
              <a:t> = factor(</a:t>
            </a:r>
            <a:r>
              <a:rPr lang="en-GB" dirty="0" err="1"/>
              <a:t>cyl</a:t>
            </a:r>
            <a:r>
              <a:rPr lang="en-GB" dirty="0"/>
              <a:t>)) % &gt; % </a:t>
            </a:r>
            <a:r>
              <a:rPr lang="en-GB" dirty="0" err="1"/>
              <a:t>group_by</a:t>
            </a:r>
            <a:r>
              <a:rPr lang="en-GB" dirty="0"/>
              <a:t>(</a:t>
            </a:r>
            <a:r>
              <a:rPr lang="en-GB" dirty="0" err="1"/>
              <a:t>cyl</a:t>
            </a:r>
            <a:r>
              <a:rPr lang="en-GB" dirty="0"/>
              <a:t>) % &gt; % summarize(</a:t>
            </a:r>
            <a:r>
              <a:rPr lang="en-GB" dirty="0" err="1"/>
              <a:t>mean_mpg</a:t>
            </a:r>
            <a:r>
              <a:rPr lang="en-GB" dirty="0"/>
              <a:t> = round(mean(mpg), 2))</a:t>
            </a:r>
            <a:endParaRPr lang="en-GB" dirty="0"/>
          </a:p>
          <a:p>
            <a:r>
              <a:rPr lang="en-GB" dirty="0"/>
              <a:t># Step 2</a:t>
            </a:r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data_bp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</a:t>
            </a:r>
            <a:r>
              <a:rPr lang="en-GB" dirty="0" err="1"/>
              <a:t>mean_mpg</a:t>
            </a:r>
            <a:r>
              <a:rPr lang="en-GB" dirty="0"/>
              <a:t>)) + </a:t>
            </a:r>
            <a:r>
              <a:rPr lang="en-GB" dirty="0" err="1"/>
              <a:t>geom_bar</a:t>
            </a:r>
            <a:r>
              <a:rPr lang="en-GB" dirty="0"/>
              <a:t>(stat = "identity")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01" y="3348713"/>
            <a:ext cx="3930203" cy="314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plot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72045" y="1929142"/>
            <a:ext cx="60979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3)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Change the orientation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data_histogram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</a:t>
            </a:r>
            <a:r>
              <a:rPr lang="en-GB" dirty="0" err="1"/>
              <a:t>mean_mpg</a:t>
            </a:r>
            <a:r>
              <a:rPr lang="en-GB" dirty="0"/>
              <a:t>)) + </a:t>
            </a:r>
            <a:r>
              <a:rPr lang="en-GB" dirty="0" err="1"/>
              <a:t>geom_bar</a:t>
            </a:r>
            <a:r>
              <a:rPr lang="en-GB" dirty="0"/>
              <a:t>(stat = "identity") + </a:t>
            </a:r>
            <a:r>
              <a:rPr lang="en-GB" dirty="0" err="1"/>
              <a:t>coord_flip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63" y="1779107"/>
            <a:ext cx="4268337" cy="34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plot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3668" y="2009277"/>
            <a:ext cx="609372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4)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Change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color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data_bp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</a:t>
            </a:r>
            <a:r>
              <a:rPr lang="en-GB" dirty="0" err="1"/>
              <a:t>mean_mpg</a:t>
            </a:r>
            <a:r>
              <a:rPr lang="en-GB" dirty="0"/>
              <a:t>, fill = </a:t>
            </a:r>
            <a:r>
              <a:rPr lang="en-GB" dirty="0" err="1"/>
              <a:t>cyl</a:t>
            </a:r>
            <a:r>
              <a:rPr lang="en-GB" dirty="0"/>
              <a:t>)) + </a:t>
            </a:r>
            <a:r>
              <a:rPr lang="en-GB" dirty="0" err="1"/>
              <a:t>geom_bar</a:t>
            </a:r>
            <a:r>
              <a:rPr lang="en-GB" dirty="0"/>
              <a:t>(stat = "identity") + </a:t>
            </a:r>
            <a:r>
              <a:rPr lang="en-GB" dirty="0" err="1"/>
              <a:t>coord_flip</a:t>
            </a:r>
            <a:r>
              <a:rPr lang="en-GB" dirty="0"/>
              <a:t>()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8" y="2560621"/>
            <a:ext cx="4844955" cy="38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and Aesthetics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Geometries are types of plot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Point geometry, (x/y plots, </a:t>
            </a:r>
            <a:r>
              <a:rPr lang="en-GB" dirty="0" err="1"/>
              <a:t>stripcharts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geom_line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	Line graphs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geom_boxplot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 	Box plots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en-GB" dirty="0">
                <a:latin typeface="Lucida Console" panose="020B0609040504020204" pitchFamily="49" charset="0"/>
              </a:rPr>
              <a:t>()  </a:t>
            </a:r>
            <a:r>
              <a:rPr lang="en-GB" dirty="0"/>
              <a:t>		</a:t>
            </a:r>
            <a:r>
              <a:rPr lang="en-GB" dirty="0" err="1"/>
              <a:t>Barplots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geom_histogram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Histogram plots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Aesthetics are graphical parameters which can be adjusted in a given geometry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plot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10541" y="2228671"/>
            <a:ext cx="609372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5)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Change the size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/>
              <a:t>graph &lt;-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data_bp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</a:t>
            </a:r>
            <a:r>
              <a:rPr lang="en-GB" dirty="0" err="1"/>
              <a:t>mean_mpg</a:t>
            </a:r>
            <a:r>
              <a:rPr lang="en-GB" dirty="0"/>
              <a:t>, fill = </a:t>
            </a:r>
            <a:r>
              <a:rPr lang="en-GB" dirty="0" err="1"/>
              <a:t>cyl</a:t>
            </a:r>
            <a:r>
              <a:rPr lang="en-GB" dirty="0"/>
              <a:t>)) + </a:t>
            </a:r>
            <a:r>
              <a:rPr lang="en-GB" dirty="0" err="1"/>
              <a:t>geom_bar</a:t>
            </a:r>
            <a:r>
              <a:rPr lang="en-GB" dirty="0"/>
              <a:t>(stat = "identity", width = 0.5) + </a:t>
            </a:r>
            <a:r>
              <a:rPr lang="en-GB" dirty="0" err="1"/>
              <a:t>coord_flip</a:t>
            </a:r>
            <a:r>
              <a:rPr lang="en-GB" dirty="0"/>
              <a:t>()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25" y="2402006"/>
            <a:ext cx="4964373" cy="39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 plot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97372" y="2142278"/>
            <a:ext cx="609372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6)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Add labels to the graph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/>
              <a:t>graph + </a:t>
            </a:r>
            <a:r>
              <a:rPr lang="en-GB" dirty="0" err="1"/>
              <a:t>geom_text</a:t>
            </a:r>
            <a:r>
              <a:rPr lang="en-GB" dirty="0"/>
              <a:t>(</a:t>
            </a:r>
            <a:r>
              <a:rPr lang="en-GB" dirty="0" err="1"/>
              <a:t>aes</a:t>
            </a:r>
            <a:r>
              <a:rPr lang="en-GB" dirty="0"/>
              <a:t>(label = </a:t>
            </a:r>
            <a:r>
              <a:rPr lang="en-GB" dirty="0" err="1"/>
              <a:t>mean_mpg</a:t>
            </a:r>
            <a:r>
              <a:rPr lang="en-GB" dirty="0"/>
              <a:t>), </a:t>
            </a:r>
            <a:r>
              <a:rPr lang="en-GB" dirty="0" err="1"/>
              <a:t>hjust</a:t>
            </a:r>
            <a:r>
              <a:rPr lang="en-GB" dirty="0"/>
              <a:t> = 1.5, </a:t>
            </a:r>
            <a:r>
              <a:rPr lang="en-GB" dirty="0" err="1"/>
              <a:t>color</a:t>
            </a:r>
            <a:r>
              <a:rPr lang="en-GB" dirty="0"/>
              <a:t> = "white", size = 3) + </a:t>
            </a:r>
            <a:r>
              <a:rPr lang="en-GB" dirty="0" err="1"/>
              <a:t>theme_classic</a:t>
            </a:r>
            <a:r>
              <a:rPr lang="en-GB" dirty="0"/>
              <a:t>()</a:t>
            </a:r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96" y="2345290"/>
            <a:ext cx="4962704" cy="39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histograms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(x=values)) + 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binwidth</a:t>
            </a:r>
            <a:r>
              <a:rPr lang="en-GB" sz="2000" dirty="0">
                <a:latin typeface="Lucida Console" panose="020B0609040504020204" pitchFamily="49" charset="0"/>
              </a:rPr>
              <a:t> = 0.1, fill="yellow", colour="black")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90731"/>
            <a:ext cx="6828571" cy="3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11889"/>
            <a:ext cx="6828571" cy="32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density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(x=values, fill=genotype)) + 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geom_density</a:t>
            </a:r>
            <a:r>
              <a:rPr lang="en-GB" sz="2000" dirty="0">
                <a:latin typeface="Lucida Console" panose="020B0609040504020204" pitchFamily="49" charset="0"/>
              </a:rPr>
              <a:t>(colour="black", alpha=0.5)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4" name="Picture 3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136" y="1552894"/>
            <a:ext cx="7499727" cy="530510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distributions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geom_qq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geom_qq_line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141" y="2435312"/>
            <a:ext cx="6155724" cy="439694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gplot</a:t>
            </a:r>
            <a:r>
              <a:rPr lang="fr-FR" dirty="0">
                <a:solidFill>
                  <a:schemeClr val="tx1"/>
                </a:solidFill>
              </a:rPr>
              <a:t>(data = </a:t>
            </a:r>
            <a:r>
              <a:rPr lang="fr-FR" dirty="0" err="1">
                <a:solidFill>
                  <a:schemeClr val="tx1"/>
                </a:solidFill>
              </a:rPr>
              <a:t>mpg</a:t>
            </a:r>
            <a:r>
              <a:rPr lang="fr-FR" dirty="0">
                <a:solidFill>
                  <a:schemeClr val="tx1"/>
                </a:solidFill>
              </a:rPr>
              <a:t>)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)) + </a:t>
            </a:r>
            <a:r>
              <a:rPr lang="fr-FR" b="1" dirty="0" err="1">
                <a:solidFill>
                  <a:schemeClr val="tx1"/>
                </a:solidFill>
              </a:rPr>
              <a:t>geom_smooth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= 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(x = </a:t>
            </a:r>
            <a:r>
              <a:rPr lang="fr-FR" dirty="0" err="1">
                <a:solidFill>
                  <a:schemeClr val="tx1"/>
                </a:solidFill>
              </a:rPr>
              <a:t>displ</a:t>
            </a:r>
            <a:r>
              <a:rPr lang="fr-FR" dirty="0">
                <a:solidFill>
                  <a:schemeClr val="tx1"/>
                </a:solidFill>
              </a:rPr>
              <a:t>, y = </a:t>
            </a:r>
            <a:r>
              <a:rPr lang="fr-FR" dirty="0" err="1">
                <a:solidFill>
                  <a:schemeClr val="tx1"/>
                </a:solidFill>
              </a:rPr>
              <a:t>hwy</a:t>
            </a:r>
            <a:r>
              <a:rPr lang="fr-FR" dirty="0">
                <a:solidFill>
                  <a:schemeClr val="tx1"/>
                </a:solidFill>
              </a:rPr>
              <a:t>),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 = 'lm')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985" y="2854410"/>
            <a:ext cx="5426676" cy="387619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out = </a:t>
            </a:r>
            <a:r>
              <a:rPr lang="fr-FR" b="1" dirty="0">
                <a:solidFill>
                  <a:schemeClr val="tx1"/>
                </a:solidFill>
              </a:rPr>
              <a:t>lm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mpg$hwy</a:t>
            </a:r>
            <a:r>
              <a:rPr lang="fr-FR" dirty="0">
                <a:solidFill>
                  <a:schemeClr val="tx1"/>
                </a:solidFill>
              </a:rPr>
              <a:t> ~ 1 + </a:t>
            </a:r>
            <a:r>
              <a:rPr lang="fr-FR" dirty="0" err="1">
                <a:solidFill>
                  <a:schemeClr val="tx1"/>
                </a:solidFill>
              </a:rPr>
              <a:t>mpg$displ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plot</a:t>
            </a:r>
            <a:r>
              <a:rPr lang="fr-FR" dirty="0">
                <a:solidFill>
                  <a:schemeClr val="tx1"/>
                </a:solidFill>
              </a:rPr>
              <a:t>(out)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616" y="2628753"/>
            <a:ext cx="5920946" cy="42292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Titles and axis labels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add calls to functions to set them individually</a:t>
            </a: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ggtitle</a:t>
            </a:r>
            <a:r>
              <a:rPr lang="en-GB" dirty="0">
                <a:latin typeface="Lucida Console" panose="020B0609040504020204" pitchFamily="49" charset="0"/>
              </a:rPr>
              <a:t>("Main title")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xlab</a:t>
            </a:r>
            <a:r>
              <a:rPr lang="en-GB" dirty="0">
                <a:latin typeface="Lucida Console" panose="020B0609040504020204" pitchFamily="49" charset="0"/>
              </a:rPr>
              <a:t>("X axis")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ylab</a:t>
            </a:r>
            <a:r>
              <a:rPr lang="en-GB" dirty="0">
                <a:latin typeface="Lucida Console" panose="020B0609040504020204" pitchFamily="49" charset="0"/>
              </a:rPr>
              <a:t>("Y axis")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Can set them all together with </a:t>
            </a:r>
            <a:r>
              <a:rPr lang="en-GB" dirty="0">
                <a:latin typeface="Lucida Console" panose="020B0609040504020204" pitchFamily="49" charset="0"/>
              </a:rPr>
              <a:t>labs()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title="Main title"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x="X axis"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y="Y axis"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 the data before plotting</a:t>
            </a:r>
            <a:endParaRPr lang="en-GB" dirty="0"/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mutate(value=log(value))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Alter the data whilst plotting</a:t>
            </a: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(x=log(value)))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r>
              <a:rPr lang="en-GB" dirty="0"/>
              <a:t>Alter the scale of the plot</a:t>
            </a:r>
            <a:endParaRPr lang="en-GB" dirty="0"/>
          </a:p>
          <a:p>
            <a:pPr lvl="1"/>
            <a:r>
              <a:rPr lang="en-GB" dirty="0"/>
              <a:t>Add an option to adjust the scaling of the axis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components of a graph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408" y="2389353"/>
            <a:ext cx="5118191" cy="31588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060" y="1807122"/>
            <a:ext cx="1016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construct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graph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looks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3946" y="5548237"/>
            <a:ext cx="1135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main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three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components to note are: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US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murders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data table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summarized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above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scatterplot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This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referred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as the 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component. 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The plot uses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several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visual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cues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represent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the information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provided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by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</a:t>
            </a:r>
            <a:endParaRPr lang="fr-FR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scaling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715306"/>
            <a:ext cx="5256584" cy="380192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Transforming scales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scale_x_log10()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scale_x_sqrt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scale_x_reverse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dirty="0"/>
              <a:t>Equivalent </a:t>
            </a:r>
            <a:r>
              <a:rPr lang="en-GB" dirty="0">
                <a:latin typeface="Lucida Console" panose="020B0609040504020204" pitchFamily="49" charset="0"/>
              </a:rPr>
              <a:t>_y_</a:t>
            </a:r>
            <a:r>
              <a:rPr lang="en-GB" dirty="0"/>
              <a:t> versions also exist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Switching axes</a:t>
            </a: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coord_flip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096000" y="1715306"/>
            <a:ext cx="589674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Adjusting ranges</a:t>
            </a: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scale_x_continuous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limits=c(-5,5)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breaks=</a:t>
            </a:r>
            <a:r>
              <a:rPr lang="en-GB" dirty="0" err="1">
                <a:latin typeface="Lucida Console" panose="020B0609040504020204" pitchFamily="49" charset="0"/>
              </a:rPr>
              <a:t>seq</a:t>
            </a:r>
            <a:r>
              <a:rPr lang="en-GB" dirty="0">
                <a:latin typeface="Lucida Console" panose="020B0609040504020204" pitchFamily="49" charset="0"/>
              </a:rPr>
              <a:t>(from=-5,by=2,to=5)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minor_breaks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labels</a:t>
            </a:r>
            <a:endParaRPr lang="en-GB" dirty="0"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coord_cartesian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xlim</a:t>
            </a:r>
            <a:r>
              <a:rPr lang="en-GB" dirty="0">
                <a:latin typeface="Lucida Console" panose="020B0609040504020204" pitchFamily="49" charset="0"/>
              </a:rPr>
              <a:t>=c(-5,5)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ylim</a:t>
            </a:r>
            <a:r>
              <a:rPr lang="en-GB" dirty="0">
                <a:latin typeface="Lucida Console" panose="020B0609040504020204" pitchFamily="49" charset="0"/>
              </a:rPr>
              <a:t>=c(10,20)</a:t>
            </a: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4" y="115359"/>
            <a:ext cx="10515600" cy="1325563"/>
          </a:xfrm>
        </p:spPr>
        <p:txBody>
          <a:bodyPr/>
          <a:lstStyle/>
          <a:p>
            <a:r>
              <a:rPr lang="en-GB" dirty="0"/>
              <a:t>Annotation and scaling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3952" y="1412776"/>
            <a:ext cx="6193904" cy="4743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44" y="1412776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trumpton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(x=Age, y=Weight))+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+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xlab</a:t>
            </a:r>
            <a:r>
              <a:rPr lang="en-GB" dirty="0">
                <a:latin typeface="Lucida Console" panose="020B0609040504020204" pitchFamily="49" charset="0"/>
              </a:rPr>
              <a:t>("Age (Years)")+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ylab</a:t>
            </a:r>
            <a:r>
              <a:rPr lang="en-GB" dirty="0">
                <a:latin typeface="Lucida Console" panose="020B0609040504020204" pitchFamily="49" charset="0"/>
              </a:rPr>
              <a:t>("Weight (kg)")+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ggtitle</a:t>
            </a:r>
            <a:r>
              <a:rPr lang="en-GB" dirty="0">
                <a:latin typeface="Lucida Console" panose="020B0609040504020204" pitchFamily="49" charset="0"/>
              </a:rPr>
              <a:t>("How heavy are firemen?")+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coord_cartesian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xlim</a:t>
            </a:r>
            <a:r>
              <a:rPr lang="en-GB" dirty="0">
                <a:latin typeface="Lucida Console" panose="020B0609040504020204" pitchFamily="49" charset="0"/>
              </a:rPr>
              <a:t>=c(0,50),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ylim</a:t>
            </a:r>
            <a:r>
              <a:rPr lang="en-GB" dirty="0">
                <a:latin typeface="Lucida Console" panose="020B0609040504020204" pitchFamily="49" charset="0"/>
              </a:rPr>
              <a:t>=c(80,110)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)</a:t>
            </a: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412776"/>
            <a:ext cx="6193903" cy="474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08" y="963264"/>
            <a:ext cx="2919980" cy="208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276872"/>
            <a:ext cx="2919980" cy="2083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02" y="2287956"/>
            <a:ext cx="2919980" cy="20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006" y="193578"/>
            <a:ext cx="2919980" cy="2083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4653136"/>
            <a:ext cx="2919980" cy="2083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502" y="4653136"/>
            <a:ext cx="2919980" cy="2083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253" y="233881"/>
            <a:ext cx="2919980" cy="2083294"/>
          </a:xfrm>
          <a:prstGeom prst="rect">
            <a:avLst/>
          </a:prstGeom>
        </p:spPr>
      </p:pic>
      <p:sp>
        <p:nvSpPr>
          <p:cNvPr id="11" name="Title 2"/>
          <p:cNvSpPr txBox="1"/>
          <p:nvPr/>
        </p:nvSpPr>
        <p:spPr>
          <a:xfrm>
            <a:off x="258407" y="191842"/>
            <a:ext cx="366529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ggPlot</a:t>
            </a:r>
            <a:r>
              <a:rPr lang="en-GB" b="1" dirty="0"/>
              <a:t> </a:t>
            </a:r>
            <a:r>
              <a:rPr lang="en-GB" dirty="0"/>
              <a:t>Themes</a:t>
            </a:r>
            <a:endParaRPr lang="en-GB" dirty="0"/>
          </a:p>
        </p:txBody>
      </p:sp>
      <p:sp>
        <p:nvSpPr>
          <p:cNvPr id="12" name="Content Placeholder 4"/>
          <p:cNvSpPr txBox="1"/>
          <p:nvPr/>
        </p:nvSpPr>
        <p:spPr>
          <a:xfrm>
            <a:off x="551384" y="3046558"/>
            <a:ext cx="4608512" cy="368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Lucida Console" panose="020B0609040504020204" pitchFamily="49" charset="0"/>
              </a:rPr>
              <a:t>theme_grey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theme_dark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theme_light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theme_minimal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theme_classic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theme_linedraw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and Customising 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Globally</a:t>
            </a:r>
            <a:endParaRPr lang="en-GB" sz="3600" dirty="0"/>
          </a:p>
          <a:p>
            <a:pPr marL="457200" lvl="1" indent="0">
              <a:buNone/>
            </a:pPr>
            <a:r>
              <a:rPr lang="en-GB" sz="3200" dirty="0" err="1">
                <a:latin typeface="Lucida Console" panose="020B0609040504020204" pitchFamily="49" charset="0"/>
              </a:rPr>
              <a:t>theme_set</a:t>
            </a:r>
            <a:r>
              <a:rPr lang="en-GB" sz="3200" dirty="0">
                <a:latin typeface="Lucida Console" panose="020B0609040504020204" pitchFamily="49" charset="0"/>
              </a:rPr>
              <a:t>(</a:t>
            </a:r>
            <a:r>
              <a:rPr lang="en-GB" sz="3200" dirty="0" err="1">
                <a:latin typeface="Lucida Console" panose="020B0609040504020204" pitchFamily="49" charset="0"/>
              </a:rPr>
              <a:t>theme_bw</a:t>
            </a:r>
            <a:r>
              <a:rPr lang="en-GB" sz="3200" dirty="0">
                <a:latin typeface="Lucida Console" panose="020B0609040504020204" pitchFamily="49" charset="0"/>
              </a:rPr>
              <a:t>(</a:t>
            </a:r>
            <a:r>
              <a:rPr lang="en-GB" sz="3200" dirty="0" err="1">
                <a:latin typeface="Lucida Console" panose="020B0609040504020204" pitchFamily="49" charset="0"/>
              </a:rPr>
              <a:t>base_size</a:t>
            </a:r>
            <a:r>
              <a:rPr lang="en-GB" sz="3200" dirty="0">
                <a:latin typeface="Lucida Console" panose="020B0609040504020204" pitchFamily="49" charset="0"/>
              </a:rPr>
              <a:t>=14))</a:t>
            </a:r>
            <a:endParaRPr lang="en-GB" sz="32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GB" sz="3200" dirty="0">
              <a:latin typeface="Lucida Console" panose="020B0609040504020204" pitchFamily="49" charset="0"/>
            </a:endParaRPr>
          </a:p>
          <a:p>
            <a:r>
              <a:rPr lang="en-GB" sz="3600" dirty="0"/>
              <a:t>In a single plot</a:t>
            </a:r>
            <a:endParaRPr lang="en-GB" sz="3600" dirty="0"/>
          </a:p>
          <a:p>
            <a:pPr marL="457200" lvl="1" indent="0">
              <a:buNone/>
            </a:pPr>
            <a:r>
              <a:rPr lang="en-GB" sz="3200" dirty="0">
                <a:latin typeface="Lucida Console" panose="020B0609040504020204" pitchFamily="49" charset="0"/>
              </a:rPr>
              <a:t>+</a:t>
            </a:r>
            <a:r>
              <a:rPr lang="en-GB" sz="3200" dirty="0" err="1">
                <a:latin typeface="Lucida Console" panose="020B0609040504020204" pitchFamily="49" charset="0"/>
              </a:rPr>
              <a:t>theme_dark</a:t>
            </a:r>
            <a:r>
              <a:rPr lang="en-GB" sz="3200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7328"/>
            <a:ext cx="10515600" cy="1325563"/>
          </a:xfrm>
        </p:spPr>
        <p:txBody>
          <a:bodyPr/>
          <a:lstStyle/>
          <a:p>
            <a:r>
              <a:rPr lang="en-GB" dirty="0"/>
              <a:t>Customising themes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5464" y="3545319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theme(line,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rect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text, title,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aspect.ratio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axis.title.y.left,axis.title.y.right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axis.ticks.length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legend.key.size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legend.key.height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legend.key.width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legend.direction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legend.justification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legend.box.just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panel.border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panel.ontop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plot.subtitle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plot.caption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strip.placement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strip.switch.pad.wrap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0096" y="6469196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https://ggplot2.tidyverse.org/reference/theme.html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9416" y="1689500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 err="1">
                <a:latin typeface="Lucida Console" panose="020B0609040504020204" pitchFamily="49" charset="0"/>
              </a:rPr>
              <a:t>theme_update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  <a:endParaRPr lang="en-GB" sz="2400" dirty="0">
              <a:latin typeface="Lucida Console" panose="020B0609040504020204" pitchFamily="49" charset="0"/>
            </a:endParaRPr>
          </a:p>
          <a:p>
            <a:pPr lvl="1"/>
            <a:endParaRPr lang="en-GB" sz="2400" dirty="0">
              <a:latin typeface="Lucida Console" panose="020B0609040504020204" pitchFamily="49" charset="0"/>
            </a:endParaRPr>
          </a:p>
          <a:p>
            <a:pPr lvl="1"/>
            <a:r>
              <a:rPr lang="en-GB" sz="2400" dirty="0">
                <a:latin typeface="Lucida Console" panose="020B0609040504020204" pitchFamily="49" charset="0"/>
              </a:rPr>
              <a:t>plot + theme(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  <a:endParaRPr lang="en-GB" sz="2400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8" y="157188"/>
            <a:ext cx="10515600" cy="1325563"/>
          </a:xfrm>
        </p:spPr>
        <p:txBody>
          <a:bodyPr/>
          <a:lstStyle/>
          <a:p>
            <a:r>
              <a:rPr lang="en-GB" dirty="0"/>
              <a:t>Theme setting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3963" y="2712985"/>
            <a:ext cx="5235462" cy="4009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806" y="1482751"/>
            <a:ext cx="8066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theme_set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base_size</a:t>
            </a:r>
            <a:r>
              <a:rPr lang="en-GB" dirty="0">
                <a:latin typeface="Lucida Console" panose="020B0609040504020204" pitchFamily="49" charset="0"/>
              </a:rPr>
              <a:t> = 14))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theme_update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plot.title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element_text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hjust</a:t>
            </a:r>
            <a:r>
              <a:rPr lang="en-GB" dirty="0">
                <a:latin typeface="Lucida Console" panose="020B0609040504020204" pitchFamily="49" charset="0"/>
              </a:rPr>
              <a:t>=1))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				  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				OR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my.plot</a:t>
            </a:r>
            <a:r>
              <a:rPr lang="en-GB" dirty="0">
                <a:latin typeface="Lucida Console" panose="020B0609040504020204" pitchFamily="49" charset="0"/>
              </a:rPr>
              <a:t> + 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base_size</a:t>
            </a:r>
            <a:r>
              <a:rPr lang="en-GB" dirty="0">
                <a:latin typeface="Lucida Console" panose="020B0609040504020204" pitchFamily="49" charset="0"/>
              </a:rPr>
              <a:t> = 14) 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theme(</a:t>
            </a:r>
            <a:r>
              <a:rPr lang="en-GB" dirty="0" err="1">
                <a:latin typeface="Lucida Console" panose="020B0609040504020204" pitchFamily="49" charset="0"/>
              </a:rPr>
              <a:t>plot.title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element_text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hjust</a:t>
            </a:r>
            <a:r>
              <a:rPr lang="en-GB" dirty="0">
                <a:latin typeface="Lucida Console" panose="020B0609040504020204" pitchFamily="49" charset="0"/>
              </a:rPr>
              <a:t>=1))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62" y="2708920"/>
            <a:ext cx="5235462" cy="400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07368" y="1377495"/>
            <a:ext cx="6900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latin typeface="Lucida Console" panose="020B0609040504020204" pitchFamily="49" charset="0"/>
              </a:rPr>
              <a:t>lat</a:t>
            </a:r>
            <a:r>
              <a:rPr lang="en-GB" sz="2000" dirty="0">
                <a:latin typeface="Lucida Console" panose="020B0609040504020204" pitchFamily="49" charset="0"/>
              </a:rPr>
              <a:t>, y=long, colour=wind)) +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696" y="2429071"/>
            <a:ext cx="6192688" cy="43245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Plotting Order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3321" y="1231486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storms %&gt;%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lat,y</a:t>
            </a:r>
            <a:r>
              <a:rPr lang="en-GB" dirty="0">
                <a:latin typeface="Lucida Console" panose="020B0609040504020204" pitchFamily="49" charset="0"/>
              </a:rPr>
              <a:t>=</a:t>
            </a:r>
            <a:r>
              <a:rPr lang="en-GB" dirty="0" err="1">
                <a:latin typeface="Lucida Console" panose="020B0609040504020204" pitchFamily="49" charset="0"/>
              </a:rPr>
              <a:t>long,colour</a:t>
            </a:r>
            <a:r>
              <a:rPr lang="en-GB" dirty="0">
                <a:latin typeface="Lucida Console" panose="020B0609040504020204" pitchFamily="49" charset="0"/>
              </a:rPr>
              <a:t>=wind))+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4" y="2783414"/>
            <a:ext cx="4447619" cy="35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6022" y="1231486"/>
            <a:ext cx="5724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arrange(wind) %&gt;%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lat,y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long,colour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=wind))+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928"/>
            <a:ext cx="4447619" cy="3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8" y="2905597"/>
            <a:ext cx="5508525" cy="3952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03512" y="1124744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colour=wind))+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scale_colour_gradient</a:t>
            </a:r>
            <a:r>
              <a:rPr lang="en-GB" sz="2000" dirty="0">
                <a:latin typeface="Lucida Console" panose="020B0609040504020204" pitchFamily="49" charset="0"/>
              </a:rPr>
              <a:t>(low="</a:t>
            </a:r>
            <a:r>
              <a:rPr lang="en-GB" sz="2000" dirty="0" err="1">
                <a:latin typeface="Lucida Console" panose="020B0609040504020204" pitchFamily="49" charset="0"/>
              </a:rPr>
              <a:t>lightgrey</a:t>
            </a:r>
            <a:r>
              <a:rPr lang="en-GB" sz="2000" dirty="0">
                <a:latin typeface="Lucida Console" panose="020B0609040504020204" pitchFamily="49" charset="0"/>
              </a:rPr>
              <a:t>", high="blue")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7" y="2874511"/>
            <a:ext cx="5551849" cy="3983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15480" y="1196752"/>
            <a:ext cx="105131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colour=wind))+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scale_colour_gradientn</a:t>
            </a:r>
            <a:r>
              <a:rPr lang="en-GB" sz="2000" dirty="0">
                <a:latin typeface="Lucida Console" panose="020B0609040504020204" pitchFamily="49" charset="0"/>
              </a:rPr>
              <a:t>(colours=c("blue","green2","red","yellow"))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ggplot</a:t>
            </a:r>
            <a:r>
              <a:rPr lang="fr-FR" dirty="0"/>
              <a:t> </a:t>
            </a:r>
            <a:r>
              <a:rPr lang="fr-FR" dirty="0" err="1"/>
              <a:t>objects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199" y="1875354"/>
            <a:ext cx="10386391" cy="351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FF0000"/>
                </a:solidFill>
              </a:rPr>
              <a:t>&gt;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   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 %&gt;%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()        </a:t>
            </a:r>
            <a:r>
              <a:rPr lang="fr-FR" i="1" dirty="0">
                <a:solidFill>
                  <a:schemeClr val="tx1"/>
                </a:solidFill>
              </a:rPr>
              <a:t>or     </a:t>
            </a:r>
            <a:r>
              <a:rPr lang="fr-FR" dirty="0">
                <a:solidFill>
                  <a:schemeClr val="accent1"/>
                </a:solidFill>
              </a:rPr>
              <a:t>           </a:t>
            </a: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fr-FR" dirty="0">
                <a:solidFill>
                  <a:schemeClr val="accent1"/>
                </a:solidFill>
              </a:rPr>
              <a:t> p &lt;- </a:t>
            </a:r>
            <a:r>
              <a:rPr lang="fr-FR" b="1" dirty="0" err="1">
                <a:solidFill>
                  <a:schemeClr val="accent1"/>
                </a:solidFill>
              </a:rPr>
              <a:t>ggplot</a:t>
            </a:r>
            <a:r>
              <a:rPr lang="fr-FR" dirty="0">
                <a:solidFill>
                  <a:schemeClr val="accent1"/>
                </a:solidFill>
              </a:rPr>
              <a:t>(data = </a:t>
            </a:r>
            <a:r>
              <a:rPr lang="fr-FR" dirty="0" err="1">
                <a:solidFill>
                  <a:schemeClr val="accent1"/>
                </a:solidFill>
              </a:rPr>
              <a:t>murders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524" y="2411031"/>
            <a:ext cx="6006422" cy="3707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1406" y="6308209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geometry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has been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defined</a:t>
            </a:r>
            <a:r>
              <a:rPr lang="fr-FR" dirty="0">
                <a:solidFill>
                  <a:srgbClr val="333333"/>
                </a:solidFill>
                <a:latin typeface="Helvetica Neue" panose="02000503000000020004" pitchFamily="2" charset="0"/>
              </a:rPr>
              <a:t>!</a:t>
            </a: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87213"/>
            <a:ext cx="10515600" cy="1325563"/>
          </a:xfrm>
        </p:spPr>
        <p:txBody>
          <a:bodyPr/>
          <a:lstStyle/>
          <a:p>
            <a:r>
              <a:rPr lang="en-GB" dirty="0" err="1"/>
              <a:t>ColorBrewer</a:t>
            </a:r>
            <a:r>
              <a:rPr lang="en-GB" dirty="0"/>
              <a:t> Scales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46753"/>
          <a:stretch>
            <a:fillRect/>
          </a:stretch>
        </p:blipFill>
        <p:spPr>
          <a:xfrm>
            <a:off x="326658" y="1110498"/>
            <a:ext cx="5662666" cy="3621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00056" y="2060848"/>
            <a:ext cx="49455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Quantitative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scale_colour_distiller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53503" b="24419"/>
          <a:stretch>
            <a:fillRect/>
          </a:stretch>
        </p:blipFill>
        <p:spPr>
          <a:xfrm>
            <a:off x="326658" y="4869160"/>
            <a:ext cx="5431108" cy="1440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24663" y="4869160"/>
            <a:ext cx="429636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Categorical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scale_colour_brewer</a:t>
            </a:r>
            <a:endParaRPr lang="en-GB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63552" y="1278341"/>
            <a:ext cx="9433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=wind))+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scale_color_distiller</a:t>
            </a:r>
            <a:r>
              <a:rPr lang="en-GB" sz="2000" dirty="0">
                <a:latin typeface="Lucida Console" panose="020B0609040504020204" pitchFamily="49" charset="0"/>
              </a:rPr>
              <a:t>(palette="Reds", direction = 1)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9" y="2996635"/>
            <a:ext cx="6408712" cy="388435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583" y="3054550"/>
            <a:ext cx="7188305" cy="3794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51583" y="1429932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filter(year==1983)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(x=wind, y=pressure, colour=status)) +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(size=3)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003" y="3059868"/>
            <a:ext cx="7178232" cy="378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31504" y="1196752"/>
            <a:ext cx="9505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filter(year==1983)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scale_colour_manual</a:t>
            </a:r>
            <a:r>
              <a:rPr lang="en-GB" sz="2000" dirty="0">
                <a:latin typeface="Lucida Console" panose="020B0609040504020204" pitchFamily="49" charset="0"/>
              </a:rPr>
              <a:t>(values = c("orange","purple","green2"))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584" y="3059868"/>
            <a:ext cx="7178231" cy="378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07568" y="125656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filter(year==1983)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scale_colour_brewer</a:t>
            </a:r>
            <a:r>
              <a:rPr lang="en-GB" sz="2000" dirty="0">
                <a:latin typeface="Lucida Console" panose="020B0609040504020204" pitchFamily="49" charset="0"/>
              </a:rPr>
              <a:t>(palette="Set1")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75236" t="25394" b="36597"/>
          <a:stretch>
            <a:fillRect/>
          </a:stretch>
        </p:blipFill>
        <p:spPr>
          <a:xfrm>
            <a:off x="9192344" y="1268760"/>
            <a:ext cx="2667429" cy="2161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360" y="1916832"/>
            <a:ext cx="9939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A tibble: 10,010 x 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long </a:t>
            </a:r>
            <a:r>
              <a:rPr lang="en-GB" b="1" dirty="0">
                <a:latin typeface="Lucida Console" panose="020B0609040504020204" pitchFamily="49" charset="0"/>
              </a:rPr>
              <a:t>status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        category  wind pressure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GB" b="1" dirty="0">
                <a:latin typeface="Lucida Console" panose="020B0609040504020204" pitchFamily="49" charset="0"/>
              </a:rPr>
              <a:t>&lt;</a:t>
            </a:r>
            <a:r>
              <a:rPr lang="en-GB" b="1" dirty="0" err="1">
                <a:latin typeface="Lucida Console" panose="020B0609040504020204" pitchFamily="49" charset="0"/>
              </a:rPr>
              <a:t>chr</a:t>
            </a:r>
            <a:r>
              <a:rPr lang="en-GB" b="1" dirty="0">
                <a:latin typeface="Lucida Console" panose="020B0609040504020204" pitchFamily="49" charset="0"/>
              </a:rPr>
              <a:t>&gt;             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1  27.5 -79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  28.5 -79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3  29.5 -79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4  30.5 -79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5  31.5 -78.8 tropical depression -1          25     1012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6  32.4 -78.7 tropical depression -1          25     1012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7  33.3 -78   tropical depression -1          25     1011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8  34   -77   tropical depression -1          30     1006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9  34.4 -75.8 tropical storm      0           35     1004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10  34   -74.8 tropical storm      0           40     1002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... with 10,000 more rows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60" y="5966613"/>
            <a:ext cx="1001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Status is a character vector – ordering is alphabetical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text (character) vectors, but with some differences</a:t>
            </a:r>
            <a:endParaRPr lang="en-GB" dirty="0"/>
          </a:p>
          <a:p>
            <a:pPr lvl="1"/>
            <a:r>
              <a:rPr lang="en-GB" dirty="0"/>
              <a:t>They have controlled values – you can limit which values can be added</a:t>
            </a:r>
            <a:endParaRPr lang="en-GB" dirty="0"/>
          </a:p>
          <a:p>
            <a:pPr lvl="1"/>
            <a:r>
              <a:rPr lang="en-GB" dirty="0"/>
              <a:t>The values which can go in are tracked separately to the data</a:t>
            </a:r>
            <a:endParaRPr lang="en-GB" dirty="0"/>
          </a:p>
          <a:p>
            <a:pPr lvl="1"/>
            <a:r>
              <a:rPr lang="en-GB" dirty="0"/>
              <a:t>The values which can go in have an explicit order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 respects the ordering of factors, so converting to factors is the simplest way to re-order a plot</a:t>
            </a:r>
            <a:endParaRPr lang="en-GB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character vectors to factors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673" y="155679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[8]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[15]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140968"/>
            <a:ext cx="88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factor(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[10]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[19]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Levels: 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 simon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002143"/>
            <a:ext cx="9217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factor(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r>
              <a:rPr lang="en-GB" dirty="0">
                <a:latin typeface="Lucida Console" panose="020B0609040504020204" pitchFamily="49" charset="0"/>
              </a:rPr>
              <a:t>, levels=c("simon","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","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","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r>
              <a:rPr lang="en-GB" dirty="0">
                <a:latin typeface="Lucida Console" panose="020B0609040504020204" pitchFamily="49" charset="0"/>
              </a:rPr>
              <a:t>"))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[10]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[19]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Levels: simon 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93101" y="1268760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Use factors for explicit ordering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1344" y="1916832"/>
            <a:ext cx="114185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  status=factor(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          status, 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          levels=c("tropical </a:t>
            </a:r>
            <a:r>
              <a:rPr lang="en-GB" sz="2000" dirty="0" err="1">
                <a:latin typeface="Lucida Console" panose="020B0609040504020204" pitchFamily="49" charset="0"/>
              </a:rPr>
              <a:t>depression","tropical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storm","hurricane</a:t>
            </a:r>
            <a:r>
              <a:rPr lang="en-GB" sz="2000" dirty="0">
                <a:latin typeface="Lucida Console" panose="020B0609040504020204" pitchFamily="49" charset="0"/>
              </a:rPr>
              <a:t>")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          )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7083" y="436510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A tibble: 10,010 x 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long </a:t>
            </a:r>
            <a:r>
              <a:rPr lang="en-GB" b="1" dirty="0">
                <a:latin typeface="Lucida Console" panose="020B0609040504020204" pitchFamily="49" charset="0"/>
              </a:rPr>
              <a:t>status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        category  wind pressure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GB" b="1" dirty="0">
                <a:latin typeface="Lucida Console" panose="020B0609040504020204" pitchFamily="49" charset="0"/>
              </a:rPr>
              <a:t>&lt;</a:t>
            </a:r>
            <a:r>
              <a:rPr lang="en-GB" b="1" dirty="0" err="1">
                <a:latin typeface="Lucida Console" panose="020B0609040504020204" pitchFamily="49" charset="0"/>
              </a:rPr>
              <a:t>fct</a:t>
            </a:r>
            <a:r>
              <a:rPr lang="en-GB" b="1" dirty="0">
                <a:latin typeface="Lucida Console" panose="020B0609040504020204" pitchFamily="49" charset="0"/>
              </a:rPr>
              <a:t>&gt;             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1  27.5 -79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  28.5 -79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3  29.5 -79   tropical depression -1          25     1013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4  30.5 -79   tropical depression -1          25 </a:t>
            </a:r>
            <a:r>
              <a:rPr lang="en-GB" dirty="0">
                <a:latin typeface="Lucida Console" panose="020B0609040504020204" pitchFamily="49" charset="0"/>
              </a:rPr>
              <a:t>    1013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7368" y="1514203"/>
            <a:ext cx="11593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mutate(status=</a:t>
            </a:r>
            <a:r>
              <a:rPr lang="en-GB" sz="1400" b="1" dirty="0">
                <a:latin typeface="Lucida Console" panose="020B0609040504020204" pitchFamily="49" charset="0"/>
              </a:rPr>
              <a:t>factor(status, levels=c("tropical </a:t>
            </a:r>
            <a:r>
              <a:rPr lang="en-GB" sz="1400" b="1" dirty="0" err="1">
                <a:latin typeface="Lucida Console" panose="020B0609040504020204" pitchFamily="49" charset="0"/>
              </a:rPr>
              <a:t>depression","tropical</a:t>
            </a:r>
            <a:r>
              <a:rPr lang="en-GB" sz="1400" b="1" dirty="0">
                <a:latin typeface="Lucida Console" panose="020B0609040504020204" pitchFamily="49" charset="0"/>
              </a:rPr>
              <a:t> </a:t>
            </a:r>
            <a:r>
              <a:rPr lang="en-GB" sz="1400" b="1" dirty="0" err="1">
                <a:latin typeface="Lucida Console" panose="020B0609040504020204" pitchFamily="49" charset="0"/>
              </a:rPr>
              <a:t>storm","hurricane</a:t>
            </a:r>
            <a:r>
              <a:rPr lang="en-GB" sz="1400" b="1" dirty="0">
                <a:latin typeface="Lucida Console" panose="020B0609040504020204" pitchFamily="49" charset="0"/>
              </a:rPr>
              <a:t>"))</a:t>
            </a:r>
            <a:r>
              <a:rPr lang="en-GB" sz="1400" dirty="0">
                <a:latin typeface="Lucida Console" panose="020B0609040504020204" pitchFamily="49" charset="0"/>
              </a:rPr>
              <a:t>) %&gt;%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filter(year==1983) %&gt;%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(size=3)+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scale_color_brewer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(palette="Set1")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846" y="3180067"/>
            <a:ext cx="8520307" cy="3677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7626" y="1532716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</a:rPr>
              <a:t>In ggplot2 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create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graphs by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adding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</a:t>
            </a:r>
            <a:r>
              <a:rPr lang="fr-FR" b="0" i="1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.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can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geometries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summary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statistics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define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what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scales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to use, or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even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change styles. To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add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layers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use the the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symbol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 +. In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general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, a line of code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will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look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like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</a:rPr>
              <a:t>this</a:t>
            </a:r>
            <a:r>
              <a:rPr lang="fr-FR" b="0" i="0" dirty="0">
                <a:solidFill>
                  <a:srgbClr val="333333"/>
                </a:solidFill>
                <a:effectLst/>
              </a:rPr>
              <a:t>:</a:t>
            </a:r>
            <a:endParaRPr lang="fr-FR" b="0" i="0" dirty="0">
              <a:solidFill>
                <a:srgbClr val="333333"/>
              </a:solidFill>
              <a:effectLst/>
            </a:endParaRPr>
          </a:p>
          <a:p>
            <a:endParaRPr lang="fr-FR" b="0" i="0" dirty="0">
              <a:solidFill>
                <a:srgbClr val="333333"/>
              </a:solidFill>
              <a:effectLst/>
            </a:endParaRPr>
          </a:p>
          <a:p>
            <a:pPr algn="ctr"/>
            <a:r>
              <a:rPr lang="fr-FR" dirty="0">
                <a:effectLst/>
              </a:rPr>
              <a:t>DATA %&gt;% </a:t>
            </a:r>
            <a:r>
              <a:rPr lang="fr-FR" dirty="0" err="1">
                <a:effectLst/>
              </a:rPr>
              <a:t>ggplot</a:t>
            </a:r>
            <a:r>
              <a:rPr lang="fr-FR" dirty="0">
                <a:effectLst/>
              </a:rPr>
              <a:t>() + LAYER 1 + LAYER 2 + … + LAYER N</a:t>
            </a:r>
            <a:endParaRPr lang="fr-FR" dirty="0">
              <a:effectLst/>
            </a:endParaRPr>
          </a:p>
          <a:p>
            <a:pPr algn="ctr"/>
            <a:endParaRPr lang="fr-FR" dirty="0"/>
          </a:p>
          <a:p>
            <a:pPr algn="ctr"/>
            <a:endParaRPr lang="fr-FR" dirty="0">
              <a:effectLst/>
            </a:endParaRPr>
          </a:p>
          <a:p>
            <a:r>
              <a:rPr lang="fr-FR" dirty="0" err="1"/>
              <a:t>Geometry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follow</a:t>
            </a:r>
            <a:r>
              <a:rPr lang="fr-FR" dirty="0"/>
              <a:t> the pattern: </a:t>
            </a:r>
            <a:r>
              <a:rPr lang="fr-FR" dirty="0" err="1"/>
              <a:t>geom_X</a:t>
            </a:r>
            <a:r>
              <a:rPr lang="fr-FR" dirty="0"/>
              <a:t> </a:t>
            </a:r>
            <a:r>
              <a:rPr lang="fr-FR" dirty="0" err="1"/>
              <a:t>where</a:t>
            </a:r>
            <a:r>
              <a:rPr lang="fr-FR" dirty="0"/>
              <a:t> X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geometry</a:t>
            </a:r>
            <a:r>
              <a:rPr lang="fr-FR" dirty="0"/>
              <a:t>.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 </a:t>
            </a:r>
            <a:r>
              <a:rPr lang="fr-FR" dirty="0" err="1"/>
              <a:t>geom_point</a:t>
            </a:r>
            <a:r>
              <a:rPr lang="fr-FR" dirty="0"/>
              <a:t>, </a:t>
            </a:r>
            <a:r>
              <a:rPr lang="fr-FR" dirty="0" err="1"/>
              <a:t>geom_bar</a:t>
            </a:r>
            <a:r>
              <a:rPr lang="fr-FR" dirty="0"/>
              <a:t> and </a:t>
            </a:r>
            <a:r>
              <a:rPr lang="fr-FR" dirty="0" err="1"/>
              <a:t>geom_histogram</a:t>
            </a:r>
            <a:r>
              <a:rPr lang="fr-FR" dirty="0"/>
              <a:t>.</a:t>
            </a:r>
            <a:endParaRPr lang="fr-FR" dirty="0">
              <a:effectLst/>
            </a:endParaRPr>
          </a:p>
          <a:p>
            <a:br>
              <a:rPr lang="fr-FR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21465" y="4035458"/>
            <a:ext cx="9949070" cy="19545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understands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following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(</a:t>
            </a:r>
            <a:r>
              <a:rPr lang="fr-FR" sz="1600" dirty="0" err="1">
                <a:solidFill>
                  <a:schemeClr val="tx1"/>
                </a:solidFill>
              </a:rPr>
              <a:t>required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aesthetics</a:t>
            </a:r>
            <a:r>
              <a:rPr lang="fr-FR" sz="1600" dirty="0">
                <a:solidFill>
                  <a:schemeClr val="tx1"/>
                </a:solidFill>
              </a:rPr>
              <a:t> are in </a:t>
            </a:r>
            <a:r>
              <a:rPr lang="fr-FR" sz="1600" dirty="0" err="1">
                <a:solidFill>
                  <a:schemeClr val="tx1"/>
                </a:solidFill>
              </a:rPr>
              <a:t>bold</a:t>
            </a:r>
            <a:r>
              <a:rPr lang="fr-FR" sz="1600" dirty="0">
                <a:solidFill>
                  <a:schemeClr val="tx1"/>
                </a:solidFill>
              </a:rPr>
              <a:t>): 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x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y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alpha 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&gt; </a:t>
            </a:r>
            <a:r>
              <a:rPr lang="fr-FR" sz="1600" dirty="0" err="1">
                <a:solidFill>
                  <a:schemeClr val="tx1"/>
                </a:solidFill>
              </a:rPr>
              <a:t>colour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4882"/>
            <a:ext cx="10515600" cy="1325563"/>
          </a:xfrm>
        </p:spPr>
        <p:txBody>
          <a:bodyPr/>
          <a:lstStyle/>
          <a:p>
            <a:r>
              <a:rPr lang="en-GB" dirty="0"/>
              <a:t>Reordering example</a:t>
            </a:r>
            <a:br>
              <a:rPr lang="en-GB" dirty="0"/>
            </a:br>
            <a:r>
              <a:rPr lang="en-GB" dirty="0"/>
              <a:t>Keep the original order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4" y="3846339"/>
            <a:ext cx="7441232" cy="2978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376" y="2256727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trumpton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LastName</a:t>
            </a:r>
            <a:r>
              <a:rPr lang="en-GB" dirty="0">
                <a:latin typeface="Lucida Console" panose="020B0609040504020204" pitchFamily="49" charset="0"/>
              </a:rPr>
              <a:t>, y=Height)) +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2576" y="5589240"/>
            <a:ext cx="288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default is to order alphabetically</a:t>
            </a:r>
            <a:endParaRPr lang="en-GB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4" y="4129699"/>
            <a:ext cx="6733333" cy="26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392" y="2449307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=factor(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, levels=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))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120" y="4110362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can convert to a factor and use </a:t>
            </a:r>
            <a:r>
              <a:rPr lang="en-GB" sz="2000" dirty="0">
                <a:latin typeface="Lucida Console" panose="020B0609040504020204" pitchFamily="49" charset="0"/>
              </a:rPr>
              <a:t>levels</a:t>
            </a:r>
            <a:r>
              <a:rPr lang="en-GB" sz="2000" dirty="0"/>
              <a:t> to enforce the same order.  If we had just converted to a factor it would have been alphabetical still. </a:t>
            </a:r>
            <a:endParaRPr lang="en-GB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9376" y="264882"/>
            <a:ext cx="10515600" cy="1325563"/>
          </a:xfrm>
        </p:spPr>
        <p:txBody>
          <a:bodyPr/>
          <a:lstStyle/>
          <a:p>
            <a:r>
              <a:rPr lang="en-GB" dirty="0"/>
              <a:t>Reordering example</a:t>
            </a:r>
            <a:br>
              <a:rPr lang="en-GB" dirty="0"/>
            </a:br>
            <a:r>
              <a:rPr lang="en-GB" dirty="0"/>
              <a:t>Keep the original order</a:t>
            </a:r>
            <a:endParaRPr lang="en-GB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ordering with reorder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reorder function allows you to order the levels of a factor by a different quantitative variable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allows you to sort a figure by value</a:t>
            </a:r>
            <a:endParaRPr lang="en-GB" dirty="0"/>
          </a:p>
          <a:p>
            <a:endParaRPr lang="en-GB" dirty="0"/>
          </a:p>
          <a:p>
            <a:r>
              <a:rPr lang="en-GB" dirty="0">
                <a:latin typeface="Lucida Console" panose="020B0609040504020204" pitchFamily="49" charset="0"/>
              </a:rPr>
              <a:t>reorder(categorical, quantitative)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4" y="4129699"/>
            <a:ext cx="6733333" cy="26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Reordering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31" y="2249577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=reorder(</a:t>
            </a:r>
            <a:r>
              <a:rPr lang="en-GB" sz="2000" dirty="0" err="1">
                <a:latin typeface="Lucida Console" panose="020B0609040504020204" pitchFamily="49" charset="0"/>
              </a:rPr>
              <a:t>LastName,Height</a:t>
            </a:r>
            <a:r>
              <a:rPr lang="en-GB" sz="2000" dirty="0">
                <a:latin typeface="Lucida Console" panose="020B0609040504020204" pitchFamily="49" charset="0"/>
              </a:rPr>
              <a:t>)) %&gt;%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1094" y="458112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By using </a:t>
            </a:r>
            <a:r>
              <a:rPr lang="en-GB" sz="2000" dirty="0">
                <a:latin typeface="Lucida Console" panose="020B0609040504020204" pitchFamily="49" charset="0"/>
              </a:rPr>
              <a:t>reorder</a:t>
            </a:r>
            <a:r>
              <a:rPr lang="en-GB" sz="2000" dirty="0"/>
              <a:t> we can make the levels correspond to a quantitative variable.  Here it is the same one we're plotting, but it doesn't have to be.</a:t>
            </a:r>
            <a:endParaRPr lang="en-GB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3" y="4129699"/>
            <a:ext cx="6733333" cy="26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Reordering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2225319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mutate(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=reorder(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GB" sz="2000" dirty="0">
                <a:latin typeface="Lucida Console" panose="020B0609040504020204" pitchFamily="49" charset="0"/>
              </a:rPr>
              <a:t>-Height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)) %&gt;%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185" y="450912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</a:t>
            </a:r>
            <a:r>
              <a:rPr lang="en-GB" dirty="0">
                <a:latin typeface="Lucida Console" panose="020B0609040504020204" pitchFamily="49" charset="0"/>
              </a:rPr>
              <a:t>-Height </a:t>
            </a:r>
            <a:r>
              <a:rPr lang="en-GB" dirty="0"/>
              <a:t>in the reorder to reverse the sorting order </a:t>
            </a:r>
            <a:endParaRPr lang="en-GB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36" y="365125"/>
            <a:ext cx="11539728" cy="3196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4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1: Simple point and line plots</a:t>
            </a:r>
            <a:endParaRPr lang="en-US" sz="1400" b="1" i="1" dirty="0">
              <a:solidFill>
                <a:srgbClr val="1F497D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the data from the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weight_chart.txt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file. This is a tab delimited text file. You’ll need to use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tidyverse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load the 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functions, then set the working directory with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 &gt; Set Working Directory &gt; Choose Directory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RStudio then use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read_delim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load the file and save it to a variable.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file contains the details of the growth of a baby over the first few months of its life.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a scatterplot (using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geom_point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the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When defining your aesthetics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be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be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y.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all of the points filled with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blue2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putting a fixed aesthetic into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geom_point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give them a size of 3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see that an obvious relationship exists between the two variables.  Change the geometry to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geom_line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see another way to represent this plot.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the two plots by adding both a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geom_line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geom_point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 to show both the individual points and the overall trend.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668" y="29435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2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Fancy the </a:t>
            </a:r>
            <a:r>
              <a:rPr lang="en-GB" dirty="0"/>
              <a:t>iris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dot-plot.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8" y="1090115"/>
            <a:ext cx="4677770" cy="46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5608" y="294351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3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Faceted smoothing (</a:t>
            </a:r>
            <a:r>
              <a:rPr lang="en-GB" dirty="0"/>
              <a:t>iris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once again).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08" y="1239110"/>
            <a:ext cx="4677770" cy="46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167" y="13997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4</a:t>
            </a:r>
            <a:br>
              <a:rPr lang="en-GB" dirty="0"/>
            </a:br>
            <a:r>
              <a:rPr lang="en-GB" dirty="0" err="1"/>
              <a:t>mtcars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bubble-plot.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7" y="1185649"/>
            <a:ext cx="4486701" cy="44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3109" y="139971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5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Polar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barplot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of the mean </a:t>
            </a:r>
            <a:r>
              <a:rPr lang="en-GB" dirty="0"/>
              <a:t>diamond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price per cut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color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56" y="1021277"/>
            <a:ext cx="5026231" cy="502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662" y="108351"/>
            <a:ext cx="9906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6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Economist style </a:t>
            </a:r>
            <a:r>
              <a:rPr lang="en-GB" dirty="0"/>
              <a:t>economics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time series. (Hint: you will need the </a:t>
            </a:r>
            <a:r>
              <a:rPr lang="en-GB" dirty="0" err="1"/>
              <a:t>ggthemes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package.)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4" y="1037229"/>
            <a:ext cx="5387454" cy="53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528907"/>
            <a:ext cx="11887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7</a:t>
            </a:r>
            <a:b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Load the ggplot2, MASS and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viridis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packages. Combine the three </a:t>
            </a:r>
            <a:r>
              <a:rPr lang="en-GB" sz="1400" b="0" i="0" u="sng" dirty="0">
                <a:solidFill>
                  <a:srgbClr val="C3251D"/>
                </a:solidFill>
                <a:effectLst/>
                <a:latin typeface="Lato" panose="020F0502020204030203" pitchFamily="34" charset="0"/>
                <a:hlinkClick r:id="rId1"/>
              </a:rPr>
              <a:t>Pima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data-sets from (MASS) and make a 2D density (density heat map) plot of bp versus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bmi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using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scale_fill_viridis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().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8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Using the same data, overlay a histogram of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bmi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with a normal density curve using the sample mean and standard deviation.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9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Using the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accdeaths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data-set from MASS, make a line plot with time on the x-axis. Mark the maximum and minimum value of accidental deaths in a month with a read and blue dot, respectively. Note that the data does not come in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ggplot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-friendly format.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10</a:t>
            </a:r>
            <a:b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 internet surely loves cats, but most users have little idea how much a cat’s organs weigh. Using the cats data from the MASS package, make two 2D density plot of total weight versus hearth weight, side by side; one for each gender. In addition, add a dot for each observation.</a:t>
            </a:r>
            <a:endParaRPr lang="en-GB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sz="14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Exercise 11</a:t>
            </a:r>
            <a:b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Back to the pima data. Make a boxplot for the 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glu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(glucose concentration), splitting the observations into five age groups with approximately the same number of observations.</a:t>
            </a:r>
            <a:br>
              <a:rPr lang="en-GB" sz="1400" dirty="0"/>
            </a:br>
            <a:r>
              <a:rPr lang="en-GB" sz="1400" b="1" dirty="0"/>
              <a:t>Exercise 12</a:t>
            </a:r>
            <a:br>
              <a:rPr lang="en-GB" sz="1400" dirty="0"/>
            </a:br>
            <a:r>
              <a:rPr lang="en-GB" sz="1400" dirty="0"/>
              <a:t>Using ggplot2‘s inbuilt economics data-set, make a stacked bar plot with proportions of unemployed to employed (employed or not seeking work) with the date in the x-axis.</a:t>
            </a:r>
            <a:endParaRPr lang="en-GB" sz="1400" dirty="0"/>
          </a:p>
          <a:p>
            <a:r>
              <a:rPr lang="en-GB" sz="1400" b="1" dirty="0"/>
              <a:t>Exercise 13</a:t>
            </a:r>
            <a:br>
              <a:rPr lang="en-GB" sz="1400" dirty="0"/>
            </a:br>
            <a:r>
              <a:rPr lang="en-GB" sz="1400" dirty="0"/>
              <a:t>Using ggplot2‘s inbuilt </a:t>
            </a:r>
            <a:r>
              <a:rPr lang="en-GB" sz="1400" dirty="0" err="1"/>
              <a:t>msleep</a:t>
            </a:r>
            <a:r>
              <a:rPr lang="en-GB" sz="1400" dirty="0"/>
              <a:t> data-set, make a scatter plot (body weight versus total sleep) of all animals of the order </a:t>
            </a:r>
            <a:r>
              <a:rPr lang="en-GB" sz="1400" dirty="0" err="1"/>
              <a:t>artiodactyla</a:t>
            </a:r>
            <a:r>
              <a:rPr lang="en-GB" sz="1400" dirty="0"/>
              <a:t>. Mark the domesticated animals with a different </a:t>
            </a:r>
            <a:r>
              <a:rPr lang="en-GB" sz="1400" dirty="0" err="1"/>
              <a:t>color</a:t>
            </a:r>
            <a:r>
              <a:rPr lang="en-GB" sz="1400" dirty="0"/>
              <a:t> (from black) and annotate their names onto the graph.</a:t>
            </a:r>
            <a:endParaRPr lang="en-GB" sz="1400" dirty="0"/>
          </a:p>
          <a:p>
            <a:r>
              <a:rPr lang="en-GB" sz="1400" b="1" dirty="0"/>
              <a:t>Exercise 14</a:t>
            </a:r>
            <a:br>
              <a:rPr lang="en-GB" sz="1400" dirty="0"/>
            </a:br>
            <a:r>
              <a:rPr lang="en-GB" sz="1400" dirty="0"/>
              <a:t>Using </a:t>
            </a:r>
            <a:r>
              <a:rPr lang="en-GB" sz="1400" dirty="0" err="1"/>
              <a:t>msleep</a:t>
            </a:r>
            <a:r>
              <a:rPr lang="en-GB" sz="1400" dirty="0"/>
              <a:t>, make one density plot for the total sleep, </a:t>
            </a:r>
            <a:r>
              <a:rPr lang="en-GB" sz="1400" dirty="0" err="1"/>
              <a:t>colored</a:t>
            </a:r>
            <a:r>
              <a:rPr lang="en-GB" sz="1400" dirty="0"/>
              <a:t> by </a:t>
            </a:r>
            <a:r>
              <a:rPr lang="en-GB" sz="1400" dirty="0" err="1"/>
              <a:t>vore</a:t>
            </a:r>
            <a:r>
              <a:rPr lang="en-GB" sz="1400" dirty="0"/>
              <a:t>. Play with the transparency and parameters of the density estimation.</a:t>
            </a:r>
            <a:endParaRPr lang="en-GB" sz="1400" dirty="0"/>
          </a:p>
          <a:p>
            <a:endParaRPr lang="fr-F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mappings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71060" y="1549353"/>
            <a:ext cx="1138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Aesthetic</a:t>
            </a:r>
            <a:r>
              <a:rPr lang="fr-FR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describe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how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properties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data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connect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features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of the graph,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such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as distance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along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 axis, size or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color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 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5935" y="2378937"/>
            <a:ext cx="9949070" cy="14906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chemeClr val="tx1"/>
                </a:solidFill>
              </a:rPr>
              <a:t>murders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%&gt;% </a:t>
            </a:r>
            <a:r>
              <a:rPr lang="fr-FR" b="1" dirty="0" err="1">
                <a:solidFill>
                  <a:schemeClr val="tx1"/>
                </a:solidFill>
              </a:rPr>
              <a:t>ggplot</a:t>
            </a:r>
            <a:r>
              <a:rPr lang="fr-FR" sz="1600" dirty="0">
                <a:solidFill>
                  <a:schemeClr val="tx1"/>
                </a:solidFill>
              </a:rPr>
              <a:t>() 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dirty="0">
                <a:solidFill>
                  <a:schemeClr val="tx1"/>
                </a:solidFill>
              </a:rPr>
              <a:t>x =</a:t>
            </a:r>
            <a:r>
              <a:rPr lang="fr-FR" sz="1600" dirty="0">
                <a:solidFill>
                  <a:schemeClr val="tx1"/>
                </a:solidFill>
              </a:rPr>
              <a:t> population</a:t>
            </a:r>
            <a:r>
              <a:rPr lang="fr-FR" dirty="0">
                <a:solidFill>
                  <a:schemeClr val="tx1"/>
                </a:solidFill>
              </a:rPr>
              <a:t>/10^6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chemeClr val="tx1"/>
                </a:solidFill>
              </a:rPr>
              <a:t>y =</a:t>
            </a:r>
            <a:r>
              <a:rPr lang="fr-FR" sz="1600" dirty="0">
                <a:solidFill>
                  <a:schemeClr val="tx1"/>
                </a:solidFill>
              </a:rPr>
              <a:t> total))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i="1" dirty="0">
                <a:solidFill>
                  <a:schemeClr val="tx1"/>
                </a:solidFill>
              </a:rPr>
              <a:t>Or</a:t>
            </a:r>
            <a:endParaRPr lang="fr-FR" sz="1600" i="1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+ </a:t>
            </a:r>
            <a:r>
              <a:rPr lang="fr-FR" b="1" dirty="0" err="1">
                <a:solidFill>
                  <a:schemeClr val="tx1"/>
                </a:solidFill>
              </a:rPr>
              <a:t>geom_point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b="1" dirty="0" err="1">
                <a:solidFill>
                  <a:schemeClr val="tx1"/>
                </a:solidFill>
              </a:rPr>
              <a:t>aes</a:t>
            </a:r>
            <a:r>
              <a:rPr lang="fr-FR" dirty="0">
                <a:solidFill>
                  <a:schemeClr val="tx1"/>
                </a:solidFill>
              </a:rPr>
              <a:t>(population/10^6, total))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8396" y="4018892"/>
            <a:ext cx="4369526" cy="26968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30247</Words>
  <Application>WPS Presentation</Application>
  <PresentationFormat>Widescreen</PresentationFormat>
  <Paragraphs>957</Paragraphs>
  <Slides>89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Arial</vt:lpstr>
      <vt:lpstr>SimSun</vt:lpstr>
      <vt:lpstr>Wingdings</vt:lpstr>
      <vt:lpstr>Helvetica Neue</vt:lpstr>
      <vt:lpstr>.Apple Color Emoji UI</vt:lpstr>
      <vt:lpstr>Lucida Console</vt:lpstr>
      <vt:lpstr>Courier New</vt:lpstr>
      <vt:lpstr>Calibri Light</vt:lpstr>
      <vt:lpstr>Calibri</vt:lpstr>
      <vt:lpstr>Microsoft YaHei</vt:lpstr>
      <vt:lpstr>Arial Unicode MS</vt:lpstr>
      <vt:lpstr>Source Sans Pro</vt:lpstr>
      <vt:lpstr>Times New Roman</vt:lpstr>
      <vt:lpstr>Symbol</vt:lpstr>
      <vt:lpstr>Lato</vt:lpstr>
      <vt:lpstr>Segoe Print</vt:lpstr>
      <vt:lpstr>Office Theme</vt:lpstr>
      <vt:lpstr>The graphical system</vt:lpstr>
      <vt:lpstr>Plotting figures and graphs with ggplot</vt:lpstr>
      <vt:lpstr>Introduction to ggplot2</vt:lpstr>
      <vt:lpstr>Code structure of a ggplot graph</vt:lpstr>
      <vt:lpstr>Geometries and Aesthetics</vt:lpstr>
      <vt:lpstr>The components of a graph</vt:lpstr>
      <vt:lpstr>ggplot objects</vt:lpstr>
      <vt:lpstr>Geometries </vt:lpstr>
      <vt:lpstr>Aesthetic mappings</vt:lpstr>
      <vt:lpstr>Layers</vt:lpstr>
      <vt:lpstr>Layers</vt:lpstr>
      <vt:lpstr>Global versus local aesthetic mappings</vt:lpstr>
      <vt:lpstr>Scales</vt:lpstr>
      <vt:lpstr>Labels and titles</vt:lpstr>
      <vt:lpstr>Categories as colors</vt:lpstr>
      <vt:lpstr>Categories as colors</vt:lpstr>
      <vt:lpstr>Annotation, shapes, and adjustments</vt:lpstr>
      <vt:lpstr>Add-on packages</vt:lpstr>
      <vt:lpstr>Putting it all together</vt:lpstr>
      <vt:lpstr>Putting it all together</vt:lpstr>
      <vt:lpstr>Quick plots with qplot</vt:lpstr>
      <vt:lpstr>Grids of plots</vt:lpstr>
      <vt:lpstr>Other Geometries</vt:lpstr>
      <vt:lpstr>Histograms</vt:lpstr>
      <vt:lpstr>Boxplots</vt:lpstr>
      <vt:lpstr>Let’s practice on boxplots</vt:lpstr>
      <vt:lpstr>Basic box plot</vt:lpstr>
      <vt:lpstr>Change side of the graph</vt:lpstr>
      <vt:lpstr>Change colour of outlier</vt:lpstr>
      <vt:lpstr>Add a summary statistic</vt:lpstr>
      <vt:lpstr>Box Plot with Dots</vt:lpstr>
      <vt:lpstr>Change the color of the box</vt:lpstr>
      <vt:lpstr>Box plot with multiple groups</vt:lpstr>
      <vt:lpstr>Box Plot with Jittered Dots</vt:lpstr>
      <vt:lpstr>Notched Box Plot</vt:lpstr>
      <vt:lpstr>Plotting distributions – violin plots</vt:lpstr>
      <vt:lpstr>Plotting distributions – stripcharts</vt:lpstr>
      <vt:lpstr>Summary </vt:lpstr>
      <vt:lpstr>Barplots vs histograms </vt:lpstr>
      <vt:lpstr>Barplots</vt:lpstr>
      <vt:lpstr>Bar chart: count</vt:lpstr>
      <vt:lpstr>Change the color of the bars</vt:lpstr>
      <vt:lpstr>Color by groups</vt:lpstr>
      <vt:lpstr>Add a group in the bars</vt:lpstr>
      <vt:lpstr>Bar chart in percentage</vt:lpstr>
      <vt:lpstr>Side by side bars</vt:lpstr>
      <vt:lpstr>Bar plot</vt:lpstr>
      <vt:lpstr>Bar plot</vt:lpstr>
      <vt:lpstr>Bar plot</vt:lpstr>
      <vt:lpstr>Bar plot</vt:lpstr>
      <vt:lpstr>Bar plot</vt:lpstr>
      <vt:lpstr>Plotting distributions - histograms</vt:lpstr>
      <vt:lpstr>Plotting distributions - density</vt:lpstr>
      <vt:lpstr>summary</vt:lpstr>
      <vt:lpstr>Compare distributions</vt:lpstr>
      <vt:lpstr>Linear model</vt:lpstr>
      <vt:lpstr>Linear model</vt:lpstr>
      <vt:lpstr>Titles and axis labels</vt:lpstr>
      <vt:lpstr>Changing scaling</vt:lpstr>
      <vt:lpstr>Axis scaling options</vt:lpstr>
      <vt:lpstr>Annotation and scaling example</vt:lpstr>
      <vt:lpstr>PowerPoint 演示文稿</vt:lpstr>
      <vt:lpstr>Setting and Customising themes</vt:lpstr>
      <vt:lpstr>Customising themes</vt:lpstr>
      <vt:lpstr>Theme setting example</vt:lpstr>
      <vt:lpstr>Changing Quantitative Colours</vt:lpstr>
      <vt:lpstr>Changing Plotting Order</vt:lpstr>
      <vt:lpstr>Changing Quantitative Colours</vt:lpstr>
      <vt:lpstr>Changing Quantitative Colours</vt:lpstr>
      <vt:lpstr>ColorBrewer Scales</vt:lpstr>
      <vt:lpstr>Changing Quantitative Colours</vt:lpstr>
      <vt:lpstr>Changing Categorical Colours</vt:lpstr>
      <vt:lpstr>Changing Categorical Colours</vt:lpstr>
      <vt:lpstr>Changing Categorical Colours</vt:lpstr>
      <vt:lpstr>Categorical Colour Ordering</vt:lpstr>
      <vt:lpstr>Factors</vt:lpstr>
      <vt:lpstr>Converting character vectors to factors</vt:lpstr>
      <vt:lpstr>Categorical Colour Ordering</vt:lpstr>
      <vt:lpstr>Categorical Colour Ordering</vt:lpstr>
      <vt:lpstr>Reordering example Keep the original order</vt:lpstr>
      <vt:lpstr>Reordering example Keep the original order</vt:lpstr>
      <vt:lpstr>Quantitative ordering with reorder</vt:lpstr>
      <vt:lpstr>Reordering examples</vt:lpstr>
      <vt:lpstr>Reordering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graphical system</dc:title>
  <dc:creator>Microsoft Office User</dc:creator>
  <cp:lastModifiedBy>praba</cp:lastModifiedBy>
  <cp:revision>44</cp:revision>
  <dcterms:created xsi:type="dcterms:W3CDTF">2019-09-25T13:47:00Z</dcterms:created>
  <dcterms:modified xsi:type="dcterms:W3CDTF">2023-11-11T20:06:35Z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44C009813204497E94490099D8BF974A_12</vt:lpwstr>
  </property>
  <property fmtid="{D5CDD505-2E9C-101B-9397-08002B2CF9AE}" pid="3" name="KSOProductBuildVer">
    <vt:lpwstr>1033-12.2.0.13266</vt:lpwstr>
  </property>
</Properties>
</file>