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468" r:id="rId3"/>
    <p:sldId id="463" r:id="rId4"/>
    <p:sldId id="464" r:id="rId5"/>
    <p:sldId id="462" r:id="rId6"/>
    <p:sldId id="466" r:id="rId7"/>
    <p:sldId id="4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/>
    <p:restoredTop sz="96327"/>
  </p:normalViewPr>
  <p:slideViewPr>
    <p:cSldViewPr snapToGrid="0">
      <p:cViewPr varScale="1">
        <p:scale>
          <a:sx n="128" d="100"/>
          <a:sy n="128" d="100"/>
        </p:scale>
        <p:origin x="1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05CB7-466A-5049-87EA-41CCCB62D2F8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09839-B357-1F4F-A522-762B932D4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13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E8B23-2D94-ADA4-0CC7-7092843BE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DB800D-6BAE-4781-FB79-27FAADD9C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1B1B67-4B11-6927-814E-CB66830D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1F4D-39DF-F64D-BA1C-94EF5AFB1C6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7CFBD0-CBBC-4DB0-E1A3-3F2AF578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95893-9748-0AA1-20B3-9FCAD7F7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F4B2-1AF0-7B41-9A9F-B34A10EBE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4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7692F-478C-DF0D-CBE1-C850F5BE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4BA852-6FE5-3AC7-4E7D-569B7D61C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FF332-9935-0BB8-7CD6-01759FCE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1F4D-39DF-F64D-BA1C-94EF5AFB1C6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EF0B49-0FE3-6312-5D4E-BDF3E58D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2171BD-6031-6F3C-1193-DBE30865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F4B2-1AF0-7B41-9A9F-B34A10EBE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2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994E98-42C8-6DF5-349B-2FAB3C6F5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231A8B-114F-50A9-E400-5205A77E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C028C8-CD08-7689-1065-DB426E30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1F4D-39DF-F64D-BA1C-94EF5AFB1C6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0188B-C775-7BB8-9F36-C441DBCB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71D8C-81E5-E9F6-40E9-3D56E9C0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F4B2-1AF0-7B41-9A9F-B34A10EBE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8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42B97-7E8B-201F-8EAE-8D952BF5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2E769-7414-8C5D-D38B-EE093DBA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6342CE-6222-F38C-E95C-3ED4AEB6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1F4D-39DF-F64D-BA1C-94EF5AFB1C6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22F243-D0B9-7141-CCE1-9D4EA7D6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BD734E-7ECB-9064-A2D5-904D5B9A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F4B2-1AF0-7B41-9A9F-B34A10EBE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7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7ABF5-BB06-92EE-E415-19424236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2DF809-BF6C-B979-FD5D-74356C7AD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C6F870-2313-23A8-C5DE-E5DFF26C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1F4D-39DF-F64D-BA1C-94EF5AFB1C6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631480-755E-7137-9963-649D6D4E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687AC-46F9-8950-C476-4DFC8B48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F4B2-1AF0-7B41-9A9F-B34A10EBE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2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10A08-4F12-232C-11FB-E8029848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4ED0A-DC7A-91A5-E9EF-602ABCA99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BEC70-4DD1-F131-B294-E1C71E1D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3DCD94-3F7C-A418-E5BC-2EAE6023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1F4D-39DF-F64D-BA1C-94EF5AFB1C6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FAE83E-691E-1864-26E5-4401002C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C5CE21-3F5B-1639-1795-4999DE1D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F4B2-1AF0-7B41-9A9F-B34A10EBE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48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B4561-7D08-1108-B14B-549041C1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62BA0-3BCB-80CA-08F8-1957B89A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C32FD6-E125-47BF-ACD7-0CE28E38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962FE1-86BB-E991-5FB6-DADC022B9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D23B0D-D559-4EEB-7A39-449E9BE15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96C822-2037-E95D-F6D8-BEDC32FE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1F4D-39DF-F64D-BA1C-94EF5AFB1C6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BD61EB-3004-34A7-952A-1C5ED5E3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80E2BE-B92D-3137-3436-9E2C8B42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F4B2-1AF0-7B41-9A9F-B34A10EBE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82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56AD7-53C3-63B1-C5FF-0FB22E27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1D62B8-79CD-1333-F9BF-9ACED069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1F4D-39DF-F64D-BA1C-94EF5AFB1C6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8D70CD-FFE4-143A-0AC5-E6B34D9C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032A96-E6BA-87F3-D936-3C764C02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F4B2-1AF0-7B41-9A9F-B34A10EBE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77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EA66DA-5053-2376-77D0-6B6CE6C7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1F4D-39DF-F64D-BA1C-94EF5AFB1C6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2B28F4-7B59-7D8D-1DBE-C8812400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C7E9C7-FF87-0E41-D440-3C840C8B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F4B2-1AF0-7B41-9A9F-B34A10EBE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2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19EBD-CBF8-2CE7-DB4A-D9E74A18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5783CE-79E4-BDA6-2C83-94DC991F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F71261-3D56-35A5-4DCE-1CA0C8607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B614D3-9AA6-032F-81B4-DD95467C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1F4D-39DF-F64D-BA1C-94EF5AFB1C6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CB0B0E-39AB-9B63-95CB-B0B1B4E0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EBA42D-526D-5B8A-3524-1BECD729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F4B2-1AF0-7B41-9A9F-B34A10EBE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24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DC094-31F9-1B03-C15C-11F0E95B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6C88A0-248D-BD4B-D2AC-7394A52F7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B00CA3-44E2-6759-231B-48F0E3F1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96897C-B0F9-E74E-BC33-9C4DEE47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1F4D-39DF-F64D-BA1C-94EF5AFB1C6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6525D-CBC5-8B30-CC67-35B39D5D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8EB93E-B247-8B50-610A-2E09CB9D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F4B2-1AF0-7B41-9A9F-B34A10EBE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9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3B1900-EC51-1FC0-1044-074AC398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53D70-30A1-CF47-9F2A-A9D9CC63C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D427CC-5A4B-CD00-E1B3-5F4BC72D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1F4D-39DF-F64D-BA1C-94EF5AFB1C6C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BC587-D031-14AA-F757-53E018308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7FC2A-66D2-0984-EE23-AC1F173CE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8F4B2-1AF0-7B41-9A9F-B34A10EBE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5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FB387-D27C-CB12-9A10-85C6F63F9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Workshop 2 : GGPLOT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393B0C-DA61-689B-B711-3AC072839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09/11/2023</a:t>
            </a:r>
          </a:p>
        </p:txBody>
      </p:sp>
    </p:spTree>
    <p:extLst>
      <p:ext uri="{BB962C8B-B14F-4D97-AF65-F5344CB8AC3E}">
        <p14:creationId xmlns:p14="http://schemas.microsoft.com/office/powerpoint/2010/main" val="266345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5C4058-AB1C-DA42-B81C-5CDF768506F4}"/>
              </a:ext>
            </a:extLst>
          </p:cNvPr>
          <p:cNvSpPr txBox="1"/>
          <p:nvPr/>
        </p:nvSpPr>
        <p:spPr>
          <a:xfrm>
            <a:off x="127000" y="209402"/>
            <a:ext cx="11612880" cy="621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1400" b="1" i="1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Exercise 1: </a:t>
            </a:r>
            <a:r>
              <a:rPr lang="en-US" sz="1400" b="1" i="1" dirty="0" err="1">
                <a:solidFill>
                  <a:srgbClr val="1F497D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Barplots</a:t>
            </a:r>
            <a:r>
              <a:rPr lang="en-US" sz="1400" b="1" i="1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and Distributions</a:t>
            </a:r>
            <a:endParaRPr lang="en-FR" sz="1400" b="1" i="1" dirty="0">
              <a:solidFill>
                <a:srgbClr val="1F497D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 Load the data from </a:t>
            </a:r>
            <a:r>
              <a:rPr lang="en-GB" sz="11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small_file.txt</a:t>
            </a:r>
            <a:r>
              <a:rPr lang="en-GB" sz="11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read_delim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out a </a:t>
            </a:r>
            <a:r>
              <a:rPr lang="en-U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lengths of each sample from category A 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by filtering the data to keep only Sample A samples 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20000"/>
              </a:lnSpc>
              <a:buFont typeface="Wingdings" pitchFamily="2" charset="2"/>
              <a:buChar char=""/>
            </a:pP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small %&gt;% filter(Category == "A")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 this filtered </a:t>
            </a:r>
            <a:r>
              <a:rPr lang="en-US" sz="1100" dirty="0" err="1">
                <a:solidFill>
                  <a:srgbClr val="7F005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tibble</a:t>
            </a:r>
            <a:r>
              <a:rPr lang="en-US" sz="1100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ggplot</a:t>
            </a:r>
            <a:endParaRPr lang="en-FR" sz="1000" dirty="0">
              <a:solidFill>
                <a:srgbClr val="7F005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x aesthetic will be Sample and your y will be length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the value in the data is the bar height you need to use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geom_col</a:t>
            </a: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20000"/>
              </a:lnSpc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out a </a:t>
            </a:r>
            <a:r>
              <a:rPr lang="en-U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(using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geom_bar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of the mean length for each category in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small.file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will need to set 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stat="summary", fun="mean"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10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geom_bar</a:t>
            </a: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it plots the mean value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20000"/>
              </a:lnSpc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call to </a:t>
            </a:r>
            <a:r>
              <a:rPr lang="en-GB" sz="10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geom_jitter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last plot so you can also see the individual points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points by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Category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decrease the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width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jitter columns to get better separation. Make sure height is set to 0 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don’t want to see the legend then you can set </a:t>
            </a:r>
            <a:r>
              <a:rPr lang="en-GB" sz="10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show.legend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=FALSE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geom_jitter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 Load the data from </a:t>
            </a:r>
            <a:r>
              <a:rPr lang="en-GB" sz="11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expression.txt</a:t>
            </a:r>
            <a:r>
              <a:rPr lang="en-GB" sz="11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sz="11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read_delim</a:t>
            </a:r>
            <a:r>
              <a:rPr lang="en-GB" sz="11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FR" sz="10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out the distribution of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Expression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in this data.  You can try both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geom_histogram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geom_density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Try changing the color and fill parameters to make the plot look prettier.  In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geom_histogram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try changing the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binwidth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parameter to alter the resolution of the distribution.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3- Load the data from </a:t>
            </a:r>
            <a:r>
              <a:rPr lang="en-GB" sz="11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cancer_stats.csv</a:t>
            </a:r>
            <a:r>
              <a:rPr lang="en-GB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GB" sz="10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read_delim</a:t>
            </a:r>
            <a:r>
              <a:rPr lang="en-U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FR" sz="10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a </a:t>
            </a:r>
            <a:r>
              <a:rPr lang="en-U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0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geom_col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of the number of Male deaths for all Sites. (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x=Site, y=`Male Deaths`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make sure you let the RStudio auto-complete help you to fill in the 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Male Deaths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name so you get the correct backtick quotes around it.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won’t be able to show all of the categories so just show the first 5 (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cancer %&gt;% slice(1:5) %&gt;% </a:t>
            </a:r>
            <a:r>
              <a:rPr lang="en-GB" sz="10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ggplot</a:t>
            </a:r>
            <a:r>
              <a:rPr lang="en-GB" sz="10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endParaRPr lang="fr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000" b="1" dirty="0">
                <a:latin typeface="Arial" panose="020B0604020202020204" pitchFamily="34" charset="0"/>
                <a:cs typeface="Times New Roman" panose="02020603050405020304" pitchFamily="18" charset="0"/>
              </a:rPr>
              <a:t> 4- Load the data from </a:t>
            </a:r>
            <a:r>
              <a:rPr lang="en-US" sz="1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child.variants.csv</a:t>
            </a:r>
            <a:r>
              <a:rPr lang="en-US" sz="10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fr-FR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new variable in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child.variants</a:t>
            </a: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 from </a:t>
            </a:r>
            <a:r>
              <a:rPr lang="en-GB" sz="10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Child_Variants.csv</a:t>
            </a: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mutate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if_else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The value should be “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if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QUAL == 200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otherwise it should be “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BAD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fr-FR" sz="1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out a violin plot, using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geom_violin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MutantReads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two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</a:t>
            </a: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categories.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7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7CEE67-AF90-5A46-9246-C8C0F1973202}"/>
              </a:ext>
            </a:extLst>
          </p:cNvPr>
          <p:cNvSpPr txBox="1"/>
          <p:nvPr/>
        </p:nvSpPr>
        <p:spPr>
          <a:xfrm>
            <a:off x="399288" y="479097"/>
            <a:ext cx="10844784" cy="599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000" b="1" i="1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Exercise 2: Annotation, Scaling and </a:t>
            </a:r>
            <a:r>
              <a:rPr lang="en-US" sz="2000" b="1" i="1" dirty="0" err="1">
                <a:solidFill>
                  <a:srgbClr val="1F497D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Colours</a:t>
            </a:r>
            <a:endParaRPr lang="en-FR" sz="2000" b="1" i="1" dirty="0">
              <a:solidFill>
                <a:srgbClr val="1F497D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05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theme_set</a:t>
            </a:r>
            <a:r>
              <a:rPr lang="en-GB" sz="105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set your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theme to be </a:t>
            </a:r>
            <a:r>
              <a:rPr lang="en-GB" sz="12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theme_bw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GB" sz="12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base_size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12.  Replot one of your earlier plots to see how its appearance changed.</a:t>
            </a:r>
            <a:endParaRPr lang="fr-FR" sz="105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fr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cancer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 did in exercise 1 you had to exclude sites because you couldn’t show them on the x axis.  Use the </a:t>
            </a:r>
            <a:r>
              <a:rPr lang="en-GB" sz="12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coord_flip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transformation to switch the x and y axes so you can remove the </a:t>
            </a:r>
            <a:r>
              <a:rPr lang="en-GB" sz="105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slice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which restricted you to 5 sites, and show all of the sites again.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the data from </a:t>
            </a:r>
            <a:r>
              <a:rPr lang="en-GB" sz="12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brain_bodyweight.txt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2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a scatterplot of the brain against the body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2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axis labels (</a:t>
            </a:r>
            <a:r>
              <a:rPr lang="en-GB" sz="105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xlab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05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ylab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to say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Brainweight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(g) and Bodyweight (kg) and add a suitable title (</a:t>
            </a:r>
            <a:r>
              <a:rPr lang="en-GB" sz="105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ggtitle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brainweight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bodyweight are better displayed on a log scale – try implementing this in one of the ways below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the axes into log scale axes (</a:t>
            </a:r>
            <a:r>
              <a:rPr lang="en-GB" sz="105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scale_x_log10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05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scale_y_log10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the data to be log transformed when creating the aesthetic mapping (pass the column name into </a:t>
            </a:r>
            <a:r>
              <a:rPr lang="en-GB" sz="105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log10()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when defining the aesthetic mapping in </a:t>
            </a:r>
            <a:r>
              <a:rPr lang="en-GB" sz="105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aes</a:t>
            </a:r>
            <a:r>
              <a:rPr lang="en-GB" sz="105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2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mutate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modify the original data before passing it to </a:t>
            </a:r>
            <a:r>
              <a:rPr lang="en-GB" sz="105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ggplot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2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the plot by Category, and change the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use the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ColorBrewer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“Set1” palette (</a:t>
            </a:r>
            <a:r>
              <a:rPr lang="en-GB" sz="105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scale_colour_brewer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2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ordering of the categories to be “Domesticated”, “Wild”, “Extinct”</a:t>
            </a:r>
            <a:endParaRPr lang="fr-FR" sz="105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endParaRPr lang="fr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brainweight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all species,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coloured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their bodyweight.  Use a custom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scheme for the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colouring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bars.  You will again need to use a log scale for the brain and bodyweight.</a:t>
            </a:r>
            <a:endParaRPr lang="en-FR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4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FC4FC3-3377-BF40-B029-11E875BB3D7A}"/>
              </a:ext>
            </a:extLst>
          </p:cNvPr>
          <p:cNvSpPr txBox="1"/>
          <p:nvPr/>
        </p:nvSpPr>
        <p:spPr>
          <a:xfrm>
            <a:off x="258064" y="438423"/>
            <a:ext cx="11283696" cy="5388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000" b="1" i="1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Exercise 3: Summary Overlays</a:t>
            </a:r>
            <a:endParaRPr lang="en-FR" sz="2000" b="1" i="1" dirty="0">
              <a:solidFill>
                <a:srgbClr val="1F497D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the data in </a:t>
            </a:r>
            <a:r>
              <a:rPr lang="en-GB" sz="14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treatments.csv</a:t>
            </a:r>
            <a:r>
              <a:rPr lang="en-GB" sz="1400" dirty="0">
                <a:solidFill>
                  <a:srgbClr val="7F005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a 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stripchart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four conditions using </a:t>
            </a:r>
            <a:r>
              <a:rPr lang="en-GB" sz="14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geom_jitter</a:t>
            </a:r>
            <a:r>
              <a:rPr lang="en-GB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F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Overlay a boxplot of the same data along with the raw points</a:t>
            </a:r>
            <a:endParaRPr lang="en-F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the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width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spread of the points in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geom_jitter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something sensible</a:t>
            </a:r>
            <a:endParaRPr lang="en-F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the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lines in the boxplot</a:t>
            </a:r>
            <a:endParaRPr lang="en-F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sure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geom_boxplot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drawn first so you can see everything</a:t>
            </a:r>
            <a:endParaRPr lang="en-F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colouring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points by the condition to see if it’s any clearer.</a:t>
            </a:r>
            <a:endParaRPr lang="en-F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2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same data as a 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errorbars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Error of the Mean (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SEM)</a:t>
            </a:r>
            <a:endParaRPr lang="en-F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GB" sz="14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geom_bar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stat=”summary”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then use </a:t>
            </a:r>
            <a:r>
              <a:rPr lang="en-GB" sz="14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stat_summary</a:t>
            </a:r>
            <a:r>
              <a:rPr lang="en-GB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geometry of</a:t>
            </a:r>
            <a:r>
              <a:rPr lang="en-GB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errorbar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the default </a:t>
            </a:r>
            <a:r>
              <a:rPr lang="en-GB" sz="14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mean_se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  <a:endParaRPr lang="en-FR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Symbol" pitchFamily="2" charset="2"/>
              <a:buChar char="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ake the same </a:t>
            </a:r>
            <a:r>
              <a:rPr lang="en-GB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treatment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and pre-calculate a </a:t>
            </a:r>
            <a:r>
              <a:rPr lang="en-GB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mean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4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sd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it using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group_by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100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summarise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Use these pre-calculated values to plot out the same 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before.</a:t>
            </a:r>
            <a:endParaRPr lang="fr-FR" sz="11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Replot the 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stripchart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but instead of overlaying a boxplot, use </a:t>
            </a:r>
            <a:r>
              <a:rPr lang="en-GB" sz="11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stat_summary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just add a bar to indicate the mean. </a:t>
            </a:r>
            <a:endParaRPr lang="en-F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FR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8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D73AA1-C78B-B942-BBE2-B69024B64A10}"/>
              </a:ext>
            </a:extLst>
          </p:cNvPr>
          <p:cNvSpPr txBox="1"/>
          <p:nvPr/>
        </p:nvSpPr>
        <p:spPr>
          <a:xfrm>
            <a:off x="308538" y="691916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Exercise 4</a:t>
            </a:r>
            <a:r>
              <a:rPr lang="en-US" b="1" i="1" dirty="0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GB" b="1" i="1" dirty="0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Faceted smoothing</a:t>
            </a:r>
          </a:p>
          <a:p>
            <a:endParaRPr lang="en-GB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Arial" panose="020B0604020202020204" pitchFamily="34" charset="0"/>
                <a:cs typeface="Times New Roman" panose="02020603050405020304" pitchFamily="18" charset="0"/>
              </a:rPr>
              <a:t>Load </a:t>
            </a:r>
            <a:r>
              <a:rPr lang="en-GB" sz="16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en-GB" dirty="0">
                <a:latin typeface="Arial" panose="020B0604020202020204" pitchFamily="34" charset="0"/>
                <a:cs typeface="Times New Roman" panose="02020603050405020304" pitchFamily="18" charset="0"/>
              </a:rPr>
              <a:t> dataset and reproduce this plot.</a:t>
            </a:r>
            <a:endParaRPr lang="fr-FR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C93CBF-7E3A-2E4B-AAE8-CAE87BC8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8" y="1805640"/>
            <a:ext cx="4677770" cy="46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8BA98F71-6570-5432-FE51-C123A4EA9780}"/>
              </a:ext>
            </a:extLst>
          </p:cNvPr>
          <p:cNvSpPr txBox="1"/>
          <p:nvPr/>
        </p:nvSpPr>
        <p:spPr>
          <a:xfrm>
            <a:off x="6619871" y="691916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Exercise 5</a:t>
            </a:r>
            <a:r>
              <a:rPr lang="en-US" b="1" i="1" dirty="0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GB" b="1" i="1" dirty="0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Bubble-plot</a:t>
            </a:r>
          </a:p>
          <a:p>
            <a:endParaRPr lang="en-GB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Arial" panose="020B0604020202020204" pitchFamily="34" charset="0"/>
                <a:cs typeface="Times New Roman" panose="02020603050405020304" pitchFamily="18" charset="0"/>
              </a:rPr>
              <a:t>Load </a:t>
            </a:r>
            <a:r>
              <a:rPr lang="en-GB" sz="16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>
                <a:latin typeface="Arial" panose="020B0604020202020204" pitchFamily="34" charset="0"/>
                <a:cs typeface="Times New Roman" panose="02020603050405020304" pitchFamily="18" charset="0"/>
              </a:rPr>
              <a:t> dataset and reproduce this plot.</a:t>
            </a:r>
            <a:endParaRPr lang="fr-FR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30ED0-F606-B26D-C1F5-965CCAA0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420" y="1805640"/>
            <a:ext cx="4486701" cy="448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7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3291B17-D36D-4641-9E25-BA733A2D6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5" y="1136621"/>
            <a:ext cx="5387454" cy="538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EB24B1DB-A04B-BAB8-81BE-959D597B4697}"/>
              </a:ext>
            </a:extLst>
          </p:cNvPr>
          <p:cNvSpPr txBox="1"/>
          <p:nvPr/>
        </p:nvSpPr>
        <p:spPr>
          <a:xfrm>
            <a:off x="159451" y="113899"/>
            <a:ext cx="10584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Exercise 6</a:t>
            </a:r>
            <a:r>
              <a:rPr lang="en-US" b="1" i="1" dirty="0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GB" b="1" i="1" dirty="0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Economist style</a:t>
            </a:r>
          </a:p>
          <a:p>
            <a:endParaRPr lang="en-GB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Arial" panose="020B0604020202020204" pitchFamily="34" charset="0"/>
                <a:cs typeface="Times New Roman" panose="02020603050405020304" pitchFamily="18" charset="0"/>
              </a:rPr>
              <a:t>Load </a:t>
            </a:r>
            <a:r>
              <a:rPr lang="en-GB" sz="16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economics</a:t>
            </a:r>
            <a:r>
              <a:rPr lang="en-GB" dirty="0">
                <a:latin typeface="Arial" panose="020B0604020202020204" pitchFamily="34" charset="0"/>
                <a:cs typeface="Times New Roman" panose="02020603050405020304" pitchFamily="18" charset="0"/>
              </a:rPr>
              <a:t> dataset and reproduce this plot. (Hint: you will need the </a:t>
            </a:r>
            <a:r>
              <a:rPr lang="en-GB" dirty="0" err="1">
                <a:latin typeface="Arial" panose="020B0604020202020204" pitchFamily="34" charset="0"/>
                <a:cs typeface="Times New Roman" panose="02020603050405020304" pitchFamily="18" charset="0"/>
              </a:rPr>
              <a:t>ggthemes</a:t>
            </a:r>
            <a:r>
              <a:rPr lang="en-GB" dirty="0">
                <a:latin typeface="Arial" panose="020B0604020202020204" pitchFamily="34" charset="0"/>
                <a:cs typeface="Times New Roman" panose="02020603050405020304" pitchFamily="18" charset="0"/>
              </a:rPr>
              <a:t> package)</a:t>
            </a:r>
            <a:endParaRPr lang="fr-FR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2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876BDA60-5A03-F98E-4F37-6ED2D6B240DF}"/>
              </a:ext>
            </a:extLst>
          </p:cNvPr>
          <p:cNvSpPr txBox="1"/>
          <p:nvPr/>
        </p:nvSpPr>
        <p:spPr>
          <a:xfrm>
            <a:off x="338576" y="1133653"/>
            <a:ext cx="1058474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Exercise 7</a:t>
            </a:r>
            <a:r>
              <a:rPr lang="en-US" b="1" i="1" dirty="0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GB" b="1" i="1" dirty="0" err="1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Msleep</a:t>
            </a:r>
            <a:r>
              <a:rPr lang="en-GB" b="1" i="1" dirty="0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dataset</a:t>
            </a:r>
          </a:p>
          <a:p>
            <a:endParaRPr lang="en-GB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Times New Roman" panose="02020603050405020304" pitchFamily="18" charset="0"/>
              </a:rPr>
              <a:t>Load </a:t>
            </a:r>
            <a:r>
              <a:rPr lang="en-GB" sz="14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msleep</a:t>
            </a:r>
            <a:r>
              <a:rPr lang="en-GB" sz="1600" dirty="0">
                <a:latin typeface="Arial" panose="020B0604020202020204" pitchFamily="34" charset="0"/>
                <a:cs typeface="Times New Roman" panose="02020603050405020304" pitchFamily="18" charset="0"/>
              </a:rPr>
              <a:t> dataset.</a:t>
            </a:r>
          </a:p>
          <a:p>
            <a:endParaRPr lang="en-GB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Times New Roman" panose="02020603050405020304" pitchFamily="18" charset="0"/>
              </a:rPr>
              <a:t>1. Plot out a scatterplot of </a:t>
            </a:r>
            <a:r>
              <a:rPr lang="en-GB" sz="14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brainwt</a:t>
            </a:r>
            <a:r>
              <a:rPr lang="en-GB" sz="1600" dirty="0">
                <a:latin typeface="Arial" panose="020B0604020202020204" pitchFamily="34" charset="0"/>
                <a:cs typeface="Times New Roman" panose="02020603050405020304" pitchFamily="18" charset="0"/>
              </a:rPr>
              <a:t> vs </a:t>
            </a:r>
            <a:r>
              <a:rPr lang="en-GB" sz="14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bodywt</a:t>
            </a:r>
            <a:r>
              <a:rPr lang="en-GB" sz="1600" dirty="0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GB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Times New Roman" panose="02020603050405020304" pitchFamily="18" charset="0"/>
              </a:rPr>
              <a:t>2. Plot out the distribution of </a:t>
            </a:r>
            <a:r>
              <a:rPr lang="en-GB" sz="14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awake</a:t>
            </a:r>
            <a:r>
              <a:rPr lang="en-GB" sz="1600" dirty="0">
                <a:latin typeface="Arial" panose="020B0604020202020204" pitchFamily="34" charset="0"/>
                <a:cs typeface="Times New Roman" panose="02020603050405020304" pitchFamily="18" charset="0"/>
              </a:rPr>
              <a:t> for all categories of </a:t>
            </a:r>
            <a:r>
              <a:rPr lang="en-GB" sz="16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vore</a:t>
            </a:r>
            <a:r>
              <a:rPr lang="en-GB" sz="1600" i="1" dirty="0">
                <a:solidFill>
                  <a:srgbClr val="7F0055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Times New Roman" panose="02020603050405020304" pitchFamily="18" charset="0"/>
              </a:rPr>
              <a:t>on the same plot</a:t>
            </a:r>
            <a:r>
              <a:rPr lang="en-GB" sz="1600" i="1" dirty="0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Change the </a:t>
            </a:r>
            <a:r>
              <a:rPr lang="fr-FR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transparency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 of </a:t>
            </a:r>
            <a:r>
              <a:rPr lang="fr-FR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colors</a:t>
            </a:r>
            <a:r>
              <a:rPr lang="fr-FR" sz="1600" i="1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GB" sz="160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sz="160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Times New Roman" panose="02020603050405020304" pitchFamily="18" charset="0"/>
              </a:rPr>
              <a:t>3. Plot out a boxplot of </a:t>
            </a:r>
            <a:r>
              <a:rPr lang="en-GB" sz="14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sleep_total</a:t>
            </a:r>
            <a:r>
              <a:rPr lang="en-GB" sz="14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Times New Roman" panose="02020603050405020304" pitchFamily="18" charset="0"/>
              </a:rPr>
              <a:t>for all categories of </a:t>
            </a:r>
            <a:r>
              <a:rPr lang="en-GB" sz="14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vore</a:t>
            </a:r>
            <a:r>
              <a:rPr lang="en-GB" sz="1600" i="1" dirty="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colored</a:t>
            </a:r>
            <a:r>
              <a:rPr lang="en-GB" sz="1600" dirty="0">
                <a:latin typeface="Arial" panose="020B0604020202020204" pitchFamily="34" charset="0"/>
                <a:cs typeface="Times New Roman" panose="02020603050405020304" pitchFamily="18" charset="0"/>
              </a:rPr>
              <a:t> by</a:t>
            </a:r>
            <a:r>
              <a:rPr lang="en-GB" sz="16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vore</a:t>
            </a:r>
            <a:r>
              <a:rPr lang="fr-FR" sz="1600" i="1" dirty="0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fr-FR" sz="1600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4. Plot out a </a:t>
            </a:r>
            <a:r>
              <a:rPr lang="fr-FR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barplot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 of the </a:t>
            </a:r>
            <a:r>
              <a:rPr lang="fr-FR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number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 of </a:t>
            </a:r>
            <a:r>
              <a:rPr lang="fr-FR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mammals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 for all </a:t>
            </a:r>
            <a:r>
              <a:rPr lang="fr-FR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categories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 of </a:t>
            </a:r>
            <a:r>
              <a:rPr lang="fr-FR" sz="14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conservation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fr-FR" sz="1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5. Plot out a </a:t>
            </a:r>
            <a:r>
              <a:rPr lang="fr-FR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scatterplot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 of </a:t>
            </a:r>
            <a:r>
              <a:rPr lang="en-GB" sz="14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sleep_total</a:t>
            </a:r>
            <a:r>
              <a:rPr lang="en-GB" sz="14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vs </a:t>
            </a:r>
            <a:r>
              <a:rPr lang="en-GB" sz="16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bodywt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 in log </a:t>
            </a:r>
            <a:r>
              <a:rPr lang="fr-FR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scale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. Use a </a:t>
            </a:r>
            <a:r>
              <a:rPr lang="fr-FR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facet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 to </a:t>
            </a:r>
            <a:r>
              <a:rPr lang="fr-FR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separate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 the data for the </a:t>
            </a:r>
            <a:r>
              <a:rPr lang="fr-FR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categories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 of </a:t>
            </a:r>
            <a:r>
              <a:rPr lang="fr-FR" sz="14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vore</a:t>
            </a:r>
            <a:r>
              <a:rPr lang="fr-FR" sz="14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Times New Roman" panose="02020603050405020304" pitchFamily="18" charset="0"/>
              </a:rPr>
              <a:t>except</a:t>
            </a:r>
            <a:r>
              <a:rPr lang="fr-FR" sz="1600" dirty="0">
                <a:latin typeface="Arial" panose="020B0604020202020204" pitchFamily="34" charset="0"/>
                <a:cs typeface="Times New Roman" panose="02020603050405020304" pitchFamily="18" charset="0"/>
              </a:rPr>
              <a:t> NA).</a:t>
            </a:r>
          </a:p>
        </p:txBody>
      </p:sp>
    </p:spTree>
    <p:extLst>
      <p:ext uri="{BB962C8B-B14F-4D97-AF65-F5344CB8AC3E}">
        <p14:creationId xmlns:p14="http://schemas.microsoft.com/office/powerpoint/2010/main" val="19480099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1134</Words>
  <Application>Microsoft Macintosh PowerPoint</Application>
  <PresentationFormat>Grand écran</PresentationFormat>
  <Paragraphs>92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Workshop 2 : GGPLOT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 : GGPLOT</dc:title>
  <dc:creator>Justine Labory</dc:creator>
  <cp:lastModifiedBy>Justine Labory</cp:lastModifiedBy>
  <cp:revision>6</cp:revision>
  <dcterms:created xsi:type="dcterms:W3CDTF">2023-11-08T12:10:11Z</dcterms:created>
  <dcterms:modified xsi:type="dcterms:W3CDTF">2023-11-09T08:05:02Z</dcterms:modified>
</cp:coreProperties>
</file>