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70" r:id="rId6"/>
    <p:sldId id="267" r:id="rId7"/>
    <p:sldId id="260" r:id="rId8"/>
    <p:sldId id="261" r:id="rId9"/>
    <p:sldId id="268" r:id="rId10"/>
    <p:sldId id="269" r:id="rId11"/>
    <p:sldId id="263" r:id="rId12"/>
    <p:sldId id="271" r:id="rId13"/>
    <p:sldId id="264" r:id="rId14"/>
    <p:sldId id="265" r:id="rId15"/>
    <p:sldId id="266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3" y="382137"/>
            <a:ext cx="10401662" cy="620974"/>
          </a:xfrm>
        </p:spPr>
        <p:txBody>
          <a:bodyPr>
            <a:noAutofit/>
          </a:bodyPr>
          <a:lstStyle/>
          <a:p>
            <a:r>
              <a:rPr lang="en-IN" sz="280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SEMANTIC 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                             3 0 0  3 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74209"/>
            <a:ext cx="9144000" cy="4080681"/>
          </a:xfrm>
        </p:spPr>
        <p:txBody>
          <a:bodyPr>
            <a:norm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Learning Goals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Development of Web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 fontAlgn="base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Limitation of current Web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to improve current Web?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 fontAlgn="base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Vision of Semantic Web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What is the Semantic Web?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 fontAlgn="base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Ontology definition 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 fontAlgn="base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 fontAlgn="base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307"/>
    </mc:Choice>
    <mc:Fallback>
      <p:transition spd="slow" advTm="343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Web 2.0 </a:t>
            </a: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– 3</a:t>
            </a:r>
            <a:r>
              <a:rPr lang="en-IN" sz="32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</a:t>
            </a: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generation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3600" y="1057701"/>
            <a:ext cx="1018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term "Web 2.0" (2004–present) is commonly associated with web applications that </a:t>
            </a: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 interactive information sharing, interoperability, user-</a:t>
            </a:r>
            <a:r>
              <a:rPr lang="en-I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design, and collaboration on the World Wide Web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2.0 is a vaguely defined phrase referring to various topics such as social networking sites, wikis and communication tools.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Web 1.0 technology a significant amount of software skills and investment in software was necessary to publish information.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2.0 technology changed this dramatically.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299535" y="0"/>
            <a:ext cx="5504597" cy="641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Web 2.0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9133" y="320722"/>
            <a:ext cx="101854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 major breakthroughs of Web 2.0 are: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Blurring the distinction between content consumers and content providers.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5180" indent="-35433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Wiki, Blogs, and </a:t>
            </a:r>
            <a:r>
              <a:rPr lang="en-IN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Twiter</a:t>
            </a: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turned the publication of text in mass phenomena, as </a:t>
            </a:r>
            <a:r>
              <a:rPr lang="en-IN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flickr</a:t>
            </a: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did for multimedia</a:t>
            </a: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from media for individuals towards media for communities.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web sites such as del.icio.us, </a:t>
            </a:r>
            <a:r>
              <a:rPr lang="en-IN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FOAF, </a:t>
            </a:r>
            <a:r>
              <a:rPr lang="en-IN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myspace</a:t>
            </a: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Xing allow communities of users to smoothly interweave their information and activities </a:t>
            </a: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Blurring the distinction between service consumers and service providers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Mashups allow web users to easy integrate services in their web site that were implemented by third parties</a:t>
            </a: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human and machine computing in a new and innovative way.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Mechanical Turk  - allows to access human services through a web service interface blurring the distinction between manually and automatically provided services</a:t>
            </a: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Limitation of current Web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2656" y="661916"/>
            <a:ext cx="10185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Web has its limitations when it comes to: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8230" indent="-1078230"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2730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relevant information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50" lvl="2" indent="2730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Finding information on the current Web is based on keyword search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2730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2730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relevant information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50" lvl="1" indent="2730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search engines provide no means to specify the relation between a resource and a term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50" lvl="1" indent="2730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2730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and reusing information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50" lvl="1" indent="2730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for the same information in different digital libraries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50" lvl="1" indent="2730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may come from different web sites and needs to be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50" lvl="1"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combined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50" lvl="1" indent="2730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2980" indent="273050"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204001" y="436727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How to improve current Web?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3600" y="1057701"/>
            <a:ext cx="1018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automatic linking among data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recall and precision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search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automation in data integration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automation in the service life cycle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Adding semantics to data and services is the solution!</a:t>
            </a:r>
            <a:endParaRPr lang="en-IN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1565701"/>
            <a:ext cx="1018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280" y="1241946"/>
            <a:ext cx="8072839" cy="4790364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3204001" y="436727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Vision of Semantic Web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1565701"/>
            <a:ext cx="1018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204001" y="436727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Vision of Semantic Web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686" y="1303360"/>
            <a:ext cx="8536036" cy="5124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204001" y="24565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What is the Semantic Web?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3600" y="1057701"/>
            <a:ext cx="1018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2" y="941694"/>
            <a:ext cx="973281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Semantic Web is an extension of the current web in which information is given </a:t>
            </a: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meaning, better enabling computers and people to work in cooperation.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Berners-Lee, J.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Hendler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Lassila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Semantic Web”, Scientific American, May 2001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generation of the WWW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has machine-process-able and machine-understandable semantics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 separate Web but an augmentation of the current one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backbone of Semantic Web are ontologies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204001" y="68237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Ontology definition 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3600" y="1057701"/>
            <a:ext cx="1018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2072" y="1057701"/>
            <a:ext cx="965692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 ontology is an </a:t>
            </a: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specification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conceptualization”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Gruber, “Toward principles for the design of ontologies used for </a:t>
            </a: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sharing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?”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Ontologies are the modelling foundations to Semantic Web.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the well-defined meaning for information.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143534" y="382136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Ontology definition 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3600" y="1057701"/>
            <a:ext cx="1018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096" y="1057701"/>
            <a:ext cx="8079474" cy="49882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204001" y="68237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An ontology is: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3600" y="1057701"/>
            <a:ext cx="1018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3600" y="1057701"/>
            <a:ext cx="102962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conceptualization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 ontology is a model of the most relevant concepts of a phenomenon 	from the real 	world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model explicitly states the type of the concepts, the relationships 	between them and the constraints on their use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ontology has to be machine readable (the use of the natural language is 	excluded)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 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knowledge contained in the ontology is consensual, i.e. it has been 	accepted by a 	group of people.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LEARNING  GOALS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0489" y="1330658"/>
            <a:ext cx="9567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understanding of semantic technologies and their evolution.</a:t>
            </a:r>
            <a:endParaRPr lang="en-IN" sz="24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of: </a:t>
            </a:r>
            <a:endParaRPr lang="en-IN" sz="24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solidFill>
                  <a:srgbClr val="3B3835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Core semantic languages like RDF, RDFS, OWL,…</a:t>
            </a:r>
            <a:endParaRPr lang="en-IN" sz="2400" dirty="0">
              <a:solidFill>
                <a:srgbClr val="3B3835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working principles and technologies for handling semantic systems 	e.g. annotation, reasoning, relation to semantic web services…</a:t>
            </a:r>
            <a:endParaRPr lang="en-IN" sz="24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typical / most prominent recent developments, trends, applications in the field.</a:t>
            </a:r>
            <a:endParaRPr lang="en-IN" sz="24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DEVELOPMENT OF WEB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6161" y="952425"/>
            <a:ext cx="102085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de-DE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-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de-DE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1.0 -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</a:t>
            </a:r>
            <a:endParaRPr lang="de-D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de-DE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2.0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</a:t>
            </a:r>
            <a:endParaRPr lang="de-D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de-D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algn="just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5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Internet - 1st generation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2638" y="1252676"/>
            <a:ext cx="982638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algn="just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global </a:t>
            </a:r>
            <a:r>
              <a:rPr lang="en-US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of interconnected computer networks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use the standard Internet </a:t>
            </a:r>
            <a:r>
              <a:rPr lang="en-US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Suite (TCP/IP)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serve </a:t>
            </a:r>
            <a:r>
              <a:rPr lang="en-US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billions of users worldwide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a network of networks that consists of millions of private and public, academic, business, and government networks of local to global scope that are linked by a broad array of electronic and optical networking technologies.”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evolution started from 1945 and existed till 1995.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enabled disparate machines to exchange data.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2647666" y="191068"/>
            <a:ext cx="623702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Web 1.0 - 2nd generation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9560" y="648269"/>
            <a:ext cx="1113657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Wide Web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or simply the "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is a system of </a:t>
            </a:r>
            <a:r>
              <a:rPr lang="en-US" alt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interlinked, hypertext documents that runs over the Internet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 a Web browser, a user views Web pages that may </a:t>
            </a:r>
            <a:r>
              <a:rPr lang="en-US" alt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 text, images, and other multimedia and navigates between them using hyperlinks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 Started 1989</a:t>
            </a:r>
            <a:endParaRPr lang="de-DE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enabled new applications on top of growing internet, making enormous amounts of information available, in </a:t>
            </a:r>
            <a:r>
              <a:rPr lang="en-US" alt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human-readable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form, allowing revolution in new applications B2C.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de-DE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Netscape</a:t>
            </a:r>
            <a:endParaRPr lang="en-IN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/>
            <a:r>
              <a:rPr lang="en-IN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associated with the breakthrough of the Web. </a:t>
            </a:r>
            <a:endParaRPr lang="en-IN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/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connects user community making attractive to present their information on the Web.  </a:t>
            </a:r>
            <a:endParaRPr lang="en-IN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endParaRPr lang="en-IN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38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incarnation of Web 1.0 mega grows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38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indexed already in 2008 more than 1 trillion pages [*]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38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and other search engines can fetch information faster on Web.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WEB 1.0 PRINCIPLES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934" y="1112293"/>
            <a:ext cx="99492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 of Web 1.0 is based on three simple principles: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</a:t>
            </a: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uniform addressing schema to identify information chunks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Resource Identifiers (URIs)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uniform representation formalism to structure information chunks allowing browsers to render them i.e. </a:t>
            </a: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 Text </a:t>
            </a:r>
            <a:r>
              <a:rPr lang="en-I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 (HTML)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uniform protocol to access information chunks i.e. </a:t>
            </a: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 Text Transfer Protocol (HTTP)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1.  Uniform Resource Identifiers (URIs)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8191" y="1153236"/>
            <a:ext cx="1018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Resource Identifiers (URIs) are</a:t>
            </a: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used to name/identify resources on the Web</a:t>
            </a:r>
            <a:endParaRPr lang="en-IN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URIs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pointers to resources to which request methods can be applied to generate potentially different responses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can reside anywhere on the Internet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form of a URI is the Uniform Resource Locator (URL)</a:t>
            </a:r>
            <a:endParaRPr lang="en-IN" sz="24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2. Hyper-Text </a:t>
            </a:r>
            <a:r>
              <a:rPr lang="en-IN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Markup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Language 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1839" y="1044054"/>
            <a:ext cx="1018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Hyper-Text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823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subset of Standardized General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(SGML)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823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a hyper-media environment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330"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use elements to “mark up” or identify sections of text for different purposes or display characteristics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several types of entities, including: elements, attributes, data types and character references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are not seen by the user when page is displayed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are rendered by browsers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2947916" y="191068"/>
            <a:ext cx="6250675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3. Hyper-Text Transfer Protocol (HTTP)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1839" y="1044054"/>
            <a:ext cx="1018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Protocol for client/server communication</a:t>
            </a:r>
            <a:endParaRPr lang="en-IN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heart of the Web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simple request/response protocol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Client sends request message, server replies with response message</a:t>
            </a:r>
            <a:endParaRPr lang="en-IN" sz="24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way to publish and retrieve HTML pages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endParaRPr lang="en-IN" sz="24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Relies on URI naming mechanism</a:t>
            </a:r>
            <a:endParaRPr lang="en-IN" sz="24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6972</Words>
  <Application>WPS Presentation</Application>
  <PresentationFormat>Widescreen</PresentationFormat>
  <Paragraphs>226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SEMANTIC WEB                              3 0 0  3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18CSA318  -  CRYPTOGRAPHY AND CYBER SECURITY</dc:title>
  <dc:creator>Subbhulakshmi</dc:creator>
  <cp:lastModifiedBy>Prabal Ghosh</cp:lastModifiedBy>
  <cp:revision>50</cp:revision>
  <dcterms:created xsi:type="dcterms:W3CDTF">2021-01-12T16:22:00Z</dcterms:created>
  <dcterms:modified xsi:type="dcterms:W3CDTF">2021-09-24T20:33:25Z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0x010100E527E9FEE7A3B24C8502E033B4C8B413</vt:lpwstr>
  </property>
  <property fmtid="{D5CDD505-2E9C-101B-9397-08002B2CF9AE}" pid="3" name="ICV">
    <vt:lpwstr>928CA2ADC35D4D51B524C880675E9A1B</vt:lpwstr>
  </property>
  <property fmtid="{D5CDD505-2E9C-101B-9397-08002B2CF9AE}" pid="4" name="KSOProductBuildVer">
    <vt:lpwstr>1033-11.2.0.10296</vt:lpwstr>
  </property>
</Properties>
</file>