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70" r:id="rId4"/>
    <p:sldId id="283" r:id="rId5"/>
    <p:sldId id="278" r:id="rId6"/>
    <p:sldId id="279" r:id="rId7"/>
    <p:sldId id="280" r:id="rId8"/>
    <p:sldId id="281" r:id="rId9"/>
    <p:sldId id="282" r:id="rId10"/>
    <p:sldId id="293" r:id="rId11"/>
    <p:sldId id="294" r:id="rId12"/>
    <p:sldId id="284" r:id="rId13"/>
    <p:sldId id="285" r:id="rId14"/>
    <p:sldId id="286" r:id="rId15"/>
    <p:sldId id="287" r:id="rId16"/>
    <p:sldId id="288" r:id="rId18"/>
    <p:sldId id="289" r:id="rId19"/>
    <p:sldId id="290" r:id="rId20"/>
    <p:sldId id="291" r:id="rId21"/>
    <p:sldId id="292" r:id="rId22"/>
    <p:sldId id="295"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1140 53,'10'10,"-3"-4,3 5,24 20,-28-24</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164 117,'-4'1,"1"-1,-4 2,-1 0,5-2,0 2,2 2,1 0,0 5,0-2,0-1,2-2,0 0,0 0,0 2,-1-2,0-1,2-2,0 2,0-1,-2 1,3-1,1 0,6-1,1-1,-9 0,1 0,-1 0,2 0,-2 0,1 0,0 0,2 0,-1-1,0 1,0 0,0 0,-2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1171 97,'3'3,"52"52,-24-27,8 8,-34-32,-2-2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1255 86,'-1'9,"-1"1,-28 77,20-54,2-8,-3 2,10-23,0 0,1 2,0 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1139 193,'4'0,"22"-13,14-2,18-4,-31 10,13-7,-23 11,-5 0,-10-2</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1207 71,'9'14,"3"8,15 34,-18-33,9 19,-16-35,0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1239 131,'2'0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1239 130,'2'0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425 627,'2'0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426 627,'13'-2,"22"0,-23 2,27 0,29 0,-1 2,-52-1,-4-1,-2 1,-4 0,-2-1,1 0,7 1,-8 0,1-1,6 0,-3 0,-4 1,0-1,5 0,-4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377 44,'10'11,"-6"-8,7-12,8-13,0 2,-12 13,-2 7,-2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1198 57,'-1'3,"-1"3,-17 35,13-31,1-1,0 1,2-1,0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9:5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143 101,'-1'5,"-1"-1,2 2,0-1,0-2,0 2,0 1,0-3,0 3,0-3,0 0,0 0,0 2,0-1,1-1,0 0,2 1,1 2,-1-4,0 0,0-1,0 0,0-1,0 1,1-1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1156 101,'2'0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1246 89,'2'0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1247 89,'-3'0,"0"0,-22 2,17-2,-11 4,10-3,0 0,1-1,-10 1,7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1178 54,'3'12,"1"3,3 15,-5-22,1 5,-1-4,-1-6</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250 589,'14'2,"-5"-1,1 0,9 2,-15-2,0-1,-1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256 647,'3'0,"22"-1,-14 1,1 0,-4 0,-5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25T07:27:54"/>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271 707,'14'0,"8"0,-4 1,-15-1,0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522BE96-5E5F-42EF-A68C-05F23E412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522BE96-5E5F-42EF-A68C-05F23E412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522BE96-5E5F-42EF-A68C-05F23E412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522BE96-5E5F-42EF-A68C-05F23E412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522BE96-5E5F-42EF-A68C-05F23E412E3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522BE96-5E5F-42EF-A68C-05F23E412E3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522BE96-5E5F-42EF-A68C-05F23E412E3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522BE96-5E5F-42EF-A68C-05F23E412E3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2BE96-5E5F-42EF-A68C-05F23E412E3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522BE96-5E5F-42EF-A68C-05F23E412E3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522BE96-5E5F-42EF-A68C-05F23E412E3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B2A72-EC97-4546-A3C0-B9D9B12DD4C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2BE96-5E5F-42EF-A68C-05F23E412E3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B2A72-EC97-4546-A3C0-B9D9B12DD4C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customXml" Target="../ink/ink4.xml"/><Relationship Id="rId7" Type="http://schemas.openxmlformats.org/officeDocument/2006/relationships/image" Target="../media/image8.png"/><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 Id="rId3" Type="http://schemas.openxmlformats.org/officeDocument/2006/relationships/image" Target="../media/image6.png"/><Relationship Id="rId22" Type="http://schemas.openxmlformats.org/officeDocument/2006/relationships/notesSlide" Target="../notesSlides/notesSlide1.xml"/><Relationship Id="rId21" Type="http://schemas.openxmlformats.org/officeDocument/2006/relationships/slideLayout" Target="../slideLayouts/slideLayout2.xml"/><Relationship Id="rId20" Type="http://schemas.openxmlformats.org/officeDocument/2006/relationships/image" Target="../media/image14.png"/><Relationship Id="rId2" Type="http://schemas.openxmlformats.org/officeDocument/2006/relationships/customXml" Target="../ink/ink1.xml"/><Relationship Id="rId19" Type="http://schemas.openxmlformats.org/officeDocument/2006/relationships/customXml" Target="../ink/ink10.xml"/><Relationship Id="rId18" Type="http://schemas.openxmlformats.org/officeDocument/2006/relationships/image" Target="../media/image13.png"/><Relationship Id="rId17" Type="http://schemas.openxmlformats.org/officeDocument/2006/relationships/customXml" Target="../ink/ink9.xml"/><Relationship Id="rId16" Type="http://schemas.openxmlformats.org/officeDocument/2006/relationships/image" Target="../media/image12.png"/><Relationship Id="rId15" Type="http://schemas.openxmlformats.org/officeDocument/2006/relationships/customXml" Target="../ink/ink8.xml"/><Relationship Id="rId14" Type="http://schemas.openxmlformats.org/officeDocument/2006/relationships/image" Target="../media/image11.png"/><Relationship Id="rId13" Type="http://schemas.openxmlformats.org/officeDocument/2006/relationships/customXml" Target="../ink/ink7.xml"/><Relationship Id="rId12" Type="http://schemas.openxmlformats.org/officeDocument/2006/relationships/image" Target="../media/image10.png"/><Relationship Id="rId11" Type="http://schemas.openxmlformats.org/officeDocument/2006/relationships/customXml" Target="../ink/ink6.xml"/><Relationship Id="rId10" Type="http://schemas.openxmlformats.org/officeDocument/2006/relationships/image" Target="../media/image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customXml" Target="../ink/ink14.xml"/><Relationship Id="rId7" Type="http://schemas.openxmlformats.org/officeDocument/2006/relationships/image" Target="../media/image17.png"/><Relationship Id="rId6" Type="http://schemas.openxmlformats.org/officeDocument/2006/relationships/customXml" Target="../ink/ink13.xml"/><Relationship Id="rId5" Type="http://schemas.openxmlformats.org/officeDocument/2006/relationships/image" Target="../media/image16.png"/><Relationship Id="rId4" Type="http://schemas.openxmlformats.org/officeDocument/2006/relationships/customXml" Target="../ink/ink12.xml"/><Relationship Id="rId3" Type="http://schemas.openxmlformats.org/officeDocument/2006/relationships/image" Target="../media/image15.png"/><Relationship Id="rId20" Type="http://schemas.openxmlformats.org/officeDocument/2006/relationships/slideLayout" Target="../slideLayouts/slideLayout2.xml"/><Relationship Id="rId2" Type="http://schemas.openxmlformats.org/officeDocument/2006/relationships/customXml" Target="../ink/ink11.xml"/><Relationship Id="rId19" Type="http://schemas.openxmlformats.org/officeDocument/2006/relationships/image" Target="../media/image22.png"/><Relationship Id="rId18" Type="http://schemas.openxmlformats.org/officeDocument/2006/relationships/customXml" Target="../ink/ink20.xml"/><Relationship Id="rId17" Type="http://schemas.openxmlformats.org/officeDocument/2006/relationships/image" Target="../media/image21.png"/><Relationship Id="rId16" Type="http://schemas.openxmlformats.org/officeDocument/2006/relationships/customXml" Target="../ink/ink19.xml"/><Relationship Id="rId15" Type="http://schemas.openxmlformats.org/officeDocument/2006/relationships/image" Target="../media/image20.png"/><Relationship Id="rId14" Type="http://schemas.openxmlformats.org/officeDocument/2006/relationships/customXml" Target="../ink/ink18.xml"/><Relationship Id="rId13" Type="http://schemas.openxmlformats.org/officeDocument/2006/relationships/customXml" Target="../ink/ink17.xml"/><Relationship Id="rId12" Type="http://schemas.openxmlformats.org/officeDocument/2006/relationships/customXml" Target="../ink/ink16.xml"/><Relationship Id="rId11" Type="http://schemas.openxmlformats.org/officeDocument/2006/relationships/image" Target="../media/image19.png"/><Relationship Id="rId10" Type="http://schemas.openxmlformats.org/officeDocument/2006/relationships/customXml" Target="../ink/ink15.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ex.com/~jsmit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382137"/>
            <a:ext cx="10401662" cy="620974"/>
          </a:xfrm>
        </p:spPr>
        <p:txBody>
          <a:bodyPr>
            <a:noAutofit/>
          </a:bodyPr>
          <a:lstStyle/>
          <a:p>
            <a:r>
              <a:rPr lang="en-IN" sz="280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SEMANTIC WEB                              3 0 0  3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774209"/>
            <a:ext cx="9144000" cy="4080681"/>
          </a:xfrm>
        </p:spPr>
        <p:txBody>
          <a:bodyPr>
            <a:normAutofit/>
          </a:bodyPr>
          <a:lstStyle/>
          <a:p>
            <a:pPr marL="457200" indent="-457200" algn="just" fontAlgn="base">
              <a:buFont typeface="Arial" panose="020B0604020202020204" pitchFamily="34" charset="0"/>
              <a:buChar char="•"/>
            </a:pPr>
            <a:r>
              <a:rPr lang="en-IN" sz="3200" dirty="0">
                <a:latin typeface="Times New Roman" panose="02020603050405020304" pitchFamily="18" charset="0"/>
                <a:ea typeface="Times New Roman" panose="02020603050405020304" pitchFamily="18" charset="0"/>
              </a:rPr>
              <a:t>Meta Data</a:t>
            </a:r>
            <a:endParaRPr lang="en-IN" sz="3200" dirty="0">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r>
              <a:rPr lang="en-IN" sz="3200" dirty="0">
                <a:latin typeface="Times New Roman" panose="02020603050405020304" pitchFamily="18" charset="0"/>
                <a:ea typeface="Times New Roman" panose="02020603050405020304" pitchFamily="18" charset="0"/>
              </a:rPr>
              <a:t>RDF</a:t>
            </a:r>
            <a:endParaRPr lang="en-IN" sz="3200" dirty="0">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r>
              <a:rPr lang="en-IN" sz="3200" dirty="0">
                <a:latin typeface="Times New Roman" panose="02020603050405020304" pitchFamily="18" charset="0"/>
                <a:ea typeface="Times New Roman" panose="02020603050405020304" pitchFamily="18" charset="0"/>
              </a:rPr>
              <a:t>Graph Representation of RDF</a:t>
            </a:r>
            <a:endParaRPr lang="en-IN" sz="3200" dirty="0">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r>
              <a:rPr lang="en-IN" sz="3200" dirty="0">
                <a:latin typeface="Times New Roman" panose="02020603050405020304" pitchFamily="18" charset="0"/>
                <a:ea typeface="Times New Roman" panose="02020603050405020304" pitchFamily="18" charset="0"/>
              </a:rPr>
              <a:t>Semantic Net</a:t>
            </a:r>
            <a:endParaRPr lang="en-IN" sz="3200" dirty="0">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endParaRPr lang="en-IN" sz="3200" dirty="0">
              <a:solidFill>
                <a:srgbClr val="C00000"/>
              </a:solidFill>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endParaRPr lang="en-IN" sz="3200" dirty="0">
              <a:solidFill>
                <a:srgbClr val="C00000"/>
              </a:solidFill>
              <a:latin typeface="Times New Roman" panose="02020603050405020304" pitchFamily="18" charset="0"/>
              <a:ea typeface="Times New Roman" panose="02020603050405020304" pitchFamily="18" charset="0"/>
            </a:endParaRPr>
          </a:p>
          <a:p>
            <a:pPr marL="457200" lvl="0" indent="-457200" algn="just" fontAlgn="base">
              <a:buFont typeface="Arial" panose="020B0604020202020204" pitchFamily="34" charset="0"/>
              <a:buChar char="•"/>
            </a:pPr>
            <a:endParaRPr lang="en-IN" sz="3200" dirty="0">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endParaRPr lang="en-IN" sz="3200" dirty="0">
              <a:latin typeface="Times New Roman" panose="02020603050405020304" pitchFamily="18" charset="0"/>
              <a:ea typeface="Times New Roman" panose="02020603050405020304" pitchFamily="18" charset="0"/>
            </a:endParaRPr>
          </a:p>
          <a:p>
            <a:pPr marL="457200" indent="-457200" algn="just" fontAlgn="base">
              <a:spcAft>
                <a:spcPts val="0"/>
              </a:spcAft>
              <a:buFont typeface="Arial" panose="020B0604020202020204" pitchFamily="34" charset="0"/>
              <a:buChar char="•"/>
            </a:pPr>
            <a:endParaRPr lang="en-IN" sz="3200" dirty="0">
              <a:latin typeface="Times New Roman" panose="02020603050405020304" pitchFamily="18" charset="0"/>
              <a:ea typeface="Times New Roman" panose="02020603050405020304" pitchFamily="18" charset="0"/>
            </a:endParaRPr>
          </a:p>
          <a:p>
            <a:pPr marL="342900" indent="-342900" algn="l">
              <a:buFont typeface="Arial" panose="020B0604020202020204" pitchFamily="34" charset="0"/>
              <a:buChar char="•"/>
            </a:pPr>
            <a:endParaRPr lang="en-IN" sz="3200"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4307"/>
    </mc:Choice>
    <mc:Fallback>
      <p:transition spd="slow" advTm="343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0"/>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and XML difference</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163773" y="620974"/>
            <a:ext cx="7014949" cy="6247864"/>
          </a:xfrm>
          <a:prstGeom prst="rect">
            <a:avLst/>
          </a:prstGeom>
        </p:spPr>
        <p:txBody>
          <a:bodyPr wrap="square">
            <a:spAutoFit/>
          </a:bodyPr>
          <a:lstStyle/>
          <a:p>
            <a:pPr marL="45085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main  difference  between  RDF  and  XML  is  that  </a:t>
            </a:r>
            <a:r>
              <a:rPr lang="en-IN" altLang="en-US" sz="2000" dirty="0">
                <a:highlight>
                  <a:srgbClr val="FFFF00"/>
                </a:highlight>
                <a:latin typeface="Times New Roman" panose="02020603050405020304" pitchFamily="18" charset="0"/>
                <a:cs typeface="Times New Roman" panose="02020603050405020304" pitchFamily="18" charset="0"/>
              </a:rPr>
              <a:t>XML does  not  define  the  meaning  of  data</a:t>
            </a:r>
            <a:r>
              <a:rPr lang="en-IN" altLang="en-US" sz="2000" dirty="0">
                <a:latin typeface="Times New Roman" panose="02020603050405020304" pitchFamily="18" charset="0"/>
                <a:cs typeface="Times New Roman" panose="02020603050405020304" pitchFamily="18" charset="0"/>
              </a:rPr>
              <a:t>,  except  when  there  is  a  commonly  agreed  meaning  between exchanging  parties.</a:t>
            </a:r>
            <a:r>
              <a:rPr lang="en-IN" altLang="en-US" sz="2000" dirty="0">
                <a:highlight>
                  <a:srgbClr val="FFFF00"/>
                </a:highlight>
                <a:latin typeface="Times New Roman" panose="02020603050405020304" pitchFamily="18" charset="0"/>
                <a:cs typeface="Times New Roman" panose="02020603050405020304" pitchFamily="18" charset="0"/>
              </a:rPr>
              <a:t> RDF  has  a  formally  defined  way  to  interpret  statements.</a:t>
            </a:r>
            <a:endParaRPr lang="en-IN" altLang="en-US" sz="2000" dirty="0">
              <a:highlight>
                <a:srgbClr val="FFFF00"/>
              </a:highlight>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marL="45085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No standard interpretation of the tag nesting mechanism of XML. The nesting of tag A in B can be interpreted in three different ways:</a:t>
            </a:r>
            <a:endParaRPr lang="en-IN" altLang="en-US" sz="20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marL="1530350" lvl="2"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Α is a part of Β </a:t>
            </a:r>
            <a:endParaRPr lang="en-IN" altLang="en-US" sz="2000" dirty="0">
              <a:latin typeface="Times New Roman" panose="02020603050405020304" pitchFamily="18" charset="0"/>
              <a:cs typeface="Times New Roman" panose="02020603050405020304" pitchFamily="18" charset="0"/>
            </a:endParaRPr>
          </a:p>
          <a:p>
            <a:pPr marL="1530350" lvl="2"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Α is a subset of Β </a:t>
            </a:r>
            <a:endParaRPr lang="en-IN" altLang="en-US" sz="2000" dirty="0">
              <a:latin typeface="Times New Roman" panose="02020603050405020304" pitchFamily="18" charset="0"/>
              <a:cs typeface="Times New Roman" panose="02020603050405020304" pitchFamily="18" charset="0"/>
            </a:endParaRPr>
          </a:p>
          <a:p>
            <a:pPr marL="1530350" lvl="2"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Α is a property of Β</a:t>
            </a:r>
            <a:endParaRPr lang="en-IN" altLang="en-US" sz="2000" dirty="0">
              <a:latin typeface="Times New Roman" panose="02020603050405020304" pitchFamily="18" charset="0"/>
              <a:cs typeface="Times New Roman" panose="02020603050405020304" pitchFamily="18" charset="0"/>
            </a:endParaRPr>
          </a:p>
          <a:p>
            <a:pPr marL="627380" lvl="2" algn="just"/>
            <a:endParaRPr lang="en-IN" altLang="en-US" sz="2000" dirty="0">
              <a:latin typeface="Times New Roman" panose="02020603050405020304" pitchFamily="18" charset="0"/>
              <a:cs typeface="Times New Roman" panose="02020603050405020304" pitchFamily="18" charset="0"/>
            </a:endParaRPr>
          </a:p>
          <a:p>
            <a:pPr marL="450850" lvl="2" indent="176530" algn="just"/>
            <a:r>
              <a:rPr lang="en-IN" altLang="en-US" sz="2000" dirty="0">
                <a:latin typeface="Times New Roman" panose="02020603050405020304" pitchFamily="18" charset="0"/>
                <a:cs typeface="Times New Roman" panose="02020603050405020304" pitchFamily="18" charset="0"/>
              </a:rPr>
              <a:t>In XML shown - nesting of lecturer tag inside faculty tag is actually a subset relation, nesting of name tag inside either  lecturer or  course tags is a property relation, and finally,  nesting of student tags inside course  tag  implies  that  students  are  part  of  a  course. </a:t>
            </a:r>
            <a:r>
              <a:rPr lang="en-IN" altLang="en-US" sz="2000" dirty="0">
                <a:solidFill>
                  <a:srgbClr val="0070C0"/>
                </a:solidFill>
                <a:latin typeface="Times New Roman" panose="02020603050405020304" pitchFamily="18" charset="0"/>
                <a:cs typeface="Times New Roman" panose="02020603050405020304" pitchFamily="18" charset="0"/>
              </a:rPr>
              <a:t> In  RDF  and  RDF  Schema  there is a standard interpretation for all those relations</a:t>
            </a:r>
            <a:endParaRPr lang="en-IN" altLang="en-US" sz="2000" dirty="0">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7397087" y="1401381"/>
            <a:ext cx="4667534" cy="3785652"/>
          </a:xfrm>
          <a:prstGeom prst="rect">
            <a:avLst/>
          </a:prstGeom>
        </p:spPr>
        <p:txBody>
          <a:bodyPr wrap="square">
            <a:spAutoFit/>
          </a:bodyPr>
          <a:lstStyle/>
          <a:p>
            <a:r>
              <a:rPr lang="en-IN" sz="2000" dirty="0"/>
              <a:t>&lt;faculty&gt;</a:t>
            </a:r>
            <a:endParaRPr lang="en-IN" sz="2000" dirty="0"/>
          </a:p>
          <a:p>
            <a:r>
              <a:rPr lang="en-IN" sz="2000" dirty="0"/>
              <a:t>   &lt;lecturer&gt;  </a:t>
            </a:r>
            <a:endParaRPr lang="en-IN" sz="2000" dirty="0"/>
          </a:p>
          <a:p>
            <a:r>
              <a:rPr lang="en-IN" sz="2000" dirty="0"/>
              <a:t>     &lt;name&gt;John  Smith&lt;/name&gt; </a:t>
            </a:r>
            <a:endParaRPr lang="en-IN" sz="2000" dirty="0"/>
          </a:p>
          <a:p>
            <a:r>
              <a:rPr lang="en-IN" sz="2000" dirty="0"/>
              <a:t>      &lt;teaches&gt;  </a:t>
            </a:r>
            <a:endParaRPr lang="en-IN" sz="2000" dirty="0"/>
          </a:p>
          <a:p>
            <a:r>
              <a:rPr lang="en-IN" sz="2000" dirty="0"/>
              <a:t>          &lt;course&gt;        </a:t>
            </a:r>
            <a:endParaRPr lang="en-IN" sz="2000" dirty="0"/>
          </a:p>
          <a:p>
            <a:r>
              <a:rPr lang="en-IN" sz="2000" dirty="0"/>
              <a:t> 	 &lt;name&gt;Algorithms&lt;/name&gt;          	&lt;student&gt; aem153&lt;/student&gt;           	 &lt;student&gt;aem202&lt;/student&gt; </a:t>
            </a:r>
            <a:endParaRPr lang="en-IN" sz="2000" dirty="0"/>
          </a:p>
          <a:p>
            <a:r>
              <a:rPr lang="en-IN" sz="2000" dirty="0"/>
              <a:t>           &lt;/course&gt;   </a:t>
            </a:r>
            <a:endParaRPr lang="en-IN" sz="2000" dirty="0"/>
          </a:p>
          <a:p>
            <a:r>
              <a:rPr lang="en-IN" sz="2000" dirty="0"/>
              <a:t>       &lt;/teaches&gt;  </a:t>
            </a:r>
            <a:endParaRPr lang="en-IN" sz="2000" dirty="0"/>
          </a:p>
          <a:p>
            <a:r>
              <a:rPr lang="en-IN" sz="2000" dirty="0"/>
              <a:t>     &lt;/lecturer&gt;  </a:t>
            </a:r>
            <a:endParaRPr lang="en-IN" sz="2000" dirty="0"/>
          </a:p>
          <a:p>
            <a:r>
              <a:rPr lang="en-IN" sz="2000" dirty="0"/>
              <a:t>  &lt;/faculty&gt;</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5660" y="856357"/>
            <a:ext cx="11327642" cy="5047536"/>
          </a:xfrm>
          <a:prstGeom prst="rect">
            <a:avLst/>
          </a:prstGeom>
        </p:spPr>
        <p:txBody>
          <a:bodyPr wrap="square">
            <a:spAutoFit/>
          </a:bodyPr>
          <a:lstStyle/>
          <a:p>
            <a:r>
              <a:rPr lang="en-GB" sz="2000" dirty="0"/>
              <a:t>&lt;</a:t>
            </a:r>
            <a:r>
              <a:rPr lang="en-GB" sz="2000" dirty="0" err="1"/>
              <a:t>rdf:RDF</a:t>
            </a:r>
            <a:endParaRPr lang="en-GB" sz="2000" dirty="0"/>
          </a:p>
          <a:p>
            <a:r>
              <a:rPr lang="en-GB" sz="2000" dirty="0"/>
              <a:t>  	 </a:t>
            </a:r>
            <a:r>
              <a:rPr lang="en-GB" sz="2000" dirty="0" err="1"/>
              <a:t>xmlns:rdfs</a:t>
            </a:r>
            <a:r>
              <a:rPr lang="en-GB" sz="2000" dirty="0"/>
              <a:t>=“http://www.w3.org/2000/01/</a:t>
            </a:r>
            <a:r>
              <a:rPr lang="en-GB" sz="2000" dirty="0" err="1"/>
              <a:t>rdf</a:t>
            </a:r>
            <a:r>
              <a:rPr lang="en-GB" sz="2000" dirty="0"/>
              <a:t>-schema#”</a:t>
            </a:r>
            <a:endParaRPr lang="en-GB" sz="2000" dirty="0"/>
          </a:p>
          <a:p>
            <a:r>
              <a:rPr lang="en-GB" sz="2000" dirty="0"/>
              <a:t>   	</a:t>
            </a:r>
            <a:r>
              <a:rPr lang="en-GB" sz="2000" dirty="0" err="1"/>
              <a:t>xmlns:org</a:t>
            </a:r>
            <a:r>
              <a:rPr lang="en-GB" sz="2000" dirty="0"/>
              <a:t>=“http://www.w3.org/ns/org#”</a:t>
            </a:r>
            <a:endParaRPr lang="en-GB" sz="2000" dirty="0"/>
          </a:p>
          <a:p>
            <a:r>
              <a:rPr lang="en-GB" sz="2000" dirty="0"/>
              <a:t>   	</a:t>
            </a:r>
            <a:r>
              <a:rPr lang="en-GB" sz="2000" dirty="0" err="1"/>
              <a:t>xmlns:locn</a:t>
            </a:r>
            <a:r>
              <a:rPr lang="en-GB" sz="2000" dirty="0"/>
              <a:t>=“http://www.w3.org/ns/</a:t>
            </a:r>
            <a:r>
              <a:rPr lang="en-GB" sz="2000" dirty="0" err="1"/>
              <a:t>locn</a:t>
            </a:r>
            <a:r>
              <a:rPr lang="en-GB" sz="2000" dirty="0"/>
              <a:t>#” &gt;</a:t>
            </a:r>
            <a:endParaRPr lang="en-GB" sz="2000" dirty="0"/>
          </a:p>
          <a:p>
            <a:endParaRPr lang="en-GB" sz="2000" dirty="0"/>
          </a:p>
          <a:p>
            <a:r>
              <a:rPr lang="en-GB" sz="2000" dirty="0"/>
              <a:t>   &lt;</a:t>
            </a:r>
            <a:r>
              <a:rPr lang="en-GB" sz="2000" dirty="0" err="1"/>
              <a:t>org:Organization</a:t>
            </a:r>
            <a:r>
              <a:rPr lang="en-GB" sz="2000" dirty="0"/>
              <a:t> </a:t>
            </a:r>
            <a:r>
              <a:rPr lang="en-GB" sz="2000" dirty="0" err="1"/>
              <a:t>rdf:about</a:t>
            </a:r>
            <a:r>
              <a:rPr lang="en-GB" sz="2000" dirty="0"/>
              <a:t>=“</a:t>
            </a:r>
            <a:r>
              <a:rPr lang="en-GB" sz="2000" dirty="0">
                <a:solidFill>
                  <a:srgbClr val="FF0000"/>
                </a:solidFill>
              </a:rPr>
              <a:t>http://publications.europa.eu/resource/authority/corporate-body/PUBL</a:t>
            </a:r>
            <a:r>
              <a:rPr lang="en-GB" sz="2000" dirty="0"/>
              <a:t>”&gt;</a:t>
            </a:r>
            <a:endParaRPr lang="en-GB" sz="2000" dirty="0"/>
          </a:p>
          <a:p>
            <a:r>
              <a:rPr lang="en-GB" sz="2000" dirty="0"/>
              <a:t>   	&lt;</a:t>
            </a:r>
            <a:r>
              <a:rPr lang="en-GB" sz="2000" dirty="0" err="1">
                <a:solidFill>
                  <a:srgbClr val="0070C0"/>
                </a:solidFill>
              </a:rPr>
              <a:t>rdfs:label</a:t>
            </a:r>
            <a:r>
              <a:rPr lang="en-GB" sz="2000" dirty="0"/>
              <a:t>&gt; “</a:t>
            </a:r>
            <a:r>
              <a:rPr lang="en-GB" sz="2000" dirty="0">
                <a:solidFill>
                  <a:srgbClr val="00B050"/>
                </a:solidFill>
              </a:rPr>
              <a:t>Publications Office</a:t>
            </a:r>
            <a:r>
              <a:rPr lang="en-GB" sz="2000" dirty="0"/>
              <a:t>”&lt; /</a:t>
            </a:r>
            <a:r>
              <a:rPr lang="en-GB" sz="2000" dirty="0" err="1"/>
              <a:t>rdfs:label</a:t>
            </a:r>
            <a:r>
              <a:rPr lang="en-GB" sz="2000" dirty="0"/>
              <a:t>&gt;</a:t>
            </a:r>
            <a:endParaRPr lang="en-GB" sz="2000" dirty="0"/>
          </a:p>
          <a:p>
            <a:r>
              <a:rPr lang="en-GB" sz="2000" dirty="0"/>
              <a:t>   	&lt;</a:t>
            </a:r>
            <a:r>
              <a:rPr lang="en-GB" sz="2000" dirty="0" err="1">
                <a:solidFill>
                  <a:srgbClr val="0070C0"/>
                </a:solidFill>
              </a:rPr>
              <a:t>org:hasSite</a:t>
            </a:r>
            <a:r>
              <a:rPr lang="en-GB" sz="2000" dirty="0"/>
              <a:t>  </a:t>
            </a:r>
            <a:r>
              <a:rPr lang="en-GB" sz="2000" dirty="0" err="1"/>
              <a:t>rdf:resource</a:t>
            </a:r>
            <a:r>
              <a:rPr lang="en-GB" sz="2000" dirty="0"/>
              <a:t>=“</a:t>
            </a:r>
            <a:r>
              <a:rPr lang="en-GB" sz="2000" dirty="0">
                <a:solidFill>
                  <a:srgbClr val="00B050"/>
                </a:solidFill>
              </a:rPr>
              <a:t>http://example.com/site/1234</a:t>
            </a:r>
            <a:r>
              <a:rPr lang="en-GB" sz="2000" dirty="0"/>
              <a:t>”/&gt;</a:t>
            </a:r>
            <a:endParaRPr lang="en-GB" sz="2000" dirty="0"/>
          </a:p>
          <a:p>
            <a:r>
              <a:rPr lang="en-GB" sz="2000" dirty="0"/>
              <a:t>  &lt;/</a:t>
            </a:r>
            <a:r>
              <a:rPr lang="en-GB" sz="2000" dirty="0" err="1"/>
              <a:t>org:Organization</a:t>
            </a:r>
            <a:r>
              <a:rPr lang="en-GB" sz="2000" dirty="0"/>
              <a:t>&gt;</a:t>
            </a:r>
            <a:endParaRPr lang="en-GB" sz="2000" dirty="0"/>
          </a:p>
          <a:p>
            <a:endParaRPr lang="en-GB" sz="2200" dirty="0"/>
          </a:p>
          <a:p>
            <a:r>
              <a:rPr lang="en-GB" sz="2000" dirty="0"/>
              <a:t>  &lt;</a:t>
            </a:r>
            <a:r>
              <a:rPr lang="en-GB" sz="2000" dirty="0" err="1"/>
              <a:t>locn:Address</a:t>
            </a:r>
            <a:r>
              <a:rPr lang="en-GB" sz="2000" dirty="0"/>
              <a:t> </a:t>
            </a:r>
            <a:r>
              <a:rPr lang="en-GB" sz="2000" dirty="0" err="1"/>
              <a:t>rdf:about</a:t>
            </a:r>
            <a:r>
              <a:rPr lang="en-GB" sz="2000" dirty="0"/>
              <a:t>=“</a:t>
            </a:r>
            <a:r>
              <a:rPr lang="en-GB" sz="2000" dirty="0">
                <a:solidFill>
                  <a:srgbClr val="FF0000"/>
                </a:solidFill>
              </a:rPr>
              <a:t>http://example.com/site/1234</a:t>
            </a:r>
            <a:r>
              <a:rPr lang="en-GB" sz="2000" dirty="0"/>
              <a:t>”/&gt;</a:t>
            </a:r>
            <a:endParaRPr lang="en-GB" sz="2000" dirty="0"/>
          </a:p>
          <a:p>
            <a:r>
              <a:rPr lang="en-GB" sz="2000" dirty="0"/>
              <a:t>   	&lt;</a:t>
            </a:r>
            <a:r>
              <a:rPr lang="en-GB" sz="2000" dirty="0" err="1">
                <a:solidFill>
                  <a:srgbClr val="0070C0"/>
                </a:solidFill>
              </a:rPr>
              <a:t>locn:fullAddress</a:t>
            </a:r>
            <a:r>
              <a:rPr lang="en-GB" sz="2000" dirty="0"/>
              <a:t>&gt;”2, rue Mercier, 2985 Luxembourg, LUXEMBOURG”        </a:t>
            </a:r>
            <a:endParaRPr lang="en-GB" sz="2000" dirty="0"/>
          </a:p>
          <a:p>
            <a:r>
              <a:rPr lang="en-GB" sz="2000" dirty="0"/>
              <a:t>   	&lt;/</a:t>
            </a:r>
            <a:r>
              <a:rPr lang="en-GB" sz="2000" dirty="0" err="1"/>
              <a:t>locn:fullAddress</a:t>
            </a:r>
            <a:r>
              <a:rPr lang="en-GB" sz="2000" dirty="0"/>
              <a:t>&gt;</a:t>
            </a:r>
            <a:endParaRPr lang="en-GB" sz="2000" dirty="0"/>
          </a:p>
          <a:p>
            <a:r>
              <a:rPr lang="en-GB" sz="2000" dirty="0"/>
              <a:t>  &lt;/</a:t>
            </a:r>
            <a:r>
              <a:rPr lang="en-GB" sz="2000" dirty="0" err="1"/>
              <a:t>locn:Address</a:t>
            </a:r>
            <a:r>
              <a:rPr lang="en-GB" sz="2000" dirty="0"/>
              <a:t>&gt;</a:t>
            </a:r>
            <a:endParaRPr lang="en-GB" sz="2000" dirty="0"/>
          </a:p>
          <a:p>
            <a:endParaRPr lang="en-GB" sz="2000" dirty="0"/>
          </a:p>
          <a:p>
            <a:r>
              <a:rPr lang="en-GB" sz="2000" dirty="0"/>
              <a:t>&lt;/</a:t>
            </a:r>
            <a:r>
              <a:rPr lang="en-GB" sz="2000" dirty="0" err="1"/>
              <a:t>rdf:RDF</a:t>
            </a:r>
            <a:r>
              <a:rPr lang="en-GB" sz="2000" dirty="0"/>
              <a:t>&gt;</a:t>
            </a:r>
            <a:endParaRPr lang="en-GB" sz="2000" dirty="0"/>
          </a:p>
        </p:txBody>
      </p:sp>
      <p:sp>
        <p:nvSpPr>
          <p:cNvPr id="3" name="Rectangle 2"/>
          <p:cNvSpPr/>
          <p:nvPr/>
        </p:nvSpPr>
        <p:spPr>
          <a:xfrm>
            <a:off x="1446663" y="173588"/>
            <a:ext cx="9908273" cy="584775"/>
          </a:xfrm>
          <a:prstGeom prst="rect">
            <a:avLst/>
          </a:prstGeom>
        </p:spPr>
        <p:txBody>
          <a:bodyPr wrap="square">
            <a:spAutoFit/>
          </a:bodyPr>
          <a:lstStyle/>
          <a:p>
            <a:pPr algn="ctr" fontAlgn="base">
              <a:spcBef>
                <a:spcPts val="1000"/>
              </a:spcBef>
            </a:pPr>
            <a:r>
              <a:rPr lang="en-IN" sz="3200" dirty="0">
                <a:solidFill>
                  <a:srgbClr val="C00000"/>
                </a:solidFill>
                <a:latin typeface="Times New Roman" panose="02020603050405020304" pitchFamily="18" charset="0"/>
                <a:ea typeface="Times New Roman" panose="02020603050405020304" pitchFamily="18" charset="0"/>
              </a:rPr>
              <a:t>RDF Representation in XML Format</a:t>
            </a:r>
            <a:endParaRPr lang="en-IN" sz="3200" dirty="0">
              <a:solidFill>
                <a:srgbClr val="C00000"/>
              </a:solidFill>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Representation</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1189598" y="900752"/>
            <a:ext cx="10301818" cy="3785652"/>
          </a:xfrm>
          <a:prstGeom prst="rect">
            <a:avLst/>
          </a:prstGeom>
        </p:spPr>
        <p:txBody>
          <a:bodyPr wrap="square">
            <a:spAutoFit/>
          </a:bodyPr>
          <a:lstStyle/>
          <a:p>
            <a:pPr marL="273050" algn="just"/>
            <a:r>
              <a:rPr lang="en-IN" altLang="en-US" sz="2400" dirty="0">
                <a:latin typeface="Times New Roman" panose="02020603050405020304" pitchFamily="18" charset="0"/>
                <a:cs typeface="Times New Roman" panose="02020603050405020304" pitchFamily="18" charset="0"/>
              </a:rPr>
              <a:t>RDF is a general syntax for representing data on the Web.</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latin typeface="Times New Roman" panose="02020603050405020304" pitchFamily="18" charset="0"/>
                <a:cs typeface="Times New Roman" panose="02020603050405020304" pitchFamily="18" charset="0"/>
              </a:rPr>
              <a:t>Every piece of information expressed in RDF is represented as a triple:</a:t>
            </a:r>
            <a:endParaRPr lang="en-IN" altLang="en-US" sz="2400" dirty="0">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116078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Subject –</a:t>
            </a:r>
            <a:r>
              <a:rPr lang="en-IN" altLang="en-US" sz="2400" dirty="0">
                <a:latin typeface="Times New Roman" panose="02020603050405020304" pitchFamily="18" charset="0"/>
                <a:cs typeface="Times New Roman" panose="02020603050405020304" pitchFamily="18" charset="0"/>
              </a:rPr>
              <a:t> a resource, which may be identified with a URI.</a:t>
            </a:r>
            <a:endParaRPr lang="en-IN" altLang="en-US" sz="2400" dirty="0">
              <a:latin typeface="Times New Roman" panose="02020603050405020304" pitchFamily="18" charset="0"/>
              <a:cs typeface="Times New Roman" panose="02020603050405020304" pitchFamily="18" charset="0"/>
            </a:endParaRPr>
          </a:p>
          <a:p>
            <a:pPr marL="116078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116078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Predicate –</a:t>
            </a:r>
            <a:r>
              <a:rPr lang="en-IN" altLang="en-US" sz="2400" dirty="0">
                <a:latin typeface="Times New Roman" panose="02020603050405020304" pitchFamily="18" charset="0"/>
                <a:cs typeface="Times New Roman" panose="02020603050405020304" pitchFamily="18" charset="0"/>
              </a:rPr>
              <a:t> a URI-identified reused specification of the relationship.</a:t>
            </a:r>
            <a:endParaRPr lang="en-IN" altLang="en-US" sz="2400" dirty="0">
              <a:latin typeface="Times New Roman" panose="02020603050405020304" pitchFamily="18" charset="0"/>
              <a:cs typeface="Times New Roman" panose="02020603050405020304" pitchFamily="18" charset="0"/>
            </a:endParaRPr>
          </a:p>
          <a:p>
            <a:pPr marL="116078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116078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Object –</a:t>
            </a:r>
            <a:r>
              <a:rPr lang="en-IN" altLang="en-US" sz="2400" dirty="0">
                <a:latin typeface="Times New Roman" panose="02020603050405020304" pitchFamily="18" charset="0"/>
                <a:cs typeface="Times New Roman" panose="02020603050405020304" pitchFamily="18" charset="0"/>
              </a:rPr>
              <a:t> a resource or literal to which the subject is related.</a:t>
            </a:r>
            <a:endParaRPr lang="en-IN" altLang="en-US" sz="2400" dirty="0">
              <a:latin typeface="Times New Roman" panose="02020603050405020304" pitchFamily="18" charset="0"/>
              <a:cs typeface="Times New Roman" panose="02020603050405020304" pitchFamily="18" charset="0"/>
            </a:endParaRPr>
          </a:p>
          <a:p>
            <a:pPr marL="817880" algn="just"/>
            <a:endParaRPr lang="en-IN" alt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884830" y="4686404"/>
            <a:ext cx="10495128" cy="18560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94012" y="504967"/>
            <a:ext cx="10276763" cy="57866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407391" y="0"/>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 XML</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4" name="Rectangle 3"/>
          <p:cNvSpPr/>
          <p:nvPr/>
        </p:nvSpPr>
        <p:spPr>
          <a:xfrm>
            <a:off x="1064525" y="463707"/>
            <a:ext cx="10190328" cy="4246245"/>
          </a:xfrm>
          <a:prstGeom prst="rect">
            <a:avLst/>
          </a:prstGeom>
          <a:ln>
            <a:solidFill>
              <a:schemeClr val="tx1"/>
            </a:solidFill>
          </a:ln>
        </p:spPr>
        <p:txBody>
          <a:bodyPr wrap="square">
            <a:spAutoFit/>
          </a:bodyPr>
          <a:lstStyle/>
          <a:p>
            <a:r>
              <a:rPr lang="en-GB" dirty="0"/>
              <a:t>&lt;</a:t>
            </a:r>
            <a:r>
              <a:rPr lang="en-GB" dirty="0" err="1"/>
              <a:t>rdf:RDF</a:t>
            </a:r>
            <a:endParaRPr lang="en-GB" dirty="0"/>
          </a:p>
          <a:p>
            <a:r>
              <a:rPr lang="en-GB" dirty="0"/>
              <a:t>  </a:t>
            </a:r>
            <a:r>
              <a:rPr lang="en-GB" dirty="0" err="1"/>
              <a:t>xmlns:rdfs</a:t>
            </a:r>
            <a:r>
              <a:rPr lang="en-GB" dirty="0"/>
              <a:t>=“http://www.w3.org/2000/01/</a:t>
            </a:r>
            <a:r>
              <a:rPr lang="en-GB" dirty="0" err="1"/>
              <a:t>rdf</a:t>
            </a:r>
            <a:r>
              <a:rPr lang="en-GB" dirty="0"/>
              <a:t>-schema#”</a:t>
            </a:r>
            <a:endParaRPr lang="en-GB" dirty="0"/>
          </a:p>
          <a:p>
            <a:r>
              <a:rPr lang="en-GB" dirty="0"/>
              <a:t>   xmlns:dcat=“http://www.w3.org/TR/vocab-</a:t>
            </a:r>
            <a:r>
              <a:rPr lang="en-GB" dirty="0" err="1"/>
              <a:t>dcat</a:t>
            </a:r>
            <a:r>
              <a:rPr lang="en-GB" dirty="0"/>
              <a:t>/“       </a:t>
            </a:r>
            <a:r>
              <a:rPr lang="en-GB" b="1" dirty="0"/>
              <a:t>Description of prefixes</a:t>
            </a:r>
            <a:endParaRPr lang="en-GB" b="1" dirty="0"/>
          </a:p>
          <a:p>
            <a:r>
              <a:rPr lang="en-GB" dirty="0"/>
              <a:t>   </a:t>
            </a:r>
            <a:r>
              <a:rPr lang="en-GB" dirty="0" err="1"/>
              <a:t>xmlns:dct</a:t>
            </a:r>
            <a:r>
              <a:rPr lang="en-GB" dirty="0"/>
              <a:t>=“http://purl.org/dc/terms/”</a:t>
            </a:r>
            <a:endParaRPr lang="en-GB" dirty="0"/>
          </a:p>
          <a:p>
            <a:r>
              <a:rPr lang="en-GB" dirty="0"/>
              <a:t>   </a:t>
            </a:r>
            <a:endParaRPr lang="en-GB" dirty="0"/>
          </a:p>
          <a:p>
            <a:r>
              <a:rPr lang="en-GB" dirty="0"/>
              <a:t>&lt;</a:t>
            </a:r>
            <a:r>
              <a:rPr lang="en-GB" dirty="0" err="1"/>
              <a:t>dcat:Dataset</a:t>
            </a:r>
            <a:r>
              <a:rPr lang="en-GB" dirty="0"/>
              <a:t> </a:t>
            </a:r>
            <a:r>
              <a:rPr lang="en-GB" dirty="0" err="1"/>
              <a:t>rdf:about</a:t>
            </a:r>
            <a:r>
              <a:rPr lang="en-GB" dirty="0"/>
              <a:t>=“</a:t>
            </a:r>
            <a:r>
              <a:rPr lang="en-GB" dirty="0">
                <a:solidFill>
                  <a:srgbClr val="FF0000"/>
                </a:solidFill>
              </a:rPr>
              <a:t>http://publications.europa.eu/resource/authority/file-type/</a:t>
            </a:r>
            <a:r>
              <a:rPr lang="en-GB" dirty="0"/>
              <a:t>”&gt;</a:t>
            </a:r>
            <a:endParaRPr lang="en-GB" dirty="0"/>
          </a:p>
          <a:p>
            <a:r>
              <a:rPr lang="en-GB" dirty="0"/>
              <a:t>   &lt;</a:t>
            </a:r>
            <a:r>
              <a:rPr lang="en-GB" dirty="0" err="1">
                <a:solidFill>
                  <a:srgbClr val="0070C0"/>
                </a:solidFill>
              </a:rPr>
              <a:t>dct:title</a:t>
            </a:r>
            <a:r>
              <a:rPr lang="en-GB" dirty="0"/>
              <a:t>&gt; “</a:t>
            </a:r>
            <a:r>
              <a:rPr lang="en-GB" dirty="0">
                <a:solidFill>
                  <a:srgbClr val="00B050"/>
                </a:solidFill>
              </a:rPr>
              <a:t>File types Name Authority List</a:t>
            </a:r>
            <a:r>
              <a:rPr lang="en-GB" dirty="0"/>
              <a:t>”&lt; /</a:t>
            </a:r>
            <a:r>
              <a:rPr lang="en-GB" dirty="0" err="1"/>
              <a:t>dct:title</a:t>
            </a:r>
            <a:r>
              <a:rPr lang="en-GB" dirty="0"/>
              <a:t>&gt;</a:t>
            </a:r>
            <a:endParaRPr lang="en-GB" dirty="0"/>
          </a:p>
          <a:p>
            <a:r>
              <a:rPr lang="en-GB" dirty="0"/>
              <a:t>   &lt;</a:t>
            </a:r>
            <a:r>
              <a:rPr lang="en-GB" dirty="0" err="1">
                <a:solidFill>
                  <a:srgbClr val="0070C0"/>
                </a:solidFill>
              </a:rPr>
              <a:t>dc</a:t>
            </a:r>
            <a:r>
              <a:rPr lang="en-US" altLang="en-GB" dirty="0" err="1">
                <a:solidFill>
                  <a:srgbClr val="0070C0"/>
                </a:solidFill>
              </a:rPr>
              <a:t>t</a:t>
            </a:r>
            <a:r>
              <a:rPr lang="en-GB" dirty="0" err="1">
                <a:solidFill>
                  <a:srgbClr val="0070C0"/>
                </a:solidFill>
              </a:rPr>
              <a:t>:publisher</a:t>
            </a:r>
            <a:r>
              <a:rPr lang="en-GB" dirty="0"/>
              <a:t> </a:t>
            </a:r>
            <a:r>
              <a:rPr lang="en-GB" dirty="0" err="1"/>
              <a:t>rdf:resource</a:t>
            </a:r>
            <a:r>
              <a:rPr lang="en-GB" dirty="0"/>
              <a:t>=“</a:t>
            </a:r>
            <a:r>
              <a:rPr lang="en-GB" dirty="0">
                <a:solidFill>
                  <a:srgbClr val="00B050"/>
                </a:solidFill>
              </a:rPr>
              <a:t>http://open-data.europa.eu/</a:t>
            </a:r>
            <a:r>
              <a:rPr lang="en-GB" dirty="0" err="1">
                <a:solidFill>
                  <a:srgbClr val="00B050"/>
                </a:solidFill>
              </a:rPr>
              <a:t>en</a:t>
            </a:r>
            <a:r>
              <a:rPr lang="en-GB" dirty="0">
                <a:solidFill>
                  <a:srgbClr val="00B050"/>
                </a:solidFill>
              </a:rPr>
              <a:t>/data/publisher/</a:t>
            </a:r>
            <a:r>
              <a:rPr lang="en-GB" dirty="0" err="1">
                <a:solidFill>
                  <a:srgbClr val="00B050"/>
                </a:solidFill>
              </a:rPr>
              <a:t>publ</a:t>
            </a:r>
            <a:r>
              <a:rPr lang="en-GB" dirty="0"/>
              <a:t>”/&gt;</a:t>
            </a:r>
            <a:endParaRPr lang="en-GB" dirty="0"/>
          </a:p>
          <a:p>
            <a:r>
              <a:rPr lang="en-GB" dirty="0"/>
              <a:t>&lt;/</a:t>
            </a:r>
            <a:r>
              <a:rPr lang="en-GB" dirty="0" err="1"/>
              <a:t>dcat:Dataset</a:t>
            </a:r>
            <a:r>
              <a:rPr lang="en-GB" dirty="0"/>
              <a:t>&gt;</a:t>
            </a:r>
            <a:endParaRPr lang="en-GB" dirty="0"/>
          </a:p>
          <a:p>
            <a:endParaRPr lang="en-GB" dirty="0"/>
          </a:p>
          <a:p>
            <a:r>
              <a:rPr lang="en-GB" dirty="0"/>
              <a:t>&lt;</a:t>
            </a:r>
            <a:r>
              <a:rPr lang="en-GB" dirty="0" err="1"/>
              <a:t>dct:Publisher</a:t>
            </a:r>
            <a:r>
              <a:rPr lang="en-GB" dirty="0"/>
              <a:t> </a:t>
            </a:r>
            <a:r>
              <a:rPr lang="en-GB" dirty="0" err="1"/>
              <a:t>rdf:about</a:t>
            </a:r>
            <a:r>
              <a:rPr lang="en-GB" dirty="0"/>
              <a:t>=“</a:t>
            </a:r>
            <a:r>
              <a:rPr lang="en-GB" dirty="0">
                <a:solidFill>
                  <a:srgbClr val="FF0000"/>
                </a:solidFill>
              </a:rPr>
              <a:t>http://open-data.europa.eu/</a:t>
            </a:r>
            <a:r>
              <a:rPr lang="en-GB" dirty="0" err="1">
                <a:solidFill>
                  <a:srgbClr val="FF0000"/>
                </a:solidFill>
              </a:rPr>
              <a:t>en</a:t>
            </a:r>
            <a:r>
              <a:rPr lang="en-GB" dirty="0">
                <a:solidFill>
                  <a:srgbClr val="FF0000"/>
                </a:solidFill>
              </a:rPr>
              <a:t>/data/publisher/</a:t>
            </a:r>
            <a:r>
              <a:rPr lang="en-GB" dirty="0" err="1">
                <a:solidFill>
                  <a:srgbClr val="FF0000"/>
                </a:solidFill>
              </a:rPr>
              <a:t>publ</a:t>
            </a:r>
            <a:r>
              <a:rPr lang="en-GB" dirty="0"/>
              <a:t>”/&gt;</a:t>
            </a:r>
            <a:endParaRPr lang="en-GB" dirty="0"/>
          </a:p>
          <a:p>
            <a:r>
              <a:rPr lang="en-GB" dirty="0"/>
              <a:t>   &lt;</a:t>
            </a:r>
            <a:r>
              <a:rPr lang="en-GB" dirty="0" err="1">
                <a:solidFill>
                  <a:srgbClr val="0070C0"/>
                </a:solidFill>
              </a:rPr>
              <a:t>dct:title</a:t>
            </a:r>
            <a:r>
              <a:rPr lang="en-GB" dirty="0"/>
              <a:t>&gt;”</a:t>
            </a:r>
            <a:r>
              <a:rPr lang="en-GB" dirty="0">
                <a:solidFill>
                  <a:srgbClr val="00B050"/>
                </a:solidFill>
              </a:rPr>
              <a:t>Publications Office</a:t>
            </a:r>
            <a:r>
              <a:rPr lang="en-GB" dirty="0"/>
              <a:t>”&lt;/</a:t>
            </a:r>
            <a:r>
              <a:rPr lang="en-GB" dirty="0" err="1"/>
              <a:t>dct:title</a:t>
            </a:r>
            <a:r>
              <a:rPr lang="en-GB" dirty="0"/>
              <a:t>&gt;             </a:t>
            </a:r>
            <a:endParaRPr lang="en-GB" dirty="0"/>
          </a:p>
          <a:p>
            <a:r>
              <a:rPr lang="en-GB" dirty="0"/>
              <a:t>&lt;/</a:t>
            </a:r>
            <a:r>
              <a:rPr lang="en-GB" dirty="0" err="1"/>
              <a:t>dct:Publisher</a:t>
            </a:r>
            <a:r>
              <a:rPr lang="en-GB" dirty="0"/>
              <a:t>&gt;                                                            </a:t>
            </a:r>
            <a:r>
              <a:rPr lang="en-GB" b="1" dirty="0"/>
              <a:t> Description of Triples</a:t>
            </a:r>
            <a:endParaRPr lang="en-GB" b="1" dirty="0"/>
          </a:p>
          <a:p>
            <a:endParaRPr lang="en-GB" dirty="0"/>
          </a:p>
          <a:p>
            <a:r>
              <a:rPr lang="en-GB" dirty="0"/>
              <a:t>&lt;/</a:t>
            </a:r>
            <a:r>
              <a:rPr lang="en-GB" dirty="0" err="1"/>
              <a:t>rdf:RDF</a:t>
            </a:r>
            <a:r>
              <a:rPr lang="en-GB" dirty="0"/>
              <a:t>&gt;</a:t>
            </a:r>
            <a:endParaRPr lang="en-GB" dirty="0"/>
          </a:p>
        </p:txBody>
      </p:sp>
      <p:pic>
        <p:nvPicPr>
          <p:cNvPr id="6" name="Picture 5"/>
          <p:cNvPicPr>
            <a:picLocks noChangeAspect="1"/>
          </p:cNvPicPr>
          <p:nvPr/>
        </p:nvPicPr>
        <p:blipFill>
          <a:blip r:embed="rId1"/>
          <a:stretch>
            <a:fillRect/>
          </a:stretch>
        </p:blipFill>
        <p:spPr>
          <a:xfrm>
            <a:off x="1420459" y="4835608"/>
            <a:ext cx="2323928" cy="1461200"/>
          </a:xfrm>
          <a:prstGeom prst="rect">
            <a:avLst/>
          </a:prstGeom>
        </p:spPr>
      </p:pic>
      <p:sp>
        <p:nvSpPr>
          <p:cNvPr id="20" name="Rectangle 19"/>
          <p:cNvSpPr/>
          <p:nvPr/>
        </p:nvSpPr>
        <p:spPr>
          <a:xfrm>
            <a:off x="3662148" y="5029627"/>
            <a:ext cx="7242413" cy="400110"/>
          </a:xfrm>
          <a:prstGeom prst="rect">
            <a:avLst/>
          </a:prstGeom>
        </p:spPr>
        <p:txBody>
          <a:bodyPr wrap="square">
            <a:spAutoFit/>
          </a:bodyPr>
          <a:lstStyle/>
          <a:p>
            <a:r>
              <a:rPr lang="en-IN" sz="2000" dirty="0">
                <a:solidFill>
                  <a:srgbClr val="FF0000"/>
                </a:solidFill>
                <a:latin typeface="Times New Roman" panose="02020603050405020304" pitchFamily="18" charset="0"/>
                <a:cs typeface="Times New Roman" panose="02020603050405020304" pitchFamily="18" charset="0"/>
              </a:rPr>
              <a:t>RDF/XML is currently the only syntax that is standardised by W3C</a:t>
            </a:r>
            <a:r>
              <a:rPr lang="en-IN" dirty="0">
                <a:solidFill>
                  <a:srgbClr val="FF0000"/>
                </a:solidFill>
                <a:latin typeface="Times New Roman" panose="02020603050405020304" pitchFamily="18" charset="0"/>
                <a:cs typeface="Times New Roman" panose="02020603050405020304" pitchFamily="18" charset="0"/>
              </a:rPr>
              <a:t>.</a:t>
            </a:r>
            <a:endParaRPr lang="en-IN"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0182225" y="473075"/>
              <a:ext cx="598170" cy="580390"/>
            </p14:xfrm>
          </p:contentPart>
        </mc:Choice>
        <mc:Fallback xmlns="">
          <p:pic>
            <p:nvPicPr>
              <p:cNvPr id="2" name="Ink 1"/>
            </p:nvPicPr>
            <p:blipFill>
              <a:blip r:embed="rId3"/>
            </p:blipFill>
            <p:spPr>
              <a:xfrm>
                <a:off x="10182225" y="473075"/>
                <a:ext cx="598170" cy="58039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10307320" y="508635"/>
              <a:ext cx="392430" cy="866140"/>
            </p14:xfrm>
          </p:contentPart>
        </mc:Choice>
        <mc:Fallback xmlns="">
          <p:pic>
            <p:nvPicPr>
              <p:cNvPr id="3" name="Ink 2"/>
            </p:nvPicPr>
            <p:blipFill>
              <a:blip r:embed="rId5"/>
            </p:blipFill>
            <p:spPr>
              <a:xfrm>
                <a:off x="10307320" y="508635"/>
                <a:ext cx="392430" cy="86614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10325100" y="901700"/>
              <a:ext cx="17780" cy="360"/>
            </p14:xfrm>
          </p:contentPart>
        </mc:Choice>
        <mc:Fallback xmlns="">
          <p:pic>
            <p:nvPicPr>
              <p:cNvPr id="5" name="Ink 4"/>
            </p:nvPicPr>
            <p:blipFill>
              <a:blip r:embed="rId7"/>
            </p:blipFill>
            <p:spPr>
              <a:xfrm>
                <a:off x="10325100" y="901700"/>
                <a:ext cx="1778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11129010" y="794385"/>
              <a:ext cx="17780" cy="360"/>
            </p14:xfrm>
          </p:contentPart>
        </mc:Choice>
        <mc:Fallback xmlns="">
          <p:pic>
            <p:nvPicPr>
              <p:cNvPr id="7" name="Ink 6"/>
            </p:nvPicPr>
            <p:blipFill>
              <a:blip r:embed="rId7"/>
            </p:blipFill>
            <p:spPr>
              <a:xfrm>
                <a:off x="11129010" y="794385"/>
                <a:ext cx="1778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10128250" y="794385"/>
              <a:ext cx="1009650" cy="89535"/>
            </p14:xfrm>
          </p:contentPart>
        </mc:Choice>
        <mc:Fallback xmlns="">
          <p:pic>
            <p:nvPicPr>
              <p:cNvPr id="8" name="Ink 7"/>
            </p:nvPicPr>
            <p:blipFill>
              <a:blip r:embed="rId10"/>
            </p:blipFill>
            <p:spPr>
              <a:xfrm>
                <a:off x="10128250" y="794385"/>
                <a:ext cx="1009650" cy="895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10521315" y="481965"/>
              <a:ext cx="196850" cy="803910"/>
            </p14:xfrm>
          </p:contentPart>
        </mc:Choice>
        <mc:Fallback xmlns="">
          <p:pic>
            <p:nvPicPr>
              <p:cNvPr id="9" name="Ink 8"/>
            </p:nvPicPr>
            <p:blipFill>
              <a:blip r:embed="rId12"/>
            </p:blipFill>
            <p:spPr>
              <a:xfrm>
                <a:off x="10521315" y="481965"/>
                <a:ext cx="196850" cy="80391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2232660" y="5259070"/>
              <a:ext cx="598170" cy="71755"/>
            </p14:xfrm>
          </p:contentPart>
        </mc:Choice>
        <mc:Fallback xmlns="">
          <p:pic>
            <p:nvPicPr>
              <p:cNvPr id="10" name="Ink 9"/>
            </p:nvPicPr>
            <p:blipFill>
              <a:blip r:embed="rId14"/>
            </p:blipFill>
            <p:spPr>
              <a:xfrm>
                <a:off x="2232660" y="5259070"/>
                <a:ext cx="598170" cy="717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2286000" y="5768340"/>
              <a:ext cx="581025" cy="8890"/>
            </p14:xfrm>
          </p:contentPart>
        </mc:Choice>
        <mc:Fallback xmlns="">
          <p:pic>
            <p:nvPicPr>
              <p:cNvPr id="11" name="Ink 10"/>
            </p:nvPicPr>
            <p:blipFill>
              <a:blip r:embed="rId16"/>
            </p:blipFill>
            <p:spPr>
              <a:xfrm>
                <a:off x="2286000" y="5768340"/>
                <a:ext cx="581025" cy="88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2419985" y="6313170"/>
              <a:ext cx="535940" cy="17780"/>
            </p14:xfrm>
          </p:contentPart>
        </mc:Choice>
        <mc:Fallback xmlns="">
          <p:pic>
            <p:nvPicPr>
              <p:cNvPr id="12" name="Ink 11"/>
            </p:nvPicPr>
            <p:blipFill>
              <a:blip r:embed="rId18"/>
            </p:blipFill>
            <p:spPr>
              <a:xfrm>
                <a:off x="2419985" y="6313170"/>
                <a:ext cx="535940" cy="177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1205230" y="1044575"/>
              <a:ext cx="955675" cy="678815"/>
            </p14:xfrm>
          </p:contentPart>
        </mc:Choice>
        <mc:Fallback xmlns="">
          <p:pic>
            <p:nvPicPr>
              <p:cNvPr id="14" name="Ink 13"/>
            </p:nvPicPr>
            <p:blipFill>
              <a:blip r:embed="rId20"/>
            </p:blipFill>
            <p:spPr>
              <a:xfrm>
                <a:off x="1205230" y="1044575"/>
                <a:ext cx="955675" cy="678815"/>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2442950" y="237230"/>
            <a:ext cx="7165074" cy="6209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 Turtle Syntax</a:t>
            </a:r>
            <a:br>
              <a:rPr lang="en-IN" sz="2800" dirty="0">
                <a:solidFill>
                  <a:srgbClr val="C00000"/>
                </a:solidFill>
                <a:latin typeface="Times New Roman" panose="02020603050405020304" pitchFamily="18" charset="0"/>
                <a:ea typeface="Times New Roman" panose="02020603050405020304" pitchFamily="18" charset="0"/>
                <a:cs typeface="+mn-cs"/>
              </a:rPr>
            </a:br>
            <a:r>
              <a:rPr lang="en-IN" sz="2800" dirty="0">
                <a:solidFill>
                  <a:srgbClr val="C00000"/>
                </a:solidFill>
                <a:latin typeface="Times New Roman" panose="02020603050405020304" pitchFamily="18" charset="0"/>
                <a:ea typeface="Times New Roman" panose="02020603050405020304" pitchFamily="18" charset="0"/>
                <a:cs typeface="+mn-cs"/>
              </a:rPr>
              <a:t> </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4" name="Rectangle 3"/>
          <p:cNvSpPr/>
          <p:nvPr/>
        </p:nvSpPr>
        <p:spPr>
          <a:xfrm>
            <a:off x="1166125" y="620974"/>
            <a:ext cx="10190328" cy="3693319"/>
          </a:xfrm>
          <a:prstGeom prst="rect">
            <a:avLst/>
          </a:prstGeom>
          <a:ln>
            <a:solidFill>
              <a:schemeClr val="tx1"/>
            </a:solidFill>
          </a:ln>
        </p:spPr>
        <p:txBody>
          <a:bodyPr wrap="square">
            <a:spAutoFit/>
          </a:bodyPr>
          <a:lstStyle/>
          <a:p>
            <a:r>
              <a:rPr lang="en-GB" b="1" dirty="0"/>
              <a:t>							</a:t>
            </a:r>
            <a:endParaRPr lang="en-GB" b="1" dirty="0"/>
          </a:p>
          <a:p>
            <a:r>
              <a:rPr lang="en-GB" dirty="0"/>
              <a:t>@prefix </a:t>
            </a:r>
            <a:r>
              <a:rPr lang="en-GB" dirty="0" err="1"/>
              <a:t>dcat</a:t>
            </a:r>
            <a:r>
              <a:rPr lang="en-GB" dirty="0"/>
              <a:t>: &lt;http://www.w3.org/TR/vocab-dcat/&gt; 		 </a:t>
            </a:r>
            <a:r>
              <a:rPr lang="en-GB" b="1" dirty="0"/>
              <a:t>Description of prefixes</a:t>
            </a:r>
            <a:endParaRPr lang="en-GB" dirty="0"/>
          </a:p>
          <a:p>
            <a:r>
              <a:rPr lang="en-GB" dirty="0"/>
              <a:t>@prefix </a:t>
            </a:r>
            <a:r>
              <a:rPr lang="en-GB" dirty="0" err="1"/>
              <a:t>dct</a:t>
            </a:r>
            <a:r>
              <a:rPr lang="en-GB" dirty="0"/>
              <a:t>: &lt;http://purl.org/dc/terms/.</a:t>
            </a:r>
            <a:endParaRPr lang="en-GB" dirty="0"/>
          </a:p>
          <a:p>
            <a:endParaRPr lang="en-GB" dirty="0"/>
          </a:p>
          <a:p>
            <a:r>
              <a:rPr lang="en-GB" dirty="0"/>
              <a:t>&lt;</a:t>
            </a:r>
            <a:r>
              <a:rPr lang="en-GB" dirty="0">
                <a:solidFill>
                  <a:srgbClr val="FF0000"/>
                </a:solidFill>
              </a:rPr>
              <a:t> http://publications.europa.eu/resource/authority/file-type/</a:t>
            </a:r>
            <a:r>
              <a:rPr lang="en-GB" dirty="0"/>
              <a:t>&gt; </a:t>
            </a:r>
            <a:endParaRPr lang="en-GB" dirty="0"/>
          </a:p>
          <a:p>
            <a:r>
              <a:rPr lang="en-GB" dirty="0"/>
              <a:t>   </a:t>
            </a:r>
            <a:r>
              <a:rPr lang="en-GB" dirty="0">
                <a:solidFill>
                  <a:srgbClr val="0070C0"/>
                </a:solidFill>
              </a:rPr>
              <a:t>a </a:t>
            </a:r>
            <a:r>
              <a:rPr lang="en-GB" dirty="0"/>
              <a:t>&lt;</a:t>
            </a:r>
            <a:r>
              <a:rPr lang="en-GB" dirty="0" err="1">
                <a:solidFill>
                  <a:srgbClr val="00B050"/>
                </a:solidFill>
              </a:rPr>
              <a:t>dcat:Dataset</a:t>
            </a:r>
            <a:r>
              <a:rPr lang="en-GB" dirty="0"/>
              <a:t>&gt; ;</a:t>
            </a:r>
            <a:endParaRPr lang="en-GB" dirty="0"/>
          </a:p>
          <a:p>
            <a:r>
              <a:rPr lang="en-GB" dirty="0"/>
              <a:t>   </a:t>
            </a:r>
            <a:r>
              <a:rPr lang="en-GB" dirty="0" err="1">
                <a:solidFill>
                  <a:srgbClr val="0070C0"/>
                </a:solidFill>
              </a:rPr>
              <a:t>dct:title</a:t>
            </a:r>
            <a:r>
              <a:rPr lang="en-GB" dirty="0">
                <a:solidFill>
                  <a:srgbClr val="0070C0"/>
                </a:solidFill>
              </a:rPr>
              <a:t> </a:t>
            </a:r>
            <a:r>
              <a:rPr lang="en-GB" dirty="0"/>
              <a:t>“</a:t>
            </a:r>
            <a:r>
              <a:rPr lang="en-GB" dirty="0">
                <a:solidFill>
                  <a:srgbClr val="00B050"/>
                </a:solidFill>
              </a:rPr>
              <a:t>File types Name Authority List</a:t>
            </a:r>
            <a:r>
              <a:rPr lang="en-GB" dirty="0"/>
              <a:t>“;</a:t>
            </a:r>
            <a:endParaRPr lang="en-GB" dirty="0"/>
          </a:p>
          <a:p>
            <a:r>
              <a:rPr lang="en-GB" dirty="0"/>
              <a:t>   </a:t>
            </a:r>
            <a:r>
              <a:rPr lang="en-GB" dirty="0" err="1">
                <a:solidFill>
                  <a:srgbClr val="0070C0"/>
                </a:solidFill>
              </a:rPr>
              <a:t>dct:publisher</a:t>
            </a:r>
            <a:r>
              <a:rPr lang="en-GB" dirty="0">
                <a:solidFill>
                  <a:srgbClr val="0070C0"/>
                </a:solidFill>
              </a:rPr>
              <a:t> &lt;</a:t>
            </a:r>
            <a:r>
              <a:rPr lang="en-GB" dirty="0">
                <a:solidFill>
                  <a:srgbClr val="00B050"/>
                </a:solidFill>
              </a:rPr>
              <a:t>http://open-data.europa.eu/en/data/publisher/publ</a:t>
            </a:r>
            <a:r>
              <a:rPr lang="en-GB" dirty="0">
                <a:solidFill>
                  <a:srgbClr val="FF0000"/>
                </a:solidFill>
              </a:rPr>
              <a:t>&gt;</a:t>
            </a:r>
            <a:r>
              <a:rPr lang="en-GB" dirty="0"/>
              <a:t> .</a:t>
            </a:r>
            <a:endParaRPr lang="en-GB" dirty="0"/>
          </a:p>
          <a:p>
            <a:endParaRPr lang="en-GB" dirty="0"/>
          </a:p>
          <a:p>
            <a:r>
              <a:rPr lang="en-GB" dirty="0"/>
              <a:t>&lt;</a:t>
            </a:r>
            <a:r>
              <a:rPr lang="en-GB" dirty="0">
                <a:solidFill>
                  <a:srgbClr val="FF0000"/>
                </a:solidFill>
              </a:rPr>
              <a:t>http://open-data.europa.eu/en/data/publisher/publ&gt;</a:t>
            </a:r>
            <a:endParaRPr lang="en-GB" dirty="0">
              <a:solidFill>
                <a:srgbClr val="FF0000"/>
              </a:solidFill>
            </a:endParaRPr>
          </a:p>
          <a:p>
            <a:r>
              <a:rPr lang="en-GB" dirty="0"/>
              <a:t>   </a:t>
            </a:r>
            <a:r>
              <a:rPr lang="en-GB" dirty="0">
                <a:solidFill>
                  <a:srgbClr val="0070C0"/>
                </a:solidFill>
              </a:rPr>
              <a:t>a</a:t>
            </a:r>
            <a:r>
              <a:rPr lang="en-GB" dirty="0"/>
              <a:t> &lt;</a:t>
            </a:r>
            <a:r>
              <a:rPr lang="en-GB" dirty="0" err="1">
                <a:solidFill>
                  <a:srgbClr val="00B050"/>
                </a:solidFill>
              </a:rPr>
              <a:t>dct:publisher</a:t>
            </a:r>
            <a:r>
              <a:rPr lang="en-GB" dirty="0"/>
              <a:t>&gt; ;</a:t>
            </a:r>
            <a:endParaRPr lang="en-GB" dirty="0"/>
          </a:p>
          <a:p>
            <a:r>
              <a:rPr lang="en-GB" dirty="0"/>
              <a:t>   </a:t>
            </a:r>
            <a:r>
              <a:rPr lang="en-GB" dirty="0" err="1">
                <a:solidFill>
                  <a:srgbClr val="0070C0"/>
                </a:solidFill>
              </a:rPr>
              <a:t>dct:title</a:t>
            </a:r>
            <a:r>
              <a:rPr lang="en-GB" dirty="0"/>
              <a:t> “</a:t>
            </a:r>
            <a:r>
              <a:rPr lang="en-GB" dirty="0">
                <a:solidFill>
                  <a:srgbClr val="00B050"/>
                </a:solidFill>
              </a:rPr>
              <a:t>Publications Office” </a:t>
            </a:r>
            <a:r>
              <a:rPr lang="en-GB" dirty="0"/>
              <a:t>.				</a:t>
            </a:r>
            <a:r>
              <a:rPr lang="en-GB" b="1" dirty="0"/>
              <a:t>Description of Triples</a:t>
            </a:r>
            <a:endParaRPr lang="en-GB" b="1" dirty="0"/>
          </a:p>
          <a:p>
            <a:endParaRPr lang="en-GB" dirty="0"/>
          </a:p>
        </p:txBody>
      </p:sp>
      <p:pic>
        <p:nvPicPr>
          <p:cNvPr id="6" name="Picture 5"/>
          <p:cNvPicPr>
            <a:picLocks noChangeAspect="1"/>
          </p:cNvPicPr>
          <p:nvPr/>
        </p:nvPicPr>
        <p:blipFill>
          <a:blip r:embed="rId1"/>
          <a:stretch>
            <a:fillRect/>
          </a:stretch>
        </p:blipFill>
        <p:spPr>
          <a:xfrm>
            <a:off x="1420459" y="4698037"/>
            <a:ext cx="1991481" cy="1156853"/>
          </a:xfrm>
          <a:prstGeom prst="rect">
            <a:avLst/>
          </a:prstGeom>
        </p:spPr>
      </p:pic>
      <p:sp>
        <p:nvSpPr>
          <p:cNvPr id="20" name="Rectangle 19"/>
          <p:cNvSpPr/>
          <p:nvPr/>
        </p:nvSpPr>
        <p:spPr>
          <a:xfrm>
            <a:off x="3662148" y="5029627"/>
            <a:ext cx="7242413" cy="400110"/>
          </a:xfrm>
          <a:prstGeom prst="rect">
            <a:avLst/>
          </a:prstGeom>
        </p:spPr>
        <p:txBody>
          <a:bodyPr wrap="square">
            <a:spAutoFit/>
          </a:bodyPr>
          <a:lstStyle/>
          <a:p>
            <a:pPr>
              <a:defRPr/>
            </a:pPr>
            <a:r>
              <a:rPr lang="en-GB" sz="2000" i="1" dirty="0">
                <a:solidFill>
                  <a:srgbClr val="FF0000"/>
                </a:solidFill>
              </a:rPr>
              <a:t>Turtle will be standardised in RDF 1.1. </a:t>
            </a:r>
            <a:endParaRPr lang="en-GB" sz="2000" i="1" dirty="0">
              <a:solidFill>
                <a:srgbClr val="FF0000"/>
              </a:solidFill>
            </a:endParaRPr>
          </a:p>
        </p:txBody>
      </p:sp>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0459085" y="866140"/>
              <a:ext cx="1214755" cy="1143000"/>
            </p14:xfrm>
          </p:contentPart>
        </mc:Choice>
        <mc:Fallback xmlns="">
          <p:pic>
            <p:nvPicPr>
              <p:cNvPr id="2" name="Ink 1"/>
            </p:nvPicPr>
            <p:blipFill>
              <a:blip r:embed="rId3"/>
            </p:blipFill>
            <p:spPr>
              <a:xfrm>
                <a:off x="10459085" y="866140"/>
                <a:ext cx="1214755" cy="11430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10637520" y="767715"/>
              <a:ext cx="571500" cy="1892935"/>
            </p14:xfrm>
          </p:contentPart>
        </mc:Choice>
        <mc:Fallback xmlns="">
          <p:pic>
            <p:nvPicPr>
              <p:cNvPr id="3" name="Ink 2"/>
            </p:nvPicPr>
            <p:blipFill>
              <a:blip r:embed="rId5"/>
            </p:blipFill>
            <p:spPr>
              <a:xfrm>
                <a:off x="10637520" y="767715"/>
                <a:ext cx="571500" cy="18929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10173335" y="928370"/>
              <a:ext cx="2018665" cy="795020"/>
            </p14:xfrm>
          </p:contentPart>
        </mc:Choice>
        <mc:Fallback xmlns="">
          <p:pic>
            <p:nvPicPr>
              <p:cNvPr id="5" name="Ink 4"/>
            </p:nvPicPr>
            <p:blipFill>
              <a:blip r:embed="rId7"/>
            </p:blipFill>
            <p:spPr>
              <a:xfrm>
                <a:off x="10173335" y="928370"/>
                <a:ext cx="2018665" cy="7950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10780395" y="633730"/>
              <a:ext cx="705485" cy="1527175"/>
            </p14:xfrm>
          </p:contentPart>
        </mc:Choice>
        <mc:Fallback xmlns="">
          <p:pic>
            <p:nvPicPr>
              <p:cNvPr id="7" name="Ink 6"/>
            </p:nvPicPr>
            <p:blipFill>
              <a:blip r:embed="rId9"/>
            </p:blipFill>
            <p:spPr>
              <a:xfrm>
                <a:off x="10780395" y="633730"/>
                <a:ext cx="705485" cy="152717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Ink 7"/>
              <p14:cNvContentPartPr/>
              <p14:nvPr/>
            </p14:nvContentPartPr>
            <p14:xfrm>
              <a:off x="11066145" y="1169670"/>
              <a:ext cx="17780" cy="360"/>
            </p14:xfrm>
          </p:contentPart>
        </mc:Choice>
        <mc:Fallback xmlns="">
          <p:pic>
            <p:nvPicPr>
              <p:cNvPr id="8" name="Ink 7"/>
            </p:nvPicPr>
            <p:blipFill>
              <a:blip r:embed="rId11"/>
            </p:blipFill>
            <p:spPr>
              <a:xfrm>
                <a:off x="11066145" y="1169670"/>
                <a:ext cx="1778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Ink 8"/>
              <p14:cNvContentPartPr/>
              <p14:nvPr/>
            </p14:nvContentPartPr>
            <p14:xfrm>
              <a:off x="11066145" y="1160780"/>
              <a:ext cx="17780" cy="360"/>
            </p14:xfrm>
          </p:contentPart>
        </mc:Choice>
        <mc:Fallback xmlns="">
          <p:pic>
            <p:nvPicPr>
              <p:cNvPr id="9" name="Ink 8"/>
            </p:nvPicPr>
            <p:blipFill>
              <a:blip r:embed="rId11"/>
            </p:blipFill>
            <p:spPr>
              <a:xfrm>
                <a:off x="11066145" y="1160780"/>
                <a:ext cx="1778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3796030" y="5598795"/>
              <a:ext cx="17780" cy="360"/>
            </p14:xfrm>
          </p:contentPart>
        </mc:Choice>
        <mc:Fallback xmlns="">
          <p:pic>
            <p:nvPicPr>
              <p:cNvPr id="10" name="Ink 9"/>
            </p:nvPicPr>
            <p:blipFill>
              <a:blip r:embed="rId11"/>
            </p:blipFill>
            <p:spPr>
              <a:xfrm>
                <a:off x="3796030" y="5598795"/>
                <a:ext cx="1778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3804920" y="5562600"/>
              <a:ext cx="2983230" cy="71755"/>
            </p14:xfrm>
          </p:contentPart>
        </mc:Choice>
        <mc:Fallback xmlns="">
          <p:pic>
            <p:nvPicPr>
              <p:cNvPr id="11" name="Ink 10"/>
            </p:nvPicPr>
            <p:blipFill>
              <a:blip r:embed="rId15"/>
            </p:blipFill>
            <p:spPr>
              <a:xfrm>
                <a:off x="3804920" y="5562600"/>
                <a:ext cx="2983230" cy="7175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3366770" y="0"/>
              <a:ext cx="697230" cy="517525"/>
            </p14:xfrm>
          </p:contentPart>
        </mc:Choice>
        <mc:Fallback xmlns="">
          <p:pic>
            <p:nvPicPr>
              <p:cNvPr id="12" name="Ink 11"/>
            </p:nvPicPr>
            <p:blipFill>
              <a:blip r:embed="rId17"/>
            </p:blipFill>
            <p:spPr>
              <a:xfrm>
                <a:off x="3366770" y="0"/>
                <a:ext cx="697230" cy="51752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1250315" y="901700"/>
              <a:ext cx="276860" cy="749935"/>
            </p14:xfrm>
          </p:contentPart>
        </mc:Choice>
        <mc:Fallback xmlns="">
          <p:pic>
            <p:nvPicPr>
              <p:cNvPr id="14" name="Ink 13"/>
            </p:nvPicPr>
            <p:blipFill>
              <a:blip r:embed="rId19"/>
            </p:blipFill>
            <p:spPr>
              <a:xfrm>
                <a:off x="1250315" y="901700"/>
                <a:ext cx="276860" cy="749935"/>
              </a:xfrm>
              <a:prstGeom prst="rect"/>
            </p:spPr>
          </p:pic>
        </mc:Fallback>
      </mc:AlternateContent>
      <p:sp>
        <p:nvSpPr>
          <p:cNvPr id="15" name="Text Box 14"/>
          <p:cNvSpPr txBox="1"/>
          <p:nvPr/>
        </p:nvSpPr>
        <p:spPr>
          <a:xfrm>
            <a:off x="5727065" y="5767705"/>
            <a:ext cx="5177790" cy="368300"/>
          </a:xfrm>
          <a:prstGeom prst="rect">
            <a:avLst/>
          </a:prstGeom>
          <a:solidFill>
            <a:srgbClr val="FFFF00"/>
          </a:solidFill>
        </p:spPr>
        <p:txBody>
          <a:bodyPr wrap="square" rtlCol="0">
            <a:spAutoFit/>
          </a:bodyPr>
          <a:p>
            <a:r>
              <a:rPr lang="en-US"/>
              <a:t>a     means    rfd:type</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89598" y="191068"/>
            <a:ext cx="9728611" cy="62097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How to represent data in RDF -    Classes, properties and vocabularies</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1050878" y="812042"/>
            <a:ext cx="10209646" cy="4154984"/>
          </a:xfrm>
          <a:prstGeom prst="rect">
            <a:avLst/>
          </a:prstGeom>
        </p:spPr>
        <p:txBody>
          <a:bodyPr wrap="square">
            <a:spAutoFit/>
          </a:bodyPr>
          <a:lstStyle/>
          <a:p>
            <a:pPr marL="273050" algn="just"/>
            <a:r>
              <a:rPr lang="en-IN" altLang="en-US" sz="2400" dirty="0">
                <a:solidFill>
                  <a:srgbClr val="FF0000"/>
                </a:solidFill>
                <a:latin typeface="Times New Roman" panose="02020603050405020304" pitchFamily="18" charset="0"/>
                <a:cs typeface="Times New Roman" panose="02020603050405020304" pitchFamily="18" charset="0"/>
              </a:rPr>
              <a:t>RDF Vocabulary</a:t>
            </a:r>
            <a:endParaRPr lang="en-IN" altLang="en-US" sz="2400" dirty="0">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latin typeface="Times New Roman" panose="02020603050405020304" pitchFamily="18" charset="0"/>
                <a:cs typeface="Times New Roman" panose="02020603050405020304" pitchFamily="18" charset="0"/>
              </a:rPr>
              <a:t>“A vocabulary is a data model comprising </a:t>
            </a:r>
            <a:r>
              <a:rPr lang="en-IN" altLang="en-US" sz="2400" dirty="0">
                <a:solidFill>
                  <a:srgbClr val="0070C0"/>
                </a:solidFill>
                <a:latin typeface="Times New Roman" panose="02020603050405020304" pitchFamily="18" charset="0"/>
                <a:cs typeface="Times New Roman" panose="02020603050405020304" pitchFamily="18" charset="0"/>
              </a:rPr>
              <a:t>classes, properties and relationships </a:t>
            </a:r>
            <a:r>
              <a:rPr lang="en-IN" altLang="en-US" sz="2400" dirty="0">
                <a:latin typeface="Times New Roman" panose="02020603050405020304" pitchFamily="18" charset="0"/>
                <a:cs typeface="Times New Roman" panose="02020603050405020304" pitchFamily="18" charset="0"/>
              </a:rPr>
              <a:t>which can be used for describing your data and metadata.”</a:t>
            </a:r>
            <a:endParaRPr lang="en-IN" altLang="en-US" sz="2400" dirty="0">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solidFill>
                  <a:srgbClr val="00B050"/>
                </a:solidFill>
                <a:latin typeface="Times New Roman" panose="02020603050405020304" pitchFamily="18" charset="0"/>
                <a:cs typeface="Times New Roman" panose="02020603050405020304" pitchFamily="18" charset="0"/>
              </a:rPr>
              <a:t>RDF Vocabularies are sets of terms used to describe things.</a:t>
            </a:r>
            <a:endParaRPr lang="en-IN" altLang="en-US" sz="2400" dirty="0">
              <a:solidFill>
                <a:srgbClr val="00B050"/>
              </a:solidFill>
              <a:latin typeface="Times New Roman" panose="02020603050405020304" pitchFamily="18" charset="0"/>
              <a:cs typeface="Times New Roman" panose="02020603050405020304" pitchFamily="18" charset="0"/>
            </a:endParaRPr>
          </a:p>
          <a:p>
            <a:pPr marL="273050" algn="just"/>
            <a:endParaRPr lang="en-IN" altLang="en-US" sz="2400" dirty="0">
              <a:highlight>
                <a:srgbClr val="FFFF00"/>
              </a:highlight>
              <a:latin typeface="Times New Roman" panose="02020603050405020304" pitchFamily="18" charset="0"/>
              <a:cs typeface="Times New Roman" panose="02020603050405020304" pitchFamily="18" charset="0"/>
            </a:endParaRPr>
          </a:p>
          <a:p>
            <a:pPr marL="273050" algn="just"/>
            <a:r>
              <a:rPr lang="en-IN" altLang="en-US" sz="2400" dirty="0">
                <a:highlight>
                  <a:srgbClr val="FFFF00"/>
                </a:highlight>
                <a:latin typeface="Times New Roman" panose="02020603050405020304" pitchFamily="18" charset="0"/>
                <a:cs typeface="Times New Roman" panose="02020603050405020304" pitchFamily="18" charset="0"/>
              </a:rPr>
              <a:t>	A term is either a class or a property.</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273050" algn="just"/>
            <a:r>
              <a:rPr lang="en-IN" altLang="en-US" sz="2400" dirty="0">
                <a:highlight>
                  <a:srgbClr val="FFFF00"/>
                </a:highlight>
                <a:latin typeface="Times New Roman" panose="02020603050405020304" pitchFamily="18" charset="0"/>
                <a:cs typeface="Times New Roman" panose="02020603050405020304" pitchFamily="18" charset="0"/>
              </a:rPr>
              <a:t>	Object type properties (relationships)</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273050" algn="just"/>
            <a:r>
              <a:rPr lang="en-IN" altLang="en-US" sz="2400" dirty="0">
                <a:highlight>
                  <a:srgbClr val="FFFF00"/>
                </a:highlight>
                <a:latin typeface="Times New Roman" panose="02020603050405020304" pitchFamily="18" charset="0"/>
                <a:cs typeface="Times New Roman" panose="02020603050405020304" pitchFamily="18" charset="0"/>
              </a:rPr>
              <a:t>	Data type properties (attributes)</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273050" algn="just"/>
            <a:endParaRPr lang="en-IN" altLang="en-US" sz="24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89598" y="191068"/>
            <a:ext cx="9728611"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What are classes, relationships and properties?</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914400" y="812042"/>
            <a:ext cx="10346124" cy="4524315"/>
          </a:xfrm>
          <a:prstGeom prst="rect">
            <a:avLst/>
          </a:prstGeom>
        </p:spPr>
        <p:txBody>
          <a:bodyPr wrap="square">
            <a:spAutoFit/>
          </a:bodyPr>
          <a:lstStyle/>
          <a:p>
            <a:pPr marL="27305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Class. </a:t>
            </a:r>
            <a:r>
              <a:rPr lang="en-IN" altLang="en-US" sz="2400" dirty="0">
                <a:latin typeface="Times New Roman" panose="02020603050405020304" pitchFamily="18" charset="0"/>
                <a:cs typeface="Times New Roman" panose="02020603050405020304" pitchFamily="18" charset="0"/>
              </a:rPr>
              <a:t>A construct that</a:t>
            </a:r>
            <a:r>
              <a:rPr lang="en-IN" altLang="en-US" sz="2400" dirty="0">
                <a:solidFill>
                  <a:srgbClr val="00B050"/>
                </a:solidFill>
                <a:highlight>
                  <a:srgbClr val="FFFF00"/>
                </a:highlight>
                <a:latin typeface="Times New Roman" panose="02020603050405020304" pitchFamily="18" charset="0"/>
                <a:cs typeface="Times New Roman" panose="02020603050405020304" pitchFamily="18" charset="0"/>
              </a:rPr>
              <a:t> represents things </a:t>
            </a:r>
            <a:r>
              <a:rPr lang="en-IN" altLang="en-US" sz="2400" dirty="0">
                <a:solidFill>
                  <a:srgbClr val="00B050"/>
                </a:solidFill>
                <a:latin typeface="Times New Roman" panose="02020603050405020304" pitchFamily="18" charset="0"/>
                <a:cs typeface="Times New Roman" panose="02020603050405020304" pitchFamily="18" charset="0"/>
              </a:rPr>
              <a:t>in the real and/or information world</a:t>
            </a:r>
            <a:r>
              <a:rPr lang="en-IN" altLang="en-US" sz="2400" dirty="0">
                <a:latin typeface="Times New Roman" panose="02020603050405020304" pitchFamily="18" charset="0"/>
                <a:cs typeface="Times New Roman" panose="02020603050405020304" pitchFamily="18" charset="0"/>
              </a:rPr>
              <a:t>, e.g. </a:t>
            </a:r>
            <a:r>
              <a:rPr lang="en-IN" altLang="en-US" sz="2400" dirty="0">
                <a:solidFill>
                  <a:srgbClr val="00B050"/>
                </a:solidFill>
                <a:latin typeface="Times New Roman" panose="02020603050405020304" pitchFamily="18" charset="0"/>
                <a:cs typeface="Times New Roman" panose="02020603050405020304" pitchFamily="18" charset="0"/>
              </a:rPr>
              <a:t>a person, an organisation</a:t>
            </a:r>
            <a:r>
              <a:rPr lang="en-IN" altLang="en-US" sz="2400" dirty="0">
                <a:latin typeface="Times New Roman" panose="02020603050405020304" pitchFamily="18" charset="0"/>
                <a:cs typeface="Times New Roman" panose="02020603050405020304" pitchFamily="18" charset="0"/>
              </a:rPr>
              <a:t>, a concepts such as “health” or “freedom”.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Relationship.</a:t>
            </a:r>
            <a:r>
              <a:rPr lang="en-IN" altLang="en-US" sz="2400" dirty="0">
                <a:latin typeface="Times New Roman" panose="02020603050405020304" pitchFamily="18" charset="0"/>
                <a:cs typeface="Times New Roman" panose="02020603050405020304" pitchFamily="18" charset="0"/>
              </a:rPr>
              <a:t> A </a:t>
            </a:r>
            <a:r>
              <a:rPr lang="en-IN" altLang="en-US" sz="2400" dirty="0">
                <a:solidFill>
                  <a:srgbClr val="0070C0"/>
                </a:solidFill>
                <a:latin typeface="Times New Roman" panose="02020603050405020304" pitchFamily="18" charset="0"/>
                <a:cs typeface="Times New Roman" panose="02020603050405020304" pitchFamily="18" charset="0"/>
              </a:rPr>
              <a:t>link between two classes</a:t>
            </a:r>
            <a:r>
              <a:rPr lang="en-IN" altLang="en-US" sz="2400" dirty="0">
                <a:latin typeface="Times New Roman" panose="02020603050405020304" pitchFamily="18" charset="0"/>
                <a:cs typeface="Times New Roman" panose="02020603050405020304" pitchFamily="18" charset="0"/>
              </a:rPr>
              <a:t>; for the link between a document and the organisation that published it (i.e. organisation publishes document), or the link between a map and the geographic region it depicts (i.e. map depicts geographic region). </a:t>
            </a:r>
            <a:r>
              <a:rPr lang="en-IN" altLang="en-US" sz="2400" dirty="0">
                <a:solidFill>
                  <a:srgbClr val="00B050"/>
                </a:solidFill>
                <a:highlight>
                  <a:srgbClr val="FFFF00"/>
                </a:highlight>
                <a:latin typeface="Times New Roman" panose="02020603050405020304" pitchFamily="18" charset="0"/>
                <a:cs typeface="Times New Roman" panose="02020603050405020304" pitchFamily="18" charset="0"/>
              </a:rPr>
              <a:t>In RDF relationships are encoded as object type properties.</a:t>
            </a:r>
            <a:endParaRPr lang="en-IN" altLang="en-US" sz="2400" dirty="0">
              <a:solidFill>
                <a:srgbClr val="00B050"/>
              </a:solidFill>
              <a:highlight>
                <a:srgbClr val="FFFF00"/>
              </a:highlight>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Property.</a:t>
            </a:r>
            <a:r>
              <a:rPr lang="en-IN" altLang="en-US" sz="2400" dirty="0">
                <a:latin typeface="Times New Roman" panose="02020603050405020304" pitchFamily="18" charset="0"/>
                <a:cs typeface="Times New Roman" panose="02020603050405020304" pitchFamily="18" charset="0"/>
              </a:rPr>
              <a:t> A </a:t>
            </a:r>
            <a:r>
              <a:rPr lang="en-IN" altLang="en-US" sz="2400" dirty="0">
                <a:solidFill>
                  <a:srgbClr val="00B050"/>
                </a:solidFill>
                <a:highlight>
                  <a:srgbClr val="FFFF00"/>
                </a:highlight>
                <a:latin typeface="Times New Roman" panose="02020603050405020304" pitchFamily="18" charset="0"/>
                <a:cs typeface="Times New Roman" panose="02020603050405020304" pitchFamily="18" charset="0"/>
              </a:rPr>
              <a:t>characteristic of a class</a:t>
            </a:r>
            <a:r>
              <a:rPr lang="en-IN" altLang="en-US" sz="2400" dirty="0">
                <a:solidFill>
                  <a:srgbClr val="00B050"/>
                </a:solidFill>
                <a:latin typeface="Times New Roman" panose="02020603050405020304" pitchFamily="18" charset="0"/>
                <a:cs typeface="Times New Roman" panose="02020603050405020304" pitchFamily="18" charset="0"/>
              </a:rPr>
              <a:t> in a particular dimension</a:t>
            </a:r>
            <a:r>
              <a:rPr lang="en-IN" altLang="en-US" sz="2400" dirty="0">
                <a:latin typeface="Times New Roman" panose="02020603050405020304" pitchFamily="18" charset="0"/>
                <a:cs typeface="Times New Roman" panose="02020603050405020304" pitchFamily="18" charset="0"/>
              </a:rPr>
              <a:t> such as the legal name of an organisation or the date and time that an observation was made.</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968991" y="571882"/>
            <a:ext cx="10410638" cy="577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89598" y="191068"/>
            <a:ext cx="9728611"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Reusing RDF vocabularies</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1050878" y="501555"/>
            <a:ext cx="10209646" cy="5509200"/>
          </a:xfrm>
          <a:prstGeom prst="rect">
            <a:avLst/>
          </a:prstGeom>
        </p:spPr>
        <p:txBody>
          <a:bodyPr wrap="square">
            <a:spAutoFit/>
          </a:bodyPr>
          <a:lstStyle/>
          <a:p>
            <a:pPr marL="27305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Reuse greatly</a:t>
            </a:r>
            <a:r>
              <a:rPr lang="en-IN" altLang="en-US" sz="2400" dirty="0">
                <a:latin typeface="Times New Roman" panose="02020603050405020304" pitchFamily="18" charset="0"/>
                <a:cs typeface="Times New Roman" panose="02020603050405020304" pitchFamily="18" charset="0"/>
              </a:rPr>
              <a:t> aids </a:t>
            </a:r>
            <a:r>
              <a:rPr lang="en-IN" altLang="en-US" sz="2400" dirty="0">
                <a:solidFill>
                  <a:srgbClr val="FF0000"/>
                </a:solidFill>
                <a:latin typeface="Times New Roman" panose="02020603050405020304" pitchFamily="18" charset="0"/>
                <a:cs typeface="Times New Roman" panose="02020603050405020304" pitchFamily="18" charset="0"/>
              </a:rPr>
              <a:t>interoperability</a:t>
            </a:r>
            <a:r>
              <a:rPr lang="en-IN" altLang="en-US" sz="2400" dirty="0">
                <a:latin typeface="Times New Roman" panose="02020603050405020304" pitchFamily="18" charset="0"/>
                <a:cs typeface="Times New Roman" panose="02020603050405020304" pitchFamily="18" charset="0"/>
              </a:rPr>
              <a:t> of your data.</a:t>
            </a:r>
            <a:endParaRPr lang="en-IN" altLang="en-US" sz="2400" dirty="0">
              <a:latin typeface="Times New Roman" panose="02020603050405020304" pitchFamily="18" charset="0"/>
              <a:cs typeface="Times New Roman" panose="02020603050405020304" pitchFamily="18" charset="0"/>
            </a:endParaRPr>
          </a:p>
          <a:p>
            <a:pPr marL="982980" indent="-355600" algn="just"/>
            <a:r>
              <a:rPr lang="en-IN" altLang="en-US" sz="24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Use of </a:t>
            </a:r>
            <a:r>
              <a:rPr lang="en-IN" altLang="en-US" sz="2200" dirty="0" err="1">
                <a:solidFill>
                  <a:srgbClr val="00B050"/>
                </a:solidFill>
                <a:latin typeface="Times New Roman" panose="02020603050405020304" pitchFamily="18" charset="0"/>
                <a:cs typeface="Times New Roman" panose="02020603050405020304" pitchFamily="18" charset="0"/>
              </a:rPr>
              <a:t>dcterms:created</a:t>
            </a:r>
            <a:r>
              <a:rPr lang="en-IN" altLang="en-US" sz="2200" dirty="0">
                <a:latin typeface="Times New Roman" panose="02020603050405020304" pitchFamily="18" charset="0"/>
                <a:cs typeface="Times New Roman" panose="02020603050405020304" pitchFamily="18" charset="0"/>
              </a:rPr>
              <a:t>, for example, the value for which should be a data typed date such as </a:t>
            </a:r>
            <a:r>
              <a:rPr lang="en-IN" altLang="en-US" sz="2200" dirty="0">
                <a:highlight>
                  <a:srgbClr val="FFFF00"/>
                </a:highlight>
                <a:latin typeface="Times New Roman" panose="02020603050405020304" pitchFamily="18" charset="0"/>
                <a:cs typeface="Times New Roman" panose="02020603050405020304" pitchFamily="18" charset="0"/>
              </a:rPr>
              <a:t>2013-02-21^^</a:t>
            </a:r>
            <a:r>
              <a:rPr lang="en-IN" altLang="en-US" sz="2200" dirty="0" err="1">
                <a:highlight>
                  <a:srgbClr val="FFFF00"/>
                </a:highlight>
                <a:latin typeface="Times New Roman" panose="02020603050405020304" pitchFamily="18" charset="0"/>
                <a:cs typeface="Times New Roman" panose="02020603050405020304" pitchFamily="18" charset="0"/>
              </a:rPr>
              <a:t>xsd:date</a:t>
            </a:r>
            <a:r>
              <a:rPr lang="en-IN" altLang="en-US" sz="2200" dirty="0">
                <a:latin typeface="Times New Roman" panose="02020603050405020304" pitchFamily="18" charset="0"/>
                <a:cs typeface="Times New Roman" panose="02020603050405020304" pitchFamily="18" charset="0"/>
              </a:rPr>
              <a:t>, is immediately process able by many machines. If your schema encourages data publishers to use a different term and date format, such as </a:t>
            </a:r>
            <a:r>
              <a:rPr lang="en-IN" altLang="en-US" sz="2200" dirty="0" err="1">
                <a:latin typeface="Times New Roman" panose="02020603050405020304" pitchFamily="18" charset="0"/>
                <a:cs typeface="Times New Roman" panose="02020603050405020304" pitchFamily="18" charset="0"/>
              </a:rPr>
              <a:t>ex:date</a:t>
            </a:r>
            <a:r>
              <a:rPr lang="en-IN" altLang="en-US" sz="2200" dirty="0">
                <a:latin typeface="Times New Roman" panose="02020603050405020304" pitchFamily="18" charset="0"/>
                <a:cs typeface="Times New Roman" panose="02020603050405020304" pitchFamily="18" charset="0"/>
              </a:rPr>
              <a:t> "21 February 2013" – data published using your schema will require further processing to make it the same as everyone else's.</a:t>
            </a:r>
            <a:endParaRPr lang="en-IN" altLang="en-US" sz="2200" dirty="0">
              <a:latin typeface="Times New Roman" panose="02020603050405020304" pitchFamily="18" charset="0"/>
              <a:cs typeface="Times New Roman" panose="02020603050405020304" pitchFamily="18" charset="0"/>
            </a:endParaRPr>
          </a:p>
          <a:p>
            <a:pPr marL="982980" indent="-35560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Reuse adds </a:t>
            </a:r>
            <a:r>
              <a:rPr lang="en-IN" altLang="en-US" sz="2400" dirty="0">
                <a:solidFill>
                  <a:srgbClr val="FF0000"/>
                </a:solidFill>
                <a:latin typeface="Times New Roman" panose="02020603050405020304" pitchFamily="18" charset="0"/>
                <a:cs typeface="Times New Roman" panose="02020603050405020304" pitchFamily="18" charset="0"/>
              </a:rPr>
              <a:t>credibility</a:t>
            </a:r>
            <a:r>
              <a:rPr lang="en-IN" altLang="en-US" sz="2400" dirty="0">
                <a:latin typeface="Times New Roman" panose="02020603050405020304" pitchFamily="18" charset="0"/>
                <a:cs typeface="Times New Roman" panose="02020603050405020304" pitchFamily="18" charset="0"/>
              </a:rPr>
              <a:t> to your schema.</a:t>
            </a:r>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It shows that it has been published with care and professionalism, again, 	this promotes its reuse.</a:t>
            </a:r>
            <a:endParaRPr lang="en-IN" altLang="en-US" sz="2200" dirty="0">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Reuse is </a:t>
            </a:r>
            <a:r>
              <a:rPr lang="en-IN" altLang="en-US" sz="2400" dirty="0">
                <a:solidFill>
                  <a:srgbClr val="FF0000"/>
                </a:solidFill>
                <a:latin typeface="Times New Roman" panose="02020603050405020304" pitchFamily="18" charset="0"/>
                <a:cs typeface="Times New Roman" panose="02020603050405020304" pitchFamily="18" charset="0"/>
              </a:rPr>
              <a:t>easier </a:t>
            </a:r>
            <a:r>
              <a:rPr lang="en-IN" altLang="en-US" sz="2400" dirty="0">
                <a:latin typeface="Times New Roman" panose="02020603050405020304" pitchFamily="18" charset="0"/>
                <a:cs typeface="Times New Roman" panose="02020603050405020304" pitchFamily="18" charset="0"/>
              </a:rPr>
              <a:t>and </a:t>
            </a:r>
            <a:r>
              <a:rPr lang="en-IN" altLang="en-US" sz="2400" dirty="0">
                <a:solidFill>
                  <a:srgbClr val="FF0000"/>
                </a:solidFill>
                <a:latin typeface="Times New Roman" panose="02020603050405020304" pitchFamily="18" charset="0"/>
                <a:cs typeface="Times New Roman" panose="02020603050405020304" pitchFamily="18" charset="0"/>
              </a:rPr>
              <a:t>cheaper</a:t>
            </a:r>
            <a:r>
              <a:rPr lang="en-IN"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Reusing classes and properties from well defined and properly hosted 	vocabularies avoids your having to replicate that effort.</a:t>
            </a: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Metadata</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982638" y="1143494"/>
            <a:ext cx="9826389" cy="4154984"/>
          </a:xfrm>
          <a:prstGeom prst="rect">
            <a:avLst/>
          </a:prstGeom>
        </p:spPr>
        <p:txBody>
          <a:bodyPr wrap="square">
            <a:spAutoFit/>
          </a:bodyPr>
          <a:lstStyle/>
          <a:p>
            <a:pPr marL="615950" indent="-342900" algn="just">
              <a:buFont typeface="Arial" panose="020B0604020202020204" pitchFamily="34" charset="0"/>
              <a:buChar char="•"/>
            </a:pPr>
            <a:r>
              <a:rPr lang="en-IN" altLang="en-US" sz="2400" dirty="0">
                <a:highlight>
                  <a:srgbClr val="FFFF00"/>
                </a:highlight>
                <a:latin typeface="Times New Roman" panose="02020603050405020304" pitchFamily="18" charset="0"/>
                <a:cs typeface="Times New Roman" panose="02020603050405020304" pitchFamily="18" charset="0"/>
              </a:rPr>
              <a:t>Metadata  are  data  that  give  additional  information  about  other  data.  </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For  example</a:t>
            </a:r>
            <a:r>
              <a:rPr lang="en-IN" altLang="en-US" sz="2400" dirty="0">
                <a:latin typeface="Times New Roman" panose="02020603050405020304" pitchFamily="18" charset="0"/>
                <a:cs typeface="Times New Roman" panose="02020603050405020304" pitchFamily="18" charset="0"/>
              </a:rPr>
              <a:t>,  the title of a web page or the name of its creator can be metadata about the web page.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de-DE" sz="2400" dirty="0">
                <a:latin typeface="Times New Roman" panose="02020603050405020304" pitchFamily="18" charset="0"/>
                <a:cs typeface="Times New Roman" panose="02020603050405020304" pitchFamily="18" charset="0"/>
              </a:rPr>
              <a:t>W3C language (standard) for </a:t>
            </a:r>
            <a:r>
              <a:rPr lang="de-DE" sz="2400" dirty="0">
                <a:highlight>
                  <a:srgbClr val="FFFF00"/>
                </a:highlight>
                <a:latin typeface="Times New Roman" panose="02020603050405020304" pitchFamily="18" charset="0"/>
                <a:cs typeface="Times New Roman" panose="02020603050405020304" pitchFamily="18" charset="0"/>
              </a:rPr>
              <a:t>describing metadata for the Web is RDF</a:t>
            </a:r>
            <a:r>
              <a:rPr lang="de-DE" sz="2400" dirty="0">
                <a:latin typeface="Times New Roman" panose="02020603050405020304" pitchFamily="18" charset="0"/>
                <a:cs typeface="Times New Roman" panose="02020603050405020304" pitchFamily="18" charset="0"/>
              </a:rPr>
              <a:t>  (Resource  Description  Framework)</a:t>
            </a:r>
            <a:endParaRPr lang="de-DE"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de-DE"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de-DE" sz="2400" dirty="0">
                <a:latin typeface="Times New Roman" panose="02020603050405020304" pitchFamily="18" charset="0"/>
                <a:cs typeface="Times New Roman" panose="02020603050405020304" pitchFamily="18" charset="0"/>
              </a:rPr>
              <a:t>which  is  rather  a  data  model  that  allows  the  declaration  of  additional  information  (or  properties)  about  existing  web  resources,  e.g.  Web pages, Web services, etc.  </a:t>
            </a:r>
            <a:endParaRPr lang="de-DE"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89598" y="191068"/>
            <a:ext cx="9728611"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vocabularies</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1050878" y="501555"/>
            <a:ext cx="10209646" cy="6924040"/>
          </a:xfrm>
          <a:prstGeom prst="rect">
            <a:avLst/>
          </a:prstGeom>
        </p:spPr>
        <p:txBody>
          <a:bodyPr wrap="square">
            <a:spAutoFit/>
          </a:bodyPr>
          <a:lstStyle/>
          <a:p>
            <a:pPr marL="27305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err="1">
                <a:solidFill>
                  <a:srgbClr val="FF0000"/>
                </a:solidFill>
                <a:latin typeface="Times New Roman" panose="02020603050405020304" pitchFamily="18" charset="0"/>
                <a:cs typeface="Times New Roman" panose="02020603050405020304" pitchFamily="18" charset="0"/>
              </a:rPr>
              <a:t>rdf:Resource</a:t>
            </a:r>
            <a:endParaRPr lang="en-IN" altLang="en-US" sz="2400" dirty="0">
              <a:solidFill>
                <a:srgbClr val="FF0000"/>
              </a:solidFill>
              <a:latin typeface="Times New Roman" panose="02020603050405020304" pitchFamily="18" charset="0"/>
              <a:cs typeface="Times New Roman" panose="02020603050405020304" pitchFamily="18" charset="0"/>
            </a:endParaRPr>
          </a:p>
          <a:p>
            <a:pPr marL="1073150" lvl="1" indent="-34290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It is </a:t>
            </a:r>
            <a:r>
              <a:rPr lang="en-IN" altLang="en-US" sz="2200" dirty="0">
                <a:solidFill>
                  <a:srgbClr val="00B050"/>
                </a:solidFill>
                <a:latin typeface="Times New Roman" panose="02020603050405020304" pitchFamily="18" charset="0"/>
                <a:cs typeface="Times New Roman" panose="02020603050405020304" pitchFamily="18" charset="0"/>
              </a:rPr>
              <a:t>an attribute of a property element</a:t>
            </a:r>
            <a:r>
              <a:rPr lang="en-IN" altLang="en-US" sz="2200" dirty="0">
                <a:latin typeface="Times New Roman" panose="02020603050405020304" pitchFamily="18" charset="0"/>
                <a:cs typeface="Times New Roman" panose="02020603050405020304" pitchFamily="18" charset="0"/>
              </a:rPr>
              <a:t>. </a:t>
            </a:r>
            <a:r>
              <a:rPr lang="en-IN" altLang="en-US" sz="2200" dirty="0">
                <a:solidFill>
                  <a:srgbClr val="00B050"/>
                </a:solidFill>
                <a:latin typeface="Times New Roman" panose="02020603050405020304" pitchFamily="18" charset="0"/>
                <a:cs typeface="Times New Roman" panose="02020603050405020304" pitchFamily="18" charset="0"/>
              </a:rPr>
              <a:t>Resource </a:t>
            </a:r>
            <a:r>
              <a:rPr lang="en-IN" altLang="en-US" sz="2200" dirty="0">
                <a:latin typeface="Times New Roman" panose="02020603050405020304" pitchFamily="18" charset="0"/>
                <a:cs typeface="Times New Roman" panose="02020603050405020304" pitchFamily="18" charset="0"/>
              </a:rPr>
              <a:t>is an entity described with </a:t>
            </a:r>
            <a:r>
              <a:rPr lang="en-IN" altLang="en-US" sz="2200" dirty="0">
                <a:solidFill>
                  <a:srgbClr val="00B050"/>
                </a:solidFill>
                <a:latin typeface="Times New Roman" panose="02020603050405020304" pitchFamily="18" charset="0"/>
                <a:cs typeface="Times New Roman" panose="02020603050405020304" pitchFamily="18" charset="0"/>
              </a:rPr>
              <a:t>meta data.</a:t>
            </a:r>
            <a:endParaRPr lang="en-IN" altLang="en-US" sz="2200" dirty="0">
              <a:solidFill>
                <a:srgbClr val="00B050"/>
              </a:solidFill>
              <a:latin typeface="Times New Roman" panose="02020603050405020304" pitchFamily="18" charset="0"/>
              <a:cs typeface="Times New Roman" panose="02020603050405020304" pitchFamily="18" charset="0"/>
            </a:endParaRPr>
          </a:p>
          <a:p>
            <a:pPr marL="536575" lvl="1" indent="-342900" algn="just">
              <a:buFont typeface="Arial" panose="020B0604020202020204" pitchFamily="34" charset="0"/>
              <a:buChar char="•"/>
            </a:pPr>
            <a:r>
              <a:rPr lang="en-IN" altLang="en-US" sz="2200" dirty="0" err="1">
                <a:solidFill>
                  <a:srgbClr val="FF0000"/>
                </a:solidFill>
                <a:latin typeface="Times New Roman" panose="02020603050405020304" pitchFamily="18" charset="0"/>
                <a:cs typeface="Times New Roman" panose="02020603050405020304" pitchFamily="18" charset="0"/>
              </a:rPr>
              <a:t>rdf:Property</a:t>
            </a:r>
            <a:endParaRPr lang="en-IN" altLang="en-US" sz="2200" dirty="0">
              <a:solidFill>
                <a:srgbClr val="FF0000"/>
              </a:solidFill>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Properties are special type of resource used as </a:t>
            </a:r>
            <a:r>
              <a:rPr lang="en-IN" altLang="en-US" sz="2200" dirty="0">
                <a:solidFill>
                  <a:srgbClr val="00B050"/>
                </a:solidFill>
                <a:latin typeface="Times New Roman" panose="02020603050405020304" pitchFamily="18" charset="0"/>
                <a:cs typeface="Times New Roman" panose="02020603050405020304" pitchFamily="18" charset="0"/>
              </a:rPr>
              <a:t>predicate </a:t>
            </a:r>
            <a:r>
              <a:rPr lang="en-IN" altLang="en-US" sz="2200" dirty="0">
                <a:latin typeface="Times New Roman" panose="02020603050405020304" pitchFamily="18" charset="0"/>
                <a:cs typeface="Times New Roman" panose="02020603050405020304" pitchFamily="18" charset="0"/>
              </a:rPr>
              <a:t>of triples.</a:t>
            </a:r>
            <a:endParaRPr lang="en-IN" altLang="en-US" sz="2200" dirty="0">
              <a:latin typeface="Times New Roman" panose="02020603050405020304" pitchFamily="18" charset="0"/>
              <a:cs typeface="Times New Roman" panose="02020603050405020304" pitchFamily="18" charset="0"/>
            </a:endParaRPr>
          </a:p>
          <a:p>
            <a:pPr marL="536575" lvl="1" indent="-342900" algn="just">
              <a:buFont typeface="Arial" panose="020B0604020202020204" pitchFamily="34" charset="0"/>
              <a:buChar char="•"/>
            </a:pP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rdf:subPropertyOf</a:t>
            </a:r>
            <a:r>
              <a:rPr lang="en-IN" altLang="en-US" sz="2200" dirty="0">
                <a:solidFill>
                  <a:srgbClr val="FF0000"/>
                </a:solidFill>
                <a:latin typeface="Times New Roman" panose="02020603050405020304" pitchFamily="18" charset="0"/>
                <a:cs typeface="Times New Roman" panose="02020603050405020304" pitchFamily="18" charset="0"/>
              </a:rPr>
              <a:t>	</a:t>
            </a:r>
            <a:endParaRPr lang="en-IN" altLang="en-US" sz="2200" dirty="0">
              <a:solidFill>
                <a:srgbClr val="FF0000"/>
              </a:solidFill>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Applies to properties and must be interpreted as subset relation between the relations they denote.</a:t>
            </a:r>
            <a:endParaRPr lang="en-IN" altLang="en-US" sz="2200" dirty="0">
              <a:latin typeface="Times New Roman" panose="02020603050405020304" pitchFamily="18" charset="0"/>
              <a:cs typeface="Times New Roman" panose="02020603050405020304" pitchFamily="18" charset="0"/>
            </a:endParaRPr>
          </a:p>
          <a:p>
            <a:pPr marL="536575" lvl="1" indent="-342900" algn="just">
              <a:buFont typeface="Arial" panose="020B0604020202020204" pitchFamily="34" charset="0"/>
              <a:buChar char="•"/>
            </a:pPr>
            <a:r>
              <a:rPr lang="en-IN" altLang="en-US" sz="2200" dirty="0" err="1">
                <a:solidFill>
                  <a:srgbClr val="FF0000"/>
                </a:solidFill>
                <a:latin typeface="Times New Roman" panose="02020603050405020304" pitchFamily="18" charset="0"/>
                <a:cs typeface="Times New Roman" panose="02020603050405020304" pitchFamily="18" charset="0"/>
              </a:rPr>
              <a:t>rdfs:Class</a:t>
            </a: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rdfs:type</a:t>
            </a: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rdfs:subClassOf</a:t>
            </a:r>
            <a:endParaRPr lang="en-IN" altLang="en-US" sz="2200" dirty="0">
              <a:solidFill>
                <a:srgbClr val="FF0000"/>
              </a:solidFill>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Classes denotes to a set of resources by the means of the property </a:t>
            </a:r>
            <a:r>
              <a:rPr lang="en-IN" altLang="en-US" sz="2200" dirty="0" err="1">
                <a:latin typeface="Times New Roman" panose="02020603050405020304" pitchFamily="18" charset="0"/>
                <a:cs typeface="Times New Roman" panose="02020603050405020304" pitchFamily="18" charset="0"/>
              </a:rPr>
              <a:t>rdf:type</a:t>
            </a:r>
            <a:r>
              <a:rPr lang="en-IN" altLang="en-US" sz="2200" dirty="0">
                <a:latin typeface="Times New Roman" panose="02020603050405020304" pitchFamily="18" charset="0"/>
                <a:cs typeface="Times New Roman" panose="02020603050405020304" pitchFamily="18" charset="0"/>
              </a:rPr>
              <a:t>  - </a:t>
            </a:r>
            <a:r>
              <a:rPr lang="en-IN" altLang="en-US" sz="2200" dirty="0" err="1">
                <a:latin typeface="Times New Roman" panose="02020603050405020304" pitchFamily="18" charset="0"/>
                <a:cs typeface="Times New Roman" panose="02020603050405020304" pitchFamily="18" charset="0"/>
              </a:rPr>
              <a:t>instrances</a:t>
            </a:r>
            <a:r>
              <a:rPr lang="en-IN" altLang="en-US" sz="2200" dirty="0">
                <a:latin typeface="Times New Roman" panose="02020603050405020304" pitchFamily="18" charset="0"/>
                <a:cs typeface="Times New Roman" panose="02020603050405020304" pitchFamily="18" charset="0"/>
              </a:rPr>
              <a:t>.</a:t>
            </a:r>
            <a:endParaRPr lang="en-IN" altLang="en-US" sz="2200" dirty="0">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Its hierarchy is denoted with </a:t>
            </a:r>
            <a:r>
              <a:rPr lang="en-IN" altLang="en-US" sz="2200" dirty="0" err="1">
                <a:latin typeface="Times New Roman" panose="02020603050405020304" pitchFamily="18" charset="0"/>
                <a:cs typeface="Times New Roman" panose="02020603050405020304" pitchFamily="18" charset="0"/>
              </a:rPr>
              <a:t>rdfs:subClassOf</a:t>
            </a:r>
            <a:endParaRPr lang="en-IN" altLang="en-US" sz="2200" dirty="0">
              <a:latin typeface="Times New Roman" panose="02020603050405020304" pitchFamily="18" charset="0"/>
              <a:cs typeface="Times New Roman" panose="02020603050405020304" pitchFamily="18" charset="0"/>
            </a:endParaRPr>
          </a:p>
          <a:p>
            <a:pPr marL="449580" lvl="2" indent="-342900" algn="just">
              <a:buFont typeface="Arial" panose="020B0604020202020204" pitchFamily="34" charset="0"/>
              <a:buChar char="•"/>
              <a:tabLst>
                <a:tab pos="536575" algn="l"/>
              </a:tabLst>
            </a:pPr>
            <a:r>
              <a:rPr lang="en-IN" altLang="en-US" sz="2200" dirty="0">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rdfs:domain</a:t>
            </a:r>
            <a:r>
              <a:rPr lang="en-IN" altLang="en-US" sz="2200" dirty="0">
                <a:solidFill>
                  <a:srgbClr val="FF0000"/>
                </a:solidFill>
                <a:latin typeface="Times New Roman" panose="02020603050405020304" pitchFamily="18" charset="0"/>
                <a:cs typeface="Times New Roman" panose="02020603050405020304" pitchFamily="18" charset="0"/>
              </a:rPr>
              <a:t> and </a:t>
            </a:r>
            <a:r>
              <a:rPr lang="en-IN" altLang="en-US" sz="2200" dirty="0" err="1">
                <a:solidFill>
                  <a:srgbClr val="FF0000"/>
                </a:solidFill>
                <a:latin typeface="Times New Roman" panose="02020603050405020304" pitchFamily="18" charset="0"/>
                <a:cs typeface="Times New Roman" panose="02020603050405020304" pitchFamily="18" charset="0"/>
              </a:rPr>
              <a:t>rdfs:range</a:t>
            </a:r>
            <a:endParaRPr lang="en-IN" altLang="en-US" sz="2200" dirty="0">
              <a:solidFill>
                <a:srgbClr val="FF0000"/>
              </a:solidFill>
              <a:latin typeface="Times New Roman" panose="02020603050405020304" pitchFamily="18" charset="0"/>
              <a:cs typeface="Times New Roman" panose="02020603050405020304" pitchFamily="18" charset="0"/>
            </a:endParaRPr>
          </a:p>
          <a:p>
            <a:pPr marL="906780" lvl="3" indent="-342900" algn="just">
              <a:buFont typeface="Arial" panose="020B0604020202020204" pitchFamily="34" charset="0"/>
              <a:buChar char="•"/>
              <a:tabLst>
                <a:tab pos="536575" algn="l"/>
              </a:tabLst>
            </a:pP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rdfs:domain</a:t>
            </a: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  is a property used to indicate that a </a:t>
            </a:r>
            <a:r>
              <a:rPr lang="en-IN" altLang="en-US" sz="2200" dirty="0">
                <a:solidFill>
                  <a:srgbClr val="00B050"/>
                </a:solidFill>
                <a:latin typeface="Times New Roman" panose="02020603050405020304" pitchFamily="18" charset="0"/>
                <a:cs typeface="Times New Roman" panose="02020603050405020304" pitchFamily="18" charset="0"/>
              </a:rPr>
              <a:t>particular property applies </a:t>
            </a:r>
            <a:r>
              <a:rPr lang="en-IN" altLang="en-US" sz="2200" dirty="0" err="1">
                <a:solidFill>
                  <a:srgbClr val="00B050"/>
                </a:solidFill>
                <a:latin typeface="Times New Roman" panose="02020603050405020304" pitchFamily="18" charset="0"/>
                <a:cs typeface="Times New Roman" panose="02020603050405020304" pitchFamily="18" charset="0"/>
              </a:rPr>
              <a:t>to</a:t>
            </a:r>
            <a:r>
              <a:rPr lang="en-US" altLang="en-IN" sz="2200" dirty="0" err="1">
                <a:solidFill>
                  <a:srgbClr val="00B050"/>
                </a:solidFill>
                <a:latin typeface="Times New Roman" panose="02020603050405020304" pitchFamily="18" charset="0"/>
                <a:cs typeface="Times New Roman" panose="02020603050405020304" pitchFamily="18" charset="0"/>
              </a:rPr>
              <a:t> </a:t>
            </a:r>
            <a:r>
              <a:rPr lang="en-IN" altLang="en-US" sz="2200" dirty="0" err="1">
                <a:solidFill>
                  <a:srgbClr val="00B050"/>
                </a:solidFill>
                <a:latin typeface="Times New Roman" panose="02020603050405020304" pitchFamily="18" charset="0"/>
                <a:cs typeface="Times New Roman" panose="02020603050405020304" pitchFamily="18" charset="0"/>
              </a:rPr>
              <a:t>a</a:t>
            </a:r>
            <a:r>
              <a:rPr lang="en-IN" altLang="en-US" sz="2200" dirty="0">
                <a:solidFill>
                  <a:srgbClr val="00B050"/>
                </a:solidFill>
                <a:latin typeface="Times New Roman" panose="02020603050405020304" pitchFamily="18" charset="0"/>
                <a:cs typeface="Times New Roman" panose="02020603050405020304" pitchFamily="18" charset="0"/>
              </a:rPr>
              <a:t>  designed class.	</a:t>
            </a:r>
            <a:endParaRPr lang="en-IN" altLang="en-US" sz="2200" dirty="0">
              <a:solidFill>
                <a:srgbClr val="00B050"/>
              </a:solidFill>
              <a:latin typeface="Times New Roman" panose="02020603050405020304" pitchFamily="18" charset="0"/>
              <a:cs typeface="Times New Roman" panose="02020603050405020304" pitchFamily="18" charset="0"/>
            </a:endParaRPr>
          </a:p>
          <a:p>
            <a:pPr marL="906780" lvl="3" indent="-342900" algn="just">
              <a:buFont typeface="Arial" panose="020B0604020202020204" pitchFamily="34" charset="0"/>
              <a:buChar char="•"/>
              <a:tabLst>
                <a:tab pos="536575" algn="l"/>
              </a:tabLst>
            </a:pPr>
            <a:r>
              <a:rPr lang="en-IN" altLang="en-US" sz="2200" dirty="0">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rdfs:range</a:t>
            </a: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  is a property used to indicate that  </a:t>
            </a:r>
            <a:r>
              <a:rPr lang="en-IN" altLang="en-US" sz="2200" dirty="0">
                <a:solidFill>
                  <a:srgbClr val="00B050"/>
                </a:solidFill>
                <a:latin typeface="Times New Roman" panose="02020603050405020304" pitchFamily="18" charset="0"/>
                <a:cs typeface="Times New Roman" panose="02020603050405020304" pitchFamily="18" charset="0"/>
              </a:rPr>
              <a:t>the values of  a particular property are instances of designated class.</a:t>
            </a:r>
            <a:r>
              <a:rPr lang="en-IN" altLang="en-US" sz="2200" dirty="0">
                <a:solidFill>
                  <a:srgbClr val="FF0000"/>
                </a:solidFill>
                <a:latin typeface="Times New Roman" panose="02020603050405020304" pitchFamily="18" charset="0"/>
                <a:cs typeface="Times New Roman" panose="02020603050405020304" pitchFamily="18" charset="0"/>
              </a:rPr>
              <a:t>	</a:t>
            </a:r>
            <a:endParaRPr lang="en-IN" altLang="en-US" sz="2200" dirty="0">
              <a:latin typeface="Times New Roman" panose="02020603050405020304" pitchFamily="18" charset="0"/>
              <a:cs typeface="Times New Roman" panose="02020603050405020304" pitchFamily="18" charset="0"/>
            </a:endParaRPr>
          </a:p>
          <a:p>
            <a:pPr marL="536575" lvl="2" indent="-342900" algn="just">
              <a:buFont typeface="Arial" panose="020B0604020202020204" pitchFamily="34" charset="0"/>
              <a:buChar char="•"/>
            </a:pPr>
            <a:endParaRPr lang="en-IN" altLang="en-US" sz="2200" dirty="0">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89598" y="191068"/>
            <a:ext cx="9728611"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vocabularies</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1050878" y="501555"/>
            <a:ext cx="10209646" cy="4216539"/>
          </a:xfrm>
          <a:prstGeom prst="rect">
            <a:avLst/>
          </a:prstGeom>
        </p:spPr>
        <p:txBody>
          <a:bodyPr wrap="square">
            <a:spAutoFit/>
          </a:bodyPr>
          <a:lstStyle/>
          <a:p>
            <a:pPr marL="27305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err="1">
                <a:solidFill>
                  <a:srgbClr val="FF0000"/>
                </a:solidFill>
                <a:latin typeface="Times New Roman" panose="02020603050405020304" pitchFamily="18" charset="0"/>
                <a:cs typeface="Times New Roman" panose="02020603050405020304" pitchFamily="18" charset="0"/>
              </a:rPr>
              <a:t>rdfs:Literal</a:t>
            </a:r>
            <a:endParaRPr lang="en-IN" altLang="en-US" sz="2400" dirty="0">
              <a:solidFill>
                <a:srgbClr val="FF0000"/>
              </a:solidFill>
              <a:latin typeface="Times New Roman" panose="02020603050405020304" pitchFamily="18" charset="0"/>
              <a:cs typeface="Times New Roman" panose="02020603050405020304" pitchFamily="18" charset="0"/>
            </a:endParaRPr>
          </a:p>
          <a:p>
            <a:pPr marL="1073150" lvl="1" indent="-34290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Denoting a set of literal, is declared as a class. Mainly used in the range of properties.</a:t>
            </a:r>
            <a:endParaRPr lang="en-IN" altLang="en-US" sz="2200" dirty="0">
              <a:latin typeface="Times New Roman" panose="02020603050405020304" pitchFamily="18" charset="0"/>
              <a:cs typeface="Times New Roman" panose="02020603050405020304" pitchFamily="18" charset="0"/>
            </a:endParaRPr>
          </a:p>
          <a:p>
            <a:pPr marL="536575" lvl="1" indent="-342900" algn="just">
              <a:buFont typeface="Arial" panose="020B0604020202020204" pitchFamily="34" charset="0"/>
              <a:buChar char="•"/>
            </a:pPr>
            <a:r>
              <a:rPr lang="en-IN" altLang="en-US" sz="2200" dirty="0" err="1">
                <a:solidFill>
                  <a:srgbClr val="FF0000"/>
                </a:solidFill>
                <a:latin typeface="Times New Roman" panose="02020603050405020304" pitchFamily="18" charset="0"/>
                <a:cs typeface="Times New Roman" panose="02020603050405020304" pitchFamily="18" charset="0"/>
              </a:rPr>
              <a:t>rdfs:Container</a:t>
            </a:r>
            <a:endParaRPr lang="en-IN" altLang="en-US" sz="2200" dirty="0">
              <a:solidFill>
                <a:srgbClr val="FF0000"/>
              </a:solidFill>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r>
              <a:rPr lang="en-IN" altLang="en-US" sz="2200" dirty="0">
                <a:solidFill>
                  <a:srgbClr val="00B050"/>
                </a:solidFill>
                <a:latin typeface="Times New Roman" panose="02020603050405020304" pitchFamily="18" charset="0"/>
                <a:cs typeface="Times New Roman" panose="02020603050405020304" pitchFamily="18" charset="0"/>
              </a:rPr>
              <a:t>Are collections of resources</a:t>
            </a:r>
            <a:r>
              <a:rPr lang="en-IN" altLang="en-US" sz="2200" dirty="0">
                <a:latin typeface="Times New Roman" panose="02020603050405020304" pitchFamily="18" charset="0"/>
                <a:cs typeface="Times New Roman" panose="02020603050405020304" pitchFamily="18" charset="0"/>
              </a:rPr>
              <a:t>. Modelled by instance of  one the three subclasses:</a:t>
            </a:r>
            <a:endParaRPr lang="en-IN" altLang="en-US" sz="2200" dirty="0">
              <a:latin typeface="Times New Roman" panose="02020603050405020304" pitchFamily="18" charset="0"/>
              <a:cs typeface="Times New Roman" panose="02020603050405020304" pitchFamily="18" charset="0"/>
            </a:endParaRPr>
          </a:p>
          <a:p>
            <a:pPr marL="650875" lvl="2" algn="just"/>
            <a:r>
              <a:rPr lang="en-IN" altLang="en-US" sz="2200" dirty="0">
                <a:latin typeface="Times New Roman" panose="02020603050405020304" pitchFamily="18" charset="0"/>
                <a:cs typeface="Times New Roman" panose="02020603050405020304" pitchFamily="18" charset="0"/>
              </a:rPr>
              <a:t>		</a:t>
            </a:r>
            <a:r>
              <a:rPr lang="en-IN" altLang="en-US" sz="2200" dirty="0" err="1">
                <a:solidFill>
                  <a:srgbClr val="00B050"/>
                </a:solidFill>
                <a:latin typeface="Times New Roman" panose="02020603050405020304" pitchFamily="18" charset="0"/>
                <a:cs typeface="Times New Roman" panose="02020603050405020304" pitchFamily="18" charset="0"/>
              </a:rPr>
              <a:t>rdf:Bag</a:t>
            </a:r>
            <a:r>
              <a:rPr lang="en-IN" altLang="en-US" sz="2200" dirty="0">
                <a:solidFill>
                  <a:srgbClr val="00B050"/>
                </a:solidFill>
                <a:latin typeface="Times New Roman" panose="02020603050405020304" pitchFamily="18" charset="0"/>
                <a:cs typeface="Times New Roman" panose="02020603050405020304" pitchFamily="18" charset="0"/>
              </a:rPr>
              <a:t>, </a:t>
            </a:r>
            <a:r>
              <a:rPr lang="en-IN" altLang="en-US" sz="2200" dirty="0" err="1">
                <a:solidFill>
                  <a:srgbClr val="00B050"/>
                </a:solidFill>
                <a:latin typeface="Times New Roman" panose="02020603050405020304" pitchFamily="18" charset="0"/>
                <a:cs typeface="Times New Roman" panose="02020603050405020304" pitchFamily="18" charset="0"/>
              </a:rPr>
              <a:t>rdf:Seq</a:t>
            </a:r>
            <a:r>
              <a:rPr lang="en-IN" altLang="en-US" sz="2200" dirty="0">
                <a:solidFill>
                  <a:srgbClr val="00B050"/>
                </a:solidFill>
                <a:latin typeface="Times New Roman" panose="02020603050405020304" pitchFamily="18" charset="0"/>
                <a:cs typeface="Times New Roman" panose="02020603050405020304" pitchFamily="18" charset="0"/>
              </a:rPr>
              <a:t>,  </a:t>
            </a:r>
            <a:r>
              <a:rPr lang="en-IN" altLang="en-US" sz="2200" dirty="0" err="1">
                <a:solidFill>
                  <a:srgbClr val="00B050"/>
                </a:solidFill>
                <a:latin typeface="Times New Roman" panose="02020603050405020304" pitchFamily="18" charset="0"/>
                <a:cs typeface="Times New Roman" panose="02020603050405020304" pitchFamily="18" charset="0"/>
              </a:rPr>
              <a:t>rdf:Alt</a:t>
            </a:r>
            <a:r>
              <a:rPr lang="en-IN" altLang="en-US" sz="2200" dirty="0">
                <a:solidFill>
                  <a:srgbClr val="00B050"/>
                </a:solidFill>
                <a:latin typeface="Times New Roman" panose="02020603050405020304" pitchFamily="18" charset="0"/>
                <a:cs typeface="Times New Roman" panose="02020603050405020304" pitchFamily="18" charset="0"/>
              </a:rPr>
              <a:t>.</a:t>
            </a:r>
            <a:r>
              <a:rPr lang="en-IN" altLang="en-US" sz="2200" dirty="0">
                <a:latin typeface="Times New Roman" panose="02020603050405020304" pitchFamily="18" charset="0"/>
                <a:cs typeface="Times New Roman" panose="02020603050405020304" pitchFamily="18" charset="0"/>
              </a:rPr>
              <a:t>  Membership is modelled automatically as  			rdf:_1, rdf:_2…</a:t>
            </a:r>
            <a:endParaRPr lang="en-IN" altLang="en-US" sz="2200" dirty="0">
              <a:latin typeface="Times New Roman" panose="02020603050405020304" pitchFamily="18" charset="0"/>
              <a:cs typeface="Times New Roman" panose="02020603050405020304" pitchFamily="18" charset="0"/>
            </a:endParaRPr>
          </a:p>
          <a:p>
            <a:pPr marL="536575" lvl="1" indent="-342900" algn="just">
              <a:buFont typeface="Arial" panose="020B0604020202020204" pitchFamily="34" charset="0"/>
              <a:buChar char="•"/>
            </a:pPr>
            <a:r>
              <a:rPr lang="en-IN" altLang="en-US" sz="2200" dirty="0" err="1">
                <a:solidFill>
                  <a:srgbClr val="FF0000"/>
                </a:solidFill>
                <a:latin typeface="Times New Roman" panose="02020603050405020304" pitchFamily="18" charset="0"/>
                <a:cs typeface="Times New Roman" panose="02020603050405020304" pitchFamily="18" charset="0"/>
              </a:rPr>
              <a:t>rdfs:Label</a:t>
            </a:r>
            <a:r>
              <a:rPr lang="en-IN" altLang="en-US" sz="2200" dirty="0">
                <a:solidFill>
                  <a:srgbClr val="FF0000"/>
                </a:solidFill>
                <a:latin typeface="Times New Roman" panose="02020603050405020304" pitchFamily="18" charset="0"/>
                <a:cs typeface="Times New Roman" panose="02020603050405020304" pitchFamily="18" charset="0"/>
              </a:rPr>
              <a:t>, </a:t>
            </a:r>
            <a:r>
              <a:rPr lang="en-IN" altLang="en-US" sz="2200" dirty="0" err="1">
                <a:solidFill>
                  <a:srgbClr val="FF0000"/>
                </a:solidFill>
                <a:latin typeface="Times New Roman" panose="02020603050405020304" pitchFamily="18" charset="0"/>
                <a:cs typeface="Times New Roman" panose="02020603050405020304" pitchFamily="18" charset="0"/>
              </a:rPr>
              <a:t>rdfs:comment</a:t>
            </a:r>
            <a:r>
              <a:rPr lang="en-IN" altLang="en-US" sz="2200" dirty="0">
                <a:solidFill>
                  <a:srgbClr val="FF0000"/>
                </a:solidFill>
                <a:latin typeface="Times New Roman" panose="02020603050405020304" pitchFamily="18" charset="0"/>
                <a:cs typeface="Times New Roman" panose="02020603050405020304" pitchFamily="18" charset="0"/>
              </a:rPr>
              <a:t>.</a:t>
            </a:r>
            <a:endParaRPr lang="en-IN" altLang="en-US" sz="2200" dirty="0">
              <a:solidFill>
                <a:srgbClr val="FF0000"/>
              </a:solidFill>
              <a:latin typeface="Times New Roman" panose="02020603050405020304" pitchFamily="18" charset="0"/>
              <a:cs typeface="Times New Roman" panose="02020603050405020304" pitchFamily="18" charset="0"/>
            </a:endParaRPr>
          </a:p>
          <a:p>
            <a:pPr marL="906780" lvl="3" indent="-342900" algn="just">
              <a:buFont typeface="Arial" panose="020B0604020202020204" pitchFamily="34" charset="0"/>
              <a:buChar char="•"/>
              <a:tabLst>
                <a:tab pos="536575" algn="l"/>
              </a:tabLst>
            </a:pPr>
            <a:r>
              <a:rPr lang="en-IN" altLang="en-US" sz="2200" dirty="0">
                <a:latin typeface="Times New Roman" panose="02020603050405020304" pitchFamily="18" charset="0"/>
                <a:cs typeface="Times New Roman" panose="02020603050405020304" pitchFamily="18" charset="0"/>
              </a:rPr>
              <a:t>Used for human readability text with longer description.</a:t>
            </a:r>
            <a:r>
              <a:rPr lang="en-IN" altLang="en-US" sz="2200" dirty="0">
                <a:solidFill>
                  <a:srgbClr val="FF0000"/>
                </a:solidFill>
                <a:latin typeface="Times New Roman" panose="02020603050405020304" pitchFamily="18" charset="0"/>
                <a:cs typeface="Times New Roman" panose="02020603050405020304" pitchFamily="18" charset="0"/>
              </a:rPr>
              <a:t>	</a:t>
            </a:r>
            <a:endParaRPr lang="en-IN" altLang="en-US" sz="2200" dirty="0">
              <a:latin typeface="Times New Roman" panose="02020603050405020304" pitchFamily="18" charset="0"/>
              <a:cs typeface="Times New Roman" panose="02020603050405020304" pitchFamily="18" charset="0"/>
            </a:endParaRPr>
          </a:p>
          <a:p>
            <a:pPr marL="536575" lvl="2" indent="-342900" algn="just">
              <a:buFont typeface="Arial" panose="020B0604020202020204" pitchFamily="34" charset="0"/>
              <a:buChar char="•"/>
            </a:pPr>
            <a:endParaRPr lang="en-IN" altLang="en-US" sz="2200" dirty="0">
              <a:latin typeface="Times New Roman" panose="02020603050405020304" pitchFamily="18" charset="0"/>
              <a:cs typeface="Times New Roman" panose="02020603050405020304" pitchFamily="18" charset="0"/>
            </a:endParaRPr>
          </a:p>
          <a:p>
            <a:pPr marL="993775" lvl="2" indent="-342900" algn="just">
              <a:buFont typeface="Arial" panose="020B0604020202020204" pitchFamily="34" charset="0"/>
              <a:buChar char="•"/>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Resource Description Framework</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982638" y="1143494"/>
            <a:ext cx="9826389" cy="5262979"/>
          </a:xfrm>
          <a:prstGeom prst="rect">
            <a:avLst/>
          </a:prstGeom>
        </p:spPr>
        <p:txBody>
          <a:bodyPr wrap="square">
            <a:spAutoFit/>
          </a:bodyPr>
          <a:lstStyle/>
          <a:p>
            <a:pPr marL="273050" algn="just"/>
            <a:r>
              <a:rPr lang="en-IN" altLang="en-US" sz="2400" dirty="0">
                <a:latin typeface="Times New Roman" panose="02020603050405020304" pitchFamily="18" charset="0"/>
                <a:cs typeface="Times New Roman" panose="02020603050405020304" pitchFamily="18" charset="0"/>
              </a:rPr>
              <a:t>RDF stands for:</a:t>
            </a:r>
            <a:endParaRPr lang="en-IN" altLang="en-US" sz="2400" dirty="0">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Resource: </a:t>
            </a:r>
            <a:r>
              <a:rPr lang="en-IN" altLang="en-US" sz="2400" dirty="0">
                <a:solidFill>
                  <a:srgbClr val="0070C0"/>
                </a:solidFill>
                <a:latin typeface="Times New Roman" panose="02020603050405020304" pitchFamily="18" charset="0"/>
                <a:cs typeface="Times New Roman" panose="02020603050405020304" pitchFamily="18" charset="0"/>
              </a:rPr>
              <a:t>Everything that can have a unique identifier (URI)</a:t>
            </a:r>
            <a:r>
              <a:rPr lang="en-IN" altLang="en-US" sz="2400" dirty="0">
                <a:latin typeface="Times New Roman" panose="02020603050405020304" pitchFamily="18" charset="0"/>
                <a:cs typeface="Times New Roman" panose="02020603050405020304" pitchFamily="18" charset="0"/>
              </a:rPr>
              <a:t>, e.g. </a:t>
            </a:r>
            <a:r>
              <a:rPr lang="en-IN" altLang="en-US" sz="2400" dirty="0">
                <a:solidFill>
                  <a:srgbClr val="00B050"/>
                </a:solidFill>
                <a:latin typeface="Times New Roman" panose="02020603050405020304" pitchFamily="18" charset="0"/>
                <a:cs typeface="Times New Roman" panose="02020603050405020304" pitchFamily="18" charset="0"/>
              </a:rPr>
              <a:t>pages, places, people, dogs, products</a:t>
            </a:r>
            <a:r>
              <a:rPr lang="en-IN"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Description: </a:t>
            </a:r>
            <a:r>
              <a:rPr lang="en-IN" altLang="en-US" sz="2400" dirty="0">
                <a:solidFill>
                  <a:srgbClr val="0070C0"/>
                </a:solidFill>
                <a:latin typeface="Times New Roman" panose="02020603050405020304" pitchFamily="18" charset="0"/>
                <a:cs typeface="Times New Roman" panose="02020603050405020304" pitchFamily="18" charset="0"/>
              </a:rPr>
              <a:t>attributes, features, and relations of the resources</a:t>
            </a:r>
            <a:endParaRPr lang="en-IN" altLang="en-US" sz="2400" dirty="0">
              <a:solidFill>
                <a:srgbClr val="0070C0"/>
              </a:solidFill>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Framework: </a:t>
            </a:r>
            <a:r>
              <a:rPr lang="en-IN" altLang="en-US" sz="2400" dirty="0">
                <a:highlight>
                  <a:srgbClr val="FFFF00"/>
                </a:highlight>
                <a:latin typeface="Times New Roman" panose="02020603050405020304" pitchFamily="18" charset="0"/>
                <a:cs typeface="Times New Roman" panose="02020603050405020304" pitchFamily="18" charset="0"/>
              </a:rPr>
              <a:t>model, languages and syntaxes</a:t>
            </a:r>
            <a:r>
              <a:rPr lang="en-IN" altLang="en-US" sz="2400" dirty="0">
                <a:latin typeface="Times New Roman" panose="02020603050405020304" pitchFamily="18" charset="0"/>
                <a:cs typeface="Times New Roman" panose="02020603050405020304" pitchFamily="18" charset="0"/>
              </a:rPr>
              <a:t> for these descriptions</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RDF was published as a W3C recommendation in 1999.</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RDF was originally introduced as a data model for metadata.</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RDF was generalised to cover knowledge of all kinds.</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Resource Description Framework</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957586" y="901947"/>
            <a:ext cx="9826389" cy="4893647"/>
          </a:xfrm>
          <a:prstGeom prst="rect">
            <a:avLst/>
          </a:prstGeom>
        </p:spPr>
        <p:txBody>
          <a:bodyPr wrap="square">
            <a:spAutoFit/>
          </a:bodyPr>
          <a:lstStyle/>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Main construct of RDF is the statement, which asserts  a  property  value  for  a  resource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is  composed  by  a  </a:t>
            </a:r>
            <a:r>
              <a:rPr lang="en-IN" altLang="en-US" sz="2400" dirty="0">
                <a:solidFill>
                  <a:srgbClr val="00B050"/>
                </a:solidFill>
                <a:latin typeface="Times New Roman" panose="02020603050405020304" pitchFamily="18" charset="0"/>
                <a:cs typeface="Times New Roman" panose="02020603050405020304" pitchFamily="18" charset="0"/>
              </a:rPr>
              <a:t>subject  </a:t>
            </a:r>
            <a:r>
              <a:rPr lang="en-IN" altLang="en-US" sz="2400" dirty="0">
                <a:latin typeface="Times New Roman" panose="02020603050405020304" pitchFamily="18" charset="0"/>
                <a:cs typeface="Times New Roman" panose="02020603050405020304" pitchFamily="18" charset="0"/>
              </a:rPr>
              <a:t>(the  </a:t>
            </a:r>
            <a:r>
              <a:rPr lang="en-IN" altLang="en-US" sz="2400" dirty="0">
                <a:highlight>
                  <a:srgbClr val="FFFF00"/>
                </a:highlight>
                <a:latin typeface="Times New Roman" panose="02020603050405020304" pitchFamily="18" charset="0"/>
                <a:cs typeface="Times New Roman" panose="02020603050405020304" pitchFamily="18" charset="0"/>
              </a:rPr>
              <a:t>resource</a:t>
            </a:r>
            <a:r>
              <a:rPr lang="en-IN" altLang="en-US" sz="2400" dirty="0">
                <a:latin typeface="Times New Roman" panose="02020603050405020304" pitchFamily="18" charset="0"/>
                <a:cs typeface="Times New Roman" panose="02020603050405020304" pitchFamily="18" charset="0"/>
              </a:rPr>
              <a:t>  for  which the property value is asserted for), a </a:t>
            </a:r>
            <a:r>
              <a:rPr lang="en-IN" altLang="en-US" sz="2400" dirty="0">
                <a:solidFill>
                  <a:srgbClr val="00B050"/>
                </a:solidFill>
                <a:latin typeface="Times New Roman" panose="02020603050405020304" pitchFamily="18" charset="0"/>
                <a:cs typeface="Times New Roman" panose="02020603050405020304" pitchFamily="18" charset="0"/>
              </a:rPr>
              <a:t>predicate </a:t>
            </a:r>
            <a:r>
              <a:rPr lang="en-IN" altLang="en-US" sz="2400" dirty="0">
                <a:latin typeface="Times New Roman" panose="02020603050405020304" pitchFamily="18" charset="0"/>
                <a:cs typeface="Times New Roman" panose="02020603050405020304" pitchFamily="18" charset="0"/>
              </a:rPr>
              <a:t>(which is the </a:t>
            </a:r>
            <a:r>
              <a:rPr lang="en-IN" altLang="en-US" sz="2400" dirty="0">
                <a:highlight>
                  <a:srgbClr val="FFFF00"/>
                </a:highlight>
                <a:latin typeface="Times New Roman" panose="02020603050405020304" pitchFamily="18" charset="0"/>
                <a:cs typeface="Times New Roman" panose="02020603050405020304" pitchFamily="18" charset="0"/>
              </a:rPr>
              <a:t>name of the property</a:t>
            </a:r>
            <a:r>
              <a:rPr lang="en-IN" altLang="en-US" sz="2400" dirty="0">
                <a:latin typeface="Times New Roman" panose="02020603050405020304" pitchFamily="18" charset="0"/>
                <a:cs typeface="Times New Roman" panose="02020603050405020304" pitchFamily="18" charset="0"/>
              </a:rPr>
              <a:t>) and  an  </a:t>
            </a:r>
            <a:r>
              <a:rPr lang="en-IN" altLang="en-US" sz="2400" dirty="0">
                <a:solidFill>
                  <a:srgbClr val="00B050"/>
                </a:solidFill>
                <a:latin typeface="Times New Roman" panose="02020603050405020304" pitchFamily="18" charset="0"/>
                <a:cs typeface="Times New Roman" panose="02020603050405020304" pitchFamily="18" charset="0"/>
              </a:rPr>
              <a:t>object  </a:t>
            </a:r>
            <a:r>
              <a:rPr lang="en-IN" altLang="en-US" sz="2400" dirty="0">
                <a:latin typeface="Times New Roman" panose="02020603050405020304" pitchFamily="18" charset="0"/>
                <a:cs typeface="Times New Roman" panose="02020603050405020304" pitchFamily="18" charset="0"/>
              </a:rPr>
              <a:t>(which  is  the  </a:t>
            </a:r>
            <a:r>
              <a:rPr lang="en-IN" altLang="en-US" sz="2400" dirty="0">
                <a:highlight>
                  <a:srgbClr val="FFFF00"/>
                </a:highlight>
                <a:latin typeface="Times New Roman" panose="02020603050405020304" pitchFamily="18" charset="0"/>
                <a:cs typeface="Times New Roman" panose="02020603050405020304" pitchFamily="18" charset="0"/>
              </a:rPr>
              <a:t>value  of  the  property </a:t>
            </a:r>
            <a:r>
              <a:rPr lang="en-IN" altLang="en-US" sz="2400" dirty="0">
                <a:latin typeface="Times New Roman" panose="02020603050405020304" pitchFamily="18" charset="0"/>
                <a:cs typeface="Times New Roman" panose="02020603050405020304" pitchFamily="18" charset="0"/>
              </a:rPr>
              <a:t> for  the  specific  resource  subject).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An  example of an RDF statement is the following:</a:t>
            </a:r>
            <a:endParaRPr lang="en-IN" altLang="en-US" sz="2400" dirty="0">
              <a:latin typeface="Times New Roman" panose="02020603050405020304" pitchFamily="18" charset="0"/>
              <a:cs typeface="Times New Roman" panose="02020603050405020304" pitchFamily="18" charset="0"/>
            </a:endParaRPr>
          </a:p>
          <a:p>
            <a:pPr marL="273050" algn="just"/>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273050" algn="just"/>
            <a:r>
              <a:rPr lang="en-IN" sz="2400" i="1" dirty="0">
                <a:latin typeface="Times New Roman" panose="02020603050405020304" pitchFamily="18" charset="0"/>
                <a:cs typeface="Times New Roman" panose="02020603050405020304" pitchFamily="18" charset="0"/>
              </a:rPr>
              <a:t>            </a:t>
            </a:r>
            <a:r>
              <a:rPr lang="en-IN" sz="2400" i="1" dirty="0">
                <a:solidFill>
                  <a:srgbClr val="0070C0"/>
                </a:solidFill>
                <a:latin typeface="Times New Roman" panose="02020603050405020304" pitchFamily="18" charset="0"/>
                <a:cs typeface="Times New Roman" panose="02020603050405020304" pitchFamily="18" charset="0"/>
              </a:rPr>
              <a:t>    web page http://ex.com/~jsmith is owned by John Smith </a:t>
            </a:r>
            <a:endParaRPr lang="en-IN" sz="2400" i="1" dirty="0">
              <a:solidFill>
                <a:srgbClr val="0070C0"/>
              </a:solidFill>
              <a:latin typeface="Times New Roman" panose="02020603050405020304" pitchFamily="18" charset="0"/>
              <a:cs typeface="Times New Roman" panose="02020603050405020304" pitchFamily="18" charset="0"/>
            </a:endParaRPr>
          </a:p>
          <a:p>
            <a:pPr marL="273050" algn="just"/>
            <a:endParaRPr lang="en-IN" sz="2400" dirty="0">
              <a:latin typeface="Times New Roman" panose="02020603050405020304" pitchFamily="18" charset="0"/>
              <a:cs typeface="Times New Roman" panose="02020603050405020304" pitchFamily="18" charset="0"/>
            </a:endParaRPr>
          </a:p>
          <a:p>
            <a:pPr marL="273050" algn="just"/>
            <a:r>
              <a:rPr lang="en-IN" sz="2400" dirty="0">
                <a:latin typeface="Times New Roman" panose="02020603050405020304" pitchFamily="18" charset="0"/>
                <a:cs typeface="Times New Roman" panose="02020603050405020304" pitchFamily="18" charset="0"/>
              </a:rPr>
              <a:t>	where the </a:t>
            </a:r>
            <a:r>
              <a:rPr lang="en-IN" sz="2400" dirty="0">
                <a:solidFill>
                  <a:srgbClr val="00B050"/>
                </a:solidFill>
                <a:latin typeface="Times New Roman" panose="02020603050405020304" pitchFamily="18" charset="0"/>
                <a:cs typeface="Times New Roman" panose="02020603050405020304" pitchFamily="18" charset="0"/>
              </a:rPr>
              <a:t>subject </a:t>
            </a:r>
            <a:r>
              <a:rPr lang="en-IN" sz="2400" dirty="0">
                <a:latin typeface="Times New Roman" panose="02020603050405020304" pitchFamily="18" charset="0"/>
                <a:cs typeface="Times New Roman" panose="02020603050405020304" pitchFamily="18" charset="0"/>
              </a:rPr>
              <a:t>of the statement is </a:t>
            </a:r>
            <a:r>
              <a:rPr lang="en-IN" sz="2400" dirty="0">
                <a:highlight>
                  <a:srgbClr val="FFFF00"/>
                </a:highlight>
                <a:latin typeface="Times New Roman" panose="02020603050405020304" pitchFamily="18" charset="0"/>
                <a:cs typeface="Times New Roman" panose="02020603050405020304" pitchFamily="18" charset="0"/>
              </a:rPr>
              <a:t>http://ex.com/~jsmith</a:t>
            </a:r>
            <a:r>
              <a:rPr lang="en-IN" sz="2400" dirty="0">
                <a:latin typeface="Times New Roman" panose="02020603050405020304" pitchFamily="18" charset="0"/>
                <a:cs typeface="Times New Roman" panose="02020603050405020304" pitchFamily="18" charset="0"/>
              </a:rPr>
              <a:t>, the 	</a:t>
            </a:r>
            <a:r>
              <a:rPr lang="en-IN" sz="2400" dirty="0">
                <a:solidFill>
                  <a:srgbClr val="00B050"/>
                </a:solidFill>
                <a:latin typeface="Times New Roman" panose="02020603050405020304" pitchFamily="18" charset="0"/>
                <a:cs typeface="Times New Roman" panose="02020603050405020304" pitchFamily="18" charset="0"/>
              </a:rPr>
              <a:t>predicate </a:t>
            </a:r>
            <a:r>
              <a:rPr lang="en-IN" sz="2400" dirty="0">
                <a:latin typeface="Times New Roman" panose="02020603050405020304" pitchFamily="18" charset="0"/>
                <a:cs typeface="Times New Roman" panose="02020603050405020304" pitchFamily="18" charset="0"/>
              </a:rPr>
              <a:t>is </a:t>
            </a:r>
            <a:r>
              <a:rPr lang="en-IN" sz="2400" dirty="0">
                <a:highlight>
                  <a:srgbClr val="FFFF00"/>
                </a:highlight>
                <a:latin typeface="Times New Roman" panose="02020603050405020304" pitchFamily="18" charset="0"/>
                <a:cs typeface="Times New Roman" panose="02020603050405020304" pitchFamily="18" charset="0"/>
              </a:rPr>
              <a:t>owned by</a:t>
            </a:r>
            <a:r>
              <a:rPr lang="en-IN" sz="2400" dirty="0">
                <a:latin typeface="Times New Roman" panose="02020603050405020304" pitchFamily="18" charset="0"/>
                <a:cs typeface="Times New Roman" panose="02020603050405020304" pitchFamily="18" charset="0"/>
              </a:rPr>
              <a:t> and </a:t>
            </a:r>
            <a:r>
              <a:rPr lang="en-IN" sz="2400" dirty="0">
                <a:highlight>
                  <a:srgbClr val="FFFF00"/>
                </a:highlight>
                <a:latin typeface="Times New Roman" panose="02020603050405020304" pitchFamily="18" charset="0"/>
                <a:cs typeface="Times New Roman" panose="02020603050405020304" pitchFamily="18" charset="0"/>
              </a:rPr>
              <a:t>John Smith</a:t>
            </a:r>
            <a:r>
              <a:rPr lang="en-IN" sz="2400" dirty="0">
                <a:latin typeface="Times New Roman" panose="02020603050405020304" pitchFamily="18" charset="0"/>
                <a:cs typeface="Times New Roman" panose="02020603050405020304" pitchFamily="18" charset="0"/>
              </a:rPr>
              <a:t> is the </a:t>
            </a:r>
            <a:r>
              <a:rPr lang="en-IN" sz="2400" dirty="0">
                <a:solidFill>
                  <a:srgbClr val="00B050"/>
                </a:solidFill>
                <a:latin typeface="Times New Roman" panose="02020603050405020304" pitchFamily="18" charset="0"/>
                <a:cs typeface="Times New Roman" panose="02020603050405020304" pitchFamily="18" charset="0"/>
              </a:rPr>
              <a:t>object</a:t>
            </a:r>
            <a:r>
              <a:rPr lang="en-IN" sz="2400" dirty="0">
                <a:latin typeface="Times New Roman" panose="02020603050405020304" pitchFamily="18" charset="0"/>
                <a:cs typeface="Times New Roman" panose="02020603050405020304" pitchFamily="18" charset="0"/>
              </a:rPr>
              <a:t>.  </a:t>
            </a:r>
            <a:endParaRPr lang="de-DE"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Graph RDF Representation</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943938" y="2293334"/>
            <a:ext cx="9826389" cy="2677656"/>
          </a:xfrm>
          <a:prstGeom prst="rect">
            <a:avLst/>
          </a:prstGeom>
        </p:spPr>
        <p:txBody>
          <a:bodyPr wrap="square">
            <a:spAutoFit/>
          </a:bodyPr>
          <a:lstStyle/>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Fig. shows the representation of an RDF statement as a directed, labelled graph, where  the  </a:t>
            </a:r>
            <a:r>
              <a:rPr lang="en-IN" altLang="en-US" sz="2400" dirty="0">
                <a:solidFill>
                  <a:srgbClr val="00B050"/>
                </a:solidFill>
                <a:latin typeface="Times New Roman" panose="02020603050405020304" pitchFamily="18" charset="0"/>
                <a:cs typeface="Times New Roman" panose="02020603050405020304" pitchFamily="18" charset="0"/>
              </a:rPr>
              <a:t>subject  </a:t>
            </a:r>
            <a:r>
              <a:rPr lang="en-IN" altLang="en-US" sz="2400" dirty="0">
                <a:latin typeface="Times New Roman" panose="02020603050405020304" pitchFamily="18" charset="0"/>
                <a:cs typeface="Times New Roman" panose="02020603050405020304" pitchFamily="18" charset="0"/>
              </a:rPr>
              <a:t>and  the  </a:t>
            </a:r>
            <a:r>
              <a:rPr lang="en-IN" altLang="en-US" sz="2400" dirty="0">
                <a:solidFill>
                  <a:srgbClr val="00B050"/>
                </a:solidFill>
                <a:latin typeface="Times New Roman" panose="02020603050405020304" pitchFamily="18" charset="0"/>
                <a:cs typeface="Times New Roman" panose="02020603050405020304" pitchFamily="18" charset="0"/>
              </a:rPr>
              <a:t>object  </a:t>
            </a:r>
            <a:r>
              <a:rPr lang="en-IN" altLang="en-US" sz="2400" dirty="0">
                <a:latin typeface="Times New Roman" panose="02020603050405020304" pitchFamily="18" charset="0"/>
                <a:cs typeface="Times New Roman" panose="02020603050405020304" pitchFamily="18" charset="0"/>
              </a:rPr>
              <a:t>are  </a:t>
            </a:r>
            <a:r>
              <a:rPr lang="en-IN" altLang="en-US" sz="2400" dirty="0">
                <a:highlight>
                  <a:srgbClr val="FFFF00"/>
                </a:highlight>
                <a:latin typeface="Times New Roman" panose="02020603050405020304" pitchFamily="18" charset="0"/>
                <a:cs typeface="Times New Roman" panose="02020603050405020304" pitchFamily="18" charset="0"/>
              </a:rPr>
              <a:t>nodes  </a:t>
            </a:r>
            <a:r>
              <a:rPr lang="en-IN" altLang="en-US" sz="2400" dirty="0">
                <a:latin typeface="Times New Roman" panose="02020603050405020304" pitchFamily="18" charset="0"/>
                <a:cs typeface="Times New Roman" panose="02020603050405020304" pitchFamily="18" charset="0"/>
              </a:rPr>
              <a:t>and  the </a:t>
            </a:r>
            <a:r>
              <a:rPr lang="en-IN" altLang="en-US" sz="2400" dirty="0">
                <a:solidFill>
                  <a:srgbClr val="00B050"/>
                </a:solidFill>
                <a:latin typeface="Times New Roman" panose="02020603050405020304" pitchFamily="18" charset="0"/>
                <a:cs typeface="Times New Roman" panose="02020603050405020304" pitchFamily="18" charset="0"/>
              </a:rPr>
              <a:t> predicate  is  an  arc</a:t>
            </a:r>
            <a:r>
              <a:rPr lang="en-IN" altLang="en-US" sz="2400" dirty="0">
                <a:latin typeface="Times New Roman" panose="02020603050405020304" pitchFamily="18" charset="0"/>
                <a:cs typeface="Times New Roman" panose="02020603050405020304" pitchFamily="18" charset="0"/>
              </a:rPr>
              <a:t>,  </a:t>
            </a:r>
            <a:r>
              <a:rPr lang="en-IN" altLang="en-US" sz="2400" dirty="0">
                <a:solidFill>
                  <a:srgbClr val="0070C0"/>
                </a:solidFill>
                <a:latin typeface="Times New Roman" panose="02020603050405020304" pitchFamily="18" charset="0"/>
                <a:cs typeface="Times New Roman" panose="02020603050405020304" pitchFamily="18" charset="0"/>
              </a:rPr>
              <a:t>directed  from  the subject node to the object node.</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563505" y="3991372"/>
            <a:ext cx="7137778" cy="1095682"/>
          </a:xfrm>
          <a:prstGeom prst="rect">
            <a:avLst/>
          </a:prstGeom>
        </p:spPr>
      </p:pic>
      <p:sp>
        <p:nvSpPr>
          <p:cNvPr id="6" name="Rectangle 5"/>
          <p:cNvSpPr/>
          <p:nvPr/>
        </p:nvSpPr>
        <p:spPr>
          <a:xfrm>
            <a:off x="2201491" y="1207435"/>
            <a:ext cx="7244291" cy="461665"/>
          </a:xfrm>
          <a:prstGeom prst="rect">
            <a:avLst/>
          </a:prstGeom>
        </p:spPr>
        <p:txBody>
          <a:bodyPr wrap="none">
            <a:spAutoFit/>
          </a:bodyPr>
          <a:lstStyle/>
          <a:p>
            <a:pPr algn="ctr"/>
            <a:r>
              <a:rPr lang="en-IN" dirty="0">
                <a:solidFill>
                  <a:srgbClr val="FF0000"/>
                </a:solidFill>
              </a:rPr>
              <a:t> </a:t>
            </a:r>
            <a:r>
              <a:rPr lang="en-IN" sz="2400" dirty="0">
                <a:solidFill>
                  <a:srgbClr val="FF0000"/>
                </a:solidFill>
                <a:latin typeface="Times New Roman" panose="02020603050405020304" pitchFamily="18" charset="0"/>
                <a:cs typeface="Times New Roman" panose="02020603050405020304" pitchFamily="18" charset="0"/>
              </a:rPr>
              <a:t>web page http://ex.com/~jsmith is owned by John Smith </a:t>
            </a:r>
            <a:endParaRPr lang="en-I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2893326" y="191068"/>
            <a:ext cx="6687402" cy="954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Graph RDF Representation – Semantic Net</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pic>
        <p:nvPicPr>
          <p:cNvPr id="8" name="Picture 7"/>
          <p:cNvPicPr>
            <a:picLocks noChangeAspect="1"/>
          </p:cNvPicPr>
          <p:nvPr/>
        </p:nvPicPr>
        <p:blipFill>
          <a:blip r:embed="rId1"/>
          <a:stretch>
            <a:fillRect/>
          </a:stretch>
        </p:blipFill>
        <p:spPr>
          <a:xfrm>
            <a:off x="614149" y="982639"/>
            <a:ext cx="11013743" cy="50633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Representation</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807461" y="812042"/>
            <a:ext cx="10301818" cy="5262979"/>
          </a:xfrm>
          <a:prstGeom prst="rect">
            <a:avLst/>
          </a:prstGeom>
        </p:spPr>
        <p:txBody>
          <a:bodyPr wrap="square">
            <a:spAutoFit/>
          </a:bodyPr>
          <a:lstStyle/>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The </a:t>
            </a:r>
            <a:r>
              <a:rPr lang="en-IN" altLang="en-US" sz="2400" dirty="0">
                <a:solidFill>
                  <a:srgbClr val="FF0000"/>
                </a:solidFill>
                <a:latin typeface="Times New Roman" panose="02020603050405020304" pitchFamily="18" charset="0"/>
                <a:cs typeface="Times New Roman" panose="02020603050405020304" pitchFamily="18" charset="0"/>
              </a:rPr>
              <a:t>subject</a:t>
            </a:r>
            <a:r>
              <a:rPr lang="en-IN" altLang="en-US" sz="2400" dirty="0">
                <a:latin typeface="Times New Roman" panose="02020603050405020304" pitchFamily="18" charset="0"/>
                <a:cs typeface="Times New Roman" panose="02020603050405020304" pitchFamily="18" charset="0"/>
              </a:rPr>
              <a:t> of a statement is always a </a:t>
            </a:r>
            <a:r>
              <a:rPr lang="en-IN" altLang="en-US" sz="2400" dirty="0">
                <a:solidFill>
                  <a:srgbClr val="0070C0"/>
                </a:solidFill>
                <a:latin typeface="Times New Roman" panose="02020603050405020304" pitchFamily="18" charset="0"/>
                <a:cs typeface="Times New Roman" panose="02020603050405020304" pitchFamily="18" charset="0"/>
              </a:rPr>
              <a:t>resource</a:t>
            </a:r>
            <a:r>
              <a:rPr lang="en-IN" altLang="en-US" sz="2400" dirty="0">
                <a:latin typeface="Times New Roman" panose="02020603050405020304" pitchFamily="18" charset="0"/>
                <a:cs typeface="Times New Roman" panose="02020603050405020304" pitchFamily="18" charset="0"/>
              </a:rPr>
              <a:t>, whereas the </a:t>
            </a:r>
            <a:r>
              <a:rPr lang="en-IN" altLang="en-US" sz="2400" dirty="0">
                <a:highlight>
                  <a:srgbClr val="FFFF00"/>
                </a:highlight>
                <a:latin typeface="Times New Roman" panose="02020603050405020304" pitchFamily="18" charset="0"/>
                <a:cs typeface="Times New Roman" panose="02020603050405020304" pitchFamily="18" charset="0"/>
              </a:rPr>
              <a:t>object can either be a literal value (e.g. a date, a number, or a string) or another resource. </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Predicates</a:t>
            </a:r>
            <a:r>
              <a:rPr lang="en-IN" altLang="en-US" sz="2400" dirty="0">
                <a:latin typeface="Times New Roman" panose="02020603050405020304" pitchFamily="18" charset="0"/>
                <a:cs typeface="Times New Roman" panose="02020603050405020304" pitchFamily="18" charset="0"/>
              </a:rPr>
              <a:t> are also considered as </a:t>
            </a:r>
            <a:r>
              <a:rPr lang="en-IN" altLang="en-US" sz="2400" dirty="0">
                <a:solidFill>
                  <a:srgbClr val="0070C0"/>
                </a:solidFill>
                <a:latin typeface="Times New Roman" panose="02020603050405020304" pitchFamily="18" charset="0"/>
                <a:cs typeface="Times New Roman" panose="02020603050405020304" pitchFamily="18" charset="0"/>
              </a:rPr>
              <a:t>resources</a:t>
            </a:r>
            <a:r>
              <a:rPr lang="en-IN"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Resources</a:t>
            </a:r>
            <a:r>
              <a:rPr lang="en-IN" altLang="en-US" sz="2400" dirty="0">
                <a:latin typeface="Times New Roman" panose="02020603050405020304" pitchFamily="18" charset="0"/>
                <a:cs typeface="Times New Roman" panose="02020603050405020304" pitchFamily="18" charset="0"/>
              </a:rPr>
              <a:t> are uniquely identified in the web with </a:t>
            </a:r>
            <a:r>
              <a:rPr lang="en-IN" altLang="en-US" sz="2400" dirty="0">
                <a:solidFill>
                  <a:srgbClr val="FF0000"/>
                </a:solidFill>
                <a:latin typeface="Times New Roman" panose="02020603050405020304" pitchFamily="18" charset="0"/>
                <a:cs typeface="Times New Roman" panose="02020603050405020304" pitchFamily="18" charset="0"/>
              </a:rPr>
              <a:t>URIs</a:t>
            </a:r>
            <a:r>
              <a:rPr lang="en-IN" altLang="en-US" sz="2400" dirty="0">
                <a:latin typeface="Times New Roman" panose="02020603050405020304" pitchFamily="18" charset="0"/>
                <a:cs typeface="Times New Roman" panose="02020603050405020304" pitchFamily="18" charset="0"/>
              </a:rPr>
              <a:t> (Uniform Resource Identifiers), even if they do not correspond to accessible web resources.</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For example, </a:t>
            </a:r>
            <a:r>
              <a:rPr lang="en-IN" altLang="en-US" sz="2400" dirty="0">
                <a:solidFill>
                  <a:srgbClr val="FF0000"/>
                </a:solidFill>
                <a:latin typeface="Times New Roman" panose="02020603050405020304" pitchFamily="18" charset="0"/>
                <a:cs typeface="Times New Roman" panose="02020603050405020304" pitchFamily="18" charset="0"/>
              </a:rPr>
              <a:t>John Smith </a:t>
            </a:r>
            <a:r>
              <a:rPr lang="en-IN" altLang="en-US" sz="2400" dirty="0">
                <a:latin typeface="Times New Roman" panose="02020603050405020304" pitchFamily="18" charset="0"/>
                <a:cs typeface="Times New Roman" panose="02020603050405020304" pitchFamily="18" charset="0"/>
              </a:rPr>
              <a:t>can be considered as a web </a:t>
            </a:r>
            <a:r>
              <a:rPr lang="en-IN" altLang="en-US" sz="2400" dirty="0">
                <a:solidFill>
                  <a:srgbClr val="0070C0"/>
                </a:solidFill>
                <a:latin typeface="Times New Roman" panose="02020603050405020304" pitchFamily="18" charset="0"/>
                <a:cs typeface="Times New Roman" panose="02020603050405020304" pitchFamily="18" charset="0"/>
              </a:rPr>
              <a:t>resource </a:t>
            </a:r>
            <a:r>
              <a:rPr lang="en-IN" altLang="en-US" sz="2400" dirty="0">
                <a:latin typeface="Times New Roman" panose="02020603050405020304" pitchFamily="18" charset="0"/>
                <a:cs typeface="Times New Roman" panose="02020603050405020304" pitchFamily="18" charset="0"/>
              </a:rPr>
              <a:t>and </a:t>
            </a:r>
            <a:r>
              <a:rPr lang="en-IN" altLang="en-US" sz="2400" dirty="0">
                <a:solidFill>
                  <a:srgbClr val="0070C0"/>
                </a:solidFill>
                <a:latin typeface="Times New Roman" panose="02020603050405020304" pitchFamily="18" charset="0"/>
                <a:cs typeface="Times New Roman" panose="02020603050405020304" pitchFamily="18" charset="0"/>
              </a:rPr>
              <a:t>have a URI associated with him</a:t>
            </a:r>
            <a:r>
              <a:rPr lang="en-IN"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Furthermore, the </a:t>
            </a:r>
            <a:r>
              <a:rPr lang="en-IN" altLang="en-US" sz="2400" dirty="0">
                <a:solidFill>
                  <a:srgbClr val="0070C0"/>
                </a:solidFill>
                <a:latin typeface="Times New Roman" panose="02020603050405020304" pitchFamily="18" charset="0"/>
                <a:cs typeface="Times New Roman" panose="02020603050405020304" pitchFamily="18" charset="0"/>
              </a:rPr>
              <a:t>predicate </a:t>
            </a:r>
            <a:r>
              <a:rPr lang="en-IN" altLang="en-US" sz="2400" dirty="0">
                <a:latin typeface="Times New Roman" panose="02020603050405020304" pitchFamily="18" charset="0"/>
                <a:cs typeface="Times New Roman" panose="02020603050405020304" pitchFamily="18" charset="0"/>
              </a:rPr>
              <a:t>is </a:t>
            </a:r>
            <a:r>
              <a:rPr lang="en-IN" altLang="en-US" sz="2400" dirty="0">
                <a:solidFill>
                  <a:srgbClr val="FF0000"/>
                </a:solidFill>
                <a:latin typeface="Times New Roman" panose="02020603050405020304" pitchFamily="18" charset="0"/>
                <a:cs typeface="Times New Roman" panose="02020603050405020304" pitchFamily="18" charset="0"/>
              </a:rPr>
              <a:t>owned by </a:t>
            </a:r>
            <a:r>
              <a:rPr lang="en-IN" altLang="en-US" sz="2400" dirty="0">
                <a:latin typeface="Times New Roman" panose="02020603050405020304" pitchFamily="18" charset="0"/>
                <a:cs typeface="Times New Roman" panose="02020603050405020304" pitchFamily="18" charset="0"/>
              </a:rPr>
              <a:t>can be considered as a term declared in a specific web document, it </a:t>
            </a:r>
            <a:r>
              <a:rPr lang="en-IN" altLang="en-US" sz="2400" dirty="0">
                <a:solidFill>
                  <a:srgbClr val="0070C0"/>
                </a:solidFill>
                <a:latin typeface="Times New Roman" panose="02020603050405020304" pitchFamily="18" charset="0"/>
                <a:cs typeface="Times New Roman" panose="02020603050405020304" pitchFamily="18" charset="0"/>
              </a:rPr>
              <a:t>can also be represented by a URI.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The use of URIs offers clarity of attribution and referencing in the vast space of the web.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highlight>
                  <a:srgbClr val="FFFF00"/>
                </a:highlight>
                <a:latin typeface="Times New Roman" panose="02020603050405020304" pitchFamily="18" charset="0"/>
                <a:cs typeface="Times New Roman" panose="02020603050405020304" pitchFamily="18" charset="0"/>
              </a:rPr>
              <a:t>If we replace the predicate and the object with URIs,</a:t>
            </a:r>
            <a:r>
              <a:rPr lang="en-IN" altLang="en-US" sz="2400" dirty="0">
                <a:latin typeface="Times New Roman" panose="02020603050405020304" pitchFamily="18" charset="0"/>
                <a:cs typeface="Times New Roman" panose="02020603050405020304" pitchFamily="18" charset="0"/>
              </a:rPr>
              <a:t> the previous statement becomes: </a:t>
            </a:r>
            <a:r>
              <a:rPr lang="en-IN" altLang="en-US" sz="2400" i="1" dirty="0">
                <a:latin typeface="Times New Roman" panose="02020603050405020304" pitchFamily="18" charset="0"/>
                <a:cs typeface="Times New Roman" panose="02020603050405020304" pitchFamily="18" charset="0"/>
                <a:hlinkClick r:id="rId1"/>
              </a:rPr>
              <a:t>http://ex.com/~jsmith</a:t>
            </a:r>
            <a:r>
              <a:rPr lang="en-IN" altLang="en-US" sz="2400" dirty="0">
                <a:latin typeface="Times New Roman" panose="02020603050405020304" pitchFamily="18" charset="0"/>
                <a:cs typeface="Times New Roman" panose="02020603050405020304" pitchFamily="18" charset="0"/>
              </a:rPr>
              <a:t>  </a:t>
            </a:r>
            <a:r>
              <a:rPr lang="en-IN" altLang="en-US" sz="2400" dirty="0">
                <a:solidFill>
                  <a:srgbClr val="FF0000"/>
                </a:solidFill>
                <a:latin typeface="Times New Roman" panose="02020603050405020304" pitchFamily="18" charset="0"/>
                <a:cs typeface="Times New Roman" panose="02020603050405020304" pitchFamily="18" charset="0"/>
              </a:rPr>
              <a:t>http://terms.org/owned_by</a:t>
            </a:r>
            <a:r>
              <a:rPr lang="en-IN" altLang="en-US" sz="2400" dirty="0">
                <a:latin typeface="Times New Roman" panose="02020603050405020304" pitchFamily="18" charset="0"/>
                <a:cs typeface="Times New Roman" panose="02020603050405020304" pitchFamily="18" charset="0"/>
              </a:rPr>
              <a:t>   </a:t>
            </a:r>
            <a:r>
              <a:rPr lang="en-IN" altLang="en-US" sz="2400" dirty="0">
                <a:solidFill>
                  <a:srgbClr val="FF0000"/>
                </a:solidFill>
                <a:latin typeface="Times New Roman" panose="02020603050405020304" pitchFamily="18" charset="0"/>
                <a:cs typeface="Times New Roman" panose="02020603050405020304" pitchFamily="18" charset="0"/>
              </a:rPr>
              <a:t>http://ex.com/staff.html#id1734 </a:t>
            </a:r>
            <a:endParaRPr lang="en-IN" alt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380096" y="191068"/>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Representation</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807461" y="812042"/>
            <a:ext cx="10301818" cy="5262979"/>
          </a:xfrm>
          <a:prstGeom prst="rect">
            <a:avLst/>
          </a:prstGeom>
        </p:spPr>
        <p:txBody>
          <a:bodyPr wrap="square">
            <a:spAutoFit/>
          </a:bodyPr>
          <a:lstStyle/>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Same web document consists of several smaller components or resources, or it declares several terms.</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FF0000"/>
                </a:solidFill>
                <a:highlight>
                  <a:srgbClr val="FFFF00"/>
                </a:highlight>
                <a:latin typeface="Times New Roman" panose="02020603050405020304" pitchFamily="18" charset="0"/>
                <a:cs typeface="Times New Roman" panose="02020603050405020304" pitchFamily="18" charset="0"/>
              </a:rPr>
              <a:t>Full URI of a resource</a:t>
            </a:r>
            <a:r>
              <a:rPr lang="en-IN" altLang="en-US" sz="2400" dirty="0">
                <a:latin typeface="Times New Roman" panose="02020603050405020304" pitchFamily="18" charset="0"/>
                <a:cs typeface="Times New Roman" panose="02020603050405020304" pitchFamily="18" charset="0"/>
              </a:rPr>
              <a:t> consists of a </a:t>
            </a:r>
            <a:r>
              <a:rPr lang="en-IN" altLang="en-US" sz="2400" dirty="0">
                <a:solidFill>
                  <a:srgbClr val="0070C0"/>
                </a:solidFill>
                <a:latin typeface="Times New Roman" panose="02020603050405020304" pitchFamily="18" charset="0"/>
                <a:cs typeface="Times New Roman" panose="02020603050405020304" pitchFamily="18" charset="0"/>
              </a:rPr>
              <a:t>common prefix</a:t>
            </a:r>
            <a:r>
              <a:rPr lang="en-IN" altLang="en-US" sz="2400" dirty="0">
                <a:latin typeface="Times New Roman" panose="02020603050405020304" pitchFamily="18" charset="0"/>
                <a:cs typeface="Times New Roman" panose="02020603050405020304" pitchFamily="18" charset="0"/>
              </a:rPr>
              <a:t> (the </a:t>
            </a:r>
            <a:r>
              <a:rPr lang="en-IN" altLang="en-US" sz="2400" dirty="0">
                <a:highlight>
                  <a:srgbClr val="FFFF00"/>
                </a:highlight>
                <a:latin typeface="Times New Roman" panose="02020603050405020304" pitchFamily="18" charset="0"/>
                <a:cs typeface="Times New Roman" panose="02020603050405020304" pitchFamily="18" charset="0"/>
              </a:rPr>
              <a:t>address </a:t>
            </a:r>
            <a:r>
              <a:rPr lang="en-IN" altLang="en-US" sz="2400" dirty="0">
                <a:latin typeface="Times New Roman" panose="02020603050405020304" pitchFamily="18" charset="0"/>
                <a:cs typeface="Times New Roman" panose="02020603050405020304" pitchFamily="18" charset="0"/>
              </a:rPr>
              <a:t>of the containing document) and </a:t>
            </a:r>
            <a:r>
              <a:rPr lang="en-IN" altLang="en-US" sz="2400" dirty="0">
                <a:solidFill>
                  <a:srgbClr val="0070C0"/>
                </a:solidFill>
                <a:latin typeface="Times New Roman" panose="02020603050405020304" pitchFamily="18" charset="0"/>
                <a:cs typeface="Times New Roman" panose="02020603050405020304" pitchFamily="18" charset="0"/>
              </a:rPr>
              <a:t>an internal local name</a:t>
            </a:r>
            <a:r>
              <a:rPr lang="en-IN" altLang="en-US" sz="2400" dirty="0">
                <a:latin typeface="Times New Roman" panose="02020603050405020304" pitchFamily="18" charset="0"/>
                <a:cs typeface="Times New Roman" panose="02020603050405020304" pitchFamily="18" charset="0"/>
              </a:rPr>
              <a:t> (or  </a:t>
            </a:r>
            <a:r>
              <a:rPr lang="en-IN" altLang="en-US" sz="2400" dirty="0">
                <a:highlight>
                  <a:srgbClr val="FFFF00"/>
                </a:highlight>
                <a:latin typeface="Times New Roman" panose="02020603050405020304" pitchFamily="18" charset="0"/>
                <a:cs typeface="Times New Roman" panose="02020603050405020304" pitchFamily="18" charset="0"/>
              </a:rPr>
              <a:t>anchor</a:t>
            </a:r>
            <a:r>
              <a:rPr lang="en-IN" altLang="en-US" sz="2400" dirty="0">
                <a:latin typeface="Times New Roman" panose="02020603050405020304" pitchFamily="18" charset="0"/>
                <a:cs typeface="Times New Roman" panose="02020603050405020304" pitchFamily="18" charset="0"/>
              </a:rPr>
              <a:t>)  in  the  form  </a:t>
            </a:r>
            <a:r>
              <a:rPr lang="en-IN" altLang="en-US" sz="2400" dirty="0">
                <a:solidFill>
                  <a:srgbClr val="00B050"/>
                </a:solidFill>
                <a:highlight>
                  <a:srgbClr val="FFFF00"/>
                </a:highlight>
                <a:latin typeface="Times New Roman" panose="02020603050405020304" pitchFamily="18" charset="0"/>
                <a:cs typeface="Times New Roman" panose="02020603050405020304" pitchFamily="18" charset="0"/>
              </a:rPr>
              <a:t>address#localName.</a:t>
            </a:r>
            <a:r>
              <a:rPr lang="en-IN" altLang="en-US" sz="2400" dirty="0">
                <a:highlight>
                  <a:srgbClr val="FFFF00"/>
                </a:highlight>
                <a:latin typeface="Times New Roman" panose="02020603050405020304" pitchFamily="18" charset="0"/>
                <a:cs typeface="Times New Roman" panose="02020603050405020304" pitchFamily="18" charset="0"/>
              </a:rPr>
              <a:t> </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solidFill>
                  <a:srgbClr val="0070C0"/>
                </a:solidFill>
                <a:latin typeface="Times New Roman" panose="02020603050405020304" pitchFamily="18" charset="0"/>
                <a:cs typeface="Times New Roman" panose="02020603050405020304" pitchFamily="18" charset="0"/>
              </a:rPr>
              <a:t>Namespaces  are  aliases  for  those  address prefixes</a:t>
            </a:r>
            <a:endParaRPr lang="en-IN" altLang="en-US" sz="2400" dirty="0">
              <a:solidFill>
                <a:srgbClr val="0070C0"/>
              </a:solidFill>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They are commonly used to collect resources within the same context and  can  also  be  used  to  shorten  the  URIs  of  the  resources,  in  the  form  </a:t>
            </a:r>
            <a:r>
              <a:rPr lang="en-IN" altLang="en-US" sz="2400" dirty="0">
                <a:solidFill>
                  <a:srgbClr val="00B050"/>
                </a:solidFill>
                <a:highlight>
                  <a:srgbClr val="FFFF00"/>
                </a:highlight>
                <a:latin typeface="Times New Roman" panose="02020603050405020304" pitchFamily="18" charset="0"/>
                <a:cs typeface="Times New Roman" panose="02020603050405020304" pitchFamily="18" charset="0"/>
              </a:rPr>
              <a:t>namespace:localName.</a:t>
            </a:r>
            <a:r>
              <a:rPr lang="en-IN" altLang="en-US" sz="2400" dirty="0">
                <a:highlight>
                  <a:srgbClr val="FFFF00"/>
                </a:highlight>
                <a:latin typeface="Times New Roman" panose="02020603050405020304" pitchFamily="18" charset="0"/>
                <a:cs typeface="Times New Roman" panose="02020603050405020304" pitchFamily="18" charset="0"/>
              </a:rPr>
              <a:t>  </a:t>
            </a:r>
            <a:endParaRPr lang="en-IN" altLang="en-US" sz="2400" dirty="0">
              <a:highlight>
                <a:srgbClr val="FFFF00"/>
              </a:highlight>
              <a:latin typeface="Times New Roman" panose="02020603050405020304" pitchFamily="18" charset="0"/>
              <a:cs typeface="Times New Roman" panose="02020603050405020304" pitchFamily="18" charset="0"/>
            </a:endParaRPr>
          </a:p>
          <a:p>
            <a:pPr marL="627380" indent="-354330" algn="just"/>
            <a:r>
              <a:rPr lang="en-IN" altLang="en-US" sz="2400" dirty="0">
                <a:solidFill>
                  <a:srgbClr val="FF0000"/>
                </a:solidFill>
                <a:latin typeface="Times New Roman" panose="02020603050405020304" pitchFamily="18" charset="0"/>
                <a:cs typeface="Times New Roman" panose="02020603050405020304" pitchFamily="18" charset="0"/>
              </a:rPr>
              <a:t>For   example</a:t>
            </a:r>
            <a:r>
              <a:rPr lang="en-IN" altLang="en-US" sz="2400" dirty="0">
                <a:latin typeface="Times New Roman" panose="02020603050405020304" pitchFamily="18" charset="0"/>
                <a:cs typeface="Times New Roman" panose="02020603050405020304" pitchFamily="18" charset="0"/>
              </a:rPr>
              <a:t>,   if   we   assign   the   prefix   </a:t>
            </a:r>
            <a:r>
              <a:rPr lang="en-IN" altLang="en-US" sz="2400" dirty="0">
                <a:solidFill>
                  <a:srgbClr val="FF0000"/>
                </a:solidFill>
                <a:latin typeface="Times New Roman" panose="02020603050405020304" pitchFamily="18" charset="0"/>
                <a:cs typeface="Times New Roman" panose="02020603050405020304" pitchFamily="18" charset="0"/>
              </a:rPr>
              <a:t>staff  </a:t>
            </a:r>
            <a:r>
              <a:rPr lang="en-IN" altLang="en-US" sz="2400" dirty="0">
                <a:latin typeface="Times New Roman" panose="02020603050405020304" pitchFamily="18" charset="0"/>
                <a:cs typeface="Times New Roman" panose="02020603050405020304" pitchFamily="18" charset="0"/>
              </a:rPr>
              <a:t> to   the   URI   </a:t>
            </a:r>
            <a:r>
              <a:rPr lang="en-IN" altLang="en-US" sz="2400" dirty="0">
                <a:solidFill>
                  <a:srgbClr val="FF0000"/>
                </a:solidFill>
                <a:latin typeface="Times New Roman" panose="02020603050405020304" pitchFamily="18" charset="0"/>
                <a:cs typeface="Times New Roman" panose="02020603050405020304" pitchFamily="18" charset="0"/>
              </a:rPr>
              <a:t>http://ex.com/staff.html </a:t>
            </a:r>
            <a:r>
              <a:rPr lang="en-IN" altLang="en-US" sz="2400" dirty="0">
                <a:latin typeface="Times New Roman" panose="02020603050405020304" pitchFamily="18" charset="0"/>
                <a:cs typeface="Times New Roman" panose="02020603050405020304" pitchFamily="18" charset="0"/>
              </a:rPr>
              <a:t> and  the  prefix  </a:t>
            </a:r>
            <a:r>
              <a:rPr lang="en-IN" altLang="en-US" sz="2400" dirty="0">
                <a:solidFill>
                  <a:srgbClr val="FF0000"/>
                </a:solidFill>
                <a:latin typeface="Times New Roman" panose="02020603050405020304" pitchFamily="18" charset="0"/>
                <a:cs typeface="Times New Roman" panose="02020603050405020304" pitchFamily="18" charset="0"/>
              </a:rPr>
              <a:t>term</a:t>
            </a:r>
            <a:r>
              <a:rPr lang="en-IN" altLang="en-US" sz="2400" dirty="0">
                <a:latin typeface="Times New Roman" panose="02020603050405020304" pitchFamily="18" charset="0"/>
                <a:cs typeface="Times New Roman" panose="02020603050405020304" pitchFamily="18" charset="0"/>
              </a:rPr>
              <a:t> to  the  URI </a:t>
            </a:r>
            <a:r>
              <a:rPr lang="en-IN" altLang="en-US" sz="2400" dirty="0">
                <a:solidFill>
                  <a:srgbClr val="FF0000"/>
                </a:solidFill>
                <a:latin typeface="Times New Roman" panose="02020603050405020304" pitchFamily="18" charset="0"/>
                <a:cs typeface="Times New Roman" panose="02020603050405020304" pitchFamily="18" charset="0"/>
              </a:rPr>
              <a:t>http://terms.org/ </a:t>
            </a:r>
            <a:r>
              <a:rPr lang="en-IN" altLang="en-US" sz="2400" dirty="0">
                <a:latin typeface="Times New Roman" panose="02020603050405020304" pitchFamily="18" charset="0"/>
                <a:cs typeface="Times New Roman" panose="02020603050405020304" pitchFamily="18" charset="0"/>
              </a:rPr>
              <a:t>the  above  statement becomes: </a:t>
            </a:r>
            <a:endParaRPr lang="en-IN" altLang="en-US" sz="2400" dirty="0">
              <a:latin typeface="Times New Roman" panose="02020603050405020304" pitchFamily="18" charset="0"/>
              <a:cs typeface="Times New Roman" panose="02020603050405020304" pitchFamily="18" charset="0"/>
            </a:endParaRPr>
          </a:p>
          <a:p>
            <a:pPr marL="627380" indent="-354330" algn="just"/>
            <a:endParaRPr lang="en-IN" altLang="en-US" sz="2400" dirty="0">
              <a:latin typeface="Times New Roman" panose="02020603050405020304" pitchFamily="18" charset="0"/>
              <a:cs typeface="Times New Roman" panose="02020603050405020304" pitchFamily="18" charset="0"/>
            </a:endParaRPr>
          </a:p>
          <a:p>
            <a:pPr marL="627380" indent="-354330" algn="just"/>
            <a:r>
              <a:rPr lang="en-IN" altLang="en-US" sz="2400" dirty="0">
                <a:latin typeface="Times New Roman" panose="02020603050405020304" pitchFamily="18" charset="0"/>
                <a:cs typeface="Times New Roman" panose="02020603050405020304" pitchFamily="18" charset="0"/>
              </a:rPr>
              <a:t>			</a:t>
            </a:r>
            <a:r>
              <a:rPr lang="en-IN" altLang="en-US" sz="2400" dirty="0">
                <a:solidFill>
                  <a:srgbClr val="0070C0"/>
                </a:solidFill>
                <a:latin typeface="Times New Roman" panose="02020603050405020304" pitchFamily="18" charset="0"/>
                <a:cs typeface="Times New Roman" panose="02020603050405020304" pitchFamily="18" charset="0"/>
              </a:rPr>
              <a:t>staff:id1734    </a:t>
            </a:r>
            <a:r>
              <a:rPr lang="en-IN" altLang="en-US" sz="2400" dirty="0" err="1">
                <a:solidFill>
                  <a:srgbClr val="0070C0"/>
                </a:solidFill>
                <a:latin typeface="Times New Roman" panose="02020603050405020304" pitchFamily="18" charset="0"/>
                <a:cs typeface="Times New Roman" panose="02020603050405020304" pitchFamily="18" charset="0"/>
              </a:rPr>
              <a:t>terms:owner</a:t>
            </a:r>
            <a:r>
              <a:rPr lang="en-IN" altLang="en-US" sz="2400" dirty="0">
                <a:solidFill>
                  <a:srgbClr val="0070C0"/>
                </a:solidFill>
                <a:latin typeface="Times New Roman" panose="02020603050405020304" pitchFamily="18" charset="0"/>
                <a:cs typeface="Times New Roman" panose="02020603050405020304" pitchFamily="18" charset="0"/>
              </a:rPr>
              <a:t>    http://ex.com/~jsmith</a:t>
            </a:r>
            <a:endParaRPr lang="en-IN" altLang="en-US" sz="24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3409125" y="0"/>
            <a:ext cx="5504597" cy="620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fontAlgn="base">
              <a:spcBef>
                <a:spcPts val="1000"/>
              </a:spcBef>
            </a:pPr>
            <a:r>
              <a:rPr lang="en-IN" sz="2800" dirty="0">
                <a:solidFill>
                  <a:srgbClr val="C00000"/>
                </a:solidFill>
                <a:latin typeface="Times New Roman" panose="02020603050405020304" pitchFamily="18" charset="0"/>
                <a:ea typeface="Times New Roman" panose="02020603050405020304" pitchFamily="18" charset="0"/>
                <a:cs typeface="+mn-cs"/>
              </a:rPr>
              <a:t>RDF Structure</a:t>
            </a:r>
            <a:endParaRPr lang="en-IN" sz="2800" dirty="0">
              <a:solidFill>
                <a:srgbClr val="C00000"/>
              </a:solidFill>
              <a:latin typeface="Times New Roman" panose="02020603050405020304" pitchFamily="18" charset="0"/>
              <a:ea typeface="Times New Roman" panose="02020603050405020304" pitchFamily="18" charset="0"/>
              <a:cs typeface="+mn-cs"/>
            </a:endParaRPr>
          </a:p>
        </p:txBody>
      </p:sp>
      <p:sp>
        <p:nvSpPr>
          <p:cNvPr id="5" name="Rectangle 4"/>
          <p:cNvSpPr/>
          <p:nvPr/>
        </p:nvSpPr>
        <p:spPr>
          <a:xfrm>
            <a:off x="682171" y="548580"/>
            <a:ext cx="10711543" cy="6309420"/>
          </a:xfrm>
          <a:prstGeom prst="rect">
            <a:avLst/>
          </a:prstGeom>
        </p:spPr>
        <p:txBody>
          <a:bodyPr wrap="square">
            <a:spAutoFit/>
          </a:bodyPr>
          <a:lstStyle/>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RDF  is  located  on  top  of  XML  in  the  Semantic  Web  therefore  RDF has XML syntax. However, this syntax is used for tool compatibility reasons, since the  two  languages  have  completely  different  semantics. </a:t>
            </a: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61595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RDF can be represented in </a:t>
            </a:r>
            <a:r>
              <a:rPr lang="en-IN" altLang="en-US" sz="2400" dirty="0">
                <a:solidFill>
                  <a:srgbClr val="FF0000"/>
                </a:solidFill>
                <a:latin typeface="Times New Roman" panose="02020603050405020304" pitchFamily="18" charset="0"/>
                <a:cs typeface="Times New Roman" panose="02020603050405020304" pitchFamily="18" charset="0"/>
              </a:rPr>
              <a:t>three different ways</a:t>
            </a:r>
            <a:r>
              <a:rPr lang="en-IN"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marL="1073150" lvl="1"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RDF Graph </a:t>
            </a:r>
            <a:endParaRPr lang="en-IN" altLang="en-US" sz="2400" dirty="0">
              <a:solidFill>
                <a:srgbClr val="FF0000"/>
              </a:solidFill>
              <a:latin typeface="Times New Roman" panose="02020603050405020304" pitchFamily="18" charset="0"/>
              <a:cs typeface="Times New Roman" panose="02020603050405020304" pitchFamily="18" charset="0"/>
            </a:endParaRPr>
          </a:p>
          <a:p>
            <a:pPr marL="1073150" lvl="1"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RDF/XML</a:t>
            </a:r>
            <a:endParaRPr lang="en-IN" altLang="en-US" sz="2400" dirty="0">
              <a:solidFill>
                <a:srgbClr val="FF0000"/>
              </a:solidFill>
              <a:latin typeface="Times New Roman" panose="02020603050405020304" pitchFamily="18" charset="0"/>
              <a:cs typeface="Times New Roman" panose="02020603050405020304" pitchFamily="18" charset="0"/>
            </a:endParaRPr>
          </a:p>
          <a:p>
            <a:pPr marL="1073150" lvl="1" indent="-342900" algn="just">
              <a:buFont typeface="Arial" panose="020B0604020202020204" pitchFamily="34" charset="0"/>
              <a:buChar char="•"/>
            </a:pPr>
            <a:r>
              <a:rPr lang="en-IN" altLang="en-US" sz="2400" dirty="0">
                <a:solidFill>
                  <a:srgbClr val="FF0000"/>
                </a:solidFill>
                <a:latin typeface="Times New Roman" panose="02020603050405020304" pitchFamily="18" charset="0"/>
                <a:cs typeface="Times New Roman" panose="02020603050405020304" pitchFamily="18" charset="0"/>
              </a:rPr>
              <a:t>RDF/Turtle format</a:t>
            </a:r>
            <a:endParaRPr lang="en-IN" altLang="en-US" sz="2400" dirty="0">
              <a:solidFill>
                <a:srgbClr val="FF0000"/>
              </a:solidFill>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273050" algn="just"/>
            <a:r>
              <a:rPr lang="en-IN" altLang="en-US" sz="24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For  example, RDF  statement example in RDF/XML syntax is represented as follows: </a:t>
            </a:r>
            <a:endParaRPr lang="en-IN" altLang="en-US" sz="2200" dirty="0">
              <a:latin typeface="Times New Roman" panose="02020603050405020304" pitchFamily="18" charset="0"/>
              <a:cs typeface="Times New Roman" panose="02020603050405020304" pitchFamily="18" charset="0"/>
            </a:endParaRPr>
          </a:p>
          <a:p>
            <a:pPr marL="273050" algn="just"/>
            <a:endParaRPr lang="en-IN" altLang="en-US" sz="2400" dirty="0">
              <a:latin typeface="Times New Roman" panose="02020603050405020304" pitchFamily="18" charset="0"/>
              <a:cs typeface="Times New Roman" panose="02020603050405020304" pitchFamily="18" charset="0"/>
            </a:endParaRPr>
          </a:p>
          <a:p>
            <a:pPr marL="273050" algn="just"/>
            <a:r>
              <a:rPr lang="en-IN" sz="2000" dirty="0"/>
              <a:t>&lt;</a:t>
            </a:r>
            <a:r>
              <a:rPr lang="en-IN" sz="2000" dirty="0" err="1"/>
              <a:t>rdf:RDF</a:t>
            </a:r>
            <a:r>
              <a:rPr lang="en-IN" sz="2000" dirty="0"/>
              <a:t>  </a:t>
            </a:r>
            <a:r>
              <a:rPr lang="en-IN" sz="2000" dirty="0" err="1"/>
              <a:t>xmlns:rdf</a:t>
            </a:r>
            <a:r>
              <a:rPr lang="en-IN" sz="2000" dirty="0"/>
              <a:t>=‘http://www.w3.org/...</a:t>
            </a:r>
            <a:r>
              <a:rPr lang="en-IN" sz="2000" dirty="0" err="1"/>
              <a:t>rdf</a:t>
            </a:r>
            <a:r>
              <a:rPr lang="en-IN" sz="2000" dirty="0"/>
              <a:t>-syntax-ns#’</a:t>
            </a:r>
            <a:endParaRPr lang="en-IN" sz="2000" dirty="0"/>
          </a:p>
          <a:p>
            <a:pPr marL="273050" algn="just"/>
            <a:r>
              <a:rPr lang="en-IN" sz="2000" dirty="0"/>
              <a:t>                  </a:t>
            </a:r>
            <a:r>
              <a:rPr lang="en-IN" sz="2000" dirty="0" err="1"/>
              <a:t>xmlns:term</a:t>
            </a:r>
            <a:r>
              <a:rPr lang="en-IN" sz="2000" dirty="0"/>
              <a:t>="http://terms.org/"&gt;</a:t>
            </a:r>
            <a:endParaRPr lang="en-IN" sz="2000" dirty="0"/>
          </a:p>
          <a:p>
            <a:pPr marL="273050" algn="just"/>
            <a:r>
              <a:rPr lang="en-IN" sz="2000" dirty="0"/>
              <a:t>	 &lt;</a:t>
            </a:r>
            <a:r>
              <a:rPr lang="en-IN" sz="2000" dirty="0" err="1"/>
              <a:t>rdf:Description</a:t>
            </a:r>
            <a:r>
              <a:rPr lang="en-IN" sz="2000" dirty="0"/>
              <a:t> rdf:about="http://ex.com/~</a:t>
            </a:r>
            <a:r>
              <a:rPr lang="en-IN" sz="2000" dirty="0" err="1"/>
              <a:t>jsmith</a:t>
            </a:r>
            <a:r>
              <a:rPr lang="en-IN" sz="2000" dirty="0"/>
              <a:t>/"&gt; </a:t>
            </a:r>
            <a:endParaRPr lang="en-IN" sz="2000" dirty="0"/>
          </a:p>
          <a:p>
            <a:pPr marL="273050" algn="just"/>
            <a:r>
              <a:rPr lang="en-IN" sz="2000" dirty="0"/>
              <a:t>		&lt;</a:t>
            </a:r>
            <a:r>
              <a:rPr lang="en-IN" sz="2000" dirty="0" err="1"/>
              <a:t>term:owned_by</a:t>
            </a:r>
            <a:r>
              <a:rPr lang="en-IN" sz="2000" dirty="0"/>
              <a:t> rdf:resource="http://ex.com/staff.html#id1734"/&gt; </a:t>
            </a:r>
            <a:endParaRPr lang="en-IN" sz="2000" dirty="0"/>
          </a:p>
          <a:p>
            <a:pPr marL="273050" algn="just"/>
            <a:r>
              <a:rPr lang="en-IN" sz="2000" dirty="0"/>
              <a:t>	&lt;/</a:t>
            </a:r>
            <a:r>
              <a:rPr lang="en-IN" sz="2000" dirty="0" err="1"/>
              <a:t>rdf:Description</a:t>
            </a:r>
            <a:r>
              <a:rPr lang="en-IN" sz="2000" dirty="0"/>
              <a:t>&gt;</a:t>
            </a:r>
            <a:endParaRPr lang="en-IN" sz="2000" dirty="0"/>
          </a:p>
          <a:p>
            <a:pPr marL="273050"/>
            <a:r>
              <a:rPr lang="en-IN" sz="2000" dirty="0"/>
              <a:t>&lt;/</a:t>
            </a:r>
            <a:r>
              <a:rPr lang="en-IN" sz="2000" dirty="0" err="1"/>
              <a:t>rdf:RDF</a:t>
            </a:r>
            <a:r>
              <a:rPr lang="en-IN" sz="2000" dirty="0"/>
              <a:t>&gt; </a:t>
            </a:r>
            <a:br>
              <a:rPr lang="en-IN" sz="2000" dirty="0"/>
            </a:b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51467"/>
    </mc:Choice>
    <mc:Fallback>
      <p:transition spd="slow" advTm="15146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10529</Words>
  <Application>WPS Presentation</Application>
  <PresentationFormat>Widescreen</PresentationFormat>
  <Paragraphs>256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Calibri</vt:lpstr>
      <vt:lpstr>Microsoft YaHei</vt:lpstr>
      <vt:lpstr>Arial Unicode MS</vt:lpstr>
      <vt:lpstr>Calibri Light</vt:lpstr>
      <vt:lpstr>Office Theme</vt:lpstr>
      <vt:lpstr>                SEMANTIC WEB                              3 0 0  3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18CSA318  -  CRYPTOGRAPHY AND CYBER SECURITY</dc:title>
  <dc:creator>Subbhulakshmi</dc:creator>
  <cp:lastModifiedBy>Prabal Ghosh</cp:lastModifiedBy>
  <cp:revision>156</cp:revision>
  <dcterms:created xsi:type="dcterms:W3CDTF">2021-01-12T16:22:00Z</dcterms:created>
  <dcterms:modified xsi:type="dcterms:W3CDTF">2021-09-25T02:08:49Z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0x010100E527E9FEE7A3B24C8502E033B4C8B413</vt:lpwstr>
  </property>
  <property fmtid="{D5CDD505-2E9C-101B-9397-08002B2CF9AE}" pid="3" name="ICV">
    <vt:lpwstr>E688988110D242DDA40BB9DB83ABB769</vt:lpwstr>
  </property>
  <property fmtid="{D5CDD505-2E9C-101B-9397-08002B2CF9AE}" pid="4" name="KSOProductBuildVer">
    <vt:lpwstr>1033-11.2.0.10296</vt:lpwstr>
  </property>
</Properties>
</file>