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04" r:id="rId4"/>
    <p:sldId id="302" r:id="rId5"/>
    <p:sldId id="303" r:id="rId6"/>
    <p:sldId id="305" r:id="rId7"/>
    <p:sldId id="306" r:id="rId8"/>
    <p:sldId id="298" r:id="rId9"/>
    <p:sldId id="300" r:id="rId10"/>
    <p:sldId id="299" r:id="rId11"/>
    <p:sldId id="310" r:id="rId12"/>
    <p:sldId id="311" r:id="rId13"/>
    <p:sldId id="313" r:id="rId14"/>
    <p:sldId id="312" r:id="rId15"/>
    <p:sldId id="314" r:id="rId16"/>
    <p:sldId id="309" r:id="rId17"/>
    <p:sldId id="301" r:id="rId18"/>
    <p:sldId id="315" r:id="rId19"/>
    <p:sldId id="307" r:id="rId20"/>
    <p:sldId id="308" r:id="rId21"/>
    <p:sldId id="31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200 326,'3'-1,"1"1,1-1,0 0,-1 1,1-1,-2 1,0 0,0 0,1-1,0 1,-1 0,2 0,-2 0,1 0,0 0,-1 0,1 0,-1-1,1 1,0 0,1 0,-2 0,1-1,-1 1,1 0,0 0,-1 0,0 0,0 0,0-1,1 1,1 0,-2 0,0 0,1 0,2 0,1 0,-4 0,0 0,1 0,9 0,-3 0,-7 0,5 0,-3 0,-1 0,0 0,3 0,-4 0,1 0,0 0,-1 0,0 1,1 0,0-1,-1 0,0 0,1 0,-1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187 479,'7'0,"14"-2,-17 2,0 0,-1 0,0 0,4 0,-4 0,0 0,0 0,0 0,0 0,1 0,-1 0,0-1,1 1,-1 0,0 0,0 0,0-1,0 1,0 0,0 0,2-1,-2 1,1 0,-1 0,1-1,-1 1,0 0,6 1,-6-1,1 1,1-1,0 0,-2 1,1-1,0 0,1 0,-2 0,0 0,0 0,1 0,0 0,-1 0,0 0,2 0,-2 0,0 0,0 0,0 0,0 0,2 0,-2 0,2 0,-2 0,0 0,1 0,-1-1,1 1,0 0,-1 0,1-1,-1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316 509,'11'0,"-5"0,2 0,1 0,-1 0,0-1,-1 0,11 0,-10 1,0 0,0 0,0 0,-1 0,0 0,0 0,2 0,-4 0,0 0,-2 1,2 0,-1 0,-1-1,0 0,0 0,0 0,0 0,0 0,0 0,5 0,-5 0,0 1,1-1,0 0,-1 0,0 1,3-1,-2 1,0-1,0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183 403,'1'0,"0"0,0 0,1 0,4 0,0 0,5 0,3 0,11 0,7 0,40-2,-58 1,-4 1,0 0,-5 0,-1 0,-1 0,-2 0,3 0,-2 0,1 0,1 0,-1 0,2 0,3 0,-2 0,-2 0,0 0,0 1,1 0,-2-1,-1 1,0 0,0-1,0 0,1 0,-2 0,2 0,-1 1,0-1,0 0,4 1,-5-1,1 0,-1 0,0 0,1 0,-1 0,2 0,-1 0,-1 0,0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169 92,'1'0,"2"0,4-1,-5 0,0 1,0 0,-1-1,1 1,1 0,0-1,0 1,1 0,0-1,0 1,5 0,-7 0,-1-1,4 0,-2 1,1 0,2 0,-1-1,-1 1,-1 0,1 0,-1 0,-2 0,0 0,0 0,1-1,3 1,11 0,-14 0,1 0,-1 0,0 0,-1 0,3 0,4-1,7-1,-8 2,2 0,-7 0,0 0,0 0,-1 0,1 0,-1 0,0 0,1 0,1 0,3 0,2-1,2 0,-2 1,-4 0,1 0,-2 0,-1 0,1 0,-1 0,-1 1,0-1,2 0,0 0,4 0,-4 0,-1 1,-1-1,0 0,1 0,-2 1,1-1,0 1,1-1,0 0,-2 1,2-1,1 0,-1 1,-1-1,0 1,1-1,0 0,-1 1,0 0,0-1,0 0,1 0,-1 0,0 0,1 1,2 0,-1-1,-2 0,0 0,-1 1,1-1,0 0,0 0,0 0,0 0,0 0,0 0,-2 0,-1 0,-13 3,8-2,-6 1,6-1,2-1,-6 1,8-1,1 0,0 0,1 0,0 0,-1 0,1 0,0 0,0 0,0 0,-2 0,-2 0,-1 0,0 0,2 0,0 0,0 0,0 0,1 0,0 0,2 0,0 0,-1 0,1 0,0 0,-1 0,-2 0,-21 0,21 0,-3 1,5-1,-1 0,-5 3,6-3,0 1,-1 0,-4 0,-1 0,-20 1,20-2,2 0,-2-2,1-1,-8-4,9 5,-3-2,8 4,0 0,0 0,0 0,0 0,-2 0,-1 0,3 0,-1 0,0 0,-1 0,0 1,0-1,-4 0,4 0,-1 1,2-1,1 0,0 0,0 0,0 0,-2 0,0 0,-3 0,4 0,-2 0,1 0,0 0,0 0,-3 0,5 0,-2 0,0 0,1 0,-1 0,1 0,0 0,0 0,-1 0,2 0,0 0,-1 0,1 0,-1 0,0 0,1 0,-2 0,2 0,0 0,0 0,0 0,0 0,0 0,0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250 94,'1'0,"12"0,-5 0,-1 0,-2 0,1 0,-2 0,-1 0,0 0,-2 0,-2 0,-4 0,-4 0,4 0,-1 1,1-1,-1 1,-5 1,8-2,0 0,1 0,0 0,1 0,0 0,0 0,0 0,0 0,-1 0,0 0,-1 0,0 0,1 0,1 0,0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969 91,'2'0,"10"0,-5 0,-2 0,2 0,0 0,-2 0,1 0,-2 0,1 0,-2 0,0 0,1 0,-2 0,1 0,-1 0,1 0,1 0,4 0,-6 0,1 1,-1-1,0 0,-1 0,0 0,0 0,0 0,1 0,-1 0,1 0,-1 0,2 1,-2-1,0 0,1 1,0-1,1 0,4 1,-2 0,-3-1,1 1,2 0,-2-1,1 0,-3 0,0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1124 98,'2'0,"18"0,-12 0,-3 0,0 0,-2 0,1 0,-2 0,-1 0,0 0,0 0,0 0,0 0,0 0,1 1,0 0,-1-1,1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77 126,'2'0,"2"0,3 0,15 0,-14 0,0 0,0 0,3 0,-2 0,1 1,-7-1,-2 0,0 0,0 0,1 0,0 0,1 0,1 0,0 1,-1-1,1 0,0 0,1 0,-2 0,-2 0,0 0,0 0,0 0,0 0,0 0,0 0,1 0,0 0,1 0,0 1,4 0,-4-1,-1 0,0 0,-2 1,1-1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235 127,'2'0,"16"0,-3 0,-7 0,-2 0,1 0,-1 0,-1 0,3 0,-4 0,2 0,-2 0,1 0,-1 0,2 0,7 1,-4 0,6 1,-7-2,-3 1,1-1,-2 1,0-1,0 0,5 0,-6 0,0 0,0 0,0 0,1 0,5 0,-4 1,-1-1,-1 0,0 1,0-1,1 0,-1 0,3 1,-5-1,1 0,-1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345 127,'2'0,"32"-1,60-6,-66 7,-3-1,-3 1,3 1,-17 0,0-1,-2 1,-3-1,-2 0,1 0,2 0,7 3,-8-3,-1 0,1 0,0 1,0-1,-1 1,3-1,-3 1,-1-1,-2 0,0 0,-2 0,-5 0,3 0,-2 0,2 0,-2 0,-1 0,1 0,-26 3,21-2,1-1,3 0,1 0,-1 0,2 0,-2 0,0 0,-3 0,7 0,2 0,0 0,1 0,0 0,-5 0,3 0,0 0,0 0,0 0,0 1,-3-1,4 0,0 1,0-1,1 0,0 0,0 0,-4 0,3 0,1 0,0-1,0 1,1-1,0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280 356,'10'0,"-6"0,4 0,-4 0,0 0,0 0,3 0,-2 0,2 0,-4 0,1 0,0 0,1 0,2 0,4 0,13 0,-16 0,-3 0,2 0,-3 0,0 0,3 1,-4-1,1 0,-1 0,1 1,9-1,-3 0,-6 0,1 0,-2 0,1 0,-1 0,8 0,-8 0,0 0,0 1,1-1,0 1,-1-1,1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9701" units="cm"/>
      <inkml:brushProperty name="height" value="0.09701" units="cm"/>
      <inkml:brushProperty name="color" value="#ffc000"/>
      <inkml:brushProperty name="ignorePressure" value="0"/>
    </inkml:brush>
  </inkml:definitions>
  <inkml:trace contextRef="#ctx0" brushRef="#br0">995 370,'5'10,"23"36,-8-15,-13-23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9701" units="cm"/>
      <inkml:brushProperty name="height" value="0.09701" units="cm"/>
      <inkml:brushProperty name="color" value="#ffc000"/>
      <inkml:brushProperty name="ignorePressure" value="0"/>
    </inkml:brush>
  </inkml:definitions>
  <inkml:trace contextRef="#ctx0" brushRef="#br0">1052 360,'-3'3,"-1"3,-11 21,-2 10,12-24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9701" units="cm"/>
      <inkml:brushProperty name="height" value="0.09701" units="cm"/>
      <inkml:brushProperty name="color" value="#ffc000"/>
      <inkml:brushProperty name="ignorePressure" value="0"/>
    </inkml:brush>
  </inkml:definitions>
  <inkml:trace contextRef="#ctx0" brushRef="#br0">975 403,'5'-1,"0"0,14-1,30-1,-39 3,-1 0,3 0,-6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9701" units="cm"/>
      <inkml:brushProperty name="height" value="0.09701" units="cm"/>
      <inkml:brushProperty name="color" value="#ffc000"/>
      <inkml:brushProperty name="ignorePressure" value="0"/>
    </inkml:brush>
  </inkml:definitions>
  <inkml:trace contextRef="#ctx0" brushRef="#br0">1010 328,'0'7,"0"6,4 61,-2-48,-2-19,0-3,1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294 507,'3'0,"0"0,1 0,-1 0,2 0,0 0,-2 0,2 0,2 0,-4 0,1 1,-1-1,1 0,1 0,7 1,-4-1,-5 0,1 0,-1 0,1 0,2 0,0 0,-2 0,3 0,-3 0,4 0,-5 0,1 0,-1 0,0 0,0 0,5 0,-3 1,-2-1,3 0,-3 0,2 0,-2 1,2-1,-1 0,0 0,5 0,-6 0,1 0,-1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183 300,'1'0,"12"1,-2 0,27 2,-10 0,-4-3,-4 0,13 0,-14 0,-5 0,3 0,-4 0,-1 0,-2 0,0 0,8 0,-11 1,-6-1,0 0,-1 1,1 0,3-1,9 2,-3-1,7 1,-13-2,1 0,-3 1,-1-1,0 0,-2 0,0 0,-28 0,12 0,-10 0,3 0,-92 3,108-2,-1-1,7 0,0 0,0 0,0 0,1 0,0 0,0 0,0 0,0 0,0 0,0 1,0-1,0 0,-2 1,-1-1,-1 1,1-1,-4 0,5 1,2-1,0 0,1 1,5-1,3 1,3 0,5 0,12 1,1 2,23 4,-35-7,-6 0,-2-1,-5 0,-1 0,3 0,-4 0,-1 0,1 0,0 0,1 0,-1 0,0 0,0 0,0 0,-1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958 338,'0'-1,"36"-1,16 2,-33 0,-5 0,-6 0,-3 1,-3-1,1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319 494,'1'0,"7"0,5 0,16 0,-5 0,-7 0,-5 0,0 0,-10 0,-1 0,0 1,0-1,0 0,-1 1,2-1,1 0,-2 1,1-1,0 0,0 0,0 1,0-1,0 1,-1-1,2 0,0 0,-1 0,1 0,-1 0,0 0,0 0,0 1,-1-1,0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955 108,'3'0,"0"0,0 0,12 0,-11 0,0 0,0 0,1 0,0 0,2 0,4 0,-7 0,1 0,-1 0,-1 0,1 0,-1 0,0 0,5 0,-4 0,0 0,-1 0,0 0,0 0,1 0,-1 0,0 1,1-1,0 0,-1 0,0 0,1 0,0 0,1 2,-2-2,0 1,0-1,1 0,-1 1,0-1,2 0,-2 0,3 0,-3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64 143,'8'0,"-4"0,-1 0,0 0,7 0,-5 0,-2 0,1 0,-1 0,1 0,0 0,0 0,0 0,-1 0,2 0,-2 0,1 0,-1 0,2 0,-2 0,0 0,1 0,-1 0,2 0,0 1,-1-1,0 0,-1 0,0 0,2 1,-2-1,0 0,0 1,0-1,0 0,2 0,12 0,-11 0,-3 0,1 0,0 0,4 0,-4 0,-1 0,1 0,-1 0,4-1,-1 1,-2 0,3 0,-1 0,0 0,-1 0,-2 0,5 0,0 0,33-2,-24 2,-3 0,-2 0,-1 0,-4 0,-1 0,-1 0,-2 0,0 0,0 0,1 0,-1 0,4 0,-4 0,2 0,0 0,0 0,-1 0,3 0,-4 0,10 0,-6 0,0 0,0 0,-2 0,-2 0,0 0,0 0,4 0,-1 0,-2 0,0 0,3 0,-4 0,0 0,0 0,1 0,1 0,-2 0,0 0,1 1,-1-1,0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30T16:26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198 415,'5'0,"-2"0,0 0,1 0,-1 0,0 0,1 0,0 0,7 0,-6 0,-2 0,0 0,0 0,2 0,-1 0,-1 0,1 0,3 0,-3 0,0 0,3 0,-4 0,1 0,-1 0,1 0,-1 0,2 0,-2 0,5 0,-4 0,-1 0,1 0,-1 0,0 0,1 0,2 0,4 0,-7 0,0 0,0 0,0 0,0 0,0 0,9 0,-5 0,1 0,-3-1,-2 1,4 0,-3 0,-1 0,1 0,-1 0,1 0,-1 0,0 0,0 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BE96-5E5F-42EF-A68C-05F23E412E3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2A72-EC97-4546-A3C0-B9D9B12DD4C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example.org/org/123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5.png"/><Relationship Id="rId7" Type="http://schemas.openxmlformats.org/officeDocument/2006/relationships/customXml" Target="../ink/ink4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3.png"/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11" Type="http://schemas.openxmlformats.org/officeDocument/2006/relationships/customXml" Target="../ink/ink6.xml"/><Relationship Id="rId10" Type="http://schemas.openxmlformats.org/officeDocument/2006/relationships/image" Target="../media/image6.png"/><Relationship Id="rId1" Type="http://schemas.openxmlformats.org/officeDocument/2006/relationships/customXml" Target="../ink/ink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customXml" Target="../ink/ink11.xml"/><Relationship Id="rId8" Type="http://schemas.openxmlformats.org/officeDocument/2006/relationships/image" Target="../media/image12.png"/><Relationship Id="rId7" Type="http://schemas.openxmlformats.org/officeDocument/2006/relationships/customXml" Target="../ink/ink10.xml"/><Relationship Id="rId6" Type="http://schemas.openxmlformats.org/officeDocument/2006/relationships/image" Target="../media/image11.png"/><Relationship Id="rId5" Type="http://schemas.openxmlformats.org/officeDocument/2006/relationships/customXml" Target="../ink/ink9.xml"/><Relationship Id="rId4" Type="http://schemas.openxmlformats.org/officeDocument/2006/relationships/image" Target="../media/image10.png"/><Relationship Id="rId35" Type="http://schemas.openxmlformats.org/officeDocument/2006/relationships/slideLayout" Target="../slideLayouts/slideLayout2.xml"/><Relationship Id="rId34" Type="http://schemas.openxmlformats.org/officeDocument/2006/relationships/image" Target="../media/image25.png"/><Relationship Id="rId33" Type="http://schemas.openxmlformats.org/officeDocument/2006/relationships/customXml" Target="../ink/ink23.xml"/><Relationship Id="rId32" Type="http://schemas.openxmlformats.org/officeDocument/2006/relationships/image" Target="../media/image24.png"/><Relationship Id="rId31" Type="http://schemas.openxmlformats.org/officeDocument/2006/relationships/customXml" Target="../ink/ink22.xml"/><Relationship Id="rId30" Type="http://schemas.openxmlformats.org/officeDocument/2006/relationships/image" Target="../media/image23.png"/><Relationship Id="rId3" Type="http://schemas.openxmlformats.org/officeDocument/2006/relationships/customXml" Target="../ink/ink8.xml"/><Relationship Id="rId29" Type="http://schemas.openxmlformats.org/officeDocument/2006/relationships/customXml" Target="../ink/ink21.xml"/><Relationship Id="rId28" Type="http://schemas.openxmlformats.org/officeDocument/2006/relationships/image" Target="../media/image22.png"/><Relationship Id="rId27" Type="http://schemas.openxmlformats.org/officeDocument/2006/relationships/customXml" Target="../ink/ink20.xml"/><Relationship Id="rId26" Type="http://schemas.openxmlformats.org/officeDocument/2006/relationships/image" Target="../media/image21.png"/><Relationship Id="rId25" Type="http://schemas.openxmlformats.org/officeDocument/2006/relationships/customXml" Target="../ink/ink19.xml"/><Relationship Id="rId24" Type="http://schemas.openxmlformats.org/officeDocument/2006/relationships/image" Target="../media/image20.png"/><Relationship Id="rId23" Type="http://schemas.openxmlformats.org/officeDocument/2006/relationships/customXml" Target="../ink/ink18.xml"/><Relationship Id="rId22" Type="http://schemas.openxmlformats.org/officeDocument/2006/relationships/image" Target="../media/image19.png"/><Relationship Id="rId21" Type="http://schemas.openxmlformats.org/officeDocument/2006/relationships/customXml" Target="../ink/ink17.xml"/><Relationship Id="rId20" Type="http://schemas.openxmlformats.org/officeDocument/2006/relationships/image" Target="../media/image18.png"/><Relationship Id="rId2" Type="http://schemas.openxmlformats.org/officeDocument/2006/relationships/image" Target="../media/image9.png"/><Relationship Id="rId19" Type="http://schemas.openxmlformats.org/officeDocument/2006/relationships/customXml" Target="../ink/ink16.xml"/><Relationship Id="rId18" Type="http://schemas.openxmlformats.org/officeDocument/2006/relationships/image" Target="../media/image17.png"/><Relationship Id="rId17" Type="http://schemas.openxmlformats.org/officeDocument/2006/relationships/customXml" Target="../ink/ink15.xml"/><Relationship Id="rId16" Type="http://schemas.openxmlformats.org/officeDocument/2006/relationships/image" Target="../media/image16.png"/><Relationship Id="rId15" Type="http://schemas.openxmlformats.org/officeDocument/2006/relationships/customXml" Target="../ink/ink14.xml"/><Relationship Id="rId14" Type="http://schemas.openxmlformats.org/officeDocument/2006/relationships/image" Target="../media/image15.png"/><Relationship Id="rId13" Type="http://schemas.openxmlformats.org/officeDocument/2006/relationships/customXml" Target="../ink/ink13.xml"/><Relationship Id="rId12" Type="http://schemas.openxmlformats.org/officeDocument/2006/relationships/image" Target="../media/image14.png"/><Relationship Id="rId11" Type="http://schemas.openxmlformats.org/officeDocument/2006/relationships/customXml" Target="../ink/ink12.xml"/><Relationship Id="rId10" Type="http://schemas.openxmlformats.org/officeDocument/2006/relationships/image" Target="../media/image13.png"/><Relationship Id="rId1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3" y="382137"/>
            <a:ext cx="10401662" cy="620974"/>
          </a:xfrm>
        </p:spPr>
        <p:txBody>
          <a:bodyPr>
            <a:noAutofit/>
          </a:bodyPr>
          <a:lstStyle/>
          <a:p>
            <a:r>
              <a:rPr lang="en-IN" sz="280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SEMANTIC </a:t>
            </a: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                             3 0 0  3 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74209"/>
            <a:ext cx="9144000" cy="4080681"/>
          </a:xfrm>
        </p:spPr>
        <p:txBody>
          <a:bodyPr>
            <a:normAutofit/>
          </a:bodyPr>
          <a:lstStyle/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RDFS</a:t>
            </a:r>
            <a:endParaRPr lang="en-IN" sz="3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IN" sz="3200" dirty="0" smtClean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IN" sz="3200" dirty="0" smtClean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 fontAlgn="base"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IN" sz="3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3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307"/>
    </mc:Choice>
    <mc:Fallback>
      <p:transition spd="slow" advTm="3430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053120" y="0"/>
            <a:ext cx="9728611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RDF Containers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5463" y="727145"/>
            <a:ext cx="3999427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dirty="0"/>
              <a:t>The &lt;</a:t>
            </a:r>
            <a:r>
              <a:rPr lang="en-IN" dirty="0" err="1"/>
              <a:t>rdf:Seq</a:t>
            </a:r>
            <a:r>
              <a:rPr lang="en-IN" dirty="0"/>
              <a:t>&gt; </a:t>
            </a:r>
            <a:r>
              <a:rPr lang="en-IN" dirty="0" smtClean="0"/>
              <a:t>Element</a:t>
            </a:r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dirty="0"/>
              <a:t>The &lt;</a:t>
            </a:r>
            <a:r>
              <a:rPr lang="en-IN" dirty="0" err="1"/>
              <a:t>rdf:Seq</a:t>
            </a:r>
            <a:r>
              <a:rPr lang="en-IN" dirty="0"/>
              <a:t>&gt; element is </a:t>
            </a:r>
            <a:r>
              <a:rPr lang="en-IN" dirty="0">
                <a:highlight>
                  <a:srgbClr val="FFFF00"/>
                </a:highlight>
              </a:rPr>
              <a:t>used to describe an ordered list of value</a:t>
            </a:r>
            <a:r>
              <a:rPr lang="en-IN" dirty="0"/>
              <a:t>s (For example, in alphabetical order</a:t>
            </a:r>
            <a:r>
              <a:rPr lang="en-IN" dirty="0" smtClean="0"/>
              <a:t>).</a:t>
            </a:r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IN" dirty="0"/>
              <a:t>The &lt;</a:t>
            </a:r>
            <a:r>
              <a:rPr lang="en-IN" dirty="0" err="1"/>
              <a:t>rdf:Seq</a:t>
            </a:r>
            <a:r>
              <a:rPr lang="en-IN" dirty="0"/>
              <a:t>&gt; element </a:t>
            </a:r>
            <a:r>
              <a:rPr lang="en-IN" dirty="0">
                <a:highlight>
                  <a:srgbClr val="FFFF00"/>
                </a:highlight>
              </a:rPr>
              <a:t>may contain duplicate values</a:t>
            </a:r>
            <a:r>
              <a:rPr lang="en-IN" dirty="0" smtClean="0">
                <a:highlight>
                  <a:srgbClr val="FFFF00"/>
                </a:highlight>
              </a:rPr>
              <a:t>.</a:t>
            </a:r>
            <a:endParaRPr lang="en-IN" dirty="0" smtClean="0">
              <a:highlight>
                <a:srgbClr val="FFFF00"/>
              </a:highligh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00081" y="727145"/>
            <a:ext cx="6096000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IN" dirty="0"/>
              <a:t>Example</a:t>
            </a:r>
            <a:endParaRPr lang="en-IN" dirty="0"/>
          </a:p>
          <a:p>
            <a:r>
              <a:rPr lang="en-IN" dirty="0"/>
              <a:t>&lt;?xml version="1.0"?&gt;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</a:t>
            </a:r>
            <a:r>
              <a:rPr lang="en-IN" dirty="0" err="1"/>
              <a:t>rdf:RDF</a:t>
            </a:r>
            <a:br>
              <a:rPr lang="en-IN" dirty="0"/>
            </a:br>
            <a:r>
              <a:rPr lang="en-IN" dirty="0"/>
              <a:t>xmlns:rdf="http://www.w3.org/1999/02/22-rdf-syntax-ns#"</a:t>
            </a:r>
            <a:br>
              <a:rPr lang="en-IN" dirty="0"/>
            </a:br>
            <a:r>
              <a:rPr lang="en-IN" dirty="0" err="1"/>
              <a:t>xmlns:cd</a:t>
            </a:r>
            <a:r>
              <a:rPr lang="en-IN" dirty="0"/>
              <a:t>="http://www.recshop.fake/cd#"&gt;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</a:t>
            </a:r>
            <a:r>
              <a:rPr lang="en-IN" dirty="0" err="1"/>
              <a:t>rdf:Description</a:t>
            </a:r>
            <a:br>
              <a:rPr lang="en-IN" dirty="0"/>
            </a:br>
            <a:r>
              <a:rPr lang="en-IN" dirty="0" err="1"/>
              <a:t>rdf:about</a:t>
            </a:r>
            <a:r>
              <a:rPr lang="en-IN" dirty="0"/>
              <a:t>="http://www.recshop.fake/cd/Beatles"&gt;</a:t>
            </a:r>
            <a:br>
              <a:rPr lang="en-IN" dirty="0"/>
            </a:br>
            <a:r>
              <a:rPr lang="en-IN" dirty="0"/>
              <a:t>  &lt;</a:t>
            </a:r>
            <a:r>
              <a:rPr lang="en-IN" dirty="0" err="1"/>
              <a:t>cd:artist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  </a:t>
            </a:r>
            <a:r>
              <a:rPr lang="en-IN" dirty="0">
                <a:solidFill>
                  <a:srgbClr val="00B050"/>
                </a:solidFill>
              </a:rPr>
              <a:t> &lt;</a:t>
            </a:r>
            <a:r>
              <a:rPr lang="en-IN" dirty="0" err="1">
                <a:solidFill>
                  <a:srgbClr val="00B050"/>
                </a:solidFill>
              </a:rPr>
              <a:t>rdf:Seq</a:t>
            </a:r>
            <a:r>
              <a:rPr lang="en-IN" dirty="0">
                <a:solidFill>
                  <a:srgbClr val="00B050"/>
                </a:solidFill>
              </a:rPr>
              <a:t>&gt;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/>
              <a:t>      &lt;</a:t>
            </a:r>
            <a:r>
              <a:rPr lang="en-IN" dirty="0" err="1"/>
              <a:t>rdf:li</a:t>
            </a:r>
            <a:r>
              <a:rPr lang="en-IN" dirty="0"/>
              <a:t>&gt;George&lt;/</a:t>
            </a:r>
            <a:r>
              <a:rPr lang="en-IN" dirty="0" err="1"/>
              <a:t>rdf:li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     &lt;</a:t>
            </a:r>
            <a:r>
              <a:rPr lang="en-IN" dirty="0" err="1"/>
              <a:t>rdf:li</a:t>
            </a:r>
            <a:r>
              <a:rPr lang="en-IN" dirty="0"/>
              <a:t>&gt;John&lt;/</a:t>
            </a:r>
            <a:r>
              <a:rPr lang="en-IN" dirty="0" err="1"/>
              <a:t>rdf:li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     &lt;</a:t>
            </a:r>
            <a:r>
              <a:rPr lang="en-IN" dirty="0" err="1"/>
              <a:t>rdf:li</a:t>
            </a:r>
            <a:r>
              <a:rPr lang="en-IN" dirty="0"/>
              <a:t>&gt;Paul&lt;/</a:t>
            </a:r>
            <a:r>
              <a:rPr lang="en-IN" dirty="0" err="1"/>
              <a:t>rdf:li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     &lt;</a:t>
            </a:r>
            <a:r>
              <a:rPr lang="en-IN" dirty="0" err="1"/>
              <a:t>rdf:li</a:t>
            </a:r>
            <a:r>
              <a:rPr lang="en-IN" dirty="0"/>
              <a:t>&gt;Ringo&lt;/</a:t>
            </a:r>
            <a:r>
              <a:rPr lang="en-IN" dirty="0" err="1"/>
              <a:t>rdf:li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   &lt;/</a:t>
            </a:r>
            <a:r>
              <a:rPr lang="en-IN" dirty="0" err="1"/>
              <a:t>rdf:Seq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 &lt;/</a:t>
            </a:r>
            <a:r>
              <a:rPr lang="en-IN" dirty="0" err="1"/>
              <a:t>cd:artist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&lt;/</a:t>
            </a:r>
            <a:r>
              <a:rPr lang="en-IN" dirty="0" err="1"/>
              <a:t>rdf:Description</a:t>
            </a:r>
            <a:r>
              <a:rPr lang="en-IN" dirty="0"/>
              <a:t>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&lt;/</a:t>
            </a:r>
            <a:r>
              <a:rPr lang="en-IN" dirty="0" err="1"/>
              <a:t>rdf:RDF</a:t>
            </a:r>
            <a:r>
              <a:rPr lang="en-IN" dirty="0"/>
              <a:t>&gt;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053120" y="0"/>
            <a:ext cx="9728611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RDF Containers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8313" y="620974"/>
            <a:ext cx="1067367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Example</a:t>
            </a:r>
            <a:endParaRPr lang="en-IN" sz="2000" dirty="0">
              <a:solidFill>
                <a:srgbClr val="FF0000"/>
              </a:solidFill>
            </a:endParaRPr>
          </a:p>
          <a:p>
            <a:r>
              <a:rPr lang="en-IN" sz="2000" dirty="0"/>
              <a:t>&lt;?xml version="1.0"?&gt;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&lt;</a:t>
            </a:r>
            <a:r>
              <a:rPr lang="en-IN" sz="2000" dirty="0" err="1"/>
              <a:t>rdf:RDF</a:t>
            </a:r>
            <a:br>
              <a:rPr lang="en-IN" sz="2000" dirty="0"/>
            </a:br>
            <a:r>
              <a:rPr lang="en-IN" sz="2000" dirty="0"/>
              <a:t>xmlns:rdf="http://www.w3.org/1999/02/22-rdf-syntax-ns#"</a:t>
            </a:r>
            <a:br>
              <a:rPr lang="en-IN" sz="2000" dirty="0"/>
            </a:br>
            <a:r>
              <a:rPr lang="en-IN" sz="2000" dirty="0" err="1"/>
              <a:t>xmlns:cd</a:t>
            </a:r>
            <a:r>
              <a:rPr lang="en-IN" sz="2000" dirty="0"/>
              <a:t>="http://www.recshop.fake/cd#"&gt;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 smtClean="0"/>
              <a:t>	&lt;</a:t>
            </a:r>
            <a:r>
              <a:rPr lang="en-IN" sz="2000" dirty="0" err="1" smtClean="0"/>
              <a:t>rdf:Description</a:t>
            </a:r>
            <a:r>
              <a:rPr lang="en-IN" sz="2000" dirty="0" smtClean="0"/>
              <a:t>     </a:t>
            </a:r>
            <a:r>
              <a:rPr lang="en-IN" sz="2000" dirty="0" err="1" smtClean="0"/>
              <a:t>rdf:about</a:t>
            </a:r>
            <a:r>
              <a:rPr lang="en-IN" sz="2000" dirty="0"/>
              <a:t>="http://www.recshop.fake/cd/Beatles"&gt;</a:t>
            </a:r>
            <a:br>
              <a:rPr lang="en-IN" sz="2000" dirty="0"/>
            </a:br>
            <a:r>
              <a:rPr lang="en-IN" sz="2000" dirty="0"/>
              <a:t>  </a:t>
            </a:r>
            <a:r>
              <a:rPr lang="en-IN" sz="2000" dirty="0" smtClean="0"/>
              <a:t>		&lt;</a:t>
            </a:r>
            <a:r>
              <a:rPr lang="en-IN" sz="2000" dirty="0" err="1"/>
              <a:t>cd:artist</a:t>
            </a:r>
            <a:r>
              <a:rPr lang="en-IN" sz="2000" dirty="0"/>
              <a:t>&gt;</a:t>
            </a:r>
            <a:br>
              <a:rPr lang="en-IN" sz="2000" dirty="0"/>
            </a:br>
            <a:r>
              <a:rPr lang="en-IN" sz="2000" dirty="0" smtClean="0"/>
              <a:t>		</a:t>
            </a:r>
            <a:r>
              <a:rPr lang="en-IN" sz="2000" dirty="0"/>
              <a:t>   </a:t>
            </a:r>
            <a:r>
              <a:rPr lang="en-IN" sz="2000" dirty="0">
                <a:solidFill>
                  <a:srgbClr val="00B050"/>
                </a:solidFill>
              </a:rPr>
              <a:t> &lt;</a:t>
            </a:r>
            <a:r>
              <a:rPr lang="en-IN" sz="2000" dirty="0" err="1">
                <a:solidFill>
                  <a:srgbClr val="00B050"/>
                </a:solidFill>
              </a:rPr>
              <a:t>rdf:Bag</a:t>
            </a:r>
            <a:r>
              <a:rPr lang="en-IN" sz="2000" dirty="0">
                <a:solidFill>
                  <a:srgbClr val="00B050"/>
                </a:solidFill>
              </a:rPr>
              <a:t>&gt;</a:t>
            </a:r>
            <a:br>
              <a:rPr lang="en-IN" sz="2000" dirty="0">
                <a:solidFill>
                  <a:srgbClr val="00B050"/>
                </a:solidFill>
              </a:rPr>
            </a:br>
            <a:r>
              <a:rPr lang="en-IN" sz="2000" dirty="0" smtClean="0"/>
              <a:t>			</a:t>
            </a:r>
            <a:r>
              <a:rPr lang="en-IN" sz="2000" dirty="0"/>
              <a:t>      &lt;</a:t>
            </a:r>
            <a:r>
              <a:rPr lang="en-IN" sz="2000" dirty="0" err="1"/>
              <a:t>rdf:li</a:t>
            </a:r>
            <a:r>
              <a:rPr lang="en-IN" sz="2000" dirty="0"/>
              <a:t>&gt;John&lt;/</a:t>
            </a:r>
            <a:r>
              <a:rPr lang="en-IN" sz="2000" dirty="0" err="1"/>
              <a:t>rdf:li</a:t>
            </a:r>
            <a:r>
              <a:rPr lang="en-IN" sz="2000" dirty="0"/>
              <a:t>&gt;</a:t>
            </a:r>
            <a:br>
              <a:rPr lang="en-IN" sz="2000" dirty="0"/>
            </a:br>
            <a:r>
              <a:rPr lang="en-IN" sz="2000" dirty="0" smtClean="0"/>
              <a:t>			</a:t>
            </a:r>
            <a:r>
              <a:rPr lang="en-IN" sz="2000" dirty="0"/>
              <a:t>      &lt;</a:t>
            </a:r>
            <a:r>
              <a:rPr lang="en-IN" sz="2000" dirty="0" err="1"/>
              <a:t>rdf:li</a:t>
            </a:r>
            <a:r>
              <a:rPr lang="en-IN" sz="2000" dirty="0"/>
              <a:t>&gt;Paul&lt;/</a:t>
            </a:r>
            <a:r>
              <a:rPr lang="en-IN" sz="2000" dirty="0" err="1"/>
              <a:t>rdf:li</a:t>
            </a:r>
            <a:r>
              <a:rPr lang="en-IN" sz="2000" dirty="0"/>
              <a:t>&gt;</a:t>
            </a:r>
            <a:br>
              <a:rPr lang="en-IN" sz="2000" dirty="0"/>
            </a:br>
            <a:r>
              <a:rPr lang="en-IN" sz="2000" dirty="0" smtClean="0"/>
              <a:t>			</a:t>
            </a:r>
            <a:r>
              <a:rPr lang="en-IN" sz="2000" dirty="0"/>
              <a:t>      &lt;</a:t>
            </a:r>
            <a:r>
              <a:rPr lang="en-IN" sz="2000" dirty="0" err="1"/>
              <a:t>rdf:li</a:t>
            </a:r>
            <a:r>
              <a:rPr lang="en-IN" sz="2000" dirty="0"/>
              <a:t>&gt;George&lt;/</a:t>
            </a:r>
            <a:r>
              <a:rPr lang="en-IN" sz="2000" dirty="0" err="1"/>
              <a:t>rdf:li</a:t>
            </a:r>
            <a:r>
              <a:rPr lang="en-IN" sz="2000" dirty="0"/>
              <a:t>&gt;</a:t>
            </a:r>
            <a:br>
              <a:rPr lang="en-IN" sz="2000" dirty="0"/>
            </a:br>
            <a:r>
              <a:rPr lang="en-IN" sz="2000" dirty="0" smtClean="0"/>
              <a:t>			</a:t>
            </a:r>
            <a:r>
              <a:rPr lang="en-IN" sz="2000" dirty="0"/>
              <a:t>      &lt;</a:t>
            </a:r>
            <a:r>
              <a:rPr lang="en-IN" sz="2000" dirty="0" err="1"/>
              <a:t>rdf:li</a:t>
            </a:r>
            <a:r>
              <a:rPr lang="en-IN" sz="2000" dirty="0"/>
              <a:t>&gt;Ringo&lt;/</a:t>
            </a:r>
            <a:r>
              <a:rPr lang="en-IN" sz="2000" dirty="0" err="1"/>
              <a:t>rdf:li</a:t>
            </a:r>
            <a:r>
              <a:rPr lang="en-IN" sz="2000" dirty="0"/>
              <a:t>&gt;</a:t>
            </a:r>
            <a:br>
              <a:rPr lang="en-IN" sz="2000" dirty="0"/>
            </a:br>
            <a:r>
              <a:rPr lang="en-IN" sz="2000" dirty="0" smtClean="0"/>
              <a:t>		</a:t>
            </a:r>
            <a:r>
              <a:rPr lang="en-IN" sz="2000" dirty="0"/>
              <a:t>    &lt;/</a:t>
            </a:r>
            <a:r>
              <a:rPr lang="en-IN" sz="2000" dirty="0" err="1"/>
              <a:t>rdf:Bag</a:t>
            </a:r>
            <a:r>
              <a:rPr lang="en-IN" sz="2000" dirty="0"/>
              <a:t>&gt;</a:t>
            </a:r>
            <a:br>
              <a:rPr lang="en-IN" sz="2000" dirty="0"/>
            </a:br>
            <a:r>
              <a:rPr lang="en-IN" sz="2000" dirty="0" smtClean="0"/>
              <a:t>	           </a:t>
            </a:r>
            <a:r>
              <a:rPr lang="en-IN" sz="2000" dirty="0"/>
              <a:t>  &lt;/</a:t>
            </a:r>
            <a:r>
              <a:rPr lang="en-IN" sz="2000" dirty="0" err="1"/>
              <a:t>cd:artist</a:t>
            </a:r>
            <a:r>
              <a:rPr lang="en-IN" sz="2000" dirty="0"/>
              <a:t>&gt;</a:t>
            </a:r>
            <a:br>
              <a:rPr lang="en-IN" sz="2000" dirty="0"/>
            </a:br>
            <a:r>
              <a:rPr lang="en-IN" sz="2000" dirty="0" smtClean="0"/>
              <a:t>	&lt;/</a:t>
            </a:r>
            <a:r>
              <a:rPr lang="en-IN" sz="2000" dirty="0" err="1"/>
              <a:t>rdf:Description</a:t>
            </a:r>
            <a:r>
              <a:rPr lang="en-IN" sz="2000" dirty="0"/>
              <a:t>&gt;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&lt;/</a:t>
            </a:r>
            <a:r>
              <a:rPr lang="en-IN" sz="2000" dirty="0" err="1"/>
              <a:t>rdf:RDF</a:t>
            </a:r>
            <a:r>
              <a:rPr lang="en-IN" sz="2000" dirty="0"/>
              <a:t>&gt;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053120" y="0"/>
            <a:ext cx="9728611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RDF </a:t>
            </a: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Containers -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853" y="727145"/>
            <a:ext cx="3999427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&lt;</a:t>
            </a:r>
            <a:r>
              <a:rPr lang="en-IN" dirty="0" err="1">
                <a:solidFill>
                  <a:srgbClr val="FF0000"/>
                </a:solidFill>
              </a:rPr>
              <a:t>rdf:Alt</a:t>
            </a:r>
            <a:r>
              <a:rPr lang="en-IN" dirty="0">
                <a:solidFill>
                  <a:srgbClr val="FF0000"/>
                </a:solidFill>
              </a:rPr>
              <a:t>&gt; </a:t>
            </a:r>
            <a:r>
              <a:rPr lang="en-IN" dirty="0" smtClean="0"/>
              <a:t>Element</a:t>
            </a:r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dirty="0"/>
              <a:t>The &lt;</a:t>
            </a:r>
            <a:r>
              <a:rPr lang="en-IN" dirty="0" err="1"/>
              <a:t>rdf:Alt</a:t>
            </a:r>
            <a:r>
              <a:rPr lang="en-IN" dirty="0"/>
              <a:t>&gt; element is </a:t>
            </a:r>
            <a:r>
              <a:rPr lang="en-IN" dirty="0">
                <a:highlight>
                  <a:srgbClr val="FFFF00"/>
                </a:highlight>
              </a:rPr>
              <a:t>used to describe a list of alternative values</a:t>
            </a:r>
            <a:r>
              <a:rPr lang="en-IN" dirty="0"/>
              <a:t> (the user can select only one of the values).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4937190" y="727145"/>
            <a:ext cx="6995729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&lt;?xml version="1.0"?&gt;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rdf:RDF</a:t>
            </a:r>
            <a:endParaRPr lang="en-IN" dirty="0"/>
          </a:p>
          <a:p>
            <a:r>
              <a:rPr lang="en-IN" dirty="0"/>
              <a:t>xmlns:rdf="http://www.w3.org/1999/02/22-rdf-syntax-ns#"</a:t>
            </a:r>
            <a:endParaRPr lang="en-IN" dirty="0"/>
          </a:p>
          <a:p>
            <a:r>
              <a:rPr lang="en-IN" dirty="0" err="1"/>
              <a:t>xmlns:cd</a:t>
            </a:r>
            <a:r>
              <a:rPr lang="en-IN" dirty="0"/>
              <a:t>="http://www.recshop.fake/cd#"&gt;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      &lt;</a:t>
            </a:r>
            <a:r>
              <a:rPr lang="en-IN" dirty="0" err="1" smtClean="0"/>
              <a:t>rdf:Description</a:t>
            </a:r>
            <a:r>
              <a:rPr lang="en-IN" dirty="0"/>
              <a:t> </a:t>
            </a:r>
            <a:r>
              <a:rPr lang="en-IN" dirty="0" err="1" smtClean="0"/>
              <a:t>rdf:about</a:t>
            </a:r>
            <a:r>
              <a:rPr lang="en-IN" dirty="0"/>
              <a:t>="http://www.recshop.fake/cd/Beatles"&gt;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IN" dirty="0"/>
              <a:t>&lt;</a:t>
            </a:r>
            <a:r>
              <a:rPr lang="en-IN" dirty="0" err="1"/>
              <a:t>cd:format</a:t>
            </a:r>
            <a:r>
              <a:rPr lang="en-IN" dirty="0"/>
              <a:t>&gt;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smtClean="0"/>
              <a:t>  	   &lt;</a:t>
            </a:r>
            <a:r>
              <a:rPr lang="en-IN" dirty="0" err="1"/>
              <a:t>rdf:Alt</a:t>
            </a:r>
            <a:r>
              <a:rPr lang="en-IN" dirty="0"/>
              <a:t>&gt;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smtClean="0"/>
              <a:t>	       </a:t>
            </a:r>
            <a:r>
              <a:rPr lang="en-IN" dirty="0"/>
              <a:t>&lt;</a:t>
            </a:r>
            <a:r>
              <a:rPr lang="en-IN" dirty="0" err="1"/>
              <a:t>rdf:li</a:t>
            </a:r>
            <a:r>
              <a:rPr lang="en-IN" dirty="0"/>
              <a:t>&gt;CD&lt;/</a:t>
            </a:r>
            <a:r>
              <a:rPr lang="en-IN" dirty="0" err="1"/>
              <a:t>rdf:li</a:t>
            </a:r>
            <a:r>
              <a:rPr lang="en-IN" dirty="0"/>
              <a:t>&gt;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smtClean="0"/>
              <a:t>	       </a:t>
            </a:r>
            <a:r>
              <a:rPr lang="en-IN" dirty="0"/>
              <a:t>&lt;</a:t>
            </a:r>
            <a:r>
              <a:rPr lang="en-IN" dirty="0" err="1"/>
              <a:t>rdf:li</a:t>
            </a:r>
            <a:r>
              <a:rPr lang="en-IN" dirty="0"/>
              <a:t>&gt;Record&lt;/</a:t>
            </a:r>
            <a:r>
              <a:rPr lang="en-IN" dirty="0" err="1"/>
              <a:t>rdf:li</a:t>
            </a:r>
            <a:r>
              <a:rPr lang="en-IN" dirty="0"/>
              <a:t>&gt;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smtClean="0"/>
              <a:t>	       &lt;</a:t>
            </a:r>
            <a:r>
              <a:rPr lang="en-IN" dirty="0" err="1"/>
              <a:t>rdf:li</a:t>
            </a:r>
            <a:r>
              <a:rPr lang="en-IN" dirty="0"/>
              <a:t>&gt;Tape&lt;/</a:t>
            </a:r>
            <a:r>
              <a:rPr lang="en-IN" dirty="0" err="1"/>
              <a:t>rdf:li</a:t>
            </a:r>
            <a:r>
              <a:rPr lang="en-IN" dirty="0" smtClean="0"/>
              <a:t>&gt;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smtClean="0"/>
              <a:t>	  </a:t>
            </a:r>
            <a:r>
              <a:rPr lang="en-IN" dirty="0"/>
              <a:t>&lt;/</a:t>
            </a:r>
            <a:r>
              <a:rPr lang="en-IN" dirty="0" err="1"/>
              <a:t>rdf:Alt</a:t>
            </a:r>
            <a:r>
              <a:rPr lang="en-IN" dirty="0"/>
              <a:t>&gt;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smtClean="0"/>
              <a:t>      </a:t>
            </a:r>
            <a:r>
              <a:rPr lang="en-IN" dirty="0"/>
              <a:t>&lt;/</a:t>
            </a:r>
            <a:r>
              <a:rPr lang="en-IN" dirty="0" err="1"/>
              <a:t>cd:format</a:t>
            </a:r>
            <a:r>
              <a:rPr lang="en-IN" dirty="0"/>
              <a:t>&gt;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    &lt;/</a:t>
            </a:r>
            <a:r>
              <a:rPr lang="en-IN" dirty="0" err="1"/>
              <a:t>rdf:Description</a:t>
            </a:r>
            <a:r>
              <a:rPr lang="en-IN" dirty="0"/>
              <a:t>&gt;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&lt;/</a:t>
            </a:r>
            <a:r>
              <a:rPr lang="en-IN" dirty="0" err="1"/>
              <a:t>rdf:RDF</a:t>
            </a:r>
            <a:r>
              <a:rPr lang="en-IN" dirty="0"/>
              <a:t>&gt;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053120" y="0"/>
            <a:ext cx="9728611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RDF Collections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403" y="727144"/>
            <a:ext cx="9405817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dirty="0"/>
              <a:t>RDF collections </a:t>
            </a:r>
            <a:r>
              <a:rPr lang="en-IN" dirty="0">
                <a:solidFill>
                  <a:srgbClr val="00B050"/>
                </a:solidFill>
              </a:rPr>
              <a:t>describe groups that can ONLY contain the specified members</a:t>
            </a:r>
            <a:r>
              <a:rPr lang="en-IN" dirty="0" smtClean="0">
                <a:solidFill>
                  <a:srgbClr val="00B050"/>
                </a:solidFill>
              </a:rPr>
              <a:t>.</a:t>
            </a:r>
            <a:endParaRPr lang="en-IN" dirty="0" smtClean="0">
              <a:solidFill>
                <a:srgbClr val="00B050"/>
              </a:solidFill>
            </a:endParaRPr>
          </a:p>
          <a:p>
            <a:pPr algn="just"/>
            <a:endParaRPr lang="en-IN" dirty="0"/>
          </a:p>
          <a:p>
            <a:pPr algn="just"/>
            <a:r>
              <a:rPr lang="en-IN" dirty="0">
                <a:solidFill>
                  <a:srgbClr val="FF0000"/>
                </a:solidFill>
              </a:rPr>
              <a:t>The </a:t>
            </a:r>
            <a:r>
              <a:rPr lang="en-IN" dirty="0" err="1">
                <a:solidFill>
                  <a:srgbClr val="FF0000"/>
                </a:solidFill>
              </a:rPr>
              <a:t>rdf:parseType</a:t>
            </a:r>
            <a:r>
              <a:rPr lang="en-IN" dirty="0">
                <a:solidFill>
                  <a:srgbClr val="FF0000"/>
                </a:solidFill>
              </a:rPr>
              <a:t>="Collection" </a:t>
            </a:r>
            <a:r>
              <a:rPr lang="en-IN" dirty="0" smtClean="0">
                <a:solidFill>
                  <a:srgbClr val="FF0000"/>
                </a:solidFill>
              </a:rPr>
              <a:t>Attribute</a:t>
            </a:r>
            <a:endParaRPr lang="en-IN" dirty="0" smtClean="0">
              <a:solidFill>
                <a:srgbClr val="FF0000"/>
              </a:solidFill>
            </a:endParaRPr>
          </a:p>
          <a:p>
            <a:pPr algn="just"/>
            <a:endParaRPr lang="en-IN" dirty="0"/>
          </a:p>
          <a:p>
            <a:pPr algn="just"/>
            <a:r>
              <a:rPr lang="en-IN" dirty="0"/>
              <a:t>As seen </a:t>
            </a:r>
            <a:r>
              <a:rPr lang="en-IN" dirty="0" smtClean="0"/>
              <a:t>earlier, </a:t>
            </a:r>
            <a:r>
              <a:rPr lang="en-IN" dirty="0"/>
              <a:t>a container says that the containing resources are members - it does not say that other members are not allowed.</a:t>
            </a:r>
            <a:endParaRPr lang="en-IN" dirty="0"/>
          </a:p>
          <a:p>
            <a:pPr algn="just"/>
            <a:endParaRPr lang="en-IN" dirty="0">
              <a:highlight>
                <a:srgbClr val="FFFF00"/>
              </a:highlight>
            </a:endParaRPr>
          </a:p>
          <a:p>
            <a:pPr algn="just"/>
            <a:r>
              <a:rPr lang="en-IN" dirty="0">
                <a:highlight>
                  <a:srgbClr val="FFFF00"/>
                </a:highlight>
              </a:rPr>
              <a:t>RDF collections are used to describe groups that can ONLY contain the specified members.</a:t>
            </a:r>
            <a:endParaRPr lang="en-IN" dirty="0">
              <a:highlight>
                <a:srgbClr val="FFFF00"/>
              </a:highlight>
            </a:endParaRPr>
          </a:p>
          <a:p>
            <a:pPr algn="just"/>
            <a:endParaRPr lang="en-IN" dirty="0"/>
          </a:p>
          <a:p>
            <a:pPr algn="just"/>
            <a:r>
              <a:rPr lang="en-IN" dirty="0"/>
              <a:t>A collection is described by the attribute </a:t>
            </a:r>
            <a:r>
              <a:rPr lang="en-IN" dirty="0" err="1">
                <a:highlight>
                  <a:srgbClr val="FFFF00"/>
                </a:highlight>
              </a:rPr>
              <a:t>rdf:parseType</a:t>
            </a:r>
            <a:r>
              <a:rPr lang="en-IN" dirty="0">
                <a:highlight>
                  <a:srgbClr val="FFFF00"/>
                </a:highlight>
              </a:rPr>
              <a:t>="Collection".</a:t>
            </a:r>
            <a:endParaRPr lang="en-IN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053120" y="0"/>
            <a:ext cx="9728611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RDF Collections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5413" y="795724"/>
            <a:ext cx="9405817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</a:rPr>
              <a:t>Example</a:t>
            </a:r>
            <a:endParaRPr lang="en-IN" dirty="0">
              <a:solidFill>
                <a:srgbClr val="FF0000"/>
              </a:solidFill>
            </a:endParaRPr>
          </a:p>
          <a:p>
            <a:pPr algn="just"/>
            <a:r>
              <a:rPr lang="en-IN" dirty="0"/>
              <a:t>&lt;?xml version="1.0"?&gt;</a:t>
            </a:r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&lt;</a:t>
            </a:r>
            <a:r>
              <a:rPr lang="en-IN" dirty="0" err="1"/>
              <a:t>rdf:RDF</a:t>
            </a:r>
            <a:endParaRPr lang="en-IN" dirty="0"/>
          </a:p>
          <a:p>
            <a:pPr algn="just"/>
            <a:r>
              <a:rPr lang="en-IN" dirty="0"/>
              <a:t>xmlns:rdf="http://www.w3.org/1999/02/22-rdf-syntax-ns#"</a:t>
            </a:r>
            <a:endParaRPr lang="en-IN" dirty="0"/>
          </a:p>
          <a:p>
            <a:pPr algn="just"/>
            <a:r>
              <a:rPr lang="en-IN" dirty="0" err="1"/>
              <a:t>xmlns:cd</a:t>
            </a:r>
            <a:r>
              <a:rPr lang="en-IN" dirty="0"/>
              <a:t>="http://recshop.fake/cd#"&gt;</a:t>
            </a:r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	&lt;</a:t>
            </a:r>
            <a:r>
              <a:rPr lang="en-IN" dirty="0" err="1" smtClean="0"/>
              <a:t>rdf:Description</a:t>
            </a:r>
            <a:r>
              <a:rPr lang="en-IN" dirty="0" smtClean="0"/>
              <a:t>     </a:t>
            </a:r>
            <a:r>
              <a:rPr lang="en-IN" dirty="0" err="1" smtClean="0"/>
              <a:t>rdf:about</a:t>
            </a:r>
            <a:r>
              <a:rPr lang="en-IN" dirty="0"/>
              <a:t>="http://recshop.fake/cd/Beatles"&gt;</a:t>
            </a:r>
            <a:endParaRPr lang="en-IN" dirty="0"/>
          </a:p>
          <a:p>
            <a:pPr algn="just"/>
            <a:r>
              <a:rPr lang="en-IN" dirty="0"/>
              <a:t> </a:t>
            </a:r>
            <a:r>
              <a:rPr lang="en-IN" dirty="0" smtClean="0"/>
              <a:t>	       </a:t>
            </a:r>
            <a:r>
              <a:rPr lang="en-IN" dirty="0"/>
              <a:t>&lt;</a:t>
            </a:r>
            <a:r>
              <a:rPr lang="en-IN" dirty="0" err="1"/>
              <a:t>cd:artist</a:t>
            </a:r>
            <a:r>
              <a:rPr lang="en-IN" dirty="0"/>
              <a:t> </a:t>
            </a:r>
            <a:r>
              <a:rPr lang="en-IN" dirty="0" err="1"/>
              <a:t>rdf:parseType</a:t>
            </a:r>
            <a:r>
              <a:rPr lang="en-IN" dirty="0"/>
              <a:t>="Collection"&gt;</a:t>
            </a:r>
            <a:endParaRPr lang="en-IN" dirty="0"/>
          </a:p>
          <a:p>
            <a:pPr algn="just"/>
            <a:r>
              <a:rPr lang="en-IN" dirty="0"/>
              <a:t>    </a:t>
            </a:r>
            <a:r>
              <a:rPr lang="en-IN" dirty="0" smtClean="0"/>
              <a:t>		&lt;</a:t>
            </a:r>
            <a:r>
              <a:rPr lang="en-IN" dirty="0" err="1"/>
              <a:t>rdf:Description</a:t>
            </a:r>
            <a:r>
              <a:rPr lang="en-IN" dirty="0"/>
              <a:t> </a:t>
            </a:r>
            <a:r>
              <a:rPr lang="en-IN" dirty="0" err="1"/>
              <a:t>rdf:about</a:t>
            </a:r>
            <a:r>
              <a:rPr lang="en-IN" dirty="0"/>
              <a:t>="http://recshop.fake/cd/Beatles/George"/&gt;</a:t>
            </a:r>
            <a:endParaRPr lang="en-IN" dirty="0"/>
          </a:p>
          <a:p>
            <a:pPr algn="just"/>
            <a:r>
              <a:rPr lang="en-IN" dirty="0"/>
              <a:t>    </a:t>
            </a:r>
            <a:r>
              <a:rPr lang="en-IN" dirty="0" smtClean="0"/>
              <a:t>		&lt;</a:t>
            </a:r>
            <a:r>
              <a:rPr lang="en-IN" dirty="0" err="1"/>
              <a:t>rdf:Description</a:t>
            </a:r>
            <a:r>
              <a:rPr lang="en-IN" dirty="0"/>
              <a:t> </a:t>
            </a:r>
            <a:r>
              <a:rPr lang="en-IN" dirty="0" err="1"/>
              <a:t>rdf:about</a:t>
            </a:r>
            <a:r>
              <a:rPr lang="en-IN" dirty="0"/>
              <a:t>="http://recshop.fake/cd/Beatles/John"/&gt;</a:t>
            </a:r>
            <a:endParaRPr lang="en-IN" dirty="0"/>
          </a:p>
          <a:p>
            <a:pPr algn="just"/>
            <a:r>
              <a:rPr lang="en-IN" dirty="0"/>
              <a:t>  </a:t>
            </a:r>
            <a:r>
              <a:rPr lang="en-IN" dirty="0" smtClean="0"/>
              <a:t>		 </a:t>
            </a:r>
            <a:r>
              <a:rPr lang="en-IN" dirty="0"/>
              <a:t>&lt;</a:t>
            </a:r>
            <a:r>
              <a:rPr lang="en-IN" dirty="0" err="1"/>
              <a:t>rdf:Description</a:t>
            </a:r>
            <a:r>
              <a:rPr lang="en-IN" dirty="0"/>
              <a:t> </a:t>
            </a:r>
            <a:r>
              <a:rPr lang="en-IN" dirty="0" err="1"/>
              <a:t>rdf:about</a:t>
            </a:r>
            <a:r>
              <a:rPr lang="en-IN" dirty="0"/>
              <a:t>="http://recshop.fake/cd/Beatles/Paul"/&gt;</a:t>
            </a:r>
            <a:endParaRPr lang="en-IN" dirty="0"/>
          </a:p>
          <a:p>
            <a:pPr algn="just"/>
            <a:r>
              <a:rPr lang="en-IN" dirty="0"/>
              <a:t>    </a:t>
            </a:r>
            <a:r>
              <a:rPr lang="en-IN" dirty="0" smtClean="0"/>
              <a:t>		&lt;</a:t>
            </a:r>
            <a:r>
              <a:rPr lang="en-IN" dirty="0" err="1"/>
              <a:t>rdf:Description</a:t>
            </a:r>
            <a:r>
              <a:rPr lang="en-IN" dirty="0"/>
              <a:t> </a:t>
            </a:r>
            <a:r>
              <a:rPr lang="en-IN" dirty="0" err="1"/>
              <a:t>rdf:about</a:t>
            </a:r>
            <a:r>
              <a:rPr lang="en-IN" dirty="0"/>
              <a:t>="http://recshop.fake/cd/Beatles/Ringo"/&gt;</a:t>
            </a:r>
            <a:endParaRPr lang="en-IN" dirty="0"/>
          </a:p>
          <a:p>
            <a:pPr algn="just"/>
            <a:r>
              <a:rPr lang="en-IN" dirty="0"/>
              <a:t>  </a:t>
            </a:r>
            <a:r>
              <a:rPr lang="en-IN" dirty="0" smtClean="0"/>
              <a:t>                     &lt;/</a:t>
            </a:r>
            <a:r>
              <a:rPr lang="en-IN" dirty="0" err="1"/>
              <a:t>cd:artist</a:t>
            </a:r>
            <a:r>
              <a:rPr lang="en-IN" dirty="0"/>
              <a:t>&gt;</a:t>
            </a:r>
            <a:endParaRPr lang="en-IN" dirty="0"/>
          </a:p>
          <a:p>
            <a:pPr algn="just"/>
            <a:r>
              <a:rPr lang="en-IN" dirty="0" smtClean="0"/>
              <a:t>               &lt;/</a:t>
            </a:r>
            <a:r>
              <a:rPr lang="en-IN" dirty="0" err="1"/>
              <a:t>rdf:Description</a:t>
            </a:r>
            <a:r>
              <a:rPr lang="en-IN" dirty="0"/>
              <a:t>&gt;</a:t>
            </a:r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IN" dirty="0"/>
              <a:t>&lt;/</a:t>
            </a:r>
            <a:r>
              <a:rPr lang="en-IN" dirty="0" err="1"/>
              <a:t>rdf:RDF</a:t>
            </a:r>
            <a:r>
              <a:rPr lang="en-IN" dirty="0"/>
              <a:t>&gt;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053120" y="0"/>
            <a:ext cx="9728611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RDFS Example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4477" y="536753"/>
            <a:ext cx="106736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&lt;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rdf:RDF </a:t>
            </a:r>
            <a:r>
              <a:rPr lang="en-IN" dirty="0" err="1">
                <a:solidFill>
                  <a:srgbClr val="000000"/>
                </a:solidFill>
                <a:cs typeface="Times New Roman" panose="02020603050405020304" pitchFamily="18" charset="0"/>
              </a:rPr>
              <a:t>xml:lang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="</a:t>
            </a:r>
            <a:r>
              <a:rPr lang="en-IN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en</a:t>
            </a:r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“     xmlns:rdf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="http://www.w3.org/1999/02/22-rdf-syntax-ns#"</a:t>
            </a:r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	                    </a:t>
            </a:r>
            <a:r>
              <a:rPr lang="en-IN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xmlns:rdfs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="http://www.w3.org/2000/01/rdf-schema</a:t>
            </a:r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#"&gt;</a:t>
            </a:r>
            <a:endParaRPr lang="en-IN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&lt;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rdf:Description ID="MotorVehicle"&gt;</a:t>
            </a:r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	&lt;rdf:type 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resource="http</a:t>
            </a:r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://www.w3.org/2000/01/rdf-schema#Class"/&gt;</a:t>
            </a:r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	</a:t>
            </a:r>
            <a:r>
              <a:rPr lang="en-IN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&lt;</a:t>
            </a:r>
            <a:r>
              <a:rPr lang="en-IN" dirty="0" err="1" smtClean="0">
                <a:solidFill>
                  <a:srgbClr val="00B050"/>
                </a:solidFill>
                <a:cs typeface="Times New Roman" panose="02020603050405020304" pitchFamily="18" charset="0"/>
              </a:rPr>
              <a:t>rdfs:subClassOf</a:t>
            </a:r>
            <a:endParaRPr lang="en-IN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		</a:t>
            </a:r>
            <a:r>
              <a:rPr lang="en-IN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rdf:resource</a:t>
            </a:r>
            <a:r>
              <a:rPr lang="en-I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="http://www.w3.org/2000/01/rdf-schema#Resource"/</a:t>
            </a:r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&gt;</a:t>
            </a:r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&lt;/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rdf:Description&gt;</a:t>
            </a:r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endParaRPr lang="en-IN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&lt;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rdf:Description ID="PassengerVehicle"&gt;</a:t>
            </a:r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	&lt;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rdf:type resource="http://www.w3.org/2000/01/rdf-schema#Class"/&gt;</a:t>
            </a:r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	</a:t>
            </a:r>
            <a:r>
              <a:rPr lang="en-IN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&lt;</a:t>
            </a:r>
            <a:r>
              <a:rPr lang="en-IN" dirty="0">
                <a:solidFill>
                  <a:srgbClr val="00B050"/>
                </a:solidFill>
                <a:cs typeface="Times New Roman" panose="02020603050405020304" pitchFamily="18" charset="0"/>
              </a:rPr>
              <a:t>rdfs:subClassOf rdf:re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source="#MotorVehicle"/&gt;</a:t>
            </a:r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&lt;/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rdf:Description&gt;</a:t>
            </a:r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endParaRPr lang="en-IN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&lt;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rdf:Description ID="Truck"&gt;</a:t>
            </a:r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	&lt;rdf:type 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resource="http://www.w3.org/2000/01/rdf-schema#Class"/&gt;</a:t>
            </a:r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	</a:t>
            </a:r>
            <a:r>
              <a:rPr lang="en-IN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&lt;</a:t>
            </a:r>
            <a:r>
              <a:rPr lang="en-IN" dirty="0">
                <a:solidFill>
                  <a:srgbClr val="00B050"/>
                </a:solidFill>
                <a:cs typeface="Times New Roman" panose="02020603050405020304" pitchFamily="18" charset="0"/>
              </a:rPr>
              <a:t>rdfs:subClassOf rdf:res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ource="#MotorVehicle"/&gt;</a:t>
            </a:r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&lt;/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rdf:Description&gt;</a:t>
            </a:r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053120" y="0"/>
            <a:ext cx="9728611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RDF Domain and Range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7797" y="620974"/>
            <a:ext cx="1098644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Defining domain and range </a:t>
            </a:r>
            <a:r>
              <a:rPr lang="en-IN" dirty="0" smtClean="0"/>
              <a:t>restrictions</a:t>
            </a:r>
            <a:endParaRPr lang="en-IN" dirty="0" smtClean="0"/>
          </a:p>
          <a:p>
            <a:endParaRPr lang="en-I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&lt;</a:t>
            </a:r>
            <a:r>
              <a:rPr lang="en-IN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rdf:RDF</a:t>
            </a:r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en-IN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xmlns:rdfs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=“http://www.w3.org/2000/01/</a:t>
            </a:r>
            <a:r>
              <a:rPr lang="en-IN" dirty="0" err="1">
                <a:solidFill>
                  <a:srgbClr val="000000"/>
                </a:solidFill>
                <a:cs typeface="Times New Roman" panose="02020603050405020304" pitchFamily="18" charset="0"/>
              </a:rPr>
              <a:t>rdf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-schema#”</a:t>
            </a:r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en-IN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xmlns:org</a:t>
            </a:r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=“</a:t>
            </a:r>
            <a:r>
              <a:rPr lang="en-IN" dirty="0" err="1">
                <a:solidFill>
                  <a:srgbClr val="000000"/>
                </a:solidFill>
                <a:cs typeface="Times New Roman" panose="02020603050405020304" pitchFamily="18" charset="0"/>
              </a:rPr>
              <a:t>htpp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://example.org/organisation-schema”</a:t>
            </a:r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en-IN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xmlns:locn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=“http://www.w3.org/ns/</a:t>
            </a:r>
            <a:r>
              <a:rPr lang="en-IN" dirty="0" err="1">
                <a:solidFill>
                  <a:srgbClr val="000000"/>
                </a:solidFill>
                <a:cs typeface="Times New Roman" panose="02020603050405020304" pitchFamily="18" charset="0"/>
              </a:rPr>
              <a:t>locn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#”&gt;</a:t>
            </a:r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endParaRPr lang="en-IN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&lt;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rdf:Property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cs typeface="Times New Roman" panose="02020603050405020304" pitchFamily="18" charset="0"/>
              </a:rPr>
              <a:t>rdf:about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=“</a:t>
            </a:r>
            <a:r>
              <a:rPr lang="en-IN" dirty="0" err="1">
                <a:solidFill>
                  <a:srgbClr val="000000"/>
                </a:solidFill>
                <a:cs typeface="Times New Roman" panose="02020603050405020304" pitchFamily="18" charset="0"/>
              </a:rPr>
              <a:t>org:isLocated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"&gt;</a:t>
            </a:r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	&lt;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rdfs:label </a:t>
            </a:r>
            <a:r>
              <a:rPr lang="en-IN" dirty="0" err="1">
                <a:solidFill>
                  <a:srgbClr val="000000"/>
                </a:solidFill>
                <a:cs typeface="Times New Roman" panose="02020603050405020304" pitchFamily="18" charset="0"/>
              </a:rPr>
              <a:t>xml:lang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="</a:t>
            </a:r>
            <a:r>
              <a:rPr lang="en-IN" dirty="0" err="1">
                <a:solidFill>
                  <a:srgbClr val="000000"/>
                </a:solidFill>
                <a:cs typeface="Times New Roman" panose="02020603050405020304" pitchFamily="18" charset="0"/>
              </a:rPr>
              <a:t>en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"&gt;</a:t>
            </a:r>
            <a:r>
              <a:rPr lang="en-IN" dirty="0" err="1">
                <a:solidFill>
                  <a:srgbClr val="000000"/>
                </a:solidFill>
                <a:cs typeface="Times New Roman" panose="02020603050405020304" pitchFamily="18" charset="0"/>
              </a:rPr>
              <a:t>isLocated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&lt;/rdfs:label&gt;</a:t>
            </a:r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	&lt;</a:t>
            </a:r>
            <a:r>
              <a:rPr lang="en-IN" dirty="0" err="1">
                <a:solidFill>
                  <a:srgbClr val="000000"/>
                </a:solidFill>
                <a:cs typeface="Times New Roman" panose="02020603050405020304" pitchFamily="18" charset="0"/>
              </a:rPr>
              <a:t>rdfs:comment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cs typeface="Times New Roman" panose="02020603050405020304" pitchFamily="18" charset="0"/>
              </a:rPr>
              <a:t>xml:lang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:”</a:t>
            </a:r>
            <a:r>
              <a:rPr lang="en-IN" dirty="0" err="1">
                <a:solidFill>
                  <a:srgbClr val="000000"/>
                </a:solidFill>
                <a:cs typeface="Times New Roman" panose="02020603050405020304" pitchFamily="18" charset="0"/>
              </a:rPr>
              <a:t>en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”&gt;</a:t>
            </a:r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		The </a:t>
            </a:r>
            <a:r>
              <a:rPr lang="en-IN" dirty="0">
                <a:solidFill>
                  <a:srgbClr val="000000"/>
                </a:solidFill>
                <a:cs typeface="Times New Roman" panose="02020603050405020304" pitchFamily="18" charset="0"/>
              </a:rPr>
              <a:t>official address of the registered organisation’s headquarters.</a:t>
            </a:r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	&lt;/</a:t>
            </a:r>
            <a:r>
              <a:rPr lang="en-IN" dirty="0" err="1">
                <a:solidFill>
                  <a:srgbClr val="000000"/>
                </a:solidFill>
                <a:cs typeface="Times New Roman" panose="02020603050405020304" pitchFamily="18" charset="0"/>
              </a:rPr>
              <a:t>rdfs:comment</a:t>
            </a:r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&gt;</a:t>
            </a:r>
            <a:endParaRPr lang="en-IN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	</a:t>
            </a:r>
            <a:r>
              <a:rPr lang="en-IN" dirty="0" smtClean="0">
                <a:solidFill>
                  <a:srgbClr val="00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&lt;</a:t>
            </a:r>
            <a:r>
              <a:rPr lang="en-IN" dirty="0" err="1" smtClean="0">
                <a:solidFill>
                  <a:srgbClr val="00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rdfs:domain</a:t>
            </a:r>
            <a:r>
              <a:rPr lang="en-IN" dirty="0" smtClean="0">
                <a:solidFill>
                  <a:srgbClr val="00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  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rdf:resource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=“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org:Organisation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”/&gt;</a:t>
            </a:r>
            <a:endParaRPr lang="en-IN" dirty="0">
              <a:solidFill>
                <a:srgbClr val="000000"/>
              </a:solidFill>
              <a:highlight>
                <a:srgbClr val="FFFF00"/>
              </a:highlight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	</a:t>
            </a:r>
            <a:r>
              <a:rPr lang="en-IN" dirty="0" smtClean="0">
                <a:solidFill>
                  <a:srgbClr val="00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&lt;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rdfs:range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rgbClr val="00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rgbClr val="00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rdf:resource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=“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locn:Address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”&gt;</a:t>
            </a:r>
            <a:endParaRPr lang="en-IN" dirty="0">
              <a:solidFill>
                <a:srgbClr val="000000"/>
              </a:solidFill>
              <a:highlight>
                <a:srgbClr val="FFFF00"/>
              </a:highlight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	&lt;/</a:t>
            </a:r>
            <a:r>
              <a:rPr lang="en-IN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rdf:Property</a:t>
            </a:r>
            <a:r>
              <a:rPr lang="en-IN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&gt;</a:t>
            </a:r>
            <a:endParaRPr lang="en-I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endParaRPr lang="en-I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http://</a:t>
            </a:r>
            <a:r>
              <a:rPr lang="en-I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example.org/org/1234</a:t>
            </a:r>
            <a:r>
              <a:rPr lang="en-I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org:isLocated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http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://dbpedia.org/page/Brussels</a:t>
            </a:r>
            <a:endParaRPr lang="en-IN" sz="2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053120" y="0"/>
            <a:ext cx="9728611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RDFS Example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7797" y="620974"/>
            <a:ext cx="109864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&lt;rdf:Description ID="Van"&gt;</a:t>
            </a:r>
            <a:endParaRPr lang="en-IN" dirty="0"/>
          </a:p>
          <a:p>
            <a:r>
              <a:rPr lang="en-IN" dirty="0" smtClean="0"/>
              <a:t>	&lt;</a:t>
            </a:r>
            <a:r>
              <a:rPr lang="en-IN" dirty="0">
                <a:highlight>
                  <a:srgbClr val="FFFF00"/>
                </a:highlight>
              </a:rPr>
              <a:t>rdf:type</a:t>
            </a:r>
            <a:r>
              <a:rPr lang="en-IN" dirty="0"/>
              <a:t> resource="http://www.w3.org/2000/01/rdf-schema#</a:t>
            </a:r>
            <a:r>
              <a:rPr lang="en-IN" dirty="0">
                <a:highlight>
                  <a:srgbClr val="FFFF00"/>
                </a:highlight>
              </a:rPr>
              <a:t>Class</a:t>
            </a:r>
            <a:r>
              <a:rPr lang="en-IN" dirty="0"/>
              <a:t>"/&gt;</a:t>
            </a:r>
            <a:endParaRPr lang="en-IN" dirty="0"/>
          </a:p>
          <a:p>
            <a:r>
              <a:rPr lang="en-IN" dirty="0" smtClean="0"/>
              <a:t>	&lt;</a:t>
            </a:r>
            <a:r>
              <a:rPr lang="en-IN" dirty="0"/>
              <a:t>rdfs:subClassOf rdf:resource="#MotorVehicle"/&gt;</a:t>
            </a:r>
            <a:endParaRPr lang="en-IN" dirty="0"/>
          </a:p>
          <a:p>
            <a:r>
              <a:rPr lang="en-IN" dirty="0"/>
              <a:t>&lt;/rdf:Description&gt;</a:t>
            </a:r>
            <a:endParaRPr lang="en-IN" dirty="0"/>
          </a:p>
          <a:p>
            <a:r>
              <a:rPr lang="en-IN" dirty="0"/>
              <a:t>&lt;rdf:Description ID="MiniVan"&gt;</a:t>
            </a:r>
            <a:endParaRPr lang="en-IN" dirty="0"/>
          </a:p>
          <a:p>
            <a:r>
              <a:rPr lang="en-IN" dirty="0" smtClean="0"/>
              <a:t>	&lt;</a:t>
            </a:r>
            <a:r>
              <a:rPr lang="en-IN" dirty="0"/>
              <a:t>rdf:type resource="http://www.w3.org/2000/01/rdf-schema#Class"/&gt;</a:t>
            </a:r>
            <a:endParaRPr lang="en-IN" dirty="0"/>
          </a:p>
          <a:p>
            <a:r>
              <a:rPr lang="en-IN" dirty="0" smtClean="0"/>
              <a:t>	&lt;</a:t>
            </a:r>
            <a:r>
              <a:rPr lang="en-IN" dirty="0"/>
              <a:t>rdfs:subClassOf rdf:resource="#Van"/&gt;</a:t>
            </a:r>
            <a:endParaRPr lang="en-IN" dirty="0"/>
          </a:p>
          <a:p>
            <a:r>
              <a:rPr lang="en-IN" dirty="0" smtClean="0"/>
              <a:t>	&lt;</a:t>
            </a:r>
            <a:r>
              <a:rPr lang="en-IN" dirty="0"/>
              <a:t>rdfs:subClassOf rdf:resource="#PassengerVehicle"/&gt;</a:t>
            </a:r>
            <a:endParaRPr lang="en-IN" dirty="0"/>
          </a:p>
          <a:p>
            <a:r>
              <a:rPr lang="en-IN" dirty="0"/>
              <a:t>&lt;/rdf:Description&gt;</a:t>
            </a:r>
            <a:endParaRPr lang="en-IN" dirty="0"/>
          </a:p>
          <a:p>
            <a:r>
              <a:rPr lang="en-IN" dirty="0"/>
              <a:t>&lt;rdf:Description ID</a:t>
            </a:r>
            <a:r>
              <a:rPr lang="en-IN" dirty="0" smtClean="0"/>
              <a:t>="registeredTo"&gt;</a:t>
            </a:r>
            <a:endParaRPr lang="en-IN" dirty="0"/>
          </a:p>
          <a:p>
            <a:r>
              <a:rPr lang="en-IN" dirty="0" smtClean="0"/>
              <a:t>	&lt;</a:t>
            </a:r>
            <a:r>
              <a:rPr lang="en-IN" dirty="0"/>
              <a:t>rdf:type resource="http://www.w3.org/1999/02/22-rdf-syntax-ns#Property"/&gt;</a:t>
            </a:r>
            <a:endParaRPr lang="en-IN" dirty="0"/>
          </a:p>
          <a:p>
            <a:r>
              <a:rPr lang="en-IN" dirty="0" smtClean="0"/>
              <a:t>	&lt;</a:t>
            </a:r>
            <a:r>
              <a:rPr lang="en-IN" dirty="0"/>
              <a:t>rdfs:domain rdf:resource="#MotorVehicle"/&gt;</a:t>
            </a:r>
            <a:endParaRPr lang="en-IN" dirty="0"/>
          </a:p>
          <a:p>
            <a:r>
              <a:rPr lang="en-IN" dirty="0" smtClean="0"/>
              <a:t>	&lt;</a:t>
            </a:r>
            <a:r>
              <a:rPr lang="en-IN" dirty="0"/>
              <a:t>rdfs:range rdf:resource="#Person"/&gt;</a:t>
            </a:r>
            <a:endParaRPr lang="en-IN" dirty="0"/>
          </a:p>
          <a:p>
            <a:r>
              <a:rPr lang="en-IN" dirty="0"/>
              <a:t>&lt;/rdf:Description&gt;</a:t>
            </a:r>
            <a:endParaRPr lang="en-IN" dirty="0"/>
          </a:p>
          <a:p>
            <a:r>
              <a:rPr lang="en-IN" dirty="0" smtClean="0"/>
              <a:t>&lt;</a:t>
            </a:r>
            <a:r>
              <a:rPr lang="en-IN" dirty="0"/>
              <a:t>rdf:Description ID="rearSeatLegRoom"&gt;</a:t>
            </a:r>
            <a:endParaRPr lang="en-IN" dirty="0"/>
          </a:p>
          <a:p>
            <a:r>
              <a:rPr lang="en-IN" dirty="0" smtClean="0"/>
              <a:t>	&lt;</a:t>
            </a:r>
            <a:r>
              <a:rPr lang="en-IN" dirty="0"/>
              <a:t>rdf:type resource="http://www.w3.org/1999/02/22-rdf-syntax-ns#Property"/&gt;</a:t>
            </a:r>
            <a:endParaRPr lang="en-IN" dirty="0"/>
          </a:p>
          <a:p>
            <a:r>
              <a:rPr lang="en-IN" dirty="0" smtClean="0"/>
              <a:t>	&lt;</a:t>
            </a:r>
            <a:r>
              <a:rPr lang="en-IN" dirty="0"/>
              <a:t>rdfs:domain rdf:resource="#PassengerVehicle"/&gt;</a:t>
            </a:r>
            <a:endParaRPr lang="en-IN" dirty="0"/>
          </a:p>
          <a:p>
            <a:r>
              <a:rPr lang="en-IN" dirty="0" smtClean="0"/>
              <a:t>	&lt;</a:t>
            </a:r>
            <a:r>
              <a:rPr lang="en-IN" dirty="0"/>
              <a:t>rdfs:domain rdf:resource="#Minivan"/&gt;</a:t>
            </a:r>
            <a:endParaRPr lang="en-IN" dirty="0"/>
          </a:p>
          <a:p>
            <a:r>
              <a:rPr lang="en-IN" dirty="0" smtClean="0"/>
              <a:t>	&lt;</a:t>
            </a:r>
            <a:r>
              <a:rPr lang="en-IN" dirty="0"/>
              <a:t>rdfs:range rdf:resource="http://www.w3.org/2000/03/example/classes#Number"/&gt;</a:t>
            </a:r>
            <a:endParaRPr lang="en-IN" dirty="0"/>
          </a:p>
          <a:p>
            <a:r>
              <a:rPr lang="en-IN" dirty="0"/>
              <a:t>&lt;/rdf:Description&gt;</a:t>
            </a:r>
            <a:endParaRPr lang="en-IN" dirty="0"/>
          </a:p>
          <a:p>
            <a:r>
              <a:rPr lang="en-IN" dirty="0"/>
              <a:t>&lt;/rdf:RDF&gt;</a:t>
            </a:r>
            <a:endParaRPr lang="en-IN" sz="2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053120" y="0"/>
            <a:ext cx="9728611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RDFS Example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2077" y="620974"/>
            <a:ext cx="109864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&lt;?xml version="1.0"?&gt;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rdf:RDF</a:t>
            </a:r>
            <a:endParaRPr lang="en-IN" dirty="0"/>
          </a:p>
          <a:p>
            <a:r>
              <a:rPr lang="en-IN" dirty="0"/>
              <a:t>xmlns:rdf="http://www.w3.org/1999/02/22-rdf-syntax-ns#"</a:t>
            </a:r>
            <a:endParaRPr lang="en-IN" dirty="0"/>
          </a:p>
          <a:p>
            <a:r>
              <a:rPr lang="en-IN" dirty="0" err="1"/>
              <a:t>xmlns:rdfs</a:t>
            </a:r>
            <a:r>
              <a:rPr lang="en-IN" dirty="0"/>
              <a:t>="http://www.w3.org/2000/01/rdf-schema#"</a:t>
            </a:r>
            <a:endParaRPr lang="en-IN" dirty="0"/>
          </a:p>
          <a:p>
            <a:r>
              <a:rPr lang="en-IN" dirty="0" err="1"/>
              <a:t>xml:base</a:t>
            </a:r>
            <a:r>
              <a:rPr lang="en-IN" dirty="0"/>
              <a:t>="http://www.animals.fake/animals#"&gt;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	&lt;</a:t>
            </a:r>
            <a:r>
              <a:rPr lang="en-IN" dirty="0" err="1"/>
              <a:t>rdf:Description</a:t>
            </a:r>
            <a:r>
              <a:rPr lang="en-IN" dirty="0"/>
              <a:t> </a:t>
            </a:r>
            <a:r>
              <a:rPr lang="en-IN" dirty="0" err="1"/>
              <a:t>rdf:ID</a:t>
            </a:r>
            <a:r>
              <a:rPr lang="en-IN" dirty="0"/>
              <a:t>="animal"&gt;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smtClean="0"/>
              <a:t>		&lt;</a:t>
            </a:r>
            <a:r>
              <a:rPr lang="en-IN" dirty="0" err="1"/>
              <a:t>rdf:type</a:t>
            </a:r>
            <a:r>
              <a:rPr lang="en-IN" dirty="0"/>
              <a:t> </a:t>
            </a:r>
            <a:r>
              <a:rPr lang="en-IN" dirty="0" err="1"/>
              <a:t>rdf:resource</a:t>
            </a:r>
            <a:r>
              <a:rPr lang="en-IN" dirty="0"/>
              <a:t>="http://www.w3.org/2000/01/rdf-schema#Class"/&gt;</a:t>
            </a:r>
            <a:endParaRPr lang="en-IN" dirty="0"/>
          </a:p>
          <a:p>
            <a:r>
              <a:rPr lang="en-IN" dirty="0" smtClean="0"/>
              <a:t>	&lt;/</a:t>
            </a:r>
            <a:r>
              <a:rPr lang="en-IN" dirty="0" err="1"/>
              <a:t>rdf:Description</a:t>
            </a:r>
            <a:r>
              <a:rPr lang="en-IN" dirty="0"/>
              <a:t>&gt;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	&lt;</a:t>
            </a:r>
            <a:r>
              <a:rPr lang="en-IN" dirty="0" err="1"/>
              <a:t>rdf:Description</a:t>
            </a:r>
            <a:r>
              <a:rPr lang="en-IN" dirty="0"/>
              <a:t> </a:t>
            </a:r>
            <a:r>
              <a:rPr lang="en-IN" dirty="0" err="1"/>
              <a:t>rdf:ID</a:t>
            </a:r>
            <a:r>
              <a:rPr lang="en-IN" dirty="0"/>
              <a:t>="horse"&gt;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smtClean="0"/>
              <a:t>		&lt;</a:t>
            </a:r>
            <a:r>
              <a:rPr lang="en-IN" dirty="0" err="1"/>
              <a:t>rdf:type</a:t>
            </a:r>
            <a:r>
              <a:rPr lang="en-IN" dirty="0"/>
              <a:t> </a:t>
            </a:r>
            <a:r>
              <a:rPr lang="en-IN" dirty="0" err="1"/>
              <a:t>rdf:resource</a:t>
            </a:r>
            <a:r>
              <a:rPr lang="en-IN" dirty="0"/>
              <a:t>="http://www.w3.org/2000/01/rdf-schema#Class"/&gt;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		 </a:t>
            </a:r>
            <a:r>
              <a:rPr lang="en-IN" dirty="0"/>
              <a:t>&lt;</a:t>
            </a:r>
            <a:r>
              <a:rPr lang="en-IN" dirty="0" err="1"/>
              <a:t>rdfs:subClassOf</a:t>
            </a:r>
            <a:r>
              <a:rPr lang="en-IN" dirty="0"/>
              <a:t> </a:t>
            </a:r>
            <a:r>
              <a:rPr lang="en-IN" dirty="0" err="1"/>
              <a:t>rdf:resource</a:t>
            </a:r>
            <a:r>
              <a:rPr lang="en-IN" dirty="0"/>
              <a:t>="#animal"/&gt;</a:t>
            </a:r>
            <a:endParaRPr lang="en-IN" dirty="0"/>
          </a:p>
          <a:p>
            <a:r>
              <a:rPr lang="en-IN" dirty="0" smtClean="0"/>
              <a:t>	&lt;/</a:t>
            </a:r>
            <a:r>
              <a:rPr lang="en-IN" dirty="0" err="1"/>
              <a:t>rdf:Description</a:t>
            </a:r>
            <a:r>
              <a:rPr lang="en-IN" dirty="0"/>
              <a:t>&gt;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&lt;/</a:t>
            </a:r>
            <a:r>
              <a:rPr lang="en-IN" dirty="0" err="1"/>
              <a:t>rdf:RDF</a:t>
            </a:r>
            <a:r>
              <a:rPr lang="en-IN" dirty="0"/>
              <a:t>&gt;</a:t>
            </a:r>
            <a:endParaRPr lang="en-IN" sz="2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1786255" y="2839085"/>
              <a:ext cx="2250440" cy="71755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1786255" y="2839085"/>
                <a:ext cx="2250440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Ink 3"/>
              <p14:cNvContentPartPr/>
              <p14:nvPr/>
            </p14:nvContentPartPr>
            <p14:xfrm>
              <a:off x="2500630" y="3178810"/>
              <a:ext cx="2117090" cy="355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4"/>
            </p:blipFill>
            <p:spPr>
              <a:xfrm>
                <a:off x="2500630" y="3178810"/>
                <a:ext cx="211709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Ink 4"/>
              <p14:cNvContentPartPr/>
              <p14:nvPr/>
            </p14:nvContentPartPr>
            <p14:xfrm>
              <a:off x="2625725" y="4526915"/>
              <a:ext cx="1849120" cy="355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6"/>
            </p:blipFill>
            <p:spPr>
              <a:xfrm>
                <a:off x="2625725" y="4526915"/>
                <a:ext cx="184912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Ink 5"/>
              <p14:cNvContentPartPr/>
              <p14:nvPr/>
            </p14:nvContentPartPr>
            <p14:xfrm>
              <a:off x="1634490" y="2678430"/>
              <a:ext cx="3108325" cy="401955"/>
            </p14:xfrm>
          </p:contentPart>
        </mc:Choice>
        <mc:Fallback xmlns="">
          <p:pic>
            <p:nvPicPr>
              <p:cNvPr id="6" name="Ink 5"/>
            </p:nvPicPr>
            <p:blipFill>
              <a:blip r:embed="rId8"/>
            </p:blipFill>
            <p:spPr>
              <a:xfrm>
                <a:off x="1634490" y="2678430"/>
                <a:ext cx="310832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Ink 6"/>
              <p14:cNvContentPartPr/>
              <p14:nvPr/>
            </p14:nvContentPartPr>
            <p14:xfrm>
              <a:off x="8556625" y="2990850"/>
              <a:ext cx="1241425" cy="2730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0"/>
            </p:blipFill>
            <p:spPr>
              <a:xfrm>
                <a:off x="8556625" y="2990850"/>
                <a:ext cx="124142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Ink 7"/>
              <p14:cNvContentPartPr/>
              <p14:nvPr/>
            </p14:nvContentPartPr>
            <p14:xfrm>
              <a:off x="2849245" y="4410710"/>
              <a:ext cx="1446530" cy="5397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2"/>
            </p:blipFill>
            <p:spPr>
              <a:xfrm>
                <a:off x="2849245" y="4410710"/>
                <a:ext cx="1446530" cy="53975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053120" y="0"/>
            <a:ext cx="9728611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Blank Nodes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3336" y="836417"/>
            <a:ext cx="6891453" cy="32561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3" y="382137"/>
            <a:ext cx="10401662" cy="620974"/>
          </a:xfrm>
        </p:spPr>
        <p:txBody>
          <a:bodyPr>
            <a:noAutofit/>
          </a:bodyPr>
          <a:lstStyle/>
          <a:p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 Schema (RDFS)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74209"/>
            <a:ext cx="9144000" cy="4080681"/>
          </a:xfrm>
        </p:spPr>
        <p:txBody>
          <a:bodyPr>
            <a:normAutofit/>
          </a:bodyPr>
          <a:lstStyle/>
          <a:p>
            <a:pPr algn="just" fontAlgn="base"/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RDFS</a:t>
            </a:r>
            <a:endParaRPr lang="en-IN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Features</a:t>
            </a:r>
            <a:endParaRPr lang="en-IN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 algn="just" fontAlgn="base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Concepts 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such as </a:t>
            </a:r>
            <a:r>
              <a:rPr lang="en-IN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Resource , Literal, Class and Datatype</a:t>
            </a:r>
            <a:endParaRPr lang="en-IN" dirty="0" smtClean="0"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 algn="just" fontAlgn="base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Relationships 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such as </a:t>
            </a:r>
            <a:r>
              <a:rPr lang="en-IN" dirty="0" err="1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subClassOf</a:t>
            </a:r>
            <a:r>
              <a:rPr lang="en-IN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dirty="0" err="1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subPropertyOf</a:t>
            </a:r>
            <a:r>
              <a:rPr lang="en-IN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domain, and range</a:t>
            </a:r>
            <a:endParaRPr lang="en-IN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lvl="1" indent="-457200" algn="just" fontAlgn="base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indent="-457200" algn="just" fontAlgn="base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Provides the means to define</a:t>
            </a:r>
            <a:endParaRPr lang="en-IN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 indent="-457200" algn="just" fontAlgn="base">
              <a:buFont typeface="Arial" panose="020B0604020202020204" pitchFamily="34" charset="0"/>
              <a:buChar char="•"/>
            </a:pPr>
            <a:r>
              <a:rPr lang="en-IN" dirty="0" smtClean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Classes and properties</a:t>
            </a:r>
            <a:endParaRPr lang="en-IN" dirty="0" smtClean="0"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 indent="-457200" algn="just" fontAlgn="base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Hierarches of classes and properties</a:t>
            </a:r>
            <a:endParaRPr lang="en-IN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 indent="-457200" algn="just" fontAlgn="base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2" algn="just" fontAlgn="base"/>
            <a:endParaRPr lang="en-IN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 fontAlgn="base"/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 fontAlgn="base"/>
            <a:endParaRPr lang="en-IN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IN" sz="3200" dirty="0" smtClean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IN" sz="3200" dirty="0" smtClean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 fontAlgn="base"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IN" sz="3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 algn="just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3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307"/>
    </mc:Choice>
    <mc:Fallback>
      <p:transition spd="slow" advTm="3430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053120" y="0"/>
            <a:ext cx="9728611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RDFS Example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2077" y="620974"/>
            <a:ext cx="1098644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Since an RDFS class is an RDF resource we can abbreviate the example above by using </a:t>
            </a:r>
            <a:r>
              <a:rPr lang="en-IN" dirty="0" err="1"/>
              <a:t>rdfs:Class</a:t>
            </a:r>
            <a:r>
              <a:rPr lang="en-IN" dirty="0"/>
              <a:t> instead of </a:t>
            </a:r>
            <a:r>
              <a:rPr lang="en-IN" dirty="0" err="1"/>
              <a:t>rdf:Description</a:t>
            </a:r>
            <a:r>
              <a:rPr lang="en-IN" dirty="0"/>
              <a:t>, and drop the </a:t>
            </a:r>
            <a:r>
              <a:rPr lang="en-IN" dirty="0" err="1"/>
              <a:t>rdf:type</a:t>
            </a:r>
            <a:r>
              <a:rPr lang="en-IN" dirty="0"/>
              <a:t> information: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&lt;?</a:t>
            </a:r>
            <a:r>
              <a:rPr lang="en-IN" dirty="0"/>
              <a:t>xml version="1.0"?&gt;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IN" dirty="0" err="1"/>
              <a:t>rdf:RDF</a:t>
            </a:r>
            <a:endParaRPr lang="en-IN" dirty="0"/>
          </a:p>
          <a:p>
            <a:r>
              <a:rPr lang="en-IN" dirty="0"/>
              <a:t>xmlns:rdf="http://www.w3.org/1999/02/22-rdf-syntax-ns#"</a:t>
            </a:r>
            <a:endParaRPr lang="en-IN" dirty="0"/>
          </a:p>
          <a:p>
            <a:r>
              <a:rPr lang="en-IN" dirty="0" err="1"/>
              <a:t>xmlns:rdfs</a:t>
            </a:r>
            <a:r>
              <a:rPr lang="en-IN" dirty="0"/>
              <a:t>="http://www.w3.org/2000/01/rdf-schema#"</a:t>
            </a:r>
            <a:endParaRPr lang="en-IN" dirty="0"/>
          </a:p>
          <a:p>
            <a:r>
              <a:rPr lang="en-IN" dirty="0" err="1"/>
              <a:t>xml:base</a:t>
            </a:r>
            <a:r>
              <a:rPr lang="en-IN" dirty="0"/>
              <a:t>="http://www.animals.fake/animals#"&gt;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	&lt;</a:t>
            </a:r>
            <a:r>
              <a:rPr lang="en-IN" dirty="0" err="1"/>
              <a:t>rdfs:Class</a:t>
            </a:r>
            <a:r>
              <a:rPr lang="en-IN" dirty="0"/>
              <a:t> </a:t>
            </a:r>
            <a:r>
              <a:rPr lang="en-IN" dirty="0" err="1"/>
              <a:t>rdf:ID</a:t>
            </a:r>
            <a:r>
              <a:rPr lang="en-IN" dirty="0"/>
              <a:t>="animal" /&gt;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	&lt;</a:t>
            </a:r>
            <a:r>
              <a:rPr lang="en-IN" dirty="0" err="1"/>
              <a:t>rdfs:Class</a:t>
            </a:r>
            <a:r>
              <a:rPr lang="en-IN" dirty="0"/>
              <a:t> </a:t>
            </a:r>
            <a:r>
              <a:rPr lang="en-IN" dirty="0" err="1"/>
              <a:t>rdf:ID</a:t>
            </a:r>
            <a:r>
              <a:rPr lang="en-IN" dirty="0"/>
              <a:t>="horse"&gt;</a:t>
            </a:r>
            <a:endParaRPr lang="en-IN" dirty="0"/>
          </a:p>
          <a:p>
            <a:r>
              <a:rPr lang="en-IN" dirty="0" smtClean="0"/>
              <a:t>		  </a:t>
            </a:r>
            <a:r>
              <a:rPr lang="en-IN" dirty="0"/>
              <a:t>&lt;</a:t>
            </a:r>
            <a:r>
              <a:rPr lang="en-IN" dirty="0" err="1"/>
              <a:t>rdfs:subClassOf</a:t>
            </a:r>
            <a:r>
              <a:rPr lang="en-IN" dirty="0"/>
              <a:t> </a:t>
            </a:r>
            <a:r>
              <a:rPr lang="en-IN" dirty="0" err="1"/>
              <a:t>rdf:resource</a:t>
            </a:r>
            <a:r>
              <a:rPr lang="en-IN" dirty="0"/>
              <a:t>="#animal"/&gt;</a:t>
            </a:r>
            <a:endParaRPr lang="en-IN" dirty="0"/>
          </a:p>
          <a:p>
            <a:r>
              <a:rPr lang="en-IN" dirty="0" smtClean="0"/>
              <a:t>	&lt;/</a:t>
            </a:r>
            <a:r>
              <a:rPr lang="en-IN" dirty="0" err="1"/>
              <a:t>rdfs:Class</a:t>
            </a:r>
            <a:r>
              <a:rPr lang="en-IN" dirty="0"/>
              <a:t>&gt;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&lt;/</a:t>
            </a:r>
            <a:r>
              <a:rPr lang="en-IN" dirty="0" err="1"/>
              <a:t>rdf:RDF</a:t>
            </a:r>
            <a:r>
              <a:rPr lang="en-IN" dirty="0"/>
              <a:t>&gt;</a:t>
            </a:r>
            <a:endParaRPr lang="en-IN" sz="2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Ink 1"/>
              <p14:cNvContentPartPr/>
              <p14:nvPr/>
            </p14:nvContentPartPr>
            <p14:xfrm>
              <a:off x="8529320" y="963930"/>
              <a:ext cx="1679575" cy="45085"/>
            </p14:xfrm>
          </p:contentPart>
        </mc:Choice>
        <mc:Fallback xmlns="">
          <p:pic>
            <p:nvPicPr>
              <p:cNvPr id="2" name="Ink 1"/>
            </p:nvPicPr>
            <p:blipFill>
              <a:blip r:embed="rId2"/>
            </p:blipFill>
            <p:spPr>
              <a:xfrm>
                <a:off x="8529320" y="963930"/>
                <a:ext cx="167957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Ink 3"/>
              <p14:cNvContentPartPr/>
              <p14:nvPr/>
            </p14:nvContentPartPr>
            <p14:xfrm>
              <a:off x="571500" y="1276350"/>
              <a:ext cx="4859020" cy="27305"/>
            </p14:xfrm>
          </p:contentPart>
        </mc:Choice>
        <mc:Fallback xmlns="">
          <p:pic>
            <p:nvPicPr>
              <p:cNvPr id="4" name="Ink 3"/>
            </p:nvPicPr>
            <p:blipFill>
              <a:blip r:embed="rId4"/>
            </p:blipFill>
            <p:spPr>
              <a:xfrm>
                <a:off x="571500" y="1276350"/>
                <a:ext cx="485902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Ink 4"/>
              <p14:cNvContentPartPr/>
              <p14:nvPr/>
            </p14:nvContentPartPr>
            <p14:xfrm>
              <a:off x="1768475" y="3696335"/>
              <a:ext cx="2250440" cy="8890"/>
            </p14:xfrm>
          </p:contentPart>
        </mc:Choice>
        <mc:Fallback xmlns="">
          <p:pic>
            <p:nvPicPr>
              <p:cNvPr id="5" name="Ink 4"/>
            </p:nvPicPr>
            <p:blipFill>
              <a:blip r:embed="rId6"/>
            </p:blipFill>
            <p:spPr>
              <a:xfrm>
                <a:off x="1768475" y="3696335"/>
                <a:ext cx="22504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Ink 5"/>
              <p14:cNvContentPartPr/>
              <p14:nvPr/>
            </p14:nvContentPartPr>
            <p14:xfrm>
              <a:off x="1670050" y="4223385"/>
              <a:ext cx="2259965" cy="53340"/>
            </p14:xfrm>
          </p:contentPart>
        </mc:Choice>
        <mc:Fallback xmlns="">
          <p:pic>
            <p:nvPicPr>
              <p:cNvPr id="6" name="Ink 5"/>
            </p:nvPicPr>
            <p:blipFill>
              <a:blip r:embed="rId8"/>
            </p:blipFill>
            <p:spPr>
              <a:xfrm>
                <a:off x="1670050" y="4223385"/>
                <a:ext cx="225996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Ink 6"/>
              <p14:cNvContentPartPr/>
              <p14:nvPr/>
            </p14:nvContentPartPr>
            <p14:xfrm>
              <a:off x="2821940" y="4518025"/>
              <a:ext cx="2018665" cy="5397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0"/>
            </p:blipFill>
            <p:spPr>
              <a:xfrm>
                <a:off x="2821940" y="4518025"/>
                <a:ext cx="201866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Ink 7"/>
              <p14:cNvContentPartPr/>
              <p14:nvPr/>
            </p14:nvContentPartPr>
            <p14:xfrm>
              <a:off x="1634490" y="3571875"/>
              <a:ext cx="2830830" cy="53340"/>
            </p14:xfrm>
          </p:contentPart>
        </mc:Choice>
        <mc:Fallback xmlns="">
          <p:pic>
            <p:nvPicPr>
              <p:cNvPr id="8" name="Ink 7"/>
            </p:nvPicPr>
            <p:blipFill>
              <a:blip r:embed="rId12"/>
            </p:blipFill>
            <p:spPr>
              <a:xfrm>
                <a:off x="1634490" y="3571875"/>
                <a:ext cx="283083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9" name="Ink 8"/>
              <p14:cNvContentPartPr/>
              <p14:nvPr/>
            </p14:nvContentPartPr>
            <p14:xfrm>
              <a:off x="580390" y="695960"/>
              <a:ext cx="3653155" cy="26797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4"/>
            </p:blipFill>
            <p:spPr>
              <a:xfrm>
                <a:off x="580390" y="695960"/>
                <a:ext cx="365315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0" name="Ink 9"/>
              <p14:cNvContentPartPr/>
              <p14:nvPr/>
            </p14:nvContentPartPr>
            <p14:xfrm>
              <a:off x="1991360" y="838835"/>
              <a:ext cx="696595" cy="3619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6"/>
            </p:blipFill>
            <p:spPr>
              <a:xfrm>
                <a:off x="1991360" y="838835"/>
                <a:ext cx="69659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Ink 10"/>
              <p14:cNvContentPartPr/>
              <p14:nvPr/>
            </p14:nvContentPartPr>
            <p14:xfrm>
              <a:off x="8654415" y="812165"/>
              <a:ext cx="1384935" cy="6286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8"/>
            </p:blipFill>
            <p:spPr>
              <a:xfrm>
                <a:off x="8654415" y="812165"/>
                <a:ext cx="138493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2" name="Ink 11"/>
              <p14:cNvContentPartPr/>
              <p14:nvPr/>
            </p14:nvContentPartPr>
            <p14:xfrm>
              <a:off x="10039350" y="875030"/>
              <a:ext cx="553720" cy="1778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0"/>
            </p:blipFill>
            <p:spPr>
              <a:xfrm>
                <a:off x="10039350" y="875030"/>
                <a:ext cx="5537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Ink 13"/>
              <p14:cNvContentPartPr/>
              <p14:nvPr/>
            </p14:nvContentPartPr>
            <p14:xfrm>
              <a:off x="687705" y="1124585"/>
              <a:ext cx="1437640" cy="4508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2"/>
            </p:blipFill>
            <p:spPr>
              <a:xfrm>
                <a:off x="687705" y="1124585"/>
                <a:ext cx="143764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Ink 14"/>
              <p14:cNvContentPartPr/>
              <p14:nvPr/>
            </p14:nvContentPartPr>
            <p14:xfrm>
              <a:off x="2098675" y="1133475"/>
              <a:ext cx="2152650" cy="8064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4"/>
            </p:blipFill>
            <p:spPr>
              <a:xfrm>
                <a:off x="2098675" y="1133475"/>
                <a:ext cx="215265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Ink 15"/>
              <p14:cNvContentPartPr/>
              <p14:nvPr/>
            </p14:nvContentPartPr>
            <p14:xfrm>
              <a:off x="3081020" y="1053465"/>
              <a:ext cx="2653030" cy="13398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26"/>
            </p:blipFill>
            <p:spPr>
              <a:xfrm>
                <a:off x="3081020" y="1053465"/>
                <a:ext cx="265303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Ink 16"/>
              <p14:cNvContentPartPr/>
              <p14:nvPr/>
            </p14:nvContentPartPr>
            <p14:xfrm>
              <a:off x="8886825" y="3303905"/>
              <a:ext cx="535940" cy="8483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8"/>
            </p:blipFill>
            <p:spPr>
              <a:xfrm>
                <a:off x="8886825" y="3303905"/>
                <a:ext cx="535940" cy="848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Ink 17"/>
              <p14:cNvContentPartPr/>
              <p14:nvPr/>
            </p14:nvContentPartPr>
            <p14:xfrm>
              <a:off x="9003030" y="3214370"/>
              <a:ext cx="393065" cy="76771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0"/>
            </p:blipFill>
            <p:spPr>
              <a:xfrm>
                <a:off x="9003030" y="3214370"/>
                <a:ext cx="393065" cy="7677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Ink 18"/>
              <p14:cNvContentPartPr/>
              <p14:nvPr/>
            </p14:nvContentPartPr>
            <p14:xfrm>
              <a:off x="8708390" y="3535680"/>
              <a:ext cx="1026795" cy="6286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2"/>
            </p:blipFill>
            <p:spPr>
              <a:xfrm>
                <a:off x="8708390" y="3535680"/>
                <a:ext cx="102679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Ink 19"/>
              <p14:cNvContentPartPr/>
              <p14:nvPr/>
            </p14:nvContentPartPr>
            <p14:xfrm>
              <a:off x="9020810" y="2928620"/>
              <a:ext cx="62865" cy="120523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34"/>
            </p:blipFill>
            <p:spPr>
              <a:xfrm>
                <a:off x="9020810" y="2928620"/>
                <a:ext cx="62865" cy="120523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52944" y="191068"/>
          <a:ext cx="10640291" cy="6215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1340"/>
                <a:gridCol w="8808951"/>
              </a:tblGrid>
              <a:tr h="53226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RDF  Vocabulary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 hMerge="1">
                  <a:tcPr/>
                </a:tc>
              </a:tr>
              <a:tr h="2939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rdf:RDF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an 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alt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/XML 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</a:tr>
              <a:tr h="4457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rdf:Description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the beginning of the</a:t>
                      </a:r>
                      <a:r>
                        <a:rPr lang="en-IN" sz="16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description of an RDF statement</a:t>
                      </a:r>
                      <a:endParaRPr lang="en-IN" sz="16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</a:tr>
              <a:tr h="11366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rdf:about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attribute of </a:t>
                      </a:r>
                      <a:r>
                        <a:rPr lang="en-IN" sz="1600" dirty="0" err="1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rdf:Description</a:t>
                      </a:r>
                      <a:endParaRPr lang="en-IN" sz="16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the subject of RDF statement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which is URIref obtained as follows: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-the value of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rdf:about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if it is a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URDref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-the concatenation of the base URI and the value of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rdf:about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if it is not a URIref.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</a:tr>
              <a:tr h="10196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rdf:ID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attribute of </a:t>
                      </a:r>
                      <a:r>
                        <a:rPr lang="en-IN" sz="1600" dirty="0" err="1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rdf:Description</a:t>
                      </a:r>
                      <a:endParaRPr lang="en-IN" sz="16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the</a:t>
                      </a:r>
                      <a:r>
                        <a:rPr lang="en-IN" sz="16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subject of RDF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statements, which is URIref obtained by concatenating the base URI the symbol </a:t>
                      </a:r>
                      <a:r>
                        <a:rPr lang="en-IN" sz="16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and the value of </a:t>
                      </a:r>
                      <a:r>
                        <a:rPr lang="en-IN" sz="1600" dirty="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rdf:ID</a:t>
                      </a:r>
                      <a:endParaRPr lang="en-IN" sz="1600" dirty="0" err="1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</a:tr>
              <a:tr h="11601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rdf:resource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IN" sz="16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 of a property element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the </a:t>
                      </a:r>
                      <a:r>
                        <a:rPr lang="en-IN" sz="1600" b="1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</a:t>
                      </a: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the RDF statement,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which is the URIref obtained as :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-the </a:t>
                      </a:r>
                      <a:r>
                        <a:rPr lang="en-IN" sz="16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of </a:t>
                      </a:r>
                      <a:r>
                        <a:rPr lang="en-IN" sz="1600" dirty="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ref:resource</a:t>
                      </a:r>
                      <a:r>
                        <a:rPr lang="en-IN" sz="16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it is URIref</a:t>
                      </a:r>
                      <a:endParaRPr lang="en-IN" sz="16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the concatenation of the base URI and the value of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rdf:resources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it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 a URIref.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</a:tr>
              <a:tr h="7603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rdf:type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built-in element with a predefined element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 </a:t>
                      </a:r>
                      <a:r>
                        <a:rPr lang="en-IN" sz="16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attribute </a:t>
                      </a:r>
                      <a:r>
                        <a:rPr lang="en-IN" sz="1600" dirty="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rdf:resource</a:t>
                      </a:r>
                      <a:r>
                        <a:rPr lang="en-IN" sz="16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whose value represents a class of </a:t>
                      </a:r>
                      <a:r>
                        <a:rPr lang="en-IN" sz="1600" dirty="0" smtClean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resources.</a:t>
                      </a:r>
                      <a:endParaRPr lang="en-IN" sz="1600" dirty="0" smtClean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</a:tr>
              <a:tr h="501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rdf:datatype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attribute of property element, whose value is an 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 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schema datatype.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47285" y="162493"/>
          <a:ext cx="9717206" cy="2152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2448"/>
                <a:gridCol w="7874758"/>
              </a:tblGrid>
              <a:tr h="53226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</a:t>
                      </a: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1" baseline="0" dirty="0" smtClean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Container 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Vocabulary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 hMerge="1">
                  <a:tcPr/>
                </a:tc>
              </a:tr>
              <a:tr h="436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rdf:Seq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1600" baseline="0" dirty="0" smtClean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sequence of resources</a:t>
                      </a: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literals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</a:tr>
              <a:tr h="4016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rdf:Bag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</a:t>
                      </a: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‘bag’  /</a:t>
                      </a:r>
                      <a:r>
                        <a:rPr lang="en-IN" sz="1600" baseline="0" dirty="0" smtClean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set of resources or literals</a:t>
                      </a:r>
                      <a:endParaRPr lang="en-IN" sz="1600" baseline="0" dirty="0" smtClean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</a:tr>
              <a:tr h="3623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rdf:alt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a list of resources or literals that represents alternatives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</a:tr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rdf:li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an element of a sequence, bag, or</a:t>
                      </a: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alternative list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47285" y="2459923"/>
          <a:ext cx="9717206" cy="43496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2448"/>
                <a:gridCol w="7874758"/>
              </a:tblGrid>
              <a:tr h="33349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</a:t>
                      </a: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RDF Schema 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Vocabulary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 hMerge="1">
                  <a:tcPr/>
                </a:tc>
              </a:tr>
              <a:tr h="403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Rdfs:Class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1600" baseline="0" dirty="0" smtClean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resource denoting a class of all classes</a:t>
                      </a:r>
                      <a:endParaRPr lang="en-IN" sz="1600" baseline="0" dirty="0" smtClean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</a:tr>
              <a:tr h="3706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rdfs:subClassOf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IN" sz="1600" dirty="0" smtClean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 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 defines</a:t>
                      </a:r>
                      <a:r>
                        <a:rPr lang="en-IN" sz="1600" dirty="0" smtClean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class as a subclass of another class</a:t>
                      </a:r>
                      <a:endParaRPr lang="en-IN" sz="1600" dirty="0" smtClean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</a:tr>
              <a:tr h="3343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rdfs:Property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resource</a:t>
                      </a: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denoting the class of all properties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</a:tr>
              <a:tr h="386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rdfs:domain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property used to indicate</a:t>
                      </a: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that a particular property applies to a designated class</a:t>
                      </a:r>
                      <a:endParaRPr lang="en-IN" sz="1600" baseline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</a:tr>
              <a:tr h="481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rdfs:range</a:t>
                      </a:r>
                      <a:endParaRPr lang="en-IN" sz="16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property used to indicate that the value of a particular property are instance of a designated class </a:t>
                      </a:r>
                      <a:endParaRPr lang="en-IN" sz="1600" baseline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</a:tr>
              <a:tr h="481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rdfs:subProperty</a:t>
                      </a:r>
                      <a:r>
                        <a:rPr lang="en-IN" sz="16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endParaRPr lang="en-IN" sz="16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property that indicates that a property is a sub property of another property</a:t>
                      </a:r>
                      <a:endParaRPr lang="en-IN" sz="1600" baseline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</a:tr>
              <a:tr h="481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rdfs:Datatype</a:t>
                      </a:r>
                      <a:endParaRPr lang="en-IN" sz="16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resource used to indicate that a given URIref identifies a datatype</a:t>
                      </a:r>
                      <a:endParaRPr lang="en-IN" sz="1600" baseline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</a:tr>
              <a:tr h="465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rdfs:comment</a:t>
                      </a: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 baseline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16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 used to associate a comment with resource</a:t>
                      </a:r>
                      <a:endParaRPr lang="en-IN" sz="1600" baseline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</a:tr>
              <a:tr h="4653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rdfs:label</a:t>
                      </a: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16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 used to assign a different name to resource</a:t>
                      </a:r>
                      <a:endParaRPr lang="en-IN" sz="1600" baseline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8" marR="50278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89598" y="191068"/>
            <a:ext cx="9728611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RDF Example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2084" y="1668780"/>
            <a:ext cx="5786438" cy="21744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053120" y="0"/>
            <a:ext cx="9728611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RDF Example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7330" y="889844"/>
            <a:ext cx="8869680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&lt;?</a:t>
            </a:r>
            <a:r>
              <a:rPr lang="en-IN" dirty="0" err="1"/>
              <a:t>xml:namespace</a:t>
            </a:r>
            <a:r>
              <a:rPr lang="en-IN" dirty="0"/>
              <a:t> ns = "http://www.w3.org/RDF/RDF/" prefix = "RDF" ?&gt; </a:t>
            </a:r>
            <a:endParaRPr lang="en-IN" dirty="0"/>
          </a:p>
          <a:p>
            <a:r>
              <a:rPr lang="en-IN" dirty="0"/>
              <a:t>&lt;?</a:t>
            </a:r>
            <a:r>
              <a:rPr lang="en-IN" dirty="0" err="1"/>
              <a:t>xml:namespace</a:t>
            </a:r>
            <a:r>
              <a:rPr lang="en-IN" dirty="0"/>
              <a:t> ns = "http://purl.oclc.org/DC/" prefix = "DC" ?&gt; </a:t>
            </a:r>
            <a:endParaRPr lang="en-IN" dirty="0"/>
          </a:p>
          <a:p>
            <a:r>
              <a:rPr lang="en-IN" dirty="0"/>
              <a:t>&lt;?</a:t>
            </a:r>
            <a:r>
              <a:rPr lang="en-IN" dirty="0" err="1"/>
              <a:t>xml:namespace</a:t>
            </a:r>
            <a:r>
              <a:rPr lang="en-IN" dirty="0"/>
              <a:t> ns = "http://person.org/</a:t>
            </a:r>
            <a:r>
              <a:rPr lang="en-IN" dirty="0" err="1"/>
              <a:t>BusinessCard</a:t>
            </a:r>
            <a:r>
              <a:rPr lang="en-IN" dirty="0"/>
              <a:t>/" prefix = "CARD" ?&gt; 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</a:t>
            </a:r>
            <a:r>
              <a:rPr lang="en-US" altLang="en-IN" dirty="0"/>
              <a:t>rdf</a:t>
            </a:r>
            <a:r>
              <a:rPr lang="en-IN" dirty="0"/>
              <a:t>:RDF&gt; </a:t>
            </a:r>
            <a:endParaRPr lang="en-IN" dirty="0"/>
          </a:p>
          <a:p>
            <a:r>
              <a:rPr lang="en-IN" dirty="0"/>
              <a:t>  &lt;</a:t>
            </a:r>
            <a:r>
              <a:rPr lang="en-IN" dirty="0" err="1"/>
              <a:t>RDF:Description</a:t>
            </a:r>
            <a:r>
              <a:rPr lang="en-IN" dirty="0"/>
              <a:t> RDF:HREF = "http://uri-of-Document-1"&gt; </a:t>
            </a:r>
            <a:endParaRPr lang="en-IN" dirty="0"/>
          </a:p>
          <a:p>
            <a:r>
              <a:rPr lang="en-IN" dirty="0"/>
              <a:t>    &lt;</a:t>
            </a:r>
            <a:r>
              <a:rPr lang="en-IN" dirty="0" err="1"/>
              <a:t>DC:Creator</a:t>
            </a:r>
            <a:r>
              <a:rPr lang="en-IN" dirty="0"/>
              <a:t> RDF:HREF = "#Creator_001"/&gt; </a:t>
            </a:r>
            <a:endParaRPr lang="en-IN" dirty="0"/>
          </a:p>
          <a:p>
            <a:r>
              <a:rPr lang="en-IN" dirty="0"/>
              <a:t>  &lt;/</a:t>
            </a:r>
            <a:r>
              <a:rPr lang="en-IN" dirty="0" err="1"/>
              <a:t>RDF:Description</a:t>
            </a:r>
            <a:r>
              <a:rPr lang="en-IN" dirty="0"/>
              <a:t>&gt;  </a:t>
            </a:r>
            <a:endParaRPr lang="en-IN" dirty="0"/>
          </a:p>
          <a:p>
            <a:endParaRPr lang="en-IN" dirty="0"/>
          </a:p>
          <a:p>
            <a:r>
              <a:rPr lang="en-IN" dirty="0"/>
              <a:t>  &lt;</a:t>
            </a:r>
            <a:r>
              <a:rPr lang="en-IN" dirty="0" err="1"/>
              <a:t>RDF:Description</a:t>
            </a:r>
            <a:r>
              <a:rPr lang="en-US" altLang="en-IN" dirty="0" err="1"/>
              <a:t>   rdf:</a:t>
            </a:r>
            <a:r>
              <a:rPr lang="en-IN" dirty="0"/>
              <a:t> ID="Creator_001"&gt; </a:t>
            </a:r>
            <a:endParaRPr lang="en-IN" dirty="0"/>
          </a:p>
          <a:p>
            <a:r>
              <a:rPr lang="en-IN" dirty="0"/>
              <a:t>    &lt;</a:t>
            </a:r>
            <a:r>
              <a:rPr lang="en-IN" dirty="0" err="1"/>
              <a:t>CARD:Name</a:t>
            </a:r>
            <a:r>
              <a:rPr lang="en-IN" dirty="0"/>
              <a:t>&gt;John Smith&lt;/</a:t>
            </a:r>
            <a:r>
              <a:rPr lang="en-IN" dirty="0" err="1"/>
              <a:t>CARD:Name</a:t>
            </a:r>
            <a:r>
              <a:rPr lang="en-IN" dirty="0"/>
              <a:t>&gt;</a:t>
            </a:r>
            <a:endParaRPr lang="en-IN" dirty="0"/>
          </a:p>
          <a:p>
            <a:r>
              <a:rPr lang="en-IN" dirty="0"/>
              <a:t>    &lt;</a:t>
            </a:r>
            <a:r>
              <a:rPr lang="en-IN" dirty="0" err="1"/>
              <a:t>CARD:Email</a:t>
            </a:r>
            <a:r>
              <a:rPr lang="en-IN" dirty="0"/>
              <a:t>&gt;smith@home.net&lt;/</a:t>
            </a:r>
            <a:r>
              <a:rPr lang="en-IN" dirty="0" err="1"/>
              <a:t>CARD:Email</a:t>
            </a:r>
            <a:r>
              <a:rPr lang="en-IN" dirty="0"/>
              <a:t>&gt;</a:t>
            </a:r>
            <a:endParaRPr lang="en-IN" dirty="0"/>
          </a:p>
          <a:p>
            <a:r>
              <a:rPr lang="en-IN" dirty="0"/>
              <a:t>    &lt;</a:t>
            </a:r>
            <a:r>
              <a:rPr lang="en-IN" dirty="0" err="1"/>
              <a:t>CARD:Affiliation</a:t>
            </a:r>
            <a:r>
              <a:rPr lang="en-IN" dirty="0"/>
              <a:t>&gt;Home, Inc.&lt;/</a:t>
            </a:r>
            <a:r>
              <a:rPr lang="en-IN" dirty="0" err="1"/>
              <a:t>CARD:Affiliation</a:t>
            </a:r>
            <a:r>
              <a:rPr lang="en-IN" dirty="0"/>
              <a:t>&gt;</a:t>
            </a:r>
            <a:endParaRPr lang="en-IN" dirty="0"/>
          </a:p>
          <a:p>
            <a:r>
              <a:rPr lang="en-IN" dirty="0"/>
              <a:t>  &lt;/</a:t>
            </a:r>
            <a:r>
              <a:rPr lang="en-IN" dirty="0" err="1"/>
              <a:t>RDF:Description</a:t>
            </a:r>
            <a:r>
              <a:rPr lang="en-IN" dirty="0"/>
              <a:t>&gt; </a:t>
            </a:r>
            <a:endParaRPr lang="en-IN" dirty="0"/>
          </a:p>
          <a:p>
            <a:r>
              <a:rPr lang="en-IN" dirty="0"/>
              <a:t>&lt;/</a:t>
            </a:r>
            <a:r>
              <a:rPr lang="en-US" altLang="en-IN" dirty="0"/>
              <a:t>rdf</a:t>
            </a:r>
            <a:r>
              <a:rPr lang="en-IN" dirty="0"/>
              <a:t>:RDF&gt;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89598" y="191068"/>
            <a:ext cx="9728611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RDF Example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854" y="1228299"/>
            <a:ext cx="106736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: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 </a:t>
            </a: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http://foo.bar.org/index.html is John Doe</a:t>
            </a:r>
            <a:endParaRPr lang="en-IN" sz="24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 version="1.0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"?&gt;</a:t>
            </a:r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rdf:RDF	xmlns:rdf = “http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://www.w3.org/TR/WD-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-syntax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#”       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xmlns:s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http://description.org/schema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/"&gt;</a:t>
            </a:r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&lt;rdf:Description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about="http://foo.bar.org/index.html"&gt;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s:Author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&gt;John Doe&lt;/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s:Author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rdf:Description&gt;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rdf:RDF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89598" y="191068"/>
            <a:ext cx="9728611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RDF Example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98257" y="971550"/>
            <a:ext cx="7920113" cy="2137410"/>
            <a:chOff x="341195" y="1851004"/>
            <a:chExt cx="9799938" cy="2436666"/>
          </a:xfrm>
        </p:grpSpPr>
        <p:sp>
          <p:nvSpPr>
            <p:cNvPr id="2" name="Oval 1"/>
            <p:cNvSpPr/>
            <p:nvPr/>
          </p:nvSpPr>
          <p:spPr>
            <a:xfrm>
              <a:off x="341195" y="3500650"/>
              <a:ext cx="3411940" cy="7870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/>
            <p:cNvSpPr/>
            <p:nvPr/>
          </p:nvSpPr>
          <p:spPr>
            <a:xfrm>
              <a:off x="6645031" y="1851004"/>
              <a:ext cx="3496102" cy="6391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v</a:t>
              </a:r>
              <a:endParaRPr lang="en-IN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305265" y="3500650"/>
              <a:ext cx="3293660" cy="72787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068018" y="3709494"/>
              <a:ext cx="23616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ID="</a:t>
              </a:r>
              <a:r>
                <a:rPr lang="en-IN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PassengerVehicle</a:t>
              </a:r>
              <a:r>
                <a:rPr lang="en-IN" dirty="0" smtClean="0"/>
                <a:t>"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6525" y="3709494"/>
              <a:ext cx="7665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/>
                <a:t>#Class</a:t>
              </a:r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14123" y="2011027"/>
              <a:ext cx="17579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smtClean="0"/>
                <a:t>"#</a:t>
              </a:r>
              <a:r>
                <a:rPr lang="en-IN" dirty="0" err="1" smtClean="0"/>
                <a:t>MotorVehicle</a:t>
              </a:r>
              <a:r>
                <a:rPr lang="en-IN" dirty="0" smtClean="0"/>
                <a:t>"</a:t>
              </a:r>
              <a:endParaRPr lang="en-IN" dirty="0"/>
            </a:p>
          </p:txBody>
        </p:sp>
        <p:cxnSp>
          <p:nvCxnSpPr>
            <p:cNvPr id="10" name="Straight Arrow Connector 9"/>
            <p:cNvCxnSpPr>
              <a:stCxn id="2" idx="6"/>
            </p:cNvCxnSpPr>
            <p:nvPr/>
          </p:nvCxnSpPr>
          <p:spPr>
            <a:xfrm>
              <a:off x="3753135" y="3894160"/>
              <a:ext cx="25521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82687" y="2320290"/>
              <a:ext cx="4841023" cy="1161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3970048" y="2716241"/>
              <a:ext cx="2419322" cy="368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rdfs:subClassOf</a:t>
              </a:r>
              <a:endPara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16577" y="3562115"/>
              <a:ext cx="915635" cy="3886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rdf:type</a:t>
              </a:r>
              <a:endPara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485661" y="3943457"/>
            <a:ext cx="7744189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rdf:Description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rdf: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ID="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PassengerVehicle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rdf:type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resource="http://www.w3.org/2000/01/rdf-schema#Class"/&gt;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rdfs:subClassOf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rdf:resource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="#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MotorVehicle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rdf:Description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053120" y="0"/>
            <a:ext cx="9728611" cy="620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Bef>
                <a:spcPts val="1000"/>
              </a:spcBef>
            </a:pP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RDF Containers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8313" y="620974"/>
            <a:ext cx="1067367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RDF containers are </a:t>
            </a:r>
            <a:r>
              <a:rPr lang="en-IN" sz="22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used to describe group of </a:t>
            </a:r>
            <a:r>
              <a:rPr lang="en-IN" sz="2200" dirty="0" smtClean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things.</a:t>
            </a:r>
            <a:r>
              <a:rPr lang="en-I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RDF elements are used to describe groups: &lt;Bag&gt;, &lt;</a:t>
            </a:r>
            <a:r>
              <a:rPr lang="en-I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&gt;, and &lt;Alt</a:t>
            </a:r>
            <a:r>
              <a:rPr lang="en-IN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en-IN" sz="2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rdf:Bag</a:t>
            </a:r>
            <a:r>
              <a:rPr lang="en-I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is used to describe a list of values that do not have to be in a specific order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rdf:Bag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 </a:t>
            </a:r>
            <a:r>
              <a:rPr lang="en-I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may contain duplicate values.</a:t>
            </a:r>
            <a:endParaRPr lang="en-IN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467"/>
    </mc:Choice>
    <mc:Fallback>
      <p:transition spd="slow" advTm="15146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9690</Words>
  <Application>WPS Presentation</Application>
  <PresentationFormat>Widescreen</PresentationFormat>
  <Paragraphs>386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SEMANTIC WEB                              3 0 0  3 </vt:lpstr>
      <vt:lpstr>RDF Schema (RDFS)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18CSA318  -  CRYPTOGRAPHY AND CYBER SECURITY</dc:title>
  <dc:creator>Subbhulakshmi</dc:creator>
  <cp:lastModifiedBy>Prabal Ghosh</cp:lastModifiedBy>
  <cp:revision>182</cp:revision>
  <dcterms:created xsi:type="dcterms:W3CDTF">2021-01-12T16:22:00Z</dcterms:created>
  <dcterms:modified xsi:type="dcterms:W3CDTF">2021-10-30T12:45:19Z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0x010100E527E9FEE7A3B24C8502E033B4C8B413</vt:lpwstr>
  </property>
  <property fmtid="{D5CDD505-2E9C-101B-9397-08002B2CF9AE}" pid="3" name="ICV">
    <vt:lpwstr>35CCFB9ECC0C4086B74EBEE967646D8A</vt:lpwstr>
  </property>
  <property fmtid="{D5CDD505-2E9C-101B-9397-08002B2CF9AE}" pid="4" name="KSOProductBuildVer">
    <vt:lpwstr>1033-11.2.0.10351</vt:lpwstr>
  </property>
</Properties>
</file>