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57" d="100"/>
          <a:sy n="57" d="100"/>
        </p:scale>
        <p:origin x="2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45EB6-C98F-4D76-BEC4-6324BDF2D3D6}"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156217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45EB6-C98F-4D76-BEC4-6324BDF2D3D6}"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185632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45EB6-C98F-4D76-BEC4-6324BDF2D3D6}"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132858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45EB6-C98F-4D76-BEC4-6324BDF2D3D6}"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291015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45EB6-C98F-4D76-BEC4-6324BDF2D3D6}"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397074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45EB6-C98F-4D76-BEC4-6324BDF2D3D6}"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33555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45EB6-C98F-4D76-BEC4-6324BDF2D3D6}"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403838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45EB6-C98F-4D76-BEC4-6324BDF2D3D6}"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86708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45EB6-C98F-4D76-BEC4-6324BDF2D3D6}"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2730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45EB6-C98F-4D76-BEC4-6324BDF2D3D6}"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205898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45EB6-C98F-4D76-BEC4-6324BDF2D3D6}"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42DAA-FCEE-43A4-B159-E582FEF70CDA}" type="slidenum">
              <a:rPr lang="en-US" smtClean="0"/>
              <a:t>‹#›</a:t>
            </a:fld>
            <a:endParaRPr lang="en-US"/>
          </a:p>
        </p:txBody>
      </p:sp>
    </p:spTree>
    <p:extLst>
      <p:ext uri="{BB962C8B-B14F-4D97-AF65-F5344CB8AC3E}">
        <p14:creationId xmlns:p14="http://schemas.microsoft.com/office/powerpoint/2010/main" val="389053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45EB6-C98F-4D76-BEC4-6324BDF2D3D6}"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42DAA-FCEE-43A4-B159-E582FEF70CDA}" type="slidenum">
              <a:rPr lang="en-US" smtClean="0"/>
              <a:t>‹#›</a:t>
            </a:fld>
            <a:endParaRPr lang="en-US"/>
          </a:p>
        </p:txBody>
      </p:sp>
    </p:spTree>
    <p:extLst>
      <p:ext uri="{BB962C8B-B14F-4D97-AF65-F5344CB8AC3E}">
        <p14:creationId xmlns:p14="http://schemas.microsoft.com/office/powerpoint/2010/main" val="342732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267"/>
            <a:ext cx="10515600" cy="575733"/>
          </a:xfrm>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Ontology</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a:xfrm>
            <a:off x="0" y="762000"/>
            <a:ext cx="11921067" cy="5960533"/>
          </a:xfrm>
        </p:spPr>
        <p:txBody>
          <a:bodyPr>
            <a:normAutofit lnSpcReduction="10000"/>
          </a:bodyPr>
          <a:lstStyle/>
          <a:p>
            <a:pPr marL="457200" algn="just"/>
            <a:r>
              <a:rPr lang="en-US" sz="3200" dirty="0"/>
              <a:t>An ontology formally defines a </a:t>
            </a:r>
            <a:r>
              <a:rPr lang="en-US" sz="3200" dirty="0">
                <a:solidFill>
                  <a:srgbClr val="00B050"/>
                </a:solidFill>
              </a:rPr>
              <a:t>common set of terms </a:t>
            </a:r>
            <a:r>
              <a:rPr lang="en-US" sz="3200" dirty="0"/>
              <a:t>that are used to describe and represent </a:t>
            </a:r>
            <a:r>
              <a:rPr lang="en-US" sz="3200" dirty="0">
                <a:solidFill>
                  <a:srgbClr val="00B0F0"/>
                </a:solidFill>
              </a:rPr>
              <a:t>a domain</a:t>
            </a:r>
            <a:r>
              <a:rPr lang="en-IN" sz="3200" dirty="0" smtClean="0">
                <a:solidFill>
                  <a:srgbClr val="00B0F0"/>
                </a:solidFill>
              </a:rPr>
              <a:t> </a:t>
            </a:r>
          </a:p>
          <a:p>
            <a:pPr marL="457200" algn="just"/>
            <a:r>
              <a:rPr lang="en-US" sz="3200" dirty="0" smtClean="0"/>
              <a:t>An </a:t>
            </a:r>
            <a:r>
              <a:rPr lang="en-US" sz="3200" dirty="0"/>
              <a:t>ontology is </a:t>
            </a:r>
            <a:r>
              <a:rPr lang="en-US" sz="3200" dirty="0">
                <a:solidFill>
                  <a:srgbClr val="00B050"/>
                </a:solidFill>
              </a:rPr>
              <a:t>domain specific</a:t>
            </a:r>
            <a:r>
              <a:rPr lang="en-US" sz="3200" dirty="0"/>
              <a:t>, and it is used to describe and </a:t>
            </a:r>
            <a:r>
              <a:rPr lang="en-US" sz="3200" dirty="0">
                <a:solidFill>
                  <a:srgbClr val="00B0F0"/>
                </a:solidFill>
              </a:rPr>
              <a:t>represent </a:t>
            </a:r>
            <a:r>
              <a:rPr lang="en-US" sz="3200" i="1" dirty="0">
                <a:solidFill>
                  <a:srgbClr val="00B0F0"/>
                </a:solidFill>
              </a:rPr>
              <a:t>an area of </a:t>
            </a:r>
            <a:r>
              <a:rPr lang="en-US" sz="3200" dirty="0">
                <a:solidFill>
                  <a:srgbClr val="00B0F0"/>
                </a:solidFill>
              </a:rPr>
              <a:t>knowledge</a:t>
            </a:r>
            <a:r>
              <a:rPr lang="en-US" sz="3200" dirty="0" smtClean="0"/>
              <a:t>.</a:t>
            </a:r>
          </a:p>
          <a:p>
            <a:pPr marL="457200" algn="just"/>
            <a:r>
              <a:rPr lang="en-US" sz="3200" dirty="0"/>
              <a:t>It contains </a:t>
            </a:r>
            <a:r>
              <a:rPr lang="en-US" sz="3200" dirty="0">
                <a:solidFill>
                  <a:srgbClr val="00B050"/>
                </a:solidFill>
              </a:rPr>
              <a:t>terms</a:t>
            </a:r>
            <a:r>
              <a:rPr lang="en-US" sz="3200" dirty="0"/>
              <a:t> and the </a:t>
            </a:r>
            <a:r>
              <a:rPr lang="en-US" sz="3200" dirty="0">
                <a:solidFill>
                  <a:srgbClr val="00B0F0"/>
                </a:solidFill>
              </a:rPr>
              <a:t>relationships</a:t>
            </a:r>
            <a:r>
              <a:rPr lang="en-US" sz="3200" dirty="0"/>
              <a:t> among these terms. </a:t>
            </a:r>
            <a:endParaRPr lang="en-US" sz="3200" dirty="0" smtClean="0"/>
          </a:p>
          <a:p>
            <a:pPr marL="457200" algn="just"/>
            <a:r>
              <a:rPr lang="en-US" sz="3200" dirty="0"/>
              <a:t>There is another level of relationship expressed by using a special group of terms: </a:t>
            </a:r>
            <a:r>
              <a:rPr lang="en-US" sz="3200" dirty="0" smtClean="0">
                <a:solidFill>
                  <a:srgbClr val="00B0F0"/>
                </a:solidFill>
              </a:rPr>
              <a:t>properties</a:t>
            </a:r>
            <a:endParaRPr lang="en-IN" sz="3200" dirty="0">
              <a:solidFill>
                <a:srgbClr val="00B0F0"/>
              </a:solidFill>
            </a:endParaRPr>
          </a:p>
          <a:p>
            <a:pPr marL="457200" algn="just"/>
            <a:r>
              <a:rPr lang="en-US" sz="3200" dirty="0" smtClean="0"/>
              <a:t>These </a:t>
            </a:r>
            <a:r>
              <a:rPr lang="en-US" sz="3200" dirty="0"/>
              <a:t>property terms describe various </a:t>
            </a:r>
            <a:r>
              <a:rPr lang="en-US" sz="3200" dirty="0">
                <a:solidFill>
                  <a:srgbClr val="00B050"/>
                </a:solidFill>
              </a:rPr>
              <a:t>features and attributes </a:t>
            </a:r>
            <a:r>
              <a:rPr lang="en-US" sz="3200" dirty="0"/>
              <a:t>of the concepts, and they can also be used to </a:t>
            </a:r>
            <a:r>
              <a:rPr lang="en-US" sz="3200" dirty="0">
                <a:solidFill>
                  <a:srgbClr val="00B050"/>
                </a:solidFill>
              </a:rPr>
              <a:t>associate </a:t>
            </a:r>
            <a:r>
              <a:rPr lang="en-US" sz="3200" dirty="0"/>
              <a:t>different </a:t>
            </a:r>
            <a:r>
              <a:rPr lang="en-US" sz="3200" dirty="0">
                <a:solidFill>
                  <a:srgbClr val="00B0F0"/>
                </a:solidFill>
              </a:rPr>
              <a:t>classes together</a:t>
            </a:r>
            <a:r>
              <a:rPr lang="en-US" sz="3200" dirty="0" smtClean="0"/>
              <a:t>.</a:t>
            </a:r>
          </a:p>
          <a:p>
            <a:pPr indent="0">
              <a:buNone/>
            </a:pPr>
            <a:endParaRPr lang="en-US" dirty="0" smtClean="0"/>
          </a:p>
          <a:p>
            <a:pPr indent="0" algn="ctr">
              <a:buNone/>
            </a:pPr>
            <a:r>
              <a:rPr lang="en-US" i="1" dirty="0"/>
              <a:t>ontology encodes the </a:t>
            </a:r>
            <a:r>
              <a:rPr lang="en-US" i="1" dirty="0">
                <a:solidFill>
                  <a:srgbClr val="00B0F0"/>
                </a:solidFill>
              </a:rPr>
              <a:t>knowledge of the domain </a:t>
            </a:r>
            <a:r>
              <a:rPr lang="en-US" i="1" dirty="0"/>
              <a:t>in such a way that the </a:t>
            </a:r>
            <a:r>
              <a:rPr lang="en-US" i="1" dirty="0">
                <a:solidFill>
                  <a:srgbClr val="C00000"/>
                </a:solidFill>
              </a:rPr>
              <a:t>knowledge can be understood by a computer</a:t>
            </a:r>
            <a:r>
              <a:rPr lang="en-US" i="1" dirty="0"/>
              <a:t>. This is the basic idea of ontology.</a:t>
            </a:r>
          </a:p>
          <a:p>
            <a:pPr marL="457200"/>
            <a:endParaRPr lang="en-IN" dirty="0"/>
          </a:p>
          <a:p>
            <a:endParaRPr lang="en-US" dirty="0"/>
          </a:p>
        </p:txBody>
      </p:sp>
    </p:spTree>
    <p:extLst>
      <p:ext uri="{BB962C8B-B14F-4D97-AF65-F5344CB8AC3E}">
        <p14:creationId xmlns:p14="http://schemas.microsoft.com/office/powerpoint/2010/main" val="61708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33"/>
            <a:ext cx="10515600" cy="846667"/>
          </a:xfrm>
        </p:spPr>
        <p:txBody>
          <a:bodyPr/>
          <a:lstStyle/>
          <a:p>
            <a:pPr algn="ctr"/>
            <a:r>
              <a:rPr lang="en-US" dirty="0" smtClean="0">
                <a:solidFill>
                  <a:srgbClr val="FF0000"/>
                </a:solidFill>
              </a:rPr>
              <a:t>Taxonomy</a:t>
            </a:r>
            <a:endParaRPr lang="en-US" dirty="0"/>
          </a:p>
        </p:txBody>
      </p:sp>
      <p:sp>
        <p:nvSpPr>
          <p:cNvPr id="3" name="Content Placeholder 2"/>
          <p:cNvSpPr>
            <a:spLocks noGrp="1"/>
          </p:cNvSpPr>
          <p:nvPr>
            <p:ph idx="1"/>
          </p:nvPr>
        </p:nvSpPr>
        <p:spPr>
          <a:xfrm>
            <a:off x="838200" y="1168400"/>
            <a:ext cx="8068733" cy="5008563"/>
          </a:xfrm>
        </p:spPr>
        <p:txBody>
          <a:bodyPr>
            <a:normAutofit/>
          </a:bodyPr>
          <a:lstStyle/>
          <a:p>
            <a:pPr marL="457200"/>
            <a:r>
              <a:rPr lang="en-IN" sz="3200" dirty="0" smtClean="0"/>
              <a:t>Taxonomy is the </a:t>
            </a:r>
            <a:r>
              <a:rPr lang="en-IN" sz="3200" dirty="0" smtClean="0">
                <a:solidFill>
                  <a:srgbClr val="00B0F0"/>
                </a:solidFill>
              </a:rPr>
              <a:t>science of classification</a:t>
            </a:r>
            <a:r>
              <a:rPr lang="en-IN" sz="3200" dirty="0" smtClean="0"/>
              <a:t>. </a:t>
            </a:r>
          </a:p>
          <a:p>
            <a:pPr marL="457200"/>
            <a:r>
              <a:rPr lang="en-IN" sz="3200" dirty="0" smtClean="0"/>
              <a:t>Originally, it referred only to the classifying of organisms.</a:t>
            </a:r>
          </a:p>
          <a:p>
            <a:pPr marL="457200"/>
            <a:r>
              <a:rPr lang="en-IN" sz="3200" dirty="0" smtClean="0"/>
              <a:t> Now, it is often used in a more general setting, referring to the </a:t>
            </a:r>
            <a:r>
              <a:rPr lang="en-IN" sz="3200" dirty="0" smtClean="0">
                <a:solidFill>
                  <a:srgbClr val="00B0F0"/>
                </a:solidFill>
              </a:rPr>
              <a:t>classification of things or concepts</a:t>
            </a:r>
            <a:r>
              <a:rPr lang="en-IN" sz="3200" dirty="0" smtClean="0"/>
              <a:t>, as well the schemes underlying such a classification. </a:t>
            </a:r>
          </a:p>
          <a:p>
            <a:pPr marL="457200"/>
            <a:r>
              <a:rPr lang="en-IN" sz="3200" dirty="0" smtClean="0"/>
              <a:t>In addition, taxonomy normally has </a:t>
            </a:r>
            <a:r>
              <a:rPr lang="en-IN" sz="3200" dirty="0" smtClean="0">
                <a:solidFill>
                  <a:srgbClr val="00B0F0"/>
                </a:solidFill>
              </a:rPr>
              <a:t>some hierarchical relationships </a:t>
            </a:r>
            <a:r>
              <a:rPr lang="en-IN" sz="3200" dirty="0" smtClean="0"/>
              <a:t>embedded in its classifications</a:t>
            </a:r>
            <a:endParaRPr lang="en-US" dirty="0"/>
          </a:p>
        </p:txBody>
      </p:sp>
      <p:pic>
        <p:nvPicPr>
          <p:cNvPr id="1026" name="Picture 2" descr="Apollo programme tax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734747"/>
            <a:ext cx="3302000" cy="587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0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4267"/>
          </a:xfrm>
        </p:spPr>
        <p:txBody>
          <a:bodyPr>
            <a:normAutofit fontScale="90000"/>
          </a:bodyPr>
          <a:lstStyle/>
          <a:p>
            <a:pPr algn="ctr"/>
            <a:r>
              <a:rPr lang="en-US" dirty="0" smtClean="0">
                <a:solidFill>
                  <a:srgbClr val="FF0000"/>
                </a:solidFill>
              </a:rPr>
              <a:t>Taxonomy </a:t>
            </a:r>
            <a:endParaRPr lang="en-US" dirty="0"/>
          </a:p>
        </p:txBody>
      </p:sp>
      <p:sp>
        <p:nvSpPr>
          <p:cNvPr id="3" name="Content Placeholder 2"/>
          <p:cNvSpPr>
            <a:spLocks noGrp="1"/>
          </p:cNvSpPr>
          <p:nvPr>
            <p:ph idx="1"/>
          </p:nvPr>
        </p:nvSpPr>
        <p:spPr>
          <a:xfrm>
            <a:off x="0" y="694267"/>
            <a:ext cx="12192000" cy="5977465"/>
          </a:xfrm>
        </p:spPr>
        <p:txBody>
          <a:bodyPr>
            <a:normAutofit fontScale="92500" lnSpcReduction="10000"/>
          </a:bodyPr>
          <a:lstStyle/>
          <a:p>
            <a:pPr marL="457200" algn="just"/>
            <a:r>
              <a:rPr lang="en-IN" sz="3200" dirty="0" smtClean="0"/>
              <a:t>It  </a:t>
            </a:r>
            <a:r>
              <a:rPr lang="en-IN" sz="3200" dirty="0" smtClean="0">
                <a:solidFill>
                  <a:srgbClr val="00B0F0"/>
                </a:solidFill>
              </a:rPr>
              <a:t>allows subjects </a:t>
            </a:r>
            <a:r>
              <a:rPr lang="en-IN" sz="3200" dirty="0" smtClean="0"/>
              <a:t>to be </a:t>
            </a:r>
            <a:r>
              <a:rPr lang="en-IN" sz="3200" dirty="0" smtClean="0">
                <a:solidFill>
                  <a:srgbClr val="00B050"/>
                </a:solidFill>
              </a:rPr>
              <a:t>arranged in a hierarchy.</a:t>
            </a:r>
          </a:p>
          <a:p>
            <a:pPr marL="457200" algn="just"/>
            <a:r>
              <a:rPr lang="en-IN" sz="3200" dirty="0" smtClean="0"/>
              <a:t>The </a:t>
            </a:r>
            <a:r>
              <a:rPr lang="en-IN" sz="3200" dirty="0" smtClean="0">
                <a:solidFill>
                  <a:srgbClr val="00B0F0"/>
                </a:solidFill>
              </a:rPr>
              <a:t>nodes </a:t>
            </a:r>
            <a:r>
              <a:rPr lang="en-IN" sz="3200" dirty="0" smtClean="0"/>
              <a:t>of a taxonomy represent </a:t>
            </a:r>
            <a:r>
              <a:rPr lang="en-IN" sz="3200" dirty="0" smtClean="0">
                <a:solidFill>
                  <a:srgbClr val="00B050"/>
                </a:solidFill>
              </a:rPr>
              <a:t>various types of ‘things’ </a:t>
            </a:r>
            <a:r>
              <a:rPr lang="en-IN" sz="3200" dirty="0" smtClean="0"/>
              <a:t>(so called ‘</a:t>
            </a:r>
            <a:r>
              <a:rPr lang="en-IN" sz="3200" dirty="0" smtClean="0">
                <a:solidFill>
                  <a:srgbClr val="00B050"/>
                </a:solidFill>
              </a:rPr>
              <a:t>resources</a:t>
            </a:r>
            <a:r>
              <a:rPr lang="en-IN" sz="3200" dirty="0" smtClean="0"/>
              <a:t>’):</a:t>
            </a:r>
          </a:p>
          <a:p>
            <a:pPr marL="457200" algn="just"/>
            <a:r>
              <a:rPr lang="en-IN" sz="3200" dirty="0" smtClean="0"/>
              <a:t>It has been adopted to name trees of</a:t>
            </a:r>
          </a:p>
          <a:p>
            <a:pPr indent="0" algn="just">
              <a:buNone/>
            </a:pPr>
            <a:r>
              <a:rPr lang="en-IN" sz="3200" dirty="0" smtClean="0"/>
              <a:t>    </a:t>
            </a:r>
            <a:r>
              <a:rPr lang="en-IN" sz="3200" dirty="0" smtClean="0">
                <a:solidFill>
                  <a:srgbClr val="00B0F0"/>
                </a:solidFill>
              </a:rPr>
              <a:t>generalization-specialization</a:t>
            </a:r>
            <a:r>
              <a:rPr lang="en-IN" sz="3200" dirty="0" smtClean="0">
                <a:solidFill>
                  <a:srgbClr val="00B050"/>
                </a:solidFill>
              </a:rPr>
              <a:t> </a:t>
            </a:r>
            <a:r>
              <a:rPr lang="en-IN" sz="3200" dirty="0" smtClean="0"/>
              <a:t>relation. </a:t>
            </a:r>
          </a:p>
          <a:p>
            <a:pPr marL="457200" algn="just"/>
            <a:r>
              <a:rPr lang="en-IN" sz="3200" dirty="0" smtClean="0"/>
              <a:t>"Taxonomy is a </a:t>
            </a:r>
            <a:r>
              <a:rPr lang="en-IN" sz="3200" dirty="0" smtClean="0">
                <a:solidFill>
                  <a:srgbClr val="00B0F0"/>
                </a:solidFill>
              </a:rPr>
              <a:t>subset of ontology</a:t>
            </a:r>
            <a:r>
              <a:rPr lang="en-IN" sz="3200" dirty="0" smtClean="0"/>
              <a:t>.</a:t>
            </a:r>
          </a:p>
          <a:p>
            <a:pPr indent="0" algn="just">
              <a:buNone/>
            </a:pPr>
            <a:r>
              <a:rPr lang="en-IN" sz="3200" dirty="0"/>
              <a:t> </a:t>
            </a:r>
            <a:r>
              <a:rPr lang="en-IN" sz="3200" dirty="0" smtClean="0"/>
              <a:t>     Ontology = </a:t>
            </a:r>
            <a:r>
              <a:rPr lang="en-IN" sz="3200" dirty="0" smtClean="0">
                <a:solidFill>
                  <a:srgbClr val="C00000"/>
                </a:solidFill>
              </a:rPr>
              <a:t>taxonomy + axioms.“</a:t>
            </a:r>
          </a:p>
          <a:p>
            <a:pPr indent="0" algn="just">
              <a:buNone/>
            </a:pPr>
            <a:endParaRPr lang="en-IN" sz="3200" dirty="0" smtClean="0">
              <a:solidFill>
                <a:srgbClr val="C00000"/>
              </a:solidFill>
            </a:endParaRPr>
          </a:p>
          <a:p>
            <a:pPr indent="0" algn="just">
              <a:buNone/>
            </a:pPr>
            <a:r>
              <a:rPr lang="en-IN" dirty="0" smtClean="0"/>
              <a:t>"</a:t>
            </a:r>
            <a:r>
              <a:rPr lang="en-IN" i="1" dirty="0" smtClean="0">
                <a:solidFill>
                  <a:srgbClr val="00B0F0"/>
                </a:solidFill>
              </a:rPr>
              <a:t>Ontologies</a:t>
            </a:r>
            <a:r>
              <a:rPr lang="en-IN" i="1" dirty="0" smtClean="0"/>
              <a:t> are often </a:t>
            </a:r>
            <a:r>
              <a:rPr lang="en-IN" i="1" dirty="0" smtClean="0">
                <a:solidFill>
                  <a:srgbClr val="00B0F0"/>
                </a:solidFill>
              </a:rPr>
              <a:t>equated with taxonomic</a:t>
            </a:r>
          </a:p>
          <a:p>
            <a:pPr indent="0" algn="just">
              <a:buNone/>
            </a:pPr>
            <a:r>
              <a:rPr lang="en-IN" i="1" dirty="0" smtClean="0">
                <a:solidFill>
                  <a:srgbClr val="00B0F0"/>
                </a:solidFill>
              </a:rPr>
              <a:t> </a:t>
            </a:r>
            <a:r>
              <a:rPr lang="en-IN" i="1" dirty="0" smtClean="0">
                <a:solidFill>
                  <a:srgbClr val="C00000"/>
                </a:solidFill>
              </a:rPr>
              <a:t>hierarchies of classes</a:t>
            </a:r>
            <a:r>
              <a:rPr lang="en-IN" i="1" dirty="0" smtClean="0"/>
              <a:t>, </a:t>
            </a:r>
            <a:r>
              <a:rPr lang="en-IN" i="1" dirty="0" smtClean="0">
                <a:solidFill>
                  <a:srgbClr val="C00000"/>
                </a:solidFill>
              </a:rPr>
              <a:t>class definitions</a:t>
            </a:r>
            <a:r>
              <a:rPr lang="en-IN" i="1" dirty="0" smtClean="0"/>
              <a:t>, and the </a:t>
            </a:r>
          </a:p>
          <a:p>
            <a:pPr indent="0" algn="just">
              <a:buNone/>
            </a:pPr>
            <a:r>
              <a:rPr lang="en-IN" i="1" dirty="0" smtClean="0">
                <a:solidFill>
                  <a:srgbClr val="C00000"/>
                </a:solidFill>
              </a:rPr>
              <a:t>subsumption relation</a:t>
            </a:r>
            <a:r>
              <a:rPr lang="en-IN" i="1" dirty="0" smtClean="0"/>
              <a:t>,  but ontologies need not be</a:t>
            </a:r>
          </a:p>
          <a:p>
            <a:pPr indent="0" algn="just">
              <a:buNone/>
            </a:pPr>
            <a:r>
              <a:rPr lang="en-IN" i="1" dirty="0" smtClean="0"/>
              <a:t>limited to these forms."</a:t>
            </a:r>
          </a:p>
        </p:txBody>
      </p:sp>
      <p:pic>
        <p:nvPicPr>
          <p:cNvPr id="4" name="Picture 3"/>
          <p:cNvPicPr>
            <a:picLocks noChangeAspect="1"/>
          </p:cNvPicPr>
          <p:nvPr/>
        </p:nvPicPr>
        <p:blipFill>
          <a:blip r:embed="rId2"/>
          <a:stretch>
            <a:fillRect/>
          </a:stretch>
        </p:blipFill>
        <p:spPr>
          <a:xfrm>
            <a:off x="7450667" y="2128308"/>
            <a:ext cx="4741333" cy="4915958"/>
          </a:xfrm>
          <a:prstGeom prst="rect">
            <a:avLst/>
          </a:prstGeom>
        </p:spPr>
      </p:pic>
    </p:spTree>
    <p:extLst>
      <p:ext uri="{BB962C8B-B14F-4D97-AF65-F5344CB8AC3E}">
        <p14:creationId xmlns:p14="http://schemas.microsoft.com/office/powerpoint/2010/main" val="15405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33"/>
            <a:ext cx="10515600" cy="846667"/>
          </a:xfrm>
        </p:spPr>
        <p:txBody>
          <a:bodyPr/>
          <a:lstStyle/>
          <a:p>
            <a:pPr algn="ctr"/>
            <a:r>
              <a:rPr lang="en-US" dirty="0" smtClean="0">
                <a:solidFill>
                  <a:srgbClr val="FF0000"/>
                </a:solidFill>
              </a:rPr>
              <a:t>Thesaurus </a:t>
            </a:r>
            <a:endParaRPr lang="en-US" dirty="0"/>
          </a:p>
        </p:txBody>
      </p:sp>
      <p:sp>
        <p:nvSpPr>
          <p:cNvPr id="3" name="Content Placeholder 2"/>
          <p:cNvSpPr>
            <a:spLocks noGrp="1"/>
          </p:cNvSpPr>
          <p:nvPr>
            <p:ph idx="1"/>
          </p:nvPr>
        </p:nvSpPr>
        <p:spPr>
          <a:xfrm>
            <a:off x="838200" y="1168400"/>
            <a:ext cx="10515600" cy="5008563"/>
          </a:xfrm>
        </p:spPr>
        <p:txBody>
          <a:bodyPr>
            <a:normAutofit/>
          </a:bodyPr>
          <a:lstStyle/>
          <a:p>
            <a:pPr marL="457200"/>
            <a:r>
              <a:rPr lang="en-IN" sz="3200" dirty="0" smtClean="0"/>
              <a:t>Thesaurus can be understood as an </a:t>
            </a:r>
            <a:r>
              <a:rPr lang="en-IN" sz="3200" dirty="0" smtClean="0">
                <a:solidFill>
                  <a:srgbClr val="00B0F0"/>
                </a:solidFill>
              </a:rPr>
              <a:t>extension to taxonomy</a:t>
            </a:r>
            <a:r>
              <a:rPr lang="en-IN" sz="3200" dirty="0" smtClean="0"/>
              <a:t>.</a:t>
            </a:r>
          </a:p>
          <a:p>
            <a:pPr marL="457200"/>
            <a:r>
              <a:rPr lang="en-IN" sz="3200" dirty="0" smtClean="0"/>
              <a:t> it takes taxonomy as described above, </a:t>
            </a:r>
            <a:r>
              <a:rPr lang="en-IN" sz="3200" dirty="0" smtClean="0">
                <a:solidFill>
                  <a:srgbClr val="00B0F0"/>
                </a:solidFill>
              </a:rPr>
              <a:t>allowing subjects to be arranged in a hierarchy</a:t>
            </a:r>
            <a:r>
              <a:rPr lang="en-IN" sz="3200" dirty="0" smtClean="0"/>
              <a:t>.</a:t>
            </a:r>
          </a:p>
          <a:p>
            <a:pPr marL="457200"/>
            <a:r>
              <a:rPr lang="en-IN" sz="3200" dirty="0"/>
              <a:t>I</a:t>
            </a:r>
            <a:r>
              <a:rPr lang="en-IN" sz="3200" dirty="0" smtClean="0"/>
              <a:t>t adds the ability to </a:t>
            </a:r>
            <a:r>
              <a:rPr lang="en-IN" sz="3200" dirty="0" smtClean="0">
                <a:solidFill>
                  <a:srgbClr val="00B0F0"/>
                </a:solidFill>
              </a:rPr>
              <a:t>allow other statements </a:t>
            </a:r>
            <a:r>
              <a:rPr lang="en-IN" sz="3200" dirty="0" smtClean="0">
                <a:solidFill>
                  <a:srgbClr val="C00000"/>
                </a:solidFill>
              </a:rPr>
              <a:t>be made </a:t>
            </a:r>
            <a:r>
              <a:rPr lang="en-IN" sz="3200" dirty="0" smtClean="0">
                <a:solidFill>
                  <a:srgbClr val="00B050"/>
                </a:solidFill>
              </a:rPr>
              <a:t>about the subjects.</a:t>
            </a:r>
          </a:p>
          <a:p>
            <a:pPr marL="457200"/>
            <a:r>
              <a:rPr lang="en-IN" sz="3200" dirty="0" smtClean="0"/>
              <a:t>It has been adopted to name trees of </a:t>
            </a:r>
            <a:r>
              <a:rPr lang="en-IN" sz="3200" dirty="0" smtClean="0">
                <a:solidFill>
                  <a:srgbClr val="00B0F0"/>
                </a:solidFill>
              </a:rPr>
              <a:t>generalization-specialization</a:t>
            </a:r>
            <a:r>
              <a:rPr lang="en-IN" sz="3200" dirty="0" smtClean="0">
                <a:solidFill>
                  <a:srgbClr val="00B050"/>
                </a:solidFill>
              </a:rPr>
              <a:t> </a:t>
            </a:r>
            <a:r>
              <a:rPr lang="en-IN" sz="3200" dirty="0" smtClean="0"/>
              <a:t>relation. </a:t>
            </a:r>
          </a:p>
          <a:p>
            <a:pPr indent="0">
              <a:buNone/>
            </a:pPr>
            <a:r>
              <a:rPr lang="en-IN" dirty="0" smtClean="0"/>
              <a:t>"</a:t>
            </a:r>
            <a:r>
              <a:rPr lang="en-IN" i="1" dirty="0" smtClean="0">
                <a:solidFill>
                  <a:srgbClr val="00B0F0"/>
                </a:solidFill>
              </a:rPr>
              <a:t>Ontologies</a:t>
            </a:r>
            <a:r>
              <a:rPr lang="en-IN" i="1" dirty="0" smtClean="0"/>
              <a:t> are often </a:t>
            </a:r>
            <a:r>
              <a:rPr lang="en-IN" i="1" dirty="0" smtClean="0">
                <a:solidFill>
                  <a:srgbClr val="00B0F0"/>
                </a:solidFill>
              </a:rPr>
              <a:t>equated with taxonomic </a:t>
            </a:r>
            <a:r>
              <a:rPr lang="en-IN" i="1" dirty="0" smtClean="0">
                <a:solidFill>
                  <a:srgbClr val="C00000"/>
                </a:solidFill>
              </a:rPr>
              <a:t>hierarchies of classes</a:t>
            </a:r>
            <a:r>
              <a:rPr lang="en-IN" i="1" dirty="0" smtClean="0"/>
              <a:t>, </a:t>
            </a:r>
            <a:r>
              <a:rPr lang="en-IN" i="1" dirty="0" smtClean="0">
                <a:solidFill>
                  <a:srgbClr val="C00000"/>
                </a:solidFill>
              </a:rPr>
              <a:t>class definitions</a:t>
            </a:r>
            <a:r>
              <a:rPr lang="en-IN" i="1" dirty="0" smtClean="0"/>
              <a:t>, and the </a:t>
            </a:r>
            <a:r>
              <a:rPr lang="en-IN" i="1" dirty="0" smtClean="0">
                <a:solidFill>
                  <a:srgbClr val="C00000"/>
                </a:solidFill>
              </a:rPr>
              <a:t>subsumption relation</a:t>
            </a:r>
            <a:r>
              <a:rPr lang="en-IN" i="1" dirty="0" smtClean="0"/>
              <a:t>, but ontologies need not be limited to these forms."</a:t>
            </a:r>
          </a:p>
        </p:txBody>
      </p:sp>
    </p:spTree>
    <p:extLst>
      <p:ext uri="{BB962C8B-B14F-4D97-AF65-F5344CB8AC3E}">
        <p14:creationId xmlns:p14="http://schemas.microsoft.com/office/powerpoint/2010/main" val="67225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8" ma:contentTypeDescription="Create a new document." ma:contentTypeScope="" ma:versionID="628c68cfe8320caf51f33bfd4dca19dd">
  <xsd:schema xmlns:xsd="http://www.w3.org/2001/XMLSchema" xmlns:xs="http://www.w3.org/2001/XMLSchema" xmlns:p="http://schemas.microsoft.com/office/2006/metadata/properties" xmlns:ns2="0a5e08d4-347f-4eb6-8109-830a3db9c730" targetNamespace="http://schemas.microsoft.com/office/2006/metadata/properties" ma:root="true" ma:fieldsID="60585e6e0760df82fab66db728f26926"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DA08F3-5274-451E-845F-5BB96EB1C1DE}"/>
</file>

<file path=customXml/itemProps2.xml><?xml version="1.0" encoding="utf-8"?>
<ds:datastoreItem xmlns:ds="http://schemas.openxmlformats.org/officeDocument/2006/customXml" ds:itemID="{4C845A5F-3F12-4E87-837B-5A396B6ED628}"/>
</file>

<file path=customXml/itemProps3.xml><?xml version="1.0" encoding="utf-8"?>
<ds:datastoreItem xmlns:ds="http://schemas.openxmlformats.org/officeDocument/2006/customXml" ds:itemID="{5E1A0E79-5813-48AD-9D24-DA7F2AC8EF40}"/>
</file>

<file path=docProps/app.xml><?xml version="1.0" encoding="utf-8"?>
<Properties xmlns="http://schemas.openxmlformats.org/officeDocument/2006/extended-properties" xmlns:vt="http://schemas.openxmlformats.org/officeDocument/2006/docPropsVTypes">
  <TotalTime>50</TotalTime>
  <Words>263</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Ontology </vt:lpstr>
      <vt:lpstr>Taxonomy</vt:lpstr>
      <vt:lpstr>Taxonomy </vt:lpstr>
      <vt:lpstr>Thesaurus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ontology formally defines a common set of terms that are used to describe and represent a domain.  An ontology is domain specific, and it is used to describe and represent an area of knowledge.  It contains terms and the relationships among these terms.  There is another level of relationship expressed by using a special group of terms: properties.  These property terms describe various features and attributes of the concepts, and they can also be used to associate different classes together.</dc:title>
  <dc:creator>subbh</dc:creator>
  <cp:lastModifiedBy>subbh</cp:lastModifiedBy>
  <cp:revision>9</cp:revision>
  <dcterms:created xsi:type="dcterms:W3CDTF">2020-06-10T08:47:40Z</dcterms:created>
  <dcterms:modified xsi:type="dcterms:W3CDTF">2020-06-10T09:38:09Z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