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332" r:id="rId2"/>
    <p:sldId id="257" r:id="rId3"/>
    <p:sldId id="400" r:id="rId4"/>
    <p:sldId id="315" r:id="rId5"/>
    <p:sldId id="378" r:id="rId6"/>
    <p:sldId id="388" r:id="rId7"/>
    <p:sldId id="304" r:id="rId8"/>
    <p:sldId id="305" r:id="rId9"/>
    <p:sldId id="306" r:id="rId10"/>
    <p:sldId id="338" r:id="rId11"/>
    <p:sldId id="340" r:id="rId12"/>
    <p:sldId id="342" r:id="rId13"/>
    <p:sldId id="401" r:id="rId14"/>
    <p:sldId id="349" r:id="rId15"/>
    <p:sldId id="350" r:id="rId16"/>
    <p:sldId id="271" r:id="rId17"/>
    <p:sldId id="358" r:id="rId18"/>
    <p:sldId id="397" r:id="rId19"/>
    <p:sldId id="281" r:id="rId20"/>
    <p:sldId id="402" r:id="rId21"/>
    <p:sldId id="40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1"/>
    <p:restoredTop sz="96327"/>
  </p:normalViewPr>
  <p:slideViewPr>
    <p:cSldViewPr snapToGrid="0">
      <p:cViewPr varScale="1">
        <p:scale>
          <a:sx n="127" d="100"/>
          <a:sy n="127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36593-1D26-5C41-A235-E69C7209B955}" type="datetimeFigureOut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1077-D8D3-D342-B36A-598017C858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5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24B4F-D901-BD4D-C013-56AD0A44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67FE22-34AD-7117-3E81-74A0DB9B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D4BA7F-3F72-7184-D34B-0D73C018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AC1E-CC39-D842-93A7-288066C9A11F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9F0E-844B-52B7-6057-2CE50ACF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84363-BF6E-9289-994C-883EEB88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9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3F4A4-CB2F-F772-FBC8-5BFF842E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B5FF69-1EB0-C7A6-7F0F-59186A47D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7506-D92B-B678-DFB0-5D56C2B3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3366-64F8-7A45-9DE9-34AFA3E76C7C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F20F1-20C3-9122-D334-107BF7F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107E3-48A7-E149-1719-2ADFA321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4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8F44DC-F2B8-CE4E-C8B8-0FD79B3A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E7E88C-3813-A92B-0752-5E075685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A5E4D-B151-5D92-0798-5F922118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B21B-AB92-9141-8995-2EB605E541AE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85C48-7797-635F-5A04-E0473AE6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851D9F-318D-DDC9-5434-F2ED2F58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D3116-708F-E002-6A2E-52949CF3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CBA6E-E7FC-B85D-8EA5-5866E373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82A4E-A1BD-41B7-5D8F-DEA2207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BF56-47E5-144D-A28F-01D404218F90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0A91AF-2B26-864C-6C8B-12E274B0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71CCE-376C-6E61-2076-46B3A8C3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1698-68E4-36AF-28A6-05238051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B703D7-73BE-C92D-A87D-F97BB9BE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C646D-A81D-E824-D390-F40767F3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C1DF-02AD-8444-9B38-546F9A04B31B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1F26D-7626-BAA7-42F2-98ECBEC0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BE4DE-63ED-322B-AE79-ABF7C5F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C13CF-20DD-5616-726D-D48179F8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55F6A-1A1D-49C3-3BA3-2BAC68CF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C8A048-C99E-FF3E-A87C-98DF5D683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6E53E-57E9-7D5C-2F77-A4C33991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FD9-7558-1F40-B8E4-0021CBABF4DB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F6358B-273B-0E7A-48BE-A6D11B71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F852FB-3D59-8D1D-4F00-017F71DF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3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9971D-A4BE-2734-20E6-EEE0E6EC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E9288-A06A-9A9E-09B3-7B3FA5EC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C735B9-E997-CF7A-7CCC-414BC4B3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EDE3DC-B6E9-F601-4485-65EED051C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0DE645-C505-0DE3-EF4B-B6FA5EE25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35C3D8-8E59-B238-71B6-9590BB8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CED-EE0D-A541-832B-2F14E52CD4C8}" type="datetime1">
              <a:rPr lang="fr-FR" smtClean="0"/>
              <a:t>15/01/2024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14A1FC-52BD-3102-2FE7-4966973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D1CDDB-B524-C0E6-1DEF-56139B8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1A2F7-DB5F-70D0-840E-EF75F0B8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F20DD7-EE35-FB96-B934-E50D632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79A00-8C49-7448-B87D-B20A64AEBE52}" type="datetime1">
              <a:rPr lang="fr-FR" smtClean="0"/>
              <a:t>15/01/2024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0A6465-A1A5-6D85-9CEB-A0AAB150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2140DB-B67F-B82E-B815-95D676A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D0505F-3D19-4489-B85D-4376BE2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FB10-BF09-DA41-97C7-8F216D0EBAD0}" type="datetime1">
              <a:rPr lang="fr-FR" smtClean="0"/>
              <a:t>15/01/2024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D583C3-8EBF-CABF-BFF1-7A9E3D08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3A27F-7994-2B1E-1552-6F7AC93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6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FF077-0E0E-85C2-8F21-93223D41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A5734-A478-C5FC-2344-13834C51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6F15A1-598C-AD2A-E04A-97059328F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C6A12-4978-3F02-58D3-CB98B8E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B3C8-EC5B-CB47-A04E-F0B2B30361EB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D6C61-1BA4-F63A-99DD-534B3606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C5D64F-AFD6-01DA-01C2-23E12115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34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3B4B3-5A78-6B0E-3194-A40AEC10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36F3B3-993D-4E90-EB8D-648578A7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B9D74-3C62-FECC-96D5-D59AF2FE5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704FB-C07F-56BA-43DD-5BCA6D0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3D90-D5BF-DE41-BD71-C1AE1A91EEFA}" type="datetime1">
              <a:rPr lang="fr-FR" smtClean="0"/>
              <a:t>15/01/2024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3821B0-0027-53E1-37B4-D6DAB9B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5E3146-8A08-1E23-ACD6-B2E03E93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72B101-9A2B-C4BF-66CC-0E55B575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CF56A-C956-7249-6EDD-A3AC7F78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7E0C2-E662-C48A-2F9A-B49A463BE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840F-1708-4A42-9E6C-2158BBD49455}" type="datetime1">
              <a:rPr lang="fr-FR" smtClean="0"/>
              <a:t>15/01/2024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AC603-59B0-8455-5B86-469017D67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DB1A7-E834-58C9-F48A-A226E528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F1A7E-091E-4643-9A9A-8DF7D9CB0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ncbi.nlm.nih.gov/ge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ra-explorer.info/" TargetMode="External"/><Relationship Id="rId2" Type="http://schemas.openxmlformats.org/officeDocument/2006/relationships/hyperlink" Target="https://www.ebi.ac.uk/en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omexchange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eomexchang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bolomicsworkbench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tabolomicsworkbench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ancer.gov/ccg/research/genome-sequencing/tcg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texportal.org/hom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A4466-1E6C-4425-FBD8-B7E745CBB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anchor="t">
            <a:normAutofit/>
          </a:bodyPr>
          <a:lstStyle/>
          <a:p>
            <a:pPr algn="l"/>
            <a:r>
              <a:rPr lang="fr-FR" sz="4400" dirty="0"/>
              <a:t>TP 1: OMICS </a:t>
            </a:r>
            <a:r>
              <a:rPr lang="fr-FR" sz="4400"/>
              <a:t>databases</a:t>
            </a:r>
            <a:r>
              <a:rPr lang="fr-FR" sz="4400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E78C79-4240-F691-39F0-AC28A23A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3945418"/>
            <a:ext cx="4937936" cy="576738"/>
          </a:xfrm>
        </p:spPr>
        <p:txBody>
          <a:bodyPr anchor="b">
            <a:normAutofit/>
          </a:bodyPr>
          <a:lstStyle/>
          <a:p>
            <a:pPr algn="l"/>
            <a:r>
              <a:rPr lang="fr-FR" sz="2000"/>
              <a:t>15/01/2023</a:t>
            </a:r>
          </a:p>
        </p:txBody>
      </p:sp>
      <p:sp>
        <p:nvSpPr>
          <p:cNvPr id="14353" name="Freeform: Shape 14352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55" name="Freeform: Shape 1435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7" name="Freeform: Shape 1435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59" name="Freeform: Shape 14358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61" name="Freeform: Shape 14360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63" name="Oval 1436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344" name="Picture 8" descr="How to deposit sequence data in the GEO database - YouTube">
            <a:extLst>
              <a:ext uri="{FF2B5EF4-FFF2-40B4-BE49-F238E27FC236}">
                <a16:creationId xmlns:a16="http://schemas.microsoft.com/office/drawing/2014/main" id="{86B20967-1B7C-7C0D-72FD-875C40429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7" t="21177" r="10055" b="52523"/>
          <a:stretch/>
        </p:blipFill>
        <p:spPr bwMode="auto">
          <a:xfrm>
            <a:off x="5925912" y="1357059"/>
            <a:ext cx="1939835" cy="8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5" name="Freeform: Shape 1436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67" name="Freeform: Shape 14366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348" name="Picture 12" descr="Bioengineers receive $12M grant from NIH to further research on building  blocks of human metabolism">
            <a:extLst>
              <a:ext uri="{FF2B5EF4-FFF2-40B4-BE49-F238E27FC236}">
                <a16:creationId xmlns:a16="http://schemas.microsoft.com/office/drawing/2014/main" id="{B5222508-BB4E-BC78-0565-D8453B37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601026"/>
            <a:ext cx="1952160" cy="14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9" name="Freeform: Shape 14368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71" name="Freeform: Shape 1437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6" descr="Tools and Algorithms in Bioinformatics">
            <a:extLst>
              <a:ext uri="{FF2B5EF4-FFF2-40B4-BE49-F238E27FC236}">
                <a16:creationId xmlns:a16="http://schemas.microsoft.com/office/drawing/2014/main" id="{FB4F7D00-95DE-5812-6563-AFF7D24C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71" y="4522156"/>
            <a:ext cx="3133010" cy="14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enotype-Tissue Expression (GTEx) | CDRL">
            <a:extLst>
              <a:ext uri="{FF2B5EF4-FFF2-40B4-BE49-F238E27FC236}">
                <a16:creationId xmlns:a16="http://schemas.microsoft.com/office/drawing/2014/main" id="{4E847D18-F1BD-492B-CDD2-FDF9F9A5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5639" y="-3188"/>
            <a:ext cx="1740074" cy="17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SciCrunch | Research Resource Resolver">
            <a:extLst>
              <a:ext uri="{FF2B5EF4-FFF2-40B4-BE49-F238E27FC236}">
                <a16:creationId xmlns:a16="http://schemas.microsoft.com/office/drawing/2014/main" id="{8ECAF014-248E-5CE8-8F54-058B7052B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8" b="19270"/>
          <a:stretch/>
        </p:blipFill>
        <p:spPr bwMode="auto">
          <a:xfrm>
            <a:off x="9762709" y="5000690"/>
            <a:ext cx="2345254" cy="7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capture d’écran, conception, pixel&#10;&#10;Description générée automatiquement">
            <a:extLst>
              <a:ext uri="{FF2B5EF4-FFF2-40B4-BE49-F238E27FC236}">
                <a16:creationId xmlns:a16="http://schemas.microsoft.com/office/drawing/2014/main" id="{886945F2-3C31-1F20-8FDB-97BF74A2B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9085" y="4635"/>
            <a:ext cx="1028878" cy="1028878"/>
          </a:xfrm>
          <a:prstGeom prst="rect">
            <a:avLst/>
          </a:prstGeom>
        </p:spPr>
      </p:pic>
      <p:pic>
        <p:nvPicPr>
          <p:cNvPr id="10" name="Image 9" descr="Une image contenant cercle, Caractère coloré, Graphique, motif&#10;&#10;Description générée automatiquement">
            <a:extLst>
              <a:ext uri="{FF2B5EF4-FFF2-40B4-BE49-F238E27FC236}">
                <a16:creationId xmlns:a16="http://schemas.microsoft.com/office/drawing/2014/main" id="{82DCFE04-A8CB-B50F-7E41-6E984644D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1733" y="2318086"/>
            <a:ext cx="923330" cy="923330"/>
          </a:xfrm>
          <a:prstGeom prst="rect">
            <a:avLst/>
          </a:prstGeom>
        </p:spPr>
      </p:pic>
      <p:pic>
        <p:nvPicPr>
          <p:cNvPr id="11" name="Image 10" descr="Une image contenant cercle, Graphique, Caractère coloré, capture d’écran&#10;&#10;Description générée automatiquement">
            <a:extLst>
              <a:ext uri="{FF2B5EF4-FFF2-40B4-BE49-F238E27FC236}">
                <a16:creationId xmlns:a16="http://schemas.microsoft.com/office/drawing/2014/main" id="{98BA0211-E4D6-64F8-B67C-966284698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7644" y="136701"/>
            <a:ext cx="778386" cy="778386"/>
          </a:xfrm>
          <a:prstGeom prst="rect">
            <a:avLst/>
          </a:prstGeom>
        </p:spPr>
      </p:pic>
      <p:pic>
        <p:nvPicPr>
          <p:cNvPr id="15" name="Image 14" descr="Une image contenant Graphique, graphisme, capture d’écran, conception&#10;&#10;Description générée automatiquement">
            <a:extLst>
              <a:ext uri="{FF2B5EF4-FFF2-40B4-BE49-F238E27FC236}">
                <a16:creationId xmlns:a16="http://schemas.microsoft.com/office/drawing/2014/main" id="{C5547809-248C-598D-79BE-F0FA25908C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780" y="5649257"/>
            <a:ext cx="875354" cy="875354"/>
          </a:xfrm>
          <a:prstGeom prst="rect">
            <a:avLst/>
          </a:prstGeom>
        </p:spPr>
      </p:pic>
      <p:pic>
        <p:nvPicPr>
          <p:cNvPr id="17" name="Image 16" descr="Une image contenant Caractère coloré, conception&#10;&#10;Description générée automatiquement">
            <a:extLst>
              <a:ext uri="{FF2B5EF4-FFF2-40B4-BE49-F238E27FC236}">
                <a16:creationId xmlns:a16="http://schemas.microsoft.com/office/drawing/2014/main" id="{016E0B04-5697-186A-AE24-62C43DB6B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212752">
            <a:off x="6412316" y="2348659"/>
            <a:ext cx="967026" cy="967026"/>
          </a:xfrm>
          <a:prstGeom prst="rect">
            <a:avLst/>
          </a:prstGeom>
        </p:spPr>
      </p:pic>
      <p:pic>
        <p:nvPicPr>
          <p:cNvPr id="18" name="Image 17" descr="Une image contenant Caractère coloré, conception&#10;&#10;Description générée automatiquement">
            <a:extLst>
              <a:ext uri="{FF2B5EF4-FFF2-40B4-BE49-F238E27FC236}">
                <a16:creationId xmlns:a16="http://schemas.microsoft.com/office/drawing/2014/main" id="{B612D4F1-9A08-508E-1734-AC4AB4E377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212752">
            <a:off x="182290" y="2612172"/>
            <a:ext cx="967026" cy="967026"/>
          </a:xfrm>
          <a:prstGeom prst="rect">
            <a:avLst/>
          </a:prstGeom>
        </p:spPr>
      </p:pic>
      <p:pic>
        <p:nvPicPr>
          <p:cNvPr id="19" name="Image 18" descr="Une image contenant capture d’écran, conception, pixel&#10;&#10;Description générée automatiquement">
            <a:extLst>
              <a:ext uri="{FF2B5EF4-FFF2-40B4-BE49-F238E27FC236}">
                <a16:creationId xmlns:a16="http://schemas.microsoft.com/office/drawing/2014/main" id="{CDB006BB-5B64-6AF1-2044-BCBA62816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718" y="5682335"/>
            <a:ext cx="1028878" cy="1028878"/>
          </a:xfrm>
          <a:prstGeom prst="rect">
            <a:avLst/>
          </a:prstGeom>
        </p:spPr>
      </p:pic>
      <p:pic>
        <p:nvPicPr>
          <p:cNvPr id="20" name="Image 19" descr="Une image contenant cercle, Caractère coloré, Graphique, motif&#10;&#10;Description générée automatiquement">
            <a:extLst>
              <a:ext uri="{FF2B5EF4-FFF2-40B4-BE49-F238E27FC236}">
                <a16:creationId xmlns:a16="http://schemas.microsoft.com/office/drawing/2014/main" id="{ECD8D5FA-FFED-3067-920D-EA9C55D61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173" y="3217848"/>
            <a:ext cx="923330" cy="923330"/>
          </a:xfrm>
          <a:prstGeom prst="rect">
            <a:avLst/>
          </a:prstGeom>
        </p:spPr>
      </p:pic>
      <p:pic>
        <p:nvPicPr>
          <p:cNvPr id="21" name="Image 20" descr="Une image contenant cercle, Graphique, Caractère coloré, capture d’écran&#10;&#10;Description générée automatiquement">
            <a:extLst>
              <a:ext uri="{FF2B5EF4-FFF2-40B4-BE49-F238E27FC236}">
                <a16:creationId xmlns:a16="http://schemas.microsoft.com/office/drawing/2014/main" id="{F8610DD5-47FC-1C4D-6A28-82EF87E76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851" y="3703814"/>
            <a:ext cx="778386" cy="778386"/>
          </a:xfrm>
          <a:prstGeom prst="rect">
            <a:avLst/>
          </a:prstGeom>
        </p:spPr>
      </p:pic>
      <p:pic>
        <p:nvPicPr>
          <p:cNvPr id="22" name="Image 21" descr="Une image contenant Graphique, graphisme, capture d’écran, conception&#10;&#10;Description générée automatiquement">
            <a:extLst>
              <a:ext uri="{FF2B5EF4-FFF2-40B4-BE49-F238E27FC236}">
                <a16:creationId xmlns:a16="http://schemas.microsoft.com/office/drawing/2014/main" id="{3608AB4F-5017-40E5-3CC4-984AF6C42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2284" y="5759097"/>
            <a:ext cx="875354" cy="8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C0860-330D-88DF-7AEC-9C45630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Finding</a:t>
            </a:r>
            <a:r>
              <a:rPr lang="fr-FR" dirty="0"/>
              <a:t> data in GEO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FE350-0002-0626-9D8A-EA2C8838C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9683E-E8CF-DFC3-198C-C5CEE3C6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7DF51C5-4A44-274B-BA94-75E19605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GEO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F3539B-DB85-009F-2F1D-7BA87D5685C7}"/>
              </a:ext>
            </a:extLst>
          </p:cNvPr>
          <p:cNvSpPr txBox="1"/>
          <p:nvPr/>
        </p:nvSpPr>
        <p:spPr>
          <a:xfrm>
            <a:off x="268942" y="2214323"/>
            <a:ext cx="11519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Gene Expression Omnibus (GEO)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public repository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expression data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platforms (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microarray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next-generation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etc…)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You can </a:t>
            </a:r>
            <a:r>
              <a:rPr lang="fr-FR" dirty="0" err="1"/>
              <a:t>find</a:t>
            </a:r>
            <a:r>
              <a:rPr lang="fr-FR" dirty="0"/>
              <a:t> data </a:t>
            </a:r>
            <a:r>
              <a:rPr lang="fr-FR" dirty="0" err="1"/>
              <a:t>directly</a:t>
            </a:r>
            <a:r>
              <a:rPr lang="fr-FR" dirty="0"/>
              <a:t> in GEO. But in </a:t>
            </a:r>
            <a:r>
              <a:rPr lang="fr-FR" dirty="0" err="1"/>
              <a:t>most</a:t>
            </a:r>
            <a:r>
              <a:rPr lang="fr-FR" dirty="0"/>
              <a:t> cases the route to </a:t>
            </a:r>
            <a:r>
              <a:rPr lang="fr-FR" dirty="0" err="1"/>
              <a:t>getting</a:t>
            </a:r>
            <a:r>
              <a:rPr lang="fr-FR" dirty="0"/>
              <a:t> to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finding</a:t>
            </a:r>
            <a:r>
              <a:rPr lang="fr-FR" dirty="0"/>
              <a:t> a </a:t>
            </a:r>
            <a:r>
              <a:rPr lang="fr-FR" dirty="0" err="1"/>
              <a:t>paper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describes</a:t>
            </a:r>
            <a:r>
              <a:rPr lang="fr-FR" dirty="0"/>
              <a:t> an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of </a:t>
            </a:r>
            <a:r>
              <a:rPr lang="fr-FR" dirty="0" err="1"/>
              <a:t>biology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pursue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search</a:t>
            </a:r>
            <a:r>
              <a:rPr lang="fr-FR" dirty="0"/>
              <a:t> for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papers</a:t>
            </a:r>
            <a:r>
              <a:rPr lang="fr-FR" dirty="0"/>
              <a:t> in the </a:t>
            </a:r>
            <a:r>
              <a:rPr lang="fr-FR" dirty="0" err="1"/>
              <a:t>pubmed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https://pubmed.ncbi.nlm.nih.gov/</a:t>
            </a:r>
            <a:r>
              <a:rPr lang="fr-FR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look for information </a:t>
            </a:r>
            <a:r>
              <a:rPr lang="fr-FR" dirty="0" err="1"/>
              <a:t>relating</a:t>
            </a:r>
            <a:r>
              <a:rPr lang="fr-FR" dirty="0"/>
              <a:t> to the Prox1 </a:t>
            </a:r>
            <a:r>
              <a:rPr lang="fr-FR" dirty="0" err="1"/>
              <a:t>gene</a:t>
            </a:r>
            <a:r>
              <a:rPr lang="fr-FR" dirty="0"/>
              <a:t>, </a:t>
            </a:r>
            <a:r>
              <a:rPr lang="fr-FR" dirty="0" err="1"/>
              <a:t>specifically</a:t>
            </a:r>
            <a:r>
              <a:rPr lang="fr-FR" dirty="0"/>
              <a:t> </a:t>
            </a:r>
            <a:r>
              <a:rPr lang="fr-FR" dirty="0" err="1"/>
              <a:t>we’d</a:t>
            </a:r>
            <a:r>
              <a:rPr lang="fr-FR" dirty="0"/>
              <a:t> like to </a:t>
            </a:r>
            <a:r>
              <a:rPr lang="fr-FR" dirty="0" err="1"/>
              <a:t>find</a:t>
            </a:r>
            <a:r>
              <a:rPr lang="fr-FR" dirty="0"/>
              <a:t> out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knocking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out in </a:t>
            </a:r>
            <a:r>
              <a:rPr lang="fr-FR" dirty="0" err="1"/>
              <a:t>embryonic</a:t>
            </a:r>
            <a:r>
              <a:rPr lang="fr-FR" dirty="0"/>
              <a:t> tissue has.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Picture 2" descr="News - Maslon Lab homepage">
            <a:extLst>
              <a:ext uri="{FF2B5EF4-FFF2-40B4-BE49-F238E27FC236}">
                <a16:creationId xmlns:a16="http://schemas.microsoft.com/office/drawing/2014/main" id="{B21DDFCA-B2EE-3402-B791-DC9A065D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492" y="61981"/>
            <a:ext cx="2794507" cy="101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90F494-CC88-6BB2-76C7-B10604720350}"/>
              </a:ext>
            </a:extLst>
          </p:cNvPr>
          <p:cNvSpPr txBox="1"/>
          <p:nvPr/>
        </p:nvSpPr>
        <p:spPr>
          <a:xfrm>
            <a:off x="4719918" y="1506022"/>
            <a:ext cx="352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hlinkClick r:id="rId4"/>
              </a:rPr>
              <a:t>https://www.ncbi.nlm.nih.gov/geo/</a:t>
            </a:r>
            <a:endParaRPr lang="fr-FR" sz="1800" dirty="0"/>
          </a:p>
        </p:txBody>
      </p:sp>
      <p:pic>
        <p:nvPicPr>
          <p:cNvPr id="10" name="Image 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0D494BB-A210-9C2E-1B12-11B5A43F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427" y="1517602"/>
            <a:ext cx="351491" cy="351491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E601622-1089-9401-7FAB-DE571F23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7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1C28554D-3A06-E05B-6078-F61CB46E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GEO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8EFDCA-0252-70D6-2FEF-7FD9EBD0AD7B}"/>
              </a:ext>
            </a:extLst>
          </p:cNvPr>
          <p:cNvSpPr txBox="1"/>
          <p:nvPr/>
        </p:nvSpPr>
        <p:spPr>
          <a:xfrm>
            <a:off x="198782" y="1837317"/>
            <a:ext cx="119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pubmed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“prox1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embryonic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knockout transcriptome”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obviously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RNA-Seq data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all of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B0C332-C9A9-AE1F-0791-EEBE1057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1E5C03-87B5-B1B5-EE6B-C16762A951DC}"/>
              </a:ext>
            </a:extLst>
          </p:cNvPr>
          <p:cNvSpPr txBox="1"/>
          <p:nvPr/>
        </p:nvSpPr>
        <p:spPr>
          <a:xfrm>
            <a:off x="198782" y="2550748"/>
            <a:ext cx="119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Follow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full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GEO accession (GSEXXXX) for the data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use. If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public data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re-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7A6C49-63AB-1EBE-11DC-8EC63EF77FC3}"/>
              </a:ext>
            </a:extLst>
          </p:cNvPr>
          <p:cNvSpPr txBox="1"/>
          <p:nvPr/>
        </p:nvSpPr>
        <p:spPr>
          <a:xfrm>
            <a:off x="198782" y="3314420"/>
            <a:ext cx="1154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accession code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GEO (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https://www.ncbi.nlm.nih.gov/geo/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Is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original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 If not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first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6488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6854B2-82CD-AE7F-491A-C4BE94CA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4B715E4-C840-3B9C-3520-89993E0B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GEO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41D451-F05E-57F1-CB4F-6FEFF94D1FD9}"/>
              </a:ext>
            </a:extLst>
          </p:cNvPr>
          <p:cNvSpPr txBox="1"/>
          <p:nvPr/>
        </p:nvSpPr>
        <p:spPr>
          <a:xfrm>
            <a:off x="198781" y="4851826"/>
            <a:ext cx="11899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 the GSE accession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(not the accession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of </a:t>
            </a:r>
            <a:r>
              <a:rPr lang="fr-FR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https://www.ebi.ac.uk/ena/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relevant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page and check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click on the links to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files to download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(but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don’t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actually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download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6E4764-BB84-5AAC-C19B-839B5937D38A}"/>
              </a:ext>
            </a:extLst>
          </p:cNvPr>
          <p:cNvSpPr txBox="1"/>
          <p:nvPr/>
        </p:nvSpPr>
        <p:spPr>
          <a:xfrm>
            <a:off x="198782" y="1833250"/>
            <a:ext cx="623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questions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are </a:t>
            </a:r>
            <a:r>
              <a:rPr lang="fr-FR" dirty="0" err="1"/>
              <a:t>included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? 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conditions do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?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 H</a:t>
            </a:r>
            <a:r>
              <a:rPr lang="fr-FR" dirty="0"/>
              <a:t>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replicates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condition are </a:t>
            </a:r>
            <a:r>
              <a:rPr lang="fr-FR" dirty="0" err="1"/>
              <a:t>there</a:t>
            </a:r>
            <a:r>
              <a:rPr lang="fr-FR" dirty="0"/>
              <a:t>? </a:t>
            </a:r>
            <a:endParaRPr lang="fr-FR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D2B8A2-6F06-45A0-0D53-6CBF3730830C}"/>
              </a:ext>
            </a:extLst>
          </p:cNvPr>
          <p:cNvSpPr txBox="1"/>
          <p:nvPr/>
        </p:nvSpPr>
        <p:spPr>
          <a:xfrm>
            <a:off x="198782" y="3111006"/>
            <a:ext cx="119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b="1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u="sn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fr-FR" sz="1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GEO entry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SRA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accession for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data.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sra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explorer:</a:t>
            </a:r>
          </a:p>
          <a:p>
            <a:pPr algn="just"/>
            <a:r>
              <a:rPr lang="fr-FR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https://sra-explorer.info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all of the runs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saw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SRA run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selector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/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runs to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basket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download URLs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data if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download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all.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9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A0497-610A-18CC-3623-3F64A6C2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Protein</a:t>
            </a:r>
            <a:r>
              <a:rPr lang="fr-FR" dirty="0"/>
              <a:t> Data in </a:t>
            </a:r>
            <a:br>
              <a:rPr lang="fr-FR" dirty="0"/>
            </a:br>
            <a:r>
              <a:rPr lang="fr-FR" dirty="0" err="1"/>
              <a:t>ProteomeExchange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58602-AD37-71C6-2053-19D7DCFB3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08A708-2778-4C82-338D-553F9C5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91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9AD23F0-7A11-955F-CEB5-F32859C1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ProteomeExchange</a:t>
            </a:r>
            <a:r>
              <a:rPr lang="fr-FR" dirty="0"/>
              <a:t> </a:t>
            </a:r>
            <a:r>
              <a:rPr lang="fr-FR" dirty="0" err="1"/>
              <a:t>database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2F942C-26DC-AB54-5DA1-9718FB9BB10B}"/>
              </a:ext>
            </a:extLst>
          </p:cNvPr>
          <p:cNvSpPr txBox="1"/>
          <p:nvPr/>
        </p:nvSpPr>
        <p:spPr>
          <a:xfrm>
            <a:off x="266701" y="2235498"/>
            <a:ext cx="1147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ProteomeXchange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consortium for sharing mass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spectrometry-based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proteomics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platform to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disseminate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proteomics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laboratories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groups.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60059C9-026E-0A98-6A44-C17632AF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26" y="1352644"/>
            <a:ext cx="338044" cy="338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67CFC6-1959-F76F-59B2-6772D4767BFF}"/>
              </a:ext>
            </a:extLst>
          </p:cNvPr>
          <p:cNvSpPr txBox="1"/>
          <p:nvPr/>
        </p:nvSpPr>
        <p:spPr>
          <a:xfrm>
            <a:off x="4401670" y="1337000"/>
            <a:ext cx="351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http://www.proteomexchange.org/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515BD5-BD21-A600-ED44-01CD144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15</a:t>
            </a:fld>
            <a:endParaRPr lang="fr-FR"/>
          </a:p>
        </p:txBody>
      </p:sp>
      <p:pic>
        <p:nvPicPr>
          <p:cNvPr id="2" name="Image 1" descr="Une image contenant texte, capture d’écran, Page web, Site web&#10;&#10;Description générée automatiquement">
            <a:extLst>
              <a:ext uri="{FF2B5EF4-FFF2-40B4-BE49-F238E27FC236}">
                <a16:creationId xmlns:a16="http://schemas.microsoft.com/office/drawing/2014/main" id="{959C8413-92A2-E8E1-7EE0-AEB8BDA82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96" y="3008100"/>
            <a:ext cx="5161124" cy="34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95F1B-118E-E476-E7C9-D37A4514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ProteomeExchange</a:t>
            </a:r>
            <a:r>
              <a:rPr lang="fr-FR" dirty="0"/>
              <a:t> </a:t>
            </a:r>
            <a:r>
              <a:rPr lang="fr-FR" dirty="0" err="1"/>
              <a:t>database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F6D4F67-92B5-0A77-1C37-E669DCC0D801}"/>
              </a:ext>
            </a:extLst>
          </p:cNvPr>
          <p:cNvSpPr txBox="1"/>
          <p:nvPr/>
        </p:nvSpPr>
        <p:spPr>
          <a:xfrm>
            <a:off x="111211" y="1346887"/>
            <a:ext cx="110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</a:t>
            </a:r>
            <a:r>
              <a:rPr lang="fr-FR" dirty="0"/>
              <a:t>: Go to </a:t>
            </a:r>
            <a:r>
              <a:rPr lang="fr-FR" dirty="0">
                <a:hlinkClick r:id="rId2"/>
              </a:rPr>
              <a:t>http://www.proteomexchange.org/</a:t>
            </a:r>
            <a:r>
              <a:rPr lang="fr-FR" dirty="0"/>
              <a:t> and select the option to Access public data.</a:t>
            </a:r>
          </a:p>
          <a:p>
            <a:pPr algn="just"/>
            <a:r>
              <a:rPr lang="fr-FR" dirty="0"/>
              <a:t>You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an interactive plot </a:t>
            </a:r>
            <a:r>
              <a:rPr lang="fr-FR" dirty="0" err="1"/>
              <a:t>which</a:t>
            </a:r>
            <a:r>
              <a:rPr lang="fr-FR" dirty="0"/>
              <a:t> shows </a:t>
            </a:r>
            <a:r>
              <a:rPr lang="fr-FR" dirty="0" err="1"/>
              <a:t>you</a:t>
            </a:r>
            <a:r>
              <a:rPr lang="fr-FR" dirty="0"/>
              <a:t>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have been </a:t>
            </a:r>
            <a:r>
              <a:rPr lang="fr-FR" dirty="0" err="1"/>
              <a:t>deposited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species</a:t>
            </a:r>
            <a:r>
              <a:rPr lang="fr-FR" dirty="0"/>
              <a:t>, and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</a:t>
            </a:r>
            <a:r>
              <a:rPr lang="fr-FR" dirty="0" err="1"/>
              <a:t>spectrometer</a:t>
            </a:r>
            <a:r>
              <a:rPr lang="fr-FR" dirty="0"/>
              <a:t>.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are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Rat? </a:t>
            </a:r>
          </a:p>
          <a:p>
            <a:pPr algn="just"/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4726E24-7D85-E2C5-6687-F91858B5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A080DA-76C5-3986-7CE8-3676E8FB051B}"/>
              </a:ext>
            </a:extLst>
          </p:cNvPr>
          <p:cNvSpPr txBox="1"/>
          <p:nvPr/>
        </p:nvSpPr>
        <p:spPr>
          <a:xfrm>
            <a:off x="111211" y="2321573"/>
            <a:ext cx="117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2</a:t>
            </a:r>
            <a:r>
              <a:rPr lang="fr-FR" dirty="0"/>
              <a:t>: Use the </a:t>
            </a:r>
            <a:r>
              <a:rPr lang="fr-FR" dirty="0" err="1"/>
              <a:t>search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coming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pituitary</a:t>
            </a:r>
            <a:r>
              <a:rPr lang="fr-FR" dirty="0"/>
              <a:t> and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profiled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in 2019.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459490-D8A2-1BDC-039E-6259FE8E25D8}"/>
              </a:ext>
            </a:extLst>
          </p:cNvPr>
          <p:cNvSpPr txBox="1"/>
          <p:nvPr/>
        </p:nvSpPr>
        <p:spPr>
          <a:xfrm>
            <a:off x="111211" y="2761125"/>
            <a:ext cx="888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3</a:t>
            </a:r>
            <a:r>
              <a:rPr lang="fr-FR" dirty="0"/>
              <a:t>: </a:t>
            </a:r>
            <a:r>
              <a:rPr lang="fr-FR" dirty="0" err="1"/>
              <a:t>Which</a:t>
            </a:r>
            <a:r>
              <a:rPr lang="fr-FR" dirty="0"/>
              <a:t> of the </a:t>
            </a:r>
            <a:r>
              <a:rPr lang="fr-FR" dirty="0" err="1"/>
              <a:t>underlying</a:t>
            </a:r>
            <a:r>
              <a:rPr lang="fr-FR" dirty="0"/>
              <a:t> </a:t>
            </a:r>
            <a:r>
              <a:rPr lang="fr-FR" dirty="0" err="1"/>
              <a:t>hosting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full </a:t>
            </a:r>
            <a:r>
              <a:rPr lang="fr-FR" dirty="0" err="1"/>
              <a:t>dataset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543CD72-3298-C04E-61BE-D401A6342508}"/>
              </a:ext>
            </a:extLst>
          </p:cNvPr>
          <p:cNvSpPr txBox="1"/>
          <p:nvPr/>
        </p:nvSpPr>
        <p:spPr>
          <a:xfrm>
            <a:off x="111211" y="3244334"/>
            <a:ext cx="639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4</a:t>
            </a:r>
            <a:r>
              <a:rPr lang="fr-FR" dirty="0"/>
              <a:t>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entry for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in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underlying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repository.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EBA9F26-A818-D41B-8963-10C7B0639158}"/>
              </a:ext>
            </a:extLst>
          </p:cNvPr>
          <p:cNvSpPr txBox="1"/>
          <p:nvPr/>
        </p:nvSpPr>
        <p:spPr>
          <a:xfrm>
            <a:off x="119257" y="3719153"/>
            <a:ext cx="642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5</a:t>
            </a:r>
            <a:r>
              <a:rPr lang="fr-FR" dirty="0"/>
              <a:t>: </a:t>
            </a:r>
            <a:r>
              <a:rPr lang="fr-FR" dirty="0" err="1"/>
              <a:t>Answer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questions:</a:t>
            </a:r>
          </a:p>
          <a:p>
            <a:r>
              <a:rPr lang="fr-FR" dirty="0"/>
              <a:t>	1. </a:t>
            </a:r>
            <a:r>
              <a:rPr lang="fr-FR" dirty="0" err="1"/>
              <a:t>What</a:t>
            </a:r>
            <a:r>
              <a:rPr lang="fr-FR" dirty="0"/>
              <a:t> type of Mass </a:t>
            </a:r>
            <a:r>
              <a:rPr lang="fr-FR" dirty="0" err="1"/>
              <a:t>Spectrometer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data?</a:t>
            </a:r>
          </a:p>
          <a:p>
            <a:r>
              <a:rPr lang="fr-FR" dirty="0"/>
              <a:t>	2. </a:t>
            </a:r>
            <a:r>
              <a:rPr lang="fr-FR" dirty="0" err="1"/>
              <a:t>Which</a:t>
            </a:r>
            <a:r>
              <a:rPr lang="fr-FR" dirty="0"/>
              <a:t> publication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data?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26E0ED-9D8C-A074-E411-6A66D840E2D8}"/>
              </a:ext>
            </a:extLst>
          </p:cNvPr>
          <p:cNvSpPr txBox="1"/>
          <p:nvPr/>
        </p:nvSpPr>
        <p:spPr>
          <a:xfrm>
            <a:off x="119257" y="4814421"/>
            <a:ext cx="1147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6</a:t>
            </a:r>
            <a:r>
              <a:rPr lang="fr-FR" dirty="0"/>
              <a:t>: Have a look at the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submitted</a:t>
            </a:r>
            <a:r>
              <a:rPr lang="fr-FR" dirty="0"/>
              <a:t> as part of the </a:t>
            </a:r>
            <a:r>
              <a:rPr lang="fr-FR" dirty="0" err="1"/>
              <a:t>study</a:t>
            </a:r>
            <a:r>
              <a:rPr lang="fr-FR" dirty="0"/>
              <a:t> and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information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recorded</a:t>
            </a:r>
            <a:r>
              <a:rPr lang="fr-FR" dirty="0"/>
              <a:t> about </a:t>
            </a:r>
            <a:r>
              <a:rPr lang="fr-FR" dirty="0" err="1"/>
              <a:t>each</a:t>
            </a:r>
            <a:r>
              <a:rPr lang="fr-FR" dirty="0"/>
              <a:t> of </a:t>
            </a:r>
            <a:r>
              <a:rPr lang="fr-FR" dirty="0" err="1"/>
              <a:t>them</a:t>
            </a:r>
            <a:r>
              <a:rPr lang="fr-FR" dirty="0"/>
              <a:t>.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DAF6C0-634D-0C18-4D8B-D885D68C6124}"/>
              </a:ext>
            </a:extLst>
          </p:cNvPr>
          <p:cNvSpPr txBox="1"/>
          <p:nvPr/>
        </p:nvSpPr>
        <p:spPr>
          <a:xfrm>
            <a:off x="119257" y="5537899"/>
            <a:ext cx="1147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7</a:t>
            </a:r>
            <a:r>
              <a:rPr lang="fr-FR" dirty="0"/>
              <a:t>: Click </a:t>
            </a:r>
            <a:r>
              <a:rPr lang="fr-FR" dirty="0" err="1"/>
              <a:t>through</a:t>
            </a:r>
            <a:r>
              <a:rPr lang="fr-FR" dirty="0"/>
              <a:t> to the FTP site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data and check how </a:t>
            </a:r>
            <a:r>
              <a:rPr lang="fr-FR" dirty="0" err="1"/>
              <a:t>many</a:t>
            </a:r>
            <a:r>
              <a:rPr lang="fr-FR" dirty="0"/>
              <a:t> files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format </a:t>
            </a:r>
            <a:r>
              <a:rPr lang="fr-FR" dirty="0" err="1"/>
              <a:t>they</a:t>
            </a:r>
            <a:r>
              <a:rPr lang="fr-FR" dirty="0"/>
              <a:t> are in. </a:t>
            </a:r>
          </a:p>
        </p:txBody>
      </p:sp>
    </p:spTree>
    <p:extLst>
      <p:ext uri="{BB962C8B-B14F-4D97-AF65-F5344CB8AC3E}">
        <p14:creationId xmlns:p14="http://schemas.microsoft.com/office/powerpoint/2010/main" val="242761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92913-AC62-CEF7-881E-09E7ABCB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</a:t>
            </a:r>
            <a:r>
              <a:rPr lang="fr-FR" dirty="0" err="1"/>
              <a:t>Metabolomic</a:t>
            </a:r>
            <a:r>
              <a:rPr lang="fr-FR" dirty="0"/>
              <a:t> data in </a:t>
            </a:r>
            <a:r>
              <a:rPr lang="fr-FR" dirty="0" err="1"/>
              <a:t>Metabolomics</a:t>
            </a:r>
            <a:r>
              <a:rPr lang="fr-FR" dirty="0"/>
              <a:t> Workbench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502DC-1427-E738-99A4-93250ED9B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2EC928-4BA8-48F9-2855-3CD39F3C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62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B7FF03-94BF-05ED-5FC7-C40394D9FB15}"/>
              </a:ext>
            </a:extLst>
          </p:cNvPr>
          <p:cNvSpPr txBox="1"/>
          <p:nvPr/>
        </p:nvSpPr>
        <p:spPr>
          <a:xfrm>
            <a:off x="393357" y="2113009"/>
            <a:ext cx="1096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The </a:t>
            </a:r>
            <a:r>
              <a:rPr lang="fr-FR" dirty="0" err="1"/>
              <a:t>Metabolomics</a:t>
            </a:r>
            <a:r>
              <a:rPr lang="fr-FR" dirty="0"/>
              <a:t> Workbench </a:t>
            </a:r>
            <a:r>
              <a:rPr lang="fr-FR" dirty="0" err="1"/>
              <a:t>Metabolite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 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b="1" dirty="0"/>
              <a:t>structures</a:t>
            </a:r>
            <a:r>
              <a:rPr lang="fr-FR" dirty="0"/>
              <a:t> and </a:t>
            </a:r>
            <a:r>
              <a:rPr lang="fr-FR" b="1" dirty="0"/>
              <a:t>annotations</a:t>
            </a:r>
            <a:r>
              <a:rPr lang="fr-FR" dirty="0"/>
              <a:t> of </a:t>
            </a:r>
            <a:r>
              <a:rPr lang="fr-FR" dirty="0" err="1"/>
              <a:t>biologically</a:t>
            </a:r>
            <a:r>
              <a:rPr lang="fr-FR" dirty="0"/>
              <a:t> relevant </a:t>
            </a:r>
            <a:r>
              <a:rPr lang="fr-FR" b="1" dirty="0" err="1"/>
              <a:t>metabolites</a:t>
            </a:r>
            <a:r>
              <a:rPr lang="fr-FR" dirty="0"/>
              <a:t>. The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over </a:t>
            </a:r>
            <a:r>
              <a:rPr lang="fr-FR" b="1" dirty="0"/>
              <a:t>167,000 entries</a:t>
            </a:r>
            <a:r>
              <a:rPr lang="fr-FR" dirty="0"/>
              <a:t>, </a:t>
            </a:r>
            <a:r>
              <a:rPr lang="fr-FR" dirty="0" err="1"/>
              <a:t>collected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public sources.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8EFDE1-AD0D-C493-3E98-A768CA33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Metabolomics</a:t>
            </a:r>
            <a:r>
              <a:rPr lang="fr-FR" dirty="0"/>
              <a:t> Workbench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C46A86-2F39-7C0E-D8E1-6DDD71B0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9" y="2961559"/>
            <a:ext cx="5528129" cy="38402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2E0E3A-13E5-6C79-FE8E-8D419181F720}"/>
              </a:ext>
            </a:extLst>
          </p:cNvPr>
          <p:cNvSpPr txBox="1"/>
          <p:nvPr/>
        </p:nvSpPr>
        <p:spPr>
          <a:xfrm>
            <a:off x="4362924" y="1497295"/>
            <a:ext cx="41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https://www.metabolomicsworkbench.org</a:t>
            </a:r>
            <a:endParaRPr lang="fr-FR" dirty="0"/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2D0BEF0-1238-AD16-E567-2707AE585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569" y="1539783"/>
            <a:ext cx="284355" cy="28435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157C3A-43D7-8CC6-BCEC-816CF4D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30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3F335A-3598-61A7-1794-EB9EF791BB9F}"/>
              </a:ext>
            </a:extLst>
          </p:cNvPr>
          <p:cNvSpPr txBox="1"/>
          <p:nvPr/>
        </p:nvSpPr>
        <p:spPr>
          <a:xfrm>
            <a:off x="279316" y="1611674"/>
            <a:ext cx="1147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1: </a:t>
            </a:r>
            <a:r>
              <a:rPr lang="fr-FR" dirty="0"/>
              <a:t>Go to the main </a:t>
            </a:r>
            <a:r>
              <a:rPr lang="fr-FR" dirty="0" err="1"/>
              <a:t>metabolomics</a:t>
            </a:r>
            <a:r>
              <a:rPr lang="fr-FR" dirty="0"/>
              <a:t> </a:t>
            </a:r>
            <a:r>
              <a:rPr lang="fr-FR" dirty="0" err="1"/>
              <a:t>workbench</a:t>
            </a:r>
            <a:r>
              <a:rPr lang="fr-FR" dirty="0"/>
              <a:t> page at </a:t>
            </a:r>
            <a:r>
              <a:rPr lang="fr-FR" dirty="0">
                <a:hlinkClick r:id="rId2"/>
              </a:rPr>
              <a:t>https://www.metabolomicsworkbench.org</a:t>
            </a:r>
            <a:r>
              <a:rPr lang="fr-FR" dirty="0"/>
              <a:t>.</a:t>
            </a:r>
          </a:p>
          <a:p>
            <a:r>
              <a:rPr lang="fr-FR" dirty="0"/>
              <a:t>In the quick </a:t>
            </a:r>
            <a:r>
              <a:rPr lang="fr-FR" dirty="0" err="1"/>
              <a:t>search</a:t>
            </a:r>
            <a:r>
              <a:rPr lang="fr-FR" dirty="0"/>
              <a:t> at the top, </a:t>
            </a:r>
            <a:r>
              <a:rPr lang="fr-FR" dirty="0" err="1"/>
              <a:t>search</a:t>
            </a:r>
            <a:r>
              <a:rPr lang="fr-FR" dirty="0"/>
              <a:t> for the accession ST000899. </a:t>
            </a:r>
          </a:p>
          <a:p>
            <a:r>
              <a:rPr lang="fr-FR" dirty="0"/>
              <a:t>You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one match – click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0BE9F08-072C-26B7-9CE0-F5613A30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Metabolomics</a:t>
            </a:r>
            <a:r>
              <a:rPr lang="fr-FR" dirty="0"/>
              <a:t> Workbench 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7793C6D-D25E-2785-7115-4A68A088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AF77A4-354F-C0B7-3509-5A4738EFB582}"/>
              </a:ext>
            </a:extLst>
          </p:cNvPr>
          <p:cNvSpPr txBox="1"/>
          <p:nvPr/>
        </p:nvSpPr>
        <p:spPr>
          <a:xfrm>
            <a:off x="279316" y="2614071"/>
            <a:ext cx="11479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2</a:t>
            </a:r>
            <a:r>
              <a:rPr lang="fr-FR" dirty="0"/>
              <a:t>: </a:t>
            </a:r>
            <a:r>
              <a:rPr lang="fr-FR" dirty="0" err="1"/>
              <a:t>Answer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questions</a:t>
            </a:r>
          </a:p>
          <a:p>
            <a:r>
              <a:rPr lang="fr-FR" dirty="0"/>
              <a:t>	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</a:t>
            </a:r>
            <a:r>
              <a:rPr lang="fr-FR" dirty="0" err="1"/>
              <a:t>purpose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?</a:t>
            </a:r>
          </a:p>
          <a:p>
            <a:r>
              <a:rPr lang="fr-FR" dirty="0"/>
              <a:t>	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biological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for </a:t>
            </a:r>
            <a:r>
              <a:rPr lang="fr-FR" dirty="0" err="1"/>
              <a:t>it</a:t>
            </a:r>
            <a:r>
              <a:rPr lang="fr-FR" dirty="0"/>
              <a:t>?</a:t>
            </a:r>
          </a:p>
          <a:p>
            <a:r>
              <a:rPr lang="fr-FR" dirty="0"/>
              <a:t>	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conditions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contain</a:t>
            </a:r>
            <a:r>
              <a:rPr lang="fr-FR" dirty="0"/>
              <a:t> and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condition are </a:t>
            </a:r>
            <a:r>
              <a:rPr lang="fr-FR" dirty="0" err="1"/>
              <a:t>there</a:t>
            </a:r>
            <a:r>
              <a:rPr lang="fr-FR" dirty="0"/>
              <a:t>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C88CDB-E12C-E0D6-07EE-C3C8A958931A}"/>
              </a:ext>
            </a:extLst>
          </p:cNvPr>
          <p:cNvSpPr txBox="1"/>
          <p:nvPr/>
        </p:nvSpPr>
        <p:spPr>
          <a:xfrm>
            <a:off x="279316" y="3999831"/>
            <a:ext cx="1147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3</a:t>
            </a:r>
            <a:r>
              <a:rPr lang="fr-FR" dirty="0"/>
              <a:t>: Select the option to 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fr-F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/>
              <a:t>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compounds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in the </a:t>
            </a:r>
            <a:r>
              <a:rPr lang="fr-FR" dirty="0" err="1"/>
              <a:t>study</a:t>
            </a:r>
            <a:r>
              <a:rPr lang="fr-FR" dirty="0"/>
              <a:t>, </a:t>
            </a:r>
            <a:r>
              <a:rPr lang="fr-FR" dirty="0" err="1"/>
              <a:t>remembering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metabolites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proteins</a:t>
            </a:r>
            <a:r>
              <a:rPr lang="fr-FR" dirty="0"/>
              <a:t>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C5005C-D960-B09F-456D-9B99B65FF943}"/>
              </a:ext>
            </a:extLst>
          </p:cNvPr>
          <p:cNvSpPr txBox="1"/>
          <p:nvPr/>
        </p:nvSpPr>
        <p:spPr>
          <a:xfrm>
            <a:off x="279316" y="4646162"/>
            <a:ext cx="11808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Note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molecules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sections </a:t>
            </a:r>
            <a:r>
              <a:rPr lang="fr-FR" dirty="0" err="1"/>
              <a:t>based</a:t>
            </a:r>
            <a:r>
              <a:rPr lang="fr-FR" dirty="0"/>
              <a:t> on the type of Ionisation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.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molecules</a:t>
            </a:r>
            <a:r>
              <a:rPr lang="fr-FR" dirty="0"/>
              <a:t> are </a:t>
            </a:r>
            <a:r>
              <a:rPr lang="fr-FR" dirty="0" err="1"/>
              <a:t>efficiently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ionisation (positive and </a:t>
            </a:r>
            <a:r>
              <a:rPr lang="fr-FR" dirty="0" err="1"/>
              <a:t>negative</a:t>
            </a:r>
            <a:r>
              <a:rPr lang="fr-FR" dirty="0"/>
              <a:t>) in </a:t>
            </a:r>
            <a:r>
              <a:rPr lang="fr-FR" dirty="0" err="1"/>
              <a:t>different</a:t>
            </a:r>
            <a:r>
              <a:rPr lang="fr-FR" dirty="0"/>
              <a:t> runs of the </a:t>
            </a:r>
            <a:r>
              <a:rPr lang="fr-FR" dirty="0" err="1"/>
              <a:t>spectrometer</a:t>
            </a:r>
            <a:r>
              <a:rPr 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5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4723C-AA94-8B75-7777-E1B57B1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AD02D-9012-22C7-2679-6F74A5F0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TCGA </a:t>
            </a:r>
            <a:r>
              <a:rPr lang="fr-FR" dirty="0" err="1"/>
              <a:t>database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GTEX </a:t>
            </a:r>
            <a:r>
              <a:rPr lang="fr-FR" dirty="0" err="1"/>
              <a:t>database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Finding</a:t>
            </a:r>
            <a:r>
              <a:rPr lang="fr-FR" dirty="0"/>
              <a:t> data in GEO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Protein</a:t>
            </a:r>
            <a:r>
              <a:rPr lang="fr-FR" dirty="0"/>
              <a:t> data in </a:t>
            </a:r>
            <a:r>
              <a:rPr lang="fr-FR" dirty="0" err="1"/>
              <a:t>Proteome</a:t>
            </a:r>
            <a:r>
              <a:rPr lang="fr-FR" dirty="0"/>
              <a:t> Exchange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Metabolomic</a:t>
            </a:r>
            <a:r>
              <a:rPr lang="fr-FR" dirty="0"/>
              <a:t> data in </a:t>
            </a:r>
            <a:r>
              <a:rPr lang="fr-FR" dirty="0" err="1"/>
              <a:t>Metabolomics</a:t>
            </a:r>
            <a:r>
              <a:rPr lang="fr-FR" dirty="0"/>
              <a:t> </a:t>
            </a:r>
            <a:r>
              <a:rPr lang="fr-FR" dirty="0" err="1"/>
              <a:t>workbench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C00E9C-1B18-9F4A-4135-1A148FFB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7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2422D5F-9A08-06C5-97BE-1C4F90E4855F}"/>
              </a:ext>
            </a:extLst>
          </p:cNvPr>
          <p:cNvSpPr txBox="1"/>
          <p:nvPr/>
        </p:nvSpPr>
        <p:spPr>
          <a:xfrm>
            <a:off x="279316" y="1611674"/>
            <a:ext cx="11479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4: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adipoylcarnitine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dirty="0"/>
              <a:t> Select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press</a:t>
            </a:r>
            <a:r>
              <a:rPr lang="fr-FR" dirty="0"/>
              <a:t> the </a:t>
            </a:r>
            <a:r>
              <a:rPr lang="fr-FR" dirty="0" err="1"/>
              <a:t>button</a:t>
            </a:r>
            <a:r>
              <a:rPr lang="fr-FR" dirty="0"/>
              <a:t> at the top to show the values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metabolite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draw</a:t>
            </a:r>
            <a:r>
              <a:rPr lang="fr-FR" dirty="0"/>
              <a:t> a bar graph.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	</a:t>
            </a:r>
            <a:r>
              <a:rPr lang="fr-FR" dirty="0" err="1"/>
              <a:t>Remembering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samples</a:t>
            </a:r>
            <a:r>
              <a:rPr lang="fr-FR" dirty="0"/>
              <a:t> are in groups of 20,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look like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happening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metabolite</a:t>
            </a:r>
            <a:r>
              <a:rPr lang="fr-FR" dirty="0"/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F3171CD-CB5B-160F-392D-61D5DBF6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Metabolomics</a:t>
            </a:r>
            <a:r>
              <a:rPr lang="fr-FR" dirty="0"/>
              <a:t> Workbench </a:t>
            </a:r>
          </a:p>
        </p:txBody>
      </p:sp>
      <p:sp>
        <p:nvSpPr>
          <p:cNvPr id="9" name="Espace réservé du numéro de diapositive 14">
            <a:extLst>
              <a:ext uri="{FF2B5EF4-FFF2-40B4-BE49-F238E27FC236}">
                <a16:creationId xmlns:a16="http://schemas.microsoft.com/office/drawing/2014/main" id="{79C669F9-B697-015E-158F-06B41DB2BAA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F1A7E-091E-4643-9A9A-8DF7D9CB0EA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BC5A45-4D3A-108A-FB8F-99664E30189E}"/>
              </a:ext>
            </a:extLst>
          </p:cNvPr>
          <p:cNvSpPr txBox="1"/>
          <p:nvPr/>
        </p:nvSpPr>
        <p:spPr>
          <a:xfrm>
            <a:off x="279316" y="3591199"/>
            <a:ext cx="1161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5: 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back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factor.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conditions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metabolite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downregulated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in? </a:t>
            </a:r>
          </a:p>
        </p:txBody>
      </p:sp>
    </p:spTree>
    <p:extLst>
      <p:ext uri="{BB962C8B-B14F-4D97-AF65-F5344CB8AC3E}">
        <p14:creationId xmlns:p14="http://schemas.microsoft.com/office/powerpoint/2010/main" val="379112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CFC3F6-2E10-00A4-F860-9C0673DE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9481AF5-EA5D-D47E-46AB-E4B64C1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Metabolomics</a:t>
            </a:r>
            <a:r>
              <a:rPr lang="fr-FR" dirty="0"/>
              <a:t> Workbench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05531E-B79B-9ED4-6AA9-54A832E1FEBB}"/>
              </a:ext>
            </a:extLst>
          </p:cNvPr>
          <p:cNvSpPr txBox="1"/>
          <p:nvPr/>
        </p:nvSpPr>
        <p:spPr>
          <a:xfrm>
            <a:off x="229075" y="1521235"/>
            <a:ext cx="11479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6: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do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conditions.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back to the main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page and select </a:t>
            </a: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fr-FR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volcano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plot of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pairwise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conditions.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plots the p-value (y-axis)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against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magnitude of change (x-axis).</a:t>
            </a: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volcano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Control as Group1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Crohn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group 2 and run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default options. </a:t>
            </a:r>
          </a:p>
          <a:p>
            <a:pPr algn="just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Have a look at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table of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bottom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page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click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volcano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plot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summaries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You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able to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adipoylcarnitine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an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fr-FR" sz="180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146183-0330-C2EF-4283-DEA4469E35BA}"/>
              </a:ext>
            </a:extLst>
          </p:cNvPr>
          <p:cNvSpPr txBox="1"/>
          <p:nvPr/>
        </p:nvSpPr>
        <p:spPr>
          <a:xfrm>
            <a:off x="229074" y="4997972"/>
            <a:ext cx="1183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7: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groups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fr-FR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ion mode 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positive ion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 Note how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 of hits. In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ion mode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sucrose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positive hit.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4AF6E7-2BEF-D1A1-5861-6FAC8061A890}"/>
              </a:ext>
            </a:extLst>
          </p:cNvPr>
          <p:cNvSpPr txBox="1"/>
          <p:nvPr/>
        </p:nvSpPr>
        <p:spPr>
          <a:xfrm>
            <a:off x="229075" y="6102416"/>
            <a:ext cx="1147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8: 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back to the original full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sucrose on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barplot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check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crohn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(21-40).</a:t>
            </a:r>
          </a:p>
        </p:txBody>
      </p:sp>
    </p:spTree>
    <p:extLst>
      <p:ext uri="{BB962C8B-B14F-4D97-AF65-F5344CB8AC3E}">
        <p14:creationId xmlns:p14="http://schemas.microsoft.com/office/powerpoint/2010/main" val="36258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C0860-330D-88DF-7AEC-9C45630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TCGA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FE350-0002-0626-9D8A-EA2C8838C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849A6-D5EA-7353-7504-74500F0A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2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A971-100A-F809-E107-F0A368E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TCGA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1CDABB-69BC-052E-AC83-5F5D607F4113}"/>
              </a:ext>
            </a:extLst>
          </p:cNvPr>
          <p:cNvSpPr txBox="1"/>
          <p:nvPr/>
        </p:nvSpPr>
        <p:spPr>
          <a:xfrm>
            <a:off x="3119717" y="1428369"/>
            <a:ext cx="620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2"/>
              </a:rPr>
              <a:t>https://www.cancer.gov/ccg/research/genome-sequencing/tcga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E41A0-1ECF-695D-24F9-E14322EB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77141" y="1488449"/>
            <a:ext cx="262319" cy="2623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FCC4B64-BBC5-347F-A4E9-D953F2825BEE}"/>
              </a:ext>
            </a:extLst>
          </p:cNvPr>
          <p:cNvSpPr txBox="1"/>
          <p:nvPr/>
        </p:nvSpPr>
        <p:spPr>
          <a:xfrm>
            <a:off x="345988" y="2014151"/>
            <a:ext cx="1166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The Cancer </a:t>
            </a:r>
            <a:r>
              <a:rPr lang="fr-FR" dirty="0" err="1"/>
              <a:t>Genome</a:t>
            </a:r>
            <a:r>
              <a:rPr lang="fr-FR" dirty="0"/>
              <a:t> Atlas (TCGA) </a:t>
            </a:r>
            <a:r>
              <a:rPr lang="fr-FR" dirty="0" err="1"/>
              <a:t>molecularly</a:t>
            </a:r>
            <a:r>
              <a:rPr lang="fr-FR" dirty="0"/>
              <a:t> </a:t>
            </a:r>
            <a:r>
              <a:rPr lang="fr-FR" dirty="0" err="1"/>
              <a:t>characterized</a:t>
            </a:r>
            <a:r>
              <a:rPr lang="fr-FR" dirty="0"/>
              <a:t> over </a:t>
            </a:r>
            <a:r>
              <a:rPr lang="fr-FR" b="1" dirty="0"/>
              <a:t>20,000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b="1" dirty="0"/>
              <a:t>cancer</a:t>
            </a:r>
            <a:r>
              <a:rPr lang="fr-FR" dirty="0"/>
              <a:t> and </a:t>
            </a:r>
            <a:r>
              <a:rPr lang="fr-FR" dirty="0" err="1"/>
              <a:t>matched</a:t>
            </a:r>
            <a:r>
              <a:rPr lang="fr-FR" dirty="0"/>
              <a:t> </a:t>
            </a:r>
            <a:r>
              <a:rPr lang="fr-FR" b="1" dirty="0"/>
              <a:t>normal </a:t>
            </a:r>
            <a:r>
              <a:rPr lang="fr-FR" b="1" dirty="0" err="1"/>
              <a:t>samples</a:t>
            </a:r>
            <a:r>
              <a:rPr lang="fr-FR" b="1" dirty="0"/>
              <a:t>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b="1" dirty="0"/>
              <a:t>33 cancer types</a:t>
            </a:r>
            <a:r>
              <a:rPr lang="fr-FR" dirty="0"/>
              <a:t>. </a:t>
            </a:r>
            <a:r>
              <a:rPr lang="fr-FR" dirty="0" err="1"/>
              <a:t>Genomic</a:t>
            </a:r>
            <a:r>
              <a:rPr lang="fr-FR" dirty="0"/>
              <a:t>, </a:t>
            </a:r>
            <a:r>
              <a:rPr lang="fr-FR" dirty="0" err="1"/>
              <a:t>epigenomic</a:t>
            </a:r>
            <a:r>
              <a:rPr lang="fr-FR" dirty="0"/>
              <a:t>, </a:t>
            </a:r>
            <a:r>
              <a:rPr lang="fr-FR" dirty="0" err="1"/>
              <a:t>transcriptomic</a:t>
            </a:r>
            <a:r>
              <a:rPr lang="fr-FR" dirty="0"/>
              <a:t>, and </a:t>
            </a:r>
            <a:r>
              <a:rPr lang="fr-FR" dirty="0" err="1"/>
              <a:t>proteomic</a:t>
            </a:r>
            <a:r>
              <a:rPr lang="fr-FR" dirty="0"/>
              <a:t> data are </a:t>
            </a:r>
            <a:r>
              <a:rPr lang="fr-FR" dirty="0" err="1"/>
              <a:t>available</a:t>
            </a:r>
            <a:r>
              <a:rPr lang="fr-FR" dirty="0"/>
              <a:t>.</a:t>
            </a:r>
          </a:p>
        </p:txBody>
      </p:sp>
      <p:pic>
        <p:nvPicPr>
          <p:cNvPr id="8" name="Image 7" descr="Une image contenant texte, capture d’écran, Site web, Page web&#10;&#10;Description générée automatiquement">
            <a:extLst>
              <a:ext uri="{FF2B5EF4-FFF2-40B4-BE49-F238E27FC236}">
                <a16:creationId xmlns:a16="http://schemas.microsoft.com/office/drawing/2014/main" id="{40366B2A-92E7-B821-25A6-F25AD4A2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300" y="2753932"/>
            <a:ext cx="5863677" cy="394224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38671A-5B2C-B791-95DA-918C5E42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7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A971-100A-F809-E107-F0A368E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TCGA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223E0E5-0BFE-A42B-0083-CE1592F4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BD43B9-9BE3-AA3A-7EE5-488AB00528B5}"/>
              </a:ext>
            </a:extLst>
          </p:cNvPr>
          <p:cNvSpPr txBox="1"/>
          <p:nvPr/>
        </p:nvSpPr>
        <p:spPr>
          <a:xfrm>
            <a:off x="133160" y="1776217"/>
            <a:ext cx="340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</a:t>
            </a:r>
            <a:r>
              <a:rPr lang="fr-FR" dirty="0"/>
              <a:t>: Select </a:t>
            </a:r>
            <a:r>
              <a:rPr lang="fr-FR" dirty="0" err="1"/>
              <a:t>projects</a:t>
            </a:r>
            <a:r>
              <a:rPr lang="fr-FR" dirty="0"/>
              <a:t> in TCGA.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5DFB1B-6C47-0BD1-0822-CE32DABFD25A}"/>
              </a:ext>
            </a:extLst>
          </p:cNvPr>
          <p:cNvSpPr txBox="1"/>
          <p:nvPr/>
        </p:nvSpPr>
        <p:spPr>
          <a:xfrm>
            <a:off x="133160" y="2120654"/>
            <a:ext cx="466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2: </a:t>
            </a:r>
            <a:r>
              <a:rPr lang="fr-FR" dirty="0"/>
              <a:t>Select </a:t>
            </a:r>
            <a:r>
              <a:rPr lang="fr-FR" dirty="0" err="1"/>
              <a:t>projects</a:t>
            </a:r>
            <a:r>
              <a:rPr lang="fr-FR" dirty="0"/>
              <a:t> about prostate gland.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06FBFB-306A-D2B1-DD4D-198CFB2F08D6}"/>
              </a:ext>
            </a:extLst>
          </p:cNvPr>
          <p:cNvSpPr txBox="1"/>
          <p:nvPr/>
        </p:nvSpPr>
        <p:spPr>
          <a:xfrm>
            <a:off x="133160" y="2449454"/>
            <a:ext cx="1088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3: </a:t>
            </a:r>
            <a:r>
              <a:rPr lang="fr-FR" dirty="0"/>
              <a:t>Select the TCGA </a:t>
            </a:r>
            <a:r>
              <a:rPr lang="fr-FR" dirty="0" err="1"/>
              <a:t>project</a:t>
            </a:r>
            <a:r>
              <a:rPr lang="fr-FR" dirty="0"/>
              <a:t> on prostate gland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3 types of </a:t>
            </a:r>
            <a:r>
              <a:rPr lang="fr-FR" dirty="0" err="1"/>
              <a:t>disease</a:t>
            </a:r>
            <a:r>
              <a:rPr lang="fr-FR" dirty="0"/>
              <a:t> (</a:t>
            </a:r>
            <a:r>
              <a:rPr lang="fr-FR" dirty="0" err="1"/>
              <a:t>hint</a:t>
            </a:r>
            <a:r>
              <a:rPr lang="fr-FR" dirty="0"/>
              <a:t> : click on the </a:t>
            </a:r>
            <a:r>
              <a:rPr lang="fr-FR" dirty="0" err="1"/>
              <a:t>project</a:t>
            </a:r>
            <a:r>
              <a:rPr lang="fr-FR" dirty="0"/>
              <a:t> ID).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1DDE23-1BB6-0533-C903-BEB63D47B59B}"/>
              </a:ext>
            </a:extLst>
          </p:cNvPr>
          <p:cNvSpPr txBox="1"/>
          <p:nvPr/>
        </p:nvSpPr>
        <p:spPr>
          <a:xfrm>
            <a:off x="133160" y="2770998"/>
            <a:ext cx="1192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4</a:t>
            </a:r>
            <a:r>
              <a:rPr lang="fr-FR" dirty="0"/>
              <a:t>: You </a:t>
            </a:r>
            <a:r>
              <a:rPr lang="fr-FR" dirty="0" err="1"/>
              <a:t>should</a:t>
            </a:r>
            <a:r>
              <a:rPr lang="fr-FR" dirty="0"/>
              <a:t> have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. How </a:t>
            </a:r>
            <a:r>
              <a:rPr lang="fr-FR" dirty="0" err="1"/>
              <a:t>many</a:t>
            </a:r>
            <a:r>
              <a:rPr lang="fr-FR" dirty="0"/>
              <a:t> patients are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types of data are </a:t>
            </a:r>
            <a:r>
              <a:rPr lang="fr-FR" dirty="0" err="1"/>
              <a:t>available</a:t>
            </a:r>
            <a:r>
              <a:rPr lang="fr-FR" dirty="0"/>
              <a:t>? </a:t>
            </a:r>
            <a:r>
              <a:rPr lang="fr-FR" dirty="0" err="1"/>
              <a:t>Genomic</a:t>
            </a:r>
            <a:r>
              <a:rPr lang="fr-FR" dirty="0"/>
              <a:t>, </a:t>
            </a:r>
            <a:r>
              <a:rPr lang="fr-FR" dirty="0" err="1"/>
              <a:t>transcriptomic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...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D0998C-345C-5B2D-5B02-C32231FA9C94}"/>
              </a:ext>
            </a:extLst>
          </p:cNvPr>
          <p:cNvSpPr txBox="1"/>
          <p:nvPr/>
        </p:nvSpPr>
        <p:spPr>
          <a:xfrm>
            <a:off x="133160" y="3383950"/>
            <a:ext cx="1192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5</a:t>
            </a:r>
            <a:r>
              <a:rPr lang="fr-FR" dirty="0"/>
              <a:t>: Return to the table of all prostate </a:t>
            </a:r>
            <a:r>
              <a:rPr lang="fr-FR" dirty="0" err="1"/>
              <a:t>projects</a:t>
            </a:r>
            <a:r>
              <a:rPr lang="fr-FR" dirty="0"/>
              <a:t> and click on the </a:t>
            </a:r>
            <a:r>
              <a:rPr lang="fr-FR" dirty="0" err="1"/>
              <a:t>number</a:t>
            </a:r>
            <a:r>
              <a:rPr lang="fr-FR" dirty="0"/>
              <a:t> of cases in the TCGA-PRAD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r>
              <a:rPr lang="fr-FR" dirty="0"/>
              <a:t>You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dirty="0" err="1"/>
              <a:t>list</a:t>
            </a:r>
            <a:r>
              <a:rPr lang="fr-FR" dirty="0"/>
              <a:t> of all patients </a:t>
            </a:r>
            <a:r>
              <a:rPr lang="fr-FR" dirty="0" err="1"/>
              <a:t>included</a:t>
            </a:r>
            <a:r>
              <a:rPr lang="fr-FR" dirty="0"/>
              <a:t> in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4AC0A5E-C649-6F93-8457-64DF19AE4FAD}"/>
              </a:ext>
            </a:extLst>
          </p:cNvPr>
          <p:cNvSpPr txBox="1"/>
          <p:nvPr/>
        </p:nvSpPr>
        <p:spPr>
          <a:xfrm>
            <a:off x="133160" y="4037098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6: </a:t>
            </a:r>
            <a:r>
              <a:rPr lang="fr-FR" dirty="0"/>
              <a:t>Select </a:t>
            </a:r>
            <a:r>
              <a:rPr lang="fr-FR" dirty="0" err="1"/>
              <a:t>only</a:t>
            </a:r>
            <a:r>
              <a:rPr lang="fr-FR" dirty="0"/>
              <a:t> open-</a:t>
            </a:r>
            <a:r>
              <a:rPr lang="fr-FR" dirty="0" err="1"/>
              <a:t>access</a:t>
            </a:r>
            <a:r>
              <a:rPr lang="fr-FR" dirty="0"/>
              <a:t> data.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312D1D-93E1-585F-E8BB-5CD7ACD37BCE}"/>
              </a:ext>
            </a:extLst>
          </p:cNvPr>
          <p:cNvSpPr txBox="1"/>
          <p:nvPr/>
        </p:nvSpPr>
        <p:spPr>
          <a:xfrm>
            <a:off x="133160" y="4388790"/>
            <a:ext cx="1192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7</a:t>
            </a:r>
            <a:r>
              <a:rPr lang="fr-FR" dirty="0"/>
              <a:t>: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select the </a:t>
            </a:r>
            <a:r>
              <a:rPr lang="fr-FR" dirty="0" err="1"/>
              <a:t>omics</a:t>
            </a:r>
            <a:r>
              <a:rPr lang="fr-FR" dirty="0"/>
              <a:t> data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cohort</a:t>
            </a:r>
            <a:r>
              <a:rPr lang="fr-FR" dirty="0"/>
              <a:t>. First select CNV (</a:t>
            </a:r>
            <a:r>
              <a:rPr lang="fr-FR" dirty="0" err="1"/>
              <a:t>genomic</a:t>
            </a:r>
            <a:r>
              <a:rPr lang="fr-FR" dirty="0"/>
              <a:t> data) but select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copy </a:t>
            </a:r>
            <a:r>
              <a:rPr lang="fr-FR" dirty="0" err="1"/>
              <a:t>number</a:t>
            </a:r>
            <a:r>
              <a:rPr lang="fr-FR" dirty="0"/>
              <a:t> and ASCAT2 workflow and </a:t>
            </a:r>
            <a:r>
              <a:rPr lang="fr-FR" dirty="0" err="1"/>
              <a:t>add</a:t>
            </a:r>
            <a:r>
              <a:rPr lang="fr-FR" dirty="0"/>
              <a:t> the data to the </a:t>
            </a:r>
            <a:r>
              <a:rPr lang="fr-FR" dirty="0" err="1"/>
              <a:t>Cart</a:t>
            </a:r>
            <a:r>
              <a:rPr lang="fr-FR" dirty="0"/>
              <a:t>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6E0E9A-EA05-4EA1-9388-575366D09A07}"/>
              </a:ext>
            </a:extLst>
          </p:cNvPr>
          <p:cNvSpPr txBox="1"/>
          <p:nvPr/>
        </p:nvSpPr>
        <p:spPr>
          <a:xfrm>
            <a:off x="133160" y="5062034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8</a:t>
            </a:r>
            <a:r>
              <a:rPr lang="fr-FR" dirty="0"/>
              <a:t>: Select </a:t>
            </a:r>
            <a:r>
              <a:rPr lang="fr-FR" dirty="0" err="1"/>
              <a:t>gene</a:t>
            </a:r>
            <a:r>
              <a:rPr lang="fr-FR" dirty="0"/>
              <a:t> expression data (</a:t>
            </a:r>
            <a:r>
              <a:rPr lang="fr-FR" dirty="0" err="1"/>
              <a:t>transcriptomic</a:t>
            </a:r>
            <a:r>
              <a:rPr lang="fr-FR" dirty="0"/>
              <a:t> data)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the </a:t>
            </a:r>
            <a:r>
              <a:rPr lang="fr-FR" dirty="0" err="1"/>
              <a:t>Cart</a:t>
            </a:r>
            <a:r>
              <a:rPr lang="fr-FR" dirty="0"/>
              <a:t>.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D030D-471E-434F-DC48-8DD391D9C4FA}"/>
              </a:ext>
            </a:extLst>
          </p:cNvPr>
          <p:cNvSpPr txBox="1"/>
          <p:nvPr/>
        </p:nvSpPr>
        <p:spPr>
          <a:xfrm>
            <a:off x="133160" y="5484066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9</a:t>
            </a:r>
            <a:r>
              <a:rPr lang="fr-FR" dirty="0"/>
              <a:t>: Select DNA </a:t>
            </a:r>
            <a:r>
              <a:rPr lang="fr-FR" dirty="0" err="1"/>
              <a:t>methylation</a:t>
            </a:r>
            <a:r>
              <a:rPr lang="fr-FR" dirty="0"/>
              <a:t> values (</a:t>
            </a:r>
            <a:r>
              <a:rPr lang="fr-FR" dirty="0" err="1"/>
              <a:t>epigenetic</a:t>
            </a:r>
            <a:r>
              <a:rPr lang="fr-FR" dirty="0"/>
              <a:t> data)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the </a:t>
            </a:r>
            <a:r>
              <a:rPr lang="fr-FR" dirty="0" err="1"/>
              <a:t>Cart</a:t>
            </a:r>
            <a:r>
              <a:rPr lang="fr-FR" dirty="0"/>
              <a:t>.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6D6C4-B2F2-5B2E-2023-DDE03957D3E7}"/>
              </a:ext>
            </a:extLst>
          </p:cNvPr>
          <p:cNvSpPr txBox="1"/>
          <p:nvPr/>
        </p:nvSpPr>
        <p:spPr>
          <a:xfrm>
            <a:off x="133160" y="5865906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10</a:t>
            </a:r>
            <a:r>
              <a:rPr lang="fr-FR" dirty="0"/>
              <a:t>: Select </a:t>
            </a:r>
            <a:r>
              <a:rPr lang="fr-FR" dirty="0" err="1"/>
              <a:t>proteome</a:t>
            </a:r>
            <a:r>
              <a:rPr lang="fr-FR" dirty="0"/>
              <a:t> profiling data (</a:t>
            </a:r>
            <a:r>
              <a:rPr lang="fr-FR" dirty="0" err="1"/>
              <a:t>proteomic</a:t>
            </a:r>
            <a:r>
              <a:rPr lang="fr-FR" dirty="0"/>
              <a:t> data)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the </a:t>
            </a:r>
            <a:r>
              <a:rPr lang="fr-FR" dirty="0" err="1"/>
              <a:t>Cart</a:t>
            </a:r>
            <a:r>
              <a:rPr lang="fr-FR" dirty="0"/>
              <a:t>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565FD0F-310B-17E1-467C-40162067639D}"/>
              </a:ext>
            </a:extLst>
          </p:cNvPr>
          <p:cNvSpPr txBox="1"/>
          <p:nvPr/>
        </p:nvSpPr>
        <p:spPr>
          <a:xfrm>
            <a:off x="133160" y="6257794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11</a:t>
            </a:r>
            <a:r>
              <a:rPr lang="fr-FR" dirty="0"/>
              <a:t>: Go the the </a:t>
            </a:r>
            <a:r>
              <a:rPr lang="fr-FR" dirty="0" err="1"/>
              <a:t>Cart</a:t>
            </a:r>
            <a:r>
              <a:rPr lang="fr-FR" dirty="0"/>
              <a:t>. How </a:t>
            </a:r>
            <a:r>
              <a:rPr lang="fr-FR" dirty="0" err="1"/>
              <a:t>many</a:t>
            </a:r>
            <a:r>
              <a:rPr lang="fr-FR" dirty="0"/>
              <a:t> files do </a:t>
            </a:r>
            <a:r>
              <a:rPr lang="fr-FR" dirty="0" err="1"/>
              <a:t>you</a:t>
            </a:r>
            <a:r>
              <a:rPr lang="fr-FR" dirty="0"/>
              <a:t> have to download?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total size of all files?</a:t>
            </a:r>
          </a:p>
        </p:txBody>
      </p:sp>
    </p:spTree>
    <p:extLst>
      <p:ext uri="{BB962C8B-B14F-4D97-AF65-F5344CB8AC3E}">
        <p14:creationId xmlns:p14="http://schemas.microsoft.com/office/powerpoint/2010/main" val="378278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C0860-330D-88DF-7AEC-9C45630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GTEX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FE350-0002-0626-9D8A-EA2C8838C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59C99-4F08-7D0D-841A-661C69EA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10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F40D5-DEF3-A2E1-57F2-56B19F20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GTEX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1BBA59-B9F6-263E-AC62-6CFB4C438B22}"/>
              </a:ext>
            </a:extLst>
          </p:cNvPr>
          <p:cNvSpPr txBox="1"/>
          <p:nvPr/>
        </p:nvSpPr>
        <p:spPr>
          <a:xfrm>
            <a:off x="86497" y="1396313"/>
            <a:ext cx="12105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Adult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-Tissue Expression (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GTEx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comprehensive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tissue-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expression 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regulation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54 non-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diseased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tissue sites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fr-FR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1000 </a:t>
            </a:r>
            <a:r>
              <a:rPr lang="fr-FR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primarily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molecular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assays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fr-FR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WGS, WES, and RNA-Seq.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 8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C5424F15-AE58-238C-24D8-6241909C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9643"/>
            <a:ext cx="7772400" cy="4372673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A8867D9-BCA8-9531-2E62-206501FA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8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F40D5-DEF3-A2E1-57F2-56B19F20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GTEX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D99836-A80D-56E2-1515-F35C4760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99" y="2213361"/>
            <a:ext cx="7772400" cy="41188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F57915-4599-DFFD-5028-D97C99CE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7706" y="1685754"/>
            <a:ext cx="292615" cy="2926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862E26-F00F-0CB9-BEF3-0A6CCCFCF123}"/>
              </a:ext>
            </a:extLst>
          </p:cNvPr>
          <p:cNvSpPr txBox="1"/>
          <p:nvPr/>
        </p:nvSpPr>
        <p:spPr>
          <a:xfrm>
            <a:off x="4559645" y="1647395"/>
            <a:ext cx="37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https://www.gtexportal.org/home/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1C2E1-7C39-46AB-D3AE-A485441C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F40D5-DEF3-A2E1-57F2-56B19F20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GTEX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EA3F81-7D8B-5E56-45DE-9A9008E4F671}"/>
              </a:ext>
            </a:extLst>
          </p:cNvPr>
          <p:cNvSpPr txBox="1"/>
          <p:nvPr/>
        </p:nvSpPr>
        <p:spPr>
          <a:xfrm>
            <a:off x="1087753" y="2145549"/>
            <a:ext cx="5519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version of GTEX </a:t>
            </a:r>
            <a:r>
              <a:rPr lang="fr-FR" dirty="0" err="1"/>
              <a:t>database</a:t>
            </a:r>
            <a:r>
              <a:rPr lang="fr-FR" dirty="0"/>
              <a:t> ?</a:t>
            </a:r>
          </a:p>
          <a:p>
            <a:pPr marL="342900" indent="-342900">
              <a:buAutoNum type="arabicPeriod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total </a:t>
            </a:r>
            <a:r>
              <a:rPr lang="fr-FR" dirty="0" err="1"/>
              <a:t>number</a:t>
            </a:r>
            <a:r>
              <a:rPr lang="fr-FR" dirty="0"/>
              <a:t> of tissues </a:t>
            </a:r>
            <a:r>
              <a:rPr lang="fr-FR" dirty="0" err="1"/>
              <a:t>available</a:t>
            </a:r>
            <a:r>
              <a:rPr lang="fr-FR" dirty="0"/>
              <a:t> in GTEX</a:t>
            </a:r>
          </a:p>
          <a:p>
            <a:r>
              <a:rPr lang="fr-FR" dirty="0"/>
              <a:t>and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donors</a:t>
            </a:r>
            <a:r>
              <a:rPr lang="fr-FR" dirty="0"/>
              <a:t>?</a:t>
            </a:r>
          </a:p>
          <a:p>
            <a:r>
              <a:rPr lang="fr-FR" dirty="0"/>
              <a:t>3. </a:t>
            </a:r>
            <a:r>
              <a:rPr lang="fr-FR" dirty="0" err="1"/>
              <a:t>Which</a:t>
            </a:r>
            <a:r>
              <a:rPr lang="fr-FR" dirty="0"/>
              <a:t> tissue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largest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samples</a:t>
            </a:r>
            <a:r>
              <a:rPr lang="fr-FR" dirty="0"/>
              <a:t> ?</a:t>
            </a:r>
          </a:p>
          <a:p>
            <a:r>
              <a:rPr lang="fr-FR" dirty="0"/>
              <a:t>4. </a:t>
            </a:r>
            <a:r>
              <a:rPr lang="fr-FR" dirty="0" err="1"/>
              <a:t>What</a:t>
            </a:r>
            <a:r>
              <a:rPr lang="fr-FR" dirty="0"/>
              <a:t> information do </a:t>
            </a:r>
            <a:r>
              <a:rPr lang="fr-FR" dirty="0" err="1"/>
              <a:t>we</a:t>
            </a:r>
            <a:r>
              <a:rPr lang="fr-FR" dirty="0"/>
              <a:t> have about </a:t>
            </a:r>
            <a:r>
              <a:rPr lang="fr-FR" dirty="0" err="1"/>
              <a:t>donors</a:t>
            </a:r>
            <a:r>
              <a:rPr lang="fr-FR" dirty="0"/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2380D-BE6D-BEBB-C61C-3F15A32BF710}"/>
              </a:ext>
            </a:extLst>
          </p:cNvPr>
          <p:cNvSpPr txBox="1"/>
          <p:nvPr/>
        </p:nvSpPr>
        <p:spPr>
          <a:xfrm>
            <a:off x="133160" y="1776217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1</a:t>
            </a:r>
            <a:r>
              <a:rPr lang="fr-FR" dirty="0"/>
              <a:t>: </a:t>
            </a:r>
            <a:r>
              <a:rPr lang="fr-FR" dirty="0" err="1"/>
              <a:t>Answer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questions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5868F2F-2D34-2282-0D27-0F19DF3E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1A7E-091E-4643-9A9A-8DF7D9CB0EA3}" type="slidenum">
              <a:rPr lang="fr-FR" smtClean="0"/>
              <a:t>9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75D1BF-912E-494A-CD96-DF1FF05A450F}"/>
              </a:ext>
            </a:extLst>
          </p:cNvPr>
          <p:cNvSpPr txBox="1"/>
          <p:nvPr/>
        </p:nvSpPr>
        <p:spPr>
          <a:xfrm>
            <a:off x="131805" y="3775838"/>
            <a:ext cx="119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 err="1"/>
              <a:t>Step</a:t>
            </a:r>
            <a:r>
              <a:rPr lang="fr-FR" b="1" u="sng" dirty="0"/>
              <a:t> 2</a:t>
            </a:r>
            <a:r>
              <a:rPr lang="fr-FR" dirty="0"/>
              <a:t>: Download expression data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lung</a:t>
            </a:r>
            <a:r>
              <a:rPr lang="fr-FR" dirty="0"/>
              <a:t> tissue.</a:t>
            </a:r>
          </a:p>
        </p:txBody>
      </p:sp>
    </p:spTree>
    <p:extLst>
      <p:ext uri="{BB962C8B-B14F-4D97-AF65-F5344CB8AC3E}">
        <p14:creationId xmlns:p14="http://schemas.microsoft.com/office/powerpoint/2010/main" val="203844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14674</TotalTime>
  <Words>1728</Words>
  <Application>Microsoft Macintosh PowerPoint</Application>
  <PresentationFormat>Grand écran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TP 1: OMICS databases </vt:lpstr>
      <vt:lpstr>Table of contents</vt:lpstr>
      <vt:lpstr>1. TCGA database</vt:lpstr>
      <vt:lpstr>TCGA database</vt:lpstr>
      <vt:lpstr>TCGA database</vt:lpstr>
      <vt:lpstr>2. GTEX database</vt:lpstr>
      <vt:lpstr>GTEX database</vt:lpstr>
      <vt:lpstr>GTEX database</vt:lpstr>
      <vt:lpstr>GTEX database</vt:lpstr>
      <vt:lpstr>3. Finding data in GEO </vt:lpstr>
      <vt:lpstr>GEO database</vt:lpstr>
      <vt:lpstr>GEO database</vt:lpstr>
      <vt:lpstr>GEO database</vt:lpstr>
      <vt:lpstr>4. Protein Data in  ProteomeExchange</vt:lpstr>
      <vt:lpstr>ProteomeExchange database </vt:lpstr>
      <vt:lpstr>ProteomeExchange database </vt:lpstr>
      <vt:lpstr>5. Metabolomic data in Metabolomics Workbench </vt:lpstr>
      <vt:lpstr>Metabolomics Workbench </vt:lpstr>
      <vt:lpstr>Metabolomics Workbench </vt:lpstr>
      <vt:lpstr>Metabolomics Workbench </vt:lpstr>
      <vt:lpstr>Metabolomics Workbench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1: OMICS databases </dc:title>
  <dc:creator>Justine Labory</dc:creator>
  <cp:lastModifiedBy>Justine Labory</cp:lastModifiedBy>
  <cp:revision>53</cp:revision>
  <dcterms:created xsi:type="dcterms:W3CDTF">2024-01-05T07:50:26Z</dcterms:created>
  <dcterms:modified xsi:type="dcterms:W3CDTF">2024-01-15T12:26:00Z</dcterms:modified>
</cp:coreProperties>
</file>