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4" r:id="rId6"/>
    <p:sldId id="268" r:id="rId7"/>
    <p:sldId id="275" r:id="rId8"/>
    <p:sldId id="269" r:id="rId9"/>
    <p:sldId id="276" r:id="rId10"/>
    <p:sldId id="270" r:id="rId11"/>
    <p:sldId id="277" r:id="rId12"/>
    <p:sldId id="278" r:id="rId13"/>
    <p:sldId id="279" r:id="rId14"/>
    <p:sldId id="271" r:id="rId15"/>
    <p:sldId id="272" r:id="rId16"/>
    <p:sldId id="280" r:id="rId17"/>
    <p:sldId id="273" r:id="rId18"/>
    <p:sldId id="281" r:id="rId19"/>
    <p:sldId id="265" r:id="rId20"/>
    <p:sldId id="28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splash of colours on a white surface">
            <a:extLst>
              <a:ext uri="{FF2B5EF4-FFF2-40B4-BE49-F238E27FC236}">
                <a16:creationId xmlns:a16="http://schemas.microsoft.com/office/drawing/2014/main" id="{FC697A78-407D-6691-DE0E-A771CCD7C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396" r="-1" b="2260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6F8CC-94F8-3822-5934-B3F5D55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br>
              <a:rPr lang="en-GB" sz="2400" b="1" i="0" dirty="0">
                <a:effectLst/>
                <a:latin typeface="Söhne"/>
              </a:rPr>
            </a:b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Title: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Unfair and Illegal Discrimination in AI</a:t>
            </a:r>
            <a:b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Subtitle: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Cases, Ethical Questions, and Responses</a:t>
            </a:r>
            <a:b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GB" sz="3600" b="1" i="0" dirty="0">
                <a:solidFill>
                  <a:srgbClr val="D1D5DB"/>
                </a:solidFill>
                <a:effectLst/>
                <a:latin typeface="Söhne"/>
              </a:rPr>
              <a:t>Title: Understanding and Addressing AI-Enabled Discrimination</a:t>
            </a:r>
            <a:b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96579-F3BA-F1B0-D77E-5A4413C5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rgbClr val="FFFFFF"/>
                </a:solidFill>
              </a:rPr>
              <a:t>PRABAL GHOSH</a:t>
            </a: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3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329B-9AE1-C560-8C11-C5CF4D79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6: Ethical Questions Concerning AI-Enabled Discrimination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BC7F-7AF7-92AE-DA22-FA842337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Introduction to the Universal Declaration of Human Rights, Article 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Discussion on the dual meaning of "discrimination" and its ethical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Recognition of the legal and ethical implications of discrimination in AI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challenge of addressing discrimination based on characteristics other than legally protected ones.</a:t>
            </a:r>
          </a:p>
          <a:p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6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2EE-0083-1EAE-6BA3-F316475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21"/>
            <a:ext cx="12192000" cy="1483329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6: Ethical Questions Concerning AI-Enabled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5DB4-F24E-727F-8B19-22E34A9BC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7424"/>
            <a:ext cx="12192000" cy="5720576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Bias and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Recognized as a prominent ethical concern in AI (Veale and Binns 2017).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PwC (2019) emphasizes bias as one of the biggest risks associated with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Dual Meaning of "Discrimination":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Ability to judge phenomena reasonably vs. Unjust application of distinctions.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Focus on unjust or prejudicial discrimination based on race, sex, age, or disability.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AI's Strength in Distinguishing Phenomena: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Machine-learning algorithms trained to distinguish between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Evolution from distinguishing cats and dogs to medical pathology and business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Unfair/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Ilegal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Pervasive in social interactions, not exclusive to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AI systems trained on biased historical data may replicate and perpetuate discrimination.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43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E62D-370F-AA40-20CF-CBFC62C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7: Challenges in Addressing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11E-6605-A1F8-7D10-DECA26EC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4040"/>
            <a:ext cx="12192000" cy="60439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Training Data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Difficulty in eradicating biases in training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Inclusion of biases from historical discriminatory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Limited Alternative Datasets: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Lack of alternative datasets, especially in law enforcement and criminal justice.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Modifying data may introduce new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Discrimination Based on Skin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Example of discrimination due to inadequate representation in datasets.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Distinction from discrimination in recruitment and parole based on past biases.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28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41B8-4874-2564-EB89-1969D0E1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8: Ethical and Legal Dimensions of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C24-44E6-A406-BEFF-0459B541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6996"/>
            <a:ext cx="12192000" cy="55310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Ethical and Illegal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Distinction between ethically neutral discrimination (ability to distinguish) and unjust discrimination.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Legal frameworks against discrimination (e.g., Equality Act 2010 in the UK).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Protected 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Legal protection against discrimination based on specific characteristics.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Complexity in addressing discrimination beyond legally protected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Intersectionality: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Challenges in identifying specific causes of discrimination.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Consideration of multiple characteristics (intersectionality) in discrimination.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6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E52D-0259-F1A3-9922-BDB0D29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Responses to Unfair/Illegal Discrimination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DEA6-9DC6-84E1-BB78-8F0AC30C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Overview of responses: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AI Impact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Ethics by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Explanation of the AI impact assessment, including its purpose and key principles.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1321-ED3E-9B14-25BD-E265FC59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8: AI Impact Assessment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1C23-1D70-3478-3A40-A93633B6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Detailed discussion of the AI impact assessment: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Clear ethical guidelines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Diverse and inclusive development teams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centered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Transparency, Monitoring, and Evaluation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Privacy Protection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Ethical Impact Assessments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Community Engagement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0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9CFE-6203-CB56-C730-D706E59A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10: AI Impact Assessment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C0D6-34F1-FAB6-4075-C39C6E2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3180"/>
            <a:ext cx="11353800" cy="49520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Overview of AI Impact Assessment: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Derived from various impact assessments, focused on AI's ethical implications.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Examples: European Commission's AI HLEG, IEEE's recommended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Purpose: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Identifying possible ethical issues early.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Mitigation measures through stakeholder consultation.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May not provide a comprehensive pathway for addressing discrimination.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21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7ECC-5D9E-F4F0-810E-E458F2C5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9: Ethics by Design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2FC7-300B-5303-4F7A-CC98503F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Explanation of Ethics by Design: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Embedding ethical considerations from the beginning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User-centric values and principles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Transparent decision-making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Continuous monitoring and evaluation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Privacy protection and responsible data handling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05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A68B-DEA9-0B12-25F6-5CED77C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11: Ethics by Design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58E8-4BA7-8CD9-7CF6-EC614C6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20"/>
            <a:ext cx="12192000" cy="57651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Concept of Ethics by Design: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Developed based on values-sensitive design principles.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Focus on embedding ethical values in AI design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Values Highlighted: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Human agency, privacy, fairness, wellbeing, accountability, transparency.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Integrating ethical values into different design phases.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Linking ethical concerns with systems development methodologies.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Potential Pathway for 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Practical integration of ethical values, including avoiding unfair/illegal discrimination.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8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83DF-2C06-1C54-2477-544DD297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10: Conclusion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66CD-BDE8-E808-23BA-814B92D9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importance of addressing AI-enabled discrimination.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Emphasis on the need for proactive and systematic approaches.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Encouragement for collaborative efforts to create advanced and ethically responsible AI systems.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8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19FE-C81E-1787-4C1B-5CB0638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Title: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Introduction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1EC-ACD0-6728-A906-5ADD1B4A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Content: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Brief overview of the importance of addressing discrimination in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Mention the cases to be discussed.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Mention of protected characteristics and ethical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32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6E2-70E6-10B9-B530-6AA7172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12: Conclusion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91A1-5B67-8542-83E2-5A62E820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complexity of addressing bias and discrimination in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proactive measures like AI impact assessments.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Potential of ethics by design in integrating ethical values into AI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Continuous efforts needed to ensure fair, unbiased, and ethical AI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1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F28-232F-61F7-CF4E-F5659DA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Söhne"/>
              </a:rPr>
              <a:t>Slide 8: References</a:t>
            </a:r>
            <a:br>
              <a:rPr lang="en-GB" b="1" i="0" dirty="0"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375-A453-0BFB-C0DA-1EFE236B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Title: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Content: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List of references used in the presentation.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23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F38D-B424-E9B5-FA73-DD778A5C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32" y="1704123"/>
            <a:ext cx="7803995" cy="257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000" dirty="0"/>
              <a:t>THANK YOU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0397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E15A-EEFC-1E9E-FEF5-C160E708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2: Cases of AI-Enabled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CC39-897F-E115-1577-F3F54B4D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Highlighting three significant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Case 1: Gender Bias in Recruitment Tools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Case 2: Discriminatory Use of AI in Law Enforcement and Predictive Policing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Case 3: Discrimination on the Basis of Skin Colour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8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C416-47C5-0CFC-63CE-00B5D6C5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3: Case 1 - Gender Bias in Recruitment Tools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673C-BFAE-AF86-E535-74FB8607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Overview of the use of AI in hiring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Amazon's example: Development of AI programs for candidate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System's bias against female applicants, despite efforts to address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data quality in AI systems and the impact on discrimination.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00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7D8-D0BC-F2C4-1460-FD85AD9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8" y="432668"/>
            <a:ext cx="10515600" cy="84972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1 - Gender Bias in Recruitment Tools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2C96-38E3-3D6E-D965-F1852212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8" y="579864"/>
            <a:ext cx="12032164" cy="627813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Introduction: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Significance of staff recruitment.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Automation attempts, focusing on Amazon's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Amazon's 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2014 initiative to automate candidate selection.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Goal: An engine to shortlist applicants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Gender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AI tool trained on past data exhibited bias against female applicants.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Examples of penalized language like "women’s chess club captain."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Attempts to Mitigate Bias: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Efforts to modify the system failed; Amazon abandoned AI in hiring (2015).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Challenges in matching candidates to positions persist, with the rise of AI recruitment.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Continued Impact: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AI used in psychological analysis during video interviews.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Ethical challenges: "Garbage in, garbage out" - Lentz (2021).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1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A140-8990-18F3-0084-B5BEA22E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4: Case 2 - Discriminatory Use of AI in Law Enforcement and Predictive Policing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A222-B39B-F8F2-A4B0-6B9E749C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Glenn Rodríguez's case: Denied parole based on AI system's risk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Discussion on predictive policing and its implementation in various jurisdictions.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Ethical challenges: Reproduction of historical biases, discrimination against specific communities.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Highlighting the ethical concerns related to the use of AI in law enforcement.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49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1E6-C43D-12F4-F7AF-4B48D632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623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2 - Discriminatory Use of AI in Law Enforcement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4E7A-9A97-6A86-1E97-75E6502E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542"/>
            <a:ext cx="12192000" cy="556445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Glenn Rodríguez's Case: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16-year-old arrested for armed robbery; AI (COMPAS) predicted "high risk."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Denied parole based on AI score; lack of transparency in score calculation.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Predictive Policing: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Definition and purpose.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Implementation in various jurisdictions (US, UK, China,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Ethical Dilemmas: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Reproduction of historical crime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Discrimination in deprived areas; potential exacerbation of existing biases.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Role of AI in Addressing Bias: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Screening police activity for bias.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Extracting and visualizing crime data to understand skewed statistics.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1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688-90FC-94D5-D5B0-FD4C5FC7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Slide 5: Case 3 - Discrimination on the Basis of Skin Colour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18F7-5C1E-E32D-C199-C3B0941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Examples of ethnicity-based errors in passport photo recognition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role of biased training sets in discriminatory AI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Discussion on deep neural networks and their impact on perpetuating ethnicity-based discrimination.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inclusive datasets in preventing biased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5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988-BECC-3DDD-4CBF-01A9BC57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038"/>
            <a:ext cx="11985702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3 - Discrimination on the Basis of Skin Colour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073B-D7A6-61F2-5794-34045954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" y="747132"/>
            <a:ext cx="12165980" cy="61108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Passport Photo Rejections: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New Zealand case: Asian student rejected due to alleged closed eyes.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UK instances: Dark-skinned women facing higher rates of poor photo quality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Understanding Discriminatory Bias: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Influence of training sets on image classification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Over-representation issue in datasets like ImageNet.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Implications and Addressing Bias: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Denial of services based on automated AI decisions.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Advocacy for diverse training datasets and ongoing ethical considerations.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1473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1335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AvenirNext LT Pro Medium</vt:lpstr>
      <vt:lpstr>Söhne</vt:lpstr>
      <vt:lpstr>BlockprintVTI</vt:lpstr>
      <vt:lpstr> Title: Unfair and Illegal Discrimination in AI Subtitle: Cases, Ethical Questions, and Responses Title: Understanding and Addressing AI-Enabled Discrimination </vt:lpstr>
      <vt:lpstr>Title: Introduction </vt:lpstr>
      <vt:lpstr>Slide 2: Cases of AI-Enabled Discrimination </vt:lpstr>
      <vt:lpstr>Slide 3: Case 1 - Gender Bias in Recruitment Tools </vt:lpstr>
      <vt:lpstr>Case 1 - Gender Bias in Recruitment Tools  </vt:lpstr>
      <vt:lpstr>Slide 4: Case 2 - Discriminatory Use of AI in Law Enforcement and Predictive Policing </vt:lpstr>
      <vt:lpstr>Case 2 - Discriminatory Use of AI in Law Enforcement  </vt:lpstr>
      <vt:lpstr>Slide 5: Case 3 - Discrimination on the Basis of Skin Colour </vt:lpstr>
      <vt:lpstr>Case 3 - Discrimination on the Basis of Skin Colour  </vt:lpstr>
      <vt:lpstr>Slide 6: Ethical Questions Concerning AI-Enabled Discrimination</vt:lpstr>
      <vt:lpstr>Slide 6: Ethical Questions Concerning AI-Enabled Discrimination  </vt:lpstr>
      <vt:lpstr>Slide 7: Challenges in Addressing Discrimination  </vt:lpstr>
      <vt:lpstr>Slide 8: Ethical and Legal Dimensions of Discrimination </vt:lpstr>
      <vt:lpstr>Responses to Unfair/Illegal Discrimination</vt:lpstr>
      <vt:lpstr>Slide 8: AI Impact Assessment </vt:lpstr>
      <vt:lpstr>Slide 10: AI Impact Assessment </vt:lpstr>
      <vt:lpstr>Slide 9: Ethics by Design </vt:lpstr>
      <vt:lpstr>Slide 11: Ethics by Design </vt:lpstr>
      <vt:lpstr>Slide 10: Conclusion </vt:lpstr>
      <vt:lpstr>Slide 12: Conclusion </vt:lpstr>
      <vt:lpstr>Slide 8: 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Unfair and Illegal Discrimination in AI Subtitle: Cases, Ethical Questions, and Responses </dc:title>
  <dc:creator>Prabal Ghosh</dc:creator>
  <cp:lastModifiedBy>Prabal Ghosh</cp:lastModifiedBy>
  <cp:revision>17</cp:revision>
  <dcterms:created xsi:type="dcterms:W3CDTF">2024-01-20T13:59:51Z</dcterms:created>
  <dcterms:modified xsi:type="dcterms:W3CDTF">2024-01-22T01:36:14Z</dcterms:modified>
</cp:coreProperties>
</file>