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22" r:id="rId5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27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8" y="611124"/>
            <a:ext cx="108769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82953" y="3551427"/>
            <a:ext cx="9388475" cy="845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8" y="611124"/>
            <a:ext cx="1101661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3331971"/>
            <a:ext cx="7307580" cy="1467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6511" y="1931923"/>
            <a:ext cx="60432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Vision</a:t>
            </a:r>
            <a:r>
              <a:rPr sz="6000" spc="-300" dirty="0"/>
              <a:t> </a:t>
            </a:r>
            <a:r>
              <a:rPr sz="6000" spc="-100" dirty="0"/>
              <a:t>Transformers</a:t>
            </a:r>
            <a:endParaRPr sz="6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079" y="6166351"/>
            <a:ext cx="1603708" cy="57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4693" y="3819962"/>
            <a:ext cx="4141470" cy="141922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60"/>
              </a:spcBef>
            </a:pPr>
            <a:r>
              <a:rPr sz="3400" b="1" dirty="0">
                <a:solidFill>
                  <a:srgbClr val="4D4D4D"/>
                </a:solidFill>
                <a:latin typeface="Carlito"/>
                <a:cs typeface="Carlito"/>
              </a:rPr>
              <a:t>Danna</a:t>
            </a:r>
            <a:r>
              <a:rPr sz="3400" b="1" spc="-45" dirty="0">
                <a:solidFill>
                  <a:srgbClr val="4D4D4D"/>
                </a:solidFill>
                <a:latin typeface="Carlito"/>
                <a:cs typeface="Carlito"/>
              </a:rPr>
              <a:t> </a:t>
            </a:r>
            <a:r>
              <a:rPr sz="3400" b="1" spc="-10" dirty="0">
                <a:solidFill>
                  <a:srgbClr val="4D4D4D"/>
                </a:solidFill>
                <a:latin typeface="Carlito"/>
                <a:cs typeface="Carlito"/>
              </a:rPr>
              <a:t>Gurari</a:t>
            </a:r>
            <a:endParaRPr sz="3400">
              <a:latin typeface="Carlito"/>
              <a:cs typeface="Carlito"/>
            </a:endParaRPr>
          </a:p>
          <a:p>
            <a:pPr marL="12700" marR="5080" algn="ctr">
              <a:lnSpc>
                <a:spcPct val="106200"/>
              </a:lnSpc>
              <a:spcBef>
                <a:spcPts val="5"/>
              </a:spcBef>
            </a:pPr>
            <a:r>
              <a:rPr sz="2600" dirty="0">
                <a:solidFill>
                  <a:srgbClr val="4D4D4D"/>
                </a:solidFill>
                <a:latin typeface="Carlito"/>
                <a:cs typeface="Carlito"/>
              </a:rPr>
              <a:t>University</a:t>
            </a:r>
            <a:r>
              <a:rPr sz="2600" spc="-105" dirty="0">
                <a:solidFill>
                  <a:srgbClr val="4D4D4D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D4D4D"/>
                </a:solidFill>
                <a:latin typeface="Carlito"/>
                <a:cs typeface="Carlito"/>
              </a:rPr>
              <a:t>of</a:t>
            </a:r>
            <a:r>
              <a:rPr sz="2600" spc="-105" dirty="0">
                <a:solidFill>
                  <a:srgbClr val="4D4D4D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4D4D4D"/>
                </a:solidFill>
                <a:latin typeface="Carlito"/>
                <a:cs typeface="Carlito"/>
              </a:rPr>
              <a:t>Colorado</a:t>
            </a:r>
            <a:r>
              <a:rPr sz="2600" spc="-95" dirty="0">
                <a:solidFill>
                  <a:srgbClr val="4D4D4D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4D4D4D"/>
                </a:solidFill>
                <a:latin typeface="Carlito"/>
                <a:cs typeface="Carlito"/>
              </a:rPr>
              <a:t>Boulder </a:t>
            </a:r>
            <a:r>
              <a:rPr sz="2600" dirty="0">
                <a:solidFill>
                  <a:srgbClr val="4D4D4D"/>
                </a:solidFill>
                <a:latin typeface="Carlito"/>
                <a:cs typeface="Carlito"/>
              </a:rPr>
              <a:t>Fall</a:t>
            </a:r>
            <a:r>
              <a:rPr sz="2600" spc="-105" dirty="0">
                <a:solidFill>
                  <a:srgbClr val="4D4D4D"/>
                </a:solidFill>
                <a:latin typeface="Carlito"/>
                <a:cs typeface="Carlito"/>
              </a:rPr>
              <a:t> </a:t>
            </a:r>
            <a:r>
              <a:rPr sz="2600" spc="-20" dirty="0">
                <a:solidFill>
                  <a:srgbClr val="4D4D4D"/>
                </a:solidFill>
                <a:latin typeface="Carlito"/>
                <a:cs typeface="Carlito"/>
              </a:rPr>
              <a:t>2023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5264" y="6409435"/>
            <a:ext cx="9262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D4D4D"/>
                </a:solidFill>
                <a:latin typeface="Carlito"/>
                <a:cs typeface="Carlito"/>
              </a:rPr>
              <a:t>https://home.cs.colorado.edu/~DrG/Courses/RecentAdvancesInComputerVision/AboutCourse.html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369" y="6540500"/>
            <a:ext cx="637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https://docs.graphcore.ai/projects/bert-</a:t>
            </a:r>
            <a:r>
              <a:rPr sz="1800" spc="-10" dirty="0">
                <a:latin typeface="Carlito"/>
                <a:cs typeface="Carlito"/>
              </a:rPr>
              <a:t>training/en/latest/bert.html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517343"/>
            <a:ext cx="10515600" cy="3015615"/>
            <a:chOff x="0" y="2517343"/>
            <a:chExt cx="10515600" cy="3015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17343"/>
              <a:ext cx="10515600" cy="3015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6154" y="3840480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0" y="0"/>
                  </a:moveTo>
                  <a:lnTo>
                    <a:pt x="253406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6156" y="3840480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253406" y="0"/>
                  </a:moveTo>
                  <a:lnTo>
                    <a:pt x="0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851" y="4166133"/>
              <a:ext cx="2442845" cy="0"/>
            </a:xfrm>
            <a:custGeom>
              <a:avLst/>
              <a:gdLst/>
              <a:ahLst/>
              <a:cxnLst/>
              <a:rect l="l" t="t" r="r" b="b"/>
              <a:pathLst>
                <a:path w="2442845">
                  <a:moveTo>
                    <a:pt x="2442481" y="0"/>
                  </a:moveTo>
                  <a:lnTo>
                    <a:pt x="0" y="1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2079" y="4622444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0" y="0"/>
                  </a:moveTo>
                  <a:lnTo>
                    <a:pt x="253406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2080" y="4622444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253406" y="0"/>
                  </a:moveTo>
                  <a:lnTo>
                    <a:pt x="0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69105" y="3827028"/>
              <a:ext cx="1851660" cy="325755"/>
            </a:xfrm>
            <a:custGeom>
              <a:avLst/>
              <a:gdLst/>
              <a:ahLst/>
              <a:cxnLst/>
              <a:rect l="l" t="t" r="r" b="b"/>
              <a:pathLst>
                <a:path w="1851659" h="325754">
                  <a:moveTo>
                    <a:pt x="1851211" y="325655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9101" y="3840480"/>
              <a:ext cx="1851660" cy="339725"/>
            </a:xfrm>
            <a:custGeom>
              <a:avLst/>
              <a:gdLst/>
              <a:ahLst/>
              <a:cxnLst/>
              <a:rect l="l" t="t" r="r" b="b"/>
              <a:pathLst>
                <a:path w="1851659" h="339725">
                  <a:moveTo>
                    <a:pt x="0" y="339102"/>
                  </a:moveTo>
                  <a:lnTo>
                    <a:pt x="1851211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85462" y="3461397"/>
            <a:ext cx="1456690" cy="11696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endParaRPr sz="22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Inference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ViT:</a:t>
            </a:r>
            <a:r>
              <a:rPr spc="-160" dirty="0"/>
              <a:t> </a:t>
            </a:r>
            <a:r>
              <a:rPr spc="-10" dirty="0"/>
              <a:t>Key</a:t>
            </a:r>
            <a:r>
              <a:rPr spc="-229" dirty="0"/>
              <a:t> </a:t>
            </a:r>
            <a:r>
              <a:rPr spc="-30" dirty="0"/>
              <a:t>Ingredients</a:t>
            </a:r>
            <a:r>
              <a:rPr spc="-195" dirty="0"/>
              <a:t> </a:t>
            </a:r>
            <a:r>
              <a:rPr dirty="0"/>
              <a:t>for</a:t>
            </a:r>
            <a:r>
              <a:rPr spc="-195" dirty="0"/>
              <a:t> </a:t>
            </a:r>
            <a:r>
              <a:rPr spc="-10" dirty="0"/>
              <a:t>Success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pc="-30" dirty="0"/>
              <a:t>Transformer</a:t>
            </a:r>
            <a:r>
              <a:rPr spc="-70" dirty="0"/>
              <a:t> </a:t>
            </a:r>
            <a:r>
              <a:rPr spc="-10" dirty="0"/>
              <a:t>architecture</a:t>
            </a:r>
            <a:r>
              <a:rPr spc="-75" dirty="0"/>
              <a:t> </a:t>
            </a:r>
            <a:r>
              <a:rPr dirty="0"/>
              <a:t>(embeds</a:t>
            </a:r>
            <a:r>
              <a:rPr spc="-65" dirty="0"/>
              <a:t> </a:t>
            </a:r>
            <a:r>
              <a:rPr spc="-30" dirty="0"/>
              <a:t>self-</a:t>
            </a:r>
            <a:r>
              <a:rPr spc="-10" dirty="0"/>
              <a:t>attention)</a:t>
            </a:r>
          </a:p>
          <a:p>
            <a:pPr>
              <a:lnSpc>
                <a:spcPct val="100000"/>
              </a:lnSpc>
              <a:spcBef>
                <a:spcPts val="1210"/>
              </a:spcBef>
              <a:buFont typeface="Arial"/>
              <a:buChar char="•"/>
            </a:pPr>
            <a:endParaRPr spc="-1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pc="-25" dirty="0"/>
              <a:t>Pre-</a:t>
            </a:r>
            <a:r>
              <a:rPr dirty="0"/>
              <a:t>training</a:t>
            </a:r>
            <a:r>
              <a:rPr spc="-7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massive</a:t>
            </a:r>
            <a:r>
              <a:rPr spc="-70" dirty="0"/>
              <a:t> </a:t>
            </a:r>
            <a:r>
              <a:rPr dirty="0"/>
              <a:t>amounts</a:t>
            </a:r>
            <a:r>
              <a:rPr spc="-6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ViT:</a:t>
            </a:r>
            <a:r>
              <a:rPr spc="-160" dirty="0"/>
              <a:t> </a:t>
            </a:r>
            <a:r>
              <a:rPr spc="-10" dirty="0"/>
              <a:t>Key</a:t>
            </a:r>
            <a:r>
              <a:rPr spc="-229" dirty="0"/>
              <a:t> </a:t>
            </a:r>
            <a:r>
              <a:rPr spc="-30" dirty="0"/>
              <a:t>Ingredients</a:t>
            </a:r>
            <a:r>
              <a:rPr spc="-195" dirty="0"/>
              <a:t> </a:t>
            </a:r>
            <a:r>
              <a:rPr dirty="0"/>
              <a:t>for</a:t>
            </a:r>
            <a:r>
              <a:rPr spc="-195" dirty="0"/>
              <a:t> </a:t>
            </a:r>
            <a:r>
              <a:rPr spc="-10" dirty="0"/>
              <a:t>Success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pc="-30" dirty="0">
                <a:solidFill>
                  <a:srgbClr val="0432FF"/>
                </a:solidFill>
              </a:rPr>
              <a:t>Transformer</a:t>
            </a:r>
            <a:r>
              <a:rPr spc="-70" dirty="0">
                <a:solidFill>
                  <a:srgbClr val="0432FF"/>
                </a:solidFill>
              </a:rPr>
              <a:t> </a:t>
            </a:r>
            <a:r>
              <a:rPr spc="-10" dirty="0">
                <a:solidFill>
                  <a:srgbClr val="0432FF"/>
                </a:solidFill>
              </a:rPr>
              <a:t>architecture</a:t>
            </a:r>
            <a:r>
              <a:rPr spc="-75" dirty="0">
                <a:solidFill>
                  <a:srgbClr val="0432FF"/>
                </a:solidFill>
              </a:rPr>
              <a:t> </a:t>
            </a:r>
            <a:r>
              <a:rPr dirty="0">
                <a:solidFill>
                  <a:srgbClr val="0432FF"/>
                </a:solidFill>
              </a:rPr>
              <a:t>(embeds</a:t>
            </a:r>
            <a:r>
              <a:rPr spc="-65" dirty="0">
                <a:solidFill>
                  <a:srgbClr val="0432FF"/>
                </a:solidFill>
              </a:rPr>
              <a:t> </a:t>
            </a:r>
            <a:r>
              <a:rPr spc="-30" dirty="0">
                <a:solidFill>
                  <a:srgbClr val="0432FF"/>
                </a:solidFill>
              </a:rPr>
              <a:t>self-</a:t>
            </a:r>
            <a:r>
              <a:rPr spc="-10" dirty="0">
                <a:solidFill>
                  <a:srgbClr val="0432FF"/>
                </a:solidFill>
              </a:rPr>
              <a:t>attention)</a:t>
            </a:r>
          </a:p>
          <a:p>
            <a:pPr>
              <a:lnSpc>
                <a:spcPct val="100000"/>
              </a:lnSpc>
              <a:spcBef>
                <a:spcPts val="1210"/>
              </a:spcBef>
              <a:buFont typeface="Arial"/>
              <a:buChar char="•"/>
            </a:pPr>
            <a:endParaRPr spc="-10" dirty="0">
              <a:solidFill>
                <a:srgbClr val="0432FF"/>
              </a:solidFill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pc="-25" dirty="0"/>
              <a:t>Pre-</a:t>
            </a:r>
            <a:r>
              <a:rPr dirty="0"/>
              <a:t>training</a:t>
            </a:r>
            <a:r>
              <a:rPr spc="-7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massive</a:t>
            </a:r>
            <a:r>
              <a:rPr spc="-70" dirty="0"/>
              <a:t> </a:t>
            </a:r>
            <a:r>
              <a:rPr dirty="0"/>
              <a:t>amounts</a:t>
            </a:r>
            <a:r>
              <a:rPr spc="-60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0" dirty="0"/>
              <a:t>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037" y="1705437"/>
            <a:ext cx="6546486" cy="4542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81860" y="6563631"/>
            <a:ext cx="98894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Dosovitskiy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16x16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Scale.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ICLR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2021.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7" y="611124"/>
            <a:ext cx="10157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Architecture:</a:t>
            </a:r>
            <a:r>
              <a:rPr spc="-170" dirty="0"/>
              <a:t> </a:t>
            </a:r>
            <a:r>
              <a:rPr dirty="0"/>
              <a:t>Uses</a:t>
            </a:r>
            <a:r>
              <a:rPr spc="-160" dirty="0"/>
              <a:t> </a:t>
            </a:r>
            <a:r>
              <a:rPr spc="-30" dirty="0"/>
              <a:t>Popular</a:t>
            </a:r>
            <a:r>
              <a:rPr spc="-165" dirty="0"/>
              <a:t> </a:t>
            </a:r>
            <a:r>
              <a:rPr dirty="0"/>
              <a:t>BERT</a:t>
            </a:r>
            <a:r>
              <a:rPr spc="-16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1037" y="1310297"/>
            <a:ext cx="9921875" cy="5233670"/>
            <a:chOff x="2101037" y="1310297"/>
            <a:chExt cx="9921875" cy="523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1037" y="1310297"/>
              <a:ext cx="9921633" cy="52330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589855" y="3044024"/>
              <a:ext cx="5029200" cy="884555"/>
            </a:xfrm>
            <a:custGeom>
              <a:avLst/>
              <a:gdLst/>
              <a:ahLst/>
              <a:cxnLst/>
              <a:rect l="l" t="t" r="r" b="b"/>
              <a:pathLst>
                <a:path w="5029200" h="884554">
                  <a:moveTo>
                    <a:pt x="5029202" y="0"/>
                  </a:moveTo>
                  <a:lnTo>
                    <a:pt x="0" y="0"/>
                  </a:lnTo>
                  <a:lnTo>
                    <a:pt x="0" y="884504"/>
                  </a:lnTo>
                  <a:lnTo>
                    <a:pt x="5029202" y="884504"/>
                  </a:lnTo>
                  <a:lnTo>
                    <a:pt x="5029202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860" y="6563631"/>
            <a:ext cx="98894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Dosovitskiy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16x16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Scale.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ICLR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2021.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93891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Architecture:</a:t>
            </a:r>
            <a:r>
              <a:rPr spc="-165" dirty="0"/>
              <a:t> </a:t>
            </a:r>
            <a:r>
              <a:rPr spc="-10" dirty="0"/>
              <a:t>Key</a:t>
            </a:r>
            <a:r>
              <a:rPr spc="-165" dirty="0"/>
              <a:t> </a:t>
            </a:r>
            <a:r>
              <a:rPr spc="-25" dirty="0"/>
              <a:t>Novelty</a:t>
            </a:r>
            <a:r>
              <a:rPr spc="-160" dirty="0"/>
              <a:t> </a:t>
            </a:r>
            <a:r>
              <a:rPr dirty="0"/>
              <a:t>is</a:t>
            </a:r>
            <a:r>
              <a:rPr spc="-175" dirty="0"/>
              <a:t> </a:t>
            </a:r>
            <a:r>
              <a:rPr spc="-70" dirty="0">
                <a:solidFill>
                  <a:srgbClr val="0432FF"/>
                </a:solidFill>
              </a:rPr>
              <a:t>Self-</a:t>
            </a:r>
            <a:r>
              <a:rPr spc="-10" dirty="0">
                <a:solidFill>
                  <a:srgbClr val="0432FF"/>
                </a:solidFill>
              </a:rPr>
              <a:t>Attention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359150" y="1310297"/>
            <a:ext cx="2663825" cy="5233670"/>
            <a:chOff x="9359150" y="1310297"/>
            <a:chExt cx="2663825" cy="523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9150" y="1310297"/>
              <a:ext cx="2663520" cy="52330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964260" y="4146689"/>
              <a:ext cx="1515745" cy="694690"/>
            </a:xfrm>
            <a:custGeom>
              <a:avLst/>
              <a:gdLst/>
              <a:ahLst/>
              <a:cxnLst/>
              <a:rect l="l" t="t" r="r" b="b"/>
              <a:pathLst>
                <a:path w="1515745" h="694689">
                  <a:moveTo>
                    <a:pt x="1515510" y="0"/>
                  </a:moveTo>
                  <a:lnTo>
                    <a:pt x="0" y="0"/>
                  </a:lnTo>
                  <a:lnTo>
                    <a:pt x="0" y="694253"/>
                  </a:lnTo>
                  <a:lnTo>
                    <a:pt x="1515510" y="694253"/>
                  </a:lnTo>
                  <a:lnTo>
                    <a:pt x="1515510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860" y="6563631"/>
            <a:ext cx="98894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Dosovitskiy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16x16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Scale.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ICLR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2021.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Self-</a:t>
            </a:r>
            <a:r>
              <a:rPr spc="-50" dirty="0"/>
              <a:t>Attention:</a:t>
            </a:r>
            <a:r>
              <a:rPr spc="-135" dirty="0"/>
              <a:t> </a:t>
            </a:r>
            <a:r>
              <a:rPr spc="-20" dirty="0"/>
              <a:t>Idea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156" y="1978659"/>
            <a:ext cx="11083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New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representation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each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pixel</a:t>
            </a:r>
            <a:r>
              <a:rPr sz="22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showing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relationship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pixels;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e.g.,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assume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this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3x3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image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18215" y="3296792"/>
          <a:ext cx="2815590" cy="260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Self-</a:t>
            </a:r>
            <a:r>
              <a:rPr spc="-50" dirty="0"/>
              <a:t>Attention:</a:t>
            </a:r>
            <a:r>
              <a:rPr spc="-135" dirty="0"/>
              <a:t> </a:t>
            </a:r>
            <a:r>
              <a:rPr spc="-20" dirty="0"/>
              <a:t>Idea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7796" y="3081680"/>
            <a:ext cx="8529955" cy="1622425"/>
            <a:chOff x="1927796" y="3081680"/>
            <a:chExt cx="8529955" cy="1622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246" y="3777373"/>
              <a:ext cx="2870199" cy="882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9835" y="3777373"/>
              <a:ext cx="2870200" cy="882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7411" y="3789095"/>
              <a:ext cx="2870200" cy="886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62289" y="3088030"/>
              <a:ext cx="477520" cy="596900"/>
            </a:xfrm>
            <a:custGeom>
              <a:avLst/>
              <a:gdLst/>
              <a:ahLst/>
              <a:cxnLst/>
              <a:rect l="l" t="t" r="r" b="b"/>
              <a:pathLst>
                <a:path w="477519" h="596900">
                  <a:moveTo>
                    <a:pt x="188658" y="0"/>
                  </a:moveTo>
                  <a:lnTo>
                    <a:pt x="138506" y="6739"/>
                  </a:lnTo>
                  <a:lnTo>
                    <a:pt x="93440" y="25757"/>
                  </a:lnTo>
                  <a:lnTo>
                    <a:pt x="55257" y="55257"/>
                  </a:lnTo>
                  <a:lnTo>
                    <a:pt x="25757" y="93440"/>
                  </a:lnTo>
                  <a:lnTo>
                    <a:pt x="6739" y="138506"/>
                  </a:lnTo>
                  <a:lnTo>
                    <a:pt x="0" y="188658"/>
                  </a:lnTo>
                  <a:lnTo>
                    <a:pt x="0" y="596303"/>
                  </a:lnTo>
                  <a:lnTo>
                    <a:pt x="38646" y="596303"/>
                  </a:lnTo>
                  <a:lnTo>
                    <a:pt x="38646" y="188658"/>
                  </a:lnTo>
                  <a:lnTo>
                    <a:pt x="46294" y="141245"/>
                  </a:lnTo>
                  <a:lnTo>
                    <a:pt x="67591" y="100066"/>
                  </a:lnTo>
                  <a:lnTo>
                    <a:pt x="100066" y="67591"/>
                  </a:lnTo>
                  <a:lnTo>
                    <a:pt x="141245" y="46294"/>
                  </a:lnTo>
                  <a:lnTo>
                    <a:pt x="188658" y="38646"/>
                  </a:lnTo>
                  <a:lnTo>
                    <a:pt x="300568" y="38646"/>
                  </a:lnTo>
                  <a:lnTo>
                    <a:pt x="283885" y="25757"/>
                  </a:lnTo>
                  <a:lnTo>
                    <a:pt x="238815" y="6739"/>
                  </a:lnTo>
                  <a:lnTo>
                    <a:pt x="188658" y="0"/>
                  </a:lnTo>
                  <a:close/>
                </a:path>
                <a:path w="477519" h="596900">
                  <a:moveTo>
                    <a:pt x="477329" y="497624"/>
                  </a:moveTo>
                  <a:lnTo>
                    <a:pt x="238671" y="497624"/>
                  </a:lnTo>
                  <a:lnTo>
                    <a:pt x="358000" y="596303"/>
                  </a:lnTo>
                  <a:lnTo>
                    <a:pt x="477329" y="497624"/>
                  </a:lnTo>
                  <a:close/>
                </a:path>
                <a:path w="477519" h="596900">
                  <a:moveTo>
                    <a:pt x="300568" y="38646"/>
                  </a:moveTo>
                  <a:lnTo>
                    <a:pt x="188658" y="38646"/>
                  </a:lnTo>
                  <a:lnTo>
                    <a:pt x="236076" y="46294"/>
                  </a:lnTo>
                  <a:lnTo>
                    <a:pt x="277256" y="67591"/>
                  </a:lnTo>
                  <a:lnTo>
                    <a:pt x="309728" y="100066"/>
                  </a:lnTo>
                  <a:lnTo>
                    <a:pt x="331023" y="141245"/>
                  </a:lnTo>
                  <a:lnTo>
                    <a:pt x="338670" y="188658"/>
                  </a:lnTo>
                  <a:lnTo>
                    <a:pt x="338670" y="497624"/>
                  </a:lnTo>
                  <a:lnTo>
                    <a:pt x="377329" y="497624"/>
                  </a:lnTo>
                  <a:lnTo>
                    <a:pt x="377329" y="188658"/>
                  </a:lnTo>
                  <a:lnTo>
                    <a:pt x="370590" y="138506"/>
                  </a:lnTo>
                  <a:lnTo>
                    <a:pt x="351571" y="93440"/>
                  </a:lnTo>
                  <a:lnTo>
                    <a:pt x="322070" y="55257"/>
                  </a:lnTo>
                  <a:lnTo>
                    <a:pt x="300568" y="38646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2289" y="3088030"/>
              <a:ext cx="477520" cy="596900"/>
            </a:xfrm>
            <a:custGeom>
              <a:avLst/>
              <a:gdLst/>
              <a:ahLst/>
              <a:cxnLst/>
              <a:rect l="l" t="t" r="r" b="b"/>
              <a:pathLst>
                <a:path w="477519" h="596900">
                  <a:moveTo>
                    <a:pt x="0" y="596308"/>
                  </a:moveTo>
                  <a:lnTo>
                    <a:pt x="0" y="188663"/>
                  </a:lnTo>
                  <a:lnTo>
                    <a:pt x="6739" y="138508"/>
                  </a:lnTo>
                  <a:lnTo>
                    <a:pt x="25758" y="93441"/>
                  </a:lnTo>
                  <a:lnTo>
                    <a:pt x="55258" y="55258"/>
                  </a:lnTo>
                  <a:lnTo>
                    <a:pt x="93441" y="25757"/>
                  </a:lnTo>
                  <a:lnTo>
                    <a:pt x="138508" y="6739"/>
                  </a:lnTo>
                  <a:lnTo>
                    <a:pt x="188663" y="0"/>
                  </a:lnTo>
                  <a:lnTo>
                    <a:pt x="238816" y="6739"/>
                  </a:lnTo>
                  <a:lnTo>
                    <a:pt x="283884" y="25757"/>
                  </a:lnTo>
                  <a:lnTo>
                    <a:pt x="322067" y="55258"/>
                  </a:lnTo>
                  <a:lnTo>
                    <a:pt x="351567" y="93441"/>
                  </a:lnTo>
                  <a:lnTo>
                    <a:pt x="370586" y="138508"/>
                  </a:lnTo>
                  <a:lnTo>
                    <a:pt x="377325" y="188663"/>
                  </a:lnTo>
                  <a:lnTo>
                    <a:pt x="377326" y="497619"/>
                  </a:lnTo>
                  <a:lnTo>
                    <a:pt x="477335" y="497619"/>
                  </a:lnTo>
                  <a:lnTo>
                    <a:pt x="358002" y="596308"/>
                  </a:lnTo>
                  <a:lnTo>
                    <a:pt x="238667" y="497619"/>
                  </a:lnTo>
                  <a:lnTo>
                    <a:pt x="338676" y="497619"/>
                  </a:lnTo>
                  <a:lnTo>
                    <a:pt x="338676" y="188663"/>
                  </a:lnTo>
                  <a:lnTo>
                    <a:pt x="331028" y="141247"/>
                  </a:lnTo>
                  <a:lnTo>
                    <a:pt x="309732" y="100066"/>
                  </a:lnTo>
                  <a:lnTo>
                    <a:pt x="277258" y="67593"/>
                  </a:lnTo>
                  <a:lnTo>
                    <a:pt x="236078" y="46297"/>
                  </a:lnTo>
                  <a:lnTo>
                    <a:pt x="188663" y="38649"/>
                  </a:lnTo>
                  <a:lnTo>
                    <a:pt x="141247" y="46297"/>
                  </a:lnTo>
                  <a:lnTo>
                    <a:pt x="100066" y="67593"/>
                  </a:lnTo>
                  <a:lnTo>
                    <a:pt x="67593" y="100067"/>
                  </a:lnTo>
                  <a:lnTo>
                    <a:pt x="46297" y="141247"/>
                  </a:lnTo>
                  <a:lnTo>
                    <a:pt x="38649" y="188663"/>
                  </a:lnTo>
                  <a:lnTo>
                    <a:pt x="38649" y="596308"/>
                  </a:lnTo>
                  <a:lnTo>
                    <a:pt x="0" y="59630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2246" y="3770617"/>
              <a:ext cx="935355" cy="889000"/>
            </a:xfrm>
            <a:custGeom>
              <a:avLst/>
              <a:gdLst/>
              <a:ahLst/>
              <a:cxnLst/>
              <a:rect l="l" t="t" r="r" b="b"/>
              <a:pathLst>
                <a:path w="935355" h="889000">
                  <a:moveTo>
                    <a:pt x="0" y="0"/>
                  </a:moveTo>
                  <a:lnTo>
                    <a:pt x="935284" y="0"/>
                  </a:lnTo>
                  <a:lnTo>
                    <a:pt x="935284" y="888850"/>
                  </a:lnTo>
                  <a:lnTo>
                    <a:pt x="0" y="88885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7156" y="1978659"/>
            <a:ext cx="11083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New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representation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each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pixel</a:t>
            </a:r>
            <a:r>
              <a:rPr sz="22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showing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relationship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pixels;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e.g.,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assume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this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3x3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image</a:t>
            </a:r>
            <a:endParaRPr sz="2200">
              <a:latin typeface="Carlito"/>
              <a:cs typeface="Carli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79319" y="4775805"/>
            <a:ext cx="7739225" cy="111919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02440" y="5975965"/>
            <a:ext cx="11281410" cy="7664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14935">
              <a:lnSpc>
                <a:spcPts val="2900"/>
              </a:lnSpc>
              <a:spcBef>
                <a:spcPts val="6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Learned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new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representation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indicates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which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global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information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clarifies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pixel’s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meaning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(e.g.,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include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representation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pixel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eye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context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what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animal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belongs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to)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Self-</a:t>
            </a:r>
            <a:r>
              <a:rPr spc="-50" dirty="0"/>
              <a:t>Attention:</a:t>
            </a:r>
            <a:r>
              <a:rPr spc="-135" dirty="0"/>
              <a:t> </a:t>
            </a:r>
            <a:r>
              <a:rPr spc="-20" dirty="0"/>
              <a:t>Idea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27796" y="3081680"/>
            <a:ext cx="8529955" cy="1622425"/>
            <a:chOff x="1927796" y="3081680"/>
            <a:chExt cx="8529955" cy="1622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246" y="3777373"/>
              <a:ext cx="2870199" cy="882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9835" y="3777373"/>
              <a:ext cx="2870200" cy="882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7411" y="3789095"/>
              <a:ext cx="2870200" cy="886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62289" y="3088030"/>
              <a:ext cx="477520" cy="596900"/>
            </a:xfrm>
            <a:custGeom>
              <a:avLst/>
              <a:gdLst/>
              <a:ahLst/>
              <a:cxnLst/>
              <a:rect l="l" t="t" r="r" b="b"/>
              <a:pathLst>
                <a:path w="477519" h="596900">
                  <a:moveTo>
                    <a:pt x="188658" y="0"/>
                  </a:moveTo>
                  <a:lnTo>
                    <a:pt x="138506" y="6739"/>
                  </a:lnTo>
                  <a:lnTo>
                    <a:pt x="93440" y="25757"/>
                  </a:lnTo>
                  <a:lnTo>
                    <a:pt x="55257" y="55257"/>
                  </a:lnTo>
                  <a:lnTo>
                    <a:pt x="25757" y="93440"/>
                  </a:lnTo>
                  <a:lnTo>
                    <a:pt x="6739" y="138506"/>
                  </a:lnTo>
                  <a:lnTo>
                    <a:pt x="0" y="188658"/>
                  </a:lnTo>
                  <a:lnTo>
                    <a:pt x="0" y="596303"/>
                  </a:lnTo>
                  <a:lnTo>
                    <a:pt x="38646" y="596303"/>
                  </a:lnTo>
                  <a:lnTo>
                    <a:pt x="38646" y="188658"/>
                  </a:lnTo>
                  <a:lnTo>
                    <a:pt x="46294" y="141245"/>
                  </a:lnTo>
                  <a:lnTo>
                    <a:pt x="67591" y="100066"/>
                  </a:lnTo>
                  <a:lnTo>
                    <a:pt x="100066" y="67591"/>
                  </a:lnTo>
                  <a:lnTo>
                    <a:pt x="141245" y="46294"/>
                  </a:lnTo>
                  <a:lnTo>
                    <a:pt x="188658" y="38646"/>
                  </a:lnTo>
                  <a:lnTo>
                    <a:pt x="300568" y="38646"/>
                  </a:lnTo>
                  <a:lnTo>
                    <a:pt x="283885" y="25757"/>
                  </a:lnTo>
                  <a:lnTo>
                    <a:pt x="238815" y="6739"/>
                  </a:lnTo>
                  <a:lnTo>
                    <a:pt x="188658" y="0"/>
                  </a:lnTo>
                  <a:close/>
                </a:path>
                <a:path w="477519" h="596900">
                  <a:moveTo>
                    <a:pt x="477329" y="497624"/>
                  </a:moveTo>
                  <a:lnTo>
                    <a:pt x="238671" y="497624"/>
                  </a:lnTo>
                  <a:lnTo>
                    <a:pt x="358000" y="596303"/>
                  </a:lnTo>
                  <a:lnTo>
                    <a:pt x="477329" y="497624"/>
                  </a:lnTo>
                  <a:close/>
                </a:path>
                <a:path w="477519" h="596900">
                  <a:moveTo>
                    <a:pt x="300568" y="38646"/>
                  </a:moveTo>
                  <a:lnTo>
                    <a:pt x="188658" y="38646"/>
                  </a:lnTo>
                  <a:lnTo>
                    <a:pt x="236076" y="46294"/>
                  </a:lnTo>
                  <a:lnTo>
                    <a:pt x="277256" y="67591"/>
                  </a:lnTo>
                  <a:lnTo>
                    <a:pt x="309728" y="100066"/>
                  </a:lnTo>
                  <a:lnTo>
                    <a:pt x="331023" y="141245"/>
                  </a:lnTo>
                  <a:lnTo>
                    <a:pt x="338670" y="188658"/>
                  </a:lnTo>
                  <a:lnTo>
                    <a:pt x="338670" y="497624"/>
                  </a:lnTo>
                  <a:lnTo>
                    <a:pt x="377329" y="497624"/>
                  </a:lnTo>
                  <a:lnTo>
                    <a:pt x="377329" y="188658"/>
                  </a:lnTo>
                  <a:lnTo>
                    <a:pt x="370590" y="138506"/>
                  </a:lnTo>
                  <a:lnTo>
                    <a:pt x="351571" y="93440"/>
                  </a:lnTo>
                  <a:lnTo>
                    <a:pt x="322070" y="55257"/>
                  </a:lnTo>
                  <a:lnTo>
                    <a:pt x="300568" y="38646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62289" y="3088030"/>
              <a:ext cx="477520" cy="596900"/>
            </a:xfrm>
            <a:custGeom>
              <a:avLst/>
              <a:gdLst/>
              <a:ahLst/>
              <a:cxnLst/>
              <a:rect l="l" t="t" r="r" b="b"/>
              <a:pathLst>
                <a:path w="477519" h="596900">
                  <a:moveTo>
                    <a:pt x="0" y="596308"/>
                  </a:moveTo>
                  <a:lnTo>
                    <a:pt x="0" y="188663"/>
                  </a:lnTo>
                  <a:lnTo>
                    <a:pt x="6739" y="138508"/>
                  </a:lnTo>
                  <a:lnTo>
                    <a:pt x="25758" y="93441"/>
                  </a:lnTo>
                  <a:lnTo>
                    <a:pt x="55258" y="55258"/>
                  </a:lnTo>
                  <a:lnTo>
                    <a:pt x="93441" y="25757"/>
                  </a:lnTo>
                  <a:lnTo>
                    <a:pt x="138508" y="6739"/>
                  </a:lnTo>
                  <a:lnTo>
                    <a:pt x="188663" y="0"/>
                  </a:lnTo>
                  <a:lnTo>
                    <a:pt x="238816" y="6739"/>
                  </a:lnTo>
                  <a:lnTo>
                    <a:pt x="283884" y="25757"/>
                  </a:lnTo>
                  <a:lnTo>
                    <a:pt x="322067" y="55258"/>
                  </a:lnTo>
                  <a:lnTo>
                    <a:pt x="351567" y="93441"/>
                  </a:lnTo>
                  <a:lnTo>
                    <a:pt x="370586" y="138508"/>
                  </a:lnTo>
                  <a:lnTo>
                    <a:pt x="377325" y="188663"/>
                  </a:lnTo>
                  <a:lnTo>
                    <a:pt x="377326" y="497619"/>
                  </a:lnTo>
                  <a:lnTo>
                    <a:pt x="477335" y="497619"/>
                  </a:lnTo>
                  <a:lnTo>
                    <a:pt x="358002" y="596308"/>
                  </a:lnTo>
                  <a:lnTo>
                    <a:pt x="238667" y="497619"/>
                  </a:lnTo>
                  <a:lnTo>
                    <a:pt x="338676" y="497619"/>
                  </a:lnTo>
                  <a:lnTo>
                    <a:pt x="338676" y="188663"/>
                  </a:lnTo>
                  <a:lnTo>
                    <a:pt x="331028" y="141247"/>
                  </a:lnTo>
                  <a:lnTo>
                    <a:pt x="309732" y="100066"/>
                  </a:lnTo>
                  <a:lnTo>
                    <a:pt x="277258" y="67593"/>
                  </a:lnTo>
                  <a:lnTo>
                    <a:pt x="236078" y="46297"/>
                  </a:lnTo>
                  <a:lnTo>
                    <a:pt x="188663" y="38649"/>
                  </a:lnTo>
                  <a:lnTo>
                    <a:pt x="141247" y="46297"/>
                  </a:lnTo>
                  <a:lnTo>
                    <a:pt x="100066" y="67593"/>
                  </a:lnTo>
                  <a:lnTo>
                    <a:pt x="67593" y="100067"/>
                  </a:lnTo>
                  <a:lnTo>
                    <a:pt x="46297" y="141247"/>
                  </a:lnTo>
                  <a:lnTo>
                    <a:pt x="38649" y="188663"/>
                  </a:lnTo>
                  <a:lnTo>
                    <a:pt x="38649" y="596308"/>
                  </a:lnTo>
                  <a:lnTo>
                    <a:pt x="0" y="59630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2246" y="3770617"/>
              <a:ext cx="935355" cy="889000"/>
            </a:xfrm>
            <a:custGeom>
              <a:avLst/>
              <a:gdLst/>
              <a:ahLst/>
              <a:cxnLst/>
              <a:rect l="l" t="t" r="r" b="b"/>
              <a:pathLst>
                <a:path w="935355" h="889000">
                  <a:moveTo>
                    <a:pt x="0" y="0"/>
                  </a:moveTo>
                  <a:lnTo>
                    <a:pt x="935284" y="0"/>
                  </a:lnTo>
                  <a:lnTo>
                    <a:pt x="935284" y="888850"/>
                  </a:lnTo>
                  <a:lnTo>
                    <a:pt x="0" y="88885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7156" y="1978659"/>
            <a:ext cx="11083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New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representation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each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pixel</a:t>
            </a:r>
            <a:r>
              <a:rPr sz="22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showing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relationship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pixels;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e.g.,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assume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this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3x3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image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82709" y="4750405"/>
            <a:ext cx="6533515" cy="1045844"/>
            <a:chOff x="2782709" y="4750405"/>
            <a:chExt cx="6533515" cy="1045844"/>
          </a:xfrm>
        </p:grpSpPr>
        <p:sp>
          <p:nvSpPr>
            <p:cNvPr id="12" name="object 12"/>
            <p:cNvSpPr/>
            <p:nvPr/>
          </p:nvSpPr>
          <p:spPr>
            <a:xfrm>
              <a:off x="2801759" y="4783505"/>
              <a:ext cx="4503420" cy="664210"/>
            </a:xfrm>
            <a:custGeom>
              <a:avLst/>
              <a:gdLst/>
              <a:ahLst/>
              <a:cxnLst/>
              <a:rect l="l" t="t" r="r" b="b"/>
              <a:pathLst>
                <a:path w="4503420" h="664210">
                  <a:moveTo>
                    <a:pt x="4340212" y="0"/>
                  </a:moveTo>
                  <a:lnTo>
                    <a:pt x="4177487" y="181368"/>
                  </a:lnTo>
                  <a:lnTo>
                    <a:pt x="4330090" y="181368"/>
                  </a:lnTo>
                  <a:lnTo>
                    <a:pt x="4330090" y="373595"/>
                  </a:lnTo>
                  <a:lnTo>
                    <a:pt x="4325735" y="422188"/>
                  </a:lnTo>
                  <a:lnTo>
                    <a:pt x="4313177" y="467923"/>
                  </a:lnTo>
                  <a:lnTo>
                    <a:pt x="4293182" y="510038"/>
                  </a:lnTo>
                  <a:lnTo>
                    <a:pt x="4266511" y="547767"/>
                  </a:lnTo>
                  <a:lnTo>
                    <a:pt x="4233930" y="580349"/>
                  </a:lnTo>
                  <a:lnTo>
                    <a:pt x="4196200" y="607020"/>
                  </a:lnTo>
                  <a:lnTo>
                    <a:pt x="4154086" y="627015"/>
                  </a:lnTo>
                  <a:lnTo>
                    <a:pt x="4108350" y="639572"/>
                  </a:lnTo>
                  <a:lnTo>
                    <a:pt x="4059758" y="643928"/>
                  </a:lnTo>
                  <a:lnTo>
                    <a:pt x="290576" y="643928"/>
                  </a:lnTo>
                  <a:lnTo>
                    <a:pt x="241983" y="639572"/>
                  </a:lnTo>
                  <a:lnTo>
                    <a:pt x="196247" y="627015"/>
                  </a:lnTo>
                  <a:lnTo>
                    <a:pt x="154133" y="607020"/>
                  </a:lnTo>
                  <a:lnTo>
                    <a:pt x="116404" y="580349"/>
                  </a:lnTo>
                  <a:lnTo>
                    <a:pt x="83822" y="547767"/>
                  </a:lnTo>
                  <a:lnTo>
                    <a:pt x="57151" y="510038"/>
                  </a:lnTo>
                  <a:lnTo>
                    <a:pt x="37156" y="467923"/>
                  </a:lnTo>
                  <a:lnTo>
                    <a:pt x="24599" y="422188"/>
                  </a:lnTo>
                  <a:lnTo>
                    <a:pt x="20243" y="373595"/>
                  </a:lnTo>
                  <a:lnTo>
                    <a:pt x="20243" y="0"/>
                  </a:lnTo>
                  <a:lnTo>
                    <a:pt x="0" y="0"/>
                  </a:lnTo>
                  <a:lnTo>
                    <a:pt x="0" y="373595"/>
                  </a:lnTo>
                  <a:lnTo>
                    <a:pt x="3803" y="420727"/>
                  </a:lnTo>
                  <a:lnTo>
                    <a:pt x="14814" y="465439"/>
                  </a:lnTo>
                  <a:lnTo>
                    <a:pt x="32434" y="507130"/>
                  </a:lnTo>
                  <a:lnTo>
                    <a:pt x="56065" y="545204"/>
                  </a:lnTo>
                  <a:lnTo>
                    <a:pt x="85109" y="579062"/>
                  </a:lnTo>
                  <a:lnTo>
                    <a:pt x="118967" y="608106"/>
                  </a:lnTo>
                  <a:lnTo>
                    <a:pt x="157041" y="631737"/>
                  </a:lnTo>
                  <a:lnTo>
                    <a:pt x="198732" y="649357"/>
                  </a:lnTo>
                  <a:lnTo>
                    <a:pt x="243443" y="660368"/>
                  </a:lnTo>
                  <a:lnTo>
                    <a:pt x="290576" y="664171"/>
                  </a:lnTo>
                  <a:lnTo>
                    <a:pt x="4059758" y="664171"/>
                  </a:lnTo>
                  <a:lnTo>
                    <a:pt x="4106889" y="660368"/>
                  </a:lnTo>
                  <a:lnTo>
                    <a:pt x="4151600" y="649357"/>
                  </a:lnTo>
                  <a:lnTo>
                    <a:pt x="4193290" y="631737"/>
                  </a:lnTo>
                  <a:lnTo>
                    <a:pt x="4231362" y="608106"/>
                  </a:lnTo>
                  <a:lnTo>
                    <a:pt x="4265218" y="579062"/>
                  </a:lnTo>
                  <a:lnTo>
                    <a:pt x="4294260" y="545204"/>
                  </a:lnTo>
                  <a:lnTo>
                    <a:pt x="4317890" y="507130"/>
                  </a:lnTo>
                  <a:lnTo>
                    <a:pt x="4335508" y="465439"/>
                  </a:lnTo>
                  <a:lnTo>
                    <a:pt x="4346518" y="420727"/>
                  </a:lnTo>
                  <a:lnTo>
                    <a:pt x="4350321" y="373595"/>
                  </a:lnTo>
                  <a:lnTo>
                    <a:pt x="4350321" y="181368"/>
                  </a:lnTo>
                  <a:lnTo>
                    <a:pt x="4502924" y="181368"/>
                  </a:lnTo>
                  <a:lnTo>
                    <a:pt x="4340212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1759" y="4783508"/>
              <a:ext cx="4503420" cy="664210"/>
            </a:xfrm>
            <a:custGeom>
              <a:avLst/>
              <a:gdLst/>
              <a:ahLst/>
              <a:cxnLst/>
              <a:rect l="l" t="t" r="r" b="b"/>
              <a:pathLst>
                <a:path w="4503420" h="664210">
                  <a:moveTo>
                    <a:pt x="0" y="0"/>
                  </a:moveTo>
                  <a:lnTo>
                    <a:pt x="0" y="373595"/>
                  </a:lnTo>
                  <a:lnTo>
                    <a:pt x="3803" y="420727"/>
                  </a:lnTo>
                  <a:lnTo>
                    <a:pt x="14813" y="465439"/>
                  </a:lnTo>
                  <a:lnTo>
                    <a:pt x="32433" y="507130"/>
                  </a:lnTo>
                  <a:lnTo>
                    <a:pt x="56063" y="545204"/>
                  </a:lnTo>
                  <a:lnTo>
                    <a:pt x="85106" y="579062"/>
                  </a:lnTo>
                  <a:lnTo>
                    <a:pt x="118964" y="608105"/>
                  </a:lnTo>
                  <a:lnTo>
                    <a:pt x="157038" y="631736"/>
                  </a:lnTo>
                  <a:lnTo>
                    <a:pt x="198729" y="649355"/>
                  </a:lnTo>
                  <a:lnTo>
                    <a:pt x="243440" y="660366"/>
                  </a:lnTo>
                  <a:lnTo>
                    <a:pt x="290573" y="664169"/>
                  </a:lnTo>
                  <a:lnTo>
                    <a:pt x="4059752" y="664169"/>
                  </a:lnTo>
                  <a:lnTo>
                    <a:pt x="4106884" y="660366"/>
                  </a:lnTo>
                  <a:lnTo>
                    <a:pt x="4151595" y="649355"/>
                  </a:lnTo>
                  <a:lnTo>
                    <a:pt x="4193287" y="631736"/>
                  </a:lnTo>
                  <a:lnTo>
                    <a:pt x="4231360" y="608105"/>
                  </a:lnTo>
                  <a:lnTo>
                    <a:pt x="4265217" y="579062"/>
                  </a:lnTo>
                  <a:lnTo>
                    <a:pt x="4294260" y="545204"/>
                  </a:lnTo>
                  <a:lnTo>
                    <a:pt x="4317890" y="507130"/>
                  </a:lnTo>
                  <a:lnTo>
                    <a:pt x="4335509" y="465439"/>
                  </a:lnTo>
                  <a:lnTo>
                    <a:pt x="4346519" y="420727"/>
                  </a:lnTo>
                  <a:lnTo>
                    <a:pt x="4350322" y="373595"/>
                  </a:lnTo>
                  <a:lnTo>
                    <a:pt x="4350322" y="181364"/>
                  </a:lnTo>
                  <a:lnTo>
                    <a:pt x="4502932" y="181364"/>
                  </a:lnTo>
                  <a:lnTo>
                    <a:pt x="4340212" y="0"/>
                  </a:lnTo>
                  <a:lnTo>
                    <a:pt x="4177482" y="181364"/>
                  </a:lnTo>
                  <a:lnTo>
                    <a:pt x="4330092" y="181364"/>
                  </a:lnTo>
                  <a:lnTo>
                    <a:pt x="4330092" y="373595"/>
                  </a:lnTo>
                  <a:lnTo>
                    <a:pt x="4325736" y="422188"/>
                  </a:lnTo>
                  <a:lnTo>
                    <a:pt x="4313178" y="467925"/>
                  </a:lnTo>
                  <a:lnTo>
                    <a:pt x="4293182" y="510040"/>
                  </a:lnTo>
                  <a:lnTo>
                    <a:pt x="4266510" y="547771"/>
                  </a:lnTo>
                  <a:lnTo>
                    <a:pt x="4233927" y="580354"/>
                  </a:lnTo>
                  <a:lnTo>
                    <a:pt x="4196196" y="607025"/>
                  </a:lnTo>
                  <a:lnTo>
                    <a:pt x="4154080" y="627021"/>
                  </a:lnTo>
                  <a:lnTo>
                    <a:pt x="4108345" y="639579"/>
                  </a:lnTo>
                  <a:lnTo>
                    <a:pt x="4059752" y="643934"/>
                  </a:lnTo>
                  <a:lnTo>
                    <a:pt x="290573" y="643929"/>
                  </a:lnTo>
                  <a:lnTo>
                    <a:pt x="241979" y="639574"/>
                  </a:lnTo>
                  <a:lnTo>
                    <a:pt x="196243" y="627016"/>
                  </a:lnTo>
                  <a:lnTo>
                    <a:pt x="154128" y="607020"/>
                  </a:lnTo>
                  <a:lnTo>
                    <a:pt x="116397" y="580349"/>
                  </a:lnTo>
                  <a:lnTo>
                    <a:pt x="83814" y="547766"/>
                  </a:lnTo>
                  <a:lnTo>
                    <a:pt x="57143" y="510036"/>
                  </a:lnTo>
                  <a:lnTo>
                    <a:pt x="37147" y="467920"/>
                  </a:lnTo>
                  <a:lnTo>
                    <a:pt x="24590" y="422184"/>
                  </a:lnTo>
                  <a:lnTo>
                    <a:pt x="20234" y="373590"/>
                  </a:lnTo>
                  <a:lnTo>
                    <a:pt x="20239" y="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40646" y="4782159"/>
              <a:ext cx="6243955" cy="982344"/>
            </a:xfrm>
            <a:custGeom>
              <a:avLst/>
              <a:gdLst/>
              <a:ahLst/>
              <a:cxnLst/>
              <a:rect l="l" t="t" r="r" b="b"/>
              <a:pathLst>
                <a:path w="6243955" h="982345">
                  <a:moveTo>
                    <a:pt x="5998337" y="0"/>
                  </a:moveTo>
                  <a:lnTo>
                    <a:pt x="5752871" y="379806"/>
                  </a:lnTo>
                  <a:lnTo>
                    <a:pt x="5983630" y="379806"/>
                  </a:lnTo>
                  <a:lnTo>
                    <a:pt x="5983630" y="552322"/>
                  </a:lnTo>
                  <a:lnTo>
                    <a:pt x="5980938" y="598990"/>
                  </a:lnTo>
                  <a:lnTo>
                    <a:pt x="5973061" y="644077"/>
                  </a:lnTo>
                  <a:lnTo>
                    <a:pt x="5960301" y="687282"/>
                  </a:lnTo>
                  <a:lnTo>
                    <a:pt x="5942957" y="728305"/>
                  </a:lnTo>
                  <a:lnTo>
                    <a:pt x="5921329" y="766847"/>
                  </a:lnTo>
                  <a:lnTo>
                    <a:pt x="5895719" y="802606"/>
                  </a:lnTo>
                  <a:lnTo>
                    <a:pt x="5866425" y="835282"/>
                  </a:lnTo>
                  <a:lnTo>
                    <a:pt x="5833748" y="864576"/>
                  </a:lnTo>
                  <a:lnTo>
                    <a:pt x="5797989" y="890187"/>
                  </a:lnTo>
                  <a:lnTo>
                    <a:pt x="5759448" y="911815"/>
                  </a:lnTo>
                  <a:lnTo>
                    <a:pt x="5718425" y="929159"/>
                  </a:lnTo>
                  <a:lnTo>
                    <a:pt x="5675220" y="941919"/>
                  </a:lnTo>
                  <a:lnTo>
                    <a:pt x="5630133" y="949796"/>
                  </a:lnTo>
                  <a:lnTo>
                    <a:pt x="5583466" y="952488"/>
                  </a:lnTo>
                  <a:lnTo>
                    <a:pt x="429590" y="952488"/>
                  </a:lnTo>
                  <a:lnTo>
                    <a:pt x="382922" y="949796"/>
                  </a:lnTo>
                  <a:lnTo>
                    <a:pt x="337835" y="941919"/>
                  </a:lnTo>
                  <a:lnTo>
                    <a:pt x="294630" y="929159"/>
                  </a:lnTo>
                  <a:lnTo>
                    <a:pt x="253607" y="911815"/>
                  </a:lnTo>
                  <a:lnTo>
                    <a:pt x="215066" y="890187"/>
                  </a:lnTo>
                  <a:lnTo>
                    <a:pt x="179307" y="864576"/>
                  </a:lnTo>
                  <a:lnTo>
                    <a:pt x="146631" y="835282"/>
                  </a:lnTo>
                  <a:lnTo>
                    <a:pt x="117337" y="802606"/>
                  </a:lnTo>
                  <a:lnTo>
                    <a:pt x="91726" y="766847"/>
                  </a:lnTo>
                  <a:lnTo>
                    <a:pt x="70098" y="728305"/>
                  </a:lnTo>
                  <a:lnTo>
                    <a:pt x="52754" y="687282"/>
                  </a:lnTo>
                  <a:lnTo>
                    <a:pt x="39994" y="644077"/>
                  </a:lnTo>
                  <a:lnTo>
                    <a:pt x="32118" y="598990"/>
                  </a:lnTo>
                  <a:lnTo>
                    <a:pt x="29425" y="552322"/>
                  </a:lnTo>
                  <a:lnTo>
                    <a:pt x="29425" y="0"/>
                  </a:lnTo>
                  <a:lnTo>
                    <a:pt x="0" y="0"/>
                  </a:lnTo>
                  <a:lnTo>
                    <a:pt x="0" y="552322"/>
                  </a:lnTo>
                  <a:lnTo>
                    <a:pt x="2520" y="599130"/>
                  </a:lnTo>
                  <a:lnTo>
                    <a:pt x="9908" y="644477"/>
                  </a:lnTo>
                  <a:lnTo>
                    <a:pt x="21900" y="688102"/>
                  </a:lnTo>
                  <a:lnTo>
                    <a:pt x="38235" y="729744"/>
                  </a:lnTo>
                  <a:lnTo>
                    <a:pt x="58650" y="769139"/>
                  </a:lnTo>
                  <a:lnTo>
                    <a:pt x="82884" y="806027"/>
                  </a:lnTo>
                  <a:lnTo>
                    <a:pt x="110674" y="840144"/>
                  </a:lnTo>
                  <a:lnTo>
                    <a:pt x="141760" y="871228"/>
                  </a:lnTo>
                  <a:lnTo>
                    <a:pt x="175877" y="899019"/>
                  </a:lnTo>
                  <a:lnTo>
                    <a:pt x="212765" y="923253"/>
                  </a:lnTo>
                  <a:lnTo>
                    <a:pt x="252161" y="943668"/>
                  </a:lnTo>
                  <a:lnTo>
                    <a:pt x="293804" y="960003"/>
                  </a:lnTo>
                  <a:lnTo>
                    <a:pt x="337431" y="971996"/>
                  </a:lnTo>
                  <a:lnTo>
                    <a:pt x="382780" y="979383"/>
                  </a:lnTo>
                  <a:lnTo>
                    <a:pt x="429590" y="981904"/>
                  </a:lnTo>
                  <a:lnTo>
                    <a:pt x="5583466" y="981904"/>
                  </a:lnTo>
                  <a:lnTo>
                    <a:pt x="5630273" y="979383"/>
                  </a:lnTo>
                  <a:lnTo>
                    <a:pt x="5675620" y="971996"/>
                  </a:lnTo>
                  <a:lnTo>
                    <a:pt x="5719245" y="960003"/>
                  </a:lnTo>
                  <a:lnTo>
                    <a:pt x="5760886" y="943668"/>
                  </a:lnTo>
                  <a:lnTo>
                    <a:pt x="5800281" y="923253"/>
                  </a:lnTo>
                  <a:lnTo>
                    <a:pt x="5837168" y="899019"/>
                  </a:lnTo>
                  <a:lnTo>
                    <a:pt x="5871285" y="871228"/>
                  </a:lnTo>
                  <a:lnTo>
                    <a:pt x="5902369" y="840144"/>
                  </a:lnTo>
                  <a:lnTo>
                    <a:pt x="5930159" y="806027"/>
                  </a:lnTo>
                  <a:lnTo>
                    <a:pt x="5954393" y="769139"/>
                  </a:lnTo>
                  <a:lnTo>
                    <a:pt x="5974808" y="729744"/>
                  </a:lnTo>
                  <a:lnTo>
                    <a:pt x="5991143" y="688102"/>
                  </a:lnTo>
                  <a:lnTo>
                    <a:pt x="6003135" y="644477"/>
                  </a:lnTo>
                  <a:lnTo>
                    <a:pt x="6010522" y="599130"/>
                  </a:lnTo>
                  <a:lnTo>
                    <a:pt x="6013043" y="552322"/>
                  </a:lnTo>
                  <a:lnTo>
                    <a:pt x="6013043" y="379806"/>
                  </a:lnTo>
                  <a:lnTo>
                    <a:pt x="6243815" y="379806"/>
                  </a:lnTo>
                  <a:lnTo>
                    <a:pt x="599833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0646" y="4782155"/>
              <a:ext cx="6243955" cy="982344"/>
            </a:xfrm>
            <a:custGeom>
              <a:avLst/>
              <a:gdLst/>
              <a:ahLst/>
              <a:cxnLst/>
              <a:rect l="l" t="t" r="r" b="b"/>
              <a:pathLst>
                <a:path w="6243955" h="982345">
                  <a:moveTo>
                    <a:pt x="0" y="0"/>
                  </a:moveTo>
                  <a:lnTo>
                    <a:pt x="0" y="552324"/>
                  </a:lnTo>
                  <a:lnTo>
                    <a:pt x="2520" y="599132"/>
                  </a:lnTo>
                  <a:lnTo>
                    <a:pt x="9908" y="644480"/>
                  </a:lnTo>
                  <a:lnTo>
                    <a:pt x="21900" y="688105"/>
                  </a:lnTo>
                  <a:lnTo>
                    <a:pt x="38235" y="729747"/>
                  </a:lnTo>
                  <a:lnTo>
                    <a:pt x="58650" y="769143"/>
                  </a:lnTo>
                  <a:lnTo>
                    <a:pt x="82884" y="806030"/>
                  </a:lnTo>
                  <a:lnTo>
                    <a:pt x="110675" y="840148"/>
                  </a:lnTo>
                  <a:lnTo>
                    <a:pt x="141759" y="871233"/>
                  </a:lnTo>
                  <a:lnTo>
                    <a:pt x="175877" y="899023"/>
                  </a:lnTo>
                  <a:lnTo>
                    <a:pt x="212764" y="923257"/>
                  </a:lnTo>
                  <a:lnTo>
                    <a:pt x="252160" y="943673"/>
                  </a:lnTo>
                  <a:lnTo>
                    <a:pt x="293801" y="960008"/>
                  </a:lnTo>
                  <a:lnTo>
                    <a:pt x="337427" y="972000"/>
                  </a:lnTo>
                  <a:lnTo>
                    <a:pt x="382775" y="979387"/>
                  </a:lnTo>
                  <a:lnTo>
                    <a:pt x="429583" y="981908"/>
                  </a:lnTo>
                  <a:lnTo>
                    <a:pt x="5583463" y="981908"/>
                  </a:lnTo>
                  <a:lnTo>
                    <a:pt x="5630270" y="979387"/>
                  </a:lnTo>
                  <a:lnTo>
                    <a:pt x="5675618" y="972000"/>
                  </a:lnTo>
                  <a:lnTo>
                    <a:pt x="5719243" y="960008"/>
                  </a:lnTo>
                  <a:lnTo>
                    <a:pt x="5760885" y="943673"/>
                  </a:lnTo>
                  <a:lnTo>
                    <a:pt x="5800280" y="923257"/>
                  </a:lnTo>
                  <a:lnTo>
                    <a:pt x="5837167" y="899023"/>
                  </a:lnTo>
                  <a:lnTo>
                    <a:pt x="5871284" y="871233"/>
                  </a:lnTo>
                  <a:lnTo>
                    <a:pt x="5902368" y="840148"/>
                  </a:lnTo>
                  <a:lnTo>
                    <a:pt x="5930159" y="806030"/>
                  </a:lnTo>
                  <a:lnTo>
                    <a:pt x="5954393" y="769143"/>
                  </a:lnTo>
                  <a:lnTo>
                    <a:pt x="5974808" y="729747"/>
                  </a:lnTo>
                  <a:lnTo>
                    <a:pt x="5991143" y="688105"/>
                  </a:lnTo>
                  <a:lnTo>
                    <a:pt x="6003135" y="644480"/>
                  </a:lnTo>
                  <a:lnTo>
                    <a:pt x="6010522" y="599132"/>
                  </a:lnTo>
                  <a:lnTo>
                    <a:pt x="6013043" y="552324"/>
                  </a:lnTo>
                  <a:lnTo>
                    <a:pt x="6013043" y="379813"/>
                  </a:lnTo>
                  <a:lnTo>
                    <a:pt x="6243813" y="379813"/>
                  </a:lnTo>
                  <a:lnTo>
                    <a:pt x="5998343" y="0"/>
                  </a:lnTo>
                  <a:lnTo>
                    <a:pt x="5752863" y="379813"/>
                  </a:lnTo>
                  <a:lnTo>
                    <a:pt x="5983633" y="379813"/>
                  </a:lnTo>
                  <a:lnTo>
                    <a:pt x="5983633" y="552324"/>
                  </a:lnTo>
                  <a:lnTo>
                    <a:pt x="5980941" y="598992"/>
                  </a:lnTo>
                  <a:lnTo>
                    <a:pt x="5973064" y="644078"/>
                  </a:lnTo>
                  <a:lnTo>
                    <a:pt x="5960304" y="687284"/>
                  </a:lnTo>
                  <a:lnTo>
                    <a:pt x="5942960" y="728307"/>
                  </a:lnTo>
                  <a:lnTo>
                    <a:pt x="5921332" y="766849"/>
                  </a:lnTo>
                  <a:lnTo>
                    <a:pt x="5895721" y="802608"/>
                  </a:lnTo>
                  <a:lnTo>
                    <a:pt x="5866427" y="835285"/>
                  </a:lnTo>
                  <a:lnTo>
                    <a:pt x="5833750" y="864579"/>
                  </a:lnTo>
                  <a:lnTo>
                    <a:pt x="5797990" y="890190"/>
                  </a:lnTo>
                  <a:lnTo>
                    <a:pt x="5759448" y="911818"/>
                  </a:lnTo>
                  <a:lnTo>
                    <a:pt x="5718424" y="929162"/>
                  </a:lnTo>
                  <a:lnTo>
                    <a:pt x="5675219" y="941923"/>
                  </a:lnTo>
                  <a:lnTo>
                    <a:pt x="5630131" y="949799"/>
                  </a:lnTo>
                  <a:lnTo>
                    <a:pt x="5583463" y="952492"/>
                  </a:lnTo>
                  <a:lnTo>
                    <a:pt x="429583" y="952492"/>
                  </a:lnTo>
                  <a:lnTo>
                    <a:pt x="382915" y="949799"/>
                  </a:lnTo>
                  <a:lnTo>
                    <a:pt x="337828" y="941923"/>
                  </a:lnTo>
                  <a:lnTo>
                    <a:pt x="294623" y="929162"/>
                  </a:lnTo>
                  <a:lnTo>
                    <a:pt x="253599" y="911818"/>
                  </a:lnTo>
                  <a:lnTo>
                    <a:pt x="215058" y="890190"/>
                  </a:lnTo>
                  <a:lnTo>
                    <a:pt x="179299" y="864579"/>
                  </a:lnTo>
                  <a:lnTo>
                    <a:pt x="146622" y="835285"/>
                  </a:lnTo>
                  <a:lnTo>
                    <a:pt x="117328" y="802608"/>
                  </a:lnTo>
                  <a:lnTo>
                    <a:pt x="91717" y="766849"/>
                  </a:lnTo>
                  <a:lnTo>
                    <a:pt x="70089" y="728307"/>
                  </a:lnTo>
                  <a:lnTo>
                    <a:pt x="52745" y="687284"/>
                  </a:lnTo>
                  <a:lnTo>
                    <a:pt x="39985" y="644078"/>
                  </a:lnTo>
                  <a:lnTo>
                    <a:pt x="32108" y="598992"/>
                  </a:lnTo>
                  <a:lnTo>
                    <a:pt x="29416" y="552324"/>
                  </a:lnTo>
                  <a:lnTo>
                    <a:pt x="29416" y="0"/>
                  </a:lnTo>
                  <a:lnTo>
                    <a:pt x="0" y="0"/>
                  </a:lnTo>
                  <a:close/>
                </a:path>
              </a:pathLst>
            </a:custGeom>
            <a:ln w="635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02440" y="5975965"/>
            <a:ext cx="11281410" cy="7664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14935">
              <a:lnSpc>
                <a:spcPts val="2900"/>
              </a:lnSpc>
              <a:spcBef>
                <a:spcPts val="65"/>
              </a:spcBef>
            </a:pP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Learned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new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representation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indicates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which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global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information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clarifies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pixel’s</a:t>
            </a:r>
            <a:r>
              <a:rPr sz="24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meaning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(e.g.,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include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24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rlito"/>
                <a:cs typeface="Carlito"/>
              </a:rPr>
              <a:t>representation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pixel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eye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rlito"/>
                <a:cs typeface="Carlito"/>
              </a:rPr>
              <a:t>context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what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animal</a:t>
            </a:r>
            <a:r>
              <a:rPr sz="24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it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FF0000"/>
                </a:solidFill>
                <a:latin typeface="Carlito"/>
                <a:cs typeface="Carlito"/>
              </a:rPr>
              <a:t>belongs</a:t>
            </a:r>
            <a:r>
              <a:rPr sz="24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rlito"/>
                <a:cs typeface="Carlito"/>
              </a:rPr>
              <a:t>to)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Self-</a:t>
            </a:r>
            <a:r>
              <a:rPr spc="-50" dirty="0"/>
              <a:t>Attention:</a:t>
            </a:r>
            <a:r>
              <a:rPr spc="-135" dirty="0"/>
              <a:t> </a:t>
            </a:r>
            <a:r>
              <a:rPr spc="-20" dirty="0"/>
              <a:t>Idea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2246" y="3081680"/>
            <a:ext cx="8485505" cy="1622425"/>
            <a:chOff x="1972246" y="3081680"/>
            <a:chExt cx="8485505" cy="1622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246" y="3777373"/>
              <a:ext cx="2870199" cy="882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9835" y="3777373"/>
              <a:ext cx="2870200" cy="882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7411" y="3800817"/>
              <a:ext cx="2870200" cy="886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2942" y="3088030"/>
              <a:ext cx="477520" cy="596900"/>
            </a:xfrm>
            <a:custGeom>
              <a:avLst/>
              <a:gdLst/>
              <a:ahLst/>
              <a:cxnLst/>
              <a:rect l="l" t="t" r="r" b="b"/>
              <a:pathLst>
                <a:path w="477520" h="596900">
                  <a:moveTo>
                    <a:pt x="188658" y="0"/>
                  </a:moveTo>
                  <a:lnTo>
                    <a:pt x="138506" y="6739"/>
                  </a:lnTo>
                  <a:lnTo>
                    <a:pt x="93440" y="25757"/>
                  </a:lnTo>
                  <a:lnTo>
                    <a:pt x="55257" y="55257"/>
                  </a:lnTo>
                  <a:lnTo>
                    <a:pt x="25757" y="93440"/>
                  </a:lnTo>
                  <a:lnTo>
                    <a:pt x="6739" y="138506"/>
                  </a:lnTo>
                  <a:lnTo>
                    <a:pt x="0" y="188658"/>
                  </a:lnTo>
                  <a:lnTo>
                    <a:pt x="0" y="596303"/>
                  </a:lnTo>
                  <a:lnTo>
                    <a:pt x="38646" y="596303"/>
                  </a:lnTo>
                  <a:lnTo>
                    <a:pt x="38646" y="188658"/>
                  </a:lnTo>
                  <a:lnTo>
                    <a:pt x="46293" y="141245"/>
                  </a:lnTo>
                  <a:lnTo>
                    <a:pt x="67588" y="100066"/>
                  </a:lnTo>
                  <a:lnTo>
                    <a:pt x="100060" y="67591"/>
                  </a:lnTo>
                  <a:lnTo>
                    <a:pt x="141240" y="46294"/>
                  </a:lnTo>
                  <a:lnTo>
                    <a:pt x="188658" y="38646"/>
                  </a:lnTo>
                  <a:lnTo>
                    <a:pt x="300558" y="38646"/>
                  </a:lnTo>
                  <a:lnTo>
                    <a:pt x="283876" y="25757"/>
                  </a:lnTo>
                  <a:lnTo>
                    <a:pt x="238810" y="6739"/>
                  </a:lnTo>
                  <a:lnTo>
                    <a:pt x="188658" y="0"/>
                  </a:lnTo>
                  <a:close/>
                </a:path>
                <a:path w="477520" h="596900">
                  <a:moveTo>
                    <a:pt x="477329" y="497624"/>
                  </a:moveTo>
                  <a:lnTo>
                    <a:pt x="238671" y="497624"/>
                  </a:lnTo>
                  <a:lnTo>
                    <a:pt x="358000" y="596303"/>
                  </a:lnTo>
                  <a:lnTo>
                    <a:pt x="477329" y="497624"/>
                  </a:lnTo>
                  <a:close/>
                </a:path>
                <a:path w="477520" h="596900">
                  <a:moveTo>
                    <a:pt x="300558" y="38646"/>
                  </a:moveTo>
                  <a:lnTo>
                    <a:pt x="188658" y="38646"/>
                  </a:lnTo>
                  <a:lnTo>
                    <a:pt x="236076" y="46294"/>
                  </a:lnTo>
                  <a:lnTo>
                    <a:pt x="277256" y="67591"/>
                  </a:lnTo>
                  <a:lnTo>
                    <a:pt x="309728" y="100066"/>
                  </a:lnTo>
                  <a:lnTo>
                    <a:pt x="331023" y="141245"/>
                  </a:lnTo>
                  <a:lnTo>
                    <a:pt x="338670" y="188658"/>
                  </a:lnTo>
                  <a:lnTo>
                    <a:pt x="338670" y="497624"/>
                  </a:lnTo>
                  <a:lnTo>
                    <a:pt x="377317" y="497624"/>
                  </a:lnTo>
                  <a:lnTo>
                    <a:pt x="377317" y="188658"/>
                  </a:lnTo>
                  <a:lnTo>
                    <a:pt x="370577" y="138506"/>
                  </a:lnTo>
                  <a:lnTo>
                    <a:pt x="351559" y="93440"/>
                  </a:lnTo>
                  <a:lnTo>
                    <a:pt x="322059" y="55257"/>
                  </a:lnTo>
                  <a:lnTo>
                    <a:pt x="300558" y="38646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72942" y="3088030"/>
              <a:ext cx="477520" cy="596900"/>
            </a:xfrm>
            <a:custGeom>
              <a:avLst/>
              <a:gdLst/>
              <a:ahLst/>
              <a:cxnLst/>
              <a:rect l="l" t="t" r="r" b="b"/>
              <a:pathLst>
                <a:path w="477520" h="596900">
                  <a:moveTo>
                    <a:pt x="0" y="596308"/>
                  </a:moveTo>
                  <a:lnTo>
                    <a:pt x="0" y="188663"/>
                  </a:lnTo>
                  <a:lnTo>
                    <a:pt x="6739" y="138508"/>
                  </a:lnTo>
                  <a:lnTo>
                    <a:pt x="25758" y="93441"/>
                  </a:lnTo>
                  <a:lnTo>
                    <a:pt x="55258" y="55258"/>
                  </a:lnTo>
                  <a:lnTo>
                    <a:pt x="93441" y="25757"/>
                  </a:lnTo>
                  <a:lnTo>
                    <a:pt x="138508" y="6739"/>
                  </a:lnTo>
                  <a:lnTo>
                    <a:pt x="188663" y="0"/>
                  </a:lnTo>
                  <a:lnTo>
                    <a:pt x="238816" y="6739"/>
                  </a:lnTo>
                  <a:lnTo>
                    <a:pt x="283884" y="25757"/>
                  </a:lnTo>
                  <a:lnTo>
                    <a:pt x="322067" y="55258"/>
                  </a:lnTo>
                  <a:lnTo>
                    <a:pt x="351567" y="93441"/>
                  </a:lnTo>
                  <a:lnTo>
                    <a:pt x="370586" y="138508"/>
                  </a:lnTo>
                  <a:lnTo>
                    <a:pt x="377325" y="188663"/>
                  </a:lnTo>
                  <a:lnTo>
                    <a:pt x="377326" y="497619"/>
                  </a:lnTo>
                  <a:lnTo>
                    <a:pt x="477335" y="497619"/>
                  </a:lnTo>
                  <a:lnTo>
                    <a:pt x="358002" y="596308"/>
                  </a:lnTo>
                  <a:lnTo>
                    <a:pt x="238667" y="497619"/>
                  </a:lnTo>
                  <a:lnTo>
                    <a:pt x="338676" y="497619"/>
                  </a:lnTo>
                  <a:lnTo>
                    <a:pt x="338676" y="188663"/>
                  </a:lnTo>
                  <a:lnTo>
                    <a:pt x="331028" y="141247"/>
                  </a:lnTo>
                  <a:lnTo>
                    <a:pt x="309732" y="100066"/>
                  </a:lnTo>
                  <a:lnTo>
                    <a:pt x="277258" y="67593"/>
                  </a:lnTo>
                  <a:lnTo>
                    <a:pt x="236078" y="46297"/>
                  </a:lnTo>
                  <a:lnTo>
                    <a:pt x="188663" y="38649"/>
                  </a:lnTo>
                  <a:lnTo>
                    <a:pt x="141247" y="46297"/>
                  </a:lnTo>
                  <a:lnTo>
                    <a:pt x="100066" y="67593"/>
                  </a:lnTo>
                  <a:lnTo>
                    <a:pt x="67593" y="100067"/>
                  </a:lnTo>
                  <a:lnTo>
                    <a:pt x="46297" y="141247"/>
                  </a:lnTo>
                  <a:lnTo>
                    <a:pt x="38649" y="188663"/>
                  </a:lnTo>
                  <a:lnTo>
                    <a:pt x="38649" y="596308"/>
                  </a:lnTo>
                  <a:lnTo>
                    <a:pt x="0" y="59630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0819" y="3770617"/>
              <a:ext cx="935355" cy="889000"/>
            </a:xfrm>
            <a:custGeom>
              <a:avLst/>
              <a:gdLst/>
              <a:ahLst/>
              <a:cxnLst/>
              <a:rect l="l" t="t" r="r" b="b"/>
              <a:pathLst>
                <a:path w="935354" h="889000">
                  <a:moveTo>
                    <a:pt x="0" y="0"/>
                  </a:moveTo>
                  <a:lnTo>
                    <a:pt x="935284" y="0"/>
                  </a:lnTo>
                  <a:lnTo>
                    <a:pt x="935284" y="888850"/>
                  </a:lnTo>
                  <a:lnTo>
                    <a:pt x="0" y="88885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7156" y="1978659"/>
            <a:ext cx="11083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New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representation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each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pixel</a:t>
            </a:r>
            <a:r>
              <a:rPr sz="22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showing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relationship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pixels;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e.g.,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assume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this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3x3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image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72733" y="4779081"/>
            <a:ext cx="581025" cy="371475"/>
            <a:chOff x="2372733" y="4779081"/>
            <a:chExt cx="581025" cy="371475"/>
          </a:xfrm>
        </p:grpSpPr>
        <p:sp>
          <p:nvSpPr>
            <p:cNvPr id="12" name="object 12"/>
            <p:cNvSpPr/>
            <p:nvPr/>
          </p:nvSpPr>
          <p:spPr>
            <a:xfrm>
              <a:off x="2379090" y="4785436"/>
              <a:ext cx="568325" cy="358775"/>
            </a:xfrm>
            <a:custGeom>
              <a:avLst/>
              <a:gdLst/>
              <a:ahLst/>
              <a:cxnLst/>
              <a:rect l="l" t="t" r="r" b="b"/>
              <a:pathLst>
                <a:path w="568325" h="358775">
                  <a:moveTo>
                    <a:pt x="568045" y="0"/>
                  </a:moveTo>
                  <a:lnTo>
                    <a:pt x="539775" y="0"/>
                  </a:lnTo>
                  <a:lnTo>
                    <a:pt x="539775" y="201599"/>
                  </a:lnTo>
                  <a:lnTo>
                    <a:pt x="529675" y="251626"/>
                  </a:lnTo>
                  <a:lnTo>
                    <a:pt x="502131" y="292479"/>
                  </a:lnTo>
                  <a:lnTo>
                    <a:pt x="461278" y="320023"/>
                  </a:lnTo>
                  <a:lnTo>
                    <a:pt x="411251" y="330123"/>
                  </a:lnTo>
                  <a:lnTo>
                    <a:pt x="232257" y="330123"/>
                  </a:lnTo>
                  <a:lnTo>
                    <a:pt x="182230" y="320023"/>
                  </a:lnTo>
                  <a:lnTo>
                    <a:pt x="141377" y="292479"/>
                  </a:lnTo>
                  <a:lnTo>
                    <a:pt x="113833" y="251626"/>
                  </a:lnTo>
                  <a:lnTo>
                    <a:pt x="103733" y="201599"/>
                  </a:lnTo>
                  <a:lnTo>
                    <a:pt x="103733" y="89598"/>
                  </a:lnTo>
                  <a:lnTo>
                    <a:pt x="179196" y="89598"/>
                  </a:lnTo>
                  <a:lnTo>
                    <a:pt x="89598" y="0"/>
                  </a:lnTo>
                  <a:lnTo>
                    <a:pt x="0" y="89598"/>
                  </a:lnTo>
                  <a:lnTo>
                    <a:pt x="75463" y="89598"/>
                  </a:lnTo>
                  <a:lnTo>
                    <a:pt x="75463" y="201599"/>
                  </a:lnTo>
                  <a:lnTo>
                    <a:pt x="83456" y="251161"/>
                  </a:lnTo>
                  <a:lnTo>
                    <a:pt x="105713" y="294203"/>
                  </a:lnTo>
                  <a:lnTo>
                    <a:pt x="139654" y="328143"/>
                  </a:lnTo>
                  <a:lnTo>
                    <a:pt x="182696" y="350401"/>
                  </a:lnTo>
                  <a:lnTo>
                    <a:pt x="232257" y="358393"/>
                  </a:lnTo>
                  <a:lnTo>
                    <a:pt x="411251" y="358393"/>
                  </a:lnTo>
                  <a:lnTo>
                    <a:pt x="460812" y="350401"/>
                  </a:lnTo>
                  <a:lnTo>
                    <a:pt x="503854" y="328143"/>
                  </a:lnTo>
                  <a:lnTo>
                    <a:pt x="537795" y="294203"/>
                  </a:lnTo>
                  <a:lnTo>
                    <a:pt x="560052" y="251161"/>
                  </a:lnTo>
                  <a:lnTo>
                    <a:pt x="568045" y="201599"/>
                  </a:lnTo>
                  <a:lnTo>
                    <a:pt x="56804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79083" y="4785431"/>
              <a:ext cx="568325" cy="358775"/>
            </a:xfrm>
            <a:custGeom>
              <a:avLst/>
              <a:gdLst/>
              <a:ahLst/>
              <a:cxnLst/>
              <a:rect l="l" t="t" r="r" b="b"/>
              <a:pathLst>
                <a:path w="568325" h="358775">
                  <a:moveTo>
                    <a:pt x="568053" y="0"/>
                  </a:moveTo>
                  <a:lnTo>
                    <a:pt x="568053" y="201599"/>
                  </a:lnTo>
                  <a:lnTo>
                    <a:pt x="560059" y="251159"/>
                  </a:lnTo>
                  <a:lnTo>
                    <a:pt x="537800" y="294202"/>
                  </a:lnTo>
                  <a:lnTo>
                    <a:pt x="503857" y="328145"/>
                  </a:lnTo>
                  <a:lnTo>
                    <a:pt x="460814" y="350404"/>
                  </a:lnTo>
                  <a:lnTo>
                    <a:pt x="411254" y="358398"/>
                  </a:lnTo>
                  <a:lnTo>
                    <a:pt x="232261" y="358398"/>
                  </a:lnTo>
                  <a:lnTo>
                    <a:pt x="182700" y="350404"/>
                  </a:lnTo>
                  <a:lnTo>
                    <a:pt x="139657" y="328145"/>
                  </a:lnTo>
                  <a:lnTo>
                    <a:pt x="105715" y="294202"/>
                  </a:lnTo>
                  <a:lnTo>
                    <a:pt x="83455" y="251159"/>
                  </a:lnTo>
                  <a:lnTo>
                    <a:pt x="75462" y="201599"/>
                  </a:lnTo>
                  <a:lnTo>
                    <a:pt x="75463" y="89600"/>
                  </a:lnTo>
                  <a:lnTo>
                    <a:pt x="0" y="89600"/>
                  </a:lnTo>
                  <a:lnTo>
                    <a:pt x="89599" y="0"/>
                  </a:lnTo>
                  <a:lnTo>
                    <a:pt x="179199" y="89600"/>
                  </a:lnTo>
                  <a:lnTo>
                    <a:pt x="103736" y="89600"/>
                  </a:lnTo>
                  <a:lnTo>
                    <a:pt x="103736" y="201599"/>
                  </a:lnTo>
                  <a:lnTo>
                    <a:pt x="113836" y="251626"/>
                  </a:lnTo>
                  <a:lnTo>
                    <a:pt x="141380" y="292479"/>
                  </a:lnTo>
                  <a:lnTo>
                    <a:pt x="182233" y="320023"/>
                  </a:lnTo>
                  <a:lnTo>
                    <a:pt x="232261" y="330124"/>
                  </a:lnTo>
                  <a:lnTo>
                    <a:pt x="411254" y="330124"/>
                  </a:lnTo>
                  <a:lnTo>
                    <a:pt x="461281" y="320023"/>
                  </a:lnTo>
                  <a:lnTo>
                    <a:pt x="502135" y="292479"/>
                  </a:lnTo>
                  <a:lnTo>
                    <a:pt x="529679" y="251626"/>
                  </a:lnTo>
                  <a:lnTo>
                    <a:pt x="539779" y="201599"/>
                  </a:lnTo>
                  <a:lnTo>
                    <a:pt x="539779" y="0"/>
                  </a:lnTo>
                  <a:lnTo>
                    <a:pt x="568053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049993" y="4775805"/>
            <a:ext cx="7047230" cy="1119505"/>
            <a:chOff x="3049993" y="4775805"/>
            <a:chExt cx="7047230" cy="1119505"/>
          </a:xfrm>
        </p:grpSpPr>
        <p:sp>
          <p:nvSpPr>
            <p:cNvPr id="15" name="object 15"/>
            <p:cNvSpPr/>
            <p:nvPr/>
          </p:nvSpPr>
          <p:spPr>
            <a:xfrm>
              <a:off x="3056343" y="4786274"/>
              <a:ext cx="1351915" cy="358775"/>
            </a:xfrm>
            <a:custGeom>
              <a:avLst/>
              <a:gdLst/>
              <a:ahLst/>
              <a:cxnLst/>
              <a:rect l="l" t="t" r="r" b="b"/>
              <a:pathLst>
                <a:path w="1351914" h="358775">
                  <a:moveTo>
                    <a:pt x="1283423" y="0"/>
                  </a:moveTo>
                  <a:lnTo>
                    <a:pt x="1215313" y="82740"/>
                  </a:lnTo>
                  <a:lnTo>
                    <a:pt x="1271981" y="82740"/>
                  </a:lnTo>
                  <a:lnTo>
                    <a:pt x="1271981" y="201599"/>
                  </a:lnTo>
                  <a:lnTo>
                    <a:pt x="1265154" y="243930"/>
                  </a:lnTo>
                  <a:lnTo>
                    <a:pt x="1246143" y="280692"/>
                  </a:lnTo>
                  <a:lnTo>
                    <a:pt x="1217155" y="309682"/>
                  </a:lnTo>
                  <a:lnTo>
                    <a:pt x="1180396" y="328694"/>
                  </a:lnTo>
                  <a:lnTo>
                    <a:pt x="1138072" y="335521"/>
                  </a:lnTo>
                  <a:lnTo>
                    <a:pt x="156794" y="335521"/>
                  </a:lnTo>
                  <a:lnTo>
                    <a:pt x="114470" y="328694"/>
                  </a:lnTo>
                  <a:lnTo>
                    <a:pt x="77710" y="309682"/>
                  </a:lnTo>
                  <a:lnTo>
                    <a:pt x="48723" y="280692"/>
                  </a:lnTo>
                  <a:lnTo>
                    <a:pt x="29712" y="243930"/>
                  </a:lnTo>
                  <a:lnTo>
                    <a:pt x="22885" y="201599"/>
                  </a:lnTo>
                  <a:lnTo>
                    <a:pt x="22885" y="0"/>
                  </a:lnTo>
                  <a:lnTo>
                    <a:pt x="0" y="0"/>
                  </a:lnTo>
                  <a:lnTo>
                    <a:pt x="0" y="201599"/>
                  </a:lnTo>
                  <a:lnTo>
                    <a:pt x="7994" y="251162"/>
                  </a:lnTo>
                  <a:lnTo>
                    <a:pt x="30254" y="294207"/>
                  </a:lnTo>
                  <a:lnTo>
                    <a:pt x="64196" y="328151"/>
                  </a:lnTo>
                  <a:lnTo>
                    <a:pt x="107237" y="350412"/>
                  </a:lnTo>
                  <a:lnTo>
                    <a:pt x="156794" y="358406"/>
                  </a:lnTo>
                  <a:lnTo>
                    <a:pt x="1138059" y="358406"/>
                  </a:lnTo>
                  <a:lnTo>
                    <a:pt x="1187622" y="350412"/>
                  </a:lnTo>
                  <a:lnTo>
                    <a:pt x="1230667" y="328151"/>
                  </a:lnTo>
                  <a:lnTo>
                    <a:pt x="1264611" y="294207"/>
                  </a:lnTo>
                  <a:lnTo>
                    <a:pt x="1286872" y="251162"/>
                  </a:lnTo>
                  <a:lnTo>
                    <a:pt x="1294866" y="201599"/>
                  </a:lnTo>
                  <a:lnTo>
                    <a:pt x="1294866" y="82740"/>
                  </a:lnTo>
                  <a:lnTo>
                    <a:pt x="1351533" y="82740"/>
                  </a:lnTo>
                  <a:lnTo>
                    <a:pt x="128342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6343" y="4786283"/>
              <a:ext cx="1351915" cy="358775"/>
            </a:xfrm>
            <a:custGeom>
              <a:avLst/>
              <a:gdLst/>
              <a:ahLst/>
              <a:cxnLst/>
              <a:rect l="l" t="t" r="r" b="b"/>
              <a:pathLst>
                <a:path w="1351914" h="358775">
                  <a:moveTo>
                    <a:pt x="0" y="0"/>
                  </a:moveTo>
                  <a:lnTo>
                    <a:pt x="0" y="201599"/>
                  </a:lnTo>
                  <a:lnTo>
                    <a:pt x="7993" y="251159"/>
                  </a:lnTo>
                  <a:lnTo>
                    <a:pt x="30252" y="294201"/>
                  </a:lnTo>
                  <a:lnTo>
                    <a:pt x="64195" y="328144"/>
                  </a:lnTo>
                  <a:lnTo>
                    <a:pt x="107237" y="350403"/>
                  </a:lnTo>
                  <a:lnTo>
                    <a:pt x="156798" y="358397"/>
                  </a:lnTo>
                  <a:lnTo>
                    <a:pt x="1138070" y="358397"/>
                  </a:lnTo>
                  <a:lnTo>
                    <a:pt x="1187627" y="350403"/>
                  </a:lnTo>
                  <a:lnTo>
                    <a:pt x="1230667" y="328144"/>
                  </a:lnTo>
                  <a:lnTo>
                    <a:pt x="1264608" y="294201"/>
                  </a:lnTo>
                  <a:lnTo>
                    <a:pt x="1286867" y="251159"/>
                  </a:lnTo>
                  <a:lnTo>
                    <a:pt x="1294860" y="201599"/>
                  </a:lnTo>
                  <a:lnTo>
                    <a:pt x="1294860" y="82739"/>
                  </a:lnTo>
                  <a:lnTo>
                    <a:pt x="1351530" y="82739"/>
                  </a:lnTo>
                  <a:lnTo>
                    <a:pt x="1283420" y="0"/>
                  </a:lnTo>
                  <a:lnTo>
                    <a:pt x="1215310" y="82739"/>
                  </a:lnTo>
                  <a:lnTo>
                    <a:pt x="1271980" y="82739"/>
                  </a:lnTo>
                  <a:lnTo>
                    <a:pt x="1271980" y="201599"/>
                  </a:lnTo>
                  <a:lnTo>
                    <a:pt x="1265154" y="243927"/>
                  </a:lnTo>
                  <a:lnTo>
                    <a:pt x="1246144" y="280689"/>
                  </a:lnTo>
                  <a:lnTo>
                    <a:pt x="1217157" y="309678"/>
                  </a:lnTo>
                  <a:lnTo>
                    <a:pt x="1180397" y="328689"/>
                  </a:lnTo>
                  <a:lnTo>
                    <a:pt x="1138070" y="335516"/>
                  </a:lnTo>
                  <a:lnTo>
                    <a:pt x="156798" y="335516"/>
                  </a:lnTo>
                  <a:lnTo>
                    <a:pt x="114469" y="328689"/>
                  </a:lnTo>
                  <a:lnTo>
                    <a:pt x="77707" y="309678"/>
                  </a:lnTo>
                  <a:lnTo>
                    <a:pt x="48718" y="280689"/>
                  </a:lnTo>
                  <a:lnTo>
                    <a:pt x="29707" y="243927"/>
                  </a:lnTo>
                  <a:lnTo>
                    <a:pt x="22880" y="201599"/>
                  </a:lnTo>
                  <a:lnTo>
                    <a:pt x="2288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8241" y="4786706"/>
              <a:ext cx="2197735" cy="438150"/>
            </a:xfrm>
            <a:custGeom>
              <a:avLst/>
              <a:gdLst/>
              <a:ahLst/>
              <a:cxnLst/>
              <a:rect l="l" t="t" r="r" b="b"/>
              <a:pathLst>
                <a:path w="2197735" h="438150">
                  <a:moveTo>
                    <a:pt x="2118182" y="0"/>
                  </a:moveTo>
                  <a:lnTo>
                    <a:pt x="2038883" y="86461"/>
                  </a:lnTo>
                  <a:lnTo>
                    <a:pt x="2108809" y="86461"/>
                  </a:lnTo>
                  <a:lnTo>
                    <a:pt x="2108809" y="246125"/>
                  </a:lnTo>
                  <a:lnTo>
                    <a:pt x="2102640" y="292035"/>
                  </a:lnTo>
                  <a:lnTo>
                    <a:pt x="2085231" y="333288"/>
                  </a:lnTo>
                  <a:lnTo>
                    <a:pt x="2058228" y="368239"/>
                  </a:lnTo>
                  <a:lnTo>
                    <a:pt x="2023277" y="395242"/>
                  </a:lnTo>
                  <a:lnTo>
                    <a:pt x="1982024" y="412651"/>
                  </a:lnTo>
                  <a:lnTo>
                    <a:pt x="1936115" y="418820"/>
                  </a:lnTo>
                  <a:lnTo>
                    <a:pt x="191439" y="418820"/>
                  </a:lnTo>
                  <a:lnTo>
                    <a:pt x="145525" y="412651"/>
                  </a:lnTo>
                  <a:lnTo>
                    <a:pt x="104268" y="395242"/>
                  </a:lnTo>
                  <a:lnTo>
                    <a:pt x="69315" y="368239"/>
                  </a:lnTo>
                  <a:lnTo>
                    <a:pt x="42310" y="333288"/>
                  </a:lnTo>
                  <a:lnTo>
                    <a:pt x="24901" y="292035"/>
                  </a:lnTo>
                  <a:lnTo>
                    <a:pt x="18732" y="246125"/>
                  </a:lnTo>
                  <a:lnTo>
                    <a:pt x="18732" y="0"/>
                  </a:lnTo>
                  <a:lnTo>
                    <a:pt x="0" y="0"/>
                  </a:lnTo>
                  <a:lnTo>
                    <a:pt x="0" y="246125"/>
                  </a:lnTo>
                  <a:lnTo>
                    <a:pt x="5056" y="290016"/>
                  </a:lnTo>
                  <a:lnTo>
                    <a:pt x="19458" y="330307"/>
                  </a:lnTo>
                  <a:lnTo>
                    <a:pt x="42057" y="365850"/>
                  </a:lnTo>
                  <a:lnTo>
                    <a:pt x="71704" y="395496"/>
                  </a:lnTo>
                  <a:lnTo>
                    <a:pt x="107250" y="418094"/>
                  </a:lnTo>
                  <a:lnTo>
                    <a:pt x="147544" y="432496"/>
                  </a:lnTo>
                  <a:lnTo>
                    <a:pt x="191439" y="437553"/>
                  </a:lnTo>
                  <a:lnTo>
                    <a:pt x="1936115" y="437553"/>
                  </a:lnTo>
                  <a:lnTo>
                    <a:pt x="1980009" y="432496"/>
                  </a:lnTo>
                  <a:lnTo>
                    <a:pt x="2020302" y="418094"/>
                  </a:lnTo>
                  <a:lnTo>
                    <a:pt x="2055845" y="395496"/>
                  </a:lnTo>
                  <a:lnTo>
                    <a:pt x="2085489" y="365850"/>
                  </a:lnTo>
                  <a:lnTo>
                    <a:pt x="2108086" y="330307"/>
                  </a:lnTo>
                  <a:lnTo>
                    <a:pt x="2122486" y="290016"/>
                  </a:lnTo>
                  <a:lnTo>
                    <a:pt x="2127542" y="246125"/>
                  </a:lnTo>
                  <a:lnTo>
                    <a:pt x="2127542" y="86461"/>
                  </a:lnTo>
                  <a:lnTo>
                    <a:pt x="2197481" y="86461"/>
                  </a:lnTo>
                  <a:lnTo>
                    <a:pt x="2118182" y="0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48241" y="4786707"/>
              <a:ext cx="2197735" cy="438150"/>
            </a:xfrm>
            <a:custGeom>
              <a:avLst/>
              <a:gdLst/>
              <a:ahLst/>
              <a:cxnLst/>
              <a:rect l="l" t="t" r="r" b="b"/>
              <a:pathLst>
                <a:path w="2197735" h="438150">
                  <a:moveTo>
                    <a:pt x="0" y="0"/>
                  </a:moveTo>
                  <a:lnTo>
                    <a:pt x="0" y="246123"/>
                  </a:lnTo>
                  <a:lnTo>
                    <a:pt x="5055" y="290016"/>
                  </a:lnTo>
                  <a:lnTo>
                    <a:pt x="19457" y="330308"/>
                  </a:lnTo>
                  <a:lnTo>
                    <a:pt x="42054" y="365852"/>
                  </a:lnTo>
                  <a:lnTo>
                    <a:pt x="71699" y="395497"/>
                  </a:lnTo>
                  <a:lnTo>
                    <a:pt x="107242" y="418095"/>
                  </a:lnTo>
                  <a:lnTo>
                    <a:pt x="147535" y="432496"/>
                  </a:lnTo>
                  <a:lnTo>
                    <a:pt x="191428" y="437552"/>
                  </a:lnTo>
                  <a:lnTo>
                    <a:pt x="1936111" y="437552"/>
                  </a:lnTo>
                  <a:lnTo>
                    <a:pt x="1980003" y="432496"/>
                  </a:lnTo>
                  <a:lnTo>
                    <a:pt x="2020295" y="418095"/>
                  </a:lnTo>
                  <a:lnTo>
                    <a:pt x="2055839" y="395497"/>
                  </a:lnTo>
                  <a:lnTo>
                    <a:pt x="2085484" y="365852"/>
                  </a:lnTo>
                  <a:lnTo>
                    <a:pt x="2108083" y="330308"/>
                  </a:lnTo>
                  <a:lnTo>
                    <a:pt x="2122485" y="290016"/>
                  </a:lnTo>
                  <a:lnTo>
                    <a:pt x="2127541" y="246123"/>
                  </a:lnTo>
                  <a:lnTo>
                    <a:pt x="2127541" y="86460"/>
                  </a:lnTo>
                  <a:lnTo>
                    <a:pt x="2197481" y="86460"/>
                  </a:lnTo>
                  <a:lnTo>
                    <a:pt x="2118171" y="0"/>
                  </a:lnTo>
                  <a:lnTo>
                    <a:pt x="2038871" y="86460"/>
                  </a:lnTo>
                  <a:lnTo>
                    <a:pt x="2108811" y="86460"/>
                  </a:lnTo>
                  <a:lnTo>
                    <a:pt x="2108811" y="246123"/>
                  </a:lnTo>
                  <a:lnTo>
                    <a:pt x="2102642" y="292033"/>
                  </a:lnTo>
                  <a:lnTo>
                    <a:pt x="2085232" y="333287"/>
                  </a:lnTo>
                  <a:lnTo>
                    <a:pt x="2058228" y="368239"/>
                  </a:lnTo>
                  <a:lnTo>
                    <a:pt x="2023276" y="395243"/>
                  </a:lnTo>
                  <a:lnTo>
                    <a:pt x="1982021" y="412652"/>
                  </a:lnTo>
                  <a:lnTo>
                    <a:pt x="1936111" y="418821"/>
                  </a:lnTo>
                  <a:lnTo>
                    <a:pt x="191428" y="418821"/>
                  </a:lnTo>
                  <a:lnTo>
                    <a:pt x="145518" y="412652"/>
                  </a:lnTo>
                  <a:lnTo>
                    <a:pt x="104264" y="395243"/>
                  </a:lnTo>
                  <a:lnTo>
                    <a:pt x="69312" y="368239"/>
                  </a:lnTo>
                  <a:lnTo>
                    <a:pt x="42308" y="333287"/>
                  </a:lnTo>
                  <a:lnTo>
                    <a:pt x="24899" y="292033"/>
                  </a:lnTo>
                  <a:lnTo>
                    <a:pt x="18730" y="246123"/>
                  </a:lnTo>
                  <a:lnTo>
                    <a:pt x="18730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43122" y="4784344"/>
              <a:ext cx="3087370" cy="501650"/>
            </a:xfrm>
            <a:custGeom>
              <a:avLst/>
              <a:gdLst/>
              <a:ahLst/>
              <a:cxnLst/>
              <a:rect l="l" t="t" r="r" b="b"/>
              <a:pathLst>
                <a:path w="3087370" h="501650">
                  <a:moveTo>
                    <a:pt x="2987840" y="0"/>
                  </a:moveTo>
                  <a:lnTo>
                    <a:pt x="2888348" y="103606"/>
                  </a:lnTo>
                  <a:lnTo>
                    <a:pt x="2977438" y="103606"/>
                  </a:lnTo>
                  <a:lnTo>
                    <a:pt x="2977438" y="281889"/>
                  </a:lnTo>
                  <a:lnTo>
                    <a:pt x="2972198" y="327381"/>
                  </a:lnTo>
                  <a:lnTo>
                    <a:pt x="2957270" y="369143"/>
                  </a:lnTo>
                  <a:lnTo>
                    <a:pt x="2933847" y="405984"/>
                  </a:lnTo>
                  <a:lnTo>
                    <a:pt x="2903119" y="436711"/>
                  </a:lnTo>
                  <a:lnTo>
                    <a:pt x="2866276" y="460133"/>
                  </a:lnTo>
                  <a:lnTo>
                    <a:pt x="2824511" y="475060"/>
                  </a:lnTo>
                  <a:lnTo>
                    <a:pt x="2779014" y="480301"/>
                  </a:lnTo>
                  <a:lnTo>
                    <a:pt x="219240" y="480301"/>
                  </a:lnTo>
                  <a:lnTo>
                    <a:pt x="173747" y="475060"/>
                  </a:lnTo>
                  <a:lnTo>
                    <a:pt x="131985" y="460133"/>
                  </a:lnTo>
                  <a:lnTo>
                    <a:pt x="95145" y="436711"/>
                  </a:lnTo>
                  <a:lnTo>
                    <a:pt x="64418" y="405984"/>
                  </a:lnTo>
                  <a:lnTo>
                    <a:pt x="40995" y="369143"/>
                  </a:lnTo>
                  <a:lnTo>
                    <a:pt x="26068" y="327381"/>
                  </a:lnTo>
                  <a:lnTo>
                    <a:pt x="20828" y="281889"/>
                  </a:lnTo>
                  <a:lnTo>
                    <a:pt x="20828" y="0"/>
                  </a:lnTo>
                  <a:lnTo>
                    <a:pt x="0" y="0"/>
                  </a:lnTo>
                  <a:lnTo>
                    <a:pt x="0" y="281889"/>
                  </a:lnTo>
                  <a:lnTo>
                    <a:pt x="5790" y="332158"/>
                  </a:lnTo>
                  <a:lnTo>
                    <a:pt x="22284" y="378304"/>
                  </a:lnTo>
                  <a:lnTo>
                    <a:pt x="48164" y="419012"/>
                  </a:lnTo>
                  <a:lnTo>
                    <a:pt x="82117" y="452964"/>
                  </a:lnTo>
                  <a:lnTo>
                    <a:pt x="122824" y="478845"/>
                  </a:lnTo>
                  <a:lnTo>
                    <a:pt x="168970" y="495338"/>
                  </a:lnTo>
                  <a:lnTo>
                    <a:pt x="219240" y="501129"/>
                  </a:lnTo>
                  <a:lnTo>
                    <a:pt x="2779014" y="501129"/>
                  </a:lnTo>
                  <a:lnTo>
                    <a:pt x="2829283" y="495338"/>
                  </a:lnTo>
                  <a:lnTo>
                    <a:pt x="2875429" y="478845"/>
                  </a:lnTo>
                  <a:lnTo>
                    <a:pt x="2916137" y="452964"/>
                  </a:lnTo>
                  <a:lnTo>
                    <a:pt x="2950089" y="419012"/>
                  </a:lnTo>
                  <a:lnTo>
                    <a:pt x="2975970" y="378304"/>
                  </a:lnTo>
                  <a:lnTo>
                    <a:pt x="2992463" y="332158"/>
                  </a:lnTo>
                  <a:lnTo>
                    <a:pt x="2998254" y="281889"/>
                  </a:lnTo>
                  <a:lnTo>
                    <a:pt x="2998254" y="103606"/>
                  </a:lnTo>
                  <a:lnTo>
                    <a:pt x="3087344" y="103606"/>
                  </a:lnTo>
                  <a:lnTo>
                    <a:pt x="2987840" y="0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43122" y="4784348"/>
              <a:ext cx="3087370" cy="501650"/>
            </a:xfrm>
            <a:custGeom>
              <a:avLst/>
              <a:gdLst/>
              <a:ahLst/>
              <a:cxnLst/>
              <a:rect l="l" t="t" r="r" b="b"/>
              <a:pathLst>
                <a:path w="3087370" h="501650">
                  <a:moveTo>
                    <a:pt x="0" y="0"/>
                  </a:moveTo>
                  <a:lnTo>
                    <a:pt x="0" y="281884"/>
                  </a:lnTo>
                  <a:lnTo>
                    <a:pt x="5790" y="332154"/>
                  </a:lnTo>
                  <a:lnTo>
                    <a:pt x="22283" y="378300"/>
                  </a:lnTo>
                  <a:lnTo>
                    <a:pt x="48164" y="419008"/>
                  </a:lnTo>
                  <a:lnTo>
                    <a:pt x="82116" y="452960"/>
                  </a:lnTo>
                  <a:lnTo>
                    <a:pt x="122823" y="478841"/>
                  </a:lnTo>
                  <a:lnTo>
                    <a:pt x="168970" y="495334"/>
                  </a:lnTo>
                  <a:lnTo>
                    <a:pt x="219240" y="501125"/>
                  </a:lnTo>
                  <a:lnTo>
                    <a:pt x="2779021" y="501125"/>
                  </a:lnTo>
                  <a:lnTo>
                    <a:pt x="2829290" y="495334"/>
                  </a:lnTo>
                  <a:lnTo>
                    <a:pt x="2875436" y="478841"/>
                  </a:lnTo>
                  <a:lnTo>
                    <a:pt x="2916143" y="452960"/>
                  </a:lnTo>
                  <a:lnTo>
                    <a:pt x="2950096" y="419008"/>
                  </a:lnTo>
                  <a:lnTo>
                    <a:pt x="2975977" y="378300"/>
                  </a:lnTo>
                  <a:lnTo>
                    <a:pt x="2992471" y="332154"/>
                  </a:lnTo>
                  <a:lnTo>
                    <a:pt x="2998261" y="281884"/>
                  </a:lnTo>
                  <a:lnTo>
                    <a:pt x="2998261" y="103608"/>
                  </a:lnTo>
                  <a:lnTo>
                    <a:pt x="3087341" y="103608"/>
                  </a:lnTo>
                  <a:lnTo>
                    <a:pt x="2987841" y="0"/>
                  </a:lnTo>
                  <a:lnTo>
                    <a:pt x="2888351" y="103608"/>
                  </a:lnTo>
                  <a:lnTo>
                    <a:pt x="2977431" y="103608"/>
                  </a:lnTo>
                  <a:lnTo>
                    <a:pt x="2977431" y="281884"/>
                  </a:lnTo>
                  <a:lnTo>
                    <a:pt x="2972191" y="327379"/>
                  </a:lnTo>
                  <a:lnTo>
                    <a:pt x="2957265" y="369142"/>
                  </a:lnTo>
                  <a:lnTo>
                    <a:pt x="2933843" y="405983"/>
                  </a:lnTo>
                  <a:lnTo>
                    <a:pt x="2903117" y="436710"/>
                  </a:lnTo>
                  <a:lnTo>
                    <a:pt x="2866277" y="460132"/>
                  </a:lnTo>
                  <a:lnTo>
                    <a:pt x="2824515" y="475059"/>
                  </a:lnTo>
                  <a:lnTo>
                    <a:pt x="2779021" y="480299"/>
                  </a:lnTo>
                  <a:lnTo>
                    <a:pt x="219240" y="480299"/>
                  </a:lnTo>
                  <a:lnTo>
                    <a:pt x="173745" y="475059"/>
                  </a:lnTo>
                  <a:lnTo>
                    <a:pt x="131982" y="460132"/>
                  </a:lnTo>
                  <a:lnTo>
                    <a:pt x="95141" y="436710"/>
                  </a:lnTo>
                  <a:lnTo>
                    <a:pt x="64415" y="405983"/>
                  </a:lnTo>
                  <a:lnTo>
                    <a:pt x="40992" y="369142"/>
                  </a:lnTo>
                  <a:lnTo>
                    <a:pt x="26065" y="327379"/>
                  </a:lnTo>
                  <a:lnTo>
                    <a:pt x="20825" y="281884"/>
                  </a:lnTo>
                  <a:lnTo>
                    <a:pt x="2082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39744" y="4783505"/>
              <a:ext cx="3940810" cy="664210"/>
            </a:xfrm>
            <a:custGeom>
              <a:avLst/>
              <a:gdLst/>
              <a:ahLst/>
              <a:cxnLst/>
              <a:rect l="l" t="t" r="r" b="b"/>
              <a:pathLst>
                <a:path w="3940809" h="664210">
                  <a:moveTo>
                    <a:pt x="3830116" y="0"/>
                  </a:moveTo>
                  <a:lnTo>
                    <a:pt x="3719944" y="97281"/>
                  </a:lnTo>
                  <a:lnTo>
                    <a:pt x="3819994" y="97281"/>
                  </a:lnTo>
                  <a:lnTo>
                    <a:pt x="3819994" y="373595"/>
                  </a:lnTo>
                  <a:lnTo>
                    <a:pt x="3815639" y="422188"/>
                  </a:lnTo>
                  <a:lnTo>
                    <a:pt x="3803082" y="467923"/>
                  </a:lnTo>
                  <a:lnTo>
                    <a:pt x="3783086" y="510038"/>
                  </a:lnTo>
                  <a:lnTo>
                    <a:pt x="3756416" y="547767"/>
                  </a:lnTo>
                  <a:lnTo>
                    <a:pt x="3723834" y="580349"/>
                  </a:lnTo>
                  <a:lnTo>
                    <a:pt x="3686104" y="607020"/>
                  </a:lnTo>
                  <a:lnTo>
                    <a:pt x="3643990" y="627015"/>
                  </a:lnTo>
                  <a:lnTo>
                    <a:pt x="3598255" y="639572"/>
                  </a:lnTo>
                  <a:lnTo>
                    <a:pt x="3549662" y="643928"/>
                  </a:lnTo>
                  <a:lnTo>
                    <a:pt x="290563" y="643928"/>
                  </a:lnTo>
                  <a:lnTo>
                    <a:pt x="241970" y="639572"/>
                  </a:lnTo>
                  <a:lnTo>
                    <a:pt x="196235" y="627015"/>
                  </a:lnTo>
                  <a:lnTo>
                    <a:pt x="154121" y="607020"/>
                  </a:lnTo>
                  <a:lnTo>
                    <a:pt x="116391" y="580349"/>
                  </a:lnTo>
                  <a:lnTo>
                    <a:pt x="83809" y="547767"/>
                  </a:lnTo>
                  <a:lnTo>
                    <a:pt x="57139" y="510038"/>
                  </a:lnTo>
                  <a:lnTo>
                    <a:pt x="37143" y="467923"/>
                  </a:lnTo>
                  <a:lnTo>
                    <a:pt x="24586" y="422188"/>
                  </a:lnTo>
                  <a:lnTo>
                    <a:pt x="20231" y="373595"/>
                  </a:lnTo>
                  <a:lnTo>
                    <a:pt x="20231" y="0"/>
                  </a:lnTo>
                  <a:lnTo>
                    <a:pt x="0" y="0"/>
                  </a:lnTo>
                  <a:lnTo>
                    <a:pt x="0" y="373595"/>
                  </a:lnTo>
                  <a:lnTo>
                    <a:pt x="3802" y="420727"/>
                  </a:lnTo>
                  <a:lnTo>
                    <a:pt x="14812" y="465439"/>
                  </a:lnTo>
                  <a:lnTo>
                    <a:pt x="32431" y="507130"/>
                  </a:lnTo>
                  <a:lnTo>
                    <a:pt x="56060" y="545204"/>
                  </a:lnTo>
                  <a:lnTo>
                    <a:pt x="85102" y="579062"/>
                  </a:lnTo>
                  <a:lnTo>
                    <a:pt x="118958" y="608106"/>
                  </a:lnTo>
                  <a:lnTo>
                    <a:pt x="157031" y="631737"/>
                  </a:lnTo>
                  <a:lnTo>
                    <a:pt x="198721" y="649357"/>
                  </a:lnTo>
                  <a:lnTo>
                    <a:pt x="243431" y="660368"/>
                  </a:lnTo>
                  <a:lnTo>
                    <a:pt x="290563" y="664171"/>
                  </a:lnTo>
                  <a:lnTo>
                    <a:pt x="3549662" y="664171"/>
                  </a:lnTo>
                  <a:lnTo>
                    <a:pt x="3596794" y="660368"/>
                  </a:lnTo>
                  <a:lnTo>
                    <a:pt x="3641505" y="649357"/>
                  </a:lnTo>
                  <a:lnTo>
                    <a:pt x="3683197" y="631737"/>
                  </a:lnTo>
                  <a:lnTo>
                    <a:pt x="3721271" y="608106"/>
                  </a:lnTo>
                  <a:lnTo>
                    <a:pt x="3755129" y="579062"/>
                  </a:lnTo>
                  <a:lnTo>
                    <a:pt x="3784173" y="545204"/>
                  </a:lnTo>
                  <a:lnTo>
                    <a:pt x="3807804" y="507130"/>
                  </a:lnTo>
                  <a:lnTo>
                    <a:pt x="3825424" y="465439"/>
                  </a:lnTo>
                  <a:lnTo>
                    <a:pt x="3836435" y="420727"/>
                  </a:lnTo>
                  <a:lnTo>
                    <a:pt x="3840238" y="373595"/>
                  </a:lnTo>
                  <a:lnTo>
                    <a:pt x="3840238" y="97281"/>
                  </a:lnTo>
                  <a:lnTo>
                    <a:pt x="3940289" y="97281"/>
                  </a:lnTo>
                  <a:lnTo>
                    <a:pt x="3830116" y="0"/>
                  </a:lnTo>
                  <a:close/>
                </a:path>
              </a:pathLst>
            </a:custGeom>
            <a:solidFill>
              <a:srgbClr val="AB79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39744" y="4783508"/>
              <a:ext cx="3940810" cy="664210"/>
            </a:xfrm>
            <a:custGeom>
              <a:avLst/>
              <a:gdLst/>
              <a:ahLst/>
              <a:cxnLst/>
              <a:rect l="l" t="t" r="r" b="b"/>
              <a:pathLst>
                <a:path w="3940809" h="664210">
                  <a:moveTo>
                    <a:pt x="0" y="0"/>
                  </a:moveTo>
                  <a:lnTo>
                    <a:pt x="0" y="373597"/>
                  </a:lnTo>
                  <a:lnTo>
                    <a:pt x="3803" y="420729"/>
                  </a:lnTo>
                  <a:lnTo>
                    <a:pt x="14813" y="465440"/>
                  </a:lnTo>
                  <a:lnTo>
                    <a:pt x="32432" y="507132"/>
                  </a:lnTo>
                  <a:lnTo>
                    <a:pt x="56063" y="545205"/>
                  </a:lnTo>
                  <a:lnTo>
                    <a:pt x="85106" y="579062"/>
                  </a:lnTo>
                  <a:lnTo>
                    <a:pt x="118963" y="608105"/>
                  </a:lnTo>
                  <a:lnTo>
                    <a:pt x="157036" y="631736"/>
                  </a:lnTo>
                  <a:lnTo>
                    <a:pt x="198727" y="649355"/>
                  </a:lnTo>
                  <a:lnTo>
                    <a:pt x="243438" y="660366"/>
                  </a:lnTo>
                  <a:lnTo>
                    <a:pt x="290570" y="664169"/>
                  </a:lnTo>
                  <a:lnTo>
                    <a:pt x="3549662" y="664169"/>
                  </a:lnTo>
                  <a:lnTo>
                    <a:pt x="3596794" y="660366"/>
                  </a:lnTo>
                  <a:lnTo>
                    <a:pt x="3641505" y="649355"/>
                  </a:lnTo>
                  <a:lnTo>
                    <a:pt x="3683196" y="631736"/>
                  </a:lnTo>
                  <a:lnTo>
                    <a:pt x="3721270" y="608105"/>
                  </a:lnTo>
                  <a:lnTo>
                    <a:pt x="3755127" y="579062"/>
                  </a:lnTo>
                  <a:lnTo>
                    <a:pt x="3784169" y="545205"/>
                  </a:lnTo>
                  <a:lnTo>
                    <a:pt x="3807799" y="507132"/>
                  </a:lnTo>
                  <a:lnTo>
                    <a:pt x="3825418" y="465440"/>
                  </a:lnTo>
                  <a:lnTo>
                    <a:pt x="3836429" y="420729"/>
                  </a:lnTo>
                  <a:lnTo>
                    <a:pt x="3840232" y="373597"/>
                  </a:lnTo>
                  <a:lnTo>
                    <a:pt x="3840232" y="97280"/>
                  </a:lnTo>
                  <a:lnTo>
                    <a:pt x="3940292" y="97280"/>
                  </a:lnTo>
                  <a:lnTo>
                    <a:pt x="3830122" y="0"/>
                  </a:lnTo>
                  <a:lnTo>
                    <a:pt x="3719942" y="97280"/>
                  </a:lnTo>
                  <a:lnTo>
                    <a:pt x="3820002" y="97280"/>
                  </a:lnTo>
                  <a:lnTo>
                    <a:pt x="3820002" y="373597"/>
                  </a:lnTo>
                  <a:lnTo>
                    <a:pt x="3815646" y="422190"/>
                  </a:lnTo>
                  <a:lnTo>
                    <a:pt x="3803088" y="467926"/>
                  </a:lnTo>
                  <a:lnTo>
                    <a:pt x="3783091" y="510040"/>
                  </a:lnTo>
                  <a:lnTo>
                    <a:pt x="3756420" y="547771"/>
                  </a:lnTo>
                  <a:lnTo>
                    <a:pt x="3723836" y="580353"/>
                  </a:lnTo>
                  <a:lnTo>
                    <a:pt x="3686105" y="607024"/>
                  </a:lnTo>
                  <a:lnTo>
                    <a:pt x="3643990" y="627020"/>
                  </a:lnTo>
                  <a:lnTo>
                    <a:pt x="3598254" y="639577"/>
                  </a:lnTo>
                  <a:lnTo>
                    <a:pt x="3549662" y="643933"/>
                  </a:lnTo>
                  <a:lnTo>
                    <a:pt x="290570" y="643933"/>
                  </a:lnTo>
                  <a:lnTo>
                    <a:pt x="241977" y="639577"/>
                  </a:lnTo>
                  <a:lnTo>
                    <a:pt x="196241" y="627020"/>
                  </a:lnTo>
                  <a:lnTo>
                    <a:pt x="154127" y="607024"/>
                  </a:lnTo>
                  <a:lnTo>
                    <a:pt x="116397" y="580353"/>
                  </a:lnTo>
                  <a:lnTo>
                    <a:pt x="83815" y="547771"/>
                  </a:lnTo>
                  <a:lnTo>
                    <a:pt x="57144" y="510040"/>
                  </a:lnTo>
                  <a:lnTo>
                    <a:pt x="37148" y="467926"/>
                  </a:lnTo>
                  <a:lnTo>
                    <a:pt x="24591" y="422190"/>
                  </a:lnTo>
                  <a:lnTo>
                    <a:pt x="20235" y="373597"/>
                  </a:lnTo>
                  <a:lnTo>
                    <a:pt x="2023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37420" y="4783315"/>
              <a:ext cx="4780915" cy="810895"/>
            </a:xfrm>
            <a:custGeom>
              <a:avLst/>
              <a:gdLst/>
              <a:ahLst/>
              <a:cxnLst/>
              <a:rect l="l" t="t" r="r" b="b"/>
              <a:pathLst>
                <a:path w="4780915" h="810895">
                  <a:moveTo>
                    <a:pt x="4663706" y="0"/>
                  </a:moveTo>
                  <a:lnTo>
                    <a:pt x="4546955" y="97447"/>
                  </a:lnTo>
                  <a:lnTo>
                    <a:pt x="4650143" y="97447"/>
                  </a:lnTo>
                  <a:lnTo>
                    <a:pt x="4650143" y="456107"/>
                  </a:lnTo>
                  <a:lnTo>
                    <a:pt x="4646590" y="504520"/>
                  </a:lnTo>
                  <a:lnTo>
                    <a:pt x="4636271" y="550727"/>
                  </a:lnTo>
                  <a:lnTo>
                    <a:pt x="4619692" y="594223"/>
                  </a:lnTo>
                  <a:lnTo>
                    <a:pt x="4597359" y="634499"/>
                  </a:lnTo>
                  <a:lnTo>
                    <a:pt x="4569780" y="671050"/>
                  </a:lnTo>
                  <a:lnTo>
                    <a:pt x="4537461" y="703368"/>
                  </a:lnTo>
                  <a:lnTo>
                    <a:pt x="4500909" y="730946"/>
                  </a:lnTo>
                  <a:lnTo>
                    <a:pt x="4460631" y="753279"/>
                  </a:lnTo>
                  <a:lnTo>
                    <a:pt x="4417134" y="769858"/>
                  </a:lnTo>
                  <a:lnTo>
                    <a:pt x="4370924" y="780177"/>
                  </a:lnTo>
                  <a:lnTo>
                    <a:pt x="4322508" y="783729"/>
                  </a:lnTo>
                  <a:lnTo>
                    <a:pt x="354749" y="783729"/>
                  </a:lnTo>
                  <a:lnTo>
                    <a:pt x="306333" y="780177"/>
                  </a:lnTo>
                  <a:lnTo>
                    <a:pt x="260123" y="769858"/>
                  </a:lnTo>
                  <a:lnTo>
                    <a:pt x="216625" y="753279"/>
                  </a:lnTo>
                  <a:lnTo>
                    <a:pt x="176347" y="730946"/>
                  </a:lnTo>
                  <a:lnTo>
                    <a:pt x="139795" y="703368"/>
                  </a:lnTo>
                  <a:lnTo>
                    <a:pt x="107477" y="671050"/>
                  </a:lnTo>
                  <a:lnTo>
                    <a:pt x="79897" y="634499"/>
                  </a:lnTo>
                  <a:lnTo>
                    <a:pt x="57565" y="594223"/>
                  </a:lnTo>
                  <a:lnTo>
                    <a:pt x="40986" y="550727"/>
                  </a:lnTo>
                  <a:lnTo>
                    <a:pt x="30666" y="504520"/>
                  </a:lnTo>
                  <a:lnTo>
                    <a:pt x="27114" y="456107"/>
                  </a:lnTo>
                  <a:lnTo>
                    <a:pt x="27114" y="0"/>
                  </a:lnTo>
                  <a:lnTo>
                    <a:pt x="0" y="0"/>
                  </a:lnTo>
                  <a:lnTo>
                    <a:pt x="0" y="456107"/>
                  </a:lnTo>
                  <a:lnTo>
                    <a:pt x="3238" y="504245"/>
                  </a:lnTo>
                  <a:lnTo>
                    <a:pt x="12671" y="550414"/>
                  </a:lnTo>
                  <a:lnTo>
                    <a:pt x="27877" y="594192"/>
                  </a:lnTo>
                  <a:lnTo>
                    <a:pt x="48433" y="635156"/>
                  </a:lnTo>
                  <a:lnTo>
                    <a:pt x="73916" y="672884"/>
                  </a:lnTo>
                  <a:lnTo>
                    <a:pt x="103903" y="706952"/>
                  </a:lnTo>
                  <a:lnTo>
                    <a:pt x="137972" y="736939"/>
                  </a:lnTo>
                  <a:lnTo>
                    <a:pt x="175700" y="762422"/>
                  </a:lnTo>
                  <a:lnTo>
                    <a:pt x="216664" y="782977"/>
                  </a:lnTo>
                  <a:lnTo>
                    <a:pt x="260442" y="798183"/>
                  </a:lnTo>
                  <a:lnTo>
                    <a:pt x="306611" y="807617"/>
                  </a:lnTo>
                  <a:lnTo>
                    <a:pt x="354749" y="810855"/>
                  </a:lnTo>
                  <a:lnTo>
                    <a:pt x="4322521" y="810855"/>
                  </a:lnTo>
                  <a:lnTo>
                    <a:pt x="4370658" y="807617"/>
                  </a:lnTo>
                  <a:lnTo>
                    <a:pt x="4416827" y="798183"/>
                  </a:lnTo>
                  <a:lnTo>
                    <a:pt x="4460605" y="782977"/>
                  </a:lnTo>
                  <a:lnTo>
                    <a:pt x="4501570" y="762422"/>
                  </a:lnTo>
                  <a:lnTo>
                    <a:pt x="4539297" y="736939"/>
                  </a:lnTo>
                  <a:lnTo>
                    <a:pt x="4573366" y="706952"/>
                  </a:lnTo>
                  <a:lnTo>
                    <a:pt x="4603353" y="672884"/>
                  </a:lnTo>
                  <a:lnTo>
                    <a:pt x="4628836" y="635156"/>
                  </a:lnTo>
                  <a:lnTo>
                    <a:pt x="4649392" y="594192"/>
                  </a:lnTo>
                  <a:lnTo>
                    <a:pt x="4664598" y="550414"/>
                  </a:lnTo>
                  <a:lnTo>
                    <a:pt x="4674031" y="504245"/>
                  </a:lnTo>
                  <a:lnTo>
                    <a:pt x="4677270" y="456107"/>
                  </a:lnTo>
                  <a:lnTo>
                    <a:pt x="4677257" y="97447"/>
                  </a:lnTo>
                  <a:lnTo>
                    <a:pt x="4780457" y="97447"/>
                  </a:lnTo>
                  <a:lnTo>
                    <a:pt x="4663706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37420" y="4783316"/>
              <a:ext cx="4780915" cy="810895"/>
            </a:xfrm>
            <a:custGeom>
              <a:avLst/>
              <a:gdLst/>
              <a:ahLst/>
              <a:cxnLst/>
              <a:rect l="l" t="t" r="r" b="b"/>
              <a:pathLst>
                <a:path w="4780915" h="810895">
                  <a:moveTo>
                    <a:pt x="0" y="0"/>
                  </a:moveTo>
                  <a:lnTo>
                    <a:pt x="0" y="456104"/>
                  </a:lnTo>
                  <a:lnTo>
                    <a:pt x="3238" y="504241"/>
                  </a:lnTo>
                  <a:lnTo>
                    <a:pt x="12672" y="550410"/>
                  </a:lnTo>
                  <a:lnTo>
                    <a:pt x="27878" y="594189"/>
                  </a:lnTo>
                  <a:lnTo>
                    <a:pt x="48433" y="635153"/>
                  </a:lnTo>
                  <a:lnTo>
                    <a:pt x="73916" y="672881"/>
                  </a:lnTo>
                  <a:lnTo>
                    <a:pt x="103903" y="706950"/>
                  </a:lnTo>
                  <a:lnTo>
                    <a:pt x="137972" y="736937"/>
                  </a:lnTo>
                  <a:lnTo>
                    <a:pt x="175700" y="762420"/>
                  </a:lnTo>
                  <a:lnTo>
                    <a:pt x="216664" y="782976"/>
                  </a:lnTo>
                  <a:lnTo>
                    <a:pt x="260442" y="798182"/>
                  </a:lnTo>
                  <a:lnTo>
                    <a:pt x="306611" y="807616"/>
                  </a:lnTo>
                  <a:lnTo>
                    <a:pt x="354749" y="810854"/>
                  </a:lnTo>
                  <a:lnTo>
                    <a:pt x="4322522" y="810854"/>
                  </a:lnTo>
                  <a:lnTo>
                    <a:pt x="4370659" y="807616"/>
                  </a:lnTo>
                  <a:lnTo>
                    <a:pt x="4416828" y="798182"/>
                  </a:lnTo>
                  <a:lnTo>
                    <a:pt x="4460605" y="782976"/>
                  </a:lnTo>
                  <a:lnTo>
                    <a:pt x="4501570" y="762420"/>
                  </a:lnTo>
                  <a:lnTo>
                    <a:pt x="4539298" y="736937"/>
                  </a:lnTo>
                  <a:lnTo>
                    <a:pt x="4573367" y="706950"/>
                  </a:lnTo>
                  <a:lnTo>
                    <a:pt x="4603355" y="672881"/>
                  </a:lnTo>
                  <a:lnTo>
                    <a:pt x="4628838" y="635153"/>
                  </a:lnTo>
                  <a:lnTo>
                    <a:pt x="4649394" y="594189"/>
                  </a:lnTo>
                  <a:lnTo>
                    <a:pt x="4664600" y="550410"/>
                  </a:lnTo>
                  <a:lnTo>
                    <a:pt x="4674034" y="504241"/>
                  </a:lnTo>
                  <a:lnTo>
                    <a:pt x="4677272" y="456104"/>
                  </a:lnTo>
                  <a:lnTo>
                    <a:pt x="4677272" y="97449"/>
                  </a:lnTo>
                  <a:lnTo>
                    <a:pt x="4780462" y="97449"/>
                  </a:lnTo>
                  <a:lnTo>
                    <a:pt x="4663712" y="0"/>
                  </a:lnTo>
                  <a:lnTo>
                    <a:pt x="4546952" y="97449"/>
                  </a:lnTo>
                  <a:lnTo>
                    <a:pt x="4650142" y="97449"/>
                  </a:lnTo>
                  <a:lnTo>
                    <a:pt x="4650142" y="456104"/>
                  </a:lnTo>
                  <a:lnTo>
                    <a:pt x="4646590" y="504518"/>
                  </a:lnTo>
                  <a:lnTo>
                    <a:pt x="4636271" y="550727"/>
                  </a:lnTo>
                  <a:lnTo>
                    <a:pt x="4619692" y="594223"/>
                  </a:lnTo>
                  <a:lnTo>
                    <a:pt x="4597361" y="634501"/>
                  </a:lnTo>
                  <a:lnTo>
                    <a:pt x="4569783" y="671052"/>
                  </a:lnTo>
                  <a:lnTo>
                    <a:pt x="4537465" y="703370"/>
                  </a:lnTo>
                  <a:lnTo>
                    <a:pt x="4500915" y="730949"/>
                  </a:lnTo>
                  <a:lnTo>
                    <a:pt x="4460639" y="753281"/>
                  </a:lnTo>
                  <a:lnTo>
                    <a:pt x="4417143" y="769860"/>
                  </a:lnTo>
                  <a:lnTo>
                    <a:pt x="4370935" y="780179"/>
                  </a:lnTo>
                  <a:lnTo>
                    <a:pt x="4322522" y="783731"/>
                  </a:lnTo>
                  <a:lnTo>
                    <a:pt x="354749" y="783731"/>
                  </a:lnTo>
                  <a:lnTo>
                    <a:pt x="306334" y="780179"/>
                  </a:lnTo>
                  <a:lnTo>
                    <a:pt x="260126" y="769860"/>
                  </a:lnTo>
                  <a:lnTo>
                    <a:pt x="216630" y="753281"/>
                  </a:lnTo>
                  <a:lnTo>
                    <a:pt x="176353" y="730949"/>
                  </a:lnTo>
                  <a:lnTo>
                    <a:pt x="139802" y="703370"/>
                  </a:lnTo>
                  <a:lnTo>
                    <a:pt x="107483" y="671052"/>
                  </a:lnTo>
                  <a:lnTo>
                    <a:pt x="79905" y="634501"/>
                  </a:lnTo>
                  <a:lnTo>
                    <a:pt x="57573" y="594223"/>
                  </a:lnTo>
                  <a:lnTo>
                    <a:pt x="40994" y="550727"/>
                  </a:lnTo>
                  <a:lnTo>
                    <a:pt x="30675" y="504518"/>
                  </a:lnTo>
                  <a:lnTo>
                    <a:pt x="27122" y="456104"/>
                  </a:lnTo>
                  <a:lnTo>
                    <a:pt x="27122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60343" y="4782159"/>
              <a:ext cx="5647690" cy="982344"/>
            </a:xfrm>
            <a:custGeom>
              <a:avLst/>
              <a:gdLst/>
              <a:ahLst/>
              <a:cxnLst/>
              <a:rect l="l" t="t" r="r" b="b"/>
              <a:pathLst>
                <a:path w="5647690" h="982345">
                  <a:moveTo>
                    <a:pt x="5506224" y="0"/>
                  </a:moveTo>
                  <a:lnTo>
                    <a:pt x="5365267" y="148577"/>
                  </a:lnTo>
                  <a:lnTo>
                    <a:pt x="5491518" y="148577"/>
                  </a:lnTo>
                  <a:lnTo>
                    <a:pt x="5491518" y="552310"/>
                  </a:lnTo>
                  <a:lnTo>
                    <a:pt x="5488825" y="598978"/>
                  </a:lnTo>
                  <a:lnTo>
                    <a:pt x="5480949" y="644064"/>
                  </a:lnTo>
                  <a:lnTo>
                    <a:pt x="5468189" y="687270"/>
                  </a:lnTo>
                  <a:lnTo>
                    <a:pt x="5450845" y="728294"/>
                  </a:lnTo>
                  <a:lnTo>
                    <a:pt x="5429217" y="766836"/>
                  </a:lnTo>
                  <a:lnTo>
                    <a:pt x="5403606" y="802595"/>
                  </a:lnTo>
                  <a:lnTo>
                    <a:pt x="5374312" y="835273"/>
                  </a:lnTo>
                  <a:lnTo>
                    <a:pt x="5341636" y="864567"/>
                  </a:lnTo>
                  <a:lnTo>
                    <a:pt x="5305877" y="890179"/>
                  </a:lnTo>
                  <a:lnTo>
                    <a:pt x="5267336" y="911807"/>
                  </a:lnTo>
                  <a:lnTo>
                    <a:pt x="5226313" y="929152"/>
                  </a:lnTo>
                  <a:lnTo>
                    <a:pt x="5183108" y="941913"/>
                  </a:lnTo>
                  <a:lnTo>
                    <a:pt x="5138021" y="949789"/>
                  </a:lnTo>
                  <a:lnTo>
                    <a:pt x="5091353" y="952482"/>
                  </a:lnTo>
                  <a:lnTo>
                    <a:pt x="429577" y="952488"/>
                  </a:lnTo>
                  <a:lnTo>
                    <a:pt x="382909" y="949796"/>
                  </a:lnTo>
                  <a:lnTo>
                    <a:pt x="337823" y="941919"/>
                  </a:lnTo>
                  <a:lnTo>
                    <a:pt x="294618" y="929159"/>
                  </a:lnTo>
                  <a:lnTo>
                    <a:pt x="253595" y="911815"/>
                  </a:lnTo>
                  <a:lnTo>
                    <a:pt x="215053" y="890187"/>
                  </a:lnTo>
                  <a:lnTo>
                    <a:pt x="179294" y="864576"/>
                  </a:lnTo>
                  <a:lnTo>
                    <a:pt x="146618" y="835282"/>
                  </a:lnTo>
                  <a:lnTo>
                    <a:pt x="117324" y="802606"/>
                  </a:lnTo>
                  <a:lnTo>
                    <a:pt x="91713" y="766847"/>
                  </a:lnTo>
                  <a:lnTo>
                    <a:pt x="70086" y="728305"/>
                  </a:lnTo>
                  <a:lnTo>
                    <a:pt x="52742" y="687282"/>
                  </a:lnTo>
                  <a:lnTo>
                    <a:pt x="39981" y="644077"/>
                  </a:lnTo>
                  <a:lnTo>
                    <a:pt x="32105" y="598990"/>
                  </a:lnTo>
                  <a:lnTo>
                    <a:pt x="29413" y="552322"/>
                  </a:lnTo>
                  <a:lnTo>
                    <a:pt x="29413" y="0"/>
                  </a:lnTo>
                  <a:lnTo>
                    <a:pt x="0" y="0"/>
                  </a:lnTo>
                  <a:lnTo>
                    <a:pt x="0" y="552310"/>
                  </a:lnTo>
                  <a:lnTo>
                    <a:pt x="2520" y="599119"/>
                  </a:lnTo>
                  <a:lnTo>
                    <a:pt x="9908" y="644469"/>
                  </a:lnTo>
                  <a:lnTo>
                    <a:pt x="21900" y="688096"/>
                  </a:lnTo>
                  <a:lnTo>
                    <a:pt x="38234" y="729739"/>
                  </a:lnTo>
                  <a:lnTo>
                    <a:pt x="58650" y="769136"/>
                  </a:lnTo>
                  <a:lnTo>
                    <a:pt x="82883" y="806024"/>
                  </a:lnTo>
                  <a:lnTo>
                    <a:pt x="110673" y="840142"/>
                  </a:lnTo>
                  <a:lnTo>
                    <a:pt x="141758" y="871227"/>
                  </a:lnTo>
                  <a:lnTo>
                    <a:pt x="175874" y="899018"/>
                  </a:lnTo>
                  <a:lnTo>
                    <a:pt x="212761" y="923252"/>
                  </a:lnTo>
                  <a:lnTo>
                    <a:pt x="252156" y="943668"/>
                  </a:lnTo>
                  <a:lnTo>
                    <a:pt x="293797" y="960003"/>
                  </a:lnTo>
                  <a:lnTo>
                    <a:pt x="337423" y="971995"/>
                  </a:lnTo>
                  <a:lnTo>
                    <a:pt x="382770" y="979383"/>
                  </a:lnTo>
                  <a:lnTo>
                    <a:pt x="429577" y="981904"/>
                  </a:lnTo>
                  <a:lnTo>
                    <a:pt x="5091353" y="981904"/>
                  </a:lnTo>
                  <a:lnTo>
                    <a:pt x="5138160" y="979383"/>
                  </a:lnTo>
                  <a:lnTo>
                    <a:pt x="5183508" y="971995"/>
                  </a:lnTo>
                  <a:lnTo>
                    <a:pt x="5227133" y="960003"/>
                  </a:lnTo>
                  <a:lnTo>
                    <a:pt x="5268774" y="943668"/>
                  </a:lnTo>
                  <a:lnTo>
                    <a:pt x="5308169" y="923252"/>
                  </a:lnTo>
                  <a:lnTo>
                    <a:pt x="5345056" y="899018"/>
                  </a:lnTo>
                  <a:lnTo>
                    <a:pt x="5379173" y="871227"/>
                  </a:lnTo>
                  <a:lnTo>
                    <a:pt x="5410257" y="840142"/>
                  </a:lnTo>
                  <a:lnTo>
                    <a:pt x="5438047" y="806024"/>
                  </a:lnTo>
                  <a:lnTo>
                    <a:pt x="5462281" y="769136"/>
                  </a:lnTo>
                  <a:lnTo>
                    <a:pt x="5482696" y="729739"/>
                  </a:lnTo>
                  <a:lnTo>
                    <a:pt x="5499031" y="688096"/>
                  </a:lnTo>
                  <a:lnTo>
                    <a:pt x="5511023" y="644469"/>
                  </a:lnTo>
                  <a:lnTo>
                    <a:pt x="5518410" y="599119"/>
                  </a:lnTo>
                  <a:lnTo>
                    <a:pt x="5520931" y="552310"/>
                  </a:lnTo>
                  <a:lnTo>
                    <a:pt x="5520931" y="148577"/>
                  </a:lnTo>
                  <a:lnTo>
                    <a:pt x="5647182" y="148577"/>
                  </a:lnTo>
                  <a:lnTo>
                    <a:pt x="5506224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60343" y="4782155"/>
              <a:ext cx="5647690" cy="982344"/>
            </a:xfrm>
            <a:custGeom>
              <a:avLst/>
              <a:gdLst/>
              <a:ahLst/>
              <a:cxnLst/>
              <a:rect l="l" t="t" r="r" b="b"/>
              <a:pathLst>
                <a:path w="5647690" h="982345">
                  <a:moveTo>
                    <a:pt x="0" y="0"/>
                  </a:moveTo>
                  <a:lnTo>
                    <a:pt x="0" y="552321"/>
                  </a:lnTo>
                  <a:lnTo>
                    <a:pt x="2520" y="599129"/>
                  </a:lnTo>
                  <a:lnTo>
                    <a:pt x="9908" y="644477"/>
                  </a:lnTo>
                  <a:lnTo>
                    <a:pt x="21900" y="688103"/>
                  </a:lnTo>
                  <a:lnTo>
                    <a:pt x="38235" y="729746"/>
                  </a:lnTo>
                  <a:lnTo>
                    <a:pt x="58651" y="769142"/>
                  </a:lnTo>
                  <a:lnTo>
                    <a:pt x="82885" y="806029"/>
                  </a:lnTo>
                  <a:lnTo>
                    <a:pt x="110675" y="840147"/>
                  </a:lnTo>
                  <a:lnTo>
                    <a:pt x="141760" y="871232"/>
                  </a:lnTo>
                  <a:lnTo>
                    <a:pt x="175878" y="899023"/>
                  </a:lnTo>
                  <a:lnTo>
                    <a:pt x="212765" y="923257"/>
                  </a:lnTo>
                  <a:lnTo>
                    <a:pt x="252161" y="943672"/>
                  </a:lnTo>
                  <a:lnTo>
                    <a:pt x="293803" y="960007"/>
                  </a:lnTo>
                  <a:lnTo>
                    <a:pt x="337429" y="972000"/>
                  </a:lnTo>
                  <a:lnTo>
                    <a:pt x="382778" y="979387"/>
                  </a:lnTo>
                  <a:lnTo>
                    <a:pt x="429586" y="981908"/>
                  </a:lnTo>
                  <a:lnTo>
                    <a:pt x="5091352" y="981908"/>
                  </a:lnTo>
                  <a:lnTo>
                    <a:pt x="5138162" y="979387"/>
                  </a:lnTo>
                  <a:lnTo>
                    <a:pt x="5183511" y="972000"/>
                  </a:lnTo>
                  <a:lnTo>
                    <a:pt x="5227138" y="960007"/>
                  </a:lnTo>
                  <a:lnTo>
                    <a:pt x="5268780" y="943672"/>
                  </a:lnTo>
                  <a:lnTo>
                    <a:pt x="5308177" y="923257"/>
                  </a:lnTo>
                  <a:lnTo>
                    <a:pt x="5345065" y="899023"/>
                  </a:lnTo>
                  <a:lnTo>
                    <a:pt x="5379182" y="871232"/>
                  </a:lnTo>
                  <a:lnTo>
                    <a:pt x="5410267" y="840147"/>
                  </a:lnTo>
                  <a:lnTo>
                    <a:pt x="5438058" y="806029"/>
                  </a:lnTo>
                  <a:lnTo>
                    <a:pt x="5462292" y="769142"/>
                  </a:lnTo>
                  <a:lnTo>
                    <a:pt x="5482707" y="729746"/>
                  </a:lnTo>
                  <a:lnTo>
                    <a:pt x="5499042" y="688103"/>
                  </a:lnTo>
                  <a:lnTo>
                    <a:pt x="5511034" y="644477"/>
                  </a:lnTo>
                  <a:lnTo>
                    <a:pt x="5518422" y="599129"/>
                  </a:lnTo>
                  <a:lnTo>
                    <a:pt x="5520943" y="552321"/>
                  </a:lnTo>
                  <a:lnTo>
                    <a:pt x="5520943" y="148585"/>
                  </a:lnTo>
                  <a:lnTo>
                    <a:pt x="5647193" y="148585"/>
                  </a:lnTo>
                  <a:lnTo>
                    <a:pt x="5506233" y="0"/>
                  </a:lnTo>
                  <a:lnTo>
                    <a:pt x="5365273" y="148585"/>
                  </a:lnTo>
                  <a:lnTo>
                    <a:pt x="5491523" y="148585"/>
                  </a:lnTo>
                  <a:lnTo>
                    <a:pt x="5491523" y="552321"/>
                  </a:lnTo>
                  <a:lnTo>
                    <a:pt x="5488830" y="598989"/>
                  </a:lnTo>
                  <a:lnTo>
                    <a:pt x="5480954" y="644075"/>
                  </a:lnTo>
                  <a:lnTo>
                    <a:pt x="5468194" y="687280"/>
                  </a:lnTo>
                  <a:lnTo>
                    <a:pt x="5450849" y="728303"/>
                  </a:lnTo>
                  <a:lnTo>
                    <a:pt x="5429222" y="766845"/>
                  </a:lnTo>
                  <a:lnTo>
                    <a:pt x="5403611" y="802604"/>
                  </a:lnTo>
                  <a:lnTo>
                    <a:pt x="5374318" y="835280"/>
                  </a:lnTo>
                  <a:lnTo>
                    <a:pt x="5341641" y="864574"/>
                  </a:lnTo>
                  <a:lnTo>
                    <a:pt x="5305883" y="890185"/>
                  </a:lnTo>
                  <a:lnTo>
                    <a:pt x="5267342" y="911813"/>
                  </a:lnTo>
                  <a:lnTo>
                    <a:pt x="5226319" y="929157"/>
                  </a:lnTo>
                  <a:lnTo>
                    <a:pt x="5183115" y="941918"/>
                  </a:lnTo>
                  <a:lnTo>
                    <a:pt x="5138029" y="949794"/>
                  </a:lnTo>
                  <a:lnTo>
                    <a:pt x="5091362" y="952486"/>
                  </a:lnTo>
                  <a:lnTo>
                    <a:pt x="429586" y="952492"/>
                  </a:lnTo>
                  <a:lnTo>
                    <a:pt x="382918" y="949800"/>
                  </a:lnTo>
                  <a:lnTo>
                    <a:pt x="337832" y="941924"/>
                  </a:lnTo>
                  <a:lnTo>
                    <a:pt x="294627" y="929163"/>
                  </a:lnTo>
                  <a:lnTo>
                    <a:pt x="253603" y="911819"/>
                  </a:lnTo>
                  <a:lnTo>
                    <a:pt x="215062" y="890191"/>
                  </a:lnTo>
                  <a:lnTo>
                    <a:pt x="179303" y="864580"/>
                  </a:lnTo>
                  <a:lnTo>
                    <a:pt x="146627" y="835287"/>
                  </a:lnTo>
                  <a:lnTo>
                    <a:pt x="117333" y="802610"/>
                  </a:lnTo>
                  <a:lnTo>
                    <a:pt x="91722" y="766851"/>
                  </a:lnTo>
                  <a:lnTo>
                    <a:pt x="70094" y="728309"/>
                  </a:lnTo>
                  <a:lnTo>
                    <a:pt x="52750" y="687286"/>
                  </a:lnTo>
                  <a:lnTo>
                    <a:pt x="39990" y="644081"/>
                  </a:lnTo>
                  <a:lnTo>
                    <a:pt x="32113" y="598995"/>
                  </a:lnTo>
                  <a:lnTo>
                    <a:pt x="29421" y="552327"/>
                  </a:lnTo>
                  <a:lnTo>
                    <a:pt x="29415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93871" y="4786706"/>
              <a:ext cx="6396990" cy="1102360"/>
            </a:xfrm>
            <a:custGeom>
              <a:avLst/>
              <a:gdLst/>
              <a:ahLst/>
              <a:cxnLst/>
              <a:rect l="l" t="t" r="r" b="b"/>
              <a:pathLst>
                <a:path w="6396990" h="1102360">
                  <a:moveTo>
                    <a:pt x="6258648" y="0"/>
                  </a:moveTo>
                  <a:lnTo>
                    <a:pt x="6120688" y="150469"/>
                  </a:lnTo>
                  <a:lnTo>
                    <a:pt x="6239929" y="150469"/>
                  </a:lnTo>
                  <a:lnTo>
                    <a:pt x="6239929" y="619836"/>
                  </a:lnTo>
                  <a:lnTo>
                    <a:pt x="6237319" y="668287"/>
                  </a:lnTo>
                  <a:lnTo>
                    <a:pt x="6229672" y="715227"/>
                  </a:lnTo>
                  <a:lnTo>
                    <a:pt x="6217259" y="760385"/>
                  </a:lnTo>
                  <a:lnTo>
                    <a:pt x="6200351" y="803489"/>
                  </a:lnTo>
                  <a:lnTo>
                    <a:pt x="6179219" y="844267"/>
                  </a:lnTo>
                  <a:lnTo>
                    <a:pt x="6154134" y="882450"/>
                  </a:lnTo>
                  <a:lnTo>
                    <a:pt x="6125369" y="917764"/>
                  </a:lnTo>
                  <a:lnTo>
                    <a:pt x="6093193" y="949940"/>
                  </a:lnTo>
                  <a:lnTo>
                    <a:pt x="6057879" y="978706"/>
                  </a:lnTo>
                  <a:lnTo>
                    <a:pt x="6019697" y="1003790"/>
                  </a:lnTo>
                  <a:lnTo>
                    <a:pt x="5978920" y="1024922"/>
                  </a:lnTo>
                  <a:lnTo>
                    <a:pt x="5935818" y="1041831"/>
                  </a:lnTo>
                  <a:lnTo>
                    <a:pt x="5890662" y="1054244"/>
                  </a:lnTo>
                  <a:lnTo>
                    <a:pt x="5843725" y="1061890"/>
                  </a:lnTo>
                  <a:lnTo>
                    <a:pt x="5795276" y="1064500"/>
                  </a:lnTo>
                  <a:lnTo>
                    <a:pt x="482104" y="1064492"/>
                  </a:lnTo>
                  <a:lnTo>
                    <a:pt x="433653" y="1061883"/>
                  </a:lnTo>
                  <a:lnTo>
                    <a:pt x="386714" y="1054236"/>
                  </a:lnTo>
                  <a:lnTo>
                    <a:pt x="341556" y="1041823"/>
                  </a:lnTo>
                  <a:lnTo>
                    <a:pt x="298453" y="1024915"/>
                  </a:lnTo>
                  <a:lnTo>
                    <a:pt x="257674" y="1003783"/>
                  </a:lnTo>
                  <a:lnTo>
                    <a:pt x="219492" y="978699"/>
                  </a:lnTo>
                  <a:lnTo>
                    <a:pt x="184177" y="949933"/>
                  </a:lnTo>
                  <a:lnTo>
                    <a:pt x="152000" y="917758"/>
                  </a:lnTo>
                  <a:lnTo>
                    <a:pt x="123234" y="882444"/>
                  </a:lnTo>
                  <a:lnTo>
                    <a:pt x="98149" y="844262"/>
                  </a:lnTo>
                  <a:lnTo>
                    <a:pt x="77017" y="803484"/>
                  </a:lnTo>
                  <a:lnTo>
                    <a:pt x="60109" y="760381"/>
                  </a:lnTo>
                  <a:lnTo>
                    <a:pt x="47695" y="715225"/>
                  </a:lnTo>
                  <a:lnTo>
                    <a:pt x="40048" y="668286"/>
                  </a:lnTo>
                  <a:lnTo>
                    <a:pt x="37439" y="619836"/>
                  </a:lnTo>
                  <a:lnTo>
                    <a:pt x="37452" y="0"/>
                  </a:lnTo>
                  <a:lnTo>
                    <a:pt x="0" y="0"/>
                  </a:lnTo>
                  <a:lnTo>
                    <a:pt x="0" y="619836"/>
                  </a:lnTo>
                  <a:lnTo>
                    <a:pt x="2489" y="669128"/>
                  </a:lnTo>
                  <a:lnTo>
                    <a:pt x="9794" y="716997"/>
                  </a:lnTo>
                  <a:lnTo>
                    <a:pt x="21674" y="763199"/>
                  </a:lnTo>
                  <a:lnTo>
                    <a:pt x="37886" y="807493"/>
                  </a:lnTo>
                  <a:lnTo>
                    <a:pt x="58188" y="849636"/>
                  </a:lnTo>
                  <a:lnTo>
                    <a:pt x="82336" y="889385"/>
                  </a:lnTo>
                  <a:lnTo>
                    <a:pt x="110090" y="926499"/>
                  </a:lnTo>
                  <a:lnTo>
                    <a:pt x="141206" y="960735"/>
                  </a:lnTo>
                  <a:lnTo>
                    <a:pt x="175442" y="991851"/>
                  </a:lnTo>
                  <a:lnTo>
                    <a:pt x="212556" y="1019604"/>
                  </a:lnTo>
                  <a:lnTo>
                    <a:pt x="252306" y="1043752"/>
                  </a:lnTo>
                  <a:lnTo>
                    <a:pt x="294449" y="1064053"/>
                  </a:lnTo>
                  <a:lnTo>
                    <a:pt x="338742" y="1080265"/>
                  </a:lnTo>
                  <a:lnTo>
                    <a:pt x="384944" y="1092145"/>
                  </a:lnTo>
                  <a:lnTo>
                    <a:pt x="432812" y="1099450"/>
                  </a:lnTo>
                  <a:lnTo>
                    <a:pt x="482104" y="1101939"/>
                  </a:lnTo>
                  <a:lnTo>
                    <a:pt x="5795276" y="1101939"/>
                  </a:lnTo>
                  <a:lnTo>
                    <a:pt x="5844568" y="1099450"/>
                  </a:lnTo>
                  <a:lnTo>
                    <a:pt x="5892436" y="1092145"/>
                  </a:lnTo>
                  <a:lnTo>
                    <a:pt x="5938637" y="1080265"/>
                  </a:lnTo>
                  <a:lnTo>
                    <a:pt x="5982930" y="1064053"/>
                  </a:lnTo>
                  <a:lnTo>
                    <a:pt x="6025071" y="1043752"/>
                  </a:lnTo>
                  <a:lnTo>
                    <a:pt x="6064820" y="1019604"/>
                  </a:lnTo>
                  <a:lnTo>
                    <a:pt x="6101933" y="991851"/>
                  </a:lnTo>
                  <a:lnTo>
                    <a:pt x="6136168" y="960735"/>
                  </a:lnTo>
                  <a:lnTo>
                    <a:pt x="6167283" y="926499"/>
                  </a:lnTo>
                  <a:lnTo>
                    <a:pt x="6195035" y="889385"/>
                  </a:lnTo>
                  <a:lnTo>
                    <a:pt x="6219183" y="849636"/>
                  </a:lnTo>
                  <a:lnTo>
                    <a:pt x="6239484" y="807493"/>
                  </a:lnTo>
                  <a:lnTo>
                    <a:pt x="6255695" y="763199"/>
                  </a:lnTo>
                  <a:lnTo>
                    <a:pt x="6267574" y="716997"/>
                  </a:lnTo>
                  <a:lnTo>
                    <a:pt x="6274879" y="669128"/>
                  </a:lnTo>
                  <a:lnTo>
                    <a:pt x="6277368" y="619836"/>
                  </a:lnTo>
                  <a:lnTo>
                    <a:pt x="6277368" y="150469"/>
                  </a:lnTo>
                  <a:lnTo>
                    <a:pt x="6396608" y="150469"/>
                  </a:lnTo>
                  <a:lnTo>
                    <a:pt x="62586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93871" y="4786705"/>
              <a:ext cx="6396990" cy="1102360"/>
            </a:xfrm>
            <a:custGeom>
              <a:avLst/>
              <a:gdLst/>
              <a:ahLst/>
              <a:cxnLst/>
              <a:rect l="l" t="t" r="r" b="b"/>
              <a:pathLst>
                <a:path w="6396990" h="1102360">
                  <a:moveTo>
                    <a:pt x="0" y="0"/>
                  </a:moveTo>
                  <a:lnTo>
                    <a:pt x="0" y="619841"/>
                  </a:lnTo>
                  <a:lnTo>
                    <a:pt x="2489" y="669133"/>
                  </a:lnTo>
                  <a:lnTo>
                    <a:pt x="9794" y="717001"/>
                  </a:lnTo>
                  <a:lnTo>
                    <a:pt x="21674" y="763202"/>
                  </a:lnTo>
                  <a:lnTo>
                    <a:pt x="37885" y="807496"/>
                  </a:lnTo>
                  <a:lnTo>
                    <a:pt x="58186" y="849638"/>
                  </a:lnTo>
                  <a:lnTo>
                    <a:pt x="82334" y="889387"/>
                  </a:lnTo>
                  <a:lnTo>
                    <a:pt x="110087" y="926501"/>
                  </a:lnTo>
                  <a:lnTo>
                    <a:pt x="141202" y="960737"/>
                  </a:lnTo>
                  <a:lnTo>
                    <a:pt x="175438" y="991852"/>
                  </a:lnTo>
                  <a:lnTo>
                    <a:pt x="212551" y="1019605"/>
                  </a:lnTo>
                  <a:lnTo>
                    <a:pt x="252300" y="1043753"/>
                  </a:lnTo>
                  <a:lnTo>
                    <a:pt x="294442" y="1064054"/>
                  </a:lnTo>
                  <a:lnTo>
                    <a:pt x="338735" y="1080266"/>
                  </a:lnTo>
                  <a:lnTo>
                    <a:pt x="384937" y="1092146"/>
                  </a:lnTo>
                  <a:lnTo>
                    <a:pt x="432804" y="1099451"/>
                  </a:lnTo>
                  <a:lnTo>
                    <a:pt x="482096" y="1101940"/>
                  </a:lnTo>
                  <a:lnTo>
                    <a:pt x="5795273" y="1101940"/>
                  </a:lnTo>
                  <a:lnTo>
                    <a:pt x="5844564" y="1099451"/>
                  </a:lnTo>
                  <a:lnTo>
                    <a:pt x="5892431" y="1092146"/>
                  </a:lnTo>
                  <a:lnTo>
                    <a:pt x="5938631" y="1080266"/>
                  </a:lnTo>
                  <a:lnTo>
                    <a:pt x="5982924" y="1064054"/>
                  </a:lnTo>
                  <a:lnTo>
                    <a:pt x="6025065" y="1043753"/>
                  </a:lnTo>
                  <a:lnTo>
                    <a:pt x="6064814" y="1019605"/>
                  </a:lnTo>
                  <a:lnTo>
                    <a:pt x="6101927" y="991852"/>
                  </a:lnTo>
                  <a:lnTo>
                    <a:pt x="6136162" y="960737"/>
                  </a:lnTo>
                  <a:lnTo>
                    <a:pt x="6167277" y="926501"/>
                  </a:lnTo>
                  <a:lnTo>
                    <a:pt x="6195029" y="889387"/>
                  </a:lnTo>
                  <a:lnTo>
                    <a:pt x="6219177" y="849638"/>
                  </a:lnTo>
                  <a:lnTo>
                    <a:pt x="6239478" y="807496"/>
                  </a:lnTo>
                  <a:lnTo>
                    <a:pt x="6255689" y="763202"/>
                  </a:lnTo>
                  <a:lnTo>
                    <a:pt x="6267569" y="717001"/>
                  </a:lnTo>
                  <a:lnTo>
                    <a:pt x="6274874" y="669133"/>
                  </a:lnTo>
                  <a:lnTo>
                    <a:pt x="6277363" y="619841"/>
                  </a:lnTo>
                  <a:lnTo>
                    <a:pt x="6277363" y="150467"/>
                  </a:lnTo>
                  <a:lnTo>
                    <a:pt x="6396613" y="150467"/>
                  </a:lnTo>
                  <a:lnTo>
                    <a:pt x="6258643" y="0"/>
                  </a:lnTo>
                  <a:lnTo>
                    <a:pt x="6120683" y="150467"/>
                  </a:lnTo>
                  <a:lnTo>
                    <a:pt x="6239923" y="150467"/>
                  </a:lnTo>
                  <a:lnTo>
                    <a:pt x="6239923" y="619841"/>
                  </a:lnTo>
                  <a:lnTo>
                    <a:pt x="6237314" y="668291"/>
                  </a:lnTo>
                  <a:lnTo>
                    <a:pt x="6229667" y="715231"/>
                  </a:lnTo>
                  <a:lnTo>
                    <a:pt x="6217254" y="760388"/>
                  </a:lnTo>
                  <a:lnTo>
                    <a:pt x="6200346" y="803491"/>
                  </a:lnTo>
                  <a:lnTo>
                    <a:pt x="6179214" y="844269"/>
                  </a:lnTo>
                  <a:lnTo>
                    <a:pt x="6154130" y="882451"/>
                  </a:lnTo>
                  <a:lnTo>
                    <a:pt x="6125365" y="917766"/>
                  </a:lnTo>
                  <a:lnTo>
                    <a:pt x="6093190" y="949941"/>
                  </a:lnTo>
                  <a:lnTo>
                    <a:pt x="6057876" y="978707"/>
                  </a:lnTo>
                  <a:lnTo>
                    <a:pt x="6019695" y="1003791"/>
                  </a:lnTo>
                  <a:lnTo>
                    <a:pt x="5978917" y="1024923"/>
                  </a:lnTo>
                  <a:lnTo>
                    <a:pt x="5935815" y="1041831"/>
                  </a:lnTo>
                  <a:lnTo>
                    <a:pt x="5890660" y="1054244"/>
                  </a:lnTo>
                  <a:lnTo>
                    <a:pt x="5843722" y="1061891"/>
                  </a:lnTo>
                  <a:lnTo>
                    <a:pt x="5795273" y="1064500"/>
                  </a:lnTo>
                  <a:lnTo>
                    <a:pt x="482096" y="1064493"/>
                  </a:lnTo>
                  <a:lnTo>
                    <a:pt x="433646" y="1061884"/>
                  </a:lnTo>
                  <a:lnTo>
                    <a:pt x="386706" y="1054237"/>
                  </a:lnTo>
                  <a:lnTo>
                    <a:pt x="341550" y="1041824"/>
                  </a:lnTo>
                  <a:lnTo>
                    <a:pt x="298447" y="1024916"/>
                  </a:lnTo>
                  <a:lnTo>
                    <a:pt x="257669" y="1003784"/>
                  </a:lnTo>
                  <a:lnTo>
                    <a:pt x="219487" y="978700"/>
                  </a:lnTo>
                  <a:lnTo>
                    <a:pt x="184173" y="949934"/>
                  </a:lnTo>
                  <a:lnTo>
                    <a:pt x="151998" y="917759"/>
                  </a:lnTo>
                  <a:lnTo>
                    <a:pt x="123232" y="882444"/>
                  </a:lnTo>
                  <a:lnTo>
                    <a:pt x="98148" y="844262"/>
                  </a:lnTo>
                  <a:lnTo>
                    <a:pt x="77016" y="803484"/>
                  </a:lnTo>
                  <a:lnTo>
                    <a:pt x="60108" y="760381"/>
                  </a:lnTo>
                  <a:lnTo>
                    <a:pt x="47695" y="715224"/>
                  </a:lnTo>
                  <a:lnTo>
                    <a:pt x="40048" y="668284"/>
                  </a:lnTo>
                  <a:lnTo>
                    <a:pt x="37439" y="619834"/>
                  </a:lnTo>
                  <a:lnTo>
                    <a:pt x="37446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2788"/>
            <a:ext cx="7266940" cy="4320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Last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lecture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on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semantic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segmentation:</a:t>
            </a:r>
            <a:endParaRPr sz="2600">
              <a:latin typeface="Carlito"/>
              <a:cs typeface="Carlito"/>
            </a:endParaRPr>
          </a:p>
          <a:p>
            <a:pPr marL="697865" lvl="1" indent="-227965">
              <a:lnSpc>
                <a:spcPts val="2185"/>
              </a:lnSpc>
              <a:buFont typeface="Arial"/>
              <a:buChar char="•"/>
              <a:tabLst>
                <a:tab pos="697865" algn="l"/>
              </a:tabLst>
            </a:pPr>
            <a:r>
              <a:rPr sz="2000" spc="-10" dirty="0">
                <a:latin typeface="Carlito"/>
                <a:cs typeface="Carlito"/>
              </a:rPr>
              <a:t>Problem</a:t>
            </a:r>
            <a:endParaRPr sz="2000">
              <a:latin typeface="Carlito"/>
              <a:cs typeface="Carlito"/>
            </a:endParaRPr>
          </a:p>
          <a:p>
            <a:pPr marL="697865" lvl="1" indent="-227965">
              <a:lnSpc>
                <a:spcPts val="2210"/>
              </a:lnSpc>
              <a:buFont typeface="Arial"/>
              <a:buChar char="•"/>
              <a:tabLst>
                <a:tab pos="697865" algn="l"/>
              </a:tabLst>
            </a:pPr>
            <a:r>
              <a:rPr sz="2000" spc="-10" dirty="0">
                <a:latin typeface="Carlito"/>
                <a:cs typeface="Carlito"/>
              </a:rPr>
              <a:t>Applications</a:t>
            </a:r>
            <a:endParaRPr sz="2000">
              <a:latin typeface="Carlito"/>
              <a:cs typeface="Carlito"/>
            </a:endParaRPr>
          </a:p>
          <a:p>
            <a:pPr marL="697865" lvl="1" indent="-227965">
              <a:lnSpc>
                <a:spcPts val="2195"/>
              </a:lnSpc>
              <a:buFont typeface="Arial"/>
              <a:buChar char="•"/>
              <a:tabLst>
                <a:tab pos="697865" algn="l"/>
              </a:tabLst>
            </a:pPr>
            <a:r>
              <a:rPr sz="2000" spc="-10" dirty="0">
                <a:latin typeface="Carlito"/>
                <a:cs typeface="Carlito"/>
              </a:rPr>
              <a:t>Datasets</a:t>
            </a:r>
            <a:endParaRPr sz="2000">
              <a:latin typeface="Carlito"/>
              <a:cs typeface="Carlito"/>
            </a:endParaRPr>
          </a:p>
          <a:p>
            <a:pPr marL="697865" lvl="1" indent="-227965">
              <a:lnSpc>
                <a:spcPts val="2195"/>
              </a:lnSpc>
              <a:buFont typeface="Arial"/>
              <a:buChar char="•"/>
              <a:tabLst>
                <a:tab pos="697865" algn="l"/>
              </a:tabLst>
            </a:pPr>
            <a:r>
              <a:rPr sz="2000" spc="-10" dirty="0">
                <a:latin typeface="Carlito"/>
                <a:cs typeface="Carlito"/>
              </a:rPr>
              <a:t>Evaluation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metric</a:t>
            </a:r>
            <a:endParaRPr sz="2000">
              <a:latin typeface="Carlito"/>
              <a:cs typeface="Carlito"/>
            </a:endParaRPr>
          </a:p>
          <a:p>
            <a:pPr marL="697865" lvl="1" indent="-227965">
              <a:lnSpc>
                <a:spcPts val="2305"/>
              </a:lnSpc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arlito"/>
                <a:cs typeface="Carlito"/>
              </a:rPr>
              <a:t>Computer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vision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models: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fully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convolutional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networks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ts val="3010"/>
              </a:lnSpc>
              <a:spcBef>
                <a:spcPts val="24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rlito"/>
                <a:cs typeface="Carlito"/>
              </a:rPr>
              <a:t>Assignments</a:t>
            </a:r>
            <a:r>
              <a:rPr sz="2600" spc="-10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(Canvas):</a:t>
            </a:r>
            <a:endParaRPr sz="2600">
              <a:latin typeface="Carlito"/>
              <a:cs typeface="Carlito"/>
            </a:endParaRPr>
          </a:p>
          <a:p>
            <a:pPr marL="697865" lvl="1" indent="-227965">
              <a:lnSpc>
                <a:spcPts val="2195"/>
              </a:lnSpc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arlito"/>
                <a:cs typeface="Carlito"/>
              </a:rPr>
              <a:t>Reading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assignment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was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earlier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today</a:t>
            </a:r>
            <a:endParaRPr sz="2000">
              <a:latin typeface="Carlito"/>
              <a:cs typeface="Carlito"/>
            </a:endParaRPr>
          </a:p>
          <a:p>
            <a:pPr marL="697865" lvl="1" indent="-227965">
              <a:lnSpc>
                <a:spcPts val="2150"/>
              </a:lnSpc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arlito"/>
                <a:cs typeface="Carlito"/>
              </a:rPr>
              <a:t>Next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reading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assignments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due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Wednesday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next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Monday</a:t>
            </a:r>
            <a:endParaRPr sz="2000">
              <a:latin typeface="Carlito"/>
              <a:cs typeface="Carlito"/>
            </a:endParaRPr>
          </a:p>
          <a:p>
            <a:pPr marL="697865" lvl="1" indent="-227965">
              <a:lnSpc>
                <a:spcPts val="2150"/>
              </a:lnSpc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arlito"/>
                <a:cs typeface="Carlito"/>
              </a:rPr>
              <a:t>Project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proposal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due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Wednesday</a:t>
            </a:r>
            <a:endParaRPr sz="2000">
              <a:latin typeface="Carlito"/>
              <a:cs typeface="Carlito"/>
            </a:endParaRPr>
          </a:p>
          <a:p>
            <a:pPr marL="697865" lvl="1" indent="-227965">
              <a:lnSpc>
                <a:spcPts val="2305"/>
              </a:lnSpc>
              <a:buFont typeface="Arial"/>
              <a:buChar char="•"/>
              <a:tabLst>
                <a:tab pos="697865" algn="l"/>
              </a:tabLst>
            </a:pPr>
            <a:r>
              <a:rPr sz="2000" spc="-20" dirty="0">
                <a:latin typeface="Carlito"/>
                <a:cs typeface="Carlito"/>
              </a:rPr>
              <a:t>(Student-</a:t>
            </a:r>
            <a:r>
              <a:rPr sz="2000" dirty="0">
                <a:latin typeface="Carlito"/>
                <a:cs typeface="Carlito"/>
              </a:rPr>
              <a:t>led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lectures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start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next</a:t>
            </a:r>
            <a:r>
              <a:rPr sz="2000" spc="-5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week)</a:t>
            </a:r>
            <a:endParaRPr sz="20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4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rlito"/>
                <a:cs typeface="Carlito"/>
              </a:rPr>
              <a:t>Questions?</a:t>
            </a:r>
            <a:endParaRPr sz="2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Self-</a:t>
            </a:r>
            <a:r>
              <a:rPr spc="-50" dirty="0"/>
              <a:t>Attention:</a:t>
            </a:r>
            <a:r>
              <a:rPr spc="-135" dirty="0"/>
              <a:t> </a:t>
            </a:r>
            <a:r>
              <a:rPr spc="-20" dirty="0"/>
              <a:t>Idea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2246" y="3726167"/>
            <a:ext cx="8485505" cy="977900"/>
            <a:chOff x="1972246" y="3726167"/>
            <a:chExt cx="8485505" cy="977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2246" y="3777373"/>
              <a:ext cx="2870199" cy="8820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9835" y="3777373"/>
              <a:ext cx="2870200" cy="8820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7411" y="3800817"/>
              <a:ext cx="2870200" cy="88642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51973" y="3770617"/>
              <a:ext cx="935355" cy="889000"/>
            </a:xfrm>
            <a:custGeom>
              <a:avLst/>
              <a:gdLst/>
              <a:ahLst/>
              <a:cxnLst/>
              <a:rect l="l" t="t" r="r" b="b"/>
              <a:pathLst>
                <a:path w="935354" h="889000">
                  <a:moveTo>
                    <a:pt x="0" y="0"/>
                  </a:moveTo>
                  <a:lnTo>
                    <a:pt x="935284" y="0"/>
                  </a:lnTo>
                  <a:lnTo>
                    <a:pt x="935284" y="888850"/>
                  </a:lnTo>
                  <a:lnTo>
                    <a:pt x="0" y="88885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7156" y="1978659"/>
            <a:ext cx="1108329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New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representation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each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pixel</a:t>
            </a:r>
            <a:r>
              <a:rPr sz="22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showing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relationship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all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pixels;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e.g.,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assume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this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3x3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image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75401" y="5224779"/>
            <a:ext cx="43961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And</a:t>
            </a:r>
            <a:r>
              <a:rPr sz="22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so</a:t>
            </a:r>
            <a:r>
              <a:rPr sz="22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on</a:t>
            </a:r>
            <a:r>
              <a:rPr sz="22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for</a:t>
            </a:r>
            <a:r>
              <a:rPr sz="22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remaining</a:t>
            </a:r>
            <a:r>
              <a:rPr sz="22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FF0000"/>
                </a:solidFill>
                <a:latin typeface="Carlito"/>
                <a:cs typeface="Carlito"/>
              </a:rPr>
              <a:t>image</a:t>
            </a:r>
            <a:r>
              <a:rPr sz="22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rlito"/>
                <a:cs typeface="Carlito"/>
              </a:rPr>
              <a:t>pixels…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08512" y="4903152"/>
            <a:ext cx="6054725" cy="191135"/>
          </a:xfrm>
          <a:custGeom>
            <a:avLst/>
            <a:gdLst/>
            <a:ahLst/>
            <a:cxnLst/>
            <a:rect l="l" t="t" r="r" b="b"/>
            <a:pathLst>
              <a:path w="6054725" h="191135">
                <a:moveTo>
                  <a:pt x="5864186" y="127012"/>
                </a:moveTo>
                <a:lnTo>
                  <a:pt x="5864186" y="190512"/>
                </a:lnTo>
                <a:lnTo>
                  <a:pt x="5991169" y="127012"/>
                </a:lnTo>
                <a:lnTo>
                  <a:pt x="5864186" y="127012"/>
                </a:lnTo>
                <a:close/>
              </a:path>
              <a:path w="6054725" h="191135">
                <a:moveTo>
                  <a:pt x="5864186" y="0"/>
                </a:moveTo>
                <a:lnTo>
                  <a:pt x="5864186" y="127012"/>
                </a:lnTo>
                <a:lnTo>
                  <a:pt x="5895949" y="127012"/>
                </a:lnTo>
                <a:lnTo>
                  <a:pt x="5895949" y="63500"/>
                </a:lnTo>
                <a:lnTo>
                  <a:pt x="5991186" y="63500"/>
                </a:lnTo>
                <a:lnTo>
                  <a:pt x="5864186" y="0"/>
                </a:lnTo>
                <a:close/>
              </a:path>
              <a:path w="6054725" h="191135">
                <a:moveTo>
                  <a:pt x="5991186" y="63500"/>
                </a:moveTo>
                <a:lnTo>
                  <a:pt x="5895949" y="63500"/>
                </a:lnTo>
                <a:lnTo>
                  <a:pt x="5895949" y="127012"/>
                </a:lnTo>
                <a:lnTo>
                  <a:pt x="5991195" y="127000"/>
                </a:lnTo>
                <a:lnTo>
                  <a:pt x="6054686" y="95250"/>
                </a:lnTo>
                <a:lnTo>
                  <a:pt x="5991186" y="63500"/>
                </a:lnTo>
                <a:close/>
              </a:path>
              <a:path w="6054725" h="191135">
                <a:moveTo>
                  <a:pt x="5864186" y="63500"/>
                </a:moveTo>
                <a:lnTo>
                  <a:pt x="0" y="63500"/>
                </a:lnTo>
                <a:lnTo>
                  <a:pt x="0" y="127000"/>
                </a:lnTo>
                <a:lnTo>
                  <a:pt x="5864186" y="127012"/>
                </a:lnTo>
                <a:lnTo>
                  <a:pt x="5864186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5360" y="1675945"/>
            <a:ext cx="3199765" cy="40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95"/>
              </a:lnSpc>
            </a:pPr>
            <a:r>
              <a:rPr sz="2600" spc="-10" dirty="0">
                <a:solidFill>
                  <a:srgbClr val="0432FF"/>
                </a:solidFill>
                <a:latin typeface="Carlito"/>
                <a:cs typeface="Carlito"/>
              </a:rPr>
              <a:t>Weighted</a:t>
            </a:r>
            <a:r>
              <a:rPr sz="26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432FF"/>
                </a:solidFill>
                <a:latin typeface="Carlito"/>
                <a:cs typeface="Carlito"/>
              </a:rPr>
              <a:t>sum</a:t>
            </a:r>
            <a:r>
              <a:rPr sz="26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432FF"/>
                </a:solidFill>
                <a:latin typeface="Carlito"/>
                <a:cs typeface="Carlito"/>
              </a:rPr>
              <a:t>of</a:t>
            </a:r>
            <a:r>
              <a:rPr sz="26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432FF"/>
                </a:solidFill>
                <a:latin typeface="Carlito"/>
                <a:cs typeface="Carlito"/>
              </a:rPr>
              <a:t>values</a:t>
            </a:r>
            <a:endParaRPr sz="26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5759" y="1455483"/>
            <a:ext cx="11826240" cy="4478655"/>
            <a:chOff x="365759" y="1455483"/>
            <a:chExt cx="11826240" cy="4478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878" y="1735894"/>
              <a:ext cx="6867752" cy="419792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1487" y="2011451"/>
              <a:ext cx="71107" cy="6663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1159" y="2011451"/>
              <a:ext cx="71107" cy="66630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5760" y="1455483"/>
              <a:ext cx="11826240" cy="3924935"/>
            </a:xfrm>
            <a:custGeom>
              <a:avLst/>
              <a:gdLst/>
              <a:ahLst/>
              <a:cxnLst/>
              <a:rect l="l" t="t" r="r" b="b"/>
              <a:pathLst>
                <a:path w="11826240" h="3924935">
                  <a:moveTo>
                    <a:pt x="11826240" y="609117"/>
                  </a:moveTo>
                  <a:lnTo>
                    <a:pt x="4683506" y="609117"/>
                  </a:lnTo>
                  <a:lnTo>
                    <a:pt x="4683506" y="0"/>
                  </a:lnTo>
                  <a:lnTo>
                    <a:pt x="0" y="0"/>
                  </a:lnTo>
                  <a:lnTo>
                    <a:pt x="0" y="707885"/>
                  </a:lnTo>
                  <a:lnTo>
                    <a:pt x="2224786" y="707885"/>
                  </a:lnTo>
                  <a:lnTo>
                    <a:pt x="2224786" y="3924389"/>
                  </a:lnTo>
                  <a:lnTo>
                    <a:pt x="11826240" y="3924389"/>
                  </a:lnTo>
                  <a:lnTo>
                    <a:pt x="11826240" y="609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4500" y="1476756"/>
            <a:ext cx="4436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New</a:t>
            </a:r>
            <a:r>
              <a:rPr sz="20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432FF"/>
                </a:solidFill>
                <a:latin typeface="Carlito"/>
                <a:cs typeface="Carlito"/>
              </a:rPr>
              <a:t>representation</a:t>
            </a:r>
            <a:r>
              <a:rPr sz="20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of</a:t>
            </a:r>
            <a:r>
              <a:rPr sz="20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each</a:t>
            </a:r>
            <a:r>
              <a:rPr sz="20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input</a:t>
            </a:r>
            <a:r>
              <a:rPr sz="20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432FF"/>
                </a:solidFill>
                <a:latin typeface="Carlito"/>
                <a:cs typeface="Carlito"/>
              </a:rPr>
              <a:t>token</a:t>
            </a:r>
            <a:r>
              <a:rPr sz="20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0432FF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reflect</a:t>
            </a:r>
            <a:r>
              <a:rPr sz="20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each</a:t>
            </a:r>
            <a:r>
              <a:rPr sz="20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0432FF"/>
                </a:solidFill>
                <a:latin typeface="Carlito"/>
                <a:cs typeface="Carlito"/>
              </a:rPr>
              <a:t>one’s</a:t>
            </a:r>
            <a:r>
              <a:rPr sz="2000" spc="-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432FF"/>
                </a:solidFill>
                <a:latin typeface="Carlito"/>
                <a:cs typeface="Carlito"/>
              </a:rPr>
              <a:t>relationship</a:t>
            </a:r>
            <a:r>
              <a:rPr sz="20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to</a:t>
            </a:r>
            <a:r>
              <a:rPr sz="20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all</a:t>
            </a:r>
            <a:r>
              <a:rPr sz="20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432FF"/>
                </a:solidFill>
                <a:latin typeface="Carlito"/>
                <a:cs typeface="Carlito"/>
              </a:rPr>
              <a:t>tokens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44710" y="5523483"/>
            <a:ext cx="14420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0432FF"/>
                </a:solidFill>
                <a:latin typeface="Carlito"/>
                <a:cs typeface="Carlito"/>
              </a:rPr>
              <a:t>Input</a:t>
            </a:r>
            <a:r>
              <a:rPr sz="2200" spc="-2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0432FF"/>
                </a:solidFill>
                <a:latin typeface="Carlito"/>
                <a:cs typeface="Carlito"/>
              </a:rPr>
              <a:t>tokens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479581" y="1690687"/>
            <a:ext cx="7440295" cy="4291965"/>
            <a:chOff x="4479581" y="1690687"/>
            <a:chExt cx="7440295" cy="4291965"/>
          </a:xfrm>
        </p:grpSpPr>
        <p:sp>
          <p:nvSpPr>
            <p:cNvPr id="11" name="object 11"/>
            <p:cNvSpPr/>
            <p:nvPr/>
          </p:nvSpPr>
          <p:spPr>
            <a:xfrm>
              <a:off x="5036261" y="1690687"/>
              <a:ext cx="153670" cy="292735"/>
            </a:xfrm>
            <a:custGeom>
              <a:avLst/>
              <a:gdLst/>
              <a:ahLst/>
              <a:cxnLst/>
              <a:rect l="l" t="t" r="r" b="b"/>
              <a:pathLst>
                <a:path w="153670" h="292735">
                  <a:moveTo>
                    <a:pt x="153212" y="0"/>
                  </a:moveTo>
                  <a:lnTo>
                    <a:pt x="0" y="0"/>
                  </a:lnTo>
                  <a:lnTo>
                    <a:pt x="0" y="292252"/>
                  </a:lnTo>
                  <a:lnTo>
                    <a:pt x="153212" y="292252"/>
                  </a:lnTo>
                  <a:lnTo>
                    <a:pt x="153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05349" y="5473496"/>
              <a:ext cx="6323965" cy="464820"/>
            </a:xfrm>
            <a:custGeom>
              <a:avLst/>
              <a:gdLst/>
              <a:ahLst/>
              <a:cxnLst/>
              <a:rect l="l" t="t" r="r" b="b"/>
              <a:pathLst>
                <a:path w="6323965" h="464820">
                  <a:moveTo>
                    <a:pt x="0" y="0"/>
                  </a:moveTo>
                  <a:lnTo>
                    <a:pt x="6323413" y="0"/>
                  </a:lnTo>
                  <a:lnTo>
                    <a:pt x="6323413" y="464222"/>
                  </a:lnTo>
                  <a:lnTo>
                    <a:pt x="0" y="464222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85932" y="2492590"/>
              <a:ext cx="7427595" cy="2625725"/>
            </a:xfrm>
            <a:custGeom>
              <a:avLst/>
              <a:gdLst/>
              <a:ahLst/>
              <a:cxnLst/>
              <a:rect l="l" t="t" r="r" b="b"/>
              <a:pathLst>
                <a:path w="7427595" h="2625725">
                  <a:moveTo>
                    <a:pt x="7427163" y="0"/>
                  </a:moveTo>
                  <a:lnTo>
                    <a:pt x="0" y="0"/>
                  </a:lnTo>
                  <a:lnTo>
                    <a:pt x="0" y="2625305"/>
                  </a:lnTo>
                  <a:lnTo>
                    <a:pt x="7427163" y="2625305"/>
                  </a:lnTo>
                  <a:lnTo>
                    <a:pt x="742716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5932" y="2492590"/>
              <a:ext cx="7427595" cy="2625725"/>
            </a:xfrm>
            <a:custGeom>
              <a:avLst/>
              <a:gdLst/>
              <a:ahLst/>
              <a:cxnLst/>
              <a:rect l="l" t="t" r="r" b="b"/>
              <a:pathLst>
                <a:path w="7427595" h="2625725">
                  <a:moveTo>
                    <a:pt x="0" y="0"/>
                  </a:moveTo>
                  <a:lnTo>
                    <a:pt x="7427154" y="0"/>
                  </a:lnTo>
                  <a:lnTo>
                    <a:pt x="7427154" y="2625301"/>
                  </a:lnTo>
                  <a:lnTo>
                    <a:pt x="0" y="26253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045303" y="1562011"/>
            <a:ext cx="6227445" cy="892810"/>
            <a:chOff x="5045303" y="1562011"/>
            <a:chExt cx="6227445" cy="89281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8165" y="1700631"/>
              <a:ext cx="5921260" cy="36224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47728" y="1979091"/>
              <a:ext cx="5233670" cy="475615"/>
            </a:xfrm>
            <a:custGeom>
              <a:avLst/>
              <a:gdLst/>
              <a:ahLst/>
              <a:cxnLst/>
              <a:rect l="l" t="t" r="r" b="b"/>
              <a:pathLst>
                <a:path w="5233670" h="47561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75615"/>
                  </a:lnTo>
                  <a:lnTo>
                    <a:pt x="76200" y="475615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33670" h="475614">
                  <a:moveTo>
                    <a:pt x="2670492" y="114300"/>
                  </a:moveTo>
                  <a:lnTo>
                    <a:pt x="2660967" y="95250"/>
                  </a:lnTo>
                  <a:lnTo>
                    <a:pt x="2613342" y="0"/>
                  </a:lnTo>
                  <a:lnTo>
                    <a:pt x="2556192" y="114300"/>
                  </a:lnTo>
                  <a:lnTo>
                    <a:pt x="2594292" y="114300"/>
                  </a:lnTo>
                  <a:lnTo>
                    <a:pt x="2594292" y="475615"/>
                  </a:lnTo>
                  <a:lnTo>
                    <a:pt x="2632392" y="475615"/>
                  </a:lnTo>
                  <a:lnTo>
                    <a:pt x="2632392" y="114300"/>
                  </a:lnTo>
                  <a:lnTo>
                    <a:pt x="2670492" y="114300"/>
                  </a:lnTo>
                  <a:close/>
                </a:path>
                <a:path w="5233670" h="475614">
                  <a:moveTo>
                    <a:pt x="5233073" y="114300"/>
                  </a:moveTo>
                  <a:lnTo>
                    <a:pt x="5223548" y="95250"/>
                  </a:lnTo>
                  <a:lnTo>
                    <a:pt x="5175923" y="0"/>
                  </a:lnTo>
                  <a:lnTo>
                    <a:pt x="5118773" y="114300"/>
                  </a:lnTo>
                  <a:lnTo>
                    <a:pt x="5156873" y="114300"/>
                  </a:lnTo>
                  <a:lnTo>
                    <a:pt x="5156873" y="475615"/>
                  </a:lnTo>
                  <a:lnTo>
                    <a:pt x="5194973" y="475615"/>
                  </a:lnTo>
                  <a:lnTo>
                    <a:pt x="5194973" y="114300"/>
                  </a:lnTo>
                  <a:lnTo>
                    <a:pt x="5233073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9753" y="1606461"/>
              <a:ext cx="6138545" cy="467995"/>
            </a:xfrm>
            <a:custGeom>
              <a:avLst/>
              <a:gdLst/>
              <a:ahLst/>
              <a:cxnLst/>
              <a:rect l="l" t="t" r="r" b="b"/>
              <a:pathLst>
                <a:path w="6138545" h="467994">
                  <a:moveTo>
                    <a:pt x="0" y="0"/>
                  </a:moveTo>
                  <a:lnTo>
                    <a:pt x="6138493" y="0"/>
                  </a:lnTo>
                  <a:lnTo>
                    <a:pt x="6138493" y="467759"/>
                  </a:lnTo>
                  <a:lnTo>
                    <a:pt x="0" y="46775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83421" y="2011451"/>
            <a:ext cx="9608820" cy="3922395"/>
            <a:chOff x="2583421" y="2011451"/>
            <a:chExt cx="9608820" cy="39223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878" y="2052558"/>
              <a:ext cx="6867752" cy="38812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34362" y="2011451"/>
              <a:ext cx="71107" cy="6663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4034" y="2011451"/>
              <a:ext cx="71107" cy="66630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83421" y="2064600"/>
              <a:ext cx="9608820" cy="3315335"/>
            </a:xfrm>
            <a:custGeom>
              <a:avLst/>
              <a:gdLst/>
              <a:ahLst/>
              <a:cxnLst/>
              <a:rect l="l" t="t" r="r" b="b"/>
              <a:pathLst>
                <a:path w="9608820" h="3315335">
                  <a:moveTo>
                    <a:pt x="0" y="0"/>
                  </a:moveTo>
                  <a:lnTo>
                    <a:pt x="9608578" y="0"/>
                  </a:lnTo>
                  <a:lnTo>
                    <a:pt x="9608578" y="3315271"/>
                  </a:lnTo>
                  <a:lnTo>
                    <a:pt x="0" y="33152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6624" y="5369052"/>
            <a:ext cx="40836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indent="-133985">
              <a:lnSpc>
                <a:spcPct val="100000"/>
              </a:lnSpc>
              <a:spcBef>
                <a:spcPts val="100"/>
              </a:spcBef>
              <a:buChar char="-"/>
              <a:tabLst>
                <a:tab pos="146685" algn="l"/>
              </a:tabLst>
            </a:pP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How</a:t>
            </a:r>
            <a:r>
              <a:rPr sz="20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many</a:t>
            </a:r>
            <a:r>
              <a:rPr sz="20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inputs</a:t>
            </a:r>
            <a:r>
              <a:rPr sz="20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are</a:t>
            </a:r>
            <a:r>
              <a:rPr sz="2000" spc="-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in</a:t>
            </a:r>
            <a:r>
              <a:rPr sz="20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this</a:t>
            </a:r>
            <a:r>
              <a:rPr sz="2000" spc="-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432FF"/>
                </a:solidFill>
                <a:latin typeface="Carlito"/>
                <a:cs typeface="Carlito"/>
              </a:rPr>
              <a:t>example?</a:t>
            </a:r>
            <a:endParaRPr sz="2000">
              <a:latin typeface="Carlito"/>
              <a:cs typeface="Carlito"/>
            </a:endParaRPr>
          </a:p>
          <a:p>
            <a:pPr marL="146685" indent="-133985">
              <a:lnSpc>
                <a:spcPct val="100000"/>
              </a:lnSpc>
              <a:buChar char="-"/>
              <a:tabLst>
                <a:tab pos="146685" algn="l"/>
              </a:tabLst>
            </a:pP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What</a:t>
            </a:r>
            <a:r>
              <a:rPr sz="20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is</a:t>
            </a:r>
            <a:r>
              <a:rPr sz="20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each</a:t>
            </a:r>
            <a:r>
              <a:rPr sz="20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0432FF"/>
                </a:solidFill>
                <a:latin typeface="Carlito"/>
                <a:cs typeface="Carlito"/>
              </a:rPr>
              <a:t>input’s</a:t>
            </a:r>
            <a:r>
              <a:rPr sz="20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0432FF"/>
                </a:solidFill>
                <a:latin typeface="Carlito"/>
                <a:cs typeface="Carlito"/>
              </a:rPr>
              <a:t>dimensionality?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79581" y="1700631"/>
            <a:ext cx="7440295" cy="4281805"/>
            <a:chOff x="4479581" y="1700631"/>
            <a:chExt cx="7440295" cy="4281805"/>
          </a:xfrm>
        </p:grpSpPr>
        <p:sp>
          <p:nvSpPr>
            <p:cNvPr id="10" name="object 10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5349" y="5473496"/>
              <a:ext cx="6323965" cy="464820"/>
            </a:xfrm>
            <a:custGeom>
              <a:avLst/>
              <a:gdLst/>
              <a:ahLst/>
              <a:cxnLst/>
              <a:rect l="l" t="t" r="r" b="b"/>
              <a:pathLst>
                <a:path w="6323965" h="464820">
                  <a:moveTo>
                    <a:pt x="0" y="0"/>
                  </a:moveTo>
                  <a:lnTo>
                    <a:pt x="6323413" y="0"/>
                  </a:lnTo>
                  <a:lnTo>
                    <a:pt x="6323413" y="464222"/>
                  </a:lnTo>
                  <a:lnTo>
                    <a:pt x="0" y="464222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5932" y="2492590"/>
              <a:ext cx="7427595" cy="2625725"/>
            </a:xfrm>
            <a:custGeom>
              <a:avLst/>
              <a:gdLst/>
              <a:ahLst/>
              <a:cxnLst/>
              <a:rect l="l" t="t" r="r" b="b"/>
              <a:pathLst>
                <a:path w="7427595" h="2625725">
                  <a:moveTo>
                    <a:pt x="7427150" y="0"/>
                  </a:moveTo>
                  <a:lnTo>
                    <a:pt x="0" y="0"/>
                  </a:lnTo>
                  <a:lnTo>
                    <a:pt x="0" y="2625305"/>
                  </a:lnTo>
                  <a:lnTo>
                    <a:pt x="7427150" y="2625305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5932" y="2492590"/>
              <a:ext cx="7427595" cy="2625725"/>
            </a:xfrm>
            <a:custGeom>
              <a:avLst/>
              <a:gdLst/>
              <a:ahLst/>
              <a:cxnLst/>
              <a:rect l="l" t="t" r="r" b="b"/>
              <a:pathLst>
                <a:path w="7427595" h="2625725">
                  <a:moveTo>
                    <a:pt x="0" y="0"/>
                  </a:moveTo>
                  <a:lnTo>
                    <a:pt x="7427154" y="0"/>
                  </a:lnTo>
                  <a:lnTo>
                    <a:pt x="7427154" y="2625301"/>
                  </a:lnTo>
                  <a:lnTo>
                    <a:pt x="0" y="262530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88165" y="1700631"/>
              <a:ext cx="5921260" cy="36224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547728" y="1979091"/>
              <a:ext cx="5233670" cy="475615"/>
            </a:xfrm>
            <a:custGeom>
              <a:avLst/>
              <a:gdLst/>
              <a:ahLst/>
              <a:cxnLst/>
              <a:rect l="l" t="t" r="r" b="b"/>
              <a:pathLst>
                <a:path w="5233670" h="47561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75615"/>
                  </a:lnTo>
                  <a:lnTo>
                    <a:pt x="76200" y="475615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33670" h="475614">
                  <a:moveTo>
                    <a:pt x="2670492" y="114300"/>
                  </a:moveTo>
                  <a:lnTo>
                    <a:pt x="2660967" y="95250"/>
                  </a:lnTo>
                  <a:lnTo>
                    <a:pt x="2613342" y="0"/>
                  </a:lnTo>
                  <a:lnTo>
                    <a:pt x="2556192" y="114300"/>
                  </a:lnTo>
                  <a:lnTo>
                    <a:pt x="2594292" y="114300"/>
                  </a:lnTo>
                  <a:lnTo>
                    <a:pt x="2594292" y="475615"/>
                  </a:lnTo>
                  <a:lnTo>
                    <a:pt x="2632392" y="475615"/>
                  </a:lnTo>
                  <a:lnTo>
                    <a:pt x="2632392" y="114300"/>
                  </a:lnTo>
                  <a:lnTo>
                    <a:pt x="2670492" y="114300"/>
                  </a:lnTo>
                  <a:close/>
                </a:path>
                <a:path w="5233670" h="475614">
                  <a:moveTo>
                    <a:pt x="5233073" y="114300"/>
                  </a:moveTo>
                  <a:lnTo>
                    <a:pt x="5223548" y="95250"/>
                  </a:lnTo>
                  <a:lnTo>
                    <a:pt x="5175923" y="0"/>
                  </a:lnTo>
                  <a:lnTo>
                    <a:pt x="5118773" y="114300"/>
                  </a:lnTo>
                  <a:lnTo>
                    <a:pt x="5156873" y="114300"/>
                  </a:lnTo>
                  <a:lnTo>
                    <a:pt x="5156873" y="475615"/>
                  </a:lnTo>
                  <a:lnTo>
                    <a:pt x="5194973" y="475615"/>
                  </a:lnTo>
                  <a:lnTo>
                    <a:pt x="5194973" y="114300"/>
                  </a:lnTo>
                  <a:lnTo>
                    <a:pt x="5233073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79581" y="1726506"/>
            <a:ext cx="7603490" cy="4864735"/>
            <a:chOff x="4479581" y="1726506"/>
            <a:chExt cx="7603490" cy="48647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6480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485931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85931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863" y="1726506"/>
              <a:ext cx="5878214" cy="2371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481" y="5864748"/>
              <a:ext cx="7595463" cy="7263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0348" y="4416044"/>
            <a:ext cx="3601720" cy="18637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dirty="0">
                <a:latin typeface="Carlito"/>
                <a:cs typeface="Carlito"/>
              </a:rPr>
              <a:t>Three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vectors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derived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B050"/>
                </a:solidFill>
                <a:latin typeface="Carlito"/>
                <a:cs typeface="Carlito"/>
              </a:rPr>
              <a:t>input</a:t>
            </a:r>
            <a:r>
              <a:rPr sz="2400" spc="-5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multiplying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three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weight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matrices </a:t>
            </a:r>
            <a:r>
              <a:rPr sz="2400" dirty="0">
                <a:latin typeface="Carlito"/>
                <a:cs typeface="Carlito"/>
              </a:rPr>
              <a:t>(learned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during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training): </a:t>
            </a:r>
            <a:r>
              <a:rPr sz="2400" spc="-25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400" spc="-25" dirty="0">
                <a:latin typeface="Carlito"/>
                <a:cs typeface="Carlito"/>
              </a:rPr>
              <a:t>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60" dirty="0">
                <a:solidFill>
                  <a:srgbClr val="AB7942"/>
                </a:solidFill>
                <a:latin typeface="Carlito"/>
                <a:cs typeface="Carlito"/>
              </a:rPr>
              <a:t>key</a:t>
            </a:r>
            <a:r>
              <a:rPr sz="2400" spc="-60" dirty="0">
                <a:latin typeface="Carlito"/>
                <a:cs typeface="Carlito"/>
              </a:rPr>
              <a:t>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7030A0"/>
                </a:solidFill>
                <a:latin typeface="Carlito"/>
                <a:cs typeface="Carlito"/>
              </a:rPr>
              <a:t>value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6450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17517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14382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87672" y="1979091"/>
            <a:ext cx="7544434" cy="4657090"/>
            <a:chOff x="4287672" y="1979091"/>
            <a:chExt cx="7544434" cy="4657090"/>
          </a:xfrm>
        </p:grpSpPr>
        <p:sp>
          <p:nvSpPr>
            <p:cNvPr id="22" name="object 22"/>
            <p:cNvSpPr/>
            <p:nvPr/>
          </p:nvSpPr>
          <p:spPr>
            <a:xfrm>
              <a:off x="4332122" y="4190961"/>
              <a:ext cx="2351405" cy="2400300"/>
            </a:xfrm>
            <a:custGeom>
              <a:avLst/>
              <a:gdLst/>
              <a:ahLst/>
              <a:cxnLst/>
              <a:rect l="l" t="t" r="r" b="b"/>
              <a:pathLst>
                <a:path w="2351404" h="2400300">
                  <a:moveTo>
                    <a:pt x="0" y="0"/>
                  </a:moveTo>
                  <a:lnTo>
                    <a:pt x="2351181" y="0"/>
                  </a:lnTo>
                  <a:lnTo>
                    <a:pt x="2351181" y="2400161"/>
                  </a:lnTo>
                  <a:lnTo>
                    <a:pt x="0" y="240016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84149" y="4190961"/>
              <a:ext cx="2351405" cy="2400300"/>
            </a:xfrm>
            <a:custGeom>
              <a:avLst/>
              <a:gdLst/>
              <a:ahLst/>
              <a:cxnLst/>
              <a:rect l="l" t="t" r="r" b="b"/>
              <a:pathLst>
                <a:path w="2351404" h="2400300">
                  <a:moveTo>
                    <a:pt x="0" y="0"/>
                  </a:moveTo>
                  <a:lnTo>
                    <a:pt x="2351181" y="0"/>
                  </a:lnTo>
                  <a:lnTo>
                    <a:pt x="2351181" y="2400161"/>
                  </a:lnTo>
                  <a:lnTo>
                    <a:pt x="0" y="240016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436176" y="4190961"/>
              <a:ext cx="2351405" cy="2400300"/>
            </a:xfrm>
            <a:custGeom>
              <a:avLst/>
              <a:gdLst/>
              <a:ahLst/>
              <a:cxnLst/>
              <a:rect l="l" t="t" r="r" b="b"/>
              <a:pathLst>
                <a:path w="2351404" h="2400300">
                  <a:moveTo>
                    <a:pt x="0" y="0"/>
                  </a:moveTo>
                  <a:lnTo>
                    <a:pt x="2351181" y="0"/>
                  </a:lnTo>
                  <a:lnTo>
                    <a:pt x="2351181" y="2400161"/>
                  </a:lnTo>
                  <a:lnTo>
                    <a:pt x="0" y="240016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47728" y="1979091"/>
              <a:ext cx="5233670" cy="475615"/>
            </a:xfrm>
            <a:custGeom>
              <a:avLst/>
              <a:gdLst/>
              <a:ahLst/>
              <a:cxnLst/>
              <a:rect l="l" t="t" r="r" b="b"/>
              <a:pathLst>
                <a:path w="5233670" h="47561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75615"/>
                  </a:lnTo>
                  <a:lnTo>
                    <a:pt x="76200" y="475615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33670" h="475614">
                  <a:moveTo>
                    <a:pt x="2670492" y="114300"/>
                  </a:moveTo>
                  <a:lnTo>
                    <a:pt x="2660967" y="95250"/>
                  </a:lnTo>
                  <a:lnTo>
                    <a:pt x="2613342" y="0"/>
                  </a:lnTo>
                  <a:lnTo>
                    <a:pt x="2556192" y="114300"/>
                  </a:lnTo>
                  <a:lnTo>
                    <a:pt x="2594292" y="114300"/>
                  </a:lnTo>
                  <a:lnTo>
                    <a:pt x="2594292" y="475615"/>
                  </a:lnTo>
                  <a:lnTo>
                    <a:pt x="2632392" y="475615"/>
                  </a:lnTo>
                  <a:lnTo>
                    <a:pt x="2632392" y="114300"/>
                  </a:lnTo>
                  <a:lnTo>
                    <a:pt x="2670492" y="114300"/>
                  </a:lnTo>
                  <a:close/>
                </a:path>
                <a:path w="5233670" h="475614">
                  <a:moveTo>
                    <a:pt x="5233073" y="114300"/>
                  </a:moveTo>
                  <a:lnTo>
                    <a:pt x="5223548" y="95250"/>
                  </a:lnTo>
                  <a:lnTo>
                    <a:pt x="5175923" y="0"/>
                  </a:lnTo>
                  <a:lnTo>
                    <a:pt x="5118773" y="114300"/>
                  </a:lnTo>
                  <a:lnTo>
                    <a:pt x="5156873" y="114300"/>
                  </a:lnTo>
                  <a:lnTo>
                    <a:pt x="5156873" y="475615"/>
                  </a:lnTo>
                  <a:lnTo>
                    <a:pt x="5194973" y="475615"/>
                  </a:lnTo>
                  <a:lnTo>
                    <a:pt x="5194973" y="114300"/>
                  </a:lnTo>
                  <a:lnTo>
                    <a:pt x="5233073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9680" y="4581728"/>
            <a:ext cx="7455534" cy="1352550"/>
            <a:chOff x="4509680" y="4581728"/>
            <a:chExt cx="7455534" cy="135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9680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79581" y="1726506"/>
            <a:ext cx="7440295" cy="2383790"/>
            <a:chOff x="4479581" y="1726506"/>
            <a:chExt cx="7440295" cy="2383790"/>
          </a:xfrm>
        </p:grpSpPr>
        <p:sp>
          <p:nvSpPr>
            <p:cNvPr id="8" name="object 8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863" y="1726506"/>
              <a:ext cx="5878214" cy="2371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47728" y="1979091"/>
              <a:ext cx="5233670" cy="475615"/>
            </a:xfrm>
            <a:custGeom>
              <a:avLst/>
              <a:gdLst/>
              <a:ahLst/>
              <a:cxnLst/>
              <a:rect l="l" t="t" r="r" b="b"/>
              <a:pathLst>
                <a:path w="5233670" h="47561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75615"/>
                  </a:lnTo>
                  <a:lnTo>
                    <a:pt x="76200" y="475615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33670" h="475614">
                  <a:moveTo>
                    <a:pt x="2670492" y="114300"/>
                  </a:moveTo>
                  <a:lnTo>
                    <a:pt x="2660967" y="95250"/>
                  </a:lnTo>
                  <a:lnTo>
                    <a:pt x="2613342" y="0"/>
                  </a:lnTo>
                  <a:lnTo>
                    <a:pt x="2556192" y="114300"/>
                  </a:lnTo>
                  <a:lnTo>
                    <a:pt x="2594292" y="114300"/>
                  </a:lnTo>
                  <a:lnTo>
                    <a:pt x="2594292" y="475615"/>
                  </a:lnTo>
                  <a:lnTo>
                    <a:pt x="2632392" y="475615"/>
                  </a:lnTo>
                  <a:lnTo>
                    <a:pt x="2632392" y="114300"/>
                  </a:lnTo>
                  <a:lnTo>
                    <a:pt x="2670492" y="114300"/>
                  </a:lnTo>
                  <a:close/>
                </a:path>
                <a:path w="5233670" h="475614">
                  <a:moveTo>
                    <a:pt x="5233073" y="114300"/>
                  </a:moveTo>
                  <a:lnTo>
                    <a:pt x="5223548" y="95250"/>
                  </a:lnTo>
                  <a:lnTo>
                    <a:pt x="5175923" y="0"/>
                  </a:lnTo>
                  <a:lnTo>
                    <a:pt x="5118773" y="114300"/>
                  </a:lnTo>
                  <a:lnTo>
                    <a:pt x="5156873" y="114300"/>
                  </a:lnTo>
                  <a:lnTo>
                    <a:pt x="5156873" y="475615"/>
                  </a:lnTo>
                  <a:lnTo>
                    <a:pt x="5194973" y="475615"/>
                  </a:lnTo>
                  <a:lnTo>
                    <a:pt x="5194973" y="114300"/>
                  </a:lnTo>
                  <a:lnTo>
                    <a:pt x="5233073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4513" y="2443988"/>
            <a:ext cx="2064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e.g.,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AB7942"/>
                </a:solidFill>
                <a:latin typeface="Carlito"/>
                <a:cs typeface="Carlito"/>
              </a:rPr>
              <a:t>key</a:t>
            </a:r>
            <a:r>
              <a:rPr sz="2400" spc="-75" dirty="0">
                <a:solidFill>
                  <a:srgbClr val="AB7942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0165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4344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8154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2332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14611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55718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60458" y="4187837"/>
            <a:ext cx="8931910" cy="2212340"/>
            <a:chOff x="3260458" y="4187837"/>
            <a:chExt cx="8931910" cy="221234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384" y="5563984"/>
              <a:ext cx="861352" cy="83583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8653" y="5563984"/>
              <a:ext cx="861352" cy="83583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52924" y="5563984"/>
              <a:ext cx="839076" cy="83583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60445" y="4187837"/>
              <a:ext cx="8931910" cy="726440"/>
            </a:xfrm>
            <a:custGeom>
              <a:avLst/>
              <a:gdLst/>
              <a:ahLst/>
              <a:cxnLst/>
              <a:rect l="l" t="t" r="r" b="b"/>
              <a:pathLst>
                <a:path w="8931910" h="726439">
                  <a:moveTo>
                    <a:pt x="8931554" y="0"/>
                  </a:moveTo>
                  <a:lnTo>
                    <a:pt x="7242645" y="0"/>
                  </a:lnTo>
                  <a:lnTo>
                    <a:pt x="7242645" y="4381"/>
                  </a:lnTo>
                  <a:lnTo>
                    <a:pt x="6274486" y="4381"/>
                  </a:lnTo>
                  <a:lnTo>
                    <a:pt x="6274486" y="12954"/>
                  </a:lnTo>
                  <a:lnTo>
                    <a:pt x="4788636" y="12954"/>
                  </a:lnTo>
                  <a:lnTo>
                    <a:pt x="4788636" y="6997"/>
                  </a:lnTo>
                  <a:lnTo>
                    <a:pt x="3726142" y="6997"/>
                  </a:lnTo>
                  <a:lnTo>
                    <a:pt x="3726142" y="25895"/>
                  </a:lnTo>
                  <a:lnTo>
                    <a:pt x="2397950" y="25895"/>
                  </a:lnTo>
                  <a:lnTo>
                    <a:pt x="2397950" y="9601"/>
                  </a:lnTo>
                  <a:lnTo>
                    <a:pt x="1335468" y="9601"/>
                  </a:lnTo>
                  <a:lnTo>
                    <a:pt x="1335468" y="12954"/>
                  </a:lnTo>
                  <a:lnTo>
                    <a:pt x="0" y="12954"/>
                  </a:lnTo>
                  <a:lnTo>
                    <a:pt x="0" y="713092"/>
                  </a:lnTo>
                  <a:lnTo>
                    <a:pt x="1375397" y="713092"/>
                  </a:lnTo>
                  <a:lnTo>
                    <a:pt x="1375397" y="709739"/>
                  </a:lnTo>
                  <a:lnTo>
                    <a:pt x="2116721" y="709739"/>
                  </a:lnTo>
                  <a:lnTo>
                    <a:pt x="2116721" y="726033"/>
                  </a:lnTo>
                  <a:lnTo>
                    <a:pt x="3925290" y="726033"/>
                  </a:lnTo>
                  <a:lnTo>
                    <a:pt x="3925290" y="707136"/>
                  </a:lnTo>
                  <a:lnTo>
                    <a:pt x="4679683" y="707136"/>
                  </a:lnTo>
                  <a:lnTo>
                    <a:pt x="4679683" y="713092"/>
                  </a:lnTo>
                  <a:lnTo>
                    <a:pt x="6488252" y="713092"/>
                  </a:lnTo>
                  <a:lnTo>
                    <a:pt x="6488252" y="704532"/>
                  </a:lnTo>
                  <a:lnTo>
                    <a:pt x="7336968" y="704532"/>
                  </a:lnTo>
                  <a:lnTo>
                    <a:pt x="7336968" y="700151"/>
                  </a:lnTo>
                  <a:lnTo>
                    <a:pt x="8931554" y="700151"/>
                  </a:lnTo>
                  <a:lnTo>
                    <a:pt x="8931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8178" y="3089884"/>
            <a:ext cx="1375371" cy="126986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142710" y="5500477"/>
            <a:ext cx="1574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75243" y="5503525"/>
            <a:ext cx="1574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17199" y="5506573"/>
            <a:ext cx="1574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4581728"/>
            <a:ext cx="7455534" cy="1352550"/>
            <a:chOff x="4514506" y="4581728"/>
            <a:chExt cx="7455534" cy="135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79581" y="1726506"/>
            <a:ext cx="7440295" cy="2383790"/>
            <a:chOff x="4479581" y="1726506"/>
            <a:chExt cx="7440295" cy="2383790"/>
          </a:xfrm>
        </p:grpSpPr>
        <p:sp>
          <p:nvSpPr>
            <p:cNvPr id="8" name="object 8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863" y="1726506"/>
              <a:ext cx="5878214" cy="2371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47728" y="1979091"/>
              <a:ext cx="5233670" cy="475615"/>
            </a:xfrm>
            <a:custGeom>
              <a:avLst/>
              <a:gdLst/>
              <a:ahLst/>
              <a:cxnLst/>
              <a:rect l="l" t="t" r="r" b="b"/>
              <a:pathLst>
                <a:path w="5233670" h="47561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75615"/>
                  </a:lnTo>
                  <a:lnTo>
                    <a:pt x="76200" y="475615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33670" h="475614">
                  <a:moveTo>
                    <a:pt x="2670492" y="114300"/>
                  </a:moveTo>
                  <a:lnTo>
                    <a:pt x="2660967" y="95250"/>
                  </a:lnTo>
                  <a:lnTo>
                    <a:pt x="2613342" y="0"/>
                  </a:lnTo>
                  <a:lnTo>
                    <a:pt x="2556192" y="114300"/>
                  </a:lnTo>
                  <a:lnTo>
                    <a:pt x="2594292" y="114300"/>
                  </a:lnTo>
                  <a:lnTo>
                    <a:pt x="2594292" y="475615"/>
                  </a:lnTo>
                  <a:lnTo>
                    <a:pt x="2632392" y="475615"/>
                  </a:lnTo>
                  <a:lnTo>
                    <a:pt x="2632392" y="114300"/>
                  </a:lnTo>
                  <a:lnTo>
                    <a:pt x="2670492" y="114300"/>
                  </a:lnTo>
                  <a:close/>
                </a:path>
                <a:path w="5233670" h="475614">
                  <a:moveTo>
                    <a:pt x="5233073" y="114300"/>
                  </a:moveTo>
                  <a:lnTo>
                    <a:pt x="5223548" y="95250"/>
                  </a:lnTo>
                  <a:lnTo>
                    <a:pt x="5175923" y="0"/>
                  </a:lnTo>
                  <a:lnTo>
                    <a:pt x="5118773" y="114300"/>
                  </a:lnTo>
                  <a:lnTo>
                    <a:pt x="5156873" y="114300"/>
                  </a:lnTo>
                  <a:lnTo>
                    <a:pt x="5156873" y="475615"/>
                  </a:lnTo>
                  <a:lnTo>
                    <a:pt x="5194973" y="475615"/>
                  </a:lnTo>
                  <a:lnTo>
                    <a:pt x="5194973" y="114300"/>
                  </a:lnTo>
                  <a:lnTo>
                    <a:pt x="5233073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4513" y="2443988"/>
            <a:ext cx="2310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e.g.,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030A0"/>
                </a:solidFill>
                <a:latin typeface="Carlito"/>
                <a:cs typeface="Carlito"/>
              </a:rPr>
              <a:t>value</a:t>
            </a:r>
            <a:r>
              <a:rPr sz="2400" spc="-50" dirty="0">
                <a:solidFill>
                  <a:srgbClr val="7030A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0165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4344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8154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2332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14611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55718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39603" y="4197858"/>
            <a:ext cx="8152765" cy="2299970"/>
            <a:chOff x="4039603" y="4197858"/>
            <a:chExt cx="8152765" cy="229997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8463" y="5587746"/>
              <a:ext cx="974001" cy="9051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1516" y="5584380"/>
              <a:ext cx="974001" cy="90512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64404" y="5592382"/>
              <a:ext cx="827595" cy="90512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39603" y="4197857"/>
              <a:ext cx="7974965" cy="713740"/>
            </a:xfrm>
            <a:custGeom>
              <a:avLst/>
              <a:gdLst/>
              <a:ahLst/>
              <a:cxnLst/>
              <a:rect l="l" t="t" r="r" b="b"/>
              <a:pathLst>
                <a:path w="7974965" h="713739">
                  <a:moveTo>
                    <a:pt x="7974597" y="0"/>
                  </a:moveTo>
                  <a:lnTo>
                    <a:pt x="6727279" y="0"/>
                  </a:lnTo>
                  <a:lnTo>
                    <a:pt x="6727279" y="11899"/>
                  </a:lnTo>
                  <a:lnTo>
                    <a:pt x="5111750" y="11899"/>
                  </a:lnTo>
                  <a:lnTo>
                    <a:pt x="5111750" y="13436"/>
                  </a:lnTo>
                  <a:lnTo>
                    <a:pt x="4378109" y="13436"/>
                  </a:lnTo>
                  <a:lnTo>
                    <a:pt x="4378109" y="6426"/>
                  </a:lnTo>
                  <a:lnTo>
                    <a:pt x="2569540" y="6426"/>
                  </a:lnTo>
                  <a:lnTo>
                    <a:pt x="2569540" y="13436"/>
                  </a:lnTo>
                  <a:lnTo>
                    <a:pt x="1808556" y="13436"/>
                  </a:lnTo>
                  <a:lnTo>
                    <a:pt x="1808556" y="10109"/>
                  </a:lnTo>
                  <a:lnTo>
                    <a:pt x="0" y="10109"/>
                  </a:lnTo>
                  <a:lnTo>
                    <a:pt x="0" y="710247"/>
                  </a:lnTo>
                  <a:lnTo>
                    <a:pt x="1789849" y="710247"/>
                  </a:lnTo>
                  <a:lnTo>
                    <a:pt x="1789849" y="713574"/>
                  </a:lnTo>
                  <a:lnTo>
                    <a:pt x="2852331" y="713574"/>
                  </a:lnTo>
                  <a:lnTo>
                    <a:pt x="2852331" y="706564"/>
                  </a:lnTo>
                  <a:lnTo>
                    <a:pt x="4196765" y="706564"/>
                  </a:lnTo>
                  <a:lnTo>
                    <a:pt x="4196765" y="713574"/>
                  </a:lnTo>
                  <a:lnTo>
                    <a:pt x="5259248" y="713574"/>
                  </a:lnTo>
                  <a:lnTo>
                    <a:pt x="5259248" y="712038"/>
                  </a:lnTo>
                  <a:lnTo>
                    <a:pt x="6920306" y="712038"/>
                  </a:lnTo>
                  <a:lnTo>
                    <a:pt x="6920306" y="700138"/>
                  </a:lnTo>
                  <a:lnTo>
                    <a:pt x="7974597" y="700138"/>
                  </a:lnTo>
                  <a:lnTo>
                    <a:pt x="7974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9268" y="3128543"/>
            <a:ext cx="1366474" cy="126986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142710" y="5500477"/>
            <a:ext cx="1574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75243" y="5503525"/>
            <a:ext cx="1574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17199" y="5506573"/>
            <a:ext cx="15748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spc="-50" dirty="0">
                <a:latin typeface="Carlito"/>
                <a:cs typeface="Carlito"/>
              </a:rPr>
              <a:t>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4581728"/>
            <a:ext cx="7455534" cy="1352550"/>
            <a:chOff x="4514506" y="4581728"/>
            <a:chExt cx="7455534" cy="135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79581" y="1726506"/>
            <a:ext cx="7440295" cy="2383790"/>
            <a:chOff x="4479581" y="1726506"/>
            <a:chExt cx="7440295" cy="2383790"/>
          </a:xfrm>
        </p:grpSpPr>
        <p:sp>
          <p:nvSpPr>
            <p:cNvPr id="8" name="object 8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6863" y="1726506"/>
              <a:ext cx="5878214" cy="23718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47728" y="1979091"/>
              <a:ext cx="5233670" cy="475615"/>
            </a:xfrm>
            <a:custGeom>
              <a:avLst/>
              <a:gdLst/>
              <a:ahLst/>
              <a:cxnLst/>
              <a:rect l="l" t="t" r="r" b="b"/>
              <a:pathLst>
                <a:path w="5233670" h="47561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75615"/>
                  </a:lnTo>
                  <a:lnTo>
                    <a:pt x="76200" y="475615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33670" h="475614">
                  <a:moveTo>
                    <a:pt x="2670492" y="114300"/>
                  </a:moveTo>
                  <a:lnTo>
                    <a:pt x="2660967" y="95250"/>
                  </a:lnTo>
                  <a:lnTo>
                    <a:pt x="2613342" y="0"/>
                  </a:lnTo>
                  <a:lnTo>
                    <a:pt x="2556192" y="114300"/>
                  </a:lnTo>
                  <a:lnTo>
                    <a:pt x="2594292" y="114300"/>
                  </a:lnTo>
                  <a:lnTo>
                    <a:pt x="2594292" y="475615"/>
                  </a:lnTo>
                  <a:lnTo>
                    <a:pt x="2632392" y="475615"/>
                  </a:lnTo>
                  <a:lnTo>
                    <a:pt x="2632392" y="114300"/>
                  </a:lnTo>
                  <a:lnTo>
                    <a:pt x="2670492" y="114300"/>
                  </a:lnTo>
                  <a:close/>
                </a:path>
                <a:path w="5233670" h="475614">
                  <a:moveTo>
                    <a:pt x="5233073" y="114300"/>
                  </a:moveTo>
                  <a:lnTo>
                    <a:pt x="5223548" y="95250"/>
                  </a:lnTo>
                  <a:lnTo>
                    <a:pt x="5175923" y="0"/>
                  </a:lnTo>
                  <a:lnTo>
                    <a:pt x="5118773" y="114300"/>
                  </a:lnTo>
                  <a:lnTo>
                    <a:pt x="5156873" y="114300"/>
                  </a:lnTo>
                  <a:lnTo>
                    <a:pt x="5156873" y="475615"/>
                  </a:lnTo>
                  <a:lnTo>
                    <a:pt x="5194973" y="475615"/>
                  </a:lnTo>
                  <a:lnTo>
                    <a:pt x="5194973" y="114300"/>
                  </a:lnTo>
                  <a:lnTo>
                    <a:pt x="5233073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4513" y="2443988"/>
            <a:ext cx="236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e.g.,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400" spc="-3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0165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54344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78154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2332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14611" y="4256802"/>
            <a:ext cx="560705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55718" y="4256802"/>
            <a:ext cx="74422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39603" y="4197858"/>
            <a:ext cx="8043545" cy="2393315"/>
            <a:chOff x="4039603" y="4197858"/>
            <a:chExt cx="8043545" cy="2393315"/>
          </a:xfrm>
        </p:grpSpPr>
        <p:sp>
          <p:nvSpPr>
            <p:cNvPr id="20" name="object 20"/>
            <p:cNvSpPr/>
            <p:nvPr/>
          </p:nvSpPr>
          <p:spPr>
            <a:xfrm>
              <a:off x="4039603" y="4197857"/>
              <a:ext cx="7974965" cy="713740"/>
            </a:xfrm>
            <a:custGeom>
              <a:avLst/>
              <a:gdLst/>
              <a:ahLst/>
              <a:cxnLst/>
              <a:rect l="l" t="t" r="r" b="b"/>
              <a:pathLst>
                <a:path w="7974965" h="713739">
                  <a:moveTo>
                    <a:pt x="7974597" y="0"/>
                  </a:moveTo>
                  <a:lnTo>
                    <a:pt x="6727279" y="0"/>
                  </a:lnTo>
                  <a:lnTo>
                    <a:pt x="6727279" y="11899"/>
                  </a:lnTo>
                  <a:lnTo>
                    <a:pt x="5111750" y="11899"/>
                  </a:lnTo>
                  <a:lnTo>
                    <a:pt x="5111750" y="13436"/>
                  </a:lnTo>
                  <a:lnTo>
                    <a:pt x="4378109" y="13436"/>
                  </a:lnTo>
                  <a:lnTo>
                    <a:pt x="4378109" y="6426"/>
                  </a:lnTo>
                  <a:lnTo>
                    <a:pt x="2569540" y="6426"/>
                  </a:lnTo>
                  <a:lnTo>
                    <a:pt x="2569540" y="13436"/>
                  </a:lnTo>
                  <a:lnTo>
                    <a:pt x="1808556" y="13436"/>
                  </a:lnTo>
                  <a:lnTo>
                    <a:pt x="1808556" y="10109"/>
                  </a:lnTo>
                  <a:lnTo>
                    <a:pt x="0" y="10109"/>
                  </a:lnTo>
                  <a:lnTo>
                    <a:pt x="0" y="710247"/>
                  </a:lnTo>
                  <a:lnTo>
                    <a:pt x="1789849" y="710247"/>
                  </a:lnTo>
                  <a:lnTo>
                    <a:pt x="1789849" y="713574"/>
                  </a:lnTo>
                  <a:lnTo>
                    <a:pt x="2852331" y="713574"/>
                  </a:lnTo>
                  <a:lnTo>
                    <a:pt x="2852331" y="706564"/>
                  </a:lnTo>
                  <a:lnTo>
                    <a:pt x="4196765" y="706564"/>
                  </a:lnTo>
                  <a:lnTo>
                    <a:pt x="4196765" y="713574"/>
                  </a:lnTo>
                  <a:lnTo>
                    <a:pt x="5259248" y="713574"/>
                  </a:lnTo>
                  <a:lnTo>
                    <a:pt x="5259248" y="712038"/>
                  </a:lnTo>
                  <a:lnTo>
                    <a:pt x="6920306" y="712038"/>
                  </a:lnTo>
                  <a:lnTo>
                    <a:pt x="6920306" y="700138"/>
                  </a:lnTo>
                  <a:lnTo>
                    <a:pt x="7974597" y="700138"/>
                  </a:lnTo>
                  <a:lnTo>
                    <a:pt x="79745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87481" y="5864748"/>
              <a:ext cx="7595463" cy="726379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5082" y="3128543"/>
            <a:ext cx="1353642" cy="137932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956450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514382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7481" y="4581728"/>
            <a:ext cx="7595870" cy="2009775"/>
            <a:chOff x="4487481" y="4581728"/>
            <a:chExt cx="7595870" cy="2009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7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64748"/>
              <a:ext cx="7595463" cy="7263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479581" y="1726506"/>
            <a:ext cx="7440295" cy="2383790"/>
            <a:chOff x="4479581" y="1726506"/>
            <a:chExt cx="7440295" cy="2383790"/>
          </a:xfrm>
        </p:grpSpPr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6863" y="1726506"/>
              <a:ext cx="5878214" cy="2371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47728" y="1979091"/>
              <a:ext cx="5233670" cy="475615"/>
            </a:xfrm>
            <a:custGeom>
              <a:avLst/>
              <a:gdLst/>
              <a:ahLst/>
              <a:cxnLst/>
              <a:rect l="l" t="t" r="r" b="b"/>
              <a:pathLst>
                <a:path w="5233670" h="47561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75615"/>
                  </a:lnTo>
                  <a:lnTo>
                    <a:pt x="76200" y="475615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33670" h="475614">
                  <a:moveTo>
                    <a:pt x="2670492" y="114300"/>
                  </a:moveTo>
                  <a:lnTo>
                    <a:pt x="2660967" y="95250"/>
                  </a:lnTo>
                  <a:lnTo>
                    <a:pt x="2613342" y="0"/>
                  </a:lnTo>
                  <a:lnTo>
                    <a:pt x="2556192" y="114300"/>
                  </a:lnTo>
                  <a:lnTo>
                    <a:pt x="2594292" y="114300"/>
                  </a:lnTo>
                  <a:lnTo>
                    <a:pt x="2594292" y="475615"/>
                  </a:lnTo>
                  <a:lnTo>
                    <a:pt x="2632392" y="475615"/>
                  </a:lnTo>
                  <a:lnTo>
                    <a:pt x="2632392" y="114300"/>
                  </a:lnTo>
                  <a:lnTo>
                    <a:pt x="2670492" y="114300"/>
                  </a:lnTo>
                  <a:close/>
                </a:path>
                <a:path w="5233670" h="475614">
                  <a:moveTo>
                    <a:pt x="5233073" y="114300"/>
                  </a:moveTo>
                  <a:lnTo>
                    <a:pt x="5223548" y="95250"/>
                  </a:lnTo>
                  <a:lnTo>
                    <a:pt x="5175923" y="0"/>
                  </a:lnTo>
                  <a:lnTo>
                    <a:pt x="5118773" y="114300"/>
                  </a:lnTo>
                  <a:lnTo>
                    <a:pt x="5156873" y="114300"/>
                  </a:lnTo>
                  <a:lnTo>
                    <a:pt x="5156873" y="475615"/>
                  </a:lnTo>
                  <a:lnTo>
                    <a:pt x="5194973" y="475615"/>
                  </a:lnTo>
                  <a:lnTo>
                    <a:pt x="5194973" y="114300"/>
                  </a:lnTo>
                  <a:lnTo>
                    <a:pt x="5233073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5909" y="5205476"/>
            <a:ext cx="35147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How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many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weight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matrices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learned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this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example?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56450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514382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7481" y="4581728"/>
            <a:ext cx="7595870" cy="2009775"/>
            <a:chOff x="4487481" y="4581728"/>
            <a:chExt cx="7595870" cy="2009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7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64748"/>
              <a:ext cx="7595463" cy="7263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479581" y="1726506"/>
            <a:ext cx="7440295" cy="2383790"/>
            <a:chOff x="4479581" y="1726506"/>
            <a:chExt cx="7440295" cy="2383790"/>
          </a:xfrm>
        </p:grpSpPr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6863" y="1726506"/>
              <a:ext cx="5878214" cy="2371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47728" y="1979091"/>
              <a:ext cx="5233670" cy="475615"/>
            </a:xfrm>
            <a:custGeom>
              <a:avLst/>
              <a:gdLst/>
              <a:ahLst/>
              <a:cxnLst/>
              <a:rect l="l" t="t" r="r" b="b"/>
              <a:pathLst>
                <a:path w="5233670" h="475614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75615"/>
                  </a:lnTo>
                  <a:lnTo>
                    <a:pt x="76200" y="475615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33670" h="475614">
                  <a:moveTo>
                    <a:pt x="2670492" y="114300"/>
                  </a:moveTo>
                  <a:lnTo>
                    <a:pt x="2660967" y="95250"/>
                  </a:lnTo>
                  <a:lnTo>
                    <a:pt x="2613342" y="0"/>
                  </a:lnTo>
                  <a:lnTo>
                    <a:pt x="2556192" y="114300"/>
                  </a:lnTo>
                  <a:lnTo>
                    <a:pt x="2594292" y="114300"/>
                  </a:lnTo>
                  <a:lnTo>
                    <a:pt x="2594292" y="475615"/>
                  </a:lnTo>
                  <a:lnTo>
                    <a:pt x="2632392" y="475615"/>
                  </a:lnTo>
                  <a:lnTo>
                    <a:pt x="2632392" y="114300"/>
                  </a:lnTo>
                  <a:lnTo>
                    <a:pt x="2670492" y="114300"/>
                  </a:lnTo>
                  <a:close/>
                </a:path>
                <a:path w="5233670" h="475614">
                  <a:moveTo>
                    <a:pt x="5233073" y="114300"/>
                  </a:moveTo>
                  <a:lnTo>
                    <a:pt x="5223548" y="95250"/>
                  </a:lnTo>
                  <a:lnTo>
                    <a:pt x="5175923" y="0"/>
                  </a:lnTo>
                  <a:lnTo>
                    <a:pt x="5118773" y="114300"/>
                  </a:lnTo>
                  <a:lnTo>
                    <a:pt x="5156873" y="114300"/>
                  </a:lnTo>
                  <a:lnTo>
                    <a:pt x="5156873" y="475615"/>
                  </a:lnTo>
                  <a:lnTo>
                    <a:pt x="5194973" y="475615"/>
                  </a:lnTo>
                  <a:lnTo>
                    <a:pt x="5194973" y="114300"/>
                  </a:lnTo>
                  <a:lnTo>
                    <a:pt x="5233073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56450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17517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14382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5051" y="3361435"/>
            <a:ext cx="333311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What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purpose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three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weight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matrices?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651" y="4467859"/>
            <a:ext cx="379857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For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B050"/>
                </a:solidFill>
                <a:latin typeface="Carlito"/>
                <a:cs typeface="Carlito"/>
              </a:rPr>
              <a:t>input,</a:t>
            </a:r>
            <a:r>
              <a:rPr sz="2400" spc="-3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2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derived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vectors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attention</a:t>
            </a:r>
            <a:r>
              <a:rPr sz="2400" b="1" spc="-9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weights </a:t>
            </a:r>
            <a:r>
              <a:rPr sz="2400" dirty="0">
                <a:latin typeface="Carlito"/>
                <a:cs typeface="Carlito"/>
              </a:rPr>
              <a:t>(</a:t>
            </a: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400" spc="-6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7942"/>
                </a:solidFill>
                <a:latin typeface="Carlito"/>
                <a:cs typeface="Carlito"/>
              </a:rPr>
              <a:t>key</a:t>
            </a:r>
            <a:r>
              <a:rPr sz="2400" spc="-10" dirty="0">
                <a:latin typeface="Carlito"/>
                <a:cs typeface="Carlito"/>
              </a:rPr>
              <a:t>)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3</a:t>
            </a:r>
            <a:r>
              <a:rPr sz="2400" baseline="24305" dirty="0">
                <a:latin typeface="Carlito"/>
                <a:cs typeface="Carlito"/>
              </a:rPr>
              <a:t>rd</a:t>
            </a:r>
            <a:r>
              <a:rPr sz="2400" spc="187" baseline="2430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is </a:t>
            </a:r>
            <a:r>
              <a:rPr sz="2400" b="1" dirty="0">
                <a:latin typeface="Carlito"/>
                <a:cs typeface="Carlito"/>
              </a:rPr>
              <a:t>information</a:t>
            </a:r>
            <a:r>
              <a:rPr sz="2400" b="1" spc="-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passed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new</a:t>
            </a:r>
            <a:r>
              <a:rPr sz="2400" spc="-20" dirty="0">
                <a:latin typeface="Carlito"/>
                <a:cs typeface="Carlito"/>
              </a:rPr>
              <a:t> representation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</a:t>
            </a:r>
            <a:r>
              <a:rPr sz="2400" spc="-10" dirty="0">
                <a:solidFill>
                  <a:srgbClr val="7030A0"/>
                </a:solidFill>
                <a:latin typeface="Carlito"/>
                <a:cs typeface="Carlito"/>
              </a:rPr>
              <a:t>value)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7481" y="4581728"/>
            <a:ext cx="7595870" cy="2009775"/>
            <a:chOff x="4487481" y="4581728"/>
            <a:chExt cx="7595870" cy="2009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7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64748"/>
              <a:ext cx="7595463" cy="7263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479581" y="2486240"/>
            <a:ext cx="7440295" cy="1623695"/>
            <a:chOff x="4479581" y="2486240"/>
            <a:chExt cx="7440295" cy="1623695"/>
          </a:xfrm>
        </p:grpSpPr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56450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17517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14382" y="6208267"/>
            <a:ext cx="827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877153" y="5994740"/>
            <a:ext cx="4483735" cy="514350"/>
            <a:chOff x="6877153" y="5994740"/>
            <a:chExt cx="4483735" cy="514350"/>
          </a:xfrm>
        </p:grpSpPr>
        <p:sp>
          <p:nvSpPr>
            <p:cNvPr id="21" name="object 21"/>
            <p:cNvSpPr/>
            <p:nvPr/>
          </p:nvSpPr>
          <p:spPr>
            <a:xfrm>
              <a:off x="6908914" y="6026490"/>
              <a:ext cx="4420235" cy="450850"/>
            </a:xfrm>
            <a:custGeom>
              <a:avLst/>
              <a:gdLst/>
              <a:ahLst/>
              <a:cxnLst/>
              <a:rect l="l" t="t" r="r" b="b"/>
              <a:pathLst>
                <a:path w="4420234" h="450850">
                  <a:moveTo>
                    <a:pt x="0" y="0"/>
                  </a:moveTo>
                  <a:lnTo>
                    <a:pt x="4419992" y="450333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08903" y="6026490"/>
              <a:ext cx="4420235" cy="450850"/>
            </a:xfrm>
            <a:custGeom>
              <a:avLst/>
              <a:gdLst/>
              <a:ahLst/>
              <a:cxnLst/>
              <a:rect l="l" t="t" r="r" b="b"/>
              <a:pathLst>
                <a:path w="4420234" h="450850">
                  <a:moveTo>
                    <a:pt x="4419992" y="0"/>
                  </a:moveTo>
                  <a:lnTo>
                    <a:pt x="0" y="450333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1225" y="5373116"/>
            <a:ext cx="3585845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latin typeface="Carlito"/>
                <a:cs typeface="Carlito"/>
              </a:rPr>
              <a:t>We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now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examine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how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find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new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representation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first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input.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6939" y="5394195"/>
            <a:ext cx="176720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Carlito"/>
                <a:cs typeface="Carlito"/>
              </a:rPr>
              <a:t>Discussion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T</a:t>
            </a:r>
            <a:r>
              <a:rPr spc="-25" dirty="0"/>
              <a:t>od</a:t>
            </a:r>
            <a:r>
              <a:rPr spc="-114" dirty="0"/>
              <a:t>a</a:t>
            </a:r>
            <a:r>
              <a:rPr spc="100" dirty="0"/>
              <a:t>y</a:t>
            </a:r>
            <a:r>
              <a:rPr spc="-320" dirty="0"/>
              <a:t>’</a:t>
            </a:r>
            <a:r>
              <a:rPr spc="-25" dirty="0"/>
              <a:t>s</a:t>
            </a:r>
            <a:r>
              <a:rPr spc="-105" dirty="0"/>
              <a:t> </a:t>
            </a:r>
            <a:r>
              <a:rPr spc="-70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01746"/>
            <a:ext cx="277558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rlito"/>
                <a:cs typeface="Carlito"/>
              </a:rPr>
              <a:t>Motivation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30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5" dirty="0">
                <a:latin typeface="Carlito"/>
                <a:cs typeface="Carlito"/>
              </a:rPr>
              <a:t>ViT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rlito"/>
                <a:cs typeface="Carlito"/>
              </a:rPr>
              <a:t>Swin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Transformer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4581728"/>
            <a:ext cx="7455534" cy="1352550"/>
            <a:chOff x="4514506" y="4581728"/>
            <a:chExt cx="7455534" cy="135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79581" y="2486240"/>
            <a:ext cx="7440295" cy="1623695"/>
            <a:chOff x="4479581" y="2486240"/>
            <a:chExt cx="7440295" cy="1623695"/>
          </a:xfrm>
        </p:grpSpPr>
        <p:sp>
          <p:nvSpPr>
            <p:cNvPr id="8" name="object 8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7481" y="4498873"/>
            <a:ext cx="1940560" cy="2070735"/>
            <a:chOff x="4487481" y="4498873"/>
            <a:chExt cx="1940560" cy="207073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64748"/>
              <a:ext cx="1940432" cy="6917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635957" y="4543323"/>
              <a:ext cx="760730" cy="315595"/>
            </a:xfrm>
            <a:custGeom>
              <a:avLst/>
              <a:gdLst/>
              <a:ahLst/>
              <a:cxnLst/>
              <a:rect l="l" t="t" r="r" b="b"/>
              <a:pathLst>
                <a:path w="760729" h="315595">
                  <a:moveTo>
                    <a:pt x="0" y="0"/>
                  </a:moveTo>
                  <a:lnTo>
                    <a:pt x="760700" y="0"/>
                  </a:lnTo>
                  <a:lnTo>
                    <a:pt x="760700" y="315077"/>
                  </a:lnTo>
                  <a:lnTo>
                    <a:pt x="0" y="315077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0649" y="6209158"/>
              <a:ext cx="809625" cy="315595"/>
            </a:xfrm>
            <a:custGeom>
              <a:avLst/>
              <a:gdLst/>
              <a:ahLst/>
              <a:cxnLst/>
              <a:rect l="l" t="t" r="r" b="b"/>
              <a:pathLst>
                <a:path w="809625" h="315595">
                  <a:moveTo>
                    <a:pt x="0" y="0"/>
                  </a:moveTo>
                  <a:lnTo>
                    <a:pt x="809412" y="0"/>
                  </a:lnTo>
                  <a:lnTo>
                    <a:pt x="809412" y="315579"/>
                  </a:lnTo>
                  <a:lnTo>
                    <a:pt x="0" y="31557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5101" y="4254436"/>
          <a:ext cx="981075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164714" y="4264228"/>
          <a:ext cx="418465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54503" y="2578100"/>
            <a:ext cx="3616960" cy="2050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10" dirty="0">
                <a:latin typeface="Carlito"/>
                <a:cs typeface="Carlito"/>
              </a:rPr>
              <a:t>Attention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score: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product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400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7942"/>
                </a:solidFill>
                <a:latin typeface="Carlito"/>
                <a:cs typeface="Carlito"/>
              </a:rPr>
              <a:t>keys</a:t>
            </a:r>
            <a:r>
              <a:rPr sz="2400" spc="-50" dirty="0">
                <a:solidFill>
                  <a:srgbClr val="AB7942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identify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relevant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tokens;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e.g.,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400">
              <a:latin typeface="Carlito"/>
              <a:cs typeface="Carlito"/>
            </a:endParaRPr>
          </a:p>
          <a:p>
            <a:pPr marL="614045" algn="ctr">
              <a:lnSpc>
                <a:spcPct val="100000"/>
              </a:lnSpc>
              <a:tabLst>
                <a:tab pos="1576070" algn="l"/>
              </a:tabLst>
            </a:pPr>
            <a:r>
              <a:rPr sz="2800" spc="-50" dirty="0">
                <a:latin typeface="Carlito"/>
                <a:cs typeface="Carlito"/>
              </a:rPr>
              <a:t>x</a:t>
            </a:r>
            <a:r>
              <a:rPr sz="2800" dirty="0">
                <a:latin typeface="Carlito"/>
                <a:cs typeface="Carlito"/>
              </a:rPr>
              <a:t>	=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4581728"/>
            <a:ext cx="7455534" cy="1352550"/>
            <a:chOff x="4514506" y="4581728"/>
            <a:chExt cx="7455534" cy="135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79581" y="2486240"/>
            <a:ext cx="7440295" cy="1623695"/>
            <a:chOff x="4479581" y="2486240"/>
            <a:chExt cx="7440295" cy="1623695"/>
          </a:xfrm>
        </p:grpSpPr>
        <p:sp>
          <p:nvSpPr>
            <p:cNvPr id="8" name="object 8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7481" y="4497298"/>
            <a:ext cx="3510279" cy="2094230"/>
            <a:chOff x="4487481" y="4497298"/>
            <a:chExt cx="3510279" cy="209423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34626"/>
              <a:ext cx="1940432" cy="756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92111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0649" y="6209158"/>
              <a:ext cx="809625" cy="315595"/>
            </a:xfrm>
            <a:custGeom>
              <a:avLst/>
              <a:gdLst/>
              <a:ahLst/>
              <a:cxnLst/>
              <a:rect l="l" t="t" r="r" b="b"/>
              <a:pathLst>
                <a:path w="809625" h="315595">
                  <a:moveTo>
                    <a:pt x="0" y="0"/>
                  </a:moveTo>
                  <a:lnTo>
                    <a:pt x="809412" y="0"/>
                  </a:lnTo>
                  <a:lnTo>
                    <a:pt x="809412" y="315579"/>
                  </a:lnTo>
                  <a:lnTo>
                    <a:pt x="0" y="31557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5101" y="4254436"/>
          <a:ext cx="981075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164714" y="4264228"/>
          <a:ext cx="418465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4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4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54503" y="2578100"/>
            <a:ext cx="3616960" cy="2050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10" dirty="0">
                <a:latin typeface="Carlito"/>
                <a:cs typeface="Carlito"/>
              </a:rPr>
              <a:t>Attention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score: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product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400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7942"/>
                </a:solidFill>
                <a:latin typeface="Carlito"/>
                <a:cs typeface="Carlito"/>
              </a:rPr>
              <a:t>keys</a:t>
            </a:r>
            <a:r>
              <a:rPr sz="2400" spc="-50" dirty="0">
                <a:solidFill>
                  <a:srgbClr val="AB7942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identify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relevant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tokens;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e.g.,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400">
              <a:latin typeface="Carlito"/>
              <a:cs typeface="Carlito"/>
            </a:endParaRPr>
          </a:p>
          <a:p>
            <a:pPr marL="614045" algn="ctr">
              <a:lnSpc>
                <a:spcPct val="100000"/>
              </a:lnSpc>
              <a:tabLst>
                <a:tab pos="1576070" algn="l"/>
              </a:tabLst>
            </a:pPr>
            <a:r>
              <a:rPr sz="2800" spc="-50" dirty="0">
                <a:latin typeface="Carlito"/>
                <a:cs typeface="Carlito"/>
              </a:rPr>
              <a:t>x</a:t>
            </a:r>
            <a:r>
              <a:rPr sz="2800" dirty="0">
                <a:latin typeface="Carlito"/>
                <a:cs typeface="Carlito"/>
              </a:rPr>
              <a:t>	=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4581728"/>
            <a:ext cx="7455534" cy="1352550"/>
            <a:chOff x="4514506" y="4581728"/>
            <a:chExt cx="7455534" cy="135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79581" y="2486240"/>
            <a:ext cx="7440295" cy="1623695"/>
            <a:chOff x="4479581" y="2486240"/>
            <a:chExt cx="7440295" cy="1623695"/>
          </a:xfrm>
        </p:grpSpPr>
        <p:sp>
          <p:nvSpPr>
            <p:cNvPr id="8" name="object 8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7481" y="4497298"/>
            <a:ext cx="6061075" cy="2094230"/>
            <a:chOff x="4487481" y="4497298"/>
            <a:chExt cx="6061075" cy="209423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34626"/>
              <a:ext cx="2245436" cy="756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742804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50649" y="6209158"/>
              <a:ext cx="809625" cy="315595"/>
            </a:xfrm>
            <a:custGeom>
              <a:avLst/>
              <a:gdLst/>
              <a:ahLst/>
              <a:cxnLst/>
              <a:rect l="l" t="t" r="r" b="b"/>
              <a:pathLst>
                <a:path w="809625" h="315595">
                  <a:moveTo>
                    <a:pt x="0" y="0"/>
                  </a:moveTo>
                  <a:lnTo>
                    <a:pt x="809412" y="0"/>
                  </a:lnTo>
                  <a:lnTo>
                    <a:pt x="809412" y="315579"/>
                  </a:lnTo>
                  <a:lnTo>
                    <a:pt x="0" y="31557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5101" y="4254436"/>
          <a:ext cx="981075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2164714" y="4264228"/>
          <a:ext cx="418465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2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3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200" b="1" spc="-50" dirty="0">
                          <a:latin typeface="Carlito"/>
                          <a:cs typeface="Carlito"/>
                        </a:rPr>
                        <a:t>1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54503" y="2578100"/>
            <a:ext cx="3616960" cy="20504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10" dirty="0">
                <a:latin typeface="Carlito"/>
                <a:cs typeface="Carlito"/>
              </a:rPr>
              <a:t>Attention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score: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dot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product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400" spc="-5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with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AB7942"/>
                </a:solidFill>
                <a:latin typeface="Carlito"/>
                <a:cs typeface="Carlito"/>
              </a:rPr>
              <a:t>keys</a:t>
            </a:r>
            <a:r>
              <a:rPr sz="2400" spc="-50" dirty="0">
                <a:solidFill>
                  <a:srgbClr val="AB7942"/>
                </a:solidFill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identify</a:t>
            </a:r>
            <a:r>
              <a:rPr sz="2400" spc="-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relevant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tokens;</a:t>
            </a:r>
            <a:r>
              <a:rPr sz="2400" spc="-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e.g.,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2400">
              <a:latin typeface="Carlito"/>
              <a:cs typeface="Carlito"/>
            </a:endParaRPr>
          </a:p>
          <a:p>
            <a:pPr marL="614045" algn="ctr">
              <a:lnSpc>
                <a:spcPct val="100000"/>
              </a:lnSpc>
              <a:tabLst>
                <a:tab pos="1576070" algn="l"/>
              </a:tabLst>
            </a:pPr>
            <a:r>
              <a:rPr sz="2800" spc="-50" dirty="0">
                <a:latin typeface="Carlito"/>
                <a:cs typeface="Carlito"/>
              </a:rPr>
              <a:t>x</a:t>
            </a:r>
            <a:r>
              <a:rPr sz="2800" dirty="0">
                <a:latin typeface="Carlito"/>
                <a:cs typeface="Carlito"/>
              </a:rPr>
              <a:t>	=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0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4581728"/>
            <a:ext cx="7455534" cy="1352550"/>
            <a:chOff x="4514506" y="4581728"/>
            <a:chExt cx="7455534" cy="135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79581" y="2486240"/>
            <a:ext cx="7440295" cy="1623695"/>
            <a:chOff x="4479581" y="2486240"/>
            <a:chExt cx="7440295" cy="1623695"/>
          </a:xfrm>
        </p:grpSpPr>
        <p:sp>
          <p:nvSpPr>
            <p:cNvPr id="8" name="object 8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7481" y="4497298"/>
            <a:ext cx="6061075" cy="2094230"/>
            <a:chOff x="4487481" y="4497298"/>
            <a:chExt cx="6061075" cy="209423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34626"/>
              <a:ext cx="2245436" cy="756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742804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92111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635957" y="4541748"/>
              <a:ext cx="760730" cy="316865"/>
            </a:xfrm>
            <a:custGeom>
              <a:avLst/>
              <a:gdLst/>
              <a:ahLst/>
              <a:cxnLst/>
              <a:rect l="l" t="t" r="r" b="b"/>
              <a:pathLst>
                <a:path w="760729" h="316864">
                  <a:moveTo>
                    <a:pt x="0" y="0"/>
                  </a:moveTo>
                  <a:lnTo>
                    <a:pt x="760700" y="0"/>
                  </a:lnTo>
                  <a:lnTo>
                    <a:pt x="760700" y="316660"/>
                  </a:lnTo>
                  <a:lnTo>
                    <a:pt x="0" y="31666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50649" y="6209158"/>
              <a:ext cx="809625" cy="315595"/>
            </a:xfrm>
            <a:custGeom>
              <a:avLst/>
              <a:gdLst/>
              <a:ahLst/>
              <a:cxnLst/>
              <a:rect l="l" t="t" r="r" b="b"/>
              <a:pathLst>
                <a:path w="809625" h="315595">
                  <a:moveTo>
                    <a:pt x="0" y="0"/>
                  </a:moveTo>
                  <a:lnTo>
                    <a:pt x="809412" y="0"/>
                  </a:lnTo>
                  <a:lnTo>
                    <a:pt x="809412" y="315579"/>
                  </a:lnTo>
                  <a:lnTo>
                    <a:pt x="0" y="31557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4503" y="2578100"/>
            <a:ext cx="3436620" cy="13716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Why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product?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Indicates </a:t>
            </a:r>
            <a:r>
              <a:rPr sz="2400" dirty="0">
                <a:latin typeface="Carlito"/>
                <a:cs typeface="Carlito"/>
              </a:rPr>
              <a:t>similarity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two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vectors</a:t>
            </a:r>
            <a:endParaRPr sz="24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spcBef>
                <a:spcPts val="15"/>
              </a:spcBef>
              <a:buChar char="-"/>
              <a:tabLst>
                <a:tab pos="354965" algn="l"/>
              </a:tabLst>
            </a:pPr>
            <a:r>
              <a:rPr sz="2000" dirty="0">
                <a:latin typeface="Carlito"/>
                <a:cs typeface="Carlito"/>
              </a:rPr>
              <a:t>Match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(i.e.,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cos(0))</a:t>
            </a:r>
            <a:endParaRPr sz="2000">
              <a:latin typeface="Carlito"/>
              <a:cs typeface="Carlito"/>
            </a:endParaRPr>
          </a:p>
          <a:p>
            <a:pPr marL="354965" indent="-34226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sz="2000" dirty="0">
                <a:latin typeface="Carlito"/>
                <a:cs typeface="Carlito"/>
              </a:rPr>
              <a:t>Opposites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=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-</a:t>
            </a:r>
            <a:r>
              <a:rPr sz="2000" dirty="0">
                <a:latin typeface="Carlito"/>
                <a:cs typeface="Carlito"/>
              </a:rPr>
              <a:t>1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(i.e.,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cos(180))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347" y="4160408"/>
            <a:ext cx="4050421" cy="170364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74345" y="5945123"/>
            <a:ext cx="2442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7F7F7F"/>
                </a:solidFill>
                <a:latin typeface="Carlito"/>
                <a:cs typeface="Carlito"/>
              </a:rPr>
              <a:t>https://towardsdatascience.com/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4345" y="6170040"/>
            <a:ext cx="2098675" cy="2425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20" dirty="0">
                <a:solidFill>
                  <a:srgbClr val="7F7F7F"/>
                </a:solidFill>
                <a:latin typeface="Carlito"/>
                <a:cs typeface="Carlito"/>
              </a:rPr>
              <a:t>self-attention-</a:t>
            </a:r>
            <a:r>
              <a:rPr sz="1400" spc="-10" dirty="0">
                <a:solidFill>
                  <a:srgbClr val="7F7F7F"/>
                </a:solidFill>
                <a:latin typeface="Carlito"/>
                <a:cs typeface="Carlito"/>
              </a:rPr>
              <a:t>5b95ea164f61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4581728"/>
            <a:ext cx="7455534" cy="1352550"/>
            <a:chOff x="4514506" y="4581728"/>
            <a:chExt cx="7455534" cy="1352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479581" y="2486240"/>
            <a:ext cx="7440295" cy="1623695"/>
            <a:chOff x="4479581" y="2486240"/>
            <a:chExt cx="7440295" cy="1623695"/>
          </a:xfrm>
        </p:grpSpPr>
        <p:sp>
          <p:nvSpPr>
            <p:cNvPr id="8" name="object 8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5932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87481" y="4497298"/>
            <a:ext cx="6061075" cy="2094230"/>
            <a:chOff x="4487481" y="4497298"/>
            <a:chExt cx="6061075" cy="209423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34626"/>
              <a:ext cx="2245436" cy="756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742804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92111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0649" y="6209158"/>
              <a:ext cx="809625" cy="315595"/>
            </a:xfrm>
            <a:custGeom>
              <a:avLst/>
              <a:gdLst/>
              <a:ahLst/>
              <a:cxnLst/>
              <a:rect l="l" t="t" r="r" b="b"/>
              <a:pathLst>
                <a:path w="809625" h="315595">
                  <a:moveTo>
                    <a:pt x="0" y="0"/>
                  </a:moveTo>
                  <a:lnTo>
                    <a:pt x="809412" y="0"/>
                  </a:lnTo>
                  <a:lnTo>
                    <a:pt x="809412" y="315579"/>
                  </a:lnTo>
                  <a:lnTo>
                    <a:pt x="0" y="31557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35957" y="4541748"/>
              <a:ext cx="760730" cy="316865"/>
            </a:xfrm>
            <a:custGeom>
              <a:avLst/>
              <a:gdLst/>
              <a:ahLst/>
              <a:cxnLst/>
              <a:rect l="l" t="t" r="r" b="b"/>
              <a:pathLst>
                <a:path w="760729" h="316864">
                  <a:moveTo>
                    <a:pt x="0" y="0"/>
                  </a:moveTo>
                  <a:lnTo>
                    <a:pt x="760700" y="0"/>
                  </a:lnTo>
                  <a:lnTo>
                    <a:pt x="760700" y="316660"/>
                  </a:lnTo>
                  <a:lnTo>
                    <a:pt x="0" y="31666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4503" y="2578100"/>
            <a:ext cx="260604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latin typeface="Carlito"/>
                <a:cs typeface="Carlito"/>
              </a:rPr>
              <a:t>Can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similarity </a:t>
            </a:r>
            <a:r>
              <a:rPr sz="2400" dirty="0">
                <a:latin typeface="Carlito"/>
                <a:cs typeface="Carlito"/>
              </a:rPr>
              <a:t>measures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other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than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dot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product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3402228"/>
            <a:ext cx="7455534" cy="2531745"/>
            <a:chOff x="4514506" y="3402228"/>
            <a:chExt cx="7455534" cy="25317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3402228"/>
              <a:ext cx="7454933" cy="25315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7021" y="4213732"/>
              <a:ext cx="887730" cy="369570"/>
            </a:xfrm>
            <a:custGeom>
              <a:avLst/>
              <a:gdLst/>
              <a:ahLst/>
              <a:cxnLst/>
              <a:rect l="l" t="t" r="r" b="b"/>
              <a:pathLst>
                <a:path w="887729" h="369570">
                  <a:moveTo>
                    <a:pt x="887437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887437" y="369328"/>
                  </a:lnTo>
                  <a:lnTo>
                    <a:pt x="887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0295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15009" y="4213733"/>
            <a:ext cx="887730" cy="369570"/>
          </a:xfrm>
          <a:custGeom>
            <a:avLst/>
            <a:gdLst/>
            <a:ahLst/>
            <a:cxnLst/>
            <a:rect l="l" t="t" r="r" b="b"/>
            <a:pathLst>
              <a:path w="887729" h="369570">
                <a:moveTo>
                  <a:pt x="887450" y="0"/>
                </a:moveTo>
                <a:lnTo>
                  <a:pt x="0" y="0"/>
                </a:lnTo>
                <a:lnTo>
                  <a:pt x="0" y="369328"/>
                </a:lnTo>
                <a:lnTo>
                  <a:pt x="887450" y="369328"/>
                </a:lnTo>
                <a:lnTo>
                  <a:pt x="88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68284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651466" y="4213733"/>
            <a:ext cx="887730" cy="369570"/>
          </a:xfrm>
          <a:custGeom>
            <a:avLst/>
            <a:gdLst/>
            <a:ahLst/>
            <a:cxnLst/>
            <a:rect l="l" t="t" r="r" b="b"/>
            <a:pathLst>
              <a:path w="887729" h="369570">
                <a:moveTo>
                  <a:pt x="887450" y="0"/>
                </a:moveTo>
                <a:lnTo>
                  <a:pt x="0" y="0"/>
                </a:lnTo>
                <a:lnTo>
                  <a:pt x="0" y="369328"/>
                </a:lnTo>
                <a:lnTo>
                  <a:pt x="887450" y="369328"/>
                </a:lnTo>
                <a:lnTo>
                  <a:pt x="88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1682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479581" y="2486240"/>
            <a:ext cx="7440295" cy="4105275"/>
            <a:chOff x="4479581" y="2486240"/>
            <a:chExt cx="7440295" cy="410527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34626"/>
              <a:ext cx="2362238" cy="756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742804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92111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5931" y="2492590"/>
              <a:ext cx="7427595" cy="767715"/>
            </a:xfrm>
            <a:custGeom>
              <a:avLst/>
              <a:gdLst/>
              <a:ahLst/>
              <a:cxnLst/>
              <a:rect l="l" t="t" r="r" b="b"/>
              <a:pathLst>
                <a:path w="7427595" h="767714">
                  <a:moveTo>
                    <a:pt x="0" y="767638"/>
                  </a:moveTo>
                  <a:lnTo>
                    <a:pt x="7427150" y="767638"/>
                  </a:lnTo>
                  <a:lnTo>
                    <a:pt x="7427150" y="0"/>
                  </a:lnTo>
                  <a:lnTo>
                    <a:pt x="0" y="0"/>
                  </a:lnTo>
                  <a:lnTo>
                    <a:pt x="0" y="767638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5931" y="2492590"/>
              <a:ext cx="7427595" cy="811530"/>
            </a:xfrm>
            <a:custGeom>
              <a:avLst/>
              <a:gdLst/>
              <a:ahLst/>
              <a:cxnLst/>
              <a:rect l="l" t="t" r="r" b="b"/>
              <a:pathLst>
                <a:path w="7427595" h="811529">
                  <a:moveTo>
                    <a:pt x="0" y="0"/>
                  </a:moveTo>
                  <a:lnTo>
                    <a:pt x="7427154" y="0"/>
                  </a:lnTo>
                  <a:lnTo>
                    <a:pt x="7427154" y="810973"/>
                  </a:lnTo>
                  <a:lnTo>
                    <a:pt x="0" y="81097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50649" y="6209158"/>
              <a:ext cx="809625" cy="315595"/>
            </a:xfrm>
            <a:custGeom>
              <a:avLst/>
              <a:gdLst/>
              <a:ahLst/>
              <a:cxnLst/>
              <a:rect l="l" t="t" r="r" b="b"/>
              <a:pathLst>
                <a:path w="809625" h="315595">
                  <a:moveTo>
                    <a:pt x="0" y="0"/>
                  </a:moveTo>
                  <a:lnTo>
                    <a:pt x="809412" y="0"/>
                  </a:lnTo>
                  <a:lnTo>
                    <a:pt x="809412" y="315579"/>
                  </a:lnTo>
                  <a:lnTo>
                    <a:pt x="0" y="31557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35957" y="4541748"/>
              <a:ext cx="760730" cy="316865"/>
            </a:xfrm>
            <a:custGeom>
              <a:avLst/>
              <a:gdLst/>
              <a:ahLst/>
              <a:cxnLst/>
              <a:rect l="l" t="t" r="r" b="b"/>
              <a:pathLst>
                <a:path w="760729" h="316864">
                  <a:moveTo>
                    <a:pt x="0" y="0"/>
                  </a:moveTo>
                  <a:lnTo>
                    <a:pt x="760700" y="0"/>
                  </a:lnTo>
                  <a:lnTo>
                    <a:pt x="760700" y="316660"/>
                  </a:lnTo>
                  <a:lnTo>
                    <a:pt x="0" y="31666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07605" y="3578859"/>
            <a:ext cx="180911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Carlito"/>
                <a:cs typeface="Carlito"/>
              </a:rPr>
              <a:t>=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[0.0,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0.5,</a:t>
            </a:r>
            <a:r>
              <a:rPr sz="2200" spc="-20" dirty="0">
                <a:latin typeface="Carlito"/>
                <a:cs typeface="Carlito"/>
              </a:rPr>
              <a:t> 0.5])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152512" y="3532276"/>
            <a:ext cx="1731010" cy="532130"/>
          </a:xfrm>
          <a:custGeom>
            <a:avLst/>
            <a:gdLst/>
            <a:ahLst/>
            <a:cxnLst/>
            <a:rect l="l" t="t" r="r" b="b"/>
            <a:pathLst>
              <a:path w="1731010" h="532129">
                <a:moveTo>
                  <a:pt x="0" y="0"/>
                </a:moveTo>
                <a:lnTo>
                  <a:pt x="1731010" y="0"/>
                </a:lnTo>
                <a:lnTo>
                  <a:pt x="1731010" y="531647"/>
                </a:lnTo>
                <a:lnTo>
                  <a:pt x="0" y="531647"/>
                </a:lnTo>
                <a:lnTo>
                  <a:pt x="0" y="0"/>
                </a:lnTo>
                <a:close/>
              </a:path>
            </a:pathLst>
          </a:custGeom>
          <a:ln w="889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4503" y="1703323"/>
            <a:ext cx="38461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Attention</a:t>
            </a:r>
            <a:r>
              <a:rPr sz="2400" spc="-10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weights</a:t>
            </a:r>
            <a:r>
              <a:rPr sz="2400" dirty="0">
                <a:latin typeface="Carlito"/>
                <a:cs typeface="Carlito"/>
              </a:rPr>
              <a:t>:</a:t>
            </a:r>
            <a:r>
              <a:rPr sz="2400" spc="-1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softmax </a:t>
            </a:r>
            <a:r>
              <a:rPr sz="2400" dirty="0">
                <a:latin typeface="Carlito"/>
                <a:cs typeface="Carlito"/>
              </a:rPr>
              <a:t>scores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quantify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4503" y="2320128"/>
            <a:ext cx="3498215" cy="95821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400" dirty="0">
                <a:latin typeface="Carlito"/>
                <a:cs typeface="Carlito"/>
              </a:rPr>
              <a:t>each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token’s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relevance;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e.g.,</a:t>
            </a:r>
            <a:endParaRPr sz="2400">
              <a:latin typeface="Carlito"/>
              <a:cs typeface="Carlito"/>
            </a:endParaRPr>
          </a:p>
          <a:p>
            <a:pPr marL="565785">
              <a:lnSpc>
                <a:spcPct val="100000"/>
              </a:lnSpc>
              <a:spcBef>
                <a:spcPts val="869"/>
              </a:spcBef>
            </a:pPr>
            <a:r>
              <a:rPr sz="2200" dirty="0">
                <a:latin typeface="Carlito"/>
                <a:cs typeface="Carlito"/>
              </a:rPr>
              <a:t>=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softmax([2,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4,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4])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1167" y="3397466"/>
            <a:ext cx="549592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  <a:tabLst>
                <a:tab pos="2645410" algn="l"/>
                <a:tab pos="5173980" algn="l"/>
              </a:tabLst>
            </a:pPr>
            <a:r>
              <a:rPr sz="2000" spc="-25" dirty="0">
                <a:latin typeface="Carlito"/>
                <a:cs typeface="Carlito"/>
              </a:rPr>
              <a:t>0.0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3000" spc="-37" baseline="1388" dirty="0">
                <a:latin typeface="Carlito"/>
                <a:cs typeface="Carlito"/>
              </a:rPr>
              <a:t>0.5</a:t>
            </a:r>
            <a:r>
              <a:rPr sz="3000" baseline="1388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480852" y="3260229"/>
            <a:ext cx="7579359" cy="979805"/>
          </a:xfrm>
          <a:custGeom>
            <a:avLst/>
            <a:gdLst/>
            <a:ahLst/>
            <a:cxnLst/>
            <a:rect l="l" t="t" r="r" b="b"/>
            <a:pathLst>
              <a:path w="7579359" h="979804">
                <a:moveTo>
                  <a:pt x="7578852" y="0"/>
                </a:moveTo>
                <a:lnTo>
                  <a:pt x="0" y="0"/>
                </a:lnTo>
                <a:lnTo>
                  <a:pt x="0" y="979436"/>
                </a:lnTo>
                <a:lnTo>
                  <a:pt x="7578852" y="979436"/>
                </a:lnTo>
                <a:lnTo>
                  <a:pt x="75788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56919" y="4236211"/>
            <a:ext cx="3336925" cy="20129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17475" marR="194310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solidFill>
                  <a:srgbClr val="0432FF"/>
                </a:solidFill>
                <a:latin typeface="Caladea"/>
                <a:cs typeface="Caladea"/>
              </a:rPr>
              <a:t>Note:</a:t>
            </a:r>
            <a:r>
              <a:rPr sz="1800" spc="-50" dirty="0">
                <a:solidFill>
                  <a:srgbClr val="0432FF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0432FF"/>
                </a:solidFill>
                <a:latin typeface="Caladea"/>
                <a:cs typeface="Caladea"/>
              </a:rPr>
              <a:t>softmax</a:t>
            </a:r>
            <a:r>
              <a:rPr sz="1800" spc="-50" dirty="0">
                <a:solidFill>
                  <a:srgbClr val="0432FF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0432FF"/>
                </a:solidFill>
                <a:latin typeface="Caladea"/>
                <a:cs typeface="Caladea"/>
              </a:rPr>
              <a:t>doesn’t</a:t>
            </a:r>
            <a:r>
              <a:rPr sz="1800" spc="-50" dirty="0">
                <a:solidFill>
                  <a:srgbClr val="0432FF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0432FF"/>
                </a:solidFill>
                <a:latin typeface="Caladea"/>
                <a:cs typeface="Caladea"/>
              </a:rPr>
              <a:t>return</a:t>
            </a:r>
            <a:r>
              <a:rPr sz="1800" spc="-55" dirty="0">
                <a:solidFill>
                  <a:srgbClr val="0432FF"/>
                </a:solidFill>
                <a:latin typeface="Caladea"/>
                <a:cs typeface="Caladea"/>
              </a:rPr>
              <a:t> </a:t>
            </a:r>
            <a:r>
              <a:rPr sz="1800" spc="-25" dirty="0">
                <a:solidFill>
                  <a:srgbClr val="0432FF"/>
                </a:solidFill>
                <a:latin typeface="Caladea"/>
                <a:cs typeface="Caladea"/>
              </a:rPr>
              <a:t>0, </a:t>
            </a:r>
            <a:r>
              <a:rPr sz="1800" dirty="0">
                <a:solidFill>
                  <a:srgbClr val="0432FF"/>
                </a:solidFill>
                <a:latin typeface="Caladea"/>
                <a:cs typeface="Caladea"/>
              </a:rPr>
              <a:t>but</a:t>
            </a:r>
            <a:r>
              <a:rPr sz="1800" spc="-25" dirty="0">
                <a:solidFill>
                  <a:srgbClr val="0432FF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0432FF"/>
                </a:solidFill>
                <a:latin typeface="Caladea"/>
                <a:cs typeface="Caladea"/>
              </a:rPr>
              <a:t>can</a:t>
            </a:r>
            <a:r>
              <a:rPr sz="1800" spc="-25" dirty="0">
                <a:solidFill>
                  <a:srgbClr val="0432FF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0432FF"/>
                </a:solidFill>
                <a:latin typeface="Caladea"/>
                <a:cs typeface="Caladea"/>
              </a:rPr>
              <a:t>arise</a:t>
            </a:r>
            <a:r>
              <a:rPr sz="1800" spc="-25" dirty="0">
                <a:solidFill>
                  <a:srgbClr val="0432FF"/>
                </a:solidFill>
                <a:latin typeface="Caladea"/>
                <a:cs typeface="Caladea"/>
              </a:rPr>
              <a:t> </a:t>
            </a:r>
            <a:r>
              <a:rPr sz="1800" dirty="0">
                <a:solidFill>
                  <a:srgbClr val="0432FF"/>
                </a:solidFill>
                <a:latin typeface="Caladea"/>
                <a:cs typeface="Caladea"/>
              </a:rPr>
              <a:t>from</a:t>
            </a:r>
            <a:r>
              <a:rPr sz="1800" spc="-20" dirty="0">
                <a:solidFill>
                  <a:srgbClr val="0432FF"/>
                </a:solidFill>
                <a:latin typeface="Caladea"/>
                <a:cs typeface="Caladea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ladea"/>
                <a:cs typeface="Caladea"/>
              </a:rPr>
              <a:t>rounding</a:t>
            </a:r>
            <a:endParaRPr sz="1800">
              <a:latin typeface="Caladea"/>
              <a:cs typeface="Caladea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2400" spc="-120" dirty="0">
                <a:latin typeface="Carlito"/>
                <a:cs typeface="Carlito"/>
              </a:rPr>
              <a:t>To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input(s)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solidFill>
                  <a:srgbClr val="0432FF"/>
                </a:solidFill>
                <a:latin typeface="Carlito"/>
                <a:cs typeface="Carlito"/>
              </a:rPr>
              <a:t>least</a:t>
            </a:r>
            <a:r>
              <a:rPr sz="2400" b="1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related?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120" dirty="0">
                <a:latin typeface="Carlito"/>
                <a:cs typeface="Carlito"/>
              </a:rPr>
              <a:t>To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input(s)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1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6919" y="6241141"/>
            <a:ext cx="1750060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0432FF"/>
                </a:solidFill>
                <a:latin typeface="Carlito"/>
                <a:cs typeface="Carlito"/>
              </a:rPr>
              <a:t>most</a:t>
            </a:r>
            <a:r>
              <a:rPr sz="2400" b="1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related?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506" y="3402228"/>
            <a:ext cx="7454933" cy="25315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67021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0295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5009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68284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51466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821682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21" y="0"/>
                </a:moveTo>
                <a:lnTo>
                  <a:pt x="0" y="0"/>
                </a:lnTo>
                <a:lnTo>
                  <a:pt x="0" y="369328"/>
                </a:lnTo>
                <a:lnTo>
                  <a:pt x="1012621" y="369328"/>
                </a:lnTo>
                <a:lnTo>
                  <a:pt x="1012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87481" y="4497298"/>
            <a:ext cx="7298055" cy="2094230"/>
            <a:chOff x="4487481" y="4497298"/>
            <a:chExt cx="7298055" cy="209423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34626"/>
              <a:ext cx="1716671" cy="7565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979937" y="4541748"/>
              <a:ext cx="760730" cy="293370"/>
            </a:xfrm>
            <a:custGeom>
              <a:avLst/>
              <a:gdLst/>
              <a:ahLst/>
              <a:cxnLst/>
              <a:rect l="l" t="t" r="r" b="b"/>
              <a:pathLst>
                <a:path w="760729" h="293370">
                  <a:moveTo>
                    <a:pt x="0" y="0"/>
                  </a:moveTo>
                  <a:lnTo>
                    <a:pt x="760700" y="0"/>
                  </a:lnTo>
                  <a:lnTo>
                    <a:pt x="760700" y="292803"/>
                  </a:lnTo>
                  <a:lnTo>
                    <a:pt x="0" y="292803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29231" y="4541748"/>
              <a:ext cx="760730" cy="293370"/>
            </a:xfrm>
            <a:custGeom>
              <a:avLst/>
              <a:gdLst/>
              <a:ahLst/>
              <a:cxnLst/>
              <a:rect l="l" t="t" r="r" b="b"/>
              <a:pathLst>
                <a:path w="760729" h="293370">
                  <a:moveTo>
                    <a:pt x="0" y="0"/>
                  </a:moveTo>
                  <a:lnTo>
                    <a:pt x="760700" y="0"/>
                  </a:lnTo>
                  <a:lnTo>
                    <a:pt x="760700" y="292803"/>
                  </a:lnTo>
                  <a:lnTo>
                    <a:pt x="0" y="292803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73076" y="4544047"/>
              <a:ext cx="760730" cy="293370"/>
            </a:xfrm>
            <a:custGeom>
              <a:avLst/>
              <a:gdLst/>
              <a:ahLst/>
              <a:cxnLst/>
              <a:rect l="l" t="t" r="r" b="b"/>
              <a:pathLst>
                <a:path w="760729" h="293370">
                  <a:moveTo>
                    <a:pt x="0" y="0"/>
                  </a:moveTo>
                  <a:lnTo>
                    <a:pt x="760700" y="0"/>
                  </a:lnTo>
                  <a:lnTo>
                    <a:pt x="760700" y="292803"/>
                  </a:lnTo>
                  <a:lnTo>
                    <a:pt x="0" y="292803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291747" y="335771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65"/>
              </a:spcBef>
            </a:pPr>
            <a:r>
              <a:rPr sz="2000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37448" y="335277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466375" y="3355657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1083" y="1703323"/>
            <a:ext cx="3659504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B050"/>
                </a:solidFill>
                <a:latin typeface="Carlito"/>
                <a:cs typeface="Carlito"/>
              </a:rPr>
              <a:t>new</a:t>
            </a:r>
            <a:r>
              <a:rPr sz="2400" spc="-6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rlito"/>
                <a:cs typeface="Carlito"/>
              </a:rPr>
              <a:t>representation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0AD47"/>
                </a:solidFill>
                <a:latin typeface="Carlito"/>
                <a:cs typeface="Carlito"/>
              </a:rPr>
              <a:t>input</a:t>
            </a:r>
            <a:r>
              <a:rPr sz="2400" spc="-60" dirty="0">
                <a:solidFill>
                  <a:srgbClr val="70AD47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AD47"/>
                </a:solidFill>
                <a:latin typeface="Carlito"/>
                <a:cs typeface="Carlito"/>
              </a:rPr>
              <a:t>token</a:t>
            </a:r>
            <a:r>
              <a:rPr sz="2400" spc="-60" dirty="0">
                <a:solidFill>
                  <a:srgbClr val="70AD47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reflects </a:t>
            </a:r>
            <a:r>
              <a:rPr sz="2400" dirty="0">
                <a:latin typeface="Carlito"/>
                <a:cs typeface="Carlito"/>
              </a:rPr>
              <a:t>entire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input: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1083" y="3175508"/>
            <a:ext cx="358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1.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8FAADC"/>
                </a:solidFill>
                <a:latin typeface="Carlito"/>
                <a:cs typeface="Carlito"/>
              </a:rPr>
              <a:t>Attention</a:t>
            </a:r>
            <a:r>
              <a:rPr sz="2400" spc="-55" dirty="0">
                <a:solidFill>
                  <a:srgbClr val="8FAADC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8FAADC"/>
                </a:solidFill>
                <a:latin typeface="Carlito"/>
                <a:cs typeface="Carlito"/>
              </a:rPr>
              <a:t>weights</a:t>
            </a:r>
            <a:r>
              <a:rPr sz="2400" spc="-60" dirty="0">
                <a:solidFill>
                  <a:srgbClr val="8FAADC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33493" y="2672042"/>
            <a:ext cx="653923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  <a:tabLst>
                <a:tab pos="572135" algn="l"/>
                <a:tab pos="1144270" algn="l"/>
                <a:tab pos="2534285" algn="l"/>
                <a:tab pos="3106420" algn="l"/>
                <a:tab pos="3678554" algn="l"/>
                <a:tab pos="5068570" algn="l"/>
                <a:tab pos="5640705" algn="l"/>
                <a:tab pos="6213475" algn="l"/>
              </a:tabLst>
            </a:pP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1.0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4.0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0.0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1.0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3.0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1.5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197477" y="2269947"/>
            <a:ext cx="7945755" cy="979805"/>
          </a:xfrm>
          <a:custGeom>
            <a:avLst/>
            <a:gdLst/>
            <a:ahLst/>
            <a:cxnLst/>
            <a:rect l="l" t="t" r="r" b="b"/>
            <a:pathLst>
              <a:path w="7945755" h="979805">
                <a:moveTo>
                  <a:pt x="7945348" y="0"/>
                </a:moveTo>
                <a:lnTo>
                  <a:pt x="0" y="0"/>
                </a:lnTo>
                <a:lnTo>
                  <a:pt x="0" y="979449"/>
                </a:lnTo>
                <a:lnTo>
                  <a:pt x="7945348" y="979449"/>
                </a:lnTo>
                <a:lnTo>
                  <a:pt x="79453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20984" y="2642057"/>
            <a:ext cx="7648575" cy="3291840"/>
            <a:chOff x="4320984" y="2642057"/>
            <a:chExt cx="7648575" cy="3291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984" y="2642057"/>
              <a:ext cx="7648486" cy="32917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021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0295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5009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8284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1466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21682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7481" y="5834626"/>
            <a:ext cx="1716671" cy="7565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547728" y="1979091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95250"/>
                </a:moveTo>
                <a:lnTo>
                  <a:pt x="38100" y="95250"/>
                </a:lnTo>
                <a:lnTo>
                  <a:pt x="38100" y="475614"/>
                </a:lnTo>
                <a:lnTo>
                  <a:pt x="76200" y="475614"/>
                </a:lnTo>
                <a:lnTo>
                  <a:pt x="76200" y="95250"/>
                </a:lnTo>
                <a:close/>
              </a:path>
              <a:path w="114300" h="47561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7561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91747" y="335771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65"/>
              </a:spcBef>
            </a:pPr>
            <a:r>
              <a:rPr sz="2000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7448" y="335277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66375" y="3355657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1083" y="1703323"/>
            <a:ext cx="3659504" cy="1129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0B050"/>
                </a:solidFill>
                <a:latin typeface="Carlito"/>
                <a:cs typeface="Carlito"/>
              </a:rPr>
              <a:t>new</a:t>
            </a:r>
            <a:r>
              <a:rPr sz="2400" spc="-65" dirty="0">
                <a:solidFill>
                  <a:srgbClr val="00B05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rlito"/>
                <a:cs typeface="Carlito"/>
              </a:rPr>
              <a:t>representation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70AD47"/>
                </a:solidFill>
                <a:latin typeface="Carlito"/>
                <a:cs typeface="Carlito"/>
              </a:rPr>
              <a:t>input</a:t>
            </a:r>
            <a:r>
              <a:rPr sz="2400" spc="-60" dirty="0">
                <a:solidFill>
                  <a:srgbClr val="70AD47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AD47"/>
                </a:solidFill>
                <a:latin typeface="Carlito"/>
                <a:cs typeface="Carlito"/>
              </a:rPr>
              <a:t>token</a:t>
            </a:r>
            <a:r>
              <a:rPr sz="2400" spc="-60" dirty="0">
                <a:solidFill>
                  <a:srgbClr val="70AD47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reflects </a:t>
            </a:r>
            <a:r>
              <a:rPr sz="2400" dirty="0">
                <a:latin typeface="Carlito"/>
                <a:cs typeface="Carlito"/>
              </a:rPr>
              <a:t>entire</a:t>
            </a:r>
            <a:r>
              <a:rPr sz="2400" spc="-114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input: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1083" y="3175508"/>
            <a:ext cx="358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1.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8FAADC"/>
                </a:solidFill>
                <a:latin typeface="Carlito"/>
                <a:cs typeface="Carlito"/>
              </a:rPr>
              <a:t>Attention</a:t>
            </a:r>
            <a:r>
              <a:rPr sz="2400" spc="-55" dirty="0">
                <a:solidFill>
                  <a:srgbClr val="8FAADC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8FAADC"/>
                </a:solidFill>
                <a:latin typeface="Carlito"/>
                <a:cs typeface="Carlito"/>
              </a:rPr>
              <a:t>weights</a:t>
            </a:r>
            <a:r>
              <a:rPr sz="2400" spc="-60" dirty="0">
                <a:solidFill>
                  <a:srgbClr val="8FAADC"/>
                </a:solidFill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x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1083" y="3900932"/>
            <a:ext cx="3401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2.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Sum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weighted</a:t>
            </a:r>
            <a:r>
              <a:rPr sz="2400" spc="-35" dirty="0">
                <a:solidFill>
                  <a:srgbClr val="FFC00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rlito"/>
                <a:cs typeface="Carlito"/>
              </a:rPr>
              <a:t>vectors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10100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2321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4541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4677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1.0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16899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4.0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989118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79242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1.0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951463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3.0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523682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1.5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02043" y="2614180"/>
            <a:ext cx="1759585" cy="455930"/>
          </a:xfrm>
          <a:custGeom>
            <a:avLst/>
            <a:gdLst/>
            <a:ahLst/>
            <a:cxnLst/>
            <a:rect l="l" t="t" r="r" b="b"/>
            <a:pathLst>
              <a:path w="1759584" h="455930">
                <a:moveTo>
                  <a:pt x="0" y="0"/>
                </a:moveTo>
                <a:lnTo>
                  <a:pt x="1759291" y="0"/>
                </a:lnTo>
                <a:lnTo>
                  <a:pt x="1759291" y="455500"/>
                </a:lnTo>
                <a:lnTo>
                  <a:pt x="0" y="455500"/>
                </a:lnTo>
                <a:lnTo>
                  <a:pt x="0" y="0"/>
                </a:lnTo>
                <a:close/>
              </a:path>
            </a:pathLst>
          </a:custGeom>
          <a:ln w="889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695964" y="1573936"/>
          <a:ext cx="171640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2.0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7.0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1.5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20984" y="2642057"/>
            <a:ext cx="7648575" cy="3291840"/>
            <a:chOff x="4320984" y="2642057"/>
            <a:chExt cx="7648575" cy="3291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984" y="2642057"/>
              <a:ext cx="7648486" cy="32917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021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0295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5009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8284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1466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21682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7481" y="5834626"/>
            <a:ext cx="1716671" cy="7565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547728" y="1979091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95250"/>
                </a:moveTo>
                <a:lnTo>
                  <a:pt x="38100" y="95250"/>
                </a:lnTo>
                <a:lnTo>
                  <a:pt x="38100" y="475614"/>
                </a:lnTo>
                <a:lnTo>
                  <a:pt x="76200" y="475614"/>
                </a:lnTo>
                <a:lnTo>
                  <a:pt x="76200" y="95250"/>
                </a:lnTo>
                <a:close/>
              </a:path>
              <a:path w="114300" h="47561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7561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91747" y="335771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65"/>
              </a:spcBef>
            </a:pPr>
            <a:r>
              <a:rPr sz="2000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7448" y="335277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66375" y="3355657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225" y="3364483"/>
            <a:ext cx="3731895" cy="1494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10" dirty="0">
                <a:solidFill>
                  <a:srgbClr val="8FAADC"/>
                </a:solidFill>
                <a:latin typeface="Carlito"/>
                <a:cs typeface="Carlito"/>
              </a:rPr>
              <a:t>Attention</a:t>
            </a:r>
            <a:r>
              <a:rPr sz="2400" spc="-105" dirty="0">
                <a:solidFill>
                  <a:srgbClr val="8FAADC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8FAADC"/>
                </a:solidFill>
                <a:latin typeface="Carlito"/>
                <a:cs typeface="Carlito"/>
              </a:rPr>
              <a:t>weights</a:t>
            </a:r>
            <a:r>
              <a:rPr sz="2400" spc="-105" dirty="0">
                <a:solidFill>
                  <a:srgbClr val="8FAADC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amplify </a:t>
            </a:r>
            <a:r>
              <a:rPr sz="2400" dirty="0">
                <a:solidFill>
                  <a:srgbClr val="7030A0"/>
                </a:solidFill>
                <a:latin typeface="Carlito"/>
                <a:cs typeface="Carlito"/>
              </a:rPr>
              <a:t>input</a:t>
            </a:r>
            <a:r>
              <a:rPr sz="2400" spc="-90" dirty="0">
                <a:solidFill>
                  <a:srgbClr val="7030A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rlito"/>
                <a:cs typeface="Carlito"/>
              </a:rPr>
              <a:t>representations</a:t>
            </a:r>
            <a:r>
              <a:rPr sz="2400" spc="-85" dirty="0">
                <a:solidFill>
                  <a:srgbClr val="7030A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rlito"/>
                <a:cs typeface="Carlito"/>
              </a:rPr>
              <a:t>(values)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want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pay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attention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repress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rest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0100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2321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54541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4677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1.0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16899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4.0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89118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79242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1.0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51463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3.0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23682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1.5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02043" y="2614180"/>
            <a:ext cx="1759585" cy="455930"/>
          </a:xfrm>
          <a:custGeom>
            <a:avLst/>
            <a:gdLst/>
            <a:ahLst/>
            <a:cxnLst/>
            <a:rect l="l" t="t" r="r" b="b"/>
            <a:pathLst>
              <a:path w="1759584" h="455930">
                <a:moveTo>
                  <a:pt x="0" y="0"/>
                </a:moveTo>
                <a:lnTo>
                  <a:pt x="1759291" y="0"/>
                </a:lnTo>
                <a:lnTo>
                  <a:pt x="1759291" y="455500"/>
                </a:lnTo>
                <a:lnTo>
                  <a:pt x="0" y="455500"/>
                </a:lnTo>
                <a:lnTo>
                  <a:pt x="0" y="0"/>
                </a:lnTo>
                <a:close/>
              </a:path>
            </a:pathLst>
          </a:custGeom>
          <a:ln w="88900">
            <a:solidFill>
              <a:srgbClr val="043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4695964" y="1573936"/>
          <a:ext cx="171640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2.0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7.0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1.5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object 30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20984" y="2642057"/>
            <a:ext cx="7648575" cy="3291840"/>
            <a:chOff x="4320984" y="2642057"/>
            <a:chExt cx="7648575" cy="3291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0984" y="2642057"/>
              <a:ext cx="7648486" cy="32917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021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20295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5009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8284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51466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21682" y="4213733"/>
            <a:ext cx="1012825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87481" y="5834626"/>
            <a:ext cx="1716671" cy="756500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5547728" y="1979091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95250"/>
                </a:moveTo>
                <a:lnTo>
                  <a:pt x="38100" y="95250"/>
                </a:lnTo>
                <a:lnTo>
                  <a:pt x="38100" y="475614"/>
                </a:lnTo>
                <a:lnTo>
                  <a:pt x="76200" y="475614"/>
                </a:lnTo>
                <a:lnTo>
                  <a:pt x="76200" y="95250"/>
                </a:lnTo>
                <a:close/>
              </a:path>
              <a:path w="114300" h="47561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7561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91747" y="335771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65"/>
              </a:spcBef>
            </a:pPr>
            <a:r>
              <a:rPr sz="2000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37448" y="335277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66375" y="3355657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0.5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4225" y="3364483"/>
            <a:ext cx="3731895" cy="14947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400" spc="-10" dirty="0">
                <a:solidFill>
                  <a:srgbClr val="8FAADC"/>
                </a:solidFill>
                <a:latin typeface="Carlito"/>
                <a:cs typeface="Carlito"/>
              </a:rPr>
              <a:t>Attention</a:t>
            </a:r>
            <a:r>
              <a:rPr sz="2400" spc="-105" dirty="0">
                <a:solidFill>
                  <a:srgbClr val="8FAADC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8FAADC"/>
                </a:solidFill>
                <a:latin typeface="Carlito"/>
                <a:cs typeface="Carlito"/>
              </a:rPr>
              <a:t>weights</a:t>
            </a:r>
            <a:r>
              <a:rPr sz="2400" spc="-105" dirty="0">
                <a:solidFill>
                  <a:srgbClr val="8FAADC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amplify </a:t>
            </a:r>
            <a:r>
              <a:rPr sz="2400" dirty="0">
                <a:solidFill>
                  <a:srgbClr val="7030A0"/>
                </a:solidFill>
                <a:latin typeface="Carlito"/>
                <a:cs typeface="Carlito"/>
              </a:rPr>
              <a:t>input</a:t>
            </a:r>
            <a:r>
              <a:rPr sz="2400" spc="-90" dirty="0">
                <a:solidFill>
                  <a:srgbClr val="7030A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rlito"/>
                <a:cs typeface="Carlito"/>
              </a:rPr>
              <a:t>representations</a:t>
            </a:r>
            <a:r>
              <a:rPr sz="2400" spc="-85" dirty="0">
                <a:solidFill>
                  <a:srgbClr val="7030A0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rlito"/>
                <a:cs typeface="Carlito"/>
              </a:rPr>
              <a:t>(values) </a:t>
            </a:r>
            <a:r>
              <a:rPr sz="2400" dirty="0">
                <a:latin typeface="Carlito"/>
                <a:cs typeface="Carlito"/>
              </a:rPr>
              <a:t>that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want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pay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attention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repress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rest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0100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2321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54541" y="2664434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0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4677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1.0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16899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4.0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89118" y="2645359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79242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1.0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51463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3.0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23682" y="2626283"/>
            <a:ext cx="572770" cy="396240"/>
          </a:xfrm>
          <a:prstGeom prst="rect">
            <a:avLst/>
          </a:prstGeom>
          <a:solidFill>
            <a:srgbClr val="FFC000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65"/>
              </a:spcBef>
            </a:pPr>
            <a:r>
              <a:rPr sz="2000" b="1" spc="-25" dirty="0">
                <a:latin typeface="Carlito"/>
                <a:cs typeface="Carlito"/>
              </a:rPr>
              <a:t>1.5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695964" y="1573936"/>
          <a:ext cx="171640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2.0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7.0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1.5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16939" y="5394195"/>
            <a:ext cx="176720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dirty="0">
                <a:latin typeface="Arial"/>
                <a:cs typeface="Arial"/>
              </a:rPr>
              <a:t>•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10" dirty="0">
                <a:latin typeface="Carlito"/>
                <a:cs typeface="Carlito"/>
              </a:rPr>
              <a:t>Discussion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T</a:t>
            </a:r>
            <a:r>
              <a:rPr spc="-25" dirty="0"/>
              <a:t>od</a:t>
            </a:r>
            <a:r>
              <a:rPr spc="-114" dirty="0"/>
              <a:t>a</a:t>
            </a:r>
            <a:r>
              <a:rPr spc="100" dirty="0"/>
              <a:t>y</a:t>
            </a:r>
            <a:r>
              <a:rPr spc="-320" dirty="0"/>
              <a:t>’</a:t>
            </a:r>
            <a:r>
              <a:rPr spc="-25" dirty="0"/>
              <a:t>s</a:t>
            </a:r>
            <a:r>
              <a:rPr spc="-105" dirty="0"/>
              <a:t> </a:t>
            </a:r>
            <a:r>
              <a:rPr spc="-70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01746"/>
            <a:ext cx="1842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rlito"/>
                <a:cs typeface="Carlito"/>
              </a:rPr>
              <a:t>Motivation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31971"/>
            <a:ext cx="2775585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5" dirty="0">
                <a:solidFill>
                  <a:srgbClr val="BFBFBF"/>
                </a:solidFill>
                <a:latin typeface="Carlito"/>
                <a:cs typeface="Carlito"/>
              </a:rPr>
              <a:t>ViT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Clr>
                <a:srgbClr val="BFBFBF"/>
              </a:buClr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BFBFBF"/>
                </a:solidFill>
                <a:latin typeface="Carlito"/>
                <a:cs typeface="Carlito"/>
              </a:rPr>
              <a:t>Swin</a:t>
            </a:r>
            <a:r>
              <a:rPr sz="2800" spc="-50" dirty="0">
                <a:solidFill>
                  <a:srgbClr val="BFBFBF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BFBFBF"/>
                </a:solidFill>
                <a:latin typeface="Carlito"/>
                <a:cs typeface="Carlito"/>
              </a:rPr>
              <a:t>Transformer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66691" y="4581728"/>
            <a:ext cx="7816850" cy="2009775"/>
            <a:chOff x="4266691" y="4581728"/>
            <a:chExt cx="7816850" cy="2009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64748"/>
              <a:ext cx="7595463" cy="726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98441" y="6106128"/>
              <a:ext cx="2267585" cy="450850"/>
            </a:xfrm>
            <a:custGeom>
              <a:avLst/>
              <a:gdLst/>
              <a:ahLst/>
              <a:cxnLst/>
              <a:rect l="l" t="t" r="r" b="b"/>
              <a:pathLst>
                <a:path w="2267584" h="450850">
                  <a:moveTo>
                    <a:pt x="0" y="0"/>
                  </a:moveTo>
                  <a:lnTo>
                    <a:pt x="2267241" y="450333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98455" y="6106128"/>
              <a:ext cx="2267585" cy="450850"/>
            </a:xfrm>
            <a:custGeom>
              <a:avLst/>
              <a:gdLst/>
              <a:ahLst/>
              <a:cxnLst/>
              <a:rect l="l" t="t" r="r" b="b"/>
              <a:pathLst>
                <a:path w="2267584" h="450850">
                  <a:moveTo>
                    <a:pt x="2267241" y="0"/>
                  </a:moveTo>
                  <a:lnTo>
                    <a:pt x="0" y="450333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405289" y="6106128"/>
              <a:ext cx="2267585" cy="450850"/>
            </a:xfrm>
            <a:custGeom>
              <a:avLst/>
              <a:gdLst/>
              <a:ahLst/>
              <a:cxnLst/>
              <a:rect l="l" t="t" r="r" b="b"/>
              <a:pathLst>
                <a:path w="2267584" h="450850">
                  <a:moveTo>
                    <a:pt x="0" y="0"/>
                  </a:moveTo>
                  <a:lnTo>
                    <a:pt x="2267241" y="450333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05290" y="6106128"/>
              <a:ext cx="2267585" cy="450850"/>
            </a:xfrm>
            <a:custGeom>
              <a:avLst/>
              <a:gdLst/>
              <a:ahLst/>
              <a:cxnLst/>
              <a:rect l="l" t="t" r="r" b="b"/>
              <a:pathLst>
                <a:path w="2267584" h="450850">
                  <a:moveTo>
                    <a:pt x="2267241" y="0"/>
                  </a:moveTo>
                  <a:lnTo>
                    <a:pt x="0" y="450333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56450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14382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586" y="4275835"/>
            <a:ext cx="35382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Repeat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process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remaining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token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3234499"/>
            <a:ext cx="7455534" cy="2699385"/>
            <a:chOff x="4514506" y="3234499"/>
            <a:chExt cx="7455534" cy="26993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3234499"/>
              <a:ext cx="7454933" cy="26993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7021" y="4213733"/>
              <a:ext cx="887730" cy="369570"/>
            </a:xfrm>
            <a:custGeom>
              <a:avLst/>
              <a:gdLst/>
              <a:ahLst/>
              <a:cxnLst/>
              <a:rect l="l" t="t" r="r" b="b"/>
              <a:pathLst>
                <a:path w="887729" h="369570">
                  <a:moveTo>
                    <a:pt x="887437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887437" y="369328"/>
                  </a:lnTo>
                  <a:lnTo>
                    <a:pt x="887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0295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20295" y="423316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5009" y="4213733"/>
            <a:ext cx="887730" cy="369570"/>
          </a:xfrm>
          <a:custGeom>
            <a:avLst/>
            <a:gdLst/>
            <a:ahLst/>
            <a:cxnLst/>
            <a:rect l="l" t="t" r="r" b="b"/>
            <a:pathLst>
              <a:path w="887729" h="369570">
                <a:moveTo>
                  <a:pt x="887450" y="0"/>
                </a:moveTo>
                <a:lnTo>
                  <a:pt x="0" y="0"/>
                </a:lnTo>
                <a:lnTo>
                  <a:pt x="0" y="369328"/>
                </a:lnTo>
                <a:lnTo>
                  <a:pt x="887450" y="369328"/>
                </a:lnTo>
                <a:lnTo>
                  <a:pt x="88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8284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68284" y="423316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51466" y="4213733"/>
            <a:ext cx="887730" cy="369570"/>
          </a:xfrm>
          <a:custGeom>
            <a:avLst/>
            <a:gdLst/>
            <a:ahLst/>
            <a:cxnLst/>
            <a:rect l="l" t="t" r="r" b="b"/>
            <a:pathLst>
              <a:path w="887729" h="369570">
                <a:moveTo>
                  <a:pt x="887450" y="0"/>
                </a:moveTo>
                <a:lnTo>
                  <a:pt x="0" y="0"/>
                </a:lnTo>
                <a:lnTo>
                  <a:pt x="0" y="369328"/>
                </a:lnTo>
                <a:lnTo>
                  <a:pt x="887450" y="369328"/>
                </a:lnTo>
                <a:lnTo>
                  <a:pt x="88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21682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21" y="0"/>
                </a:moveTo>
                <a:lnTo>
                  <a:pt x="0" y="0"/>
                </a:lnTo>
                <a:lnTo>
                  <a:pt x="0" y="369328"/>
                </a:lnTo>
                <a:lnTo>
                  <a:pt x="1012621" y="369328"/>
                </a:lnTo>
                <a:lnTo>
                  <a:pt x="1012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821682" y="423316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91507" y="4497298"/>
            <a:ext cx="5956935" cy="2094230"/>
            <a:chOff x="4591507" y="4497298"/>
            <a:chExt cx="5956935" cy="209423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010" y="5834625"/>
              <a:ext cx="1671180" cy="7565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742805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92111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35957" y="4542967"/>
              <a:ext cx="760730" cy="298450"/>
            </a:xfrm>
            <a:custGeom>
              <a:avLst/>
              <a:gdLst/>
              <a:ahLst/>
              <a:cxnLst/>
              <a:rect l="l" t="t" r="r" b="b"/>
              <a:pathLst>
                <a:path w="760729" h="298450">
                  <a:moveTo>
                    <a:pt x="0" y="0"/>
                  </a:moveTo>
                  <a:lnTo>
                    <a:pt x="760700" y="0"/>
                  </a:lnTo>
                  <a:lnTo>
                    <a:pt x="760700" y="298385"/>
                  </a:lnTo>
                  <a:lnTo>
                    <a:pt x="0" y="298385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19161" y="6221793"/>
              <a:ext cx="760730" cy="285115"/>
            </a:xfrm>
            <a:custGeom>
              <a:avLst/>
              <a:gdLst/>
              <a:ahLst/>
              <a:cxnLst/>
              <a:rect l="l" t="t" r="r" b="b"/>
              <a:pathLst>
                <a:path w="760729" h="285115">
                  <a:moveTo>
                    <a:pt x="0" y="0"/>
                  </a:moveTo>
                  <a:lnTo>
                    <a:pt x="760700" y="0"/>
                  </a:lnTo>
                  <a:lnTo>
                    <a:pt x="760700" y="285064"/>
                  </a:lnTo>
                  <a:lnTo>
                    <a:pt x="0" y="285064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2586" y="4275835"/>
            <a:ext cx="3695700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1.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B9BD5"/>
                </a:solidFill>
                <a:latin typeface="Carlito"/>
                <a:cs typeface="Carlito"/>
              </a:rPr>
              <a:t>attention</a:t>
            </a:r>
            <a:r>
              <a:rPr sz="2400" spc="-65" dirty="0">
                <a:solidFill>
                  <a:srgbClr val="5B9BD5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B9BD5"/>
                </a:solidFill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  <a:p>
            <a:pPr marL="355600" marR="367030" indent="-342900">
              <a:lnSpc>
                <a:spcPts val="2710"/>
              </a:lnSpc>
              <a:spcBef>
                <a:spcPts val="40"/>
              </a:spcBef>
              <a:tabLst>
                <a:tab pos="354965" algn="l"/>
              </a:tabLst>
            </a:pPr>
            <a:r>
              <a:rPr sz="2200" spc="-50" dirty="0">
                <a:latin typeface="Carlito"/>
                <a:cs typeface="Carlito"/>
              </a:rPr>
              <a:t>-</a:t>
            </a:r>
            <a:r>
              <a:rPr sz="2200" dirty="0">
                <a:latin typeface="Carlito"/>
                <a:cs typeface="Carlito"/>
              </a:rPr>
              <a:t>	Softmax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resulting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scores </a:t>
            </a:r>
            <a:r>
              <a:rPr sz="2200" dirty="0">
                <a:latin typeface="Carlito"/>
                <a:cs typeface="Carlito"/>
              </a:rPr>
              <a:t>from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200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x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AB7942"/>
                </a:solidFill>
                <a:latin typeface="Carlito"/>
                <a:cs typeface="Carlito"/>
              </a:rPr>
              <a:t>keys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1167" y="3397466"/>
            <a:ext cx="549592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  <a:tabLst>
                <a:tab pos="2645410" algn="l"/>
                <a:tab pos="5173980" algn="l"/>
              </a:tabLst>
            </a:pPr>
            <a:r>
              <a:rPr sz="2000" spc="-25" dirty="0">
                <a:latin typeface="Carlito"/>
                <a:cs typeface="Carlito"/>
              </a:rPr>
              <a:t>0.0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3000" spc="-37" baseline="1388" dirty="0">
                <a:latin typeface="Carlito"/>
                <a:cs typeface="Carlito"/>
              </a:rPr>
              <a:t>1.0</a:t>
            </a:r>
            <a:r>
              <a:rPr sz="3000" baseline="1388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48035" y="3228454"/>
            <a:ext cx="7945755" cy="979805"/>
          </a:xfrm>
          <a:custGeom>
            <a:avLst/>
            <a:gdLst/>
            <a:ahLst/>
            <a:cxnLst/>
            <a:rect l="l" t="t" r="r" b="b"/>
            <a:pathLst>
              <a:path w="7945755" h="979804">
                <a:moveTo>
                  <a:pt x="7945335" y="0"/>
                </a:moveTo>
                <a:lnTo>
                  <a:pt x="0" y="0"/>
                </a:lnTo>
                <a:lnTo>
                  <a:pt x="0" y="979449"/>
                </a:lnTo>
                <a:lnTo>
                  <a:pt x="7945335" y="979449"/>
                </a:lnTo>
                <a:lnTo>
                  <a:pt x="7945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1704" y="5784596"/>
            <a:ext cx="333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Carlito"/>
                <a:cs typeface="Carlito"/>
              </a:rPr>
              <a:t>To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input(s)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2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704" y="6167989"/>
            <a:ext cx="173418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rlito"/>
                <a:cs typeface="Carlito"/>
              </a:rPr>
              <a:t>most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related?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1635" y="6219206"/>
            <a:ext cx="6839584" cy="6400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7068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146" y="2379929"/>
            <a:ext cx="7446645" cy="3554095"/>
            <a:chOff x="4524146" y="2379929"/>
            <a:chExt cx="7446645" cy="3554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146" y="2379929"/>
              <a:ext cx="7446206" cy="35538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021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0295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5009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8284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51466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21682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21" y="0"/>
                </a:moveTo>
                <a:lnTo>
                  <a:pt x="0" y="0"/>
                </a:lnTo>
                <a:lnTo>
                  <a:pt x="0" y="369328"/>
                </a:lnTo>
                <a:lnTo>
                  <a:pt x="1012621" y="369328"/>
                </a:lnTo>
                <a:lnTo>
                  <a:pt x="1012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16447" y="1979091"/>
            <a:ext cx="5956935" cy="4612640"/>
            <a:chOff x="5816447" y="1979091"/>
            <a:chExt cx="5956935" cy="461264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009" y="5834625"/>
              <a:ext cx="1671180" cy="756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03920" y="1979091"/>
              <a:ext cx="114300" cy="475615"/>
            </a:xfrm>
            <a:custGeom>
              <a:avLst/>
              <a:gdLst/>
              <a:ahLst/>
              <a:cxnLst/>
              <a:rect l="l" t="t" r="r" b="b"/>
              <a:pathLst>
                <a:path w="114300" h="475614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75614"/>
                  </a:lnTo>
                  <a:lnTo>
                    <a:pt x="76200" y="475614"/>
                  </a:lnTo>
                  <a:lnTo>
                    <a:pt x="76200" y="95250"/>
                  </a:lnTo>
                  <a:close/>
                </a:path>
                <a:path w="114300" h="475614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75614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67758" y="4541748"/>
              <a:ext cx="760730" cy="299720"/>
            </a:xfrm>
            <a:custGeom>
              <a:avLst/>
              <a:gdLst/>
              <a:ahLst/>
              <a:cxnLst/>
              <a:rect l="l" t="t" r="r" b="b"/>
              <a:pathLst>
                <a:path w="760729" h="299720">
                  <a:moveTo>
                    <a:pt x="0" y="0"/>
                  </a:moveTo>
                  <a:lnTo>
                    <a:pt x="760700" y="0"/>
                  </a:lnTo>
                  <a:lnTo>
                    <a:pt x="760700" y="299599"/>
                  </a:lnTo>
                  <a:lnTo>
                    <a:pt x="0" y="29959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17064" y="4541748"/>
              <a:ext cx="760730" cy="299720"/>
            </a:xfrm>
            <a:custGeom>
              <a:avLst/>
              <a:gdLst/>
              <a:ahLst/>
              <a:cxnLst/>
              <a:rect l="l" t="t" r="r" b="b"/>
              <a:pathLst>
                <a:path w="760729" h="299720">
                  <a:moveTo>
                    <a:pt x="0" y="0"/>
                  </a:moveTo>
                  <a:lnTo>
                    <a:pt x="760700" y="0"/>
                  </a:lnTo>
                  <a:lnTo>
                    <a:pt x="760700" y="299599"/>
                  </a:lnTo>
                  <a:lnTo>
                    <a:pt x="0" y="29959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0897" y="4541748"/>
              <a:ext cx="760730" cy="299720"/>
            </a:xfrm>
            <a:custGeom>
              <a:avLst/>
              <a:gdLst/>
              <a:ahLst/>
              <a:cxnLst/>
              <a:rect l="l" t="t" r="r" b="b"/>
              <a:pathLst>
                <a:path w="760729" h="299720">
                  <a:moveTo>
                    <a:pt x="0" y="0"/>
                  </a:moveTo>
                  <a:lnTo>
                    <a:pt x="760700" y="0"/>
                  </a:lnTo>
                  <a:lnTo>
                    <a:pt x="760700" y="299599"/>
                  </a:lnTo>
                  <a:lnTo>
                    <a:pt x="0" y="29959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2586" y="4275835"/>
            <a:ext cx="3695700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1.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B9BD5"/>
                </a:solidFill>
                <a:latin typeface="Carlito"/>
                <a:cs typeface="Carlito"/>
              </a:rPr>
              <a:t>attention</a:t>
            </a:r>
            <a:r>
              <a:rPr sz="2400" spc="-65" dirty="0">
                <a:solidFill>
                  <a:srgbClr val="5B9BD5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B9BD5"/>
                </a:solidFill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  <a:p>
            <a:pPr marL="355600" marR="367030" indent="-342900">
              <a:lnSpc>
                <a:spcPts val="2710"/>
              </a:lnSpc>
              <a:spcBef>
                <a:spcPts val="40"/>
              </a:spcBef>
              <a:tabLst>
                <a:tab pos="354965" algn="l"/>
              </a:tabLst>
            </a:pPr>
            <a:r>
              <a:rPr sz="2200" spc="-50" dirty="0">
                <a:latin typeface="Carlito"/>
                <a:cs typeface="Carlito"/>
              </a:rPr>
              <a:t>-</a:t>
            </a:r>
            <a:r>
              <a:rPr sz="2200" dirty="0">
                <a:latin typeface="Carlito"/>
                <a:cs typeface="Carlito"/>
              </a:rPr>
              <a:t>	Softmax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resulting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scores </a:t>
            </a:r>
            <a:r>
              <a:rPr sz="2200" dirty="0">
                <a:latin typeface="Carlito"/>
                <a:cs typeface="Carlito"/>
              </a:rPr>
              <a:t>from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200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x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AB7942"/>
                </a:solidFill>
                <a:latin typeface="Carlito"/>
                <a:cs typeface="Carlito"/>
              </a:rPr>
              <a:t>keys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2586" y="5684011"/>
            <a:ext cx="35896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2.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weighted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sum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1747" y="335771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65"/>
              </a:spcBef>
            </a:pPr>
            <a:r>
              <a:rPr sz="2000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37448" y="335277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1.0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466375" y="3355657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3493" y="2672042"/>
            <a:ext cx="653923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  <a:tabLst>
                <a:tab pos="572135" algn="l"/>
                <a:tab pos="1144270" algn="l"/>
                <a:tab pos="2534285" algn="l"/>
                <a:tab pos="3106420" algn="l"/>
                <a:tab pos="3678554" algn="l"/>
                <a:tab pos="5068570" algn="l"/>
                <a:tab pos="5640705" algn="l"/>
                <a:tab pos="6213475" algn="l"/>
              </a:tabLst>
            </a:pP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2.0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8.0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0.0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0.0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0.0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31747" y="1626578"/>
            <a:ext cx="147002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  <a:tabLst>
                <a:tab pos="572135" algn="l"/>
                <a:tab pos="1144270" algn="l"/>
              </a:tabLst>
            </a:pPr>
            <a:r>
              <a:rPr sz="2000" b="1" spc="-25" dirty="0">
                <a:latin typeface="Carlito"/>
                <a:cs typeface="Carlito"/>
              </a:rPr>
              <a:t>2.0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8.0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48035" y="1398244"/>
            <a:ext cx="8044180" cy="1944370"/>
          </a:xfrm>
          <a:custGeom>
            <a:avLst/>
            <a:gdLst/>
            <a:ahLst/>
            <a:cxnLst/>
            <a:rect l="l" t="t" r="r" b="b"/>
            <a:pathLst>
              <a:path w="8044180" h="1944370">
                <a:moveTo>
                  <a:pt x="8043964" y="0"/>
                </a:moveTo>
                <a:lnTo>
                  <a:pt x="169443" y="0"/>
                </a:lnTo>
                <a:lnTo>
                  <a:pt x="169443" y="964793"/>
                </a:lnTo>
                <a:lnTo>
                  <a:pt x="0" y="964793"/>
                </a:lnTo>
                <a:lnTo>
                  <a:pt x="0" y="1944243"/>
                </a:lnTo>
                <a:lnTo>
                  <a:pt x="7945336" y="1944243"/>
                </a:lnTo>
                <a:lnTo>
                  <a:pt x="7945336" y="979449"/>
                </a:lnTo>
                <a:lnTo>
                  <a:pt x="8043964" y="979449"/>
                </a:lnTo>
                <a:lnTo>
                  <a:pt x="8043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2586" y="6067405"/>
            <a:ext cx="3586479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rlito"/>
                <a:cs typeface="Carlito"/>
              </a:rPr>
              <a:t>values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attention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scores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1635" y="6219206"/>
            <a:ext cx="6839584" cy="6400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7068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8335" y="4581728"/>
            <a:ext cx="7874634" cy="2009775"/>
            <a:chOff x="4208335" y="4581728"/>
            <a:chExt cx="7874634" cy="2009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64748"/>
              <a:ext cx="7595463" cy="7263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40085" y="6106128"/>
              <a:ext cx="4420235" cy="450850"/>
            </a:xfrm>
            <a:custGeom>
              <a:avLst/>
              <a:gdLst/>
              <a:ahLst/>
              <a:cxnLst/>
              <a:rect l="l" t="t" r="r" b="b"/>
              <a:pathLst>
                <a:path w="4420234" h="450850">
                  <a:moveTo>
                    <a:pt x="0" y="0"/>
                  </a:moveTo>
                  <a:lnTo>
                    <a:pt x="4419992" y="450333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40086" y="6106128"/>
              <a:ext cx="4420235" cy="450850"/>
            </a:xfrm>
            <a:custGeom>
              <a:avLst/>
              <a:gdLst/>
              <a:ahLst/>
              <a:cxnLst/>
              <a:rect l="l" t="t" r="r" b="b"/>
              <a:pathLst>
                <a:path w="4420234" h="450850">
                  <a:moveTo>
                    <a:pt x="4419992" y="0"/>
                  </a:moveTo>
                  <a:lnTo>
                    <a:pt x="0" y="450333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56450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14382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586" y="4275835"/>
            <a:ext cx="353822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latin typeface="Carlito"/>
                <a:cs typeface="Carlito"/>
              </a:rPr>
              <a:t>Repeat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process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remaining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token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14506" y="3294748"/>
            <a:ext cx="7455534" cy="2639695"/>
            <a:chOff x="4514506" y="3294748"/>
            <a:chExt cx="7455534" cy="2639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6" y="3294748"/>
              <a:ext cx="7454933" cy="263906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8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7021" y="4213732"/>
              <a:ext cx="887730" cy="369570"/>
            </a:xfrm>
            <a:custGeom>
              <a:avLst/>
              <a:gdLst/>
              <a:ahLst/>
              <a:cxnLst/>
              <a:rect l="l" t="t" r="r" b="b"/>
              <a:pathLst>
                <a:path w="887729" h="369570">
                  <a:moveTo>
                    <a:pt x="887437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887437" y="369328"/>
                  </a:lnTo>
                  <a:lnTo>
                    <a:pt x="887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20295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20295" y="423316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15009" y="4213733"/>
            <a:ext cx="887730" cy="369570"/>
          </a:xfrm>
          <a:custGeom>
            <a:avLst/>
            <a:gdLst/>
            <a:ahLst/>
            <a:cxnLst/>
            <a:rect l="l" t="t" r="r" b="b"/>
            <a:pathLst>
              <a:path w="887729" h="369570">
                <a:moveTo>
                  <a:pt x="887450" y="0"/>
                </a:moveTo>
                <a:lnTo>
                  <a:pt x="0" y="0"/>
                </a:lnTo>
                <a:lnTo>
                  <a:pt x="0" y="369328"/>
                </a:lnTo>
                <a:lnTo>
                  <a:pt x="887450" y="369328"/>
                </a:lnTo>
                <a:lnTo>
                  <a:pt x="88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8284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68284" y="423316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51466" y="4213733"/>
            <a:ext cx="887730" cy="369570"/>
          </a:xfrm>
          <a:custGeom>
            <a:avLst/>
            <a:gdLst/>
            <a:ahLst/>
            <a:cxnLst/>
            <a:rect l="l" t="t" r="r" b="b"/>
            <a:pathLst>
              <a:path w="887729" h="369570">
                <a:moveTo>
                  <a:pt x="887450" y="0"/>
                </a:moveTo>
                <a:lnTo>
                  <a:pt x="0" y="0"/>
                </a:lnTo>
                <a:lnTo>
                  <a:pt x="0" y="369328"/>
                </a:lnTo>
                <a:lnTo>
                  <a:pt x="887450" y="369328"/>
                </a:lnTo>
                <a:lnTo>
                  <a:pt x="887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821682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21" y="0"/>
                </a:moveTo>
                <a:lnTo>
                  <a:pt x="0" y="0"/>
                </a:lnTo>
                <a:lnTo>
                  <a:pt x="0" y="369328"/>
                </a:lnTo>
                <a:lnTo>
                  <a:pt x="1012621" y="369328"/>
                </a:lnTo>
                <a:lnTo>
                  <a:pt x="1012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821682" y="4233164"/>
            <a:ext cx="1012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91507" y="4497298"/>
            <a:ext cx="7491730" cy="2094230"/>
            <a:chOff x="4591507" y="4497298"/>
            <a:chExt cx="7491730" cy="2094230"/>
          </a:xfrm>
        </p:grpSpPr>
        <p:sp>
          <p:nvSpPr>
            <p:cNvPr id="20" name="object 20"/>
            <p:cNvSpPr/>
            <p:nvPr/>
          </p:nvSpPr>
          <p:spPr>
            <a:xfrm>
              <a:off x="9742805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92111" y="4541748"/>
              <a:ext cx="760730" cy="324485"/>
            </a:xfrm>
            <a:custGeom>
              <a:avLst/>
              <a:gdLst/>
              <a:ahLst/>
              <a:cxnLst/>
              <a:rect l="l" t="t" r="r" b="b"/>
              <a:pathLst>
                <a:path w="760729" h="324485">
                  <a:moveTo>
                    <a:pt x="0" y="0"/>
                  </a:moveTo>
                  <a:lnTo>
                    <a:pt x="760700" y="0"/>
                  </a:lnTo>
                  <a:lnTo>
                    <a:pt x="760700" y="324409"/>
                  </a:lnTo>
                  <a:lnTo>
                    <a:pt x="0" y="32440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35957" y="4541748"/>
              <a:ext cx="760730" cy="316865"/>
            </a:xfrm>
            <a:custGeom>
              <a:avLst/>
              <a:gdLst/>
              <a:ahLst/>
              <a:cxnLst/>
              <a:rect l="l" t="t" r="r" b="b"/>
              <a:pathLst>
                <a:path w="760729" h="316864">
                  <a:moveTo>
                    <a:pt x="0" y="0"/>
                  </a:moveTo>
                  <a:lnTo>
                    <a:pt x="760700" y="0"/>
                  </a:lnTo>
                  <a:lnTo>
                    <a:pt x="760700" y="316660"/>
                  </a:lnTo>
                  <a:lnTo>
                    <a:pt x="0" y="31666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3305" y="5837345"/>
              <a:ext cx="2199640" cy="753781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0348354" y="6220422"/>
              <a:ext cx="760730" cy="287020"/>
            </a:xfrm>
            <a:custGeom>
              <a:avLst/>
              <a:gdLst/>
              <a:ahLst/>
              <a:cxnLst/>
              <a:rect l="l" t="t" r="r" b="b"/>
              <a:pathLst>
                <a:path w="760729" h="287020">
                  <a:moveTo>
                    <a:pt x="0" y="0"/>
                  </a:moveTo>
                  <a:lnTo>
                    <a:pt x="760700" y="0"/>
                  </a:lnTo>
                  <a:lnTo>
                    <a:pt x="760700" y="286436"/>
                  </a:lnTo>
                  <a:lnTo>
                    <a:pt x="0" y="286436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2586" y="4275835"/>
            <a:ext cx="3695700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1.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B9BD5"/>
                </a:solidFill>
                <a:latin typeface="Carlito"/>
                <a:cs typeface="Carlito"/>
              </a:rPr>
              <a:t>attention</a:t>
            </a:r>
            <a:r>
              <a:rPr sz="2400" spc="-65" dirty="0">
                <a:solidFill>
                  <a:srgbClr val="5B9BD5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B9BD5"/>
                </a:solidFill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  <a:p>
            <a:pPr marL="355600" marR="367030" indent="-342900">
              <a:lnSpc>
                <a:spcPts val="2710"/>
              </a:lnSpc>
              <a:spcBef>
                <a:spcPts val="40"/>
              </a:spcBef>
              <a:tabLst>
                <a:tab pos="354965" algn="l"/>
              </a:tabLst>
            </a:pPr>
            <a:r>
              <a:rPr sz="2200" spc="-50" dirty="0">
                <a:latin typeface="Carlito"/>
                <a:cs typeface="Carlito"/>
              </a:rPr>
              <a:t>-</a:t>
            </a:r>
            <a:r>
              <a:rPr sz="2200" dirty="0">
                <a:latin typeface="Carlito"/>
                <a:cs typeface="Carlito"/>
              </a:rPr>
              <a:t>	Softmax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resulting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scores </a:t>
            </a:r>
            <a:r>
              <a:rPr sz="2200" dirty="0">
                <a:latin typeface="Carlito"/>
                <a:cs typeface="Carlito"/>
              </a:rPr>
              <a:t>from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200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x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AB7942"/>
                </a:solidFill>
                <a:latin typeface="Carlito"/>
                <a:cs typeface="Carlito"/>
              </a:rPr>
              <a:t>keys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31167" y="3379178"/>
            <a:ext cx="5495925" cy="316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50"/>
              </a:lnSpc>
              <a:tabLst>
                <a:tab pos="2645410" algn="l"/>
                <a:tab pos="5173980" algn="l"/>
              </a:tabLst>
            </a:pPr>
            <a:r>
              <a:rPr sz="2000" spc="-25" dirty="0">
                <a:latin typeface="Carlito"/>
                <a:cs typeface="Carlito"/>
              </a:rPr>
              <a:t>0.0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3000" spc="-37" baseline="1388" dirty="0">
                <a:latin typeface="Carlito"/>
                <a:cs typeface="Carlito"/>
              </a:rPr>
              <a:t>0.9</a:t>
            </a:r>
            <a:r>
              <a:rPr sz="3000" baseline="1388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0.1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148035" y="3228454"/>
            <a:ext cx="7945755" cy="979805"/>
          </a:xfrm>
          <a:custGeom>
            <a:avLst/>
            <a:gdLst/>
            <a:ahLst/>
            <a:cxnLst/>
            <a:rect l="l" t="t" r="r" b="b"/>
            <a:pathLst>
              <a:path w="7945755" h="979804">
                <a:moveTo>
                  <a:pt x="7945335" y="0"/>
                </a:moveTo>
                <a:lnTo>
                  <a:pt x="0" y="0"/>
                </a:lnTo>
                <a:lnTo>
                  <a:pt x="0" y="979449"/>
                </a:lnTo>
                <a:lnTo>
                  <a:pt x="7945335" y="979449"/>
                </a:lnTo>
                <a:lnTo>
                  <a:pt x="79453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1704" y="5784596"/>
            <a:ext cx="3336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Carlito"/>
                <a:cs typeface="Carlito"/>
              </a:rPr>
              <a:t>To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input(s)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input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3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1704" y="6167989"/>
            <a:ext cx="173418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rlito"/>
                <a:cs typeface="Carlito"/>
              </a:rPr>
              <a:t>most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related?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1635" y="6219206"/>
            <a:ext cx="6839584" cy="6400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4265295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4146" y="2379929"/>
            <a:ext cx="7446645" cy="3554095"/>
            <a:chOff x="4524146" y="2379929"/>
            <a:chExt cx="7446645" cy="3554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4146" y="2379929"/>
              <a:ext cx="7446206" cy="35538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67021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0295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5009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268284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34" y="0"/>
                </a:moveTo>
                <a:lnTo>
                  <a:pt x="0" y="0"/>
                </a:lnTo>
                <a:lnTo>
                  <a:pt x="0" y="369328"/>
                </a:lnTo>
                <a:lnTo>
                  <a:pt x="1012634" y="369328"/>
                </a:lnTo>
                <a:lnTo>
                  <a:pt x="10126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51466" y="4213733"/>
            <a:ext cx="88773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821682" y="4213733"/>
            <a:ext cx="1012825" cy="369570"/>
          </a:xfrm>
          <a:custGeom>
            <a:avLst/>
            <a:gdLst/>
            <a:ahLst/>
            <a:cxnLst/>
            <a:rect l="l" t="t" r="r" b="b"/>
            <a:pathLst>
              <a:path w="1012825" h="369570">
                <a:moveTo>
                  <a:pt x="1012621" y="0"/>
                </a:moveTo>
                <a:lnTo>
                  <a:pt x="0" y="0"/>
                </a:lnTo>
                <a:lnTo>
                  <a:pt x="0" y="369328"/>
                </a:lnTo>
                <a:lnTo>
                  <a:pt x="1012621" y="369328"/>
                </a:lnTo>
                <a:lnTo>
                  <a:pt x="1012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816447" y="4497298"/>
            <a:ext cx="5956935" cy="2094230"/>
            <a:chOff x="5816447" y="4497298"/>
            <a:chExt cx="5956935" cy="209423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009" y="5834625"/>
              <a:ext cx="1671180" cy="7565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967758" y="4541748"/>
              <a:ext cx="760730" cy="299720"/>
            </a:xfrm>
            <a:custGeom>
              <a:avLst/>
              <a:gdLst/>
              <a:ahLst/>
              <a:cxnLst/>
              <a:rect l="l" t="t" r="r" b="b"/>
              <a:pathLst>
                <a:path w="760729" h="299720">
                  <a:moveTo>
                    <a:pt x="0" y="0"/>
                  </a:moveTo>
                  <a:lnTo>
                    <a:pt x="760700" y="0"/>
                  </a:lnTo>
                  <a:lnTo>
                    <a:pt x="760700" y="299194"/>
                  </a:lnTo>
                  <a:lnTo>
                    <a:pt x="0" y="299194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17064" y="4541748"/>
              <a:ext cx="760730" cy="299720"/>
            </a:xfrm>
            <a:custGeom>
              <a:avLst/>
              <a:gdLst/>
              <a:ahLst/>
              <a:cxnLst/>
              <a:rect l="l" t="t" r="r" b="b"/>
              <a:pathLst>
                <a:path w="760729" h="299720">
                  <a:moveTo>
                    <a:pt x="0" y="0"/>
                  </a:moveTo>
                  <a:lnTo>
                    <a:pt x="760700" y="0"/>
                  </a:lnTo>
                  <a:lnTo>
                    <a:pt x="760700" y="299194"/>
                  </a:lnTo>
                  <a:lnTo>
                    <a:pt x="0" y="299194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0897" y="4541748"/>
              <a:ext cx="760730" cy="299720"/>
            </a:xfrm>
            <a:custGeom>
              <a:avLst/>
              <a:gdLst/>
              <a:ahLst/>
              <a:cxnLst/>
              <a:rect l="l" t="t" r="r" b="b"/>
              <a:pathLst>
                <a:path w="760729" h="299720">
                  <a:moveTo>
                    <a:pt x="0" y="0"/>
                  </a:moveTo>
                  <a:lnTo>
                    <a:pt x="760700" y="0"/>
                  </a:lnTo>
                  <a:lnTo>
                    <a:pt x="760700" y="299194"/>
                  </a:lnTo>
                  <a:lnTo>
                    <a:pt x="0" y="299194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91747" y="3339782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60"/>
              </a:spcBef>
            </a:pPr>
            <a:r>
              <a:rPr sz="2000" spc="-25" dirty="0">
                <a:latin typeface="Carlito"/>
                <a:cs typeface="Carlito"/>
              </a:rPr>
              <a:t>0.0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7448" y="3334842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0"/>
              </a:spcBef>
            </a:pPr>
            <a:r>
              <a:rPr sz="2000" spc="-25" dirty="0">
                <a:latin typeface="Carlito"/>
                <a:cs typeface="Carlito"/>
              </a:rPr>
              <a:t>0.9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66375" y="3337724"/>
            <a:ext cx="600075" cy="400685"/>
          </a:xfrm>
          <a:prstGeom prst="rect">
            <a:avLst/>
          </a:prstGeom>
          <a:solidFill>
            <a:srgbClr val="B4C7E7"/>
          </a:solidFill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254"/>
              </a:spcBef>
            </a:pPr>
            <a:r>
              <a:rPr sz="2000" spc="-25" dirty="0">
                <a:latin typeface="Carlito"/>
                <a:cs typeface="Carlito"/>
              </a:rPr>
              <a:t>0.1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3493" y="2672042"/>
            <a:ext cx="6539230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  <a:tabLst>
                <a:tab pos="572135" algn="l"/>
                <a:tab pos="1144270" algn="l"/>
                <a:tab pos="2534285" algn="l"/>
                <a:tab pos="3106420" algn="l"/>
                <a:tab pos="3678554" algn="l"/>
                <a:tab pos="5068570" algn="l"/>
                <a:tab pos="5640705" algn="l"/>
                <a:tab pos="6213475" algn="l"/>
              </a:tabLst>
            </a:pP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8333" dirty="0">
                <a:latin typeface="Carlito"/>
                <a:cs typeface="Carlito"/>
              </a:rPr>
              <a:t>0.0</a:t>
            </a:r>
            <a:r>
              <a:rPr sz="3000" b="1" baseline="-8333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1.8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7.2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3000" b="1" spc="-37" baseline="-4166" dirty="0">
                <a:latin typeface="Carlito"/>
                <a:cs typeface="Carlito"/>
              </a:rPr>
              <a:t>0.0</a:t>
            </a:r>
            <a:r>
              <a:rPr sz="3000" b="1" baseline="-4166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0.2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0.6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0.3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97400" y="2613583"/>
            <a:ext cx="6811645" cy="460375"/>
            <a:chOff x="4297400" y="2613583"/>
            <a:chExt cx="6811645" cy="460375"/>
          </a:xfrm>
        </p:grpSpPr>
        <p:sp>
          <p:nvSpPr>
            <p:cNvPr id="26" name="object 26"/>
            <p:cNvSpPr/>
            <p:nvPr/>
          </p:nvSpPr>
          <p:spPr>
            <a:xfrm>
              <a:off x="4310100" y="2664434"/>
              <a:ext cx="1717039" cy="396240"/>
            </a:xfrm>
            <a:custGeom>
              <a:avLst/>
              <a:gdLst/>
              <a:ahLst/>
              <a:cxnLst/>
              <a:rect l="l" t="t" r="r" b="b"/>
              <a:pathLst>
                <a:path w="1717039" h="396239">
                  <a:moveTo>
                    <a:pt x="572211" y="0"/>
                  </a:moveTo>
                  <a:lnTo>
                    <a:pt x="0" y="0"/>
                  </a:lnTo>
                  <a:lnTo>
                    <a:pt x="0" y="396240"/>
                  </a:lnTo>
                  <a:lnTo>
                    <a:pt x="572211" y="396240"/>
                  </a:lnTo>
                  <a:lnTo>
                    <a:pt x="572211" y="0"/>
                  </a:lnTo>
                  <a:close/>
                </a:path>
                <a:path w="1717039" h="396239">
                  <a:moveTo>
                    <a:pt x="1144435" y="0"/>
                  </a:moveTo>
                  <a:lnTo>
                    <a:pt x="572223" y="0"/>
                  </a:lnTo>
                  <a:lnTo>
                    <a:pt x="572223" y="396240"/>
                  </a:lnTo>
                  <a:lnTo>
                    <a:pt x="1144435" y="396240"/>
                  </a:lnTo>
                  <a:lnTo>
                    <a:pt x="1144435" y="0"/>
                  </a:lnTo>
                  <a:close/>
                </a:path>
                <a:path w="1717039" h="396239">
                  <a:moveTo>
                    <a:pt x="1716659" y="0"/>
                  </a:moveTo>
                  <a:lnTo>
                    <a:pt x="1144447" y="0"/>
                  </a:lnTo>
                  <a:lnTo>
                    <a:pt x="1144447" y="396240"/>
                  </a:lnTo>
                  <a:lnTo>
                    <a:pt x="1716659" y="396240"/>
                  </a:lnTo>
                  <a:lnTo>
                    <a:pt x="171665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03750" y="2658084"/>
              <a:ext cx="1729739" cy="408940"/>
            </a:xfrm>
            <a:custGeom>
              <a:avLst/>
              <a:gdLst/>
              <a:ahLst/>
              <a:cxnLst/>
              <a:rect l="l" t="t" r="r" b="b"/>
              <a:pathLst>
                <a:path w="1729739" h="408939">
                  <a:moveTo>
                    <a:pt x="578571" y="0"/>
                  </a:moveTo>
                  <a:lnTo>
                    <a:pt x="578571" y="408940"/>
                  </a:lnTo>
                </a:path>
                <a:path w="1729739" h="408939">
                  <a:moveTo>
                    <a:pt x="1150790" y="0"/>
                  </a:moveTo>
                  <a:lnTo>
                    <a:pt x="1150790" y="408940"/>
                  </a:lnTo>
                </a:path>
                <a:path w="1729739" h="408939">
                  <a:moveTo>
                    <a:pt x="6350" y="0"/>
                  </a:moveTo>
                  <a:lnTo>
                    <a:pt x="6350" y="408940"/>
                  </a:lnTo>
                </a:path>
                <a:path w="1729739" h="408939">
                  <a:moveTo>
                    <a:pt x="1723010" y="0"/>
                  </a:moveTo>
                  <a:lnTo>
                    <a:pt x="1723010" y="408940"/>
                  </a:lnTo>
                </a:path>
                <a:path w="1729739" h="408939">
                  <a:moveTo>
                    <a:pt x="0" y="6350"/>
                  </a:moveTo>
                  <a:lnTo>
                    <a:pt x="1729360" y="6350"/>
                  </a:lnTo>
                </a:path>
                <a:path w="1729739" h="408939">
                  <a:moveTo>
                    <a:pt x="0" y="402590"/>
                  </a:moveTo>
                  <a:lnTo>
                    <a:pt x="1729360" y="4025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44677" y="2645359"/>
              <a:ext cx="1717039" cy="396240"/>
            </a:xfrm>
            <a:custGeom>
              <a:avLst/>
              <a:gdLst/>
              <a:ahLst/>
              <a:cxnLst/>
              <a:rect l="l" t="t" r="r" b="b"/>
              <a:pathLst>
                <a:path w="1717040" h="396239">
                  <a:moveTo>
                    <a:pt x="1144422" y="0"/>
                  </a:moveTo>
                  <a:lnTo>
                    <a:pt x="572211" y="0"/>
                  </a:lnTo>
                  <a:lnTo>
                    <a:pt x="0" y="0"/>
                  </a:lnTo>
                  <a:lnTo>
                    <a:pt x="0" y="396240"/>
                  </a:lnTo>
                  <a:lnTo>
                    <a:pt x="572211" y="396240"/>
                  </a:lnTo>
                  <a:lnTo>
                    <a:pt x="1144422" y="396240"/>
                  </a:lnTo>
                  <a:lnTo>
                    <a:pt x="1144422" y="0"/>
                  </a:lnTo>
                  <a:close/>
                </a:path>
                <a:path w="1717040" h="396239">
                  <a:moveTo>
                    <a:pt x="1716646" y="0"/>
                  </a:moveTo>
                  <a:lnTo>
                    <a:pt x="1144435" y="0"/>
                  </a:lnTo>
                  <a:lnTo>
                    <a:pt x="1144435" y="396240"/>
                  </a:lnTo>
                  <a:lnTo>
                    <a:pt x="1716646" y="396240"/>
                  </a:lnTo>
                  <a:lnTo>
                    <a:pt x="171664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38327" y="2639009"/>
              <a:ext cx="1729739" cy="408940"/>
            </a:xfrm>
            <a:custGeom>
              <a:avLst/>
              <a:gdLst/>
              <a:ahLst/>
              <a:cxnLst/>
              <a:rect l="l" t="t" r="r" b="b"/>
              <a:pathLst>
                <a:path w="1729740" h="408939">
                  <a:moveTo>
                    <a:pt x="578571" y="0"/>
                  </a:moveTo>
                  <a:lnTo>
                    <a:pt x="578571" y="408940"/>
                  </a:lnTo>
                </a:path>
                <a:path w="1729740" h="408939">
                  <a:moveTo>
                    <a:pt x="1150790" y="0"/>
                  </a:moveTo>
                  <a:lnTo>
                    <a:pt x="1150790" y="408940"/>
                  </a:lnTo>
                </a:path>
                <a:path w="1729740" h="408939">
                  <a:moveTo>
                    <a:pt x="6350" y="0"/>
                  </a:moveTo>
                  <a:lnTo>
                    <a:pt x="6350" y="408940"/>
                  </a:lnTo>
                </a:path>
                <a:path w="1729740" h="408939">
                  <a:moveTo>
                    <a:pt x="1723010" y="0"/>
                  </a:moveTo>
                  <a:lnTo>
                    <a:pt x="1723010" y="408940"/>
                  </a:lnTo>
                </a:path>
                <a:path w="1729740" h="408939">
                  <a:moveTo>
                    <a:pt x="0" y="6350"/>
                  </a:moveTo>
                  <a:lnTo>
                    <a:pt x="1729360" y="6350"/>
                  </a:lnTo>
                </a:path>
                <a:path w="1729740" h="408939">
                  <a:moveTo>
                    <a:pt x="0" y="402590"/>
                  </a:moveTo>
                  <a:lnTo>
                    <a:pt x="1729360" y="4025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379242" y="2626296"/>
              <a:ext cx="1717039" cy="396240"/>
            </a:xfrm>
            <a:custGeom>
              <a:avLst/>
              <a:gdLst/>
              <a:ahLst/>
              <a:cxnLst/>
              <a:rect l="l" t="t" r="r" b="b"/>
              <a:pathLst>
                <a:path w="1717040" h="396239">
                  <a:moveTo>
                    <a:pt x="572211" y="0"/>
                  </a:moveTo>
                  <a:lnTo>
                    <a:pt x="0" y="0"/>
                  </a:lnTo>
                  <a:lnTo>
                    <a:pt x="0" y="396227"/>
                  </a:lnTo>
                  <a:lnTo>
                    <a:pt x="572211" y="396227"/>
                  </a:lnTo>
                  <a:lnTo>
                    <a:pt x="572211" y="0"/>
                  </a:lnTo>
                  <a:close/>
                </a:path>
                <a:path w="1717040" h="396239">
                  <a:moveTo>
                    <a:pt x="1144435" y="0"/>
                  </a:moveTo>
                  <a:lnTo>
                    <a:pt x="572223" y="0"/>
                  </a:lnTo>
                  <a:lnTo>
                    <a:pt x="572223" y="396227"/>
                  </a:lnTo>
                  <a:lnTo>
                    <a:pt x="1144435" y="396227"/>
                  </a:lnTo>
                  <a:lnTo>
                    <a:pt x="1144435" y="0"/>
                  </a:lnTo>
                  <a:close/>
                </a:path>
                <a:path w="1717040" h="396239">
                  <a:moveTo>
                    <a:pt x="1716659" y="0"/>
                  </a:moveTo>
                  <a:lnTo>
                    <a:pt x="1144447" y="0"/>
                  </a:lnTo>
                  <a:lnTo>
                    <a:pt x="1144447" y="396227"/>
                  </a:lnTo>
                  <a:lnTo>
                    <a:pt x="1716659" y="396227"/>
                  </a:lnTo>
                  <a:lnTo>
                    <a:pt x="171665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372891" y="2619933"/>
              <a:ext cx="1729739" cy="408940"/>
            </a:xfrm>
            <a:custGeom>
              <a:avLst/>
              <a:gdLst/>
              <a:ahLst/>
              <a:cxnLst/>
              <a:rect l="l" t="t" r="r" b="b"/>
              <a:pathLst>
                <a:path w="1729740" h="408939">
                  <a:moveTo>
                    <a:pt x="578571" y="0"/>
                  </a:moveTo>
                  <a:lnTo>
                    <a:pt x="578571" y="408940"/>
                  </a:lnTo>
                </a:path>
                <a:path w="1729740" h="408939">
                  <a:moveTo>
                    <a:pt x="1150790" y="0"/>
                  </a:moveTo>
                  <a:lnTo>
                    <a:pt x="1150790" y="408940"/>
                  </a:lnTo>
                </a:path>
                <a:path w="1729740" h="408939">
                  <a:moveTo>
                    <a:pt x="6350" y="0"/>
                  </a:moveTo>
                  <a:lnTo>
                    <a:pt x="6350" y="408940"/>
                  </a:lnTo>
                </a:path>
                <a:path w="1729740" h="408939">
                  <a:moveTo>
                    <a:pt x="1723010" y="0"/>
                  </a:moveTo>
                  <a:lnTo>
                    <a:pt x="1723010" y="408940"/>
                  </a:lnTo>
                </a:path>
                <a:path w="1729740" h="408939">
                  <a:moveTo>
                    <a:pt x="0" y="6350"/>
                  </a:moveTo>
                  <a:lnTo>
                    <a:pt x="1729360" y="6350"/>
                  </a:lnTo>
                </a:path>
                <a:path w="1729740" h="408939">
                  <a:moveTo>
                    <a:pt x="0" y="402590"/>
                  </a:moveTo>
                  <a:lnTo>
                    <a:pt x="1729360" y="4025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265650" y="2548623"/>
            <a:ext cx="6875145" cy="565785"/>
            <a:chOff x="4265650" y="2548623"/>
            <a:chExt cx="6875145" cy="565785"/>
          </a:xfrm>
        </p:grpSpPr>
        <p:sp>
          <p:nvSpPr>
            <p:cNvPr id="33" name="object 33"/>
            <p:cNvSpPr/>
            <p:nvPr/>
          </p:nvSpPr>
          <p:spPr>
            <a:xfrm>
              <a:off x="4310100" y="2614180"/>
              <a:ext cx="1759585" cy="455930"/>
            </a:xfrm>
            <a:custGeom>
              <a:avLst/>
              <a:gdLst/>
              <a:ahLst/>
              <a:cxnLst/>
              <a:rect l="l" t="t" r="r" b="b"/>
              <a:pathLst>
                <a:path w="1759585" h="455930">
                  <a:moveTo>
                    <a:pt x="0" y="0"/>
                  </a:moveTo>
                  <a:lnTo>
                    <a:pt x="1759291" y="0"/>
                  </a:lnTo>
                  <a:lnTo>
                    <a:pt x="1759291" y="455500"/>
                  </a:lnTo>
                  <a:lnTo>
                    <a:pt x="0" y="4555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59506" y="2593073"/>
              <a:ext cx="1736725" cy="466090"/>
            </a:xfrm>
            <a:custGeom>
              <a:avLst/>
              <a:gdLst/>
              <a:ahLst/>
              <a:cxnLst/>
              <a:rect l="l" t="t" r="r" b="b"/>
              <a:pathLst>
                <a:path w="1736725" h="466089">
                  <a:moveTo>
                    <a:pt x="0" y="0"/>
                  </a:moveTo>
                  <a:lnTo>
                    <a:pt x="1736400" y="0"/>
                  </a:lnTo>
                  <a:lnTo>
                    <a:pt x="1736400" y="465963"/>
                  </a:lnTo>
                  <a:lnTo>
                    <a:pt x="0" y="465963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02043" y="2614180"/>
              <a:ext cx="1759585" cy="455930"/>
            </a:xfrm>
            <a:custGeom>
              <a:avLst/>
              <a:gdLst/>
              <a:ahLst/>
              <a:cxnLst/>
              <a:rect l="l" t="t" r="r" b="b"/>
              <a:pathLst>
                <a:path w="1759584" h="455930">
                  <a:moveTo>
                    <a:pt x="0" y="0"/>
                  </a:moveTo>
                  <a:lnTo>
                    <a:pt x="1759291" y="0"/>
                  </a:lnTo>
                  <a:lnTo>
                    <a:pt x="1759291" y="455500"/>
                  </a:lnTo>
                  <a:lnTo>
                    <a:pt x="0" y="455500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9870109" y="1573936"/>
          <a:ext cx="171640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9999853" y="1626578"/>
            <a:ext cx="1470025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05"/>
              </a:lnSpc>
              <a:tabLst>
                <a:tab pos="572135" algn="l"/>
                <a:tab pos="1144270" algn="l"/>
              </a:tabLst>
            </a:pPr>
            <a:r>
              <a:rPr sz="2000" b="1" spc="-25" dirty="0">
                <a:latin typeface="Carlito"/>
                <a:cs typeface="Carlito"/>
              </a:rPr>
              <a:t>2.0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7.8</a:t>
            </a:r>
            <a:r>
              <a:rPr sz="2000" b="1" dirty="0">
                <a:latin typeface="Carlito"/>
                <a:cs typeface="Carlito"/>
              </a:rPr>
              <a:t>	</a:t>
            </a:r>
            <a:r>
              <a:rPr sz="2000" b="1" spc="-25" dirty="0">
                <a:latin typeface="Carlito"/>
                <a:cs typeface="Carlito"/>
              </a:rPr>
              <a:t>0.3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148035" y="1398244"/>
            <a:ext cx="8044180" cy="1911985"/>
            <a:chOff x="4148035" y="1398244"/>
            <a:chExt cx="8044180" cy="1911985"/>
          </a:xfrm>
        </p:grpSpPr>
        <p:sp>
          <p:nvSpPr>
            <p:cNvPr id="39" name="object 39"/>
            <p:cNvSpPr/>
            <p:nvPr/>
          </p:nvSpPr>
          <p:spPr>
            <a:xfrm>
              <a:off x="10666501" y="1979091"/>
              <a:ext cx="114300" cy="475615"/>
            </a:xfrm>
            <a:custGeom>
              <a:avLst/>
              <a:gdLst/>
              <a:ahLst/>
              <a:cxnLst/>
              <a:rect l="l" t="t" r="r" b="b"/>
              <a:pathLst>
                <a:path w="114300" h="475614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75614"/>
                  </a:lnTo>
                  <a:lnTo>
                    <a:pt x="76200" y="475614"/>
                  </a:lnTo>
                  <a:lnTo>
                    <a:pt x="76200" y="95250"/>
                  </a:lnTo>
                  <a:close/>
                </a:path>
                <a:path w="114300" h="475614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75614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148036" y="1398244"/>
              <a:ext cx="8044180" cy="1911985"/>
            </a:xfrm>
            <a:custGeom>
              <a:avLst/>
              <a:gdLst/>
              <a:ahLst/>
              <a:cxnLst/>
              <a:rect l="l" t="t" r="r" b="b"/>
              <a:pathLst>
                <a:path w="8044180" h="1911985">
                  <a:moveTo>
                    <a:pt x="8043964" y="0"/>
                  </a:moveTo>
                  <a:lnTo>
                    <a:pt x="169443" y="0"/>
                  </a:lnTo>
                  <a:lnTo>
                    <a:pt x="169443" y="932141"/>
                  </a:lnTo>
                  <a:lnTo>
                    <a:pt x="0" y="932141"/>
                  </a:lnTo>
                  <a:lnTo>
                    <a:pt x="0" y="1911591"/>
                  </a:lnTo>
                  <a:lnTo>
                    <a:pt x="7945336" y="1911591"/>
                  </a:lnTo>
                  <a:lnTo>
                    <a:pt x="7945336" y="979449"/>
                  </a:lnTo>
                  <a:lnTo>
                    <a:pt x="8043964" y="979449"/>
                  </a:lnTo>
                  <a:lnTo>
                    <a:pt x="8043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72586" y="4275835"/>
            <a:ext cx="3695700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1.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B9BD5"/>
                </a:solidFill>
                <a:latin typeface="Carlito"/>
                <a:cs typeface="Carlito"/>
              </a:rPr>
              <a:t>attention</a:t>
            </a:r>
            <a:r>
              <a:rPr sz="2400" spc="-65" dirty="0">
                <a:solidFill>
                  <a:srgbClr val="5B9BD5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5B9BD5"/>
                </a:solidFill>
                <a:latin typeface="Carlito"/>
                <a:cs typeface="Carlito"/>
              </a:rPr>
              <a:t>weights</a:t>
            </a:r>
            <a:endParaRPr sz="2400">
              <a:latin typeface="Carlito"/>
              <a:cs typeface="Carlito"/>
            </a:endParaRPr>
          </a:p>
          <a:p>
            <a:pPr marL="355600" marR="367030" indent="-342900">
              <a:lnSpc>
                <a:spcPts val="2710"/>
              </a:lnSpc>
              <a:spcBef>
                <a:spcPts val="40"/>
              </a:spcBef>
              <a:tabLst>
                <a:tab pos="354965" algn="l"/>
              </a:tabLst>
            </a:pPr>
            <a:r>
              <a:rPr sz="2200" spc="-50" dirty="0">
                <a:latin typeface="Carlito"/>
                <a:cs typeface="Carlito"/>
              </a:rPr>
              <a:t>-</a:t>
            </a:r>
            <a:r>
              <a:rPr sz="2200" dirty="0">
                <a:latin typeface="Carlito"/>
                <a:cs typeface="Carlito"/>
              </a:rPr>
              <a:t>	Softmax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resulting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scores </a:t>
            </a:r>
            <a:r>
              <a:rPr sz="2200" dirty="0">
                <a:latin typeface="Carlito"/>
                <a:cs typeface="Carlito"/>
              </a:rPr>
              <a:t>from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solidFill>
                  <a:srgbClr val="C00000"/>
                </a:solidFill>
                <a:latin typeface="Carlito"/>
                <a:cs typeface="Carlito"/>
              </a:rPr>
              <a:t>query</a:t>
            </a:r>
            <a:r>
              <a:rPr sz="2200" spc="-30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x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AB7942"/>
                </a:solidFill>
                <a:latin typeface="Carlito"/>
                <a:cs typeface="Carlito"/>
              </a:rPr>
              <a:t>keys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2586" y="6067405"/>
            <a:ext cx="3586479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65"/>
              </a:lnSpc>
            </a:pPr>
            <a:r>
              <a:rPr sz="2400" dirty="0">
                <a:latin typeface="Carlito"/>
                <a:cs typeface="Carlito"/>
              </a:rPr>
              <a:t>values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using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attention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scores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61635" y="6219206"/>
            <a:ext cx="6839584" cy="64008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70688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2586" y="5684011"/>
            <a:ext cx="35896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2.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Compute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weighted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sum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of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7481" y="4581728"/>
            <a:ext cx="7595870" cy="2009775"/>
            <a:chOff x="4487481" y="4581728"/>
            <a:chExt cx="7595870" cy="2009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4507" y="4581728"/>
              <a:ext cx="7454933" cy="135208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30279" y="5354269"/>
              <a:ext cx="5655945" cy="222250"/>
            </a:xfrm>
            <a:custGeom>
              <a:avLst/>
              <a:gdLst/>
              <a:ahLst/>
              <a:cxnLst/>
              <a:rect l="l" t="t" r="r" b="b"/>
              <a:pathLst>
                <a:path w="5655945" h="222250">
                  <a:moveTo>
                    <a:pt x="524116" y="25603"/>
                  </a:moveTo>
                  <a:lnTo>
                    <a:pt x="0" y="25603"/>
                  </a:lnTo>
                  <a:lnTo>
                    <a:pt x="0" y="222072"/>
                  </a:lnTo>
                  <a:lnTo>
                    <a:pt x="524116" y="222072"/>
                  </a:lnTo>
                  <a:lnTo>
                    <a:pt x="524116" y="25603"/>
                  </a:lnTo>
                  <a:close/>
                </a:path>
                <a:path w="5655945" h="222250">
                  <a:moveTo>
                    <a:pt x="3131286" y="25603"/>
                  </a:moveTo>
                  <a:lnTo>
                    <a:pt x="2607170" y="25603"/>
                  </a:lnTo>
                  <a:lnTo>
                    <a:pt x="2607170" y="222072"/>
                  </a:lnTo>
                  <a:lnTo>
                    <a:pt x="3131286" y="222072"/>
                  </a:lnTo>
                  <a:lnTo>
                    <a:pt x="3131286" y="25603"/>
                  </a:lnTo>
                  <a:close/>
                </a:path>
                <a:path w="5655945" h="222250">
                  <a:moveTo>
                    <a:pt x="5655424" y="0"/>
                  </a:moveTo>
                  <a:lnTo>
                    <a:pt x="5131308" y="0"/>
                  </a:lnTo>
                  <a:lnTo>
                    <a:pt x="5131308" y="196469"/>
                  </a:lnTo>
                  <a:lnTo>
                    <a:pt x="5655424" y="196469"/>
                  </a:lnTo>
                  <a:lnTo>
                    <a:pt x="5655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5084" y="5121592"/>
              <a:ext cx="5208905" cy="455295"/>
            </a:xfrm>
            <a:custGeom>
              <a:avLst/>
              <a:gdLst/>
              <a:ahLst/>
              <a:cxnLst/>
              <a:rect l="l" t="t" r="r" b="b"/>
              <a:pathLst>
                <a:path w="5208905" h="455295">
                  <a:moveTo>
                    <a:pt x="114300" y="114300"/>
                  </a:moveTo>
                  <a:lnTo>
                    <a:pt x="104775" y="95250"/>
                  </a:lnTo>
                  <a:lnTo>
                    <a:pt x="57150" y="0"/>
                  </a:lnTo>
                  <a:lnTo>
                    <a:pt x="0" y="114300"/>
                  </a:lnTo>
                  <a:lnTo>
                    <a:pt x="38100" y="114300"/>
                  </a:lnTo>
                  <a:lnTo>
                    <a:pt x="38100" y="454748"/>
                  </a:lnTo>
                  <a:lnTo>
                    <a:pt x="76200" y="454748"/>
                  </a:lnTo>
                  <a:lnTo>
                    <a:pt x="76200" y="114300"/>
                  </a:lnTo>
                  <a:lnTo>
                    <a:pt x="114300" y="114300"/>
                  </a:lnTo>
                  <a:close/>
                </a:path>
                <a:path w="5208905" h="455295">
                  <a:moveTo>
                    <a:pt x="2652217" y="114300"/>
                  </a:moveTo>
                  <a:lnTo>
                    <a:pt x="2642692" y="95250"/>
                  </a:lnTo>
                  <a:lnTo>
                    <a:pt x="2595067" y="0"/>
                  </a:lnTo>
                  <a:lnTo>
                    <a:pt x="2537917" y="114300"/>
                  </a:lnTo>
                  <a:lnTo>
                    <a:pt x="2576017" y="114300"/>
                  </a:lnTo>
                  <a:lnTo>
                    <a:pt x="2576017" y="454748"/>
                  </a:lnTo>
                  <a:lnTo>
                    <a:pt x="2614117" y="454748"/>
                  </a:lnTo>
                  <a:lnTo>
                    <a:pt x="2614117" y="114300"/>
                  </a:lnTo>
                  <a:lnTo>
                    <a:pt x="2652217" y="114300"/>
                  </a:lnTo>
                  <a:close/>
                </a:path>
                <a:path w="5208905" h="455295">
                  <a:moveTo>
                    <a:pt x="5208282" y="114300"/>
                  </a:moveTo>
                  <a:lnTo>
                    <a:pt x="5198757" y="95250"/>
                  </a:lnTo>
                  <a:lnTo>
                    <a:pt x="5151132" y="0"/>
                  </a:lnTo>
                  <a:lnTo>
                    <a:pt x="5093982" y="114300"/>
                  </a:lnTo>
                  <a:lnTo>
                    <a:pt x="5132082" y="114300"/>
                  </a:lnTo>
                  <a:lnTo>
                    <a:pt x="5132082" y="454748"/>
                  </a:lnTo>
                  <a:lnTo>
                    <a:pt x="5170182" y="454748"/>
                  </a:lnTo>
                  <a:lnTo>
                    <a:pt x="5170182" y="114300"/>
                  </a:lnTo>
                  <a:lnTo>
                    <a:pt x="5208282" y="114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7481" y="5864748"/>
              <a:ext cx="7595463" cy="7263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Computing</a:t>
            </a:r>
            <a:r>
              <a:rPr spc="-155" dirty="0"/>
              <a:t> </a:t>
            </a:r>
            <a:r>
              <a:rPr spc="-70" dirty="0"/>
              <a:t>Self-</a:t>
            </a:r>
            <a:r>
              <a:rPr spc="-50" dirty="0"/>
              <a:t>Attention:</a:t>
            </a:r>
            <a:r>
              <a:rPr spc="-16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479581" y="2486240"/>
            <a:ext cx="7440295" cy="1623695"/>
            <a:chOff x="4479581" y="2486240"/>
            <a:chExt cx="7440295" cy="1623695"/>
          </a:xfrm>
        </p:grpSpPr>
        <p:sp>
          <p:nvSpPr>
            <p:cNvPr id="9" name="object 9"/>
            <p:cNvSpPr/>
            <p:nvPr/>
          </p:nvSpPr>
          <p:spPr>
            <a:xfrm>
              <a:off x="4485931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7427150" y="0"/>
                  </a:moveTo>
                  <a:lnTo>
                    <a:pt x="0" y="0"/>
                  </a:lnTo>
                  <a:lnTo>
                    <a:pt x="0" y="1610779"/>
                  </a:lnTo>
                  <a:lnTo>
                    <a:pt x="7427150" y="1610779"/>
                  </a:lnTo>
                  <a:lnTo>
                    <a:pt x="742715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85931" y="2492590"/>
              <a:ext cx="7427595" cy="1610995"/>
            </a:xfrm>
            <a:custGeom>
              <a:avLst/>
              <a:gdLst/>
              <a:ahLst/>
              <a:cxnLst/>
              <a:rect l="l" t="t" r="r" b="b"/>
              <a:pathLst>
                <a:path w="7427595" h="1610995">
                  <a:moveTo>
                    <a:pt x="0" y="0"/>
                  </a:moveTo>
                  <a:lnTo>
                    <a:pt x="7427154" y="0"/>
                  </a:lnTo>
                  <a:lnTo>
                    <a:pt x="7427154" y="1610770"/>
                  </a:lnTo>
                  <a:lnTo>
                    <a:pt x="0" y="161077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17465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41644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65454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89632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01911" y="4233164"/>
            <a:ext cx="58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Key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943018" y="4233164"/>
            <a:ext cx="769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Value</a:t>
            </a:r>
            <a:r>
              <a:rPr sz="1800" spc="-9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870109" y="1573936"/>
          <a:ext cx="171640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2.0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7.8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0.3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18"/>
          <p:cNvSpPr/>
          <p:nvPr/>
        </p:nvSpPr>
        <p:spPr>
          <a:xfrm>
            <a:off x="8103920" y="1979091"/>
            <a:ext cx="2677160" cy="475615"/>
          </a:xfrm>
          <a:custGeom>
            <a:avLst/>
            <a:gdLst/>
            <a:ahLst/>
            <a:cxnLst/>
            <a:rect l="l" t="t" r="r" b="b"/>
            <a:pathLst>
              <a:path w="2677159" h="475614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475615"/>
                </a:lnTo>
                <a:lnTo>
                  <a:pt x="76200" y="475615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2677159" h="475614">
                <a:moveTo>
                  <a:pt x="2676880" y="114300"/>
                </a:moveTo>
                <a:lnTo>
                  <a:pt x="2667355" y="95250"/>
                </a:lnTo>
                <a:lnTo>
                  <a:pt x="2619730" y="0"/>
                </a:lnTo>
                <a:lnTo>
                  <a:pt x="2562580" y="114300"/>
                </a:lnTo>
                <a:lnTo>
                  <a:pt x="2600680" y="114300"/>
                </a:lnTo>
                <a:lnTo>
                  <a:pt x="2600680" y="475615"/>
                </a:lnTo>
                <a:lnTo>
                  <a:pt x="2638780" y="475615"/>
                </a:lnTo>
                <a:lnTo>
                  <a:pt x="2638780" y="114300"/>
                </a:lnTo>
                <a:lnTo>
                  <a:pt x="267688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302004" y="1573936"/>
          <a:ext cx="171640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2.0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8.0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0.0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5547728" y="1979091"/>
            <a:ext cx="114300" cy="475615"/>
          </a:xfrm>
          <a:custGeom>
            <a:avLst/>
            <a:gdLst/>
            <a:ahLst/>
            <a:cxnLst/>
            <a:rect l="l" t="t" r="r" b="b"/>
            <a:pathLst>
              <a:path w="114300" h="475614">
                <a:moveTo>
                  <a:pt x="76200" y="95250"/>
                </a:moveTo>
                <a:lnTo>
                  <a:pt x="38100" y="95250"/>
                </a:lnTo>
                <a:lnTo>
                  <a:pt x="38100" y="475614"/>
                </a:lnTo>
                <a:lnTo>
                  <a:pt x="76200" y="475614"/>
                </a:lnTo>
                <a:lnTo>
                  <a:pt x="76200" y="95250"/>
                </a:lnTo>
                <a:close/>
              </a:path>
              <a:path w="114300" h="47561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47561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695964" y="1573936"/>
          <a:ext cx="171640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2.0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7.0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b="1" spc="-25" dirty="0">
                          <a:latin typeface="Carlito"/>
                          <a:cs typeface="Carlito"/>
                        </a:rPr>
                        <a:t>1.0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4417517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1: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56450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2: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514382" y="6219206"/>
            <a:ext cx="827405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Query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3: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61635" y="6554486"/>
            <a:ext cx="6839584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20" dirty="0">
                <a:latin typeface="Carlito"/>
                <a:cs typeface="Carlito"/>
              </a:rPr>
              <a:t>https://towardsdatascience.com/illustrated-</a:t>
            </a:r>
            <a:r>
              <a:rPr sz="1800" spc="-25" dirty="0">
                <a:latin typeface="Carlito"/>
                <a:cs typeface="Carlito"/>
              </a:rPr>
              <a:t>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2d627e33b20a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Problem:</a:t>
            </a:r>
            <a:r>
              <a:rPr spc="-175" dirty="0"/>
              <a:t> </a:t>
            </a:r>
            <a:r>
              <a:rPr spc="-65" dirty="0"/>
              <a:t>Self-</a:t>
            </a:r>
            <a:r>
              <a:rPr spc="-75" dirty="0"/>
              <a:t>Attention’s</a:t>
            </a:r>
            <a:r>
              <a:rPr spc="-170" dirty="0"/>
              <a:t> </a:t>
            </a:r>
            <a:r>
              <a:rPr spc="-35" dirty="0"/>
              <a:t>Computational</a:t>
            </a:r>
            <a:r>
              <a:rPr spc="-165" dirty="0"/>
              <a:t> </a:t>
            </a:r>
            <a:r>
              <a:rPr spc="-10" dirty="0"/>
              <a:t>Expense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8057" y="1978659"/>
            <a:ext cx="9986645" cy="10191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8100" marR="30480">
              <a:lnSpc>
                <a:spcPts val="2590"/>
              </a:lnSpc>
              <a:spcBef>
                <a:spcPts val="225"/>
              </a:spcBef>
            </a:pPr>
            <a:r>
              <a:rPr sz="2200" dirty="0">
                <a:latin typeface="Carlito"/>
                <a:cs typeface="Carlito"/>
              </a:rPr>
              <a:t>e.g.,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instead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of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using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3x3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image,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what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if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1920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x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1080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image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was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used?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How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many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self- attention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computations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would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needed?</a:t>
            </a:r>
            <a:endParaRPr sz="2200">
              <a:latin typeface="Carlito"/>
              <a:cs typeface="Carlito"/>
            </a:endParaRPr>
          </a:p>
          <a:p>
            <a:pPr marL="38100">
              <a:lnSpc>
                <a:spcPts val="2515"/>
              </a:lnSpc>
            </a:pPr>
            <a:r>
              <a:rPr sz="2200" dirty="0">
                <a:latin typeface="Carlito"/>
                <a:cs typeface="Carlito"/>
              </a:rPr>
              <a:t>-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(1920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x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1080)</a:t>
            </a:r>
            <a:r>
              <a:rPr sz="2200" spc="-175" dirty="0">
                <a:latin typeface="Carlito"/>
                <a:cs typeface="Carlito"/>
              </a:rPr>
              <a:t> </a:t>
            </a:r>
            <a:r>
              <a:rPr sz="2250" baseline="25925" dirty="0">
                <a:latin typeface="Carlito"/>
                <a:cs typeface="Carlito"/>
              </a:rPr>
              <a:t>2</a:t>
            </a:r>
            <a:r>
              <a:rPr sz="2250" spc="179" baseline="259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=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4,299,816,960,000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(i.e.,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~4.3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trillion)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681816" y="3247834"/>
          <a:ext cx="2815590" cy="260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9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47116" y="6194042"/>
            <a:ext cx="11120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Quadratic</a:t>
            </a:r>
            <a:r>
              <a:rPr sz="28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cost</a:t>
            </a:r>
            <a:r>
              <a:rPr sz="28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of</a:t>
            </a:r>
            <a:r>
              <a:rPr sz="28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FF0000"/>
                </a:solidFill>
                <a:latin typeface="Carlito"/>
                <a:cs typeface="Carlito"/>
              </a:rPr>
              <a:t>self-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attention</a:t>
            </a:r>
            <a:r>
              <a:rPr sz="2800" spc="-4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28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Carlito"/>
                <a:cs typeface="Carlito"/>
              </a:rPr>
              <a:t>transformers</a:t>
            </a:r>
            <a:r>
              <a:rPr sz="2800" spc="-4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is</a:t>
            </a:r>
            <a:r>
              <a:rPr sz="2800" spc="-3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often</a:t>
            </a:r>
            <a:r>
              <a:rPr sz="28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impractical</a:t>
            </a:r>
            <a:r>
              <a:rPr sz="28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dirty="0">
                <a:solidFill>
                  <a:srgbClr val="FF0000"/>
                </a:solidFill>
                <a:latin typeface="Carlito"/>
                <a:cs typeface="Carlito"/>
              </a:rPr>
              <a:t>for</a:t>
            </a:r>
            <a:r>
              <a:rPr sz="2800" spc="-5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rlito"/>
                <a:cs typeface="Carlito"/>
              </a:rPr>
              <a:t>pixels!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/>
              <a:t>ViT</a:t>
            </a:r>
            <a:r>
              <a:rPr spc="-170" dirty="0"/>
              <a:t> </a:t>
            </a:r>
            <a:r>
              <a:rPr spc="-20" dirty="0"/>
              <a:t>Solution:</a:t>
            </a:r>
            <a:r>
              <a:rPr spc="-170" dirty="0"/>
              <a:t> </a:t>
            </a:r>
            <a:r>
              <a:rPr dirty="0"/>
              <a:t>Input</a:t>
            </a:r>
            <a:r>
              <a:rPr spc="-160" dirty="0"/>
              <a:t> </a:t>
            </a:r>
            <a:r>
              <a:rPr spc="-30" dirty="0"/>
              <a:t>Patches</a:t>
            </a:r>
            <a:r>
              <a:rPr spc="-165" dirty="0"/>
              <a:t> </a:t>
            </a:r>
            <a:r>
              <a:rPr spc="-25" dirty="0"/>
              <a:t>Instead</a:t>
            </a:r>
            <a:r>
              <a:rPr spc="-165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10" dirty="0"/>
              <a:t>Pixels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4080" y="1310297"/>
            <a:ext cx="9998710" cy="5233670"/>
            <a:chOff x="2024080" y="1310297"/>
            <a:chExt cx="9998710" cy="523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1037" y="1310297"/>
              <a:ext cx="9921633" cy="52330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87580" y="5078564"/>
              <a:ext cx="6653530" cy="1228725"/>
            </a:xfrm>
            <a:custGeom>
              <a:avLst/>
              <a:gdLst/>
              <a:ahLst/>
              <a:cxnLst/>
              <a:rect l="l" t="t" r="r" b="b"/>
              <a:pathLst>
                <a:path w="6653530" h="1228725">
                  <a:moveTo>
                    <a:pt x="6653003" y="0"/>
                  </a:moveTo>
                  <a:lnTo>
                    <a:pt x="0" y="0"/>
                  </a:lnTo>
                  <a:lnTo>
                    <a:pt x="0" y="1228110"/>
                  </a:lnTo>
                  <a:lnTo>
                    <a:pt x="6653003" y="1228110"/>
                  </a:lnTo>
                  <a:lnTo>
                    <a:pt x="6653003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37371" y="4155135"/>
              <a:ext cx="1605280" cy="672465"/>
            </a:xfrm>
            <a:custGeom>
              <a:avLst/>
              <a:gdLst/>
              <a:ahLst/>
              <a:cxnLst/>
              <a:rect l="l" t="t" r="r" b="b"/>
              <a:pathLst>
                <a:path w="1605279" h="672464">
                  <a:moveTo>
                    <a:pt x="1604680" y="0"/>
                  </a:moveTo>
                  <a:lnTo>
                    <a:pt x="0" y="0"/>
                  </a:lnTo>
                  <a:lnTo>
                    <a:pt x="0" y="672353"/>
                  </a:lnTo>
                  <a:lnTo>
                    <a:pt x="1604680" y="672353"/>
                  </a:lnTo>
                  <a:lnTo>
                    <a:pt x="1604680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967" y="3117596"/>
            <a:ext cx="3032760" cy="3375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9539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Assuming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a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160</a:t>
            </a:r>
            <a:r>
              <a:rPr sz="1800" spc="-1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x</a:t>
            </a:r>
            <a:r>
              <a:rPr sz="1800" spc="-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160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 pixel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image,</a:t>
            </a:r>
            <a:r>
              <a:rPr sz="18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how</a:t>
            </a:r>
            <a:r>
              <a:rPr sz="18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many</a:t>
            </a:r>
            <a:r>
              <a:rPr sz="18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patches</a:t>
            </a:r>
            <a:r>
              <a:rPr sz="18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(and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so</a:t>
            </a:r>
            <a:r>
              <a:rPr sz="1800" spc="-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inputs)</a:t>
            </a:r>
            <a:r>
              <a:rPr sz="1800" spc="-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would</a:t>
            </a:r>
            <a:r>
              <a:rPr sz="1800" spc="-2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be</a:t>
            </a:r>
            <a:r>
              <a:rPr sz="1800" spc="-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extracted?</a:t>
            </a:r>
            <a:endParaRPr sz="1800">
              <a:latin typeface="Carlito"/>
              <a:cs typeface="Carlito"/>
            </a:endParaRPr>
          </a:p>
          <a:p>
            <a:pPr marL="129539">
              <a:lnSpc>
                <a:spcPct val="100000"/>
              </a:lnSpc>
              <a:spcBef>
                <a:spcPts val="50"/>
              </a:spcBef>
            </a:pP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- </a:t>
            </a:r>
            <a:r>
              <a:rPr sz="1800" spc="-25" dirty="0">
                <a:solidFill>
                  <a:srgbClr val="0432FF"/>
                </a:solidFill>
                <a:latin typeface="Carlito"/>
                <a:cs typeface="Carlito"/>
              </a:rPr>
              <a:t>10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800">
              <a:latin typeface="Carlito"/>
              <a:cs typeface="Carlito"/>
            </a:endParaRPr>
          </a:p>
          <a:p>
            <a:pPr marL="12700" marR="1066165">
              <a:lnSpc>
                <a:spcPct val="99400"/>
              </a:lnSpc>
            </a:pP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Image</a:t>
            </a:r>
            <a:r>
              <a:rPr sz="18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decomposed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into</a:t>
            </a:r>
            <a:r>
              <a:rPr sz="18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16x16</a:t>
            </a:r>
            <a:r>
              <a:rPr sz="18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non-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overlapping</a:t>
            </a:r>
            <a:r>
              <a:rPr sz="1800" spc="-10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patches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(example</a:t>
            </a:r>
            <a:r>
              <a:rPr sz="1800" spc="-10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simplified); representations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include</a:t>
            </a:r>
            <a:r>
              <a:rPr sz="18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“flattened”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and</a:t>
            </a:r>
            <a:r>
              <a:rPr sz="18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ResNet</a:t>
            </a:r>
            <a:r>
              <a:rPr sz="18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features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1860" y="6563631"/>
            <a:ext cx="98894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Dosovitskiy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16x16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Scale.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ICLR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2021.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/>
              <a:t>ViT</a:t>
            </a:r>
            <a:r>
              <a:rPr spc="-190" dirty="0"/>
              <a:t> </a:t>
            </a:r>
            <a:r>
              <a:rPr spc="-20" dirty="0"/>
              <a:t>Solution:</a:t>
            </a:r>
            <a:r>
              <a:rPr spc="-185" dirty="0"/>
              <a:t> </a:t>
            </a:r>
            <a:r>
              <a:rPr dirty="0"/>
              <a:t>Use</a:t>
            </a:r>
            <a:r>
              <a:rPr spc="-180" dirty="0"/>
              <a:t> </a:t>
            </a:r>
            <a:r>
              <a:rPr dirty="0"/>
              <a:t>[CLS]</a:t>
            </a:r>
            <a:r>
              <a:rPr spc="-175" dirty="0"/>
              <a:t> </a:t>
            </a:r>
            <a:r>
              <a:rPr dirty="0"/>
              <a:t>for</a:t>
            </a:r>
            <a:r>
              <a:rPr spc="-190" dirty="0"/>
              <a:t> </a:t>
            </a:r>
            <a:r>
              <a:rPr dirty="0"/>
              <a:t>Image</a:t>
            </a:r>
            <a:r>
              <a:rPr spc="-180" dirty="0"/>
              <a:t> </a:t>
            </a:r>
            <a:r>
              <a:rPr spc="-10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38921" y="1310297"/>
            <a:ext cx="10083800" cy="5233670"/>
            <a:chOff x="1938921" y="1310297"/>
            <a:chExt cx="10083800" cy="5233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1037" y="1310297"/>
              <a:ext cx="9921633" cy="523306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68124" y="3899941"/>
              <a:ext cx="554355" cy="901065"/>
            </a:xfrm>
            <a:custGeom>
              <a:avLst/>
              <a:gdLst/>
              <a:ahLst/>
              <a:cxnLst/>
              <a:rect l="l" t="t" r="r" b="b"/>
              <a:pathLst>
                <a:path w="554354" h="901064">
                  <a:moveTo>
                    <a:pt x="554257" y="0"/>
                  </a:moveTo>
                  <a:lnTo>
                    <a:pt x="0" y="0"/>
                  </a:lnTo>
                  <a:lnTo>
                    <a:pt x="0" y="900665"/>
                  </a:lnTo>
                  <a:lnTo>
                    <a:pt x="554257" y="900665"/>
                  </a:lnTo>
                  <a:lnTo>
                    <a:pt x="554257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37371" y="4155135"/>
              <a:ext cx="1605280" cy="672465"/>
            </a:xfrm>
            <a:custGeom>
              <a:avLst/>
              <a:gdLst/>
              <a:ahLst/>
              <a:cxnLst/>
              <a:rect l="l" t="t" r="r" b="b"/>
              <a:pathLst>
                <a:path w="1605279" h="672464">
                  <a:moveTo>
                    <a:pt x="1604680" y="0"/>
                  </a:moveTo>
                  <a:lnTo>
                    <a:pt x="0" y="0"/>
                  </a:lnTo>
                  <a:lnTo>
                    <a:pt x="0" y="672353"/>
                  </a:lnTo>
                  <a:lnTo>
                    <a:pt x="1604680" y="672353"/>
                  </a:lnTo>
                  <a:lnTo>
                    <a:pt x="1604680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02421" y="4615929"/>
              <a:ext cx="1550670" cy="494030"/>
            </a:xfrm>
            <a:custGeom>
              <a:avLst/>
              <a:gdLst/>
              <a:ahLst/>
              <a:cxnLst/>
              <a:rect l="l" t="t" r="r" b="b"/>
              <a:pathLst>
                <a:path w="1550670" h="494029">
                  <a:moveTo>
                    <a:pt x="0" y="0"/>
                  </a:moveTo>
                  <a:lnTo>
                    <a:pt x="1550150" y="0"/>
                  </a:lnTo>
                  <a:lnTo>
                    <a:pt x="1550150" y="493948"/>
                  </a:lnTo>
                  <a:lnTo>
                    <a:pt x="0" y="493948"/>
                  </a:lnTo>
                  <a:lnTo>
                    <a:pt x="0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8072" y="4422140"/>
            <a:ext cx="119443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[CLS]</a:t>
            </a:r>
            <a:r>
              <a:rPr sz="1800" spc="-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token represents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entire</a:t>
            </a:r>
            <a:r>
              <a:rPr sz="18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image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1860" y="6563631"/>
            <a:ext cx="98894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Dosovitskiy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16x16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Scale.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ICLR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2021.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9655175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25" dirty="0"/>
              <a:t>Introduced</a:t>
            </a:r>
            <a:r>
              <a:rPr spc="-125" dirty="0"/>
              <a:t> </a:t>
            </a:r>
            <a:r>
              <a:rPr dirty="0"/>
              <a:t>in</a:t>
            </a:r>
            <a:r>
              <a:rPr spc="-125" dirty="0"/>
              <a:t> </a:t>
            </a:r>
            <a:r>
              <a:rPr dirty="0"/>
              <a:t>2017,</a:t>
            </a:r>
            <a:r>
              <a:rPr spc="-130" dirty="0"/>
              <a:t> </a:t>
            </a:r>
            <a:r>
              <a:rPr spc="-75" dirty="0"/>
              <a:t>Transformers</a:t>
            </a:r>
            <a:r>
              <a:rPr spc="-130" dirty="0"/>
              <a:t> </a:t>
            </a:r>
            <a:r>
              <a:rPr spc="-10" dirty="0"/>
              <a:t>Achieved </a:t>
            </a:r>
            <a:r>
              <a:rPr spc="-35" dirty="0"/>
              <a:t>Astonishing</a:t>
            </a:r>
            <a:r>
              <a:rPr spc="-180" dirty="0"/>
              <a:t> </a:t>
            </a:r>
            <a:r>
              <a:rPr spc="-35" dirty="0"/>
              <a:t>Performance</a:t>
            </a:r>
            <a:r>
              <a:rPr spc="-180" dirty="0"/>
              <a:t> </a:t>
            </a:r>
            <a:r>
              <a:rPr dirty="0"/>
              <a:t>for</a:t>
            </a:r>
            <a:r>
              <a:rPr spc="-180" dirty="0"/>
              <a:t> </a:t>
            </a:r>
            <a:r>
              <a:rPr dirty="0"/>
              <a:t>NLP</a:t>
            </a:r>
            <a:r>
              <a:rPr spc="-180" dirty="0"/>
              <a:t> </a:t>
            </a:r>
            <a:r>
              <a:rPr spc="-10" dirty="0"/>
              <a:t>Problems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1152" y="1956502"/>
            <a:ext cx="10523220" cy="3735070"/>
            <a:chOff x="851152" y="1956502"/>
            <a:chExt cx="10523220" cy="37350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1152" y="1956502"/>
              <a:ext cx="10522766" cy="373497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36604" y="2658313"/>
              <a:ext cx="1285875" cy="2300605"/>
            </a:xfrm>
            <a:custGeom>
              <a:avLst/>
              <a:gdLst/>
              <a:ahLst/>
              <a:cxnLst/>
              <a:rect l="l" t="t" r="r" b="b"/>
              <a:pathLst>
                <a:path w="1285875" h="2300604">
                  <a:moveTo>
                    <a:pt x="0" y="0"/>
                  </a:moveTo>
                  <a:lnTo>
                    <a:pt x="1285530" y="0"/>
                  </a:lnTo>
                  <a:lnTo>
                    <a:pt x="1285530" y="2300061"/>
                  </a:lnTo>
                  <a:lnTo>
                    <a:pt x="0" y="230006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89145" y="2516047"/>
              <a:ext cx="710565" cy="2440305"/>
            </a:xfrm>
            <a:custGeom>
              <a:avLst/>
              <a:gdLst/>
              <a:ahLst/>
              <a:cxnLst/>
              <a:rect l="l" t="t" r="r" b="b"/>
              <a:pathLst>
                <a:path w="710565" h="2440304">
                  <a:moveTo>
                    <a:pt x="0" y="0"/>
                  </a:moveTo>
                  <a:lnTo>
                    <a:pt x="710100" y="0"/>
                  </a:lnTo>
                  <a:lnTo>
                    <a:pt x="710100" y="2439881"/>
                  </a:lnTo>
                  <a:lnTo>
                    <a:pt x="0" y="2439881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35087" y="5698237"/>
            <a:ext cx="10679430" cy="115125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795020" indent="573405">
              <a:lnSpc>
                <a:spcPct val="102299"/>
              </a:lnSpc>
              <a:spcBef>
                <a:spcPts val="25"/>
              </a:spcBef>
            </a:pP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Inspired,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researchers</a:t>
            </a:r>
            <a:r>
              <a:rPr sz="26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in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the</a:t>
            </a:r>
            <a:r>
              <a:rPr sz="2600" spc="-7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computer</a:t>
            </a:r>
            <a:r>
              <a:rPr sz="2600" spc="-6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vision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community</a:t>
            </a:r>
            <a:r>
              <a:rPr sz="26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explored </a:t>
            </a:r>
            <a:r>
              <a:rPr sz="2600" spc="-20" dirty="0">
                <a:solidFill>
                  <a:srgbClr val="FF0000"/>
                </a:solidFill>
                <a:latin typeface="Carlito"/>
                <a:cs typeface="Carlito"/>
              </a:rPr>
              <a:t>transformers</a:t>
            </a:r>
            <a:r>
              <a:rPr sz="26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for</a:t>
            </a:r>
            <a:r>
              <a:rPr sz="2600" spc="-5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many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vision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problems</a:t>
            </a:r>
            <a:r>
              <a:rPr sz="2600" spc="-7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and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discovered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they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FF0000"/>
                </a:solidFill>
                <a:latin typeface="Carlito"/>
                <a:cs typeface="Carlito"/>
              </a:rPr>
              <a:t>perform</a:t>
            </a:r>
            <a:r>
              <a:rPr sz="2600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Carlito"/>
                <a:cs typeface="Carlito"/>
              </a:rPr>
              <a:t>well!</a:t>
            </a:r>
            <a:endParaRPr sz="2600">
              <a:latin typeface="Carlito"/>
              <a:cs typeface="Carlito"/>
            </a:endParaRPr>
          </a:p>
          <a:p>
            <a:pPr marL="5487035">
              <a:lnSpc>
                <a:spcPct val="100000"/>
              </a:lnSpc>
              <a:spcBef>
                <a:spcPts val="395"/>
              </a:spcBef>
            </a:pPr>
            <a:r>
              <a:rPr sz="1800" dirty="0">
                <a:latin typeface="Carlito"/>
                <a:cs typeface="Carlito"/>
              </a:rPr>
              <a:t>Khan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 </a:t>
            </a:r>
            <a:r>
              <a:rPr sz="1800" dirty="0">
                <a:latin typeface="Carlito"/>
                <a:cs typeface="Carlito"/>
              </a:rPr>
              <a:t>in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Vision: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Survey. </a:t>
            </a:r>
            <a:r>
              <a:rPr sz="1800" dirty="0">
                <a:latin typeface="Carlito"/>
                <a:cs typeface="Carlito"/>
              </a:rPr>
              <a:t>CSUR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2022.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Transformers</a:t>
            </a:r>
            <a:r>
              <a:rPr spc="-90" dirty="0"/>
              <a:t> </a:t>
            </a:r>
            <a:r>
              <a:rPr dirty="0"/>
              <a:t>vs</a:t>
            </a:r>
            <a:r>
              <a:rPr spc="-90" dirty="0"/>
              <a:t> </a:t>
            </a:r>
            <a:r>
              <a:rPr spc="-20" dirty="0"/>
              <a:t>CNNs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0302" y="5952235"/>
            <a:ext cx="302641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 sz="1800" spc="-10" dirty="0">
                <a:latin typeface="Carlito"/>
                <a:cs typeface="Carlito"/>
              </a:rPr>
              <a:t>https://www.deeplearningbook. org/contents/convnets.html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4209" y="2763862"/>
            <a:ext cx="5662961" cy="30706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55791" y="1727708"/>
            <a:ext cx="499808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Convolutional</a:t>
            </a:r>
            <a:r>
              <a:rPr sz="24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layers:</a:t>
            </a:r>
            <a:r>
              <a:rPr sz="24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deeper</a:t>
            </a:r>
            <a:r>
              <a:rPr sz="24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layers</a:t>
            </a:r>
            <a:r>
              <a:rPr sz="24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432FF"/>
                </a:solidFill>
                <a:latin typeface="Carlito"/>
                <a:cs typeface="Carlito"/>
              </a:rPr>
              <a:t>have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increasingly</a:t>
            </a:r>
            <a:r>
              <a:rPr sz="2400" spc="-7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more</a:t>
            </a:r>
            <a:r>
              <a:rPr sz="2400" spc="-7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global</a:t>
            </a:r>
            <a:r>
              <a:rPr sz="24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receptive</a:t>
            </a:r>
            <a:r>
              <a:rPr sz="2400" spc="-7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fields</a:t>
            </a:r>
            <a:endParaRPr sz="2400">
              <a:latin typeface="Carlito"/>
              <a:cs typeface="Carli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212" y="2724926"/>
            <a:ext cx="2869314" cy="309689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22082" y="5952235"/>
            <a:ext cx="3041650" cy="56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https://towardsdatascience.com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25"/>
              </a:lnSpc>
            </a:pPr>
            <a:r>
              <a:rPr sz="1800" spc="-25" dirty="0">
                <a:latin typeface="Carlito"/>
                <a:cs typeface="Carlito"/>
              </a:rPr>
              <a:t>/self-</a:t>
            </a:r>
            <a:r>
              <a:rPr sz="1800" spc="-20" dirty="0">
                <a:latin typeface="Carlito"/>
                <a:cs typeface="Carlito"/>
              </a:rPr>
              <a:t>attention-</a:t>
            </a:r>
            <a:r>
              <a:rPr sz="1800" spc="-10" dirty="0">
                <a:latin typeface="Carlito"/>
                <a:cs typeface="Carlito"/>
              </a:rPr>
              <a:t>5b95ea164f61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22743" y="1727708"/>
            <a:ext cx="331914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30" dirty="0">
                <a:solidFill>
                  <a:srgbClr val="0432FF"/>
                </a:solidFill>
                <a:latin typeface="Carlito"/>
                <a:cs typeface="Carlito"/>
              </a:rPr>
              <a:t>Self-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attention:</a:t>
            </a:r>
            <a:r>
              <a:rPr sz="24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each</a:t>
            </a:r>
            <a:r>
              <a:rPr sz="24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432FF"/>
                </a:solidFill>
                <a:latin typeface="Carlito"/>
                <a:cs typeface="Carlito"/>
              </a:rPr>
              <a:t>layer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has</a:t>
            </a:r>
            <a:r>
              <a:rPr sz="24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a</a:t>
            </a:r>
            <a:r>
              <a:rPr sz="2400" spc="-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global</a:t>
            </a:r>
            <a:r>
              <a:rPr sz="24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receptive</a:t>
            </a:r>
            <a:r>
              <a:rPr sz="2400" spc="-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field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ViT:</a:t>
            </a:r>
            <a:r>
              <a:rPr spc="-160" dirty="0"/>
              <a:t> </a:t>
            </a:r>
            <a:r>
              <a:rPr spc="-10" dirty="0"/>
              <a:t>Key</a:t>
            </a:r>
            <a:r>
              <a:rPr spc="-229" dirty="0"/>
              <a:t> </a:t>
            </a:r>
            <a:r>
              <a:rPr spc="-30" dirty="0"/>
              <a:t>Ingredients</a:t>
            </a:r>
            <a:r>
              <a:rPr spc="-195" dirty="0"/>
              <a:t> </a:t>
            </a:r>
            <a:r>
              <a:rPr dirty="0"/>
              <a:t>for</a:t>
            </a:r>
            <a:r>
              <a:rPr spc="-195" dirty="0"/>
              <a:t> </a:t>
            </a:r>
            <a:r>
              <a:rPr spc="-10" dirty="0"/>
              <a:t>Success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pc="-30" dirty="0"/>
              <a:t>Transformer</a:t>
            </a:r>
            <a:r>
              <a:rPr spc="-70" dirty="0"/>
              <a:t> </a:t>
            </a:r>
            <a:r>
              <a:rPr spc="-10" dirty="0"/>
              <a:t>architecture</a:t>
            </a:r>
            <a:r>
              <a:rPr spc="-75" dirty="0"/>
              <a:t> </a:t>
            </a:r>
            <a:r>
              <a:rPr dirty="0"/>
              <a:t>(embeds</a:t>
            </a:r>
            <a:r>
              <a:rPr spc="-65" dirty="0"/>
              <a:t> </a:t>
            </a:r>
            <a:r>
              <a:rPr spc="-30" dirty="0"/>
              <a:t>self-</a:t>
            </a:r>
            <a:r>
              <a:rPr spc="-10" dirty="0"/>
              <a:t>attention)</a:t>
            </a:r>
          </a:p>
          <a:p>
            <a:pPr>
              <a:lnSpc>
                <a:spcPct val="100000"/>
              </a:lnSpc>
              <a:spcBef>
                <a:spcPts val="1210"/>
              </a:spcBef>
              <a:buFont typeface="Arial"/>
              <a:buChar char="•"/>
            </a:pPr>
            <a:endParaRPr spc="-10" dirty="0"/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pc="-25" dirty="0">
                <a:solidFill>
                  <a:srgbClr val="0432FF"/>
                </a:solidFill>
              </a:rPr>
              <a:t>Pre-</a:t>
            </a:r>
            <a:r>
              <a:rPr dirty="0">
                <a:solidFill>
                  <a:srgbClr val="0432FF"/>
                </a:solidFill>
              </a:rPr>
              <a:t>training</a:t>
            </a:r>
            <a:r>
              <a:rPr spc="-75" dirty="0">
                <a:solidFill>
                  <a:srgbClr val="0432FF"/>
                </a:solidFill>
              </a:rPr>
              <a:t> </a:t>
            </a:r>
            <a:r>
              <a:rPr dirty="0">
                <a:solidFill>
                  <a:srgbClr val="0432FF"/>
                </a:solidFill>
              </a:rPr>
              <a:t>with</a:t>
            </a:r>
            <a:r>
              <a:rPr spc="-60" dirty="0">
                <a:solidFill>
                  <a:srgbClr val="0432FF"/>
                </a:solidFill>
              </a:rPr>
              <a:t> </a:t>
            </a:r>
            <a:r>
              <a:rPr dirty="0">
                <a:solidFill>
                  <a:srgbClr val="0432FF"/>
                </a:solidFill>
              </a:rPr>
              <a:t>massive</a:t>
            </a:r>
            <a:r>
              <a:rPr spc="-70" dirty="0">
                <a:solidFill>
                  <a:srgbClr val="0432FF"/>
                </a:solidFill>
              </a:rPr>
              <a:t> </a:t>
            </a:r>
            <a:r>
              <a:rPr dirty="0">
                <a:solidFill>
                  <a:srgbClr val="0432FF"/>
                </a:solidFill>
              </a:rPr>
              <a:t>amounts</a:t>
            </a:r>
            <a:r>
              <a:rPr spc="-60" dirty="0">
                <a:solidFill>
                  <a:srgbClr val="0432FF"/>
                </a:solidFill>
              </a:rPr>
              <a:t> </a:t>
            </a:r>
            <a:r>
              <a:rPr dirty="0">
                <a:solidFill>
                  <a:srgbClr val="0432FF"/>
                </a:solidFill>
              </a:rPr>
              <a:t>of</a:t>
            </a:r>
            <a:r>
              <a:rPr spc="-70" dirty="0">
                <a:solidFill>
                  <a:srgbClr val="0432FF"/>
                </a:solidFill>
              </a:rPr>
              <a:t> </a:t>
            </a:r>
            <a:r>
              <a:rPr spc="-20" dirty="0">
                <a:solidFill>
                  <a:srgbClr val="0432FF"/>
                </a:solidFill>
              </a:rPr>
              <a:t>data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369" y="6540500"/>
            <a:ext cx="637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https://docs.graphcore.ai/projects/bert-</a:t>
            </a:r>
            <a:r>
              <a:rPr sz="1800" spc="-10" dirty="0">
                <a:latin typeface="Carlito"/>
                <a:cs typeface="Carlito"/>
              </a:rPr>
              <a:t>training/en/latest/bert.html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63498" y="2453843"/>
            <a:ext cx="10579100" cy="3142615"/>
            <a:chOff x="-63498" y="2453843"/>
            <a:chExt cx="10579100" cy="3142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17343"/>
              <a:ext cx="10515600" cy="3015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" y="2517343"/>
              <a:ext cx="3465195" cy="3015615"/>
            </a:xfrm>
            <a:custGeom>
              <a:avLst/>
              <a:gdLst/>
              <a:ahLst/>
              <a:cxnLst/>
              <a:rect l="l" t="t" r="r" b="b"/>
              <a:pathLst>
                <a:path w="3465195" h="3015615">
                  <a:moveTo>
                    <a:pt x="3465091" y="0"/>
                  </a:moveTo>
                  <a:lnTo>
                    <a:pt x="0" y="0"/>
                  </a:lnTo>
                  <a:lnTo>
                    <a:pt x="0" y="3015411"/>
                  </a:lnTo>
                  <a:lnTo>
                    <a:pt x="3465091" y="3015411"/>
                  </a:lnTo>
                  <a:lnTo>
                    <a:pt x="3465091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6150" y="3840480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0" y="0"/>
                  </a:moveTo>
                  <a:lnTo>
                    <a:pt x="253406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6156" y="3840480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253406" y="0"/>
                  </a:moveTo>
                  <a:lnTo>
                    <a:pt x="0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851" y="4166133"/>
              <a:ext cx="2442845" cy="0"/>
            </a:xfrm>
            <a:custGeom>
              <a:avLst/>
              <a:gdLst/>
              <a:ahLst/>
              <a:cxnLst/>
              <a:rect l="l" t="t" r="r" b="b"/>
              <a:pathLst>
                <a:path w="2442845">
                  <a:moveTo>
                    <a:pt x="2442481" y="0"/>
                  </a:moveTo>
                  <a:lnTo>
                    <a:pt x="0" y="1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2075" y="4622444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0" y="0"/>
                  </a:moveTo>
                  <a:lnTo>
                    <a:pt x="253406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2080" y="4622444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253406" y="0"/>
                  </a:moveTo>
                  <a:lnTo>
                    <a:pt x="0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9105" y="3827028"/>
              <a:ext cx="1851660" cy="325755"/>
            </a:xfrm>
            <a:custGeom>
              <a:avLst/>
              <a:gdLst/>
              <a:ahLst/>
              <a:cxnLst/>
              <a:rect l="l" t="t" r="r" b="b"/>
              <a:pathLst>
                <a:path w="1851659" h="325754">
                  <a:moveTo>
                    <a:pt x="1851211" y="325655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9101" y="3840480"/>
              <a:ext cx="1851660" cy="339725"/>
            </a:xfrm>
            <a:custGeom>
              <a:avLst/>
              <a:gdLst/>
              <a:ahLst/>
              <a:cxnLst/>
              <a:rect l="l" t="t" r="r" b="b"/>
              <a:pathLst>
                <a:path w="1851659" h="339725">
                  <a:moveTo>
                    <a:pt x="0" y="339102"/>
                  </a:moveTo>
                  <a:lnTo>
                    <a:pt x="1851211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85462" y="3461397"/>
            <a:ext cx="1456690" cy="11696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endParaRPr sz="22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Inference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ViT</a:t>
            </a:r>
            <a:r>
              <a:rPr spc="-114" dirty="0"/>
              <a:t> </a:t>
            </a:r>
            <a:r>
              <a:rPr spc="-65" dirty="0"/>
              <a:t>Pre-</a:t>
            </a:r>
            <a:r>
              <a:rPr spc="-70" dirty="0"/>
              <a:t>Training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1037" y="1559458"/>
            <a:ext cx="6544309" cy="4689475"/>
            <a:chOff x="2101037" y="1559458"/>
            <a:chExt cx="6544309" cy="4689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1037" y="1705437"/>
              <a:ext cx="6543841" cy="454293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69070" y="1622958"/>
              <a:ext cx="2317115" cy="1560830"/>
            </a:xfrm>
            <a:custGeom>
              <a:avLst/>
              <a:gdLst/>
              <a:ahLst/>
              <a:cxnLst/>
              <a:rect l="l" t="t" r="r" b="b"/>
              <a:pathLst>
                <a:path w="2317115" h="1560830">
                  <a:moveTo>
                    <a:pt x="2317001" y="0"/>
                  </a:moveTo>
                  <a:lnTo>
                    <a:pt x="0" y="0"/>
                  </a:lnTo>
                  <a:lnTo>
                    <a:pt x="0" y="1560510"/>
                  </a:lnTo>
                  <a:lnTo>
                    <a:pt x="2317001" y="1560510"/>
                  </a:lnTo>
                  <a:lnTo>
                    <a:pt x="2317001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181860" y="6552692"/>
            <a:ext cx="988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Dosovitskiy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16x16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Scale.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ICLR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2021.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12690" y="1386332"/>
            <a:ext cx="5062220" cy="11658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Dataset:</a:t>
            </a:r>
            <a:r>
              <a:rPr sz="2400" spc="-6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JFT</a:t>
            </a:r>
            <a:r>
              <a:rPr sz="24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with</a:t>
            </a:r>
            <a:r>
              <a:rPr sz="24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303M</a:t>
            </a:r>
            <a:r>
              <a:rPr sz="24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labeled</a:t>
            </a:r>
            <a:r>
              <a:rPr sz="24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images 	(proprietary</a:t>
            </a:r>
            <a:r>
              <a:rPr sz="24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Google</a:t>
            </a:r>
            <a:r>
              <a:rPr sz="24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dataset)</a:t>
            </a:r>
            <a:endParaRPr sz="2400">
              <a:latin typeface="Carlito"/>
              <a:cs typeface="Carlito"/>
            </a:endParaRPr>
          </a:p>
          <a:p>
            <a:pPr marL="240029" indent="-227329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25" dirty="0">
                <a:solidFill>
                  <a:srgbClr val="0432FF"/>
                </a:solidFill>
                <a:latin typeface="Carlito"/>
                <a:cs typeface="Carlito"/>
              </a:rPr>
              <a:t>Task:</a:t>
            </a:r>
            <a:r>
              <a:rPr sz="2400" spc="-8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classification</a:t>
            </a:r>
            <a:r>
              <a:rPr sz="2400" spc="-7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loss</a:t>
            </a:r>
            <a:r>
              <a:rPr sz="2400" spc="-8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(supervised)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2690" y="2617723"/>
            <a:ext cx="2346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Optimizer:</a:t>
            </a:r>
            <a:r>
              <a:rPr sz="2400" spc="-1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432FF"/>
                </a:solidFill>
                <a:latin typeface="Carlito"/>
                <a:cs typeface="Carlito"/>
              </a:rPr>
              <a:t>Adam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01709" y="2724403"/>
            <a:ext cx="3134995" cy="17722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89400"/>
              </a:lnSpc>
              <a:spcBef>
                <a:spcPts val="325"/>
              </a:spcBef>
            </a:pP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*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Note:</a:t>
            </a:r>
            <a:r>
              <a:rPr sz="1800" spc="-1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research</a:t>
            </a:r>
            <a:r>
              <a:rPr sz="1800" spc="-1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also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is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exploring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how</a:t>
            </a:r>
            <a:r>
              <a:rPr sz="18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smaller</a:t>
            </a:r>
            <a:r>
              <a:rPr sz="18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training</a:t>
            </a:r>
            <a:r>
              <a:rPr sz="18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datasets</a:t>
            </a:r>
            <a:r>
              <a:rPr sz="18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0432FF"/>
                </a:solidFill>
                <a:latin typeface="Carlito"/>
                <a:cs typeface="Carlito"/>
              </a:rPr>
              <a:t>can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be</a:t>
            </a:r>
            <a:r>
              <a:rPr sz="1800" spc="-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effective;</a:t>
            </a:r>
            <a:r>
              <a:rPr sz="1800" spc="-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e.g.,</a:t>
            </a:r>
            <a:r>
              <a:rPr sz="18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data</a:t>
            </a:r>
            <a:r>
              <a:rPr sz="1800" spc="-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efficient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image</a:t>
            </a:r>
            <a:r>
              <a:rPr sz="18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transformers</a:t>
            </a:r>
            <a:r>
              <a:rPr sz="18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(DeiT)</a:t>
            </a:r>
            <a:r>
              <a:rPr sz="1800" spc="-4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from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“Training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0432FF"/>
                </a:solidFill>
                <a:latin typeface="Carlito"/>
                <a:cs typeface="Carlito"/>
              </a:rPr>
              <a:t>data-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efficient</a:t>
            </a:r>
            <a:r>
              <a:rPr sz="1800" spc="-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0432FF"/>
                </a:solidFill>
                <a:latin typeface="Carlito"/>
                <a:cs typeface="Carlito"/>
              </a:rPr>
              <a:t>image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transformers</a:t>
            </a:r>
            <a:r>
              <a:rPr sz="18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&amp;</a:t>
            </a:r>
            <a:r>
              <a:rPr sz="18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distillation </a:t>
            </a:r>
            <a:r>
              <a:rPr sz="1800" dirty="0">
                <a:solidFill>
                  <a:srgbClr val="0432FF"/>
                </a:solidFill>
                <a:latin typeface="Carlito"/>
                <a:cs typeface="Carlito"/>
              </a:rPr>
              <a:t>through</a:t>
            </a:r>
            <a:r>
              <a:rPr sz="1800" spc="-7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0432FF"/>
                </a:solidFill>
                <a:latin typeface="Carlito"/>
                <a:cs typeface="Carlito"/>
              </a:rPr>
              <a:t>attention”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ViT</a:t>
            </a:r>
            <a:r>
              <a:rPr spc="-150" dirty="0"/>
              <a:t> </a:t>
            </a:r>
            <a:r>
              <a:rPr spc="-75" dirty="0"/>
              <a:t>Training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369" y="6540500"/>
            <a:ext cx="637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https://docs.graphcore.ai/projects/bert-</a:t>
            </a:r>
            <a:r>
              <a:rPr sz="1800" spc="-10" dirty="0">
                <a:latin typeface="Carlito"/>
                <a:cs typeface="Carlito"/>
              </a:rPr>
              <a:t>training/en/latest/bert.html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469883"/>
            <a:ext cx="10515600" cy="3142615"/>
            <a:chOff x="0" y="2469883"/>
            <a:chExt cx="10515600" cy="3142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17343"/>
              <a:ext cx="10515600" cy="30153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77854" y="2533383"/>
              <a:ext cx="3465195" cy="3015615"/>
            </a:xfrm>
            <a:custGeom>
              <a:avLst/>
              <a:gdLst/>
              <a:ahLst/>
              <a:cxnLst/>
              <a:rect l="l" t="t" r="r" b="b"/>
              <a:pathLst>
                <a:path w="3465195" h="3015615">
                  <a:moveTo>
                    <a:pt x="3465091" y="0"/>
                  </a:moveTo>
                  <a:lnTo>
                    <a:pt x="0" y="0"/>
                  </a:lnTo>
                  <a:lnTo>
                    <a:pt x="0" y="3015411"/>
                  </a:lnTo>
                  <a:lnTo>
                    <a:pt x="3465091" y="3015411"/>
                  </a:lnTo>
                  <a:lnTo>
                    <a:pt x="3465091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6150" y="3840480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0" y="0"/>
                  </a:moveTo>
                  <a:lnTo>
                    <a:pt x="253406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6156" y="3840480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253406" y="0"/>
                  </a:moveTo>
                  <a:lnTo>
                    <a:pt x="0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2851" y="4166133"/>
              <a:ext cx="2442845" cy="0"/>
            </a:xfrm>
            <a:custGeom>
              <a:avLst/>
              <a:gdLst/>
              <a:ahLst/>
              <a:cxnLst/>
              <a:rect l="l" t="t" r="r" b="b"/>
              <a:pathLst>
                <a:path w="2442845">
                  <a:moveTo>
                    <a:pt x="2442481" y="0"/>
                  </a:moveTo>
                  <a:lnTo>
                    <a:pt x="0" y="1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2075" y="4622444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0" y="0"/>
                  </a:moveTo>
                  <a:lnTo>
                    <a:pt x="253406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22080" y="4622444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253406" y="0"/>
                  </a:moveTo>
                  <a:lnTo>
                    <a:pt x="0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9105" y="3827028"/>
              <a:ext cx="1851660" cy="325755"/>
            </a:xfrm>
            <a:custGeom>
              <a:avLst/>
              <a:gdLst/>
              <a:ahLst/>
              <a:cxnLst/>
              <a:rect l="l" t="t" r="r" b="b"/>
              <a:pathLst>
                <a:path w="1851659" h="325754">
                  <a:moveTo>
                    <a:pt x="1851211" y="325655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69101" y="3840480"/>
              <a:ext cx="1851660" cy="339725"/>
            </a:xfrm>
            <a:custGeom>
              <a:avLst/>
              <a:gdLst/>
              <a:ahLst/>
              <a:cxnLst/>
              <a:rect l="l" t="t" r="r" b="b"/>
              <a:pathLst>
                <a:path w="1851659" h="339725">
                  <a:moveTo>
                    <a:pt x="0" y="339102"/>
                  </a:moveTo>
                  <a:lnTo>
                    <a:pt x="1851211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585462" y="3461397"/>
            <a:ext cx="1456690" cy="11696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endParaRPr sz="22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Inference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ViT</a:t>
            </a:r>
            <a:r>
              <a:rPr spc="-155" dirty="0"/>
              <a:t> </a:t>
            </a:r>
            <a:r>
              <a:rPr spc="-40" dirty="0"/>
              <a:t>Fine-</a:t>
            </a:r>
            <a:r>
              <a:rPr spc="-65" dirty="0"/>
              <a:t>Tuning:</a:t>
            </a:r>
            <a:r>
              <a:rPr spc="-155" dirty="0"/>
              <a:t> </a:t>
            </a:r>
            <a:r>
              <a:rPr dirty="0"/>
              <a:t>Other</a:t>
            </a:r>
            <a:r>
              <a:rPr spc="-155" dirty="0"/>
              <a:t> </a:t>
            </a:r>
            <a:r>
              <a:rPr dirty="0"/>
              <a:t>Image</a:t>
            </a:r>
            <a:r>
              <a:rPr spc="-150" dirty="0"/>
              <a:t> </a:t>
            </a:r>
            <a:r>
              <a:rPr spc="-35" dirty="0"/>
              <a:t>Classification</a:t>
            </a:r>
            <a:r>
              <a:rPr spc="-155" dirty="0"/>
              <a:t> </a:t>
            </a:r>
            <a:r>
              <a:rPr spc="-10" dirty="0"/>
              <a:t>Tasks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01037" y="1559458"/>
            <a:ext cx="6544309" cy="4689475"/>
            <a:chOff x="2101037" y="1559458"/>
            <a:chExt cx="6544309" cy="4689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1037" y="1705437"/>
              <a:ext cx="6543841" cy="454293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69062" y="1622958"/>
              <a:ext cx="2288540" cy="1560830"/>
            </a:xfrm>
            <a:custGeom>
              <a:avLst/>
              <a:gdLst/>
              <a:ahLst/>
              <a:cxnLst/>
              <a:rect l="l" t="t" r="r" b="b"/>
              <a:pathLst>
                <a:path w="2288540" h="1560830">
                  <a:moveTo>
                    <a:pt x="2288421" y="0"/>
                  </a:moveTo>
                  <a:lnTo>
                    <a:pt x="0" y="0"/>
                  </a:lnTo>
                  <a:lnTo>
                    <a:pt x="0" y="1560510"/>
                  </a:lnTo>
                  <a:lnTo>
                    <a:pt x="2288421" y="1560510"/>
                  </a:lnTo>
                  <a:lnTo>
                    <a:pt x="2288421" y="0"/>
                  </a:lnTo>
                  <a:close/>
                </a:path>
              </a:pathLst>
            </a:custGeom>
            <a:ln w="1270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51031" y="1913635"/>
            <a:ext cx="553021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MLP</a:t>
            </a:r>
            <a:r>
              <a:rPr sz="2400" spc="-6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replaced</a:t>
            </a:r>
            <a:r>
              <a:rPr sz="24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with</a:t>
            </a:r>
            <a:r>
              <a:rPr sz="2400" spc="-5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a</a:t>
            </a:r>
            <a:r>
              <a:rPr sz="24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single</a:t>
            </a:r>
            <a:r>
              <a:rPr sz="2400" spc="-5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linear</a:t>
            </a:r>
            <a:r>
              <a:rPr sz="24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layer</a:t>
            </a:r>
            <a:r>
              <a:rPr sz="2400" spc="-6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20" dirty="0">
                <a:solidFill>
                  <a:srgbClr val="0432FF"/>
                </a:solidFill>
                <a:latin typeface="Carlito"/>
                <a:cs typeface="Carlito"/>
              </a:rPr>
              <a:t>when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fine-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tuning</a:t>
            </a:r>
            <a:r>
              <a:rPr sz="2400" spc="-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to</a:t>
            </a:r>
            <a:r>
              <a:rPr sz="2400" spc="-4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0432FF"/>
                </a:solidFill>
                <a:latin typeface="Carlito"/>
                <a:cs typeface="Carlito"/>
              </a:rPr>
              <a:t>new</a:t>
            </a:r>
            <a:r>
              <a:rPr sz="2400" spc="-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classification</a:t>
            </a:r>
            <a:r>
              <a:rPr sz="2400" spc="-3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rlito"/>
                <a:cs typeface="Carlito"/>
              </a:rPr>
              <a:t>categories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1860" y="6563631"/>
            <a:ext cx="98894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Dosovitskiy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16x16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Scale.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ICLR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2021.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181860" y="6563631"/>
            <a:ext cx="9889490" cy="3048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Dosovitskiy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et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al.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Worth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16x16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Words: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Transformers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for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Recognition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Scale.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ICLR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2021.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Experimental</a:t>
            </a:r>
            <a:r>
              <a:rPr spc="-180" dirty="0"/>
              <a:t> </a:t>
            </a:r>
            <a:r>
              <a:rPr spc="-20" dirty="0"/>
              <a:t>Findings</a:t>
            </a:r>
            <a:r>
              <a:rPr spc="-180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dirty="0"/>
              <a:t>Closing</a:t>
            </a:r>
            <a:r>
              <a:rPr spc="-180" dirty="0"/>
              <a:t> </a:t>
            </a:r>
            <a:r>
              <a:rPr spc="-10" dirty="0"/>
              <a:t>Question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9901" y="2965196"/>
            <a:ext cx="8173084" cy="2211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 indent="-3175" algn="ctr">
              <a:lnSpc>
                <a:spcPts val="4300"/>
              </a:lnSpc>
              <a:spcBef>
                <a:spcPts val="204"/>
              </a:spcBef>
            </a:pP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ViT</a:t>
            </a:r>
            <a:r>
              <a:rPr sz="3600" spc="-7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achieved</a:t>
            </a:r>
            <a:r>
              <a:rPr sz="3600" spc="-7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strong</a:t>
            </a:r>
            <a:r>
              <a:rPr sz="3600" spc="-7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results</a:t>
            </a:r>
            <a:r>
              <a:rPr sz="3600" spc="-6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on</a:t>
            </a:r>
            <a:r>
              <a:rPr sz="36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all</a:t>
            </a:r>
            <a:r>
              <a:rPr sz="3600" spc="-7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0432FF"/>
                </a:solidFill>
                <a:latin typeface="Carlito"/>
                <a:cs typeface="Carlito"/>
              </a:rPr>
              <a:t>tested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image</a:t>
            </a:r>
            <a:r>
              <a:rPr sz="3600" spc="-1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0432FF"/>
                </a:solidFill>
                <a:latin typeface="Carlito"/>
                <a:cs typeface="Carlito"/>
              </a:rPr>
              <a:t>classification</a:t>
            </a:r>
            <a:r>
              <a:rPr sz="3600" spc="-13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datasets,</a:t>
            </a:r>
            <a:r>
              <a:rPr sz="3600" spc="-12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prompting</a:t>
            </a:r>
            <a:r>
              <a:rPr sz="3600" spc="-12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spc="-25" dirty="0">
                <a:solidFill>
                  <a:srgbClr val="0432FF"/>
                </a:solidFill>
                <a:latin typeface="Carlito"/>
                <a:cs typeface="Carlito"/>
              </a:rPr>
              <a:t>the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question</a:t>
            </a:r>
            <a:r>
              <a:rPr sz="3600" spc="-9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of</a:t>
            </a:r>
            <a:r>
              <a:rPr sz="36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whether</a:t>
            </a:r>
            <a:r>
              <a:rPr sz="3600" spc="-9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spc="-20" dirty="0">
                <a:solidFill>
                  <a:srgbClr val="0432FF"/>
                </a:solidFill>
                <a:latin typeface="Carlito"/>
                <a:cs typeface="Carlito"/>
              </a:rPr>
              <a:t>transformers’</a:t>
            </a:r>
            <a:r>
              <a:rPr sz="36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0432FF"/>
                </a:solidFill>
                <a:latin typeface="Carlito"/>
                <a:cs typeface="Carlito"/>
              </a:rPr>
              <a:t>success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would</a:t>
            </a:r>
            <a:r>
              <a:rPr sz="3600" spc="-9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0432FF"/>
                </a:solidFill>
                <a:latin typeface="Carlito"/>
                <a:cs typeface="Carlito"/>
              </a:rPr>
              <a:t>generalize</a:t>
            </a:r>
            <a:r>
              <a:rPr sz="3600" spc="-8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to</a:t>
            </a:r>
            <a:r>
              <a:rPr sz="3600" spc="-8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other</a:t>
            </a:r>
            <a:r>
              <a:rPr sz="3600" spc="-90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432FF"/>
                </a:solidFill>
                <a:latin typeface="Carlito"/>
                <a:cs typeface="Carlito"/>
              </a:rPr>
              <a:t>vision</a:t>
            </a:r>
            <a:r>
              <a:rPr sz="3600" spc="-85" dirty="0">
                <a:solidFill>
                  <a:srgbClr val="0432FF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0432FF"/>
                </a:solidFill>
                <a:latin typeface="Carlito"/>
                <a:cs typeface="Carlito"/>
              </a:rPr>
              <a:t>tasks.</a:t>
            </a:r>
            <a:endParaRPr sz="3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Image</a:t>
            </a:r>
            <a:r>
              <a:rPr spc="-185" dirty="0"/>
              <a:t> </a:t>
            </a:r>
            <a:r>
              <a:rPr spc="-35" dirty="0"/>
              <a:t>Classification:</a:t>
            </a:r>
            <a:r>
              <a:rPr spc="-190" dirty="0"/>
              <a:t> </a:t>
            </a:r>
            <a:r>
              <a:rPr spc="-35" dirty="0"/>
              <a:t>Outperformed</a:t>
            </a:r>
            <a:r>
              <a:rPr spc="-160" dirty="0"/>
              <a:t> </a:t>
            </a:r>
            <a:r>
              <a:rPr spc="-25" dirty="0"/>
              <a:t>ViT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7369" y="6540500"/>
            <a:ext cx="6372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https://docs.graphcore.ai/projects/bert-</a:t>
            </a:r>
            <a:r>
              <a:rPr sz="1800" spc="-10" dirty="0">
                <a:latin typeface="Carlito"/>
                <a:cs typeface="Carlito"/>
              </a:rPr>
              <a:t>training/en/latest/bert.html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298395"/>
            <a:ext cx="10515600" cy="3015615"/>
            <a:chOff x="0" y="2298395"/>
            <a:chExt cx="10515600" cy="30156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98395"/>
              <a:ext cx="10515600" cy="301541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26150" y="3621544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0" y="0"/>
                  </a:moveTo>
                  <a:lnTo>
                    <a:pt x="253406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26156" y="3621544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253406" y="0"/>
                  </a:moveTo>
                  <a:lnTo>
                    <a:pt x="0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2851" y="3947198"/>
              <a:ext cx="2442845" cy="0"/>
            </a:xfrm>
            <a:custGeom>
              <a:avLst/>
              <a:gdLst/>
              <a:ahLst/>
              <a:cxnLst/>
              <a:rect l="l" t="t" r="r" b="b"/>
              <a:pathLst>
                <a:path w="2442845">
                  <a:moveTo>
                    <a:pt x="2442481" y="0"/>
                  </a:moveTo>
                  <a:lnTo>
                    <a:pt x="0" y="1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22075" y="4403509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0" y="0"/>
                  </a:moveTo>
                  <a:lnTo>
                    <a:pt x="253406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2080" y="4403509"/>
              <a:ext cx="254000" cy="240665"/>
            </a:xfrm>
            <a:custGeom>
              <a:avLst/>
              <a:gdLst/>
              <a:ahLst/>
              <a:cxnLst/>
              <a:rect l="l" t="t" r="r" b="b"/>
              <a:pathLst>
                <a:path w="254000" h="240664">
                  <a:moveTo>
                    <a:pt x="253406" y="0"/>
                  </a:moveTo>
                  <a:lnTo>
                    <a:pt x="0" y="240632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69105" y="3608093"/>
              <a:ext cx="1851660" cy="325755"/>
            </a:xfrm>
            <a:custGeom>
              <a:avLst/>
              <a:gdLst/>
              <a:ahLst/>
              <a:cxnLst/>
              <a:rect l="l" t="t" r="r" b="b"/>
              <a:pathLst>
                <a:path w="1851659" h="325754">
                  <a:moveTo>
                    <a:pt x="1851211" y="325655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69101" y="3621545"/>
              <a:ext cx="1851660" cy="339725"/>
            </a:xfrm>
            <a:custGeom>
              <a:avLst/>
              <a:gdLst/>
              <a:ahLst/>
              <a:cxnLst/>
              <a:rect l="l" t="t" r="r" b="b"/>
              <a:pathLst>
                <a:path w="1851659" h="339725">
                  <a:moveTo>
                    <a:pt x="0" y="339102"/>
                  </a:moveTo>
                  <a:lnTo>
                    <a:pt x="1851211" y="0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85462" y="3242449"/>
            <a:ext cx="1456690" cy="11696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endParaRPr sz="22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Inference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1085" y="5324347"/>
            <a:ext cx="296989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sz="1800" dirty="0">
                <a:latin typeface="Carlito"/>
                <a:cs typeface="Carlito"/>
              </a:rPr>
              <a:t>Used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ImageNet-</a:t>
            </a:r>
            <a:r>
              <a:rPr sz="1800" dirty="0">
                <a:latin typeface="Carlito"/>
                <a:cs typeface="Carlito"/>
              </a:rPr>
              <a:t>22K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dataset </a:t>
            </a:r>
            <a:r>
              <a:rPr sz="1800" dirty="0">
                <a:latin typeface="Carlito"/>
                <a:cs typeface="Carlito"/>
              </a:rPr>
              <a:t>(14.2M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images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22K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classes)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3295" y="5324347"/>
            <a:ext cx="2494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Used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ImageNet-</a:t>
            </a:r>
            <a:r>
              <a:rPr sz="1800" dirty="0">
                <a:latin typeface="Carlito"/>
                <a:cs typeface="Carlito"/>
              </a:rPr>
              <a:t>1K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dataset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Common</a:t>
            </a:r>
            <a:r>
              <a:rPr spc="-190" dirty="0"/>
              <a:t> </a:t>
            </a:r>
            <a:r>
              <a:rPr spc="-40" dirty="0"/>
              <a:t>Paradigm</a:t>
            </a:r>
            <a:r>
              <a:rPr spc="-190" dirty="0"/>
              <a:t> </a:t>
            </a:r>
            <a:r>
              <a:rPr dirty="0"/>
              <a:t>for</a:t>
            </a:r>
            <a:r>
              <a:rPr spc="-190" dirty="0"/>
              <a:t> </a:t>
            </a:r>
            <a:r>
              <a:rPr dirty="0"/>
              <a:t>NLP</a:t>
            </a:r>
            <a:r>
              <a:rPr spc="-190" dirty="0"/>
              <a:t> </a:t>
            </a:r>
            <a:r>
              <a:rPr spc="-55" dirty="0"/>
              <a:t>Transformers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851" y="5625084"/>
            <a:ext cx="1152779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5" dirty="0">
                <a:solidFill>
                  <a:srgbClr val="FF0000"/>
                </a:solidFill>
                <a:latin typeface="Carlito"/>
                <a:cs typeface="Carlito"/>
              </a:rPr>
              <a:t>Transformers</a:t>
            </a:r>
            <a:r>
              <a:rPr sz="3200" spc="-1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can</a:t>
            </a:r>
            <a:r>
              <a:rPr sz="3200" spc="-10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provide</a:t>
            </a:r>
            <a:r>
              <a:rPr sz="3200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effective</a:t>
            </a:r>
            <a:r>
              <a:rPr sz="3200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features</a:t>
            </a:r>
            <a:r>
              <a:rPr sz="3200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for</a:t>
            </a:r>
            <a:r>
              <a:rPr sz="3200" spc="-114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dirty="0">
                <a:solidFill>
                  <a:srgbClr val="FF0000"/>
                </a:solidFill>
                <a:latin typeface="Carlito"/>
                <a:cs typeface="Carlito"/>
              </a:rPr>
              <a:t>downstream</a:t>
            </a:r>
            <a:r>
              <a:rPr sz="3200" spc="-1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Carlito"/>
                <a:cs typeface="Carlito"/>
              </a:rPr>
              <a:t>tasks!</a:t>
            </a:r>
            <a:endParaRPr sz="3200">
              <a:latin typeface="Carlito"/>
              <a:cs typeface="Carlito"/>
            </a:endParaRPr>
          </a:p>
          <a:p>
            <a:pPr marL="5166995">
              <a:lnSpc>
                <a:spcPct val="100000"/>
              </a:lnSpc>
              <a:spcBef>
                <a:spcPts val="3365"/>
              </a:spcBef>
            </a:pPr>
            <a:r>
              <a:rPr sz="1800" spc="-20" dirty="0">
                <a:latin typeface="Carlito"/>
                <a:cs typeface="Carlito"/>
              </a:rPr>
              <a:t>https://docs.graphcore.ai/projects/bert-</a:t>
            </a:r>
            <a:r>
              <a:rPr sz="1800" spc="-10" dirty="0">
                <a:latin typeface="Carlito"/>
                <a:cs typeface="Carlito"/>
              </a:rPr>
              <a:t>training/en/latest/bert.html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82862"/>
            <a:ext cx="10515600" cy="30154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85462" y="3326930"/>
            <a:ext cx="1456690" cy="116967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00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0"/>
              </a:spcBef>
            </a:pPr>
            <a:endParaRPr sz="2200">
              <a:latin typeface="Times New Roman"/>
              <a:cs typeface="Times New Roman"/>
            </a:endParaRPr>
          </a:p>
          <a:p>
            <a:pPr marL="144780">
              <a:lnSpc>
                <a:spcPct val="100000"/>
              </a:lnSpc>
            </a:pPr>
            <a:r>
              <a:rPr sz="2200" spc="-10" dirty="0">
                <a:latin typeface="Arial"/>
                <a:cs typeface="Arial"/>
              </a:rPr>
              <a:t>Inference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T</a:t>
            </a:r>
            <a:r>
              <a:rPr spc="-25" dirty="0"/>
              <a:t>od</a:t>
            </a:r>
            <a:r>
              <a:rPr spc="-114" dirty="0"/>
              <a:t>a</a:t>
            </a:r>
            <a:r>
              <a:rPr spc="100" dirty="0"/>
              <a:t>y</a:t>
            </a:r>
            <a:r>
              <a:rPr spc="-320" dirty="0"/>
              <a:t>’</a:t>
            </a:r>
            <a:r>
              <a:rPr spc="-25" dirty="0"/>
              <a:t>s</a:t>
            </a:r>
            <a:r>
              <a:rPr spc="-105" dirty="0"/>
              <a:t> </a:t>
            </a:r>
            <a:r>
              <a:rPr spc="-70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01746"/>
            <a:ext cx="18427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BFBFBF"/>
                </a:solidFill>
                <a:latin typeface="Carlito"/>
                <a:cs typeface="Carlito"/>
              </a:rPr>
              <a:t>Motivation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31971"/>
            <a:ext cx="709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5" dirty="0">
                <a:latin typeface="Carlito"/>
                <a:cs typeface="Carlito"/>
              </a:rPr>
              <a:t>ViT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346954"/>
            <a:ext cx="277558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BFBFBF"/>
                </a:solidFill>
                <a:latin typeface="Carlito"/>
                <a:cs typeface="Carlito"/>
              </a:rPr>
              <a:t>Swin</a:t>
            </a:r>
            <a:r>
              <a:rPr sz="2800" spc="-50" dirty="0">
                <a:solidFill>
                  <a:srgbClr val="BFBFBF"/>
                </a:solidFill>
                <a:latin typeface="Carlito"/>
                <a:cs typeface="Carlito"/>
              </a:rPr>
              <a:t> </a:t>
            </a:r>
            <a:r>
              <a:rPr sz="2800" spc="-30" dirty="0">
                <a:solidFill>
                  <a:srgbClr val="BFBFBF"/>
                </a:solidFill>
                <a:latin typeface="Carlito"/>
                <a:cs typeface="Carlito"/>
              </a:rPr>
              <a:t>Transformer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330"/>
              </a:spcBef>
              <a:buClr>
                <a:srgbClr val="BFBFBF"/>
              </a:buClr>
              <a:buFont typeface="Arial"/>
              <a:buChar char="•"/>
            </a:pPr>
            <a:endParaRPr sz="28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BFBFBF"/>
                </a:solidFill>
                <a:latin typeface="Carlito"/>
                <a:cs typeface="Carlito"/>
              </a:rPr>
              <a:t>Discussion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</a:t>
            </a:r>
            <a:r>
              <a:rPr spc="-215" dirty="0"/>
              <a:t> </a:t>
            </a:r>
            <a:r>
              <a:rPr spc="-20" dirty="0"/>
              <a:t>ViT?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964180"/>
            <a:ext cx="10272395" cy="152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rlito"/>
                <a:cs typeface="Carlito"/>
              </a:rPr>
              <a:t>Named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after</a:t>
            </a:r>
            <a:r>
              <a:rPr sz="2600" spc="-6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75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proposed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technique:</a:t>
            </a:r>
            <a:r>
              <a:rPr sz="2600" spc="-65" dirty="0">
                <a:latin typeface="Carlito"/>
                <a:cs typeface="Carlito"/>
              </a:rPr>
              <a:t> </a:t>
            </a:r>
            <a:r>
              <a:rPr sz="2600" dirty="0">
                <a:solidFill>
                  <a:srgbClr val="0432FF"/>
                </a:solidFill>
                <a:latin typeface="Carlito"/>
                <a:cs typeface="Carlito"/>
              </a:rPr>
              <a:t>Vi</a:t>
            </a:r>
            <a:r>
              <a:rPr sz="2600" dirty="0">
                <a:latin typeface="Carlito"/>
                <a:cs typeface="Carlito"/>
              </a:rPr>
              <a:t>sion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10" dirty="0">
                <a:solidFill>
                  <a:srgbClr val="0432FF"/>
                </a:solidFill>
                <a:latin typeface="Carlito"/>
                <a:cs typeface="Carlito"/>
              </a:rPr>
              <a:t>T</a:t>
            </a:r>
            <a:r>
              <a:rPr sz="2600" spc="-10" dirty="0">
                <a:latin typeface="Carlito"/>
                <a:cs typeface="Carlito"/>
              </a:rPr>
              <a:t>ransformer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2600">
              <a:latin typeface="Carlito"/>
              <a:cs typeface="Carlito"/>
            </a:endParaRPr>
          </a:p>
          <a:p>
            <a:pPr marL="469900" marR="5080">
              <a:lnSpc>
                <a:spcPts val="2280"/>
              </a:lnSpc>
            </a:pPr>
            <a:r>
              <a:rPr sz="2200" dirty="0">
                <a:latin typeface="Carlito"/>
                <a:cs typeface="Carlito"/>
              </a:rPr>
              <a:t>Dosovitskiy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al.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Image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Worth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16x16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Words: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30" dirty="0">
                <a:latin typeface="Carlito"/>
                <a:cs typeface="Carlito"/>
              </a:rPr>
              <a:t>Transformers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for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Image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Recognition </a:t>
            </a:r>
            <a:r>
              <a:rPr sz="2200" dirty="0">
                <a:latin typeface="Carlito"/>
                <a:cs typeface="Carlito"/>
              </a:rPr>
              <a:t>at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Scale.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ICLR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2021.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7430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Novelty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331971"/>
            <a:ext cx="10180955" cy="12141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rlito"/>
                <a:cs typeface="Carlito"/>
              </a:rPr>
              <a:t>First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paper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demonstrate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that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pure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transformer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architecture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can </a:t>
            </a:r>
            <a:r>
              <a:rPr sz="2800" dirty="0">
                <a:latin typeface="Carlito"/>
                <a:cs typeface="Carlito"/>
              </a:rPr>
              <a:t>achieve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strong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performance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on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vision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tasks,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achieving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comparable</a:t>
            </a:r>
            <a:r>
              <a:rPr sz="2800" spc="-7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or </a:t>
            </a:r>
            <a:r>
              <a:rPr sz="2800" dirty="0">
                <a:latin typeface="Carlito"/>
                <a:cs typeface="Carlito"/>
              </a:rPr>
              <a:t>better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image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classification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results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best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methods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at</a:t>
            </a:r>
            <a:r>
              <a:rPr sz="2800" spc="-6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the</a:t>
            </a:r>
            <a:r>
              <a:rPr sz="2800" spc="-7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time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2591</Words>
  <Application>Microsoft Office PowerPoint</Application>
  <PresentationFormat>Widescreen</PresentationFormat>
  <Paragraphs>521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Caladea</vt:lpstr>
      <vt:lpstr>Carlito</vt:lpstr>
      <vt:lpstr>Times New Roman</vt:lpstr>
      <vt:lpstr>Office Theme</vt:lpstr>
      <vt:lpstr>Vision Transformers</vt:lpstr>
      <vt:lpstr>Review</vt:lpstr>
      <vt:lpstr>Today’s Topics</vt:lpstr>
      <vt:lpstr>Today’s Topics</vt:lpstr>
      <vt:lpstr>Introduced in 2017, Transformers Achieved Astonishing Performance for NLP Problems</vt:lpstr>
      <vt:lpstr>Common Paradigm for NLP Transformers</vt:lpstr>
      <vt:lpstr>Today’s Topics</vt:lpstr>
      <vt:lpstr>Why ViT?</vt:lpstr>
      <vt:lpstr>Novelty</vt:lpstr>
      <vt:lpstr>Approach</vt:lpstr>
      <vt:lpstr>ViT: Key Ingredients for Success</vt:lpstr>
      <vt:lpstr>ViT: Key Ingredients for Success</vt:lpstr>
      <vt:lpstr>Architecture</vt:lpstr>
      <vt:lpstr>Architecture: Uses Popular BERT Architecture</vt:lpstr>
      <vt:lpstr>Architecture: Key Novelty is Self-Attention</vt:lpstr>
      <vt:lpstr>Self-Attention: Idea</vt:lpstr>
      <vt:lpstr>Self-Attention: Idea</vt:lpstr>
      <vt:lpstr>Self-Attention: Idea</vt:lpstr>
      <vt:lpstr>Self-Attention: Idea</vt:lpstr>
      <vt:lpstr>Self-Attention: Idea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Computing Self-Attention: Example</vt:lpstr>
      <vt:lpstr>Problem: Self-Attention’s Computational Expense</vt:lpstr>
      <vt:lpstr>ViT Solution: Input Patches Instead of Pixels</vt:lpstr>
      <vt:lpstr>ViT Solution: Use [CLS] for Image Classification</vt:lpstr>
      <vt:lpstr>Transformers vs CNNs</vt:lpstr>
      <vt:lpstr>ViT: Key Ingredients for Success</vt:lpstr>
      <vt:lpstr>Approach</vt:lpstr>
      <vt:lpstr>ViT Pre-Training</vt:lpstr>
      <vt:lpstr>ViT Training</vt:lpstr>
      <vt:lpstr>ViT Fine-Tuning: Other Image Classification Tasks</vt:lpstr>
      <vt:lpstr>Experimental Findings and Closing Question</vt:lpstr>
      <vt:lpstr>Image Classification: Outperformed ViT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Transformers</dc:title>
  <cp:lastModifiedBy>Prabal Ghosh</cp:lastModifiedBy>
  <cp:revision>1</cp:revision>
  <dcterms:created xsi:type="dcterms:W3CDTF">2024-03-25T17:08:35Z</dcterms:created>
  <dcterms:modified xsi:type="dcterms:W3CDTF">2024-03-25T17:32:36Z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2023-10-02T00:00:00Z</vt:filetime>
  </property>
  <property fmtid="{D5CDD505-2E9C-101B-9397-08002B2CF9AE}" pid="3" name="LastSaved">
    <vt:filetime>2024-03-25T00:00:00Z</vt:filetime>
  </property>
  <property fmtid="{D5CDD505-2E9C-101B-9397-08002B2CF9AE}" pid="4" name="Producer">
    <vt:lpwstr>3-Heights(TM) PDF Security Shell 4.8.25.2 (http://www.pdf-tools.com)</vt:lpwstr>
  </property>
</Properties>
</file>