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3" r:id="rId3"/>
    <p:sldId id="257" r:id="rId4"/>
    <p:sldId id="266" r:id="rId5"/>
    <p:sldId id="274" r:id="rId6"/>
    <p:sldId id="284" r:id="rId7"/>
    <p:sldId id="268" r:id="rId8"/>
    <p:sldId id="285" r:id="rId9"/>
    <p:sldId id="276" r:id="rId10"/>
    <p:sldId id="278" r:id="rId11"/>
    <p:sldId id="279" r:id="rId12"/>
    <p:sldId id="271" r:id="rId13"/>
    <p:sldId id="286" r:id="rId14"/>
    <p:sldId id="287" r:id="rId15"/>
    <p:sldId id="281" r:id="rId16"/>
    <p:sldId id="28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78E81-DA8F-4786-B94D-04958B122624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B9926-9D5E-47A1-9B23-A0508CB8C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27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1/25/2024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4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1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0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7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book/10.1007/978-3-031-17040-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splash of colours on a white surface">
            <a:extLst>
              <a:ext uri="{FF2B5EF4-FFF2-40B4-BE49-F238E27FC236}">
                <a16:creationId xmlns:a16="http://schemas.microsoft.com/office/drawing/2014/main" id="{FC697A78-407D-6691-DE0E-A771CCD7C3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396" r="-1" b="22600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E6F8CC-94F8-3822-5934-B3F5D55B0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5331"/>
            <a:ext cx="12188950" cy="1581932"/>
          </a:xfrm>
        </p:spPr>
        <p:txBody>
          <a:bodyPr>
            <a:noAutofit/>
          </a:bodyPr>
          <a:lstStyle/>
          <a:p>
            <a:br>
              <a:rPr lang="en-GB" sz="5000" i="0" dirty="0">
                <a:solidFill>
                  <a:srgbClr val="0070C0"/>
                </a:solidFill>
                <a:effectLst/>
                <a:latin typeface="Söhne"/>
              </a:rPr>
            </a:br>
            <a:r>
              <a:rPr lang="en-GB" sz="5000" i="0" dirty="0">
                <a:solidFill>
                  <a:srgbClr val="0070C0"/>
                </a:solidFill>
                <a:effectLst/>
                <a:latin typeface="Söhne"/>
              </a:rPr>
              <a:t>Unfair and Illegal Discrimination in AI</a:t>
            </a:r>
            <a:br>
              <a:rPr lang="en-GB" sz="5000" i="0" dirty="0">
                <a:solidFill>
                  <a:srgbClr val="0070C0"/>
                </a:solidFill>
                <a:effectLst/>
                <a:latin typeface="Söhne"/>
              </a:rPr>
            </a:br>
            <a:endParaRPr lang="en-GB" sz="50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96579-F3BA-F1B0-D77E-5A4413C56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879" y="1470467"/>
            <a:ext cx="8294914" cy="3082872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solidFill>
                  <a:srgbClr val="00B050"/>
                </a:solidFill>
              </a:rPr>
              <a:t>	PRABAL GHOSH</a:t>
            </a:r>
            <a:endParaRPr lang="en-GB" sz="4000" b="1" dirty="0">
              <a:solidFill>
                <a:srgbClr val="00B050"/>
              </a:solidFill>
            </a:endParaRPr>
          </a:p>
          <a:p>
            <a:pPr algn="l"/>
            <a:r>
              <a:rPr lang="en-GB" sz="4000" b="1" dirty="0">
                <a:solidFill>
                  <a:srgbClr val="00B050"/>
                </a:solidFill>
              </a:rPr>
              <a:t>Université Côte d'Azur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5763-2E57-EFB5-1324-24983A1C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0843F-E6B2-81F8-3829-4726F36E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E62D-370F-AA40-20CF-CBFC62CB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Challenges in Addressing Discrimination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C11E-6605-A1F8-7D10-DECA26EC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4040"/>
            <a:ext cx="12192000" cy="604396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Bias has been described as the “one of the biggest risks associated with AI”.</a:t>
            </a:r>
            <a:endParaRPr lang="en-GB" b="0" i="0" dirty="0">
              <a:solidFill>
                <a:schemeClr val="bg1">
                  <a:lumMod val="9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Training Data Challenges: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Difficulty in remove biases in training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Inclusion of biases from historical discriminatory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Limited Alternative Datasets: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Lack of alternative datasets, especially in law enforcement and criminal justice.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95000"/>
                </a:schemeClr>
              </a:solidFill>
              <a:latin typeface="Söhne"/>
            </a:endParaRPr>
          </a:p>
          <a:p>
            <a:pPr marL="285750" indent="-285750"/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Discrimination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For </a:t>
            </a:r>
            <a:r>
              <a:rPr lang="en-GB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Recruitment 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and criminal justice</a:t>
            </a:r>
            <a:r>
              <a:rPr lang="en-GB" b="1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:</a:t>
            </a:r>
          </a:p>
          <a:p>
            <a:pPr marL="742950" lvl="1" indent="-285750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Cases the biases were introduced by the systems involved in creating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Discrimination Based on Skin </a:t>
            </a:r>
            <a:r>
              <a:rPr lang="en-GB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Color</a:t>
            </a: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Due </a:t>
            </a: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to inadequate representation in datasets.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B602-315F-0BA4-38F2-95EAC1AE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98C6A-F7C6-742A-30B6-B86655F4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8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41B8-4874-2564-EB89-1969D0E1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Ethical and Legal Dimensions of Discrimination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FC24-44E6-A406-BEFF-0459B5413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6996"/>
            <a:ext cx="12192000" cy="553100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Protected Characteristics: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Legal protection against discrimination based on specific characteristics. 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E</a:t>
            </a: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x- </a:t>
            </a:r>
            <a:r>
              <a:rPr lang="en-GB" b="0" i="0" dirty="0" err="1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race,sex</a:t>
            </a: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…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Intersectionality: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Challenges in identifying multiple characteristics (intersectionality) in discrimination.</a:t>
            </a:r>
            <a:endParaRPr lang="en-GB" dirty="0">
              <a:solidFill>
                <a:schemeClr val="bg1">
                  <a:lumMod val="95000"/>
                </a:schemeClr>
              </a:solidFill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In this case it may be impossible to determine which characteristic led to the discrimination. Ex - person who is discriminated against is a black, disabled, working-class woman.</a:t>
            </a:r>
            <a:endParaRPr lang="en-GB" b="0" i="0" dirty="0">
              <a:solidFill>
                <a:schemeClr val="bg1">
                  <a:lumMod val="95000"/>
                </a:schemeClr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22F1-B868-797E-C1DC-D806B2DB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D8BCA-6E81-835C-E13E-FE745420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6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E52D-0259-F1A3-9922-BDB0D29F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Responses to Unfair/Illegal Discrimination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BDEA6-9DC6-84E1-BB78-8F0AC30C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The European Commission’s proposed regulation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forAI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. example, stipulates that “training, validation and testing data sets shall be relevant, representative, free of errors and complete” (European Commission 2021: art. 10(3)).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Difficult to meet such data quality requirements with real-life data.</a:t>
            </a:r>
            <a:endParaRPr lang="en-GB" b="0" i="0" dirty="0">
              <a:solidFill>
                <a:schemeClr val="bg1">
                  <a:lumMod val="95000"/>
                </a:schemeClr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Overview of responses: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AI Impact Assessment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Ethics by Design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5DCCF-0D7E-AEF5-04A2-1D6FA34F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688A9-E79A-4704-8931-2804576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9E05-9AE2-9A40-3062-2E951E85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AI Impact Assessment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378C-1937-206E-805C-74FA0FB5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2310"/>
            <a:ext cx="11887200" cy="5102290"/>
          </a:xfrm>
        </p:spPr>
        <p:txBody>
          <a:bodyPr/>
          <a:lstStyle/>
          <a:p>
            <a:pPr marL="0" indent="0" algn="l">
              <a:buNone/>
            </a:pPr>
            <a:endParaRPr lang="en-GB" sz="2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Purpose: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Identifying possible ethical issues early.</a:t>
            </a:r>
          </a:p>
          <a:p>
            <a:pPr marL="742950" lvl="1" indent="-285750"/>
            <a:r>
              <a:rPr lang="en-GB" sz="2400" dirty="0">
                <a:solidFill>
                  <a:schemeClr val="bg1">
                    <a:lumMod val="95000"/>
                  </a:schemeClr>
                </a:solidFill>
              </a:rPr>
              <a:t>Use this understanding to</a:t>
            </a:r>
            <a:r>
              <a:rPr lang="en-GB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 prepare mitigation measures.</a:t>
            </a:r>
          </a:p>
          <a:p>
            <a:pPr marL="285750" indent="-285750"/>
            <a:r>
              <a:rPr lang="en-GB" dirty="0"/>
              <a:t>Examples of impact assessment</a:t>
            </a:r>
          </a:p>
          <a:p>
            <a:pPr marL="742950" lvl="1" indent="-285750" algn="just"/>
            <a:r>
              <a:rPr lang="en-GB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European Commission's AI HLEG, IEEE's recommended practice.</a:t>
            </a:r>
          </a:p>
          <a:p>
            <a:pPr marL="285750" indent="-285750"/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endParaRPr lang="en-GB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BDBC-E4B6-0B30-EA6E-4CB3B67A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4CBDE-8B04-5634-6600-5B3A72B4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2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D588-F6A6-DDA1-08DD-B73BD9B1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6" y="1682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i="0">
                <a:solidFill>
                  <a:srgbClr val="D1D5DB"/>
                </a:solidFill>
                <a:effectLst/>
                <a:latin typeface="Söhne"/>
              </a:rPr>
              <a:t>AI Impact Assessment</a:t>
            </a:r>
            <a:br>
              <a:rPr lang="en-GB" b="0" i="0">
                <a:solidFill>
                  <a:srgbClr val="D1D5DB"/>
                </a:solidFill>
                <a:effectLst/>
                <a:latin typeface="Söhne"/>
              </a:rPr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EB3B-8477-6AC3-24EF-C8D40CEF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The discussion of what such an AI impact assessment should look like in detail is ongoing.</a:t>
            </a:r>
          </a:p>
          <a:p>
            <a:r>
              <a:rPr lang="en-GB" sz="20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Different impact assessment bodies named as  the European Data Protection Supervisor (EDPS 2020), UNESCO (2020), the European Fundamental Rights Agency (FRA 2020), and the UK AI Council (2021).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An AI impact assessment is therefore likely to be a good way of raising awareness of the possibility and likelihood that an AI system may raise concerns about unfair/illegal discrimination.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84B3B-CBCD-8673-75DA-61895ACA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0D2DA-A9FD-A47F-D34F-53F162E2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0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A68B-DEA9-0B12-25F6-5CED77CC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Ethics by Design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58E8-4BA7-8CD9-7CF6-EC614C61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2820"/>
            <a:ext cx="12192000" cy="57651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Concept of Ethics by Design:</a:t>
            </a:r>
          </a:p>
          <a:p>
            <a:pPr lvl="1"/>
            <a:r>
              <a:rPr lang="en-GB" sz="1600" dirty="0"/>
              <a:t>The concept of ethics by design was developed by Philip Brey and his collaborators (Brey and </a:t>
            </a:r>
            <a:r>
              <a:rPr lang="en-GB" sz="1600" dirty="0" err="1"/>
              <a:t>Dainow</a:t>
            </a:r>
            <a:r>
              <a:rPr lang="en-GB" sz="1600" dirty="0"/>
              <a:t> 2020)</a:t>
            </a:r>
            <a:endParaRPr lang="en-GB" sz="16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Focus on embedding ethical values in AI design and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Affected Values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Human agency, privacy, fairness, wellbeing, accountability, transparency.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/>
              <a:t>The value of fairness is key to addressing questions of bias and unfair/illegal discrimination.</a:t>
            </a:r>
            <a:endParaRPr lang="en-GB" sz="20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</a:rPr>
              <a:t>Implementation: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Integrating ethical values into different design phases.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Linking ethical concerns with systems development methodologies.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64E9-DDA2-77E4-23F2-4EF3F553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A3430-D899-74DF-B492-AA749D39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8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06E2-70E6-10B9-B530-6AA7172E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Conclusion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191A1-5B67-8542-83E2-5A62E820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complexity of addressing bias and discrimination in AI.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Potential of ethics by design in integrating ethical values into AI development.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Continuous efforts needed to ensure fair, unbiased, and ethical AI outcomes.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5A25-C428-E56C-5FC1-5FE2ADD1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3A6AA-3838-A76E-C95B-C664F405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2F28-232F-61F7-CF4E-F5659DA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effectLst/>
                <a:latin typeface="Söhne"/>
              </a:rPr>
              <a:t>References</a:t>
            </a:r>
            <a:br>
              <a:rPr lang="en-GB" b="1" i="0" dirty="0"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8375-A453-0BFB-C0DA-1EFE236B1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Ethics of Artificial Intelligence Case Studies and Options for Addressing Ethical Challenges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GB" dirty="0">
                <a:hlinkClick r:id="rId2"/>
              </a:rPr>
              <a:t>https://link.springer.com/book/10.1007/978-3-031-17040-9</a:t>
            </a:r>
            <a:endParaRPr lang="en-GB" dirty="0"/>
          </a:p>
          <a:p>
            <a:pPr marL="0" indent="0" algn="l"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D21D-7B92-B735-E63F-3544A460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66BCC-17AC-9254-A86D-5BF3BAEB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3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F38D-B424-E9B5-FA73-DD778A5C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332" y="1704123"/>
            <a:ext cx="7803995" cy="2577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8000" dirty="0"/>
              <a:t>THANK YOU</a:t>
            </a:r>
            <a:endParaRPr lang="en-GB" sz="8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FC870-BFC2-DDD3-E31D-B41C7ED4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82939-AEFD-FB51-2FAB-3FA68CE5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04B8-2901-919E-C3DB-504F6431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Table of 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7677-1E26-4D74-91B3-19157242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1101012"/>
            <a:ext cx="11056775" cy="5579706"/>
          </a:xfrm>
        </p:spPr>
        <p:txBody>
          <a:bodyPr>
            <a:noAutofit/>
          </a:bodyPr>
          <a:lstStyle/>
          <a:p>
            <a:r>
              <a:rPr lang="en-GB" sz="2000" i="0" dirty="0">
                <a:solidFill>
                  <a:schemeClr val="bg1">
                    <a:lumMod val="95000"/>
                  </a:schemeClr>
                </a:solidFill>
                <a:effectLst/>
              </a:rPr>
              <a:t>Introduction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Cases of AI-Enabled Discrimination 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Case 1: Gender Bias in Recruitment Tools 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Case 2: Discriminatory Use of AI in Law Enforcement and Predictive Policing 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Case 3: Discrimination on the Basis of Skin Colour 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2000" i="0" dirty="0">
                <a:solidFill>
                  <a:schemeClr val="bg1">
                    <a:lumMod val="95000"/>
                  </a:schemeClr>
                </a:solidFill>
                <a:effectLst/>
              </a:rPr>
              <a:t>Challenges in Addressing Discrimination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Responses to Unfair/Illegal Discrimination 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AI Impact Assessment 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Ethics by Design</a:t>
            </a:r>
          </a:p>
          <a:p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References</a:t>
            </a:r>
          </a:p>
          <a:p>
            <a:endParaRPr lang="en-GB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BF1C-4CF9-6943-AB32-459682E7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B2086-B33A-3FB0-44EB-DEFF502B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1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19FE-C81E-1787-4C1B-5CB06382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Introduction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FE1EC-ACD0-6728-A906-5ADD1B4A3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70384"/>
            <a:ext cx="12192000" cy="5887616"/>
          </a:xfrm>
        </p:spPr>
        <p:txBody>
          <a:bodyPr>
            <a:normAutofit/>
          </a:bodyPr>
          <a:lstStyle/>
          <a:p>
            <a:pPr marL="742950" lvl="1" indent="-285750"/>
            <a:r>
              <a:rPr lang="en-GB" sz="2000" dirty="0"/>
              <a:t>AI systems can include biases and lead to unfair and illegal discrimination against individuals on the basis of protected characteristics, such as age, race, gender and disability.</a:t>
            </a:r>
          </a:p>
          <a:p>
            <a:pPr marL="742950" lvl="1" indent="-285750"/>
            <a:endParaRPr lang="en-GB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AI systems often analyse data collected for different purposes without considering properties that may lead to unfair discrimination.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 AI system encounters real-world data that significantly different from its training data, it may struggle to process the new data accurately.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000" b="0" i="0" dirty="0">
              <a:effectLst/>
            </a:endParaRPr>
          </a:p>
          <a:p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DD5F-B830-D47E-F793-D9059FDF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36BAB-C6A2-B30D-1445-F8C61ACA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2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E15A-EEFC-1E9E-FEF5-C160E708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Cases of AI-Enabled Discrimination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CC39-897F-E115-1577-F3F54B4D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7" y="1691324"/>
            <a:ext cx="11840547" cy="445389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Highlighting three significant cases: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Case 1: Gender Bias in Recruitment Tools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Case 2: Discriminatory Use of AI in Law Enforcement and Predictive Policing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Case 3: Discrimination on the Basis of Skin Colour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CC17-6064-B63A-D1D6-5B3E63F9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F8830-9F39-E1F5-89D3-88063DFF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2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B7D8-D0BC-F2C4-1460-FD85AD9C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8" y="432668"/>
            <a:ext cx="10515600" cy="849723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Case 1 - Gender Bias in Recruitment Tools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2C96-38E3-3D6E-D965-F1852212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8" y="1119672"/>
            <a:ext cx="12032164" cy="573832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bg1">
                    <a:lumMod val="95000"/>
                  </a:schemeClr>
                </a:solidFill>
                <a:effectLst/>
              </a:rPr>
              <a:t>Recruitment is a crucial aspect for organizations, demanding time and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It requires organisations to scrutinise job applications and CVs(non-standardised, complex documents).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Recruitment was an early candidate for automation by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i="0" dirty="0">
                <a:solidFill>
                  <a:schemeClr val="bg1">
                    <a:lumMod val="95000"/>
                  </a:schemeClr>
                </a:solidFill>
                <a:effectLst/>
              </a:rPr>
              <a:t>  Amazon's AI Recruitment tool </a:t>
            </a:r>
            <a:r>
              <a:rPr lang="en-GB" sz="2000" dirty="0">
                <a:solidFill>
                  <a:schemeClr val="bg1">
                    <a:lumMod val="95000"/>
                  </a:schemeClr>
                </a:solidFill>
              </a:rPr>
              <a:t>shows the gender bias.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D214-355B-383C-9340-1D351D8C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159AF-2BF9-88D5-48E5-CDB4EAB8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A3CC-3013-E9D4-7228-C1343C73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9086"/>
          </a:xfrm>
        </p:spPr>
        <p:txBody>
          <a:bodyPr>
            <a:normAutofit/>
          </a:bodyPr>
          <a:lstStyle/>
          <a:p>
            <a:r>
              <a:rPr lang="en-GB" sz="4000" i="0" dirty="0">
                <a:effectLst/>
              </a:rPr>
              <a:t>Amazon's AI Recruitment Challenge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7D8B-1AE7-04D1-51B7-C01A4B65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933061"/>
            <a:ext cx="12117355" cy="5924937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öhne"/>
              </a:rPr>
              <a:t>Amazon's Approach: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2014 develop an AI program to automate candidate selection.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Gender Discrimination: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AI tool, trained on data from the past 10 years, exhibited bias against female applicants.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/>
              <a:t>Even after removing direct identifiers (sex ) it was biased.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/>
              <a:t>AI found proxy variables that still pointed to gender, such as place of study  and feminised hobbies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The model was penalized for language like 'women’s chess club captain.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öhne"/>
              </a:rPr>
              <a:t>Efforts to modify the system failed; Amazon abandoned AI in hiring (2015).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D170-E981-2BB2-A21B-4FF00DD2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DCFFA-CAF8-FBC5-F960-2CCCF758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3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A140-8990-18F3-0084-B5BEA22E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968"/>
            <a:ext cx="11353800" cy="1399591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Case 2 - Discriminatory Use of AI in Law Enforcement and Predictive Policing…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A222-B39B-F8F2-A4B0-6B9E749CB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240972"/>
            <a:ext cx="11840547" cy="490424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Söhne"/>
              </a:rPr>
              <a:t>Glenn Rodríguez's case: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16-year-old arrested for armed robbery.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Denied parole based on AI system's risk prediction(high-risk prediction by the </a:t>
            </a:r>
            <a:r>
              <a:rPr lang="en-GB" b="0" i="0" dirty="0">
                <a:solidFill>
                  <a:srgbClr val="FFC000"/>
                </a:solidFill>
                <a:effectLst/>
                <a:latin typeface="Söhne"/>
              </a:rPr>
              <a:t>COMPAS</a:t>
            </a:r>
            <a:r>
              <a:rPr lang="en-GB" b="0" i="0" dirty="0">
                <a:effectLst/>
                <a:latin typeface="Söhne"/>
              </a:rPr>
              <a:t> ).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Lack of transparency in AI algorithms used in criminal justice.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The parole board had no insight into how the COMPAS risk score was calculated, as it was considered a trade secret.</a:t>
            </a:r>
          </a:p>
          <a:p>
            <a:pPr lvl="1"/>
            <a:r>
              <a:rPr lang="en-GB" dirty="0">
                <a:latin typeface="Söhne"/>
              </a:rPr>
              <a:t>S</a:t>
            </a:r>
            <a:r>
              <a:rPr lang="en-GB" b="0" i="0" dirty="0">
                <a:effectLst/>
                <a:latin typeface="Söhne"/>
              </a:rPr>
              <a:t>core was influenced by subjective views of prison guards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558D4-916C-AF3F-F9D5-EB02C163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2F6AA-AEDE-BF18-C1B8-81EE4BD4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9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D287-DF60-F23D-2A92-FB0D31F5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0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Case 2 - Discriminatory Use of AI in Law Enforcement and Predictive Policing 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D869-399C-D48E-6F11-B6B3B81F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511559"/>
            <a:ext cx="11887200" cy="5038531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effectLst/>
                <a:latin typeface="Söhne"/>
              </a:rPr>
              <a:t>Predictive Policing:</a:t>
            </a:r>
            <a:endParaRPr lang="en-GB" b="0" i="0" dirty="0">
              <a:effectLst/>
              <a:latin typeface="Söhne"/>
            </a:endParaRPr>
          </a:p>
          <a:p>
            <a:pPr lvl="1"/>
            <a:r>
              <a:rPr lang="en-GB" sz="2000" dirty="0"/>
              <a:t>Predictive policing uses past crime data to detect patterns suitable for extrapolation into the future, to help police to identify locations and time of crime</a:t>
            </a:r>
            <a:endParaRPr lang="en-GB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dirty="0"/>
              <a:t>The use of past crime data means that historical patterns are reproduced.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Predictive policing tools may unfairly target individuals in deprived areas regardless of personal involvement in crimes. </a:t>
            </a:r>
            <a:r>
              <a:rPr lang="en-GB" sz="2000" dirty="0"/>
              <a:t>D</a:t>
            </a:r>
            <a:r>
              <a:rPr lang="en-GB" sz="2000" b="0" i="0" dirty="0">
                <a:effectLst/>
              </a:rPr>
              <a:t>iscrimination based on residential location.</a:t>
            </a:r>
          </a:p>
          <a:p>
            <a:pPr marL="742950" lvl="1" indent="-285750"/>
            <a:r>
              <a:rPr lang="en-GB" sz="2000" b="0" i="0" dirty="0">
                <a:effectLst/>
              </a:rPr>
              <a:t>Implementation in various jurisdictions (US, UK, China, India,</a:t>
            </a:r>
            <a:r>
              <a:rPr lang="en-GB" sz="2000" dirty="0"/>
              <a:t> Germany</a:t>
            </a:r>
            <a:r>
              <a:rPr lang="en-GB" sz="2000" b="0" i="0" dirty="0">
                <a:effectLst/>
              </a:rPr>
              <a:t> etc.).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000" b="0" i="0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F138-1F6B-59AD-9E10-368C7809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4768F-9604-80DC-EB28-914230C7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7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2988-BECC-3DDD-4CBF-01A9BC57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038"/>
            <a:ext cx="11985702" cy="1325563"/>
          </a:xfrm>
        </p:spPr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Case 3 - Discrimination on the Basis of Skin Colour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073B-D7A6-61F2-5794-34045954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0" y="747132"/>
            <a:ext cx="12165980" cy="611086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Passport Photo Rejections based on ethnicity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New Zealand case: Asian student rejected due to alleged closed eyes.</a:t>
            </a:r>
            <a:endParaRPr lang="en-GB" sz="2000" dirty="0">
              <a:solidFill>
                <a:srgbClr val="D1D5DB"/>
              </a:solidFill>
              <a:latin typeface="Söhne"/>
            </a:endParaRPr>
          </a:p>
          <a:p>
            <a:pPr marL="742950" lvl="1" indent="-285750"/>
            <a:r>
              <a:rPr lang="en-GB" sz="2000" b="0" i="0" dirty="0">
                <a:solidFill>
                  <a:srgbClr val="D1D5DB"/>
                </a:solidFill>
                <a:effectLst/>
                <a:latin typeface="Söhne"/>
              </a:rPr>
              <a:t>UK instances: Dark-skinned women facing higher rates of poor photo quality assessments.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D1D5DB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Most image classification often trained on datasets like </a:t>
            </a:r>
            <a:r>
              <a:rPr lang="en-GB" sz="2400" b="0" i="0" dirty="0">
                <a:solidFill>
                  <a:srgbClr val="FFC000"/>
                </a:solidFill>
                <a:effectLst/>
                <a:latin typeface="Söhne"/>
              </a:rPr>
              <a:t>ImageNet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Over-representation and under-representation in training sets contribute to biased outcomes.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F81F-45E1-10EC-79F4-681A9DFA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1/25/2024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3AF33-8B4D-D731-248E-10993B40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47338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1135</Words>
  <Application>Microsoft Office PowerPoint</Application>
  <PresentationFormat>Widescreen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AvenirNext LT Pro Medium</vt:lpstr>
      <vt:lpstr>Calibri</vt:lpstr>
      <vt:lpstr>Söhne</vt:lpstr>
      <vt:lpstr>Wingdings</vt:lpstr>
      <vt:lpstr>BlockprintVTI</vt:lpstr>
      <vt:lpstr> Unfair and Illegal Discrimination in AI </vt:lpstr>
      <vt:lpstr>Table of Content</vt:lpstr>
      <vt:lpstr>Introduction </vt:lpstr>
      <vt:lpstr>Cases of AI-Enabled Discrimination </vt:lpstr>
      <vt:lpstr>Case 1 - Gender Bias in Recruitment Tools  </vt:lpstr>
      <vt:lpstr>Amazon's AI Recruitment Challenge</vt:lpstr>
      <vt:lpstr>Case 2 - Discriminatory Use of AI in Law Enforcement and Predictive Policing… </vt:lpstr>
      <vt:lpstr>Case 2 - Discriminatory Use of AI in Law Enforcement and Predictive Policing …</vt:lpstr>
      <vt:lpstr>Case 3 - Discrimination on the Basis of Skin Colour  </vt:lpstr>
      <vt:lpstr>Challenges in Addressing Discrimination  </vt:lpstr>
      <vt:lpstr>Ethical and Legal Dimensions of Discrimination </vt:lpstr>
      <vt:lpstr>Responses to Unfair/Illegal Discrimination</vt:lpstr>
      <vt:lpstr>AI Impact Assessment </vt:lpstr>
      <vt:lpstr>AI Impact Assessment </vt:lpstr>
      <vt:lpstr>Ethics by Design </vt:lpstr>
      <vt:lpstr>Conclusion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Title: Unfair and Illegal Discrimination in AI Subtitle: Cases, Ethical Questions, and Responses </dc:title>
  <dc:creator>Prabal Ghosh</dc:creator>
  <cp:lastModifiedBy>Prabal Ghosh</cp:lastModifiedBy>
  <cp:revision>97</cp:revision>
  <dcterms:created xsi:type="dcterms:W3CDTF">2024-01-20T13:59:51Z</dcterms:created>
  <dcterms:modified xsi:type="dcterms:W3CDTF">2024-01-25T02:22:51Z</dcterms:modified>
</cp:coreProperties>
</file>