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4" r:id="rId1"/>
  </p:sldMasterIdLst>
  <p:notesMasterIdLst>
    <p:notesMasterId r:id="rId24"/>
  </p:notesMasterIdLst>
  <p:sldIdLst>
    <p:sldId id="256" r:id="rId2"/>
    <p:sldId id="277" r:id="rId3"/>
    <p:sldId id="257" r:id="rId4"/>
    <p:sldId id="258" r:id="rId5"/>
    <p:sldId id="259" r:id="rId6"/>
    <p:sldId id="260" r:id="rId7"/>
    <p:sldId id="264" r:id="rId8"/>
    <p:sldId id="261" r:id="rId9"/>
    <p:sldId id="262" r:id="rId10"/>
    <p:sldId id="265" r:id="rId11"/>
    <p:sldId id="276" r:id="rId12"/>
    <p:sldId id="267" r:id="rId13"/>
    <p:sldId id="270" r:id="rId14"/>
    <p:sldId id="269" r:id="rId15"/>
    <p:sldId id="266" r:id="rId16"/>
    <p:sldId id="268" r:id="rId17"/>
    <p:sldId id="271" r:id="rId18"/>
    <p:sldId id="274" r:id="rId19"/>
    <p:sldId id="272" r:id="rId20"/>
    <p:sldId id="273"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1EEA8-1E6E-4C69-9B6B-E3B7AAC2F9F8}"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6D294-7A74-495B-893D-1BAAC815DDE2}" type="slidenum">
              <a:rPr lang="en-US" smtClean="0"/>
              <a:t>‹#›</a:t>
            </a:fld>
            <a:endParaRPr lang="en-US"/>
          </a:p>
        </p:txBody>
      </p:sp>
    </p:spTree>
    <p:extLst>
      <p:ext uri="{BB962C8B-B14F-4D97-AF65-F5344CB8AC3E}">
        <p14:creationId xmlns:p14="http://schemas.microsoft.com/office/powerpoint/2010/main" val="108494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7527D54-743C-4899-99C5-067BB389ED6C}"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395643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CD2CCD-3E44-4825-9C22-677F13DBE286}"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295884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70552F-DA76-4639-8DB6-C79E21AC5A80}"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424591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74364F-E6FF-4062-80A5-8D414A61595D}"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33706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87B4E9-62AB-47ED-8539-3BFFA33968E3}"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428312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39DFEA2-72BD-4062-BAE2-D610AA9EACDE}"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133630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E0DCE1E-F117-4DD6-BFB5-924EF6856191}" type="datetime1">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5664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0BDAFF-48D1-4D75-8E09-A11E1EC4AC0E}" type="datetime1">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418701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741F6-0567-4469-A0E5-331D09CFD628}" type="datetime1">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34029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FAAD0D5-DFEB-451D-A816-A9DE3291A3ED}"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135908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AFD87C9-56BF-4B5B-BF74-AAE9F7C00B69}"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2BA03-5983-421D-8B8C-120B516DDDAA}" type="slidenum">
              <a:rPr lang="en-US" smtClean="0"/>
              <a:t>‹#›</a:t>
            </a:fld>
            <a:endParaRPr lang="en-US"/>
          </a:p>
        </p:txBody>
      </p:sp>
    </p:spTree>
    <p:extLst>
      <p:ext uri="{BB962C8B-B14F-4D97-AF65-F5344CB8AC3E}">
        <p14:creationId xmlns:p14="http://schemas.microsoft.com/office/powerpoint/2010/main" val="33023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A7DF9CF4-19EF-45C8-864D-77957BF247C9}" type="datetime1">
              <a:rPr lang="en-US" smtClean="0"/>
              <a:t>3/29/2024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BC02BA03-5983-421D-8B8C-120B516DDDAA}" type="slidenum">
              <a:rPr lang="en-US" smtClean="0"/>
              <a:t>‹#›</a:t>
            </a:fld>
            <a:endParaRPr lang="en-US"/>
          </a:p>
        </p:txBody>
      </p:sp>
    </p:spTree>
    <p:extLst>
      <p:ext uri="{BB962C8B-B14F-4D97-AF65-F5344CB8AC3E}">
        <p14:creationId xmlns:p14="http://schemas.microsoft.com/office/powerpoint/2010/main" val="833472945"/>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9419"/>
            <a:ext cx="8825658" cy="3329581"/>
          </a:xfrm>
        </p:spPr>
        <p:txBody>
          <a:bodyPr/>
          <a:lstStyle/>
          <a:p>
            <a:r>
              <a:rPr lang="en-US" sz="6000" dirty="0"/>
              <a:t>Knowledge Management for Companies- Chatbot</a:t>
            </a:r>
          </a:p>
        </p:txBody>
      </p:sp>
      <p:sp>
        <p:nvSpPr>
          <p:cNvPr id="3" name="Subtitle 2"/>
          <p:cNvSpPr>
            <a:spLocks noGrp="1"/>
          </p:cNvSpPr>
          <p:nvPr>
            <p:ph type="subTitle" idx="1"/>
          </p:nvPr>
        </p:nvSpPr>
        <p:spPr>
          <a:xfrm>
            <a:off x="1523999" y="3602037"/>
            <a:ext cx="9635613" cy="1904027"/>
          </a:xfrm>
        </p:spPr>
        <p:txBody>
          <a:bodyPr>
            <a:normAutofit/>
          </a:bodyPr>
          <a:lstStyle/>
          <a:p>
            <a:r>
              <a:rPr lang="en-US" dirty="0"/>
              <a:t>Prabal Ghosh</a:t>
            </a:r>
          </a:p>
          <a:p>
            <a:r>
              <a:rPr lang="en-US" dirty="0" err="1"/>
              <a:t>Ishfaaq</a:t>
            </a:r>
            <a:r>
              <a:rPr lang="en-US" dirty="0"/>
              <a:t> </a:t>
            </a:r>
            <a:r>
              <a:rPr lang="en-US" dirty="0" err="1"/>
              <a:t>illahibuccus</a:t>
            </a:r>
            <a:r>
              <a:rPr lang="en-US" dirty="0"/>
              <a:t> </a:t>
            </a:r>
            <a:r>
              <a:rPr lang="en-US" dirty="0" err="1"/>
              <a:t>sona</a:t>
            </a:r>
            <a:endParaRPr lang="en-US" dirty="0"/>
          </a:p>
          <a:p>
            <a:endParaRPr lang="en-US" dirty="0"/>
          </a:p>
          <a:p>
            <a:r>
              <a:rPr lang="en-US" dirty="0"/>
              <a:t>University of cote </a:t>
            </a:r>
            <a:r>
              <a:rPr lang="en-US" dirty="0" err="1"/>
              <a:t>d'azur</a:t>
            </a:r>
            <a:endParaRPr lang="en-US" dirty="0"/>
          </a:p>
          <a:p>
            <a:endParaRPr lang="en-US" dirty="0"/>
          </a:p>
        </p:txBody>
      </p:sp>
    </p:spTree>
    <p:extLst>
      <p:ext uri="{BB962C8B-B14F-4D97-AF65-F5344CB8AC3E}">
        <p14:creationId xmlns:p14="http://schemas.microsoft.com/office/powerpoint/2010/main" val="114831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RAG Process</a:t>
            </a:r>
          </a:p>
        </p:txBody>
      </p:sp>
      <p:sp>
        <p:nvSpPr>
          <p:cNvPr id="3" name="Content Placeholder 2"/>
          <p:cNvSpPr>
            <a:spLocks noGrp="1"/>
          </p:cNvSpPr>
          <p:nvPr>
            <p:ph idx="1"/>
          </p:nvPr>
        </p:nvSpPr>
        <p:spPr>
          <a:xfrm>
            <a:off x="646111" y="1652324"/>
            <a:ext cx="9403742" cy="4195481"/>
          </a:xfrm>
        </p:spPr>
        <p:txBody>
          <a:bodyPr>
            <a:normAutofit fontScale="85000" lnSpcReduction="10000"/>
          </a:bodyPr>
          <a:lstStyle/>
          <a:p>
            <a:r>
              <a:rPr lang="en-US" dirty="0"/>
              <a:t>Provide the external data source: the LLM will infer from this data to generate the response.</a:t>
            </a:r>
          </a:p>
          <a:p>
            <a:r>
              <a:rPr lang="en-US" dirty="0"/>
              <a:t>Create vector embeddings for the external data – embeddings stored in the vector database.</a:t>
            </a:r>
          </a:p>
          <a:p>
            <a:r>
              <a:rPr lang="en-US" dirty="0"/>
              <a:t>Next step is to do a relevancy search - The query from the user is also converted to a numerical representation and this is matched with the embeddings of the external data stored in the vector DB. The LLM will then retrieve the appropriate documentation from the vector DB based on the similarity score.</a:t>
            </a:r>
          </a:p>
          <a:p>
            <a:r>
              <a:rPr lang="en-US" dirty="0"/>
              <a:t>The LLM will then combine the query from the user and the relevant retrieved data from the vector database and this will serve as context to help the LLM generate more accurate responses.</a:t>
            </a:r>
          </a:p>
        </p:txBody>
      </p:sp>
      <p:sp>
        <p:nvSpPr>
          <p:cNvPr id="4" name="Slide Number Placeholder 3"/>
          <p:cNvSpPr>
            <a:spLocks noGrp="1"/>
          </p:cNvSpPr>
          <p:nvPr>
            <p:ph type="sldNum" sz="quarter" idx="12"/>
          </p:nvPr>
        </p:nvSpPr>
        <p:spPr/>
        <p:txBody>
          <a:bodyPr/>
          <a:lstStyle/>
          <a:p>
            <a:fld id="{BC02BA03-5983-421D-8B8C-120B516DDDAA}" type="slidenum">
              <a:rPr lang="en-US" smtClean="0"/>
              <a:t>10</a:t>
            </a:fld>
            <a:endParaRPr lang="en-US"/>
          </a:p>
        </p:txBody>
      </p:sp>
    </p:spTree>
    <p:extLst>
      <p:ext uri="{BB962C8B-B14F-4D97-AF65-F5344CB8AC3E}">
        <p14:creationId xmlns:p14="http://schemas.microsoft.com/office/powerpoint/2010/main" val="242765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94F9-5D79-60AE-7587-3B0F33F5F928}"/>
              </a:ext>
            </a:extLst>
          </p:cNvPr>
          <p:cNvSpPr>
            <a:spLocks noGrp="1"/>
          </p:cNvSpPr>
          <p:nvPr>
            <p:ph type="title"/>
          </p:nvPr>
        </p:nvSpPr>
        <p:spPr/>
        <p:txBody>
          <a:bodyPr/>
          <a:lstStyle/>
          <a:p>
            <a:r>
              <a:rPr lang="en-GB" b="0" dirty="0">
                <a:solidFill>
                  <a:srgbClr val="6A9955"/>
                </a:solidFill>
                <a:effectLst/>
                <a:latin typeface="Consolas" panose="020B0609020204030204" pitchFamily="49" charset="0"/>
              </a:rPr>
              <a:t>requirements</a:t>
            </a:r>
            <a:br>
              <a:rPr lang="en-GB" b="0" dirty="0">
                <a:solidFill>
                  <a:srgbClr val="CCCCCC"/>
                </a:solidFill>
                <a:effectLst/>
                <a:latin typeface="Consolas" panose="020B0609020204030204" pitchFamily="49" charset="0"/>
              </a:rPr>
            </a:br>
            <a:endParaRPr lang="en-GB" dirty="0"/>
          </a:p>
        </p:txBody>
      </p:sp>
      <p:sp>
        <p:nvSpPr>
          <p:cNvPr id="3" name="Content Placeholder 2">
            <a:extLst>
              <a:ext uri="{FF2B5EF4-FFF2-40B4-BE49-F238E27FC236}">
                <a16:creationId xmlns:a16="http://schemas.microsoft.com/office/drawing/2014/main" id="{A25BB55C-AD0D-2918-B791-18C437DB7A07}"/>
              </a:ext>
            </a:extLst>
          </p:cNvPr>
          <p:cNvSpPr>
            <a:spLocks noGrp="1"/>
          </p:cNvSpPr>
          <p:nvPr>
            <p:ph idx="1"/>
          </p:nvPr>
        </p:nvSpPr>
        <p:spPr/>
        <p:txBody>
          <a:bodyPr>
            <a:normAutofit/>
          </a:bodyPr>
          <a:lstStyle/>
          <a:p>
            <a:pPr marL="0" indent="0">
              <a:buNone/>
            </a:pPr>
            <a:r>
              <a:rPr lang="en-GB" b="0" dirty="0">
                <a:solidFill>
                  <a:srgbClr val="6A9955"/>
                </a:solidFill>
                <a:effectLst/>
                <a:latin typeface="Consolas" panose="020B0609020204030204" pitchFamily="49" charset="0"/>
              </a:rPr>
              <a:t># local package</a:t>
            </a:r>
            <a:endParaRPr lang="en-GB" b="0" dirty="0">
              <a:solidFill>
                <a:srgbClr val="CCCCCC"/>
              </a:solidFill>
              <a:effectLst/>
              <a:latin typeface="Consolas" panose="020B0609020204030204" pitchFamily="49" charset="0"/>
            </a:endParaRPr>
          </a:p>
          <a:p>
            <a:pPr marL="0" indent="0">
              <a:buNone/>
            </a:pPr>
            <a:br>
              <a:rPr lang="en-GB" b="0" dirty="0">
                <a:solidFill>
                  <a:srgbClr val="CCCCCC"/>
                </a:solidFill>
                <a:effectLst/>
                <a:latin typeface="Consolas" panose="020B0609020204030204" pitchFamily="49" charset="0"/>
              </a:rPr>
            </a:br>
            <a:r>
              <a:rPr lang="en-GB" b="0" dirty="0" err="1">
                <a:solidFill>
                  <a:srgbClr val="4EC9B0"/>
                </a:solidFill>
                <a:effectLst/>
                <a:latin typeface="Consolas" panose="020B0609020204030204" pitchFamily="49" charset="0"/>
              </a:rPr>
              <a:t>ctransformers</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0.2.5</a:t>
            </a:r>
            <a:endParaRPr lang="en-GB" b="0" dirty="0">
              <a:solidFill>
                <a:srgbClr val="CCCCCC"/>
              </a:solidFill>
              <a:effectLst/>
              <a:latin typeface="Consolas" panose="020B0609020204030204" pitchFamily="49" charset="0"/>
            </a:endParaRPr>
          </a:p>
          <a:p>
            <a:pPr marL="0" indent="0">
              <a:buNone/>
            </a:pPr>
            <a:r>
              <a:rPr lang="en-GB" b="0" dirty="0">
                <a:solidFill>
                  <a:srgbClr val="4EC9B0"/>
                </a:solidFill>
                <a:effectLst/>
                <a:latin typeface="Consolas" panose="020B0609020204030204" pitchFamily="49" charset="0"/>
              </a:rPr>
              <a:t>sentence-transformers</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2.2.2</a:t>
            </a:r>
            <a:endParaRPr lang="en-GB" b="0" dirty="0">
              <a:solidFill>
                <a:srgbClr val="CCCCCC"/>
              </a:solidFill>
              <a:effectLst/>
              <a:latin typeface="Consolas" panose="020B0609020204030204" pitchFamily="49" charset="0"/>
            </a:endParaRPr>
          </a:p>
          <a:p>
            <a:pPr marL="0" indent="0">
              <a:buNone/>
            </a:pPr>
            <a:r>
              <a:rPr lang="en-GB" b="0" dirty="0">
                <a:solidFill>
                  <a:srgbClr val="4EC9B0"/>
                </a:solidFill>
                <a:effectLst/>
                <a:latin typeface="Consolas" panose="020B0609020204030204" pitchFamily="49" charset="0"/>
              </a:rPr>
              <a:t>pinecone-client</a:t>
            </a:r>
            <a:r>
              <a:rPr lang="en-GB" b="0" dirty="0">
                <a:effectLst/>
                <a:latin typeface="Consolas" panose="020B0609020204030204" pitchFamily="49" charset="0"/>
              </a:rPr>
              <a:t>== 2.4.0</a:t>
            </a:r>
          </a:p>
          <a:p>
            <a:pPr marL="0" indent="0">
              <a:buNone/>
            </a:pPr>
            <a:r>
              <a:rPr lang="en-GB" b="0" dirty="0" err="1">
                <a:solidFill>
                  <a:srgbClr val="4EC9B0"/>
                </a:solidFill>
                <a:effectLst/>
                <a:latin typeface="Consolas" panose="020B0609020204030204" pitchFamily="49" charset="0"/>
              </a:rPr>
              <a:t>langchain</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0.0.225</a:t>
            </a:r>
            <a:endParaRPr lang="en-GB" b="0" dirty="0">
              <a:solidFill>
                <a:srgbClr val="CCCCCC"/>
              </a:solidFill>
              <a:effectLst/>
              <a:latin typeface="Consolas" panose="020B0609020204030204" pitchFamily="49" charset="0"/>
            </a:endParaRPr>
          </a:p>
          <a:p>
            <a:pPr marL="0" indent="0">
              <a:buNone/>
            </a:pPr>
            <a:r>
              <a:rPr lang="en-GB" b="0" dirty="0" err="1">
                <a:solidFill>
                  <a:srgbClr val="4EC9B0"/>
                </a:solidFill>
                <a:effectLst/>
                <a:latin typeface="Consolas" panose="020B0609020204030204" pitchFamily="49" charset="0"/>
              </a:rPr>
              <a:t>pypdf</a:t>
            </a:r>
            <a:endParaRPr lang="en-GB" b="0" dirty="0">
              <a:solidFill>
                <a:srgbClr val="CCCCCC"/>
              </a:solidFill>
              <a:effectLst/>
              <a:latin typeface="Consolas" panose="020B0609020204030204" pitchFamily="49" charset="0"/>
            </a:endParaRPr>
          </a:p>
          <a:p>
            <a:pPr marL="0" indent="0">
              <a:buNone/>
            </a:pPr>
            <a:r>
              <a:rPr lang="en-GB" b="0" dirty="0">
                <a:solidFill>
                  <a:srgbClr val="4EC9B0"/>
                </a:solidFill>
                <a:effectLst/>
                <a:latin typeface="Consolas" panose="020B0609020204030204" pitchFamily="49" charset="0"/>
              </a:rPr>
              <a:t>python</a:t>
            </a:r>
            <a:endParaRPr lang="en-GB" dirty="0"/>
          </a:p>
        </p:txBody>
      </p:sp>
      <p:sp>
        <p:nvSpPr>
          <p:cNvPr id="4" name="Slide Number Placeholder 3">
            <a:extLst>
              <a:ext uri="{FF2B5EF4-FFF2-40B4-BE49-F238E27FC236}">
                <a16:creationId xmlns:a16="http://schemas.microsoft.com/office/drawing/2014/main" id="{B709CBF4-376B-2A86-76CC-88598748932F}"/>
              </a:ext>
            </a:extLst>
          </p:cNvPr>
          <p:cNvSpPr>
            <a:spLocks noGrp="1"/>
          </p:cNvSpPr>
          <p:nvPr>
            <p:ph type="sldNum" sz="quarter" idx="12"/>
          </p:nvPr>
        </p:nvSpPr>
        <p:spPr/>
        <p:txBody>
          <a:bodyPr/>
          <a:lstStyle/>
          <a:p>
            <a:fld id="{BC02BA03-5983-421D-8B8C-120B516DDDAA}" type="slidenum">
              <a:rPr lang="en-US" smtClean="0"/>
              <a:t>11</a:t>
            </a:fld>
            <a:endParaRPr lang="en-US"/>
          </a:p>
        </p:txBody>
      </p:sp>
    </p:spTree>
    <p:extLst>
      <p:ext uri="{BB962C8B-B14F-4D97-AF65-F5344CB8AC3E}">
        <p14:creationId xmlns:p14="http://schemas.microsoft.com/office/powerpoint/2010/main" val="211693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7366-0049-2018-7598-1788A173403D}"/>
              </a:ext>
            </a:extLst>
          </p:cNvPr>
          <p:cNvSpPr>
            <a:spLocks noGrp="1"/>
          </p:cNvSpPr>
          <p:nvPr>
            <p:ph type="title"/>
          </p:nvPr>
        </p:nvSpPr>
        <p:spPr/>
        <p:txBody>
          <a:bodyPr>
            <a:normAutofit/>
          </a:bodyPr>
          <a:lstStyle/>
          <a:p>
            <a:r>
              <a:rPr lang="en-US" sz="3500" b="1" dirty="0">
                <a:effectLst/>
                <a:latin typeface="Calibri" panose="020F0502020204030204" pitchFamily="34" charset="0"/>
                <a:ea typeface="Calibri" panose="020F0502020204030204" pitchFamily="34" charset="0"/>
                <a:cs typeface="Times New Roman" panose="02020603050405020304" pitchFamily="18" charset="0"/>
              </a:rPr>
              <a:t>Our approach</a:t>
            </a:r>
            <a:br>
              <a:rPr lang="en-GB" sz="3500" dirty="0">
                <a:effectLst/>
                <a:latin typeface="Calibri" panose="020F0502020204030204" pitchFamily="34" charset="0"/>
                <a:ea typeface="Calibri" panose="020F0502020204030204" pitchFamily="34" charset="0"/>
                <a:cs typeface="Times New Roman" panose="02020603050405020304" pitchFamily="18" charset="0"/>
              </a:rPr>
            </a:br>
            <a:endParaRPr lang="en-GB" sz="3500" dirty="0"/>
          </a:p>
        </p:txBody>
      </p:sp>
      <p:sp>
        <p:nvSpPr>
          <p:cNvPr id="3" name="Content Placeholder 2">
            <a:extLst>
              <a:ext uri="{FF2B5EF4-FFF2-40B4-BE49-F238E27FC236}">
                <a16:creationId xmlns:a16="http://schemas.microsoft.com/office/drawing/2014/main" id="{4625C42D-1926-7F2B-8B16-6B7688A4B6F6}"/>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used for this case study is generated from ChatGPT 3.5 and the Large Language Model (LLM) chosen is Llama 2 (7B tokens) from Meta. The data is about the profile of five fictitious employees working at a Data Science company. The data is in the form of a PDF file and will be extracted from the file and split into a bunch of chunks.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then use an embedding model to convert the word in each chunk of text into numerical vectors. The embedding model (model name: sentence-transformers/all-MiniLM-L6-v2) chosen is obtained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HuggingFace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converts each word into a vector of 384 dimensions.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embedding vectors will then be stored into a vector database. The vector database we have chosen is Pinecone, which provides a free functionality to store those vectors.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 query is asked by the user, a similarity search will be performed between the query asked and the embedding vectors stored in the vector database. The relevant information pertaining to the query will then be retrieved from the database.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then use the relevant information and the LLM to provide the most relevant answer to the query.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C033D131-EAF4-B637-BF83-7F2BA87158EE}"/>
              </a:ext>
            </a:extLst>
          </p:cNvPr>
          <p:cNvSpPr>
            <a:spLocks noGrp="1"/>
          </p:cNvSpPr>
          <p:nvPr>
            <p:ph type="sldNum" sz="quarter" idx="12"/>
          </p:nvPr>
        </p:nvSpPr>
        <p:spPr/>
        <p:txBody>
          <a:bodyPr/>
          <a:lstStyle/>
          <a:p>
            <a:fld id="{BC02BA03-5983-421D-8B8C-120B516DDDAA}" type="slidenum">
              <a:rPr lang="en-US" smtClean="0"/>
              <a:t>12</a:t>
            </a:fld>
            <a:endParaRPr lang="en-US"/>
          </a:p>
        </p:txBody>
      </p:sp>
    </p:spTree>
    <p:extLst>
      <p:ext uri="{BB962C8B-B14F-4D97-AF65-F5344CB8AC3E}">
        <p14:creationId xmlns:p14="http://schemas.microsoft.com/office/powerpoint/2010/main" val="7397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4E0D92-6530-4376-07BF-77C70F443C26}"/>
              </a:ext>
            </a:extLst>
          </p:cNvPr>
          <p:cNvSpPr>
            <a:spLocks noGrp="1"/>
          </p:cNvSpPr>
          <p:nvPr>
            <p:ph type="sldNum" sz="quarter" idx="12"/>
          </p:nvPr>
        </p:nvSpPr>
        <p:spPr/>
        <p:txBody>
          <a:bodyPr/>
          <a:lstStyle/>
          <a:p>
            <a:fld id="{BC02BA03-5983-421D-8B8C-120B516DDDAA}" type="slidenum">
              <a:rPr lang="en-US" smtClean="0"/>
              <a:t>13</a:t>
            </a:fld>
            <a:endParaRPr lang="en-US"/>
          </a:p>
        </p:txBody>
      </p:sp>
      <p:sp>
        <p:nvSpPr>
          <p:cNvPr id="8" name="TextBox 7">
            <a:extLst>
              <a:ext uri="{FF2B5EF4-FFF2-40B4-BE49-F238E27FC236}">
                <a16:creationId xmlns:a16="http://schemas.microsoft.com/office/drawing/2014/main" id="{0F77CDF6-41F6-7289-115F-320BBE30CFF9}"/>
              </a:ext>
            </a:extLst>
          </p:cNvPr>
          <p:cNvSpPr txBox="1"/>
          <p:nvPr/>
        </p:nvSpPr>
        <p:spPr>
          <a:xfrm>
            <a:off x="78658" y="111063"/>
            <a:ext cx="3136490" cy="369332"/>
          </a:xfrm>
          <a:prstGeom prst="rect">
            <a:avLst/>
          </a:prstGeom>
          <a:noFill/>
        </p:spPr>
        <p:txBody>
          <a:bodyPr wrap="square">
            <a:spAutoFit/>
          </a:bodyPr>
          <a:lstStyle/>
          <a:p>
            <a:r>
              <a:rPr lang="en-GB" dirty="0"/>
              <a:t>Architecture</a:t>
            </a:r>
          </a:p>
        </p:txBody>
      </p:sp>
      <p:pic>
        <p:nvPicPr>
          <p:cNvPr id="16" name="Picture 15" descr="A diagram of a person's face&#10;&#10;Description automatically generated">
            <a:extLst>
              <a:ext uri="{FF2B5EF4-FFF2-40B4-BE49-F238E27FC236}">
                <a16:creationId xmlns:a16="http://schemas.microsoft.com/office/drawing/2014/main" id="{9F883565-B3FA-24C2-F7E0-D630B1C3F5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2060" y="-2752"/>
            <a:ext cx="7183685" cy="6858000"/>
          </a:xfrm>
          <a:prstGeom prst="rect">
            <a:avLst/>
          </a:prstGeom>
        </p:spPr>
      </p:pic>
      <p:sp>
        <p:nvSpPr>
          <p:cNvPr id="5" name="Content Placeholder 2">
            <a:extLst>
              <a:ext uri="{FF2B5EF4-FFF2-40B4-BE49-F238E27FC236}">
                <a16:creationId xmlns:a16="http://schemas.microsoft.com/office/drawing/2014/main" id="{E20260AC-B66C-71E0-4170-6898A9B07091}"/>
              </a:ext>
            </a:extLst>
          </p:cNvPr>
          <p:cNvSpPr>
            <a:spLocks noGrp="1"/>
          </p:cNvSpPr>
          <p:nvPr>
            <p:ph idx="1"/>
          </p:nvPr>
        </p:nvSpPr>
        <p:spPr>
          <a:xfrm>
            <a:off x="78658" y="658761"/>
            <a:ext cx="4503174" cy="5518202"/>
          </a:xfrm>
        </p:spPr>
        <p:txBody>
          <a:bodyPr>
            <a:normAutofit fontScale="47500" lnSpcReduction="20000"/>
          </a:bodyPr>
          <a:lstStyle/>
          <a:p>
            <a:r>
              <a:rPr lang="en-GB" dirty="0"/>
              <a:t>The data is in PDF format, necessitating extraction of its content.</a:t>
            </a:r>
          </a:p>
          <a:p>
            <a:r>
              <a:rPr lang="en-GB" dirty="0"/>
              <a:t>We divide the extracted data into different text chunks.</a:t>
            </a:r>
          </a:p>
          <a:p>
            <a:r>
              <a:rPr lang="en-GB" dirty="0"/>
              <a:t>Since the context window size for LLAMA2 is 4096 tokens, chunks are essential if the corpus exceeds this size.</a:t>
            </a:r>
          </a:p>
          <a:p>
            <a:r>
              <a:rPr lang="en-GB" dirty="0"/>
              <a:t>Each text chunk has a size of 200 words, with a specified overlap of 10 words between adjacent chunks.</a:t>
            </a:r>
          </a:p>
          <a:p>
            <a:r>
              <a:rPr lang="en-GB" dirty="0"/>
              <a:t>We create embeddings for each chunk to convert them into numerical representations.</a:t>
            </a:r>
          </a:p>
          <a:p>
            <a:r>
              <a:rPr lang="en-GB" dirty="0"/>
              <a:t>These embeddings are then combined to build a semantic index.</a:t>
            </a:r>
          </a:p>
          <a:p>
            <a:r>
              <a:rPr lang="en-GB" dirty="0"/>
              <a:t>The vectors obtained from the embeddings are stored in a vector database, using Pinecone as the remote database.</a:t>
            </a:r>
          </a:p>
          <a:p>
            <a:r>
              <a:rPr lang="en-GB" dirty="0"/>
              <a:t>Alternatively, </a:t>
            </a:r>
            <a:r>
              <a:rPr lang="en-GB" dirty="0" err="1"/>
              <a:t>Cromadb</a:t>
            </a:r>
            <a:r>
              <a:rPr lang="en-GB" dirty="0"/>
              <a:t> can be used as a local vector database.</a:t>
            </a:r>
          </a:p>
          <a:p>
            <a:r>
              <a:rPr lang="en-GB" dirty="0"/>
              <a:t>When a user query is received, a similarity search is conducted between the query and the embedding vectors stored in the vector database.</a:t>
            </a:r>
          </a:p>
          <a:p>
            <a:r>
              <a:rPr lang="en-GB" dirty="0"/>
              <a:t>The results are ranked based on similarity to the query.</a:t>
            </a:r>
          </a:p>
          <a:p>
            <a:r>
              <a:rPr lang="en-GB" dirty="0"/>
              <a:t>Relevant information related to the query is retrieved from the database.</a:t>
            </a:r>
          </a:p>
          <a:p>
            <a:r>
              <a:rPr lang="en-GB" dirty="0"/>
              <a:t>LLM2 is integrated into the system to filter the exact answer from the ranked results.</a:t>
            </a:r>
          </a:p>
          <a:p>
            <a:r>
              <a:rPr lang="en-GB" dirty="0"/>
              <a:t>The response generated by LLM2 is then sent to the user.</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25261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E16E-ECE9-239C-5EA6-CEDC1AFFEA2C}"/>
              </a:ext>
            </a:extLst>
          </p:cNvPr>
          <p:cNvSpPr>
            <a:spLocks noGrp="1"/>
          </p:cNvSpPr>
          <p:nvPr>
            <p:ph type="title"/>
          </p:nvPr>
        </p:nvSpPr>
        <p:spPr/>
        <p:txBody>
          <a:bodyPr/>
          <a:lstStyle/>
          <a:p>
            <a:r>
              <a:rPr lang="en-GB" dirty="0"/>
              <a:t>pinecone</a:t>
            </a:r>
          </a:p>
        </p:txBody>
      </p:sp>
      <p:pic>
        <p:nvPicPr>
          <p:cNvPr id="6" name="Content Placeholder 5">
            <a:extLst>
              <a:ext uri="{FF2B5EF4-FFF2-40B4-BE49-F238E27FC236}">
                <a16:creationId xmlns:a16="http://schemas.microsoft.com/office/drawing/2014/main" id="{77A0C923-AFB0-9BBF-B069-34257746BDF1}"/>
              </a:ext>
            </a:extLst>
          </p:cNvPr>
          <p:cNvPicPr>
            <a:picLocks noGrp="1" noChangeAspect="1"/>
          </p:cNvPicPr>
          <p:nvPr>
            <p:ph idx="1"/>
          </p:nvPr>
        </p:nvPicPr>
        <p:blipFill>
          <a:blip r:embed="rId2"/>
          <a:stretch>
            <a:fillRect/>
          </a:stretch>
        </p:blipFill>
        <p:spPr>
          <a:xfrm>
            <a:off x="838200" y="2796210"/>
            <a:ext cx="10515600" cy="2410168"/>
          </a:xfrm>
        </p:spPr>
      </p:pic>
      <p:sp>
        <p:nvSpPr>
          <p:cNvPr id="4" name="Slide Number Placeholder 3">
            <a:extLst>
              <a:ext uri="{FF2B5EF4-FFF2-40B4-BE49-F238E27FC236}">
                <a16:creationId xmlns:a16="http://schemas.microsoft.com/office/drawing/2014/main" id="{62B5AEEB-EB2E-139E-C2D2-67F8C3C8E8E6}"/>
              </a:ext>
            </a:extLst>
          </p:cNvPr>
          <p:cNvSpPr>
            <a:spLocks noGrp="1"/>
          </p:cNvSpPr>
          <p:nvPr>
            <p:ph type="sldNum" sz="quarter" idx="12"/>
          </p:nvPr>
        </p:nvSpPr>
        <p:spPr/>
        <p:txBody>
          <a:bodyPr/>
          <a:lstStyle/>
          <a:p>
            <a:fld id="{BC02BA03-5983-421D-8B8C-120B516DDDAA}" type="slidenum">
              <a:rPr lang="en-US" smtClean="0"/>
              <a:t>14</a:t>
            </a:fld>
            <a:endParaRPr lang="en-US"/>
          </a:p>
        </p:txBody>
      </p:sp>
    </p:spTree>
    <p:extLst>
      <p:ext uri="{BB962C8B-B14F-4D97-AF65-F5344CB8AC3E}">
        <p14:creationId xmlns:p14="http://schemas.microsoft.com/office/powerpoint/2010/main" val="227017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469D-7AA5-CC39-348C-3A2FC19ED0A4}"/>
              </a:ext>
            </a:extLst>
          </p:cNvPr>
          <p:cNvSpPr>
            <a:spLocks noGrp="1"/>
          </p:cNvSpPr>
          <p:nvPr>
            <p:ph type="title"/>
          </p:nvPr>
        </p:nvSpPr>
        <p:spPr>
          <a:xfrm>
            <a:off x="144666" y="103456"/>
            <a:ext cx="7947283" cy="1081114"/>
          </a:xfrm>
        </p:spPr>
        <p:txBody>
          <a:bodyPr/>
          <a:lstStyle/>
          <a:p>
            <a:r>
              <a:rPr lang="en-GB" dirty="0"/>
              <a:t>pinecone</a:t>
            </a:r>
          </a:p>
        </p:txBody>
      </p:sp>
      <p:pic>
        <p:nvPicPr>
          <p:cNvPr id="6" name="Content Placeholder 5">
            <a:extLst>
              <a:ext uri="{FF2B5EF4-FFF2-40B4-BE49-F238E27FC236}">
                <a16:creationId xmlns:a16="http://schemas.microsoft.com/office/drawing/2014/main" id="{AF4E7004-6789-E9E5-CC1B-A7D5723C3BBC}"/>
              </a:ext>
            </a:extLst>
          </p:cNvPr>
          <p:cNvPicPr>
            <a:picLocks noGrp="1" noChangeAspect="1"/>
          </p:cNvPicPr>
          <p:nvPr>
            <p:ph idx="1"/>
          </p:nvPr>
        </p:nvPicPr>
        <p:blipFill>
          <a:blip r:embed="rId2"/>
          <a:stretch>
            <a:fillRect/>
          </a:stretch>
        </p:blipFill>
        <p:spPr>
          <a:xfrm>
            <a:off x="95506" y="1463901"/>
            <a:ext cx="11925692" cy="4051996"/>
          </a:xfrm>
        </p:spPr>
      </p:pic>
      <p:sp>
        <p:nvSpPr>
          <p:cNvPr id="4" name="Slide Number Placeholder 3">
            <a:extLst>
              <a:ext uri="{FF2B5EF4-FFF2-40B4-BE49-F238E27FC236}">
                <a16:creationId xmlns:a16="http://schemas.microsoft.com/office/drawing/2014/main" id="{D996EAC5-BC66-A11A-E75D-2D1C3AEB8F8E}"/>
              </a:ext>
            </a:extLst>
          </p:cNvPr>
          <p:cNvSpPr>
            <a:spLocks noGrp="1"/>
          </p:cNvSpPr>
          <p:nvPr>
            <p:ph type="sldNum" sz="quarter" idx="12"/>
          </p:nvPr>
        </p:nvSpPr>
        <p:spPr/>
        <p:txBody>
          <a:bodyPr/>
          <a:lstStyle/>
          <a:p>
            <a:fld id="{BC02BA03-5983-421D-8B8C-120B516DDDAA}" type="slidenum">
              <a:rPr lang="en-US" smtClean="0"/>
              <a:t>15</a:t>
            </a:fld>
            <a:endParaRPr lang="en-US"/>
          </a:p>
        </p:txBody>
      </p:sp>
      <p:sp>
        <p:nvSpPr>
          <p:cNvPr id="8" name="TextBox 7">
            <a:extLst>
              <a:ext uri="{FF2B5EF4-FFF2-40B4-BE49-F238E27FC236}">
                <a16:creationId xmlns:a16="http://schemas.microsoft.com/office/drawing/2014/main" id="{18586B54-FE03-F5FF-3040-274BDAA4C3F7}"/>
              </a:ext>
            </a:extLst>
          </p:cNvPr>
          <p:cNvSpPr txBox="1"/>
          <p:nvPr/>
        </p:nvSpPr>
        <p:spPr>
          <a:xfrm>
            <a:off x="29496" y="6205930"/>
            <a:ext cx="12123174" cy="461665"/>
          </a:xfrm>
          <a:prstGeom prst="rect">
            <a:avLst/>
          </a:prstGeom>
          <a:noFill/>
        </p:spPr>
        <p:txBody>
          <a:bodyPr wrap="square">
            <a:spAutoFit/>
          </a:bodyPr>
          <a:lstStyle/>
          <a:p>
            <a:r>
              <a:rPr lang="en-GB" sz="1200" dirty="0"/>
              <a:t>https://app.pinecone.io/organizations/-NqnyBGN5xjg9QtzRUne/projects/d6915111-277f-45a6-be03-131304643921/indexes/prabal-knowledge-management-chatbot/browser</a:t>
            </a:r>
          </a:p>
        </p:txBody>
      </p:sp>
    </p:spTree>
    <p:extLst>
      <p:ext uri="{BB962C8B-B14F-4D97-AF65-F5344CB8AC3E}">
        <p14:creationId xmlns:p14="http://schemas.microsoft.com/office/powerpoint/2010/main" val="109470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8CDC94-E415-B5AE-6A4D-089F62272863}"/>
              </a:ext>
            </a:extLst>
          </p:cNvPr>
          <p:cNvSpPr>
            <a:spLocks noGrp="1"/>
          </p:cNvSpPr>
          <p:nvPr>
            <p:ph type="title"/>
          </p:nvPr>
        </p:nvSpPr>
        <p:spPr>
          <a:xfrm>
            <a:off x="0" y="1532"/>
            <a:ext cx="9404350" cy="1400175"/>
          </a:xfrm>
        </p:spPr>
        <p:txBody>
          <a:bodyPr/>
          <a:lstStyle/>
          <a:p>
            <a:r>
              <a:rPr lang="en-GB" dirty="0"/>
              <a:t>pinecone</a:t>
            </a:r>
          </a:p>
        </p:txBody>
      </p:sp>
      <p:pic>
        <p:nvPicPr>
          <p:cNvPr id="6" name="Content Placeholder 5">
            <a:extLst>
              <a:ext uri="{FF2B5EF4-FFF2-40B4-BE49-F238E27FC236}">
                <a16:creationId xmlns:a16="http://schemas.microsoft.com/office/drawing/2014/main" id="{9B684955-7883-87CB-D4E6-601EBC28F3C1}"/>
              </a:ext>
            </a:extLst>
          </p:cNvPr>
          <p:cNvPicPr>
            <a:picLocks noGrp="1" noChangeAspect="1"/>
          </p:cNvPicPr>
          <p:nvPr>
            <p:ph idx="1"/>
          </p:nvPr>
        </p:nvPicPr>
        <p:blipFill>
          <a:blip r:embed="rId2"/>
          <a:stretch>
            <a:fillRect/>
          </a:stretch>
        </p:blipFill>
        <p:spPr>
          <a:xfrm>
            <a:off x="838200" y="1869978"/>
            <a:ext cx="10515600" cy="4262632"/>
          </a:xfrm>
        </p:spPr>
      </p:pic>
      <p:sp>
        <p:nvSpPr>
          <p:cNvPr id="4" name="Slide Number Placeholder 3">
            <a:extLst>
              <a:ext uri="{FF2B5EF4-FFF2-40B4-BE49-F238E27FC236}">
                <a16:creationId xmlns:a16="http://schemas.microsoft.com/office/drawing/2014/main" id="{09123D94-CA11-8AD3-07A3-AC4F33421CAF}"/>
              </a:ext>
            </a:extLst>
          </p:cNvPr>
          <p:cNvSpPr>
            <a:spLocks noGrp="1"/>
          </p:cNvSpPr>
          <p:nvPr>
            <p:ph type="sldNum" sz="quarter" idx="12"/>
          </p:nvPr>
        </p:nvSpPr>
        <p:spPr/>
        <p:txBody>
          <a:bodyPr/>
          <a:lstStyle/>
          <a:p>
            <a:fld id="{BC02BA03-5983-421D-8B8C-120B516DDDAA}" type="slidenum">
              <a:rPr lang="en-US" smtClean="0"/>
              <a:t>16</a:t>
            </a:fld>
            <a:endParaRPr lang="en-US"/>
          </a:p>
        </p:txBody>
      </p:sp>
    </p:spTree>
    <p:extLst>
      <p:ext uri="{BB962C8B-B14F-4D97-AF65-F5344CB8AC3E}">
        <p14:creationId xmlns:p14="http://schemas.microsoft.com/office/powerpoint/2010/main" val="314454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936D-012D-71C8-29F0-FDD70922C2A2}"/>
              </a:ext>
            </a:extLst>
          </p:cNvPr>
          <p:cNvSpPr>
            <a:spLocks noGrp="1"/>
          </p:cNvSpPr>
          <p:nvPr>
            <p:ph type="title"/>
          </p:nvPr>
        </p:nvSpPr>
        <p:spPr>
          <a:xfrm>
            <a:off x="144666" y="79636"/>
            <a:ext cx="5371231" cy="431641"/>
          </a:xfrm>
        </p:spPr>
        <p:txBody>
          <a:bodyPr>
            <a:normAutofit fontScale="90000"/>
          </a:bodyPr>
          <a:lstStyle/>
          <a:p>
            <a:r>
              <a:rPr lang="fr-FR" dirty="0"/>
              <a:t>Code </a:t>
            </a:r>
            <a:r>
              <a:rPr lang="fr-FR" dirty="0" err="1"/>
              <a:t>Explaination</a:t>
            </a:r>
            <a:endParaRPr lang="en-GB" dirty="0"/>
          </a:p>
        </p:txBody>
      </p:sp>
      <p:sp>
        <p:nvSpPr>
          <p:cNvPr id="3" name="Content Placeholder 2">
            <a:extLst>
              <a:ext uri="{FF2B5EF4-FFF2-40B4-BE49-F238E27FC236}">
                <a16:creationId xmlns:a16="http://schemas.microsoft.com/office/drawing/2014/main" id="{DF33BB22-06E6-3AA2-2DF2-E00896961B15}"/>
              </a:ext>
            </a:extLst>
          </p:cNvPr>
          <p:cNvSpPr>
            <a:spLocks noGrp="1"/>
          </p:cNvSpPr>
          <p:nvPr>
            <p:ph idx="1"/>
          </p:nvPr>
        </p:nvSpPr>
        <p:spPr>
          <a:xfrm>
            <a:off x="0" y="705899"/>
            <a:ext cx="8121046" cy="2912372"/>
          </a:xfrm>
        </p:spPr>
        <p:txBody>
          <a:bodyPr>
            <a:normAutofit/>
          </a:bodyPr>
          <a:lstStyle/>
          <a:p>
            <a:pPr marL="0" indent="0">
              <a:buNone/>
            </a:pPr>
            <a:r>
              <a:rPr lang="en-GB" sz="1100" b="0" dirty="0">
                <a:solidFill>
                  <a:srgbClr val="6A9955"/>
                </a:solidFill>
                <a:effectLst/>
                <a:latin typeface="Consolas" panose="020B0609020204030204" pitchFamily="49" charset="0"/>
              </a:rPr>
              <a:t>#Create text chunks</a:t>
            </a:r>
            <a:endParaRPr lang="en-GB" sz="1100" b="0" dirty="0">
              <a:solidFill>
                <a:srgbClr val="CCCCCC"/>
              </a:solidFill>
              <a:effectLst/>
              <a:latin typeface="Consolas" panose="020B0609020204030204" pitchFamily="49" charset="0"/>
            </a:endParaRPr>
          </a:p>
          <a:p>
            <a:pPr marL="0" indent="0">
              <a:buNone/>
            </a:pPr>
            <a:r>
              <a:rPr lang="en-GB" sz="1100" b="0" dirty="0">
                <a:solidFill>
                  <a:srgbClr val="569CD6"/>
                </a:solidFill>
                <a:effectLst/>
                <a:latin typeface="Consolas" panose="020B0609020204030204" pitchFamily="49" charset="0"/>
              </a:rPr>
              <a:t>class</a:t>
            </a:r>
            <a:r>
              <a:rPr lang="en-GB" sz="1100" b="0" dirty="0">
                <a:solidFill>
                  <a:srgbClr val="CCCCCC"/>
                </a:solidFill>
                <a:effectLst/>
                <a:latin typeface="Consolas" panose="020B0609020204030204" pitchFamily="49" charset="0"/>
              </a:rPr>
              <a:t> </a:t>
            </a:r>
            <a:r>
              <a:rPr lang="en-GB" sz="1100" b="0" dirty="0" err="1">
                <a:solidFill>
                  <a:srgbClr val="4EC9B0"/>
                </a:solidFill>
                <a:effectLst/>
                <a:latin typeface="Consolas" panose="020B0609020204030204" pitchFamily="49" charset="0"/>
              </a:rPr>
              <a:t>Split_text</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CCCCCC"/>
                </a:solidFill>
                <a:effectLst/>
                <a:latin typeface="Consolas" panose="020B0609020204030204" pitchFamily="49" charset="0"/>
              </a:rPr>
              <a:t> </a:t>
            </a:r>
            <a:r>
              <a:rPr lang="en-GB" sz="1100" b="0" dirty="0">
                <a:solidFill>
                  <a:srgbClr val="DCDCAA"/>
                </a:solidFill>
                <a:effectLst/>
                <a:latin typeface="Consolas" panose="020B0609020204030204" pitchFamily="49" charset="0"/>
              </a:rPr>
              <a:t>__</a:t>
            </a:r>
            <a:r>
              <a:rPr lang="en-GB" sz="1100" b="0" dirty="0" err="1">
                <a:solidFill>
                  <a:srgbClr val="DCDCAA"/>
                </a:solidFill>
                <a:effectLst/>
                <a:latin typeface="Consolas" panose="020B0609020204030204" pitchFamily="49" charset="0"/>
              </a:rPr>
              <a:t>init</a:t>
            </a:r>
            <a:r>
              <a:rPr lang="en-GB" sz="1100" b="0" dirty="0">
                <a:solidFill>
                  <a:srgbClr val="DCDCAA"/>
                </a:solidFill>
                <a:effectLst/>
                <a:latin typeface="Consolas" panose="020B0609020204030204" pitchFamily="49" charset="0"/>
              </a:rPr>
              <a:t>__</a:t>
            </a:r>
            <a:r>
              <a:rPr lang="en-GB" sz="1100" b="0" dirty="0">
                <a:solidFill>
                  <a:srgbClr val="CCCCCC"/>
                </a:solidFill>
                <a:effectLst/>
                <a:latin typeface="Consolas" panose="020B0609020204030204" pitchFamily="49" charset="0"/>
              </a:rPr>
              <a:t>(</a:t>
            </a:r>
            <a:r>
              <a:rPr lang="en-GB" sz="1100" b="0" dirty="0">
                <a:solidFill>
                  <a:srgbClr val="9CDCFE"/>
                </a:solidFill>
                <a:effectLst/>
                <a:latin typeface="Consolas" panose="020B0609020204030204" pitchFamily="49" charset="0"/>
              </a:rPr>
              <a:t>self</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loaded_data</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self</a:t>
            </a:r>
            <a:r>
              <a:rPr lang="en-GB" sz="1100" b="0" dirty="0" err="1">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loaded_data</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loaded_data</a:t>
            </a:r>
            <a:endParaRPr lang="en-GB" sz="1100" b="0" dirty="0">
              <a:solidFill>
                <a:srgbClr val="CCCCCC"/>
              </a:solidFill>
              <a:effectLst/>
              <a:latin typeface="Consolas" panose="020B0609020204030204" pitchFamily="49" charset="0"/>
            </a:endParaRPr>
          </a:p>
          <a:p>
            <a:pPr marL="0" indent="0">
              <a:buNone/>
            </a:pPr>
            <a:r>
              <a:rPr lang="en-GB" sz="1100" b="0" dirty="0">
                <a:solidFill>
                  <a:srgbClr val="CCCCCC"/>
                </a:solidFill>
                <a:effectLst/>
                <a:latin typeface="Consolas" panose="020B0609020204030204" pitchFamily="49" charset="0"/>
              </a:rPr>
              <a:t>    </a:t>
            </a:r>
            <a:r>
              <a:rPr lang="en-GB" sz="1100" b="0" dirty="0">
                <a:solidFill>
                  <a:srgbClr val="569CD6"/>
                </a:solidFill>
                <a:effectLst/>
                <a:latin typeface="Consolas" panose="020B0609020204030204" pitchFamily="49" charset="0"/>
              </a:rPr>
              <a:t>def</a:t>
            </a:r>
            <a:r>
              <a:rPr lang="en-GB" sz="1100" b="0" dirty="0">
                <a:solidFill>
                  <a:srgbClr val="CCCCCC"/>
                </a:solidFill>
                <a:effectLst/>
                <a:latin typeface="Consolas" panose="020B0609020204030204" pitchFamily="49" charset="0"/>
              </a:rPr>
              <a:t> </a:t>
            </a:r>
            <a:r>
              <a:rPr lang="en-GB" sz="1100" b="0" dirty="0" err="1">
                <a:solidFill>
                  <a:srgbClr val="DCDCAA"/>
                </a:solidFill>
                <a:effectLst/>
                <a:latin typeface="Consolas" panose="020B0609020204030204" pitchFamily="49" charset="0"/>
              </a:rPr>
              <a:t>text_split</a:t>
            </a:r>
            <a:r>
              <a:rPr lang="en-GB" sz="1100" b="0" dirty="0">
                <a:solidFill>
                  <a:srgbClr val="CCCCCC"/>
                </a:solidFill>
                <a:effectLst/>
                <a:latin typeface="Consolas" panose="020B0609020204030204" pitchFamily="49" charset="0"/>
              </a:rPr>
              <a:t>(</a:t>
            </a:r>
            <a:r>
              <a:rPr lang="en-GB" sz="1100" b="0" dirty="0">
                <a:solidFill>
                  <a:srgbClr val="9CDCFE"/>
                </a:solidFill>
                <a:effectLst/>
                <a:latin typeface="Consolas" panose="020B0609020204030204" pitchFamily="49" charset="0"/>
              </a:rPr>
              <a:t>self</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text_splitter</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4EC9B0"/>
                </a:solidFill>
                <a:effectLst/>
                <a:latin typeface="Consolas" panose="020B0609020204030204" pitchFamily="49" charset="0"/>
              </a:rPr>
              <a:t>RecursiveCharacterTextSplitter</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chunk_size</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a:solidFill>
                  <a:srgbClr val="B5CEA8"/>
                </a:solidFill>
                <a:effectLst/>
                <a:latin typeface="Consolas" panose="020B0609020204030204" pitchFamily="49" charset="0"/>
              </a:rPr>
              <a:t>300</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chunk_overlap</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a:solidFill>
                  <a:srgbClr val="B5CEA8"/>
                </a:solidFill>
                <a:effectLst/>
                <a:latin typeface="Consolas" panose="020B0609020204030204" pitchFamily="49" charset="0"/>
              </a:rPr>
              <a:t>10</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chunks</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text_splitter</a:t>
            </a:r>
            <a:r>
              <a:rPr lang="en-GB" sz="1100" b="0" dirty="0" err="1">
                <a:solidFill>
                  <a:srgbClr val="CCCCCC"/>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split_documents</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self</a:t>
            </a:r>
            <a:r>
              <a:rPr lang="en-GB" sz="1100" b="0" dirty="0" err="1">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loaded_data</a:t>
            </a:r>
            <a:r>
              <a:rPr lang="en-GB" sz="1100" b="0" dirty="0">
                <a:solidFill>
                  <a:srgbClr val="CCCCCC"/>
                </a:solidFill>
                <a:effectLst/>
                <a:latin typeface="Consolas" panose="020B0609020204030204" pitchFamily="49" charset="0"/>
              </a:rPr>
              <a:t>)</a:t>
            </a:r>
          </a:p>
          <a:p>
            <a:pPr marL="0" indent="0">
              <a:buNone/>
            </a:pPr>
            <a:br>
              <a:rPr lang="en-GB" sz="1100" b="0" dirty="0">
                <a:solidFill>
                  <a:srgbClr val="CCCCCC"/>
                </a:solidFill>
                <a:effectLst/>
                <a:latin typeface="Consolas" panose="020B0609020204030204" pitchFamily="49" charset="0"/>
              </a:rPr>
            </a:br>
            <a:r>
              <a:rPr lang="en-GB" sz="1100" b="0" dirty="0">
                <a:solidFill>
                  <a:srgbClr val="CCCCCC"/>
                </a:solidFill>
                <a:effectLst/>
                <a:latin typeface="Consolas" panose="020B0609020204030204" pitchFamily="49" charset="0"/>
              </a:rPr>
              <a:t>        </a:t>
            </a:r>
            <a:r>
              <a:rPr lang="en-GB" sz="1100" b="0" dirty="0">
                <a:solidFill>
                  <a:srgbClr val="C586C0"/>
                </a:solidFill>
                <a:effectLst/>
                <a:latin typeface="Consolas" panose="020B0609020204030204" pitchFamily="49" charset="0"/>
              </a:rPr>
              <a:t>return</a:t>
            </a: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chunks</a:t>
            </a:r>
            <a:endParaRPr lang="en-GB" sz="1100" b="0" dirty="0">
              <a:solidFill>
                <a:srgbClr val="CCCCCC"/>
              </a:solidFill>
              <a:effectLst/>
              <a:latin typeface="Consolas" panose="020B0609020204030204" pitchFamily="49" charset="0"/>
            </a:endParaRPr>
          </a:p>
          <a:p>
            <a:pPr marL="0" indent="0">
              <a:buNone/>
            </a:pPr>
            <a:endParaRPr lang="en-GB" sz="1100" dirty="0"/>
          </a:p>
        </p:txBody>
      </p:sp>
      <p:sp>
        <p:nvSpPr>
          <p:cNvPr id="4" name="Slide Number Placeholder 3">
            <a:extLst>
              <a:ext uri="{FF2B5EF4-FFF2-40B4-BE49-F238E27FC236}">
                <a16:creationId xmlns:a16="http://schemas.microsoft.com/office/drawing/2014/main" id="{D2CB00AE-76E5-3AFE-56B8-535387AC3A37}"/>
              </a:ext>
            </a:extLst>
          </p:cNvPr>
          <p:cNvSpPr>
            <a:spLocks noGrp="1"/>
          </p:cNvSpPr>
          <p:nvPr>
            <p:ph type="sldNum" sz="quarter" idx="12"/>
          </p:nvPr>
        </p:nvSpPr>
        <p:spPr/>
        <p:txBody>
          <a:bodyPr/>
          <a:lstStyle/>
          <a:p>
            <a:fld id="{BC02BA03-5983-421D-8B8C-120B516DDDAA}" type="slidenum">
              <a:rPr lang="en-US" smtClean="0"/>
              <a:t>17</a:t>
            </a:fld>
            <a:endParaRPr lang="en-US"/>
          </a:p>
        </p:txBody>
      </p:sp>
      <p:pic>
        <p:nvPicPr>
          <p:cNvPr id="6" name="Picture 5">
            <a:extLst>
              <a:ext uri="{FF2B5EF4-FFF2-40B4-BE49-F238E27FC236}">
                <a16:creationId xmlns:a16="http://schemas.microsoft.com/office/drawing/2014/main" id="{E429D4BC-10C1-D631-8EE7-699C42EAD5F9}"/>
              </a:ext>
            </a:extLst>
          </p:cNvPr>
          <p:cNvPicPr>
            <a:picLocks noChangeAspect="1"/>
          </p:cNvPicPr>
          <p:nvPr/>
        </p:nvPicPr>
        <p:blipFill>
          <a:blip r:embed="rId2"/>
          <a:stretch>
            <a:fillRect/>
          </a:stretch>
        </p:blipFill>
        <p:spPr>
          <a:xfrm>
            <a:off x="2295272" y="2762869"/>
            <a:ext cx="9867231" cy="4083937"/>
          </a:xfrm>
          <a:prstGeom prst="rect">
            <a:avLst/>
          </a:prstGeom>
        </p:spPr>
      </p:pic>
    </p:spTree>
    <p:extLst>
      <p:ext uri="{BB962C8B-B14F-4D97-AF65-F5344CB8AC3E}">
        <p14:creationId xmlns:p14="http://schemas.microsoft.com/office/powerpoint/2010/main" val="3410703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F126-1B52-A69A-5DD1-5B3B8F40C928}"/>
              </a:ext>
            </a:extLst>
          </p:cNvPr>
          <p:cNvSpPr>
            <a:spLocks noGrp="1"/>
          </p:cNvSpPr>
          <p:nvPr>
            <p:ph type="title"/>
          </p:nvPr>
        </p:nvSpPr>
        <p:spPr>
          <a:xfrm>
            <a:off x="0" y="1"/>
            <a:ext cx="4630994" cy="610446"/>
          </a:xfrm>
        </p:spPr>
        <p:txBody>
          <a:bodyPr>
            <a:normAutofit fontScale="90000"/>
          </a:bodyPr>
          <a:lstStyle/>
          <a:p>
            <a:r>
              <a:rPr lang="fr-FR" dirty="0"/>
              <a:t>Code </a:t>
            </a:r>
            <a:r>
              <a:rPr lang="fr-FR" dirty="0" err="1"/>
              <a:t>Explaination</a:t>
            </a:r>
            <a:endParaRPr lang="en-GB" dirty="0"/>
          </a:p>
        </p:txBody>
      </p:sp>
      <p:sp>
        <p:nvSpPr>
          <p:cNvPr id="3" name="Content Placeholder 2">
            <a:extLst>
              <a:ext uri="{FF2B5EF4-FFF2-40B4-BE49-F238E27FC236}">
                <a16:creationId xmlns:a16="http://schemas.microsoft.com/office/drawing/2014/main" id="{B73E352D-EBEA-A59A-C328-5A34A487B4F9}"/>
              </a:ext>
            </a:extLst>
          </p:cNvPr>
          <p:cNvSpPr>
            <a:spLocks noGrp="1"/>
          </p:cNvSpPr>
          <p:nvPr>
            <p:ph idx="1"/>
          </p:nvPr>
        </p:nvSpPr>
        <p:spPr>
          <a:xfrm>
            <a:off x="88490" y="1732449"/>
            <a:ext cx="11179067" cy="4806003"/>
          </a:xfrm>
        </p:spPr>
        <p:txBody>
          <a:bodyPr>
            <a:normAutofit/>
          </a:bodyPr>
          <a:lstStyle/>
          <a:p>
            <a:pPr marL="36900" indent="0">
              <a:buNone/>
            </a:pPr>
            <a:r>
              <a:rPr lang="en-GB" sz="1100" b="0" dirty="0">
                <a:solidFill>
                  <a:srgbClr val="6A9955"/>
                </a:solidFill>
                <a:effectLst/>
                <a:latin typeface="Consolas" panose="020B0609020204030204" pitchFamily="49" charset="0"/>
              </a:rPr>
              <a:t>#download embedding model</a:t>
            </a:r>
            <a:endParaRPr lang="en-GB" sz="1100" b="0" dirty="0">
              <a:solidFill>
                <a:srgbClr val="CCCCCC"/>
              </a:solidFill>
              <a:effectLst/>
              <a:latin typeface="Consolas" panose="020B0609020204030204" pitchFamily="49" charset="0"/>
            </a:endParaRPr>
          </a:p>
          <a:p>
            <a:pPr marL="36900" indent="0">
              <a:buNone/>
            </a:pPr>
            <a:r>
              <a:rPr lang="en-GB" sz="1100" b="0" dirty="0">
                <a:solidFill>
                  <a:srgbClr val="569CD6"/>
                </a:solidFill>
                <a:effectLst/>
                <a:latin typeface="Consolas" panose="020B0609020204030204" pitchFamily="49" charset="0"/>
              </a:rPr>
              <a:t>def</a:t>
            </a:r>
            <a:r>
              <a:rPr lang="en-GB" sz="1100" b="0" dirty="0">
                <a:solidFill>
                  <a:srgbClr val="CCCCCC"/>
                </a:solidFill>
                <a:effectLst/>
                <a:latin typeface="Consolas" panose="020B0609020204030204" pitchFamily="49" charset="0"/>
              </a:rPr>
              <a:t> </a:t>
            </a:r>
            <a:r>
              <a:rPr lang="en-GB" sz="1100" b="0" dirty="0" err="1">
                <a:solidFill>
                  <a:srgbClr val="DCDCAA"/>
                </a:solidFill>
                <a:effectLst/>
                <a:latin typeface="Consolas" panose="020B0609020204030204" pitchFamily="49" charset="0"/>
              </a:rPr>
              <a:t>download_hugging_face_embeddings</a:t>
            </a:r>
            <a:r>
              <a:rPr lang="en-GB" sz="1100" b="0" dirty="0">
                <a:solidFill>
                  <a:srgbClr val="CCCCCC"/>
                </a:solidFill>
                <a:effectLst/>
                <a:latin typeface="Consolas" panose="020B0609020204030204" pitchFamily="49" charset="0"/>
              </a:rPr>
              <a:t>():</a:t>
            </a:r>
          </a:p>
          <a:p>
            <a:pPr marL="36900" indent="0">
              <a:buNone/>
            </a:pP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embeddings</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4EC9B0"/>
                </a:solidFill>
                <a:effectLst/>
                <a:latin typeface="Consolas" panose="020B0609020204030204" pitchFamily="49" charset="0"/>
              </a:rPr>
              <a:t>HuggingFaceEmbeddings</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model_name</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"sentence-transformers/all-MiniLM-L6-v2"</a:t>
            </a:r>
            <a:r>
              <a:rPr lang="en-GB" sz="1100" b="0" dirty="0">
                <a:solidFill>
                  <a:srgbClr val="CCCCCC"/>
                </a:solidFill>
                <a:effectLst/>
                <a:latin typeface="Consolas" panose="020B0609020204030204" pitchFamily="49" charset="0"/>
              </a:rPr>
              <a:t>)</a:t>
            </a:r>
          </a:p>
          <a:p>
            <a:pPr marL="36900" indent="0">
              <a:buNone/>
            </a:pPr>
            <a:r>
              <a:rPr lang="en-GB" sz="1100" b="0" dirty="0">
                <a:solidFill>
                  <a:srgbClr val="CCCCCC"/>
                </a:solidFill>
                <a:effectLst/>
                <a:latin typeface="Consolas" panose="020B0609020204030204" pitchFamily="49" charset="0"/>
              </a:rPr>
              <a:t>    </a:t>
            </a:r>
            <a:r>
              <a:rPr lang="en-GB" sz="1100" b="0" dirty="0">
                <a:solidFill>
                  <a:srgbClr val="C586C0"/>
                </a:solidFill>
                <a:effectLst/>
                <a:latin typeface="Consolas" panose="020B0609020204030204" pitchFamily="49" charset="0"/>
              </a:rPr>
              <a:t>return</a:t>
            </a: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embeddings</a:t>
            </a:r>
          </a:p>
          <a:p>
            <a:pPr marL="36900" indent="0">
              <a:buNone/>
            </a:pPr>
            <a:endParaRPr lang="en-GB" sz="1100" dirty="0">
              <a:solidFill>
                <a:srgbClr val="9CDCFE"/>
              </a:solidFill>
              <a:effectLst/>
              <a:latin typeface="Consolas" panose="020B0609020204030204" pitchFamily="49" charset="0"/>
            </a:endParaRPr>
          </a:p>
          <a:p>
            <a:pPr marL="36900" indent="0">
              <a:buNone/>
            </a:pPr>
            <a:r>
              <a:rPr lang="en-GB" sz="1100" b="0" dirty="0">
                <a:solidFill>
                  <a:srgbClr val="6A9955"/>
                </a:solidFill>
                <a:effectLst/>
                <a:latin typeface="Consolas" panose="020B0609020204030204" pitchFamily="49" charset="0"/>
              </a:rPr>
              <a:t>#Initializing the Pinecone</a:t>
            </a:r>
            <a:endParaRPr lang="en-GB" sz="1100" b="0" dirty="0">
              <a:solidFill>
                <a:srgbClr val="CCCCCC"/>
              </a:solidFill>
              <a:effectLst/>
              <a:latin typeface="Consolas" panose="020B0609020204030204" pitchFamily="49" charset="0"/>
            </a:endParaRPr>
          </a:p>
          <a:p>
            <a:pPr marL="36900" indent="0">
              <a:buNone/>
            </a:pPr>
            <a:r>
              <a:rPr lang="en-GB" sz="1100" b="0" dirty="0">
                <a:solidFill>
                  <a:srgbClr val="9CDCFE"/>
                </a:solidFill>
                <a:effectLst/>
                <a:latin typeface="Consolas" panose="020B0609020204030204" pitchFamily="49" charset="0"/>
              </a:rPr>
              <a:t>pc</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err="1">
                <a:solidFill>
                  <a:srgbClr val="4EC9B0"/>
                </a:solidFill>
                <a:effectLst/>
                <a:latin typeface="Consolas" panose="020B0609020204030204" pitchFamily="49" charset="0"/>
              </a:rPr>
              <a:t>pinecone</a:t>
            </a:r>
            <a:r>
              <a:rPr lang="en-GB" sz="1100" b="0" dirty="0" err="1">
                <a:solidFill>
                  <a:srgbClr val="CCCCCC"/>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init</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api_key</a:t>
            </a:r>
            <a:r>
              <a:rPr lang="en-GB" sz="1100" b="0" dirty="0">
                <a:solidFill>
                  <a:srgbClr val="D4D4D4"/>
                </a:solidFill>
                <a:effectLst/>
                <a:latin typeface="Consolas" panose="020B0609020204030204" pitchFamily="49" charset="0"/>
              </a:rPr>
              <a:t>=</a:t>
            </a:r>
            <a:r>
              <a:rPr lang="en-GB" sz="1100" b="0" dirty="0">
                <a:solidFill>
                  <a:srgbClr val="4FC1FF"/>
                </a:solidFill>
                <a:effectLst/>
                <a:latin typeface="Consolas" panose="020B0609020204030204" pitchFamily="49" charset="0"/>
              </a:rPr>
              <a:t>API_KEY</a:t>
            </a:r>
            <a:r>
              <a:rPr lang="en-GB" sz="1100" b="0" dirty="0">
                <a:solidFill>
                  <a:srgbClr val="CCCCCC"/>
                </a:solidFill>
                <a:effectLst/>
                <a:latin typeface="Consolas" panose="020B0609020204030204" pitchFamily="49" charset="0"/>
              </a:rPr>
              <a:t>,</a:t>
            </a:r>
          </a:p>
          <a:p>
            <a:pPr marL="36900" indent="0">
              <a:buNone/>
            </a:pP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environment</a:t>
            </a:r>
            <a:r>
              <a:rPr lang="en-GB" sz="1100" b="0" dirty="0">
                <a:solidFill>
                  <a:srgbClr val="D4D4D4"/>
                </a:solidFill>
                <a:effectLst/>
                <a:latin typeface="Consolas" panose="020B0609020204030204" pitchFamily="49" charset="0"/>
              </a:rPr>
              <a:t>=</a:t>
            </a:r>
            <a:r>
              <a:rPr lang="en-GB" sz="1100" b="0" dirty="0">
                <a:solidFill>
                  <a:srgbClr val="4FC1FF"/>
                </a:solidFill>
                <a:effectLst/>
                <a:latin typeface="Consolas" panose="020B0609020204030204" pitchFamily="49" charset="0"/>
              </a:rPr>
              <a:t>API_ENV</a:t>
            </a:r>
            <a:r>
              <a:rPr lang="en-GB" sz="1100" b="0" dirty="0">
                <a:solidFill>
                  <a:srgbClr val="CCCCCC"/>
                </a:solidFill>
                <a:effectLst/>
                <a:latin typeface="Consolas" panose="020B0609020204030204" pitchFamily="49" charset="0"/>
              </a:rPr>
              <a:t>)</a:t>
            </a:r>
          </a:p>
          <a:p>
            <a:pPr marL="36900" indent="0">
              <a:buNone/>
            </a:pPr>
            <a:endParaRPr lang="en-GB" sz="1100" b="0" dirty="0">
              <a:solidFill>
                <a:srgbClr val="CCCCCC"/>
              </a:solidFill>
              <a:effectLst/>
              <a:latin typeface="Consolas" panose="020B0609020204030204" pitchFamily="49" charset="0"/>
            </a:endParaRPr>
          </a:p>
          <a:p>
            <a:pPr marL="36900" indent="0">
              <a:buNone/>
            </a:pPr>
            <a:endParaRPr lang="en-GB" sz="1100" dirty="0"/>
          </a:p>
          <a:p>
            <a:pPr marL="36900" indent="0">
              <a:buNone/>
            </a:pPr>
            <a:endParaRPr lang="en-GB" sz="1100" dirty="0"/>
          </a:p>
          <a:p>
            <a:pPr marL="36900" indent="0">
              <a:buNone/>
            </a:pPr>
            <a:endParaRPr lang="en-GB" sz="1100" dirty="0"/>
          </a:p>
          <a:p>
            <a:pPr marL="36900" indent="0">
              <a:buNone/>
            </a:pPr>
            <a:endParaRPr lang="en-GB" sz="1100" dirty="0"/>
          </a:p>
          <a:p>
            <a:pPr marL="36900" indent="0">
              <a:buNone/>
            </a:pPr>
            <a:endParaRPr lang="en-GB" sz="1100" dirty="0"/>
          </a:p>
          <a:p>
            <a:pPr marL="36900" indent="0">
              <a:buNone/>
            </a:pPr>
            <a:endParaRPr lang="en-GB" sz="1100" dirty="0"/>
          </a:p>
          <a:p>
            <a:r>
              <a:rPr lang="en-GB" sz="1100" b="0" dirty="0">
                <a:solidFill>
                  <a:srgbClr val="6A9955"/>
                </a:solidFill>
                <a:effectLst/>
                <a:latin typeface="Consolas" panose="020B0609020204030204" pitchFamily="49" charset="0"/>
              </a:rPr>
              <a:t>#Creating Embeddings for Each of The Text Chunks &amp; storing</a:t>
            </a:r>
            <a:endParaRPr lang="en-GB" sz="1100" b="0" dirty="0">
              <a:solidFill>
                <a:srgbClr val="CCCCCC"/>
              </a:solidFill>
              <a:effectLst/>
              <a:latin typeface="Consolas" panose="020B0609020204030204" pitchFamily="49" charset="0"/>
            </a:endParaRPr>
          </a:p>
          <a:p>
            <a:r>
              <a:rPr lang="en-GB" sz="1100" b="0" dirty="0" err="1">
                <a:solidFill>
                  <a:srgbClr val="4EC9B0"/>
                </a:solidFill>
                <a:effectLst/>
                <a:latin typeface="Consolas" panose="020B0609020204030204" pitchFamily="49" charset="0"/>
              </a:rPr>
              <a:t>Pinecone</a:t>
            </a:r>
            <a:r>
              <a:rPr lang="en-GB" sz="1100" b="0" dirty="0" err="1">
                <a:solidFill>
                  <a:srgbClr val="CCCCCC"/>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from_texts</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list_chunks</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text_embeddings</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index_name</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index_name</a:t>
            </a:r>
            <a:r>
              <a:rPr lang="en-GB" sz="1100" b="0" dirty="0">
                <a:solidFill>
                  <a:srgbClr val="CCCCCC"/>
                </a:solidFill>
                <a:effectLst/>
                <a:latin typeface="Consolas" panose="020B0609020204030204" pitchFamily="49" charset="0"/>
              </a:rPr>
              <a:t>)</a:t>
            </a:r>
          </a:p>
          <a:p>
            <a:pPr marL="36900" indent="0">
              <a:buNone/>
            </a:pPr>
            <a:endParaRPr lang="en-GB" sz="1100" dirty="0"/>
          </a:p>
        </p:txBody>
      </p:sp>
      <p:sp>
        <p:nvSpPr>
          <p:cNvPr id="4" name="Slide Number Placeholder 3">
            <a:extLst>
              <a:ext uri="{FF2B5EF4-FFF2-40B4-BE49-F238E27FC236}">
                <a16:creationId xmlns:a16="http://schemas.microsoft.com/office/drawing/2014/main" id="{9D6C35BC-36B1-7E05-039C-031ED0C9FAF1}"/>
              </a:ext>
            </a:extLst>
          </p:cNvPr>
          <p:cNvSpPr>
            <a:spLocks noGrp="1"/>
          </p:cNvSpPr>
          <p:nvPr>
            <p:ph type="sldNum" sz="quarter" idx="12"/>
          </p:nvPr>
        </p:nvSpPr>
        <p:spPr/>
        <p:txBody>
          <a:bodyPr/>
          <a:lstStyle/>
          <a:p>
            <a:fld id="{BC02BA03-5983-421D-8B8C-120B516DDDAA}" type="slidenum">
              <a:rPr lang="en-US" smtClean="0"/>
              <a:t>18</a:t>
            </a:fld>
            <a:endParaRPr lang="en-US"/>
          </a:p>
        </p:txBody>
      </p:sp>
      <p:sp>
        <p:nvSpPr>
          <p:cNvPr id="6" name="TextBox 5">
            <a:extLst>
              <a:ext uri="{FF2B5EF4-FFF2-40B4-BE49-F238E27FC236}">
                <a16:creationId xmlns:a16="http://schemas.microsoft.com/office/drawing/2014/main" id="{F0622D53-495B-E845-62C9-C062B8FFFE1F}"/>
              </a:ext>
            </a:extLst>
          </p:cNvPr>
          <p:cNvSpPr txBox="1"/>
          <p:nvPr/>
        </p:nvSpPr>
        <p:spPr>
          <a:xfrm>
            <a:off x="0" y="6448069"/>
            <a:ext cx="11779046" cy="369332"/>
          </a:xfrm>
          <a:prstGeom prst="rect">
            <a:avLst/>
          </a:prstGeom>
          <a:noFill/>
        </p:spPr>
        <p:txBody>
          <a:bodyPr wrap="square">
            <a:spAutoFit/>
          </a:bodyPr>
          <a:lstStyle/>
          <a:p>
            <a:r>
              <a:rPr lang="en-GB" dirty="0"/>
              <a:t>https://huggingface.co/sentence-transformers/all-MiniLM-L6-v2</a:t>
            </a:r>
          </a:p>
        </p:txBody>
      </p:sp>
      <p:pic>
        <p:nvPicPr>
          <p:cNvPr id="8" name="Picture 7">
            <a:extLst>
              <a:ext uri="{FF2B5EF4-FFF2-40B4-BE49-F238E27FC236}">
                <a16:creationId xmlns:a16="http://schemas.microsoft.com/office/drawing/2014/main" id="{E0CA0903-63B0-A074-26CB-A3FEAFE336F7}"/>
              </a:ext>
            </a:extLst>
          </p:cNvPr>
          <p:cNvPicPr>
            <a:picLocks noChangeAspect="1"/>
          </p:cNvPicPr>
          <p:nvPr/>
        </p:nvPicPr>
        <p:blipFill>
          <a:blip r:embed="rId2"/>
          <a:stretch>
            <a:fillRect/>
          </a:stretch>
        </p:blipFill>
        <p:spPr>
          <a:xfrm>
            <a:off x="258967" y="4354907"/>
            <a:ext cx="10176387" cy="879440"/>
          </a:xfrm>
          <a:prstGeom prst="rect">
            <a:avLst/>
          </a:prstGeom>
        </p:spPr>
      </p:pic>
    </p:spTree>
    <p:extLst>
      <p:ext uri="{BB962C8B-B14F-4D97-AF65-F5344CB8AC3E}">
        <p14:creationId xmlns:p14="http://schemas.microsoft.com/office/powerpoint/2010/main" val="49706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ECA6-DE78-8069-7E1B-2D0F7E528A55}"/>
              </a:ext>
            </a:extLst>
          </p:cNvPr>
          <p:cNvSpPr>
            <a:spLocks noGrp="1"/>
          </p:cNvSpPr>
          <p:nvPr>
            <p:ph type="title"/>
          </p:nvPr>
        </p:nvSpPr>
        <p:spPr>
          <a:xfrm>
            <a:off x="0" y="9832"/>
            <a:ext cx="5496232" cy="669891"/>
          </a:xfrm>
        </p:spPr>
        <p:txBody>
          <a:bodyPr>
            <a:normAutofit fontScale="90000"/>
          </a:bodyPr>
          <a:lstStyle/>
          <a:p>
            <a:r>
              <a:rPr lang="fr-FR" dirty="0"/>
              <a:t>Code </a:t>
            </a:r>
            <a:r>
              <a:rPr lang="fr-FR" dirty="0" err="1"/>
              <a:t>Explaination</a:t>
            </a:r>
            <a:endParaRPr lang="en-GB" dirty="0"/>
          </a:p>
        </p:txBody>
      </p:sp>
      <p:sp>
        <p:nvSpPr>
          <p:cNvPr id="3" name="Content Placeholder 2">
            <a:extLst>
              <a:ext uri="{FF2B5EF4-FFF2-40B4-BE49-F238E27FC236}">
                <a16:creationId xmlns:a16="http://schemas.microsoft.com/office/drawing/2014/main" id="{114B2CB0-BDB6-18C7-6E9F-4D9114F16BC8}"/>
              </a:ext>
            </a:extLst>
          </p:cNvPr>
          <p:cNvSpPr>
            <a:spLocks noGrp="1"/>
          </p:cNvSpPr>
          <p:nvPr>
            <p:ph idx="1"/>
          </p:nvPr>
        </p:nvSpPr>
        <p:spPr>
          <a:xfrm>
            <a:off x="0" y="1111045"/>
            <a:ext cx="12191999" cy="5746955"/>
          </a:xfrm>
        </p:spPr>
        <p:txBody>
          <a:bodyPr>
            <a:normAutofit/>
          </a:bodyPr>
          <a:lstStyle/>
          <a:p>
            <a:pPr marL="36900" indent="0">
              <a:buNone/>
            </a:pPr>
            <a:r>
              <a:rPr lang="en-GB" sz="1100" b="0" dirty="0">
                <a:solidFill>
                  <a:srgbClr val="6A9955"/>
                </a:solidFill>
                <a:effectLst/>
                <a:latin typeface="Consolas" panose="020B0609020204030204" pitchFamily="49" charset="0"/>
              </a:rPr>
              <a:t>#If we already have an index we can load it like this</a:t>
            </a:r>
            <a:endParaRPr lang="en-GB" sz="1100" b="0" dirty="0">
              <a:solidFill>
                <a:srgbClr val="CCCCCC"/>
              </a:solidFill>
              <a:effectLst/>
              <a:latin typeface="Consolas" panose="020B0609020204030204" pitchFamily="49" charset="0"/>
            </a:endParaRPr>
          </a:p>
          <a:p>
            <a:pPr marL="36900" indent="0">
              <a:buNone/>
            </a:pPr>
            <a:r>
              <a:rPr lang="en-GB" sz="1100" b="0" dirty="0" err="1">
                <a:solidFill>
                  <a:srgbClr val="9CDCFE"/>
                </a:solidFill>
                <a:effectLst/>
                <a:latin typeface="Consolas" panose="020B0609020204030204" pitchFamily="49" charset="0"/>
              </a:rPr>
              <a:t>retrived_text</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4EC9B0"/>
                </a:solidFill>
                <a:effectLst/>
                <a:latin typeface="Consolas" panose="020B0609020204030204" pitchFamily="49" charset="0"/>
              </a:rPr>
              <a:t>Pinecone</a:t>
            </a:r>
            <a:r>
              <a:rPr lang="en-GB" sz="1100" b="0" dirty="0" err="1">
                <a:solidFill>
                  <a:srgbClr val="CCCCCC"/>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from_existing_index</a:t>
            </a:r>
            <a:r>
              <a:rPr lang="en-GB" sz="1100" b="0" dirty="0">
                <a:solidFill>
                  <a:srgbClr val="CCCCCC"/>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index_name</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text_embeddings</a:t>
            </a:r>
            <a:r>
              <a:rPr lang="en-GB" sz="1100" b="0" dirty="0">
                <a:solidFill>
                  <a:srgbClr val="CCCCCC"/>
                </a:solidFill>
                <a:effectLst/>
                <a:latin typeface="Consolas" panose="020B0609020204030204" pitchFamily="49" charset="0"/>
              </a:rPr>
              <a:t>)</a:t>
            </a:r>
          </a:p>
          <a:p>
            <a:pPr marL="36900" indent="0">
              <a:buNone/>
            </a:pPr>
            <a:br>
              <a:rPr lang="en-GB" sz="1100" b="0" dirty="0">
                <a:solidFill>
                  <a:srgbClr val="CCCCCC"/>
                </a:solidFill>
                <a:effectLst/>
                <a:latin typeface="Consolas" panose="020B0609020204030204" pitchFamily="49" charset="0"/>
              </a:rPr>
            </a:br>
            <a:r>
              <a:rPr lang="en-GB" sz="1100" b="0" dirty="0">
                <a:solidFill>
                  <a:srgbClr val="9CDCFE"/>
                </a:solidFill>
                <a:effectLst/>
                <a:latin typeface="Consolas" panose="020B0609020204030204" pitchFamily="49" charset="0"/>
              </a:rPr>
              <a:t>query</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a:solidFill>
                  <a:srgbClr val="CE9178"/>
                </a:solidFill>
                <a:effectLst/>
                <a:latin typeface="Consolas" panose="020B0609020204030204" pitchFamily="49" charset="0"/>
              </a:rPr>
              <a:t>"Who is  Alex Thompson"</a:t>
            </a:r>
            <a:endParaRPr lang="en-GB" sz="1100" b="0" dirty="0">
              <a:solidFill>
                <a:srgbClr val="CCCCCC"/>
              </a:solidFill>
              <a:effectLst/>
              <a:latin typeface="Consolas" panose="020B0609020204030204" pitchFamily="49" charset="0"/>
            </a:endParaRPr>
          </a:p>
          <a:p>
            <a:pPr marL="36900" indent="0">
              <a:buNone/>
            </a:pPr>
            <a:br>
              <a:rPr lang="en-GB" sz="1100" b="0" dirty="0">
                <a:solidFill>
                  <a:srgbClr val="CCCCCC"/>
                </a:solidFill>
                <a:effectLst/>
                <a:latin typeface="Consolas" panose="020B0609020204030204" pitchFamily="49" charset="0"/>
              </a:rPr>
            </a:br>
            <a:r>
              <a:rPr lang="en-GB" sz="1100" b="0" dirty="0">
                <a:solidFill>
                  <a:srgbClr val="9CDCFE"/>
                </a:solidFill>
                <a:effectLst/>
                <a:latin typeface="Consolas" panose="020B0609020204030204" pitchFamily="49" charset="0"/>
              </a:rPr>
              <a:t>docs</a:t>
            </a:r>
            <a:r>
              <a:rPr lang="en-GB" sz="1100" b="0" dirty="0">
                <a:solidFill>
                  <a:srgbClr val="CCCCCC"/>
                </a:solidFill>
                <a:effectLst/>
                <a:latin typeface="Consolas" panose="020B0609020204030204" pitchFamily="49" charset="0"/>
              </a:rPr>
              <a:t> </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retrived_text</a:t>
            </a:r>
            <a:r>
              <a:rPr lang="en-GB" sz="1100" b="0" dirty="0" err="1">
                <a:solidFill>
                  <a:srgbClr val="CCCCCC"/>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similarity_search</a:t>
            </a:r>
            <a:r>
              <a:rPr lang="en-GB" sz="1100" b="0" dirty="0">
                <a:solidFill>
                  <a:srgbClr val="CCCCCC"/>
                </a:solidFill>
                <a:effectLst/>
                <a:latin typeface="Consolas" panose="020B0609020204030204" pitchFamily="49" charset="0"/>
              </a:rPr>
              <a:t>(</a:t>
            </a:r>
            <a:r>
              <a:rPr lang="en-GB" sz="1100" b="0" dirty="0">
                <a:solidFill>
                  <a:srgbClr val="9CDCFE"/>
                </a:solidFill>
                <a:effectLst/>
                <a:latin typeface="Consolas" panose="020B0609020204030204" pitchFamily="49" charset="0"/>
              </a:rPr>
              <a:t>query</a:t>
            </a: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k</a:t>
            </a:r>
            <a:r>
              <a:rPr lang="en-GB" sz="1100" b="0" dirty="0">
                <a:solidFill>
                  <a:srgbClr val="D4D4D4"/>
                </a:solidFill>
                <a:effectLst/>
                <a:latin typeface="Consolas" panose="020B0609020204030204" pitchFamily="49" charset="0"/>
              </a:rPr>
              <a:t>=</a:t>
            </a:r>
            <a:r>
              <a:rPr lang="en-GB" sz="1100" b="0" dirty="0">
                <a:solidFill>
                  <a:srgbClr val="B5CEA8"/>
                </a:solidFill>
                <a:effectLst/>
                <a:latin typeface="Consolas" panose="020B0609020204030204" pitchFamily="49" charset="0"/>
              </a:rPr>
              <a:t>1</a:t>
            </a:r>
            <a:r>
              <a:rPr lang="en-GB" sz="1100" b="0" dirty="0">
                <a:solidFill>
                  <a:srgbClr val="CCCCCC"/>
                </a:solidFill>
                <a:effectLst/>
                <a:latin typeface="Consolas" panose="020B0609020204030204" pitchFamily="49" charset="0"/>
              </a:rPr>
              <a:t>)</a:t>
            </a:r>
          </a:p>
          <a:p>
            <a:pPr marL="36900" indent="0">
              <a:buNone/>
            </a:pPr>
            <a:br>
              <a:rPr lang="en-GB" sz="1100" b="0" dirty="0">
                <a:solidFill>
                  <a:srgbClr val="CCCCCC"/>
                </a:solidFill>
                <a:effectLst/>
                <a:latin typeface="Consolas" panose="020B0609020204030204" pitchFamily="49" charset="0"/>
              </a:rPr>
            </a:br>
            <a:r>
              <a:rPr lang="en-GB" sz="1100" b="0" dirty="0">
                <a:solidFill>
                  <a:srgbClr val="DCDCAA"/>
                </a:solidFill>
                <a:effectLst/>
                <a:latin typeface="Consolas" panose="020B0609020204030204" pitchFamily="49" charset="0"/>
              </a:rPr>
              <a:t>print</a:t>
            </a:r>
            <a:r>
              <a:rPr lang="en-GB" sz="1100" b="0" dirty="0">
                <a:solidFill>
                  <a:srgbClr val="CCCCCC"/>
                </a:solidFill>
                <a:effectLst/>
                <a:latin typeface="Consolas" panose="020B0609020204030204" pitchFamily="49" charset="0"/>
              </a:rPr>
              <a:t>(</a:t>
            </a:r>
            <a:r>
              <a:rPr lang="en-GB" sz="1100" b="0" dirty="0">
                <a:solidFill>
                  <a:srgbClr val="CE9178"/>
                </a:solidFill>
                <a:effectLst/>
                <a:latin typeface="Consolas" panose="020B0609020204030204" pitchFamily="49" charset="0"/>
              </a:rPr>
              <a:t>"Result"</a:t>
            </a: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docs</a:t>
            </a:r>
            <a:r>
              <a:rPr lang="en-GB" sz="1100" b="0" dirty="0">
                <a:solidFill>
                  <a:srgbClr val="CCCCCC"/>
                </a:solidFill>
                <a:effectLst/>
                <a:latin typeface="Consolas" panose="020B0609020204030204" pitchFamily="49" charset="0"/>
              </a:rPr>
              <a:t>)</a:t>
            </a:r>
          </a:p>
          <a:p>
            <a:pPr marL="36900" indent="0">
              <a:buNone/>
            </a:pPr>
            <a:endParaRPr lang="en-GB" sz="1100" dirty="0"/>
          </a:p>
        </p:txBody>
      </p:sp>
      <p:sp>
        <p:nvSpPr>
          <p:cNvPr id="4" name="Slide Number Placeholder 3">
            <a:extLst>
              <a:ext uri="{FF2B5EF4-FFF2-40B4-BE49-F238E27FC236}">
                <a16:creationId xmlns:a16="http://schemas.microsoft.com/office/drawing/2014/main" id="{BF9B8C22-B2BA-5814-C8FB-4BFB8CBD70F8}"/>
              </a:ext>
            </a:extLst>
          </p:cNvPr>
          <p:cNvSpPr>
            <a:spLocks noGrp="1"/>
          </p:cNvSpPr>
          <p:nvPr>
            <p:ph type="sldNum" sz="quarter" idx="12"/>
          </p:nvPr>
        </p:nvSpPr>
        <p:spPr/>
        <p:txBody>
          <a:bodyPr/>
          <a:lstStyle/>
          <a:p>
            <a:fld id="{BC02BA03-5983-421D-8B8C-120B516DDDAA}" type="slidenum">
              <a:rPr lang="en-US" smtClean="0"/>
              <a:t>19</a:t>
            </a:fld>
            <a:endParaRPr lang="en-US"/>
          </a:p>
        </p:txBody>
      </p:sp>
      <p:pic>
        <p:nvPicPr>
          <p:cNvPr id="6" name="Picture 5">
            <a:extLst>
              <a:ext uri="{FF2B5EF4-FFF2-40B4-BE49-F238E27FC236}">
                <a16:creationId xmlns:a16="http://schemas.microsoft.com/office/drawing/2014/main" id="{D8A2AC7D-5C6A-8910-73BB-0EEBE41AF1F9}"/>
              </a:ext>
            </a:extLst>
          </p:cNvPr>
          <p:cNvPicPr>
            <a:picLocks noChangeAspect="1"/>
          </p:cNvPicPr>
          <p:nvPr/>
        </p:nvPicPr>
        <p:blipFill>
          <a:blip r:embed="rId2"/>
          <a:stretch>
            <a:fillRect/>
          </a:stretch>
        </p:blipFill>
        <p:spPr>
          <a:xfrm>
            <a:off x="138586" y="3094374"/>
            <a:ext cx="3970364" cy="3444538"/>
          </a:xfrm>
          <a:prstGeom prst="rect">
            <a:avLst/>
          </a:prstGeom>
        </p:spPr>
      </p:pic>
    </p:spTree>
    <p:extLst>
      <p:ext uri="{BB962C8B-B14F-4D97-AF65-F5344CB8AC3E}">
        <p14:creationId xmlns:p14="http://schemas.microsoft.com/office/powerpoint/2010/main" val="28634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DDAC-4BD0-C8EB-EEAD-8FF6A952B8D8}"/>
              </a:ext>
            </a:extLst>
          </p:cNvPr>
          <p:cNvSpPr>
            <a:spLocks noGrp="1"/>
          </p:cNvSpPr>
          <p:nvPr>
            <p:ph type="title"/>
          </p:nvPr>
        </p:nvSpPr>
        <p:spPr/>
        <p:txBody>
          <a:bodyPr/>
          <a:lstStyle/>
          <a:p>
            <a:r>
              <a:rPr lang="fr-FR" dirty="0" err="1"/>
              <a:t>Outline</a:t>
            </a:r>
            <a:endParaRPr lang="en-GB" dirty="0"/>
          </a:p>
        </p:txBody>
      </p:sp>
      <p:sp>
        <p:nvSpPr>
          <p:cNvPr id="3" name="Content Placeholder 2">
            <a:extLst>
              <a:ext uri="{FF2B5EF4-FFF2-40B4-BE49-F238E27FC236}">
                <a16:creationId xmlns:a16="http://schemas.microsoft.com/office/drawing/2014/main" id="{C2268586-F586-2E7C-8DAA-C349ADEC8A3E}"/>
              </a:ext>
            </a:extLst>
          </p:cNvPr>
          <p:cNvSpPr>
            <a:spLocks noGrp="1"/>
          </p:cNvSpPr>
          <p:nvPr>
            <p:ph idx="1"/>
          </p:nvPr>
        </p:nvSpPr>
        <p:spPr/>
        <p:txBody>
          <a:bodyPr/>
          <a:lstStyle/>
          <a:p>
            <a:r>
              <a:rPr lang="fr-FR" dirty="0"/>
              <a:t>Objective</a:t>
            </a:r>
          </a:p>
          <a:p>
            <a:r>
              <a:rPr lang="fr-FR" dirty="0" err="1"/>
              <a:t>Literature</a:t>
            </a:r>
            <a:r>
              <a:rPr lang="fr-FR" dirty="0"/>
              <a:t> </a:t>
            </a:r>
            <a:r>
              <a:rPr lang="fr-FR" dirty="0" err="1"/>
              <a:t>Review</a:t>
            </a:r>
            <a:endParaRPr lang="fr-FR" dirty="0"/>
          </a:p>
          <a:p>
            <a:r>
              <a:rPr lang="en-GB" dirty="0"/>
              <a:t>Our Approach</a:t>
            </a:r>
          </a:p>
          <a:p>
            <a:r>
              <a:rPr lang="en-GB" dirty="0"/>
              <a:t>Result Discussion</a:t>
            </a:r>
          </a:p>
          <a:p>
            <a:r>
              <a:rPr lang="en-GB" dirty="0"/>
              <a:t>Conclusion</a:t>
            </a:r>
          </a:p>
        </p:txBody>
      </p:sp>
      <p:sp>
        <p:nvSpPr>
          <p:cNvPr id="4" name="Slide Number Placeholder 3">
            <a:extLst>
              <a:ext uri="{FF2B5EF4-FFF2-40B4-BE49-F238E27FC236}">
                <a16:creationId xmlns:a16="http://schemas.microsoft.com/office/drawing/2014/main" id="{FBC3A6F7-B34A-43CF-1E47-79EA3798388A}"/>
              </a:ext>
            </a:extLst>
          </p:cNvPr>
          <p:cNvSpPr>
            <a:spLocks noGrp="1"/>
          </p:cNvSpPr>
          <p:nvPr>
            <p:ph type="sldNum" sz="quarter" idx="12"/>
          </p:nvPr>
        </p:nvSpPr>
        <p:spPr/>
        <p:txBody>
          <a:bodyPr/>
          <a:lstStyle/>
          <a:p>
            <a:fld id="{BC02BA03-5983-421D-8B8C-120B516DDDAA}" type="slidenum">
              <a:rPr lang="en-US" smtClean="0"/>
              <a:t>2</a:t>
            </a:fld>
            <a:endParaRPr lang="en-US"/>
          </a:p>
        </p:txBody>
      </p:sp>
    </p:spTree>
    <p:extLst>
      <p:ext uri="{BB962C8B-B14F-4D97-AF65-F5344CB8AC3E}">
        <p14:creationId xmlns:p14="http://schemas.microsoft.com/office/powerpoint/2010/main" val="178166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8ADB-117A-5F72-C7A3-E58ED597C9B4}"/>
              </a:ext>
            </a:extLst>
          </p:cNvPr>
          <p:cNvSpPr>
            <a:spLocks noGrp="1"/>
          </p:cNvSpPr>
          <p:nvPr>
            <p:ph type="title"/>
          </p:nvPr>
        </p:nvSpPr>
        <p:spPr>
          <a:xfrm>
            <a:off x="0" y="68493"/>
            <a:ext cx="4652387" cy="504263"/>
          </a:xfrm>
        </p:spPr>
        <p:txBody>
          <a:bodyPr>
            <a:normAutofit fontScale="90000"/>
          </a:bodyPr>
          <a:lstStyle/>
          <a:p>
            <a:r>
              <a:rPr lang="fr-FR" dirty="0"/>
              <a:t>Final </a:t>
            </a:r>
            <a:r>
              <a:rPr lang="fr-FR" dirty="0" err="1"/>
              <a:t>Result</a:t>
            </a:r>
            <a:endParaRPr lang="en-GB" dirty="0"/>
          </a:p>
        </p:txBody>
      </p:sp>
      <p:sp>
        <p:nvSpPr>
          <p:cNvPr id="3" name="Content Placeholder 2">
            <a:extLst>
              <a:ext uri="{FF2B5EF4-FFF2-40B4-BE49-F238E27FC236}">
                <a16:creationId xmlns:a16="http://schemas.microsoft.com/office/drawing/2014/main" id="{B54D9A33-D72A-904A-8888-689BD5595017}"/>
              </a:ext>
            </a:extLst>
          </p:cNvPr>
          <p:cNvSpPr>
            <a:spLocks noGrp="1"/>
          </p:cNvSpPr>
          <p:nvPr>
            <p:ph idx="1"/>
          </p:nvPr>
        </p:nvSpPr>
        <p:spPr>
          <a:xfrm>
            <a:off x="25708" y="572756"/>
            <a:ext cx="12136146" cy="5604207"/>
          </a:xfrm>
        </p:spPr>
        <p:txBody>
          <a:bodyPr>
            <a:normAutofit/>
          </a:bodyPr>
          <a:lstStyle/>
          <a:p>
            <a:pPr marL="0" indent="0">
              <a:buNone/>
            </a:pPr>
            <a:r>
              <a:rPr lang="en-GB" sz="1100" b="0" dirty="0" err="1">
                <a:solidFill>
                  <a:srgbClr val="9CDCFE"/>
                </a:solidFill>
                <a:effectLst/>
                <a:latin typeface="Consolas" panose="020B0609020204030204" pitchFamily="49" charset="0"/>
              </a:rPr>
              <a:t>llm</a:t>
            </a:r>
            <a:r>
              <a:rPr lang="en-GB" sz="1100" b="0" dirty="0">
                <a:solidFill>
                  <a:srgbClr val="D4D4D4"/>
                </a:solidFill>
                <a:effectLst/>
                <a:latin typeface="Consolas" panose="020B0609020204030204" pitchFamily="49" charset="0"/>
              </a:rPr>
              <a:t>=</a:t>
            </a:r>
            <a:r>
              <a:rPr lang="en-GB" sz="1100" b="0" dirty="0" err="1">
                <a:solidFill>
                  <a:srgbClr val="4EC9B0"/>
                </a:solidFill>
                <a:effectLst/>
                <a:latin typeface="Consolas" panose="020B0609020204030204" pitchFamily="49" charset="0"/>
              </a:rPr>
              <a:t>CTransformers</a:t>
            </a:r>
            <a:r>
              <a:rPr lang="en-GB" sz="1100" b="0" dirty="0">
                <a:solidFill>
                  <a:srgbClr val="CCCCCC"/>
                </a:solidFill>
                <a:effectLst/>
                <a:latin typeface="Consolas" panose="020B0609020204030204" pitchFamily="49" charset="0"/>
              </a:rPr>
              <a:t>(</a:t>
            </a:r>
            <a:r>
              <a:rPr lang="en-GB" sz="1100" b="0" dirty="0">
                <a:solidFill>
                  <a:srgbClr val="9CDCFE"/>
                </a:solidFill>
                <a:effectLst/>
                <a:latin typeface="Consolas" panose="020B0609020204030204" pitchFamily="49" charset="0"/>
              </a:rPr>
              <a:t>model</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"../model/llama-2-7b-chat.ggmlv3.q4_0.bin"</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model_type</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"llama"</a:t>
            </a:r>
            <a:r>
              <a:rPr lang="en-GB" sz="1100" b="0" dirty="0">
                <a:solidFill>
                  <a:srgbClr val="CCCCCC"/>
                </a:solidFill>
                <a:effectLst/>
                <a:latin typeface="Consolas" panose="020B0609020204030204" pitchFamily="49" charset="0"/>
              </a:rPr>
              <a:t>,</a:t>
            </a:r>
          </a:p>
          <a:p>
            <a:pPr marL="0" indent="0">
              <a:buNone/>
            </a:pPr>
            <a:r>
              <a:rPr lang="en-GB" sz="1100" b="0" dirty="0">
                <a:solidFill>
                  <a:srgbClr val="CCCCCC"/>
                </a:solidFill>
                <a:effectLst/>
                <a:latin typeface="Consolas" panose="020B0609020204030204" pitchFamily="49" charset="0"/>
              </a:rPr>
              <a:t>                  </a:t>
            </a:r>
            <a:r>
              <a:rPr lang="en-GB" sz="1100" b="0" dirty="0">
                <a:solidFill>
                  <a:srgbClr val="9CDCFE"/>
                </a:solidFill>
                <a:effectLst/>
                <a:latin typeface="Consolas" panose="020B0609020204030204" pitchFamily="49" charset="0"/>
              </a:rPr>
              <a:t>config</a:t>
            </a:r>
            <a:r>
              <a:rPr lang="en-GB" sz="1100" b="0" dirty="0">
                <a:solidFill>
                  <a:srgbClr val="D4D4D4"/>
                </a:solidFill>
                <a:effectLst/>
                <a:latin typeface="Consolas" panose="020B0609020204030204" pitchFamily="49" charset="0"/>
              </a:rPr>
              <a:t>=</a:t>
            </a:r>
            <a:r>
              <a:rPr lang="en-GB" sz="1100" b="0" dirty="0">
                <a:solidFill>
                  <a:srgbClr val="CCCCCC"/>
                </a:solidFill>
                <a:effectLst/>
                <a:latin typeface="Consolas" panose="020B0609020204030204" pitchFamily="49" charset="0"/>
              </a:rPr>
              <a:t>{</a:t>
            </a:r>
            <a:r>
              <a:rPr lang="en-GB" sz="1100" b="0" dirty="0">
                <a:solidFill>
                  <a:srgbClr val="CE9178"/>
                </a:solidFill>
                <a:effectLst/>
                <a:latin typeface="Consolas" panose="020B0609020204030204" pitchFamily="49" charset="0"/>
              </a:rPr>
              <a:t>'max_new_tokens'</a:t>
            </a:r>
            <a:r>
              <a:rPr lang="en-GB" sz="1100" b="0" dirty="0">
                <a:solidFill>
                  <a:srgbClr val="CCCCCC"/>
                </a:solidFill>
                <a:effectLst/>
                <a:latin typeface="Consolas" panose="020B0609020204030204" pitchFamily="49" charset="0"/>
              </a:rPr>
              <a:t>:</a:t>
            </a:r>
            <a:r>
              <a:rPr lang="en-GB" sz="1100" b="0" dirty="0">
                <a:solidFill>
                  <a:srgbClr val="B5CEA8"/>
                </a:solidFill>
                <a:effectLst/>
                <a:latin typeface="Consolas" panose="020B0609020204030204" pitchFamily="49" charset="0"/>
              </a:rPr>
              <a:t>256</a:t>
            </a:r>
            <a:r>
              <a:rPr lang="en-GB" sz="1100" b="0" dirty="0">
                <a:solidFill>
                  <a:srgbClr val="CCCCCC"/>
                </a:solidFill>
                <a:effectLst/>
                <a:latin typeface="Consolas" panose="020B0609020204030204" pitchFamily="49" charset="0"/>
              </a:rPr>
              <a:t>})</a:t>
            </a:r>
          </a:p>
          <a:p>
            <a:pPr marL="0" indent="0">
              <a:buNone/>
            </a:pPr>
            <a:endParaRPr lang="en-GB" sz="1100" dirty="0">
              <a:solidFill>
                <a:srgbClr val="CCCCCC"/>
              </a:solidFill>
              <a:latin typeface="Consolas" panose="020B0609020204030204" pitchFamily="49" charset="0"/>
            </a:endParaRPr>
          </a:p>
          <a:p>
            <a:pPr marL="0" indent="0">
              <a:buNone/>
            </a:pPr>
            <a:endParaRPr lang="en-GB" sz="1100" dirty="0">
              <a:solidFill>
                <a:srgbClr val="CCCCCC"/>
              </a:solidFill>
              <a:latin typeface="Consolas" panose="020B0609020204030204" pitchFamily="49" charset="0"/>
            </a:endParaRPr>
          </a:p>
          <a:p>
            <a:pPr marL="0" indent="0">
              <a:buNone/>
            </a:pPr>
            <a:r>
              <a:rPr lang="en-GB" sz="900" b="0" dirty="0" err="1">
                <a:solidFill>
                  <a:srgbClr val="9CDCFE"/>
                </a:solidFill>
                <a:effectLst/>
                <a:latin typeface="Consolas" panose="020B0609020204030204" pitchFamily="49" charset="0"/>
              </a:rPr>
              <a:t>question_answer</a:t>
            </a:r>
            <a:r>
              <a:rPr lang="en-GB" sz="900" b="0" dirty="0">
                <a:solidFill>
                  <a:srgbClr val="D4D4D4"/>
                </a:solidFill>
                <a:effectLst/>
                <a:latin typeface="Consolas" panose="020B0609020204030204" pitchFamily="49" charset="0"/>
              </a:rPr>
              <a:t>=</a:t>
            </a:r>
            <a:r>
              <a:rPr lang="en-GB" sz="900" b="0" dirty="0" err="1">
                <a:solidFill>
                  <a:srgbClr val="4EC9B0"/>
                </a:solidFill>
                <a:effectLst/>
                <a:latin typeface="Consolas" panose="020B0609020204030204" pitchFamily="49" charset="0"/>
              </a:rPr>
              <a:t>RetrievalQA</a:t>
            </a:r>
            <a:r>
              <a:rPr lang="en-GB" sz="900" b="0" dirty="0" err="1">
                <a:solidFill>
                  <a:srgbClr val="CCCCCC"/>
                </a:solidFill>
                <a:effectLst/>
                <a:latin typeface="Consolas" panose="020B0609020204030204" pitchFamily="49" charset="0"/>
              </a:rPr>
              <a:t>.</a:t>
            </a:r>
            <a:r>
              <a:rPr lang="en-GB" sz="900" b="0" dirty="0" err="1">
                <a:solidFill>
                  <a:srgbClr val="DCDCAA"/>
                </a:solidFill>
                <a:effectLst/>
                <a:latin typeface="Consolas" panose="020B0609020204030204" pitchFamily="49" charset="0"/>
              </a:rPr>
              <a:t>from_chain_type</a:t>
            </a:r>
            <a:r>
              <a:rPr lang="en-GB" sz="900" b="0" dirty="0">
                <a:solidFill>
                  <a:srgbClr val="CCCCCC"/>
                </a:solidFill>
                <a:effectLst/>
                <a:latin typeface="Consolas" panose="020B0609020204030204" pitchFamily="49" charset="0"/>
              </a:rPr>
              <a:t>(</a:t>
            </a:r>
          </a:p>
          <a:p>
            <a:pPr marL="0" indent="0">
              <a:buNone/>
            </a:pPr>
            <a:r>
              <a:rPr lang="en-GB" sz="900" b="0" dirty="0">
                <a:solidFill>
                  <a:srgbClr val="CCCCCC"/>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llm</a:t>
            </a:r>
            <a:r>
              <a:rPr lang="en-GB" sz="900" b="0" dirty="0">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llm</a:t>
            </a:r>
            <a:r>
              <a:rPr lang="en-GB" sz="900" b="0" dirty="0">
                <a:solidFill>
                  <a:srgbClr val="CCCCCC"/>
                </a:solidFill>
                <a:effectLst/>
                <a:latin typeface="Consolas" panose="020B0609020204030204" pitchFamily="49" charset="0"/>
              </a:rPr>
              <a:t>, </a:t>
            </a:r>
          </a:p>
          <a:p>
            <a:pPr marL="0" indent="0">
              <a:buNone/>
            </a:pPr>
            <a:r>
              <a:rPr lang="en-GB" sz="900" b="0" dirty="0">
                <a:solidFill>
                  <a:srgbClr val="CCCCCC"/>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chain_type</a:t>
            </a:r>
            <a:r>
              <a:rPr lang="en-GB" sz="900" b="0" dirty="0">
                <a:solidFill>
                  <a:srgbClr val="D4D4D4"/>
                </a:solidFill>
                <a:effectLst/>
                <a:latin typeface="Consolas" panose="020B0609020204030204" pitchFamily="49" charset="0"/>
              </a:rPr>
              <a:t>=</a:t>
            </a:r>
            <a:r>
              <a:rPr lang="en-GB" sz="900" b="0" dirty="0">
                <a:solidFill>
                  <a:srgbClr val="CE9178"/>
                </a:solidFill>
                <a:effectLst/>
                <a:latin typeface="Consolas" panose="020B0609020204030204" pitchFamily="49" charset="0"/>
              </a:rPr>
              <a:t>"stuff"</a:t>
            </a:r>
            <a:r>
              <a:rPr lang="en-GB" sz="900" b="0" dirty="0">
                <a:solidFill>
                  <a:srgbClr val="CCCCCC"/>
                </a:solidFill>
                <a:effectLst/>
                <a:latin typeface="Consolas" panose="020B0609020204030204" pitchFamily="49" charset="0"/>
              </a:rPr>
              <a:t>, </a:t>
            </a:r>
          </a:p>
          <a:p>
            <a:pPr marL="0" indent="0">
              <a:buNone/>
            </a:pPr>
            <a:r>
              <a:rPr lang="en-GB" sz="900" b="0" dirty="0">
                <a:solidFill>
                  <a:srgbClr val="CCCCCC"/>
                </a:solidFill>
                <a:effectLst/>
                <a:latin typeface="Consolas" panose="020B0609020204030204" pitchFamily="49" charset="0"/>
              </a:rPr>
              <a:t>    </a:t>
            </a:r>
            <a:r>
              <a:rPr lang="en-GB" sz="900" b="0" dirty="0">
                <a:solidFill>
                  <a:srgbClr val="9CDCFE"/>
                </a:solidFill>
                <a:effectLst/>
                <a:latin typeface="Consolas" panose="020B0609020204030204" pitchFamily="49" charset="0"/>
              </a:rPr>
              <a:t>retriever</a:t>
            </a:r>
            <a:r>
              <a:rPr lang="en-GB" sz="900" b="0" dirty="0">
                <a:solidFill>
                  <a:srgbClr val="D4D4D4"/>
                </a:solidFill>
                <a:effectLst/>
                <a:latin typeface="Consolas" panose="020B0609020204030204" pitchFamily="49" charset="0"/>
              </a:rPr>
              <a:t>=</a:t>
            </a:r>
            <a:r>
              <a:rPr lang="en-GB" sz="900" b="0" dirty="0" err="1">
                <a:solidFill>
                  <a:srgbClr val="CCCCCC"/>
                </a:solidFill>
                <a:effectLst/>
                <a:latin typeface="Consolas" panose="020B0609020204030204" pitchFamily="49" charset="0"/>
              </a:rPr>
              <a:t>docsearch.as_retriever</a:t>
            </a:r>
            <a:r>
              <a:rPr lang="en-GB" sz="900" b="0" dirty="0">
                <a:solidFill>
                  <a:srgbClr val="CCCCCC"/>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search_kwargs</a:t>
            </a:r>
            <a:r>
              <a:rPr lang="en-GB" sz="900" b="0" dirty="0">
                <a:solidFill>
                  <a:srgbClr val="D4D4D4"/>
                </a:solidFill>
                <a:effectLst/>
                <a:latin typeface="Consolas" panose="020B0609020204030204" pitchFamily="49" charset="0"/>
              </a:rPr>
              <a:t>=</a:t>
            </a:r>
            <a:r>
              <a:rPr lang="en-GB" sz="900" b="0" dirty="0">
                <a:solidFill>
                  <a:srgbClr val="CCCCCC"/>
                </a:solidFill>
                <a:effectLst/>
                <a:latin typeface="Consolas" panose="020B0609020204030204" pitchFamily="49" charset="0"/>
              </a:rPr>
              <a:t>{</a:t>
            </a:r>
            <a:r>
              <a:rPr lang="en-GB" sz="900" b="0" dirty="0">
                <a:solidFill>
                  <a:srgbClr val="CE9178"/>
                </a:solidFill>
                <a:effectLst/>
                <a:latin typeface="Consolas" panose="020B0609020204030204" pitchFamily="49" charset="0"/>
              </a:rPr>
              <a:t>'k'</a:t>
            </a:r>
            <a:r>
              <a:rPr lang="en-GB" sz="900" b="0" dirty="0">
                <a:solidFill>
                  <a:srgbClr val="CCCCCC"/>
                </a:solidFill>
                <a:effectLst/>
                <a:latin typeface="Consolas" panose="020B0609020204030204" pitchFamily="49" charset="0"/>
              </a:rPr>
              <a:t>: </a:t>
            </a:r>
            <a:r>
              <a:rPr lang="en-GB" sz="900" b="0" dirty="0">
                <a:solidFill>
                  <a:srgbClr val="B5CEA8"/>
                </a:solidFill>
                <a:effectLst/>
                <a:latin typeface="Consolas" panose="020B0609020204030204" pitchFamily="49" charset="0"/>
              </a:rPr>
              <a:t>1</a:t>
            </a:r>
            <a:r>
              <a:rPr lang="en-GB" sz="900" b="0" dirty="0">
                <a:solidFill>
                  <a:srgbClr val="CCCCCC"/>
                </a:solidFill>
                <a:effectLst/>
                <a:latin typeface="Consolas" panose="020B0609020204030204" pitchFamily="49" charset="0"/>
              </a:rPr>
              <a:t>}),</a:t>
            </a:r>
          </a:p>
          <a:p>
            <a:pPr marL="0" indent="0">
              <a:buNone/>
            </a:pPr>
            <a:r>
              <a:rPr lang="en-GB" sz="900" b="0" dirty="0">
                <a:solidFill>
                  <a:srgbClr val="CCCCCC"/>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return_source_documents</a:t>
            </a:r>
            <a:r>
              <a:rPr lang="en-GB" sz="900" b="0" dirty="0">
                <a:solidFill>
                  <a:srgbClr val="D4D4D4"/>
                </a:solidFill>
                <a:effectLst/>
                <a:latin typeface="Consolas" panose="020B0609020204030204" pitchFamily="49" charset="0"/>
              </a:rPr>
              <a:t>=</a:t>
            </a:r>
            <a:r>
              <a:rPr lang="en-GB" sz="900" b="0" dirty="0">
                <a:solidFill>
                  <a:srgbClr val="569CD6"/>
                </a:solidFill>
                <a:effectLst/>
                <a:latin typeface="Consolas" panose="020B0609020204030204" pitchFamily="49" charset="0"/>
              </a:rPr>
              <a:t>True</a:t>
            </a:r>
            <a:r>
              <a:rPr lang="en-GB" sz="900" b="0" dirty="0">
                <a:solidFill>
                  <a:srgbClr val="CCCCCC"/>
                </a:solidFill>
                <a:effectLst/>
                <a:latin typeface="Consolas" panose="020B0609020204030204" pitchFamily="49" charset="0"/>
              </a:rPr>
              <a:t>, </a:t>
            </a:r>
          </a:p>
          <a:p>
            <a:pPr marL="0" indent="0">
              <a:buNone/>
            </a:pPr>
            <a:r>
              <a:rPr lang="en-GB" sz="900" b="0" dirty="0">
                <a:solidFill>
                  <a:srgbClr val="CCCCCC"/>
                </a:solidFill>
                <a:effectLst/>
                <a:latin typeface="Consolas" panose="020B0609020204030204" pitchFamily="49" charset="0"/>
              </a:rPr>
              <a:t>    </a:t>
            </a:r>
            <a:r>
              <a:rPr lang="en-GB" sz="900" b="0" dirty="0" err="1">
                <a:solidFill>
                  <a:srgbClr val="9CDCFE"/>
                </a:solidFill>
                <a:effectLst/>
                <a:latin typeface="Consolas" panose="020B0609020204030204" pitchFamily="49" charset="0"/>
              </a:rPr>
              <a:t>chain_type_kwargs</a:t>
            </a:r>
            <a:r>
              <a:rPr lang="en-GB" sz="900" b="0" dirty="0">
                <a:solidFill>
                  <a:srgbClr val="D4D4D4"/>
                </a:solidFill>
                <a:effectLst/>
                <a:latin typeface="Consolas" panose="020B0609020204030204" pitchFamily="49" charset="0"/>
              </a:rPr>
              <a:t>=</a:t>
            </a:r>
            <a:r>
              <a:rPr lang="en-GB" sz="900" b="0" dirty="0" err="1">
                <a:solidFill>
                  <a:srgbClr val="9CDCFE"/>
                </a:solidFill>
                <a:effectLst/>
                <a:latin typeface="Consolas" panose="020B0609020204030204" pitchFamily="49" charset="0"/>
              </a:rPr>
              <a:t>chain_type_kwargs</a:t>
            </a:r>
            <a:r>
              <a:rPr lang="en-GB" sz="900" b="0" dirty="0">
                <a:solidFill>
                  <a:srgbClr val="CCCCCC"/>
                </a:solidFill>
                <a:effectLst/>
                <a:latin typeface="Consolas" panose="020B0609020204030204" pitchFamily="49" charset="0"/>
              </a:rPr>
              <a:t>)</a:t>
            </a:r>
          </a:p>
          <a:p>
            <a:pPr marL="0" indent="0">
              <a:buNone/>
            </a:pPr>
            <a:endParaRPr lang="en-GB" sz="1100" b="0" dirty="0">
              <a:solidFill>
                <a:srgbClr val="CCCCCC"/>
              </a:solidFill>
              <a:effectLst/>
              <a:latin typeface="Consolas" panose="020B0609020204030204" pitchFamily="49" charset="0"/>
            </a:endParaRPr>
          </a:p>
          <a:p>
            <a:pPr marL="0" indent="0">
              <a:buNone/>
            </a:pPr>
            <a:endParaRPr lang="en-GB" sz="1100" dirty="0"/>
          </a:p>
        </p:txBody>
      </p:sp>
      <p:sp>
        <p:nvSpPr>
          <p:cNvPr id="4" name="Slide Number Placeholder 3">
            <a:extLst>
              <a:ext uri="{FF2B5EF4-FFF2-40B4-BE49-F238E27FC236}">
                <a16:creationId xmlns:a16="http://schemas.microsoft.com/office/drawing/2014/main" id="{AEBD0D7B-6519-D5F1-4B76-5A4D43F55E0C}"/>
              </a:ext>
            </a:extLst>
          </p:cNvPr>
          <p:cNvSpPr>
            <a:spLocks noGrp="1"/>
          </p:cNvSpPr>
          <p:nvPr>
            <p:ph type="sldNum" sz="quarter" idx="12"/>
          </p:nvPr>
        </p:nvSpPr>
        <p:spPr/>
        <p:txBody>
          <a:bodyPr/>
          <a:lstStyle/>
          <a:p>
            <a:fld id="{BC02BA03-5983-421D-8B8C-120B516DDDAA}" type="slidenum">
              <a:rPr lang="en-US" smtClean="0"/>
              <a:t>20</a:t>
            </a:fld>
            <a:endParaRPr lang="en-US"/>
          </a:p>
        </p:txBody>
      </p:sp>
      <p:pic>
        <p:nvPicPr>
          <p:cNvPr id="7" name="Picture 6">
            <a:extLst>
              <a:ext uri="{FF2B5EF4-FFF2-40B4-BE49-F238E27FC236}">
                <a16:creationId xmlns:a16="http://schemas.microsoft.com/office/drawing/2014/main" id="{EBFE84AD-BE14-D849-35A0-B7B3A1064F52}"/>
              </a:ext>
            </a:extLst>
          </p:cNvPr>
          <p:cNvPicPr>
            <a:picLocks noChangeAspect="1"/>
          </p:cNvPicPr>
          <p:nvPr/>
        </p:nvPicPr>
        <p:blipFill>
          <a:blip r:embed="rId2"/>
          <a:stretch>
            <a:fillRect/>
          </a:stretch>
        </p:blipFill>
        <p:spPr>
          <a:xfrm>
            <a:off x="96594" y="3521463"/>
            <a:ext cx="10023754" cy="3268043"/>
          </a:xfrm>
          <a:prstGeom prst="rect">
            <a:avLst/>
          </a:prstGeom>
        </p:spPr>
      </p:pic>
    </p:spTree>
    <p:extLst>
      <p:ext uri="{BB962C8B-B14F-4D97-AF65-F5344CB8AC3E}">
        <p14:creationId xmlns:p14="http://schemas.microsoft.com/office/powerpoint/2010/main" val="382623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9A2A-12EB-027A-5306-30201AAF14E7}"/>
              </a:ext>
            </a:extLst>
          </p:cNvPr>
          <p:cNvSpPr>
            <a:spLocks noGrp="1"/>
          </p:cNvSpPr>
          <p:nvPr>
            <p:ph type="title"/>
          </p:nvPr>
        </p:nvSpPr>
        <p:spPr/>
        <p:txBody>
          <a:bodyPr/>
          <a:lstStyle/>
          <a:p>
            <a:r>
              <a:rPr lang="fr-FR" dirty="0"/>
              <a:t>Conclusion</a:t>
            </a:r>
            <a:endParaRPr lang="en-GB" dirty="0"/>
          </a:p>
        </p:txBody>
      </p:sp>
      <p:sp>
        <p:nvSpPr>
          <p:cNvPr id="3" name="Content Placeholder 2">
            <a:extLst>
              <a:ext uri="{FF2B5EF4-FFF2-40B4-BE49-F238E27FC236}">
                <a16:creationId xmlns:a16="http://schemas.microsoft.com/office/drawing/2014/main" id="{F9EB5D37-A385-43A1-81FC-9D778EE651C8}"/>
              </a:ext>
            </a:extLst>
          </p:cNvPr>
          <p:cNvSpPr>
            <a:spLocks noGrp="1"/>
          </p:cNvSpPr>
          <p:nvPr>
            <p:ph idx="1"/>
          </p:nvPr>
        </p:nvSpPr>
        <p:spPr/>
        <p:txBody>
          <a:bodyPr/>
          <a:lstStyle/>
          <a:p>
            <a:r>
              <a:rPr lang="fr-FR" dirty="0"/>
              <a:t>Our </a:t>
            </a:r>
            <a:r>
              <a:rPr lang="fr-FR" dirty="0" err="1"/>
              <a:t>chatbot</a:t>
            </a:r>
            <a:r>
              <a:rPr lang="fr-FR" dirty="0"/>
              <a:t> </a:t>
            </a:r>
            <a:r>
              <a:rPr lang="fr-FR" dirty="0" err="1"/>
              <a:t>is</a:t>
            </a:r>
            <a:r>
              <a:rPr lang="fr-FR" dirty="0"/>
              <a:t> </a:t>
            </a:r>
            <a:r>
              <a:rPr lang="fr-FR" dirty="0" err="1"/>
              <a:t>working</a:t>
            </a:r>
            <a:r>
              <a:rPr lang="fr-FR" dirty="0"/>
              <a:t> </a:t>
            </a:r>
            <a:r>
              <a:rPr lang="fr-FR" dirty="0" err="1"/>
              <a:t>perfectly</a:t>
            </a:r>
            <a:r>
              <a:rPr lang="fr-FR" dirty="0"/>
              <a:t>. </a:t>
            </a:r>
          </a:p>
          <a:p>
            <a:r>
              <a:rPr lang="fr-FR" dirty="0"/>
              <a:t>Next </a:t>
            </a:r>
            <a:r>
              <a:rPr lang="fr-FR" dirty="0" err="1"/>
              <a:t>we</a:t>
            </a:r>
            <a:r>
              <a:rPr lang="fr-FR" dirty="0"/>
              <a:t> are planning to </a:t>
            </a:r>
            <a:r>
              <a:rPr lang="fr-FR" dirty="0" err="1"/>
              <a:t>add</a:t>
            </a:r>
            <a:r>
              <a:rPr lang="fr-FR" dirty="0"/>
              <a:t> interface </a:t>
            </a:r>
            <a:r>
              <a:rPr lang="fr-FR" dirty="0" err="1"/>
              <a:t>using</a:t>
            </a:r>
            <a:r>
              <a:rPr lang="fr-FR" dirty="0"/>
              <a:t> python </a:t>
            </a:r>
            <a:r>
              <a:rPr lang="fr-FR" dirty="0" err="1"/>
              <a:t>flask</a:t>
            </a:r>
            <a:r>
              <a:rPr lang="fr-FR" dirty="0"/>
              <a:t> </a:t>
            </a:r>
            <a:r>
              <a:rPr lang="fr-FR" dirty="0" err="1"/>
              <a:t>framework</a:t>
            </a:r>
            <a:r>
              <a:rPr lang="fr-FR" dirty="0"/>
              <a:t>.</a:t>
            </a:r>
            <a:endParaRPr lang="en-GB" dirty="0"/>
          </a:p>
        </p:txBody>
      </p:sp>
      <p:sp>
        <p:nvSpPr>
          <p:cNvPr id="4" name="Slide Number Placeholder 3">
            <a:extLst>
              <a:ext uri="{FF2B5EF4-FFF2-40B4-BE49-F238E27FC236}">
                <a16:creationId xmlns:a16="http://schemas.microsoft.com/office/drawing/2014/main" id="{50C0D42E-7088-5FF7-C60A-5B2C7D1A24B4}"/>
              </a:ext>
            </a:extLst>
          </p:cNvPr>
          <p:cNvSpPr>
            <a:spLocks noGrp="1"/>
          </p:cNvSpPr>
          <p:nvPr>
            <p:ph type="sldNum" sz="quarter" idx="12"/>
          </p:nvPr>
        </p:nvSpPr>
        <p:spPr/>
        <p:txBody>
          <a:bodyPr/>
          <a:lstStyle/>
          <a:p>
            <a:fld id="{BC02BA03-5983-421D-8B8C-120B516DDDAA}" type="slidenum">
              <a:rPr lang="en-US" smtClean="0"/>
              <a:t>21</a:t>
            </a:fld>
            <a:endParaRPr lang="en-US"/>
          </a:p>
        </p:txBody>
      </p:sp>
    </p:spTree>
    <p:extLst>
      <p:ext uri="{BB962C8B-B14F-4D97-AF65-F5344CB8AC3E}">
        <p14:creationId xmlns:p14="http://schemas.microsoft.com/office/powerpoint/2010/main" val="209017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FEBC-7E2E-EEB6-D838-9461E3F50A62}"/>
              </a:ext>
            </a:extLst>
          </p:cNvPr>
          <p:cNvSpPr>
            <a:spLocks noGrp="1"/>
          </p:cNvSpPr>
          <p:nvPr>
            <p:ph type="title"/>
          </p:nvPr>
        </p:nvSpPr>
        <p:spPr>
          <a:xfrm>
            <a:off x="4417142" y="2766218"/>
            <a:ext cx="4599039" cy="1325563"/>
          </a:xfrm>
        </p:spPr>
        <p:txBody>
          <a:bodyPr/>
          <a:lstStyle/>
          <a:p>
            <a:r>
              <a:rPr lang="fr-FR" dirty="0" err="1"/>
              <a:t>Thank</a:t>
            </a:r>
            <a:r>
              <a:rPr lang="fr-FR" dirty="0"/>
              <a:t> You</a:t>
            </a:r>
            <a:endParaRPr lang="en-GB" dirty="0"/>
          </a:p>
        </p:txBody>
      </p:sp>
      <p:sp>
        <p:nvSpPr>
          <p:cNvPr id="4" name="Slide Number Placeholder 3">
            <a:extLst>
              <a:ext uri="{FF2B5EF4-FFF2-40B4-BE49-F238E27FC236}">
                <a16:creationId xmlns:a16="http://schemas.microsoft.com/office/drawing/2014/main" id="{BA51B851-CF6C-C848-049C-A12D922D4469}"/>
              </a:ext>
            </a:extLst>
          </p:cNvPr>
          <p:cNvSpPr>
            <a:spLocks noGrp="1"/>
          </p:cNvSpPr>
          <p:nvPr>
            <p:ph type="sldNum" sz="quarter" idx="12"/>
          </p:nvPr>
        </p:nvSpPr>
        <p:spPr/>
        <p:txBody>
          <a:bodyPr/>
          <a:lstStyle/>
          <a:p>
            <a:fld id="{BC02BA03-5983-421D-8B8C-120B516DDDAA}" type="slidenum">
              <a:rPr lang="en-US" smtClean="0"/>
              <a:t>22</a:t>
            </a:fld>
            <a:endParaRPr lang="en-US"/>
          </a:p>
        </p:txBody>
      </p:sp>
    </p:spTree>
    <p:extLst>
      <p:ext uri="{BB962C8B-B14F-4D97-AF65-F5344CB8AC3E}">
        <p14:creationId xmlns:p14="http://schemas.microsoft.com/office/powerpoint/2010/main" val="360546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646111" y="1626198"/>
            <a:ext cx="9403742" cy="4195481"/>
          </a:xfrm>
        </p:spPr>
        <p:txBody>
          <a:bodyPr/>
          <a:lstStyle/>
          <a:p>
            <a:r>
              <a:rPr lang="en-US" dirty="0"/>
              <a:t>Original objective was to create a </a:t>
            </a:r>
            <a:r>
              <a:rPr lang="en-US" dirty="0" err="1"/>
              <a:t>chatbot</a:t>
            </a:r>
            <a:r>
              <a:rPr lang="en-US" dirty="0"/>
              <a:t> that is able to respond to queries from employees about a company’s documentation.</a:t>
            </a:r>
          </a:p>
          <a:p>
            <a:r>
              <a:rPr lang="en-US" dirty="0"/>
              <a:t>Adapted objective (suggested by </a:t>
            </a:r>
            <a:r>
              <a:rPr lang="en-US" dirty="0" err="1"/>
              <a:t>Joris</a:t>
            </a:r>
            <a:r>
              <a:rPr lang="en-US" dirty="0"/>
              <a:t>) is to create a fictitious document containing the profile of employees at a made up Data Science company and create a </a:t>
            </a:r>
            <a:r>
              <a:rPr lang="en-US" dirty="0" err="1"/>
              <a:t>chatbot</a:t>
            </a:r>
            <a:r>
              <a:rPr lang="en-US" dirty="0"/>
              <a:t> to answer queries based on those employee profiles.</a:t>
            </a:r>
          </a:p>
        </p:txBody>
      </p:sp>
      <p:sp>
        <p:nvSpPr>
          <p:cNvPr id="4" name="Slide Number Placeholder 3"/>
          <p:cNvSpPr>
            <a:spLocks noGrp="1"/>
          </p:cNvSpPr>
          <p:nvPr>
            <p:ph type="sldNum" sz="quarter" idx="12"/>
          </p:nvPr>
        </p:nvSpPr>
        <p:spPr/>
        <p:txBody>
          <a:bodyPr/>
          <a:lstStyle/>
          <a:p>
            <a:fld id="{BC02BA03-5983-421D-8B8C-120B516DDDAA}" type="slidenum">
              <a:rPr lang="en-US" smtClean="0"/>
              <a:t>3</a:t>
            </a:fld>
            <a:endParaRPr lang="en-US"/>
          </a:p>
        </p:txBody>
      </p:sp>
    </p:spTree>
    <p:extLst>
      <p:ext uri="{BB962C8B-B14F-4D97-AF65-F5344CB8AC3E}">
        <p14:creationId xmlns:p14="http://schemas.microsoft.com/office/powerpoint/2010/main" val="342101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Embeddings</a:t>
            </a:r>
          </a:p>
        </p:txBody>
      </p:sp>
      <p:sp>
        <p:nvSpPr>
          <p:cNvPr id="3" name="Content Placeholder 2"/>
          <p:cNvSpPr>
            <a:spLocks noGrp="1"/>
          </p:cNvSpPr>
          <p:nvPr>
            <p:ph idx="1"/>
          </p:nvPr>
        </p:nvSpPr>
        <p:spPr>
          <a:xfrm>
            <a:off x="646111" y="1713284"/>
            <a:ext cx="9403742" cy="4195481"/>
          </a:xfrm>
        </p:spPr>
        <p:txBody>
          <a:bodyPr>
            <a:normAutofit fontScale="77500" lnSpcReduction="20000"/>
          </a:bodyPr>
          <a:lstStyle/>
          <a:p>
            <a:r>
              <a:rPr lang="en-US" dirty="0"/>
              <a:t>ML models and Neural Networks cannot work directly with text data and only take numbers or vectors of numbers as input.</a:t>
            </a:r>
          </a:p>
          <a:p>
            <a:r>
              <a:rPr lang="en-US" dirty="0"/>
              <a:t>The text first has to be converted to numbers (vectorization) before it is fed to the model.</a:t>
            </a:r>
          </a:p>
          <a:p>
            <a:r>
              <a:rPr lang="en-US" dirty="0"/>
              <a:t>Word embeddings provide an efficient and dense representation of each word, where the dimension of the word vector is a </a:t>
            </a:r>
            <a:r>
              <a:rPr lang="en-US" dirty="0" err="1"/>
              <a:t>hyperparameter</a:t>
            </a:r>
            <a:r>
              <a:rPr lang="en-US" dirty="0"/>
              <a:t> to be specified by the user. </a:t>
            </a:r>
          </a:p>
          <a:p>
            <a:r>
              <a:rPr lang="en-US" dirty="0"/>
              <a:t>The higher the dimension of the embedding chosen, more details about the relationship between words can be captured.</a:t>
            </a:r>
          </a:p>
          <a:p>
            <a:r>
              <a:rPr lang="en-US" dirty="0"/>
              <a:t>Word embeddings represent words as vectors in such a way that similar words will have vectors which are close to each other in the vector space.</a:t>
            </a:r>
          </a:p>
          <a:p>
            <a:r>
              <a:rPr lang="en-US" dirty="0"/>
              <a:t>Each vector consists of floats and the values of the numbers in the vectors are learned during training.</a:t>
            </a:r>
          </a:p>
        </p:txBody>
      </p:sp>
      <p:sp>
        <p:nvSpPr>
          <p:cNvPr id="4" name="Slide Number Placeholder 3"/>
          <p:cNvSpPr>
            <a:spLocks noGrp="1"/>
          </p:cNvSpPr>
          <p:nvPr>
            <p:ph type="sldNum" sz="quarter" idx="12"/>
          </p:nvPr>
        </p:nvSpPr>
        <p:spPr/>
        <p:txBody>
          <a:bodyPr/>
          <a:lstStyle/>
          <a:p>
            <a:fld id="{BC02BA03-5983-421D-8B8C-120B516DDDAA}" type="slidenum">
              <a:rPr lang="en-US" smtClean="0"/>
              <a:t>4</a:t>
            </a:fld>
            <a:endParaRPr lang="en-US"/>
          </a:p>
        </p:txBody>
      </p:sp>
    </p:spTree>
    <p:extLst>
      <p:ext uri="{BB962C8B-B14F-4D97-AF65-F5344CB8AC3E}">
        <p14:creationId xmlns:p14="http://schemas.microsoft.com/office/powerpoint/2010/main" val="397740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Llama 2</a:t>
            </a:r>
          </a:p>
        </p:txBody>
      </p:sp>
      <p:sp>
        <p:nvSpPr>
          <p:cNvPr id="3" name="Content Placeholder 2"/>
          <p:cNvSpPr>
            <a:spLocks noGrp="1"/>
          </p:cNvSpPr>
          <p:nvPr>
            <p:ph idx="1"/>
          </p:nvPr>
        </p:nvSpPr>
        <p:spPr>
          <a:xfrm>
            <a:off x="646111" y="1652323"/>
            <a:ext cx="8946541" cy="4195481"/>
          </a:xfrm>
        </p:spPr>
        <p:txBody>
          <a:bodyPr/>
          <a:lstStyle/>
          <a:p>
            <a:r>
              <a:rPr lang="en-US" dirty="0"/>
              <a:t>Family of open-sourced Large Language Models released by Meta AI in 2023.</a:t>
            </a:r>
          </a:p>
          <a:p>
            <a:r>
              <a:rPr lang="en-US" dirty="0"/>
              <a:t>Llama 2 comes in 3 different types: 7B, 13B or 70B.</a:t>
            </a:r>
          </a:p>
          <a:p>
            <a:r>
              <a:rPr lang="en-US" dirty="0"/>
              <a:t>Llama 2 outperforms other open-source chat models on most benchmarks and human evaluations of helpfulness and safety chosen. </a:t>
            </a:r>
          </a:p>
          <a:p>
            <a:r>
              <a:rPr lang="en-US" dirty="0"/>
              <a:t>Also performs generally on the same level as closed-source models, with the exception of GPT-4 which comes up ahead.</a:t>
            </a:r>
          </a:p>
        </p:txBody>
      </p:sp>
      <p:sp>
        <p:nvSpPr>
          <p:cNvPr id="4" name="Slide Number Placeholder 3"/>
          <p:cNvSpPr>
            <a:spLocks noGrp="1"/>
          </p:cNvSpPr>
          <p:nvPr>
            <p:ph type="sldNum" sz="quarter" idx="12"/>
          </p:nvPr>
        </p:nvSpPr>
        <p:spPr/>
        <p:txBody>
          <a:bodyPr/>
          <a:lstStyle/>
          <a:p>
            <a:fld id="{BC02BA03-5983-421D-8B8C-120B516DDDAA}" type="slidenum">
              <a:rPr lang="en-US" smtClean="0"/>
              <a:t>5</a:t>
            </a:fld>
            <a:endParaRPr lang="en-US"/>
          </a:p>
        </p:txBody>
      </p:sp>
    </p:spTree>
    <p:extLst>
      <p:ext uri="{BB962C8B-B14F-4D97-AF65-F5344CB8AC3E}">
        <p14:creationId xmlns:p14="http://schemas.microsoft.com/office/powerpoint/2010/main" val="303262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LangChain</a:t>
            </a:r>
            <a:endParaRPr lang="en-US" dirty="0"/>
          </a:p>
        </p:txBody>
      </p:sp>
      <p:sp>
        <p:nvSpPr>
          <p:cNvPr id="3" name="Content Placeholder 2"/>
          <p:cNvSpPr>
            <a:spLocks noGrp="1"/>
          </p:cNvSpPr>
          <p:nvPr>
            <p:ph idx="1"/>
          </p:nvPr>
        </p:nvSpPr>
        <p:spPr>
          <a:xfrm>
            <a:off x="646111" y="1678449"/>
            <a:ext cx="9403742" cy="4195481"/>
          </a:xfrm>
        </p:spPr>
        <p:txBody>
          <a:bodyPr/>
          <a:lstStyle/>
          <a:p>
            <a:r>
              <a:rPr lang="en-US" dirty="0"/>
              <a:t>A language model integration framework.</a:t>
            </a:r>
          </a:p>
          <a:p>
            <a:r>
              <a:rPr lang="en-US" dirty="0"/>
              <a:t>Open-source, flexible and easy to use - one of the most widely used frameworks in NLP currently.</a:t>
            </a:r>
          </a:p>
          <a:p>
            <a:r>
              <a:rPr lang="en-US" dirty="0"/>
              <a:t>Offers a high-level API that simplifies the process of connecting LLMs to data sources and building complex applications.</a:t>
            </a:r>
          </a:p>
          <a:p>
            <a:endParaRPr lang="en-US" dirty="0"/>
          </a:p>
        </p:txBody>
      </p:sp>
      <p:sp>
        <p:nvSpPr>
          <p:cNvPr id="4" name="Slide Number Placeholder 3"/>
          <p:cNvSpPr>
            <a:spLocks noGrp="1"/>
          </p:cNvSpPr>
          <p:nvPr>
            <p:ph type="sldNum" sz="quarter" idx="12"/>
          </p:nvPr>
        </p:nvSpPr>
        <p:spPr/>
        <p:txBody>
          <a:bodyPr/>
          <a:lstStyle/>
          <a:p>
            <a:fld id="{BC02BA03-5983-421D-8B8C-120B516DDDAA}" type="slidenum">
              <a:rPr lang="en-US" smtClean="0"/>
              <a:t>6</a:t>
            </a:fld>
            <a:endParaRPr lang="en-US"/>
          </a:p>
        </p:txBody>
      </p:sp>
    </p:spTree>
    <p:extLst>
      <p:ext uri="{BB962C8B-B14F-4D97-AF65-F5344CB8AC3E}">
        <p14:creationId xmlns:p14="http://schemas.microsoft.com/office/powerpoint/2010/main" val="134596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Database</a:t>
            </a:r>
          </a:p>
        </p:txBody>
      </p:sp>
      <p:sp>
        <p:nvSpPr>
          <p:cNvPr id="3" name="Content Placeholder 2"/>
          <p:cNvSpPr>
            <a:spLocks noGrp="1"/>
          </p:cNvSpPr>
          <p:nvPr>
            <p:ph idx="1"/>
          </p:nvPr>
        </p:nvSpPr>
        <p:spPr>
          <a:xfrm>
            <a:off x="646111" y="1739410"/>
            <a:ext cx="8946541" cy="4195481"/>
          </a:xfrm>
        </p:spPr>
        <p:txBody>
          <a:bodyPr/>
          <a:lstStyle/>
          <a:p>
            <a:r>
              <a:rPr lang="en-US" dirty="0"/>
              <a:t>Quite similar to a traditional database but is much more efficient and more optimized to store vector embeddings of text data.</a:t>
            </a:r>
          </a:p>
          <a:p>
            <a:r>
              <a:rPr lang="en-US" dirty="0"/>
              <a:t>Also allows the efficient retrieval of the embedding vectors for similarity search during the RAG process.</a:t>
            </a:r>
          </a:p>
          <a:p>
            <a:endParaRPr lang="en-US" dirty="0"/>
          </a:p>
        </p:txBody>
      </p:sp>
      <p:sp>
        <p:nvSpPr>
          <p:cNvPr id="6" name="Slide Number Placeholder 5"/>
          <p:cNvSpPr>
            <a:spLocks noGrp="1"/>
          </p:cNvSpPr>
          <p:nvPr>
            <p:ph type="sldNum" sz="quarter" idx="12"/>
          </p:nvPr>
        </p:nvSpPr>
        <p:spPr/>
        <p:txBody>
          <a:bodyPr/>
          <a:lstStyle/>
          <a:p>
            <a:fld id="{BC02BA03-5983-421D-8B8C-120B516DDDAA}" type="slidenum">
              <a:rPr lang="en-US" smtClean="0"/>
              <a:t>7</a:t>
            </a:fld>
            <a:endParaRPr lang="en-US"/>
          </a:p>
        </p:txBody>
      </p:sp>
      <p:pic>
        <p:nvPicPr>
          <p:cNvPr id="4" name="Picture 3"/>
          <p:cNvPicPr>
            <a:picLocks noChangeAspect="1"/>
          </p:cNvPicPr>
          <p:nvPr/>
        </p:nvPicPr>
        <p:blipFill>
          <a:blip r:embed="rId2"/>
          <a:stretch>
            <a:fillRect/>
          </a:stretch>
        </p:blipFill>
        <p:spPr>
          <a:xfrm>
            <a:off x="2376414" y="3473314"/>
            <a:ext cx="5944115" cy="2280102"/>
          </a:xfrm>
          <a:prstGeom prst="rect">
            <a:avLst/>
          </a:prstGeom>
        </p:spPr>
      </p:pic>
      <p:sp>
        <p:nvSpPr>
          <p:cNvPr id="5" name="TextBox 4"/>
          <p:cNvSpPr txBox="1"/>
          <p:nvPr/>
        </p:nvSpPr>
        <p:spPr>
          <a:xfrm>
            <a:off x="3239588" y="6174377"/>
            <a:ext cx="5660571" cy="307777"/>
          </a:xfrm>
          <a:prstGeom prst="rect">
            <a:avLst/>
          </a:prstGeom>
          <a:noFill/>
        </p:spPr>
        <p:txBody>
          <a:bodyPr wrap="square" rtlCol="0">
            <a:spAutoFit/>
          </a:bodyPr>
          <a:lstStyle/>
          <a:p>
            <a:r>
              <a:rPr lang="en-US" sz="1400" dirty="0"/>
              <a:t>Figure 1: Vector Database Process (Pinecone)</a:t>
            </a:r>
          </a:p>
        </p:txBody>
      </p:sp>
    </p:spTree>
    <p:extLst>
      <p:ext uri="{BB962C8B-B14F-4D97-AF65-F5344CB8AC3E}">
        <p14:creationId xmlns:p14="http://schemas.microsoft.com/office/powerpoint/2010/main" val="38201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issues with LLMs</a:t>
            </a:r>
          </a:p>
        </p:txBody>
      </p:sp>
      <p:sp>
        <p:nvSpPr>
          <p:cNvPr id="3" name="Content Placeholder 2"/>
          <p:cNvSpPr>
            <a:spLocks noGrp="1"/>
          </p:cNvSpPr>
          <p:nvPr>
            <p:ph idx="1"/>
          </p:nvPr>
        </p:nvSpPr>
        <p:spPr>
          <a:xfrm>
            <a:off x="646111" y="1756828"/>
            <a:ext cx="8946541" cy="4195481"/>
          </a:xfrm>
        </p:spPr>
        <p:txBody>
          <a:bodyPr/>
          <a:lstStyle/>
          <a:p>
            <a:r>
              <a:rPr lang="en-US" dirty="0"/>
              <a:t>LLMs are trained on huge amounts of data for various NLP tasks and are quite good at answering questions in a general context. They however might not perform very well in a very specific context. </a:t>
            </a:r>
          </a:p>
          <a:p>
            <a:r>
              <a:rPr lang="en-US" dirty="0"/>
              <a:t>However, there are cases where LLMs will invent a false answer when it doesn’t know the answer to the query.</a:t>
            </a:r>
          </a:p>
          <a:p>
            <a:r>
              <a:rPr lang="en-US" dirty="0"/>
              <a:t>LLMs might also provide outdated data since they are trained with data up to a certain data and therefore have no access to new data.</a:t>
            </a:r>
          </a:p>
        </p:txBody>
      </p:sp>
      <p:sp>
        <p:nvSpPr>
          <p:cNvPr id="4" name="Slide Number Placeholder 3"/>
          <p:cNvSpPr>
            <a:spLocks noGrp="1"/>
          </p:cNvSpPr>
          <p:nvPr>
            <p:ph type="sldNum" sz="quarter" idx="12"/>
          </p:nvPr>
        </p:nvSpPr>
        <p:spPr/>
        <p:txBody>
          <a:bodyPr/>
          <a:lstStyle/>
          <a:p>
            <a:fld id="{BC02BA03-5983-421D-8B8C-120B516DDDAA}" type="slidenum">
              <a:rPr lang="en-US" smtClean="0"/>
              <a:t>8</a:t>
            </a:fld>
            <a:endParaRPr lang="en-US"/>
          </a:p>
        </p:txBody>
      </p:sp>
    </p:spTree>
    <p:extLst>
      <p:ext uri="{BB962C8B-B14F-4D97-AF65-F5344CB8AC3E}">
        <p14:creationId xmlns:p14="http://schemas.microsoft.com/office/powerpoint/2010/main" val="396342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Retrieval-Augmented Generation (RAG)</a:t>
            </a:r>
          </a:p>
        </p:txBody>
      </p:sp>
      <p:sp>
        <p:nvSpPr>
          <p:cNvPr id="3" name="Content Placeholder 2"/>
          <p:cNvSpPr>
            <a:spLocks noGrp="1"/>
          </p:cNvSpPr>
          <p:nvPr>
            <p:ph idx="1"/>
          </p:nvPr>
        </p:nvSpPr>
        <p:spPr>
          <a:xfrm>
            <a:off x="646111" y="2035501"/>
            <a:ext cx="8946541" cy="4195481"/>
          </a:xfrm>
        </p:spPr>
        <p:txBody>
          <a:bodyPr>
            <a:normAutofit lnSpcReduction="10000"/>
          </a:bodyPr>
          <a:lstStyle/>
          <a:p>
            <a:r>
              <a:rPr lang="en-US" dirty="0"/>
              <a:t>RAG is a process which addresses some of the weaknesses of LLMs and help improve the quality of the responses.</a:t>
            </a:r>
          </a:p>
          <a:p>
            <a:r>
              <a:rPr lang="en-US" dirty="0"/>
              <a:t>During the RAG process, the LLM is provided with another database as reference and hence the LLM can generate more accurate and relevant responses in that domain as it uses both its training data and the new relevant data it has been provided as context to answer the queries. </a:t>
            </a:r>
          </a:p>
          <a:p>
            <a:r>
              <a:rPr lang="en-US" dirty="0"/>
              <a:t>This process happens without needing to retrain the model and is therefore very cost-efficient</a:t>
            </a:r>
          </a:p>
        </p:txBody>
      </p:sp>
      <p:sp>
        <p:nvSpPr>
          <p:cNvPr id="4" name="Slide Number Placeholder 3"/>
          <p:cNvSpPr>
            <a:spLocks noGrp="1"/>
          </p:cNvSpPr>
          <p:nvPr>
            <p:ph type="sldNum" sz="quarter" idx="12"/>
          </p:nvPr>
        </p:nvSpPr>
        <p:spPr/>
        <p:txBody>
          <a:bodyPr/>
          <a:lstStyle/>
          <a:p>
            <a:fld id="{BC02BA03-5983-421D-8B8C-120B516DDDAA}" type="slidenum">
              <a:rPr lang="en-US" smtClean="0"/>
              <a:t>9</a:t>
            </a:fld>
            <a:endParaRPr lang="en-US"/>
          </a:p>
        </p:txBody>
      </p:sp>
    </p:spTree>
    <p:extLst>
      <p:ext uri="{BB962C8B-B14F-4D97-AF65-F5344CB8AC3E}">
        <p14:creationId xmlns:p14="http://schemas.microsoft.com/office/powerpoint/2010/main" val="24024005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1538</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Calibri</vt:lpstr>
      <vt:lpstr>Consolas</vt:lpstr>
      <vt:lpstr>Office Theme</vt:lpstr>
      <vt:lpstr>Knowledge Management for Companies- Chatbot</vt:lpstr>
      <vt:lpstr>Outline</vt:lpstr>
      <vt:lpstr>Objective</vt:lpstr>
      <vt:lpstr>Word Embeddings</vt:lpstr>
      <vt:lpstr>Llama 2</vt:lpstr>
      <vt:lpstr>LangChain</vt:lpstr>
      <vt:lpstr>Vector Database</vt:lpstr>
      <vt:lpstr>Potential issues with LLMs</vt:lpstr>
      <vt:lpstr>Retrieval-Augmented Generation (RAG)</vt:lpstr>
      <vt:lpstr>RAG Process</vt:lpstr>
      <vt:lpstr>requirements </vt:lpstr>
      <vt:lpstr>Our approach </vt:lpstr>
      <vt:lpstr>PowerPoint Presentation</vt:lpstr>
      <vt:lpstr>pinecone</vt:lpstr>
      <vt:lpstr>pinecone</vt:lpstr>
      <vt:lpstr>pinecone</vt:lpstr>
      <vt:lpstr>Code Explaination</vt:lpstr>
      <vt:lpstr>Code Explaination</vt:lpstr>
      <vt:lpstr>Code Explaination</vt:lpstr>
      <vt:lpstr>Final 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for Companies</dc:title>
  <dc:creator>User</dc:creator>
  <cp:lastModifiedBy>Prabal Ghosh</cp:lastModifiedBy>
  <cp:revision>62</cp:revision>
  <dcterms:created xsi:type="dcterms:W3CDTF">2024-03-28T16:32:05Z</dcterms:created>
  <dcterms:modified xsi:type="dcterms:W3CDTF">2024-03-29T13:04:18Z</dcterms:modified>
</cp:coreProperties>
</file>