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66" r:id="rId3"/>
    <p:sldId id="267" r:id="rId4"/>
    <p:sldId id="283" r:id="rId5"/>
    <p:sldId id="298" r:id="rId6"/>
    <p:sldId id="301" r:id="rId7"/>
    <p:sldId id="290" r:id="rId8"/>
    <p:sldId id="294" r:id="rId9"/>
    <p:sldId id="295" r:id="rId10"/>
    <p:sldId id="288" r:id="rId11"/>
    <p:sldId id="297" r:id="rId12"/>
    <p:sldId id="296" r:id="rId13"/>
    <p:sldId id="263" r:id="rId14"/>
    <p:sldId id="268" r:id="rId15"/>
    <p:sldId id="285" r:id="rId16"/>
    <p:sldId id="269" r:id="rId17"/>
    <p:sldId id="278" r:id="rId18"/>
    <p:sldId id="286" r:id="rId19"/>
    <p:sldId id="279" r:id="rId20"/>
    <p:sldId id="280" r:id="rId21"/>
    <p:sldId id="287" r:id="rId22"/>
    <p:sldId id="293" r:id="rId23"/>
    <p:sldId id="281" r:id="rId24"/>
    <p:sldId id="274" r:id="rId25"/>
    <p:sldId id="284" r:id="rId26"/>
    <p:sldId id="291" r:id="rId27"/>
    <p:sldId id="292" r:id="rId28"/>
    <p:sldId id="300" r:id="rId29"/>
    <p:sldId id="265" r:id="rId30"/>
    <p:sldId id="299" r:id="rId31"/>
    <p:sldId id="258"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4807A-8EA8-4F9E-A078-E4991AD0DA0F}" type="datetimeFigureOut">
              <a:rPr lang="en-GB" smtClean="0"/>
              <a:t>26/03/2025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0D972-2E5A-4560-829B-283221ED69F7}" type="slidenum">
              <a:rPr lang="en-GB" smtClean="0"/>
              <a:t>‹#›</a:t>
            </a:fld>
            <a:endParaRPr lang="en-GB"/>
          </a:p>
        </p:txBody>
      </p:sp>
    </p:spTree>
    <p:extLst>
      <p:ext uri="{BB962C8B-B14F-4D97-AF65-F5344CB8AC3E}">
        <p14:creationId xmlns:p14="http://schemas.microsoft.com/office/powerpoint/2010/main" val="8419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2B72-B1DB-B038-7A9F-55060DFF2D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2D8CC5D-39B5-07D4-9456-3939F12FDA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944BA0D-1191-9626-4619-C06BF88ED2CF}"/>
              </a:ext>
            </a:extLst>
          </p:cNvPr>
          <p:cNvSpPr>
            <a:spLocks noGrp="1"/>
          </p:cNvSpPr>
          <p:nvPr>
            <p:ph type="dt" sz="half" idx="10"/>
          </p:nvPr>
        </p:nvSpPr>
        <p:spPr/>
        <p:txBody>
          <a:bodyPr/>
          <a:lstStyle/>
          <a:p>
            <a:fld id="{0FB7F2CE-174F-45D4-B532-1A2D24CA4A2D}" type="datetime1">
              <a:rPr lang="en-GB" smtClean="0"/>
              <a:t>27/03/2025</a:t>
            </a:fld>
            <a:endParaRPr lang="en-GB"/>
          </a:p>
        </p:txBody>
      </p:sp>
      <p:sp>
        <p:nvSpPr>
          <p:cNvPr id="5" name="Footer Placeholder 4">
            <a:extLst>
              <a:ext uri="{FF2B5EF4-FFF2-40B4-BE49-F238E27FC236}">
                <a16:creationId xmlns:a16="http://schemas.microsoft.com/office/drawing/2014/main" id="{6570F5F6-3F75-918D-01AF-5EE517A2EBB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0CD0BAF-0755-8D68-8F4B-3A995E1C4F81}"/>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469512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F3313-4821-ED92-CC1E-996F0F8B3BD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A4941B6-FF73-F29E-7015-3180DBAD21D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BAF451-7FBB-A35A-BF08-10C3B3FFA486}"/>
              </a:ext>
            </a:extLst>
          </p:cNvPr>
          <p:cNvSpPr>
            <a:spLocks noGrp="1"/>
          </p:cNvSpPr>
          <p:nvPr>
            <p:ph type="dt" sz="half" idx="10"/>
          </p:nvPr>
        </p:nvSpPr>
        <p:spPr/>
        <p:txBody>
          <a:bodyPr/>
          <a:lstStyle/>
          <a:p>
            <a:fld id="{D894C5B2-2829-4C2B-BD6C-A8F7D7BDE975}" type="datetime1">
              <a:rPr lang="en-GB" smtClean="0"/>
              <a:t>27/03/2025</a:t>
            </a:fld>
            <a:endParaRPr lang="en-GB"/>
          </a:p>
        </p:txBody>
      </p:sp>
      <p:sp>
        <p:nvSpPr>
          <p:cNvPr id="5" name="Footer Placeholder 4">
            <a:extLst>
              <a:ext uri="{FF2B5EF4-FFF2-40B4-BE49-F238E27FC236}">
                <a16:creationId xmlns:a16="http://schemas.microsoft.com/office/drawing/2014/main" id="{C3C7EC64-D278-09BB-7DAA-8DE62611C77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B307E4FB-0358-CC64-5972-638BEACCB70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8343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ADA5B1-AE88-B4A5-A924-55202E10819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A2D50F2-E7CA-F37A-E6C1-1EFFE84607A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79449D2-7471-1D7B-8E7A-12A07A2E8FF3}"/>
              </a:ext>
            </a:extLst>
          </p:cNvPr>
          <p:cNvSpPr>
            <a:spLocks noGrp="1"/>
          </p:cNvSpPr>
          <p:nvPr>
            <p:ph type="dt" sz="half" idx="10"/>
          </p:nvPr>
        </p:nvSpPr>
        <p:spPr/>
        <p:txBody>
          <a:bodyPr/>
          <a:lstStyle/>
          <a:p>
            <a:fld id="{08DB6938-EE66-4549-98DC-9C4FEEFACD72}" type="datetime1">
              <a:rPr lang="en-GB" smtClean="0"/>
              <a:t>27/03/2025</a:t>
            </a:fld>
            <a:endParaRPr lang="en-GB"/>
          </a:p>
        </p:txBody>
      </p:sp>
      <p:sp>
        <p:nvSpPr>
          <p:cNvPr id="5" name="Footer Placeholder 4">
            <a:extLst>
              <a:ext uri="{FF2B5EF4-FFF2-40B4-BE49-F238E27FC236}">
                <a16:creationId xmlns:a16="http://schemas.microsoft.com/office/drawing/2014/main" id="{1D2AFD33-2E54-A07A-E245-16B7457B31B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B7CC7D0-7357-6B91-BEF6-0500C51D6EC8}"/>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91350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267F-2705-F340-3880-C47FC5CB545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861B5FF-0494-ACB5-B6BF-0F5B623867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80FA8AF-C855-0AF8-81FE-2B9CC77E897C}"/>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1B2F1609-A356-C3D3-03BB-CABE4393578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2E305F71-7B34-20B1-BBF3-E34385B23470}"/>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86802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A3358-5CF1-367A-DAA6-E8C461E7B2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622BFB04-F2D8-8DCC-8B72-518690B9A8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300AB8-259E-A212-AEED-B8A8CB781D62}"/>
              </a:ext>
            </a:extLst>
          </p:cNvPr>
          <p:cNvSpPr>
            <a:spLocks noGrp="1"/>
          </p:cNvSpPr>
          <p:nvPr>
            <p:ph type="dt" sz="half" idx="10"/>
          </p:nvPr>
        </p:nvSpPr>
        <p:spPr/>
        <p:txBody>
          <a:bodyPr/>
          <a:lstStyle/>
          <a:p>
            <a:fld id="{E52EF55B-B930-485E-BA5C-90DE22AB5AB9}" type="datetime1">
              <a:rPr lang="en-GB" smtClean="0"/>
              <a:t>27/03/2025</a:t>
            </a:fld>
            <a:endParaRPr lang="en-GB"/>
          </a:p>
        </p:txBody>
      </p:sp>
      <p:sp>
        <p:nvSpPr>
          <p:cNvPr id="5" name="Footer Placeholder 4">
            <a:extLst>
              <a:ext uri="{FF2B5EF4-FFF2-40B4-BE49-F238E27FC236}">
                <a16:creationId xmlns:a16="http://schemas.microsoft.com/office/drawing/2014/main" id="{AD87E9CD-32FE-D1B3-7B3B-49BD0DC589E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FEDBAE74-F608-E797-0172-BB869EB1C644}"/>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49030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F8FA-795D-40F8-BE7D-45B558F6328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6B98F7D-63DF-4EF3-C71E-77AA41113B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95A7A13-D5C1-7CE2-E969-11A1D03B93B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B4F94754-ABE3-BD54-EB06-3F794A39C6DB}"/>
              </a:ext>
            </a:extLst>
          </p:cNvPr>
          <p:cNvSpPr>
            <a:spLocks noGrp="1"/>
          </p:cNvSpPr>
          <p:nvPr>
            <p:ph type="dt" sz="half" idx="10"/>
          </p:nvPr>
        </p:nvSpPr>
        <p:spPr/>
        <p:txBody>
          <a:bodyPr/>
          <a:lstStyle/>
          <a:p>
            <a:fld id="{F8C4FEEE-8436-4ADF-8C4D-F7264CCD0654}" type="datetime1">
              <a:rPr lang="en-GB" smtClean="0"/>
              <a:t>27/03/2025</a:t>
            </a:fld>
            <a:endParaRPr lang="en-GB"/>
          </a:p>
        </p:txBody>
      </p:sp>
      <p:sp>
        <p:nvSpPr>
          <p:cNvPr id="6" name="Footer Placeholder 5">
            <a:extLst>
              <a:ext uri="{FF2B5EF4-FFF2-40B4-BE49-F238E27FC236}">
                <a16:creationId xmlns:a16="http://schemas.microsoft.com/office/drawing/2014/main" id="{2C0D1A2C-E9DD-4CAD-D6F7-1E14B626F27C}"/>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259DE5FC-57DD-5727-F249-C8584FBB9079}"/>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308263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01F33-00F9-86C2-9993-D0762FB6FF9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428ED1-53A5-D36B-28D2-982E0DEB8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663D119-C427-E813-B032-9F0DBE85C8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D56A262-E408-2720-798B-EB1ABB8E9A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B81AE72-5AAB-567B-EBE8-7F9E28F89A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E923D7E-677C-B073-AAE9-6D9BCF7A8343}"/>
              </a:ext>
            </a:extLst>
          </p:cNvPr>
          <p:cNvSpPr>
            <a:spLocks noGrp="1"/>
          </p:cNvSpPr>
          <p:nvPr>
            <p:ph type="dt" sz="half" idx="10"/>
          </p:nvPr>
        </p:nvSpPr>
        <p:spPr/>
        <p:txBody>
          <a:bodyPr/>
          <a:lstStyle/>
          <a:p>
            <a:fld id="{284D36B7-B667-44C5-A67A-3652187747CF}" type="datetime1">
              <a:rPr lang="en-GB" smtClean="0"/>
              <a:t>27/03/2025</a:t>
            </a:fld>
            <a:endParaRPr lang="en-GB"/>
          </a:p>
        </p:txBody>
      </p:sp>
      <p:sp>
        <p:nvSpPr>
          <p:cNvPr id="8" name="Footer Placeholder 7">
            <a:extLst>
              <a:ext uri="{FF2B5EF4-FFF2-40B4-BE49-F238E27FC236}">
                <a16:creationId xmlns:a16="http://schemas.microsoft.com/office/drawing/2014/main" id="{EC90928F-3E90-D37A-C7ED-46879CBB3124}"/>
              </a:ext>
            </a:extLst>
          </p:cNvPr>
          <p:cNvSpPr>
            <a:spLocks noGrp="1"/>
          </p:cNvSpPr>
          <p:nvPr>
            <p:ph type="ftr" sz="quarter" idx="11"/>
          </p:nvPr>
        </p:nvSpPr>
        <p:spPr/>
        <p:txBody>
          <a:bodyPr/>
          <a:lstStyle/>
          <a:p>
            <a:r>
              <a:rPr lang="en-GB"/>
              <a:t>Prabal Ghosh</a:t>
            </a:r>
          </a:p>
        </p:txBody>
      </p:sp>
      <p:sp>
        <p:nvSpPr>
          <p:cNvPr id="9" name="Slide Number Placeholder 8">
            <a:extLst>
              <a:ext uri="{FF2B5EF4-FFF2-40B4-BE49-F238E27FC236}">
                <a16:creationId xmlns:a16="http://schemas.microsoft.com/office/drawing/2014/main" id="{F720B7CA-1792-14C3-0F13-2EBDAE61A62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02404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A0BB8-5925-150A-1526-DD410FFE8D9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89055F1-4ED2-DC53-C3D7-27F9C1CC1903}"/>
              </a:ext>
            </a:extLst>
          </p:cNvPr>
          <p:cNvSpPr>
            <a:spLocks noGrp="1"/>
          </p:cNvSpPr>
          <p:nvPr>
            <p:ph type="dt" sz="half" idx="10"/>
          </p:nvPr>
        </p:nvSpPr>
        <p:spPr/>
        <p:txBody>
          <a:bodyPr/>
          <a:lstStyle/>
          <a:p>
            <a:fld id="{FCBABE26-A2CF-487F-B044-AD3663EA942A}" type="datetime1">
              <a:rPr lang="en-GB" smtClean="0"/>
              <a:t>27/03/2025</a:t>
            </a:fld>
            <a:endParaRPr lang="en-GB"/>
          </a:p>
        </p:txBody>
      </p:sp>
      <p:sp>
        <p:nvSpPr>
          <p:cNvPr id="4" name="Footer Placeholder 3">
            <a:extLst>
              <a:ext uri="{FF2B5EF4-FFF2-40B4-BE49-F238E27FC236}">
                <a16:creationId xmlns:a16="http://schemas.microsoft.com/office/drawing/2014/main" id="{1D707F2B-4291-4D9F-2DD2-12A859583E3D}"/>
              </a:ext>
            </a:extLst>
          </p:cNvPr>
          <p:cNvSpPr>
            <a:spLocks noGrp="1"/>
          </p:cNvSpPr>
          <p:nvPr>
            <p:ph type="ftr" sz="quarter" idx="11"/>
          </p:nvPr>
        </p:nvSpPr>
        <p:spPr/>
        <p:txBody>
          <a:bodyPr/>
          <a:lstStyle/>
          <a:p>
            <a:r>
              <a:rPr lang="en-GB"/>
              <a:t>Prabal Ghosh</a:t>
            </a:r>
          </a:p>
        </p:txBody>
      </p:sp>
      <p:sp>
        <p:nvSpPr>
          <p:cNvPr id="5" name="Slide Number Placeholder 4">
            <a:extLst>
              <a:ext uri="{FF2B5EF4-FFF2-40B4-BE49-F238E27FC236}">
                <a16:creationId xmlns:a16="http://schemas.microsoft.com/office/drawing/2014/main" id="{094CE179-9CDD-E041-9DE9-2CC7826089E1}"/>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7914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E3323E-8380-16BA-5B67-2ABCFE2FE688}"/>
              </a:ext>
            </a:extLst>
          </p:cNvPr>
          <p:cNvSpPr>
            <a:spLocks noGrp="1"/>
          </p:cNvSpPr>
          <p:nvPr>
            <p:ph type="dt" sz="half" idx="10"/>
          </p:nvPr>
        </p:nvSpPr>
        <p:spPr/>
        <p:txBody>
          <a:bodyPr/>
          <a:lstStyle/>
          <a:p>
            <a:fld id="{0665411C-0F91-4ABB-B5DC-B34DFBB17FF9}" type="datetime1">
              <a:rPr lang="en-GB" smtClean="0"/>
              <a:t>27/03/2025</a:t>
            </a:fld>
            <a:endParaRPr lang="en-GB"/>
          </a:p>
        </p:txBody>
      </p:sp>
      <p:sp>
        <p:nvSpPr>
          <p:cNvPr id="3" name="Footer Placeholder 2">
            <a:extLst>
              <a:ext uri="{FF2B5EF4-FFF2-40B4-BE49-F238E27FC236}">
                <a16:creationId xmlns:a16="http://schemas.microsoft.com/office/drawing/2014/main" id="{C3EF8FC1-FDF1-7692-BEF6-77DDE31C28E1}"/>
              </a:ext>
            </a:extLst>
          </p:cNvPr>
          <p:cNvSpPr>
            <a:spLocks noGrp="1"/>
          </p:cNvSpPr>
          <p:nvPr>
            <p:ph type="ftr" sz="quarter" idx="11"/>
          </p:nvPr>
        </p:nvSpPr>
        <p:spPr/>
        <p:txBody>
          <a:bodyPr/>
          <a:lstStyle/>
          <a:p>
            <a:r>
              <a:rPr lang="en-GB"/>
              <a:t>Prabal Ghosh</a:t>
            </a:r>
          </a:p>
        </p:txBody>
      </p:sp>
      <p:sp>
        <p:nvSpPr>
          <p:cNvPr id="4" name="Slide Number Placeholder 3">
            <a:extLst>
              <a:ext uri="{FF2B5EF4-FFF2-40B4-BE49-F238E27FC236}">
                <a16:creationId xmlns:a16="http://schemas.microsoft.com/office/drawing/2014/main" id="{79621CD4-58DA-660C-6907-3988A960655E}"/>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383057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8DAE-BD37-C1E8-8AE2-63EBA30E88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D30428F-51D4-871A-0C8D-27E0E7419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2665D58A-837A-A5EA-A1EF-CEEBE4CED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58F8C1-C3A1-3EE9-A38D-AF6C071F46C2}"/>
              </a:ext>
            </a:extLst>
          </p:cNvPr>
          <p:cNvSpPr>
            <a:spLocks noGrp="1"/>
          </p:cNvSpPr>
          <p:nvPr>
            <p:ph type="dt" sz="half" idx="10"/>
          </p:nvPr>
        </p:nvSpPr>
        <p:spPr/>
        <p:txBody>
          <a:bodyPr/>
          <a:lstStyle/>
          <a:p>
            <a:fld id="{47EBB5E8-7C44-44C1-AC48-2C1CF798289B}" type="datetime1">
              <a:rPr lang="en-GB" smtClean="0"/>
              <a:t>27/03/2025</a:t>
            </a:fld>
            <a:endParaRPr lang="en-GB"/>
          </a:p>
        </p:txBody>
      </p:sp>
      <p:sp>
        <p:nvSpPr>
          <p:cNvPr id="6" name="Footer Placeholder 5">
            <a:extLst>
              <a:ext uri="{FF2B5EF4-FFF2-40B4-BE49-F238E27FC236}">
                <a16:creationId xmlns:a16="http://schemas.microsoft.com/office/drawing/2014/main" id="{1C2AA4F2-D3DA-524B-D4FB-13A0FEA158DA}"/>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CC88DC57-3D3C-F142-C8C2-C5949A28B223}"/>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210816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0458-10D7-6B9C-A667-63D55AF036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C8867C0-5A73-04D9-D55D-85F658266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A9C00B-518C-8012-B86B-9BA8C6341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3E6338-36FF-C102-E540-1586E9A57B22}"/>
              </a:ext>
            </a:extLst>
          </p:cNvPr>
          <p:cNvSpPr>
            <a:spLocks noGrp="1"/>
          </p:cNvSpPr>
          <p:nvPr>
            <p:ph type="dt" sz="half" idx="10"/>
          </p:nvPr>
        </p:nvSpPr>
        <p:spPr/>
        <p:txBody>
          <a:bodyPr/>
          <a:lstStyle/>
          <a:p>
            <a:fld id="{E96C6DAC-9B45-464B-9BEB-7BA3FD497BDC}" type="datetime1">
              <a:rPr lang="en-GB" smtClean="0"/>
              <a:t>27/03/2025</a:t>
            </a:fld>
            <a:endParaRPr lang="en-GB"/>
          </a:p>
        </p:txBody>
      </p:sp>
      <p:sp>
        <p:nvSpPr>
          <p:cNvPr id="6" name="Footer Placeholder 5">
            <a:extLst>
              <a:ext uri="{FF2B5EF4-FFF2-40B4-BE49-F238E27FC236}">
                <a16:creationId xmlns:a16="http://schemas.microsoft.com/office/drawing/2014/main" id="{BBF2EA46-B55F-2470-9134-4C4B9DE7AC2D}"/>
              </a:ext>
            </a:extLst>
          </p:cNvPr>
          <p:cNvSpPr>
            <a:spLocks noGrp="1"/>
          </p:cNvSpPr>
          <p:nvPr>
            <p:ph type="ftr" sz="quarter" idx="11"/>
          </p:nvPr>
        </p:nvSpPr>
        <p:spPr/>
        <p:txBody>
          <a:bodyPr/>
          <a:lstStyle/>
          <a:p>
            <a:r>
              <a:rPr lang="en-GB"/>
              <a:t>Prabal Ghosh</a:t>
            </a:r>
          </a:p>
        </p:txBody>
      </p:sp>
      <p:sp>
        <p:nvSpPr>
          <p:cNvPr id="7" name="Slide Number Placeholder 6">
            <a:extLst>
              <a:ext uri="{FF2B5EF4-FFF2-40B4-BE49-F238E27FC236}">
                <a16:creationId xmlns:a16="http://schemas.microsoft.com/office/drawing/2014/main" id="{186CFEF3-05C4-CF7F-93B3-2985D0720D75}"/>
              </a:ext>
            </a:extLst>
          </p:cNvPr>
          <p:cNvSpPr>
            <a:spLocks noGrp="1"/>
          </p:cNvSpPr>
          <p:nvPr>
            <p:ph type="sldNum" sz="quarter" idx="12"/>
          </p:nvPr>
        </p:nvSpPr>
        <p:spPr/>
        <p:txBody>
          <a:bodyPr/>
          <a:lstStyle/>
          <a:p>
            <a:fld id="{58D1D6A2-ED07-452C-B38E-B0FFAE31C5FA}" type="slidenum">
              <a:rPr lang="en-GB" smtClean="0"/>
              <a:t>‹#›</a:t>
            </a:fld>
            <a:endParaRPr lang="en-GB"/>
          </a:p>
        </p:txBody>
      </p:sp>
    </p:spTree>
    <p:extLst>
      <p:ext uri="{BB962C8B-B14F-4D97-AF65-F5344CB8AC3E}">
        <p14:creationId xmlns:p14="http://schemas.microsoft.com/office/powerpoint/2010/main" val="10122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8D4B-55F4-DFED-9EF8-CB5D027D8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2D577CD-7088-35C7-E34C-7D5E221EA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5F8654-5410-960E-2FA8-C0D98162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66B025-3068-4952-9911-30FA34B8396E}" type="datetime1">
              <a:rPr lang="en-GB" smtClean="0"/>
              <a:t>27/03/2025</a:t>
            </a:fld>
            <a:endParaRPr lang="en-GB"/>
          </a:p>
        </p:txBody>
      </p:sp>
      <p:sp>
        <p:nvSpPr>
          <p:cNvPr id="5" name="Footer Placeholder 4">
            <a:extLst>
              <a:ext uri="{FF2B5EF4-FFF2-40B4-BE49-F238E27FC236}">
                <a16:creationId xmlns:a16="http://schemas.microsoft.com/office/drawing/2014/main" id="{8A6D7BA4-80B2-DBA1-DD0A-40D9DE727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Prabal Ghosh</a:t>
            </a:r>
          </a:p>
        </p:txBody>
      </p:sp>
      <p:sp>
        <p:nvSpPr>
          <p:cNvPr id="6" name="Slide Number Placeholder 5">
            <a:extLst>
              <a:ext uri="{FF2B5EF4-FFF2-40B4-BE49-F238E27FC236}">
                <a16:creationId xmlns:a16="http://schemas.microsoft.com/office/drawing/2014/main" id="{F99ACC88-C8F1-4572-E677-C7430EA43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D1D6A2-ED07-452C-B38E-B0FFAE31C5FA}" type="slidenum">
              <a:rPr lang="en-GB" smtClean="0"/>
              <a:t>‹#›</a:t>
            </a:fld>
            <a:endParaRPr lang="en-GB"/>
          </a:p>
        </p:txBody>
      </p:sp>
    </p:spTree>
    <p:extLst>
      <p:ext uri="{BB962C8B-B14F-4D97-AF65-F5344CB8AC3E}">
        <p14:creationId xmlns:p14="http://schemas.microsoft.com/office/powerpoint/2010/main" val="3560920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CD595-3731-6642-2299-D5A30CF115F0}"/>
              </a:ext>
            </a:extLst>
          </p:cNvPr>
          <p:cNvSpPr>
            <a:spLocks noGrp="1"/>
          </p:cNvSpPr>
          <p:nvPr>
            <p:ph type="ctrTitle"/>
          </p:nvPr>
        </p:nvSpPr>
        <p:spPr>
          <a:xfrm>
            <a:off x="1396181" y="99808"/>
            <a:ext cx="9144000" cy="1866644"/>
          </a:xfrm>
        </p:spPr>
        <p:txBody>
          <a:bodyPr>
            <a:normAutofit/>
          </a:bodyPr>
          <a:lstStyle/>
          <a:p>
            <a:r>
              <a:rPr lang="en-GB" sz="3600">
                <a:solidFill>
                  <a:srgbClr val="002060"/>
                </a:solidFill>
              </a:rPr>
              <a:t>Physically-Informed Machine Learning for Modelling the Dynamics of Plant-Pathogens Molecular Interactions</a:t>
            </a:r>
            <a:endParaRPr lang="en-GB" sz="3500" dirty="0">
              <a:solidFill>
                <a:srgbClr val="002060"/>
              </a:solidFill>
            </a:endParaRPr>
          </a:p>
        </p:txBody>
      </p:sp>
      <p:sp>
        <p:nvSpPr>
          <p:cNvPr id="3" name="Subtitle 2">
            <a:extLst>
              <a:ext uri="{FF2B5EF4-FFF2-40B4-BE49-F238E27FC236}">
                <a16:creationId xmlns:a16="http://schemas.microsoft.com/office/drawing/2014/main" id="{5198F966-C8A4-285B-22C7-11C65330C0AC}"/>
              </a:ext>
            </a:extLst>
          </p:cNvPr>
          <p:cNvSpPr>
            <a:spLocks noGrp="1"/>
          </p:cNvSpPr>
          <p:nvPr>
            <p:ph type="subTitle" idx="1"/>
          </p:nvPr>
        </p:nvSpPr>
        <p:spPr>
          <a:xfrm>
            <a:off x="1307690" y="2422166"/>
            <a:ext cx="9144000" cy="1655762"/>
          </a:xfrm>
        </p:spPr>
        <p:txBody>
          <a:bodyPr>
            <a:normAutofit fontScale="92500" lnSpcReduction="20000"/>
          </a:bodyPr>
          <a:lstStyle/>
          <a:p>
            <a:pPr algn="l">
              <a:spcBef>
                <a:spcPts val="300"/>
              </a:spcBef>
            </a:pPr>
            <a:r>
              <a:rPr lang="en-GB" sz="2500" b="0" i="0" dirty="0">
                <a:solidFill>
                  <a:srgbClr val="002060"/>
                </a:solidFill>
                <a:effectLst/>
                <a:latin typeface="Inter"/>
              </a:rPr>
              <a:t> 		                </a:t>
            </a:r>
            <a:r>
              <a:rPr lang="en-GB" sz="2700" b="1" i="0" dirty="0">
                <a:solidFill>
                  <a:srgbClr val="002060"/>
                </a:solidFill>
                <a:effectLst/>
                <a:latin typeface="Inter"/>
              </a:rPr>
              <a:t>  Name - Prabal Ghosh</a:t>
            </a:r>
          </a:p>
          <a:p>
            <a:pPr algn="l">
              <a:spcBef>
                <a:spcPts val="300"/>
              </a:spcBef>
            </a:pPr>
            <a:r>
              <a:rPr lang="en-GB" sz="2500" b="0" i="0" dirty="0">
                <a:solidFill>
                  <a:srgbClr val="002060"/>
                </a:solidFill>
                <a:effectLst/>
                <a:latin typeface="Inter"/>
              </a:rPr>
              <a:t>			    Supervisor - Silvia Bottini</a:t>
            </a:r>
          </a:p>
          <a:p>
            <a:pPr algn="l">
              <a:spcBef>
                <a:spcPts val="300"/>
              </a:spcBef>
            </a:pPr>
            <a:r>
              <a:rPr lang="fr-FR" sz="2500" dirty="0">
                <a:solidFill>
                  <a:srgbClr val="002060"/>
                </a:solidFill>
                <a:latin typeface="Inter"/>
              </a:rPr>
              <a:t>			    Course- </a:t>
            </a:r>
            <a:r>
              <a:rPr lang="en-GB" sz="2500" b="1" i="0" dirty="0">
                <a:solidFill>
                  <a:srgbClr val="002060"/>
                </a:solidFill>
                <a:effectLst/>
                <a:latin typeface="Times New Roman" panose="02020603050405020304" pitchFamily="18" charset="0"/>
              </a:rPr>
              <a:t>Research Project</a:t>
            </a:r>
          </a:p>
          <a:p>
            <a:pPr algn="l">
              <a:spcBef>
                <a:spcPts val="300"/>
              </a:spcBef>
            </a:pPr>
            <a:r>
              <a:rPr lang="en-GB" sz="2500" b="0" i="0" dirty="0">
                <a:solidFill>
                  <a:srgbClr val="002060"/>
                </a:solidFill>
                <a:effectLst/>
                <a:latin typeface="Inter"/>
              </a:rPr>
              <a:t>                          </a:t>
            </a:r>
            <a:r>
              <a:rPr lang="en-GB" sz="2500" b="0" i="0" dirty="0" err="1">
                <a:solidFill>
                  <a:srgbClr val="002060"/>
                </a:solidFill>
                <a:effectLst/>
                <a:latin typeface="Inter"/>
              </a:rPr>
              <a:t>Msc</a:t>
            </a:r>
            <a:r>
              <a:rPr lang="en-GB" sz="2500" b="0" i="0" dirty="0">
                <a:solidFill>
                  <a:srgbClr val="002060"/>
                </a:solidFill>
                <a:effectLst/>
                <a:latin typeface="Inter"/>
              </a:rPr>
              <a:t> Data Science and Artificial Intelligence (M2)</a:t>
            </a:r>
            <a:endParaRPr lang="fr-FR" sz="2500" b="0" i="0" dirty="0">
              <a:solidFill>
                <a:srgbClr val="002060"/>
              </a:solidFill>
              <a:effectLst/>
              <a:latin typeface="Inter"/>
            </a:endParaRPr>
          </a:p>
          <a:p>
            <a:r>
              <a:rPr lang="fr-FR" sz="2500" b="0" i="0">
                <a:solidFill>
                  <a:srgbClr val="002060"/>
                </a:solidFill>
                <a:effectLst/>
                <a:latin typeface="Inter"/>
              </a:rPr>
              <a:t>   Université Côte d’Azur, Sophia Antipolis, France</a:t>
            </a:r>
          </a:p>
          <a:p>
            <a:endParaRPr lang="fr-FR" sz="2500" dirty="0">
              <a:solidFill>
                <a:srgbClr val="002060"/>
              </a:solidFill>
              <a:latin typeface="Inter"/>
            </a:endParaRPr>
          </a:p>
          <a:p>
            <a:endParaRPr lang="en-GB" sz="2500" dirty="0">
              <a:solidFill>
                <a:srgbClr val="002060"/>
              </a:solidFill>
            </a:endParaRPr>
          </a:p>
        </p:txBody>
      </p:sp>
      <p:pic>
        <p:nvPicPr>
          <p:cNvPr id="5" name="Picture 4" descr="A blue circle with black background&#10;&#10;AI-generated content may be incorrect.">
            <a:extLst>
              <a:ext uri="{FF2B5EF4-FFF2-40B4-BE49-F238E27FC236}">
                <a16:creationId xmlns:a16="http://schemas.microsoft.com/office/drawing/2014/main" id="{4DA64D6C-5DB0-40CB-F6CA-22842798E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3183" y="4905971"/>
            <a:ext cx="5541275" cy="1152146"/>
          </a:xfrm>
          <a:prstGeom prst="rect">
            <a:avLst/>
          </a:prstGeom>
        </p:spPr>
      </p:pic>
      <p:sp>
        <p:nvSpPr>
          <p:cNvPr id="8" name="Date Placeholder 7">
            <a:extLst>
              <a:ext uri="{FF2B5EF4-FFF2-40B4-BE49-F238E27FC236}">
                <a16:creationId xmlns:a16="http://schemas.microsoft.com/office/drawing/2014/main" id="{B634C5C3-AD78-A737-BB04-93ADBDCCA0BE}"/>
              </a:ext>
            </a:extLst>
          </p:cNvPr>
          <p:cNvSpPr>
            <a:spLocks noGrp="1"/>
          </p:cNvSpPr>
          <p:nvPr>
            <p:ph type="dt" sz="half" idx="10"/>
          </p:nvPr>
        </p:nvSpPr>
        <p:spPr/>
        <p:txBody>
          <a:bodyPr/>
          <a:lstStyle/>
          <a:p>
            <a:fld id="{8E3615EF-45D5-4158-927B-F497D97C9C74}" type="datetime1">
              <a:rPr lang="en-GB" smtClean="0"/>
              <a:t>27/03/2025</a:t>
            </a:fld>
            <a:endParaRPr lang="en-GB"/>
          </a:p>
        </p:txBody>
      </p:sp>
      <p:sp>
        <p:nvSpPr>
          <p:cNvPr id="9" name="Slide Number Placeholder 8">
            <a:extLst>
              <a:ext uri="{FF2B5EF4-FFF2-40B4-BE49-F238E27FC236}">
                <a16:creationId xmlns:a16="http://schemas.microsoft.com/office/drawing/2014/main" id="{A4921917-7705-E2D1-18E9-D90B2EC3C033}"/>
              </a:ext>
            </a:extLst>
          </p:cNvPr>
          <p:cNvSpPr>
            <a:spLocks noGrp="1"/>
          </p:cNvSpPr>
          <p:nvPr>
            <p:ph type="sldNum" sz="quarter" idx="12"/>
          </p:nvPr>
        </p:nvSpPr>
        <p:spPr/>
        <p:txBody>
          <a:bodyPr/>
          <a:lstStyle/>
          <a:p>
            <a:fld id="{05403772-449C-445D-BA16-3509D2503D37}" type="slidenum">
              <a:rPr lang="en-GB" smtClean="0"/>
              <a:t>1</a:t>
            </a:fld>
            <a:endParaRPr lang="en-GB"/>
          </a:p>
        </p:txBody>
      </p:sp>
      <p:sp>
        <p:nvSpPr>
          <p:cNvPr id="14" name="Footer Placeholder 13">
            <a:extLst>
              <a:ext uri="{FF2B5EF4-FFF2-40B4-BE49-F238E27FC236}">
                <a16:creationId xmlns:a16="http://schemas.microsoft.com/office/drawing/2014/main" id="{400D37B3-F23B-33E7-59BF-9ED714A32515}"/>
              </a:ext>
            </a:extLst>
          </p:cNvPr>
          <p:cNvSpPr>
            <a:spLocks noGrp="1"/>
          </p:cNvSpPr>
          <p:nvPr>
            <p:ph type="ftr" sz="quarter" idx="11"/>
          </p:nvPr>
        </p:nvSpPr>
        <p:spPr/>
        <p:txBody>
          <a:bodyPr/>
          <a:lstStyle/>
          <a:p>
            <a:r>
              <a:rPr lang="en-GB"/>
              <a:t>Prabal Ghosh</a:t>
            </a:r>
          </a:p>
        </p:txBody>
      </p:sp>
    </p:spTree>
    <p:extLst>
      <p:ext uri="{BB962C8B-B14F-4D97-AF65-F5344CB8AC3E}">
        <p14:creationId xmlns:p14="http://schemas.microsoft.com/office/powerpoint/2010/main" val="1590771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5CCC-7C2D-29AE-93CB-5508B0F2E65E}"/>
              </a:ext>
            </a:extLst>
          </p:cNvPr>
          <p:cNvSpPr>
            <a:spLocks noGrp="1"/>
          </p:cNvSpPr>
          <p:nvPr>
            <p:ph type="title"/>
          </p:nvPr>
        </p:nvSpPr>
        <p:spPr/>
        <p:txBody>
          <a:bodyPr/>
          <a:lstStyle/>
          <a:p>
            <a:r>
              <a:rPr lang="en-GB" b="1" dirty="0"/>
              <a:t>Neural ODE Framework</a:t>
            </a:r>
            <a:br>
              <a:rPr lang="en-GB" b="1" dirty="0"/>
            </a:br>
            <a:endParaRPr lang="en-GB" dirty="0"/>
          </a:p>
        </p:txBody>
      </p:sp>
      <p:sp>
        <p:nvSpPr>
          <p:cNvPr id="3" name="Content Placeholder 2">
            <a:extLst>
              <a:ext uri="{FF2B5EF4-FFF2-40B4-BE49-F238E27FC236}">
                <a16:creationId xmlns:a16="http://schemas.microsoft.com/office/drawing/2014/main" id="{CDEDE5D9-ECBD-CFD7-4346-CDD1B7F6D723}"/>
              </a:ext>
            </a:extLst>
          </p:cNvPr>
          <p:cNvSpPr>
            <a:spLocks noGrp="1"/>
          </p:cNvSpPr>
          <p:nvPr>
            <p:ph idx="1"/>
          </p:nvPr>
        </p:nvSpPr>
        <p:spPr/>
        <p:txBody>
          <a:bodyPr>
            <a:normAutofit/>
          </a:bodyPr>
          <a:lstStyle/>
          <a:p>
            <a:pPr>
              <a:buFont typeface="Arial" panose="020B0604020202020204" pitchFamily="34" charset="0"/>
              <a:buChar char="•"/>
            </a:pPr>
            <a:r>
              <a:rPr lang="en-GB" b="1" dirty="0"/>
              <a:t>Key Features:</a:t>
            </a:r>
            <a:endParaRPr lang="en-GB" dirty="0"/>
          </a:p>
          <a:p>
            <a:pPr marL="742950" lvl="1" indent="-285750">
              <a:buFont typeface="Arial" panose="020B0604020202020204" pitchFamily="34" charset="0"/>
              <a:buChar char="•"/>
            </a:pPr>
            <a:r>
              <a:rPr lang="en-GB" dirty="0"/>
              <a:t>Neural network models ODE dynamics directly.</a:t>
            </a:r>
          </a:p>
          <a:p>
            <a:pPr marL="742950" lvl="1" indent="-285750">
              <a:buFont typeface="Arial" panose="020B0604020202020204" pitchFamily="34" charset="0"/>
              <a:buChar char="•"/>
            </a:pPr>
            <a:r>
              <a:rPr lang="en-GB" dirty="0"/>
              <a:t>Learns parameters by minimizing Mean Squared Error (MSE).</a:t>
            </a:r>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2 layers, 16 neurons each, Tanh activation.</a:t>
            </a:r>
          </a:p>
          <a:p>
            <a:pPr marL="742950" lvl="1" indent="-285750">
              <a:buFont typeface="Arial" panose="020B0604020202020204" pitchFamily="34" charset="0"/>
              <a:buChar char="•"/>
            </a:pPr>
            <a:r>
              <a:rPr lang="en-GB" dirty="0"/>
              <a:t>Trained using </a:t>
            </a:r>
            <a:r>
              <a:rPr lang="en-GB" b="1" dirty="0"/>
              <a:t>Adjoint Sensitivity Method</a:t>
            </a:r>
            <a:r>
              <a:rPr lang="en-GB" dirty="0"/>
              <a:t>.</a:t>
            </a:r>
          </a:p>
          <a:p>
            <a:pPr>
              <a:buFont typeface="Arial" panose="020B0604020202020204" pitchFamily="34" charset="0"/>
              <a:buChar char="•"/>
            </a:pPr>
            <a:r>
              <a:rPr lang="en-GB" b="1" dirty="0"/>
              <a:t>Advantages:</a:t>
            </a:r>
            <a:endParaRPr lang="en-GB" dirty="0"/>
          </a:p>
          <a:p>
            <a:pPr marL="742950" lvl="1" indent="-285750">
              <a:buFont typeface="Arial" panose="020B0604020202020204" pitchFamily="34" charset="0"/>
              <a:buChar char="•"/>
            </a:pPr>
            <a:r>
              <a:rPr lang="en-GB" dirty="0"/>
              <a:t>Adapts to complex dynamic systems.</a:t>
            </a:r>
          </a:p>
          <a:p>
            <a:pPr marL="742950" lvl="1" indent="-285750">
              <a:buFont typeface="Arial" panose="020B0604020202020204" pitchFamily="34" charset="0"/>
              <a:buChar char="•"/>
            </a:pPr>
            <a:r>
              <a:rPr lang="en-GB" dirty="0"/>
              <a:t>Handles irregular time intervals efficiently.</a:t>
            </a:r>
          </a:p>
          <a:p>
            <a:endParaRPr lang="en-GB" dirty="0"/>
          </a:p>
        </p:txBody>
      </p:sp>
      <p:sp>
        <p:nvSpPr>
          <p:cNvPr id="4" name="Date Placeholder 3">
            <a:extLst>
              <a:ext uri="{FF2B5EF4-FFF2-40B4-BE49-F238E27FC236}">
                <a16:creationId xmlns:a16="http://schemas.microsoft.com/office/drawing/2014/main" id="{286F9DE6-7336-7E6F-FECD-C00F80703267}"/>
              </a:ext>
            </a:extLst>
          </p:cNvPr>
          <p:cNvSpPr>
            <a:spLocks noGrp="1"/>
          </p:cNvSpPr>
          <p:nvPr>
            <p:ph type="dt" sz="half" idx="10"/>
          </p:nvPr>
        </p:nvSpPr>
        <p:spPr/>
        <p:txBody>
          <a:bodyPr/>
          <a:lstStyle/>
          <a:p>
            <a:fld id="{07F7FA65-2EA9-4F5C-8453-754B795D3411}" type="datetime1">
              <a:rPr lang="en-GB" smtClean="0"/>
              <a:t>27/03/2025</a:t>
            </a:fld>
            <a:endParaRPr lang="en-GB"/>
          </a:p>
        </p:txBody>
      </p:sp>
      <p:sp>
        <p:nvSpPr>
          <p:cNvPr id="5" name="Footer Placeholder 4">
            <a:extLst>
              <a:ext uri="{FF2B5EF4-FFF2-40B4-BE49-F238E27FC236}">
                <a16:creationId xmlns:a16="http://schemas.microsoft.com/office/drawing/2014/main" id="{E81D4B7D-BC3F-45FF-9300-8888F69880E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1AA91A2-29E0-D35D-19A5-C9BEF23F860E}"/>
              </a:ext>
            </a:extLst>
          </p:cNvPr>
          <p:cNvSpPr>
            <a:spLocks noGrp="1"/>
          </p:cNvSpPr>
          <p:nvPr>
            <p:ph type="sldNum" sz="quarter" idx="12"/>
          </p:nvPr>
        </p:nvSpPr>
        <p:spPr/>
        <p:txBody>
          <a:bodyPr/>
          <a:lstStyle/>
          <a:p>
            <a:fld id="{58D1D6A2-ED07-452C-B38E-B0FFAE31C5FA}" type="slidenum">
              <a:rPr lang="en-GB" smtClean="0"/>
              <a:t>10</a:t>
            </a:fld>
            <a:endParaRPr lang="en-GB"/>
          </a:p>
        </p:txBody>
      </p:sp>
    </p:spTree>
    <p:extLst>
      <p:ext uri="{BB962C8B-B14F-4D97-AF65-F5344CB8AC3E}">
        <p14:creationId xmlns:p14="http://schemas.microsoft.com/office/powerpoint/2010/main" val="79623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EC77-9BCD-67BE-C475-5FA7E65DA6DB}"/>
              </a:ext>
            </a:extLst>
          </p:cNvPr>
          <p:cNvSpPr>
            <a:spLocks noGrp="1"/>
          </p:cNvSpPr>
          <p:nvPr>
            <p:ph type="title"/>
          </p:nvPr>
        </p:nvSpPr>
        <p:spPr/>
        <p:txBody>
          <a:bodyPr/>
          <a:lstStyle/>
          <a:p>
            <a:r>
              <a:rPr lang="en-GB" b="1" dirty="0"/>
              <a:t>Hybrid Model (IPINN + Neural ODEs)</a:t>
            </a:r>
            <a:br>
              <a:rPr lang="en-GB" b="1" dirty="0"/>
            </a:br>
            <a:endParaRPr lang="en-GB" dirty="0"/>
          </a:p>
        </p:txBody>
      </p:sp>
      <p:sp>
        <p:nvSpPr>
          <p:cNvPr id="3" name="Content Placeholder 2">
            <a:extLst>
              <a:ext uri="{FF2B5EF4-FFF2-40B4-BE49-F238E27FC236}">
                <a16:creationId xmlns:a16="http://schemas.microsoft.com/office/drawing/2014/main" id="{8F779C29-E979-D3E1-6F9C-59F379C66BCC}"/>
              </a:ext>
            </a:extLst>
          </p:cNvPr>
          <p:cNvSpPr>
            <a:spLocks noGrp="1"/>
          </p:cNvSpPr>
          <p:nvPr>
            <p:ph idx="1"/>
          </p:nvPr>
        </p:nvSpPr>
        <p:spPr/>
        <p:txBody>
          <a:bodyPr>
            <a:normAutofit/>
          </a:bodyPr>
          <a:lstStyle/>
          <a:p>
            <a:pPr>
              <a:buFont typeface="Arial" panose="020B0604020202020204" pitchFamily="34" charset="0"/>
              <a:buChar char="•"/>
            </a:pPr>
            <a:r>
              <a:rPr lang="en-GB" b="1" dirty="0"/>
              <a:t>Combines Both Models:</a:t>
            </a:r>
            <a:endParaRPr lang="en-GB" dirty="0"/>
          </a:p>
          <a:p>
            <a:pPr marL="742950" lvl="1" indent="-285750">
              <a:buFont typeface="Arial" panose="020B0604020202020204" pitchFamily="34" charset="0"/>
              <a:buChar char="•"/>
            </a:pPr>
            <a:r>
              <a:rPr lang="en-GB" dirty="0"/>
              <a:t>Data-driven flexibility from Neural ODEs.</a:t>
            </a:r>
          </a:p>
          <a:p>
            <a:pPr marL="742950" lvl="1" indent="-285750">
              <a:buFont typeface="Arial" panose="020B0604020202020204" pitchFamily="34" charset="0"/>
              <a:buChar char="•"/>
            </a:pPr>
            <a:r>
              <a:rPr lang="en-GB" dirty="0"/>
              <a:t>Physics constraints from PINNs.</a:t>
            </a:r>
          </a:p>
          <a:p>
            <a:pPr>
              <a:buFont typeface="Arial" panose="020B0604020202020204" pitchFamily="34" charset="0"/>
              <a:buChar char="•"/>
            </a:pPr>
            <a:r>
              <a:rPr lang="en-GB" b="1" dirty="0"/>
              <a:t>Loss Function:</a:t>
            </a:r>
            <a:endParaRPr lang="en-GB" dirty="0"/>
          </a:p>
          <a:p>
            <a:pPr marL="742950" lvl="1" indent="-285750">
              <a:buFont typeface="Arial" panose="020B0604020202020204" pitchFamily="34" charset="0"/>
              <a:buChar char="•"/>
            </a:pPr>
            <a:r>
              <a:rPr lang="en-GB" dirty="0"/>
              <a:t>Data loss + Physics loss.</a:t>
            </a:r>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Similar to Neural ODE, optimized for both data and physics consistency.</a:t>
            </a:r>
          </a:p>
          <a:p>
            <a:pPr>
              <a:buFont typeface="Arial" panose="020B0604020202020204" pitchFamily="34" charset="0"/>
              <a:buChar char="•"/>
            </a:pPr>
            <a:r>
              <a:rPr lang="en-GB" b="1" dirty="0"/>
              <a:t>Benefits:</a:t>
            </a:r>
            <a:endParaRPr lang="en-GB" dirty="0"/>
          </a:p>
          <a:p>
            <a:pPr marL="742950" lvl="1" indent="-285750">
              <a:buFont typeface="Arial" panose="020B0604020202020204" pitchFamily="34" charset="0"/>
              <a:buChar char="•"/>
            </a:pPr>
            <a:r>
              <a:rPr lang="en-GB" dirty="0"/>
              <a:t>More robust generalization.</a:t>
            </a:r>
          </a:p>
          <a:p>
            <a:endParaRPr lang="en-GB" dirty="0"/>
          </a:p>
        </p:txBody>
      </p:sp>
      <p:sp>
        <p:nvSpPr>
          <p:cNvPr id="4" name="Date Placeholder 3">
            <a:extLst>
              <a:ext uri="{FF2B5EF4-FFF2-40B4-BE49-F238E27FC236}">
                <a16:creationId xmlns:a16="http://schemas.microsoft.com/office/drawing/2014/main" id="{20427F40-5261-36FE-8C01-CE29580CABA6}"/>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AF76ECD-6C92-0DD8-9E7D-D645530088E5}"/>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170FAAF4-ADB0-A15E-20FB-60FCB3EDC0A8}"/>
              </a:ext>
            </a:extLst>
          </p:cNvPr>
          <p:cNvSpPr>
            <a:spLocks noGrp="1"/>
          </p:cNvSpPr>
          <p:nvPr>
            <p:ph type="sldNum" sz="quarter" idx="12"/>
          </p:nvPr>
        </p:nvSpPr>
        <p:spPr/>
        <p:txBody>
          <a:bodyPr/>
          <a:lstStyle/>
          <a:p>
            <a:fld id="{58D1D6A2-ED07-452C-B38E-B0FFAE31C5FA}" type="slidenum">
              <a:rPr lang="en-GB" smtClean="0"/>
              <a:t>11</a:t>
            </a:fld>
            <a:endParaRPr lang="en-GB"/>
          </a:p>
        </p:txBody>
      </p:sp>
    </p:spTree>
    <p:extLst>
      <p:ext uri="{BB962C8B-B14F-4D97-AF65-F5344CB8AC3E}">
        <p14:creationId xmlns:p14="http://schemas.microsoft.com/office/powerpoint/2010/main" val="294538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3AE3-6F93-8342-01CB-E1A61C0A31FB}"/>
              </a:ext>
            </a:extLst>
          </p:cNvPr>
          <p:cNvSpPr>
            <a:spLocks noGrp="1"/>
          </p:cNvSpPr>
          <p:nvPr>
            <p:ph type="title"/>
          </p:nvPr>
        </p:nvSpPr>
        <p:spPr/>
        <p:txBody>
          <a:bodyPr/>
          <a:lstStyle/>
          <a:p>
            <a:r>
              <a:rPr lang="en-US" dirty="0">
                <a:solidFill>
                  <a:srgbClr val="002060"/>
                </a:solidFill>
              </a:rPr>
              <a:t>Experimental Setup</a:t>
            </a:r>
            <a:br>
              <a:rPr lang="en-US" dirty="0">
                <a:solidFill>
                  <a:srgbClr val="002060"/>
                </a:solidFill>
              </a:rPr>
            </a:br>
            <a:endParaRPr lang="en-GB" dirty="0"/>
          </a:p>
        </p:txBody>
      </p:sp>
      <p:sp>
        <p:nvSpPr>
          <p:cNvPr id="3" name="Content Placeholder 2">
            <a:extLst>
              <a:ext uri="{FF2B5EF4-FFF2-40B4-BE49-F238E27FC236}">
                <a16:creationId xmlns:a16="http://schemas.microsoft.com/office/drawing/2014/main" id="{511FB481-AA80-FABE-F2B4-17145D92AD4F}"/>
              </a:ext>
            </a:extLst>
          </p:cNvPr>
          <p:cNvSpPr>
            <a:spLocks noGrp="1"/>
          </p:cNvSpPr>
          <p:nvPr>
            <p:ph idx="1"/>
          </p:nvPr>
        </p:nvSpPr>
        <p:spPr/>
        <p:txBody>
          <a:bodyPr/>
          <a:lstStyle/>
          <a:p>
            <a:r>
              <a:rPr lang="fr-FR" dirty="0">
                <a:solidFill>
                  <a:srgbClr val="002060"/>
                </a:solidFill>
                <a:latin typeface="Abadi" panose="020B0604020104020204" pitchFamily="34" charset="0"/>
                <a:cs typeface="AngsanaUPC" panose="020B0502040204020203" pitchFamily="18" charset="-34"/>
              </a:rPr>
              <a:t>!</a:t>
            </a:r>
            <a:r>
              <a:rPr lang="en-GB" b="0" dirty="0">
                <a:solidFill>
                  <a:srgbClr val="002060"/>
                </a:solidFill>
                <a:effectLst/>
                <a:latin typeface="Abadi" panose="020B0604020104020204" pitchFamily="34" charset="0"/>
                <a:cs typeface="AngsanaUPC" panose="020B0502040204020203" pitchFamily="18" charset="-34"/>
              </a:rPr>
              <a:t> pip install </a:t>
            </a:r>
            <a:r>
              <a:rPr lang="fr-FR" dirty="0" err="1">
                <a:solidFill>
                  <a:srgbClr val="002060"/>
                </a:solidFill>
                <a:latin typeface="Abadi" panose="020B0604020104020204" pitchFamily="34" charset="0"/>
                <a:cs typeface="AngsanaUPC" panose="020B0502040204020203" pitchFamily="18" charset="-34"/>
              </a:rPr>
              <a:t>torch</a:t>
            </a:r>
            <a:endParaRPr lang="fr-FR" dirty="0">
              <a:solidFill>
                <a:srgbClr val="002060"/>
              </a:solidFill>
              <a:latin typeface="Abadi" panose="020B0604020104020204" pitchFamily="34" charset="0"/>
              <a:cs typeface="AngsanaUPC" panose="020B0502040204020203" pitchFamily="18" charset="-34"/>
            </a:endParaRPr>
          </a:p>
          <a:p>
            <a:r>
              <a:rPr lang="en-GB" b="0" dirty="0">
                <a:solidFill>
                  <a:srgbClr val="002060"/>
                </a:solidFill>
                <a:effectLst/>
                <a:latin typeface="Abadi" panose="020B0604020104020204" pitchFamily="34" charset="0"/>
                <a:cs typeface="AngsanaUPC" panose="020B0502040204020203" pitchFamily="18" charset="-34"/>
              </a:rPr>
              <a:t>!pip install </a:t>
            </a:r>
            <a:r>
              <a:rPr lang="en-GB" b="0" dirty="0" err="1">
                <a:solidFill>
                  <a:srgbClr val="002060"/>
                </a:solidFill>
                <a:effectLst/>
                <a:latin typeface="Abadi" panose="020B0604020104020204" pitchFamily="34" charset="0"/>
                <a:cs typeface="AngsanaUPC" panose="020B0502040204020203" pitchFamily="18" charset="-34"/>
              </a:rPr>
              <a:t>torchdiffeq</a:t>
            </a:r>
            <a:endParaRPr lang="en-GB" b="0" dirty="0">
              <a:solidFill>
                <a:srgbClr val="002060"/>
              </a:solidFill>
              <a:effectLst/>
              <a:latin typeface="Abadi" panose="020B0604020104020204" pitchFamily="34" charset="0"/>
              <a:cs typeface="AngsanaUPC" panose="020B0502040204020203" pitchFamily="18" charset="-34"/>
            </a:endParaRPr>
          </a:p>
          <a:p>
            <a:endParaRPr lang="en-GB" dirty="0">
              <a:solidFill>
                <a:srgbClr val="002060"/>
              </a:solidFill>
              <a:latin typeface="Abadi" panose="020B0604020104020204" pitchFamily="34" charset="0"/>
              <a:cs typeface="AngsanaUPC" panose="020B0502040204020203" pitchFamily="18" charset="-34"/>
            </a:endParaRPr>
          </a:p>
        </p:txBody>
      </p:sp>
      <p:sp>
        <p:nvSpPr>
          <p:cNvPr id="4" name="Date Placeholder 3">
            <a:extLst>
              <a:ext uri="{FF2B5EF4-FFF2-40B4-BE49-F238E27FC236}">
                <a16:creationId xmlns:a16="http://schemas.microsoft.com/office/drawing/2014/main" id="{CC317AFF-EF32-5851-8E91-F397436679FD}"/>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D4100E88-1DCA-53C5-EF96-ADDAC0F9AD0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235B75D-0E99-B39F-0BE1-2FF5A3D4B6A1}"/>
              </a:ext>
            </a:extLst>
          </p:cNvPr>
          <p:cNvSpPr>
            <a:spLocks noGrp="1"/>
          </p:cNvSpPr>
          <p:nvPr>
            <p:ph type="sldNum" sz="quarter" idx="12"/>
          </p:nvPr>
        </p:nvSpPr>
        <p:spPr/>
        <p:txBody>
          <a:bodyPr/>
          <a:lstStyle/>
          <a:p>
            <a:fld id="{58D1D6A2-ED07-452C-B38E-B0FFAE31C5FA}" type="slidenum">
              <a:rPr lang="en-GB" smtClean="0"/>
              <a:t>12</a:t>
            </a:fld>
            <a:endParaRPr lang="en-GB"/>
          </a:p>
        </p:txBody>
      </p:sp>
    </p:spTree>
    <p:extLst>
      <p:ext uri="{BB962C8B-B14F-4D97-AF65-F5344CB8AC3E}">
        <p14:creationId xmlns:p14="http://schemas.microsoft.com/office/powerpoint/2010/main" val="274073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02A0-017F-D9FC-9F0A-2250A773C37E}"/>
              </a:ext>
            </a:extLst>
          </p:cNvPr>
          <p:cNvSpPr>
            <a:spLocks noGrp="1"/>
          </p:cNvSpPr>
          <p:nvPr>
            <p:ph type="title"/>
          </p:nvPr>
        </p:nvSpPr>
        <p:spPr>
          <a:xfrm>
            <a:off x="5024" y="136526"/>
            <a:ext cx="10515600" cy="728714"/>
          </a:xfrm>
        </p:spPr>
        <p:txBody>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8FEA5362-17DC-C8A4-284D-591507BC76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85" y="2306230"/>
            <a:ext cx="9579239" cy="3947710"/>
          </a:xfrm>
        </p:spPr>
      </p:pic>
      <p:sp>
        <p:nvSpPr>
          <p:cNvPr id="4" name="Date Placeholder 3">
            <a:extLst>
              <a:ext uri="{FF2B5EF4-FFF2-40B4-BE49-F238E27FC236}">
                <a16:creationId xmlns:a16="http://schemas.microsoft.com/office/drawing/2014/main" id="{BA68E127-E200-88CE-A51C-894EB2007BBF}"/>
              </a:ext>
            </a:extLst>
          </p:cNvPr>
          <p:cNvSpPr>
            <a:spLocks noGrp="1"/>
          </p:cNvSpPr>
          <p:nvPr>
            <p:ph type="dt" sz="half" idx="10"/>
          </p:nvPr>
        </p:nvSpPr>
        <p:spPr/>
        <p:txBody>
          <a:bodyPr/>
          <a:lstStyle/>
          <a:p>
            <a:fld id="{7D923842-3E4F-40B3-9E8A-394F44933B47}" type="datetime1">
              <a:rPr lang="en-GB" smtClean="0"/>
              <a:t>27/03/2025</a:t>
            </a:fld>
            <a:endParaRPr lang="en-GB"/>
          </a:p>
        </p:txBody>
      </p:sp>
      <p:sp>
        <p:nvSpPr>
          <p:cNvPr id="5" name="Footer Placeholder 4">
            <a:extLst>
              <a:ext uri="{FF2B5EF4-FFF2-40B4-BE49-F238E27FC236}">
                <a16:creationId xmlns:a16="http://schemas.microsoft.com/office/drawing/2014/main" id="{C9741038-C576-D18C-C5B9-97B476474E8C}"/>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23154BB-0516-7A69-05D7-AC77E70BDDDC}"/>
              </a:ext>
            </a:extLst>
          </p:cNvPr>
          <p:cNvSpPr>
            <a:spLocks noGrp="1"/>
          </p:cNvSpPr>
          <p:nvPr>
            <p:ph type="sldNum" sz="quarter" idx="12"/>
          </p:nvPr>
        </p:nvSpPr>
        <p:spPr/>
        <p:txBody>
          <a:bodyPr/>
          <a:lstStyle/>
          <a:p>
            <a:fld id="{58D1D6A2-ED07-452C-B38E-B0FFAE31C5FA}" type="slidenum">
              <a:rPr lang="en-GB" smtClean="0"/>
              <a:t>13</a:t>
            </a:fld>
            <a:endParaRPr lang="en-GB"/>
          </a:p>
        </p:txBody>
      </p:sp>
      <p:sp>
        <p:nvSpPr>
          <p:cNvPr id="12" name="TextBox 11">
            <a:extLst>
              <a:ext uri="{FF2B5EF4-FFF2-40B4-BE49-F238E27FC236}">
                <a16:creationId xmlns:a16="http://schemas.microsoft.com/office/drawing/2014/main" id="{F978DD9F-60BD-28AB-DB94-88B44968E797}"/>
              </a:ext>
            </a:extLst>
          </p:cNvPr>
          <p:cNvSpPr txBox="1"/>
          <p:nvPr/>
        </p:nvSpPr>
        <p:spPr>
          <a:xfrm>
            <a:off x="0" y="967650"/>
            <a:ext cx="12192000"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IPINN.</a:t>
            </a:r>
          </a:p>
        </p:txBody>
      </p:sp>
    </p:spTree>
    <p:extLst>
      <p:ext uri="{BB962C8B-B14F-4D97-AF65-F5344CB8AC3E}">
        <p14:creationId xmlns:p14="http://schemas.microsoft.com/office/powerpoint/2010/main" val="234213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C9676-02AE-06DF-81E4-48C8893D8DD5}"/>
              </a:ext>
            </a:extLst>
          </p:cNvPr>
          <p:cNvSpPr>
            <a:spLocks noGrp="1"/>
          </p:cNvSpPr>
          <p:nvPr>
            <p:ph type="title"/>
          </p:nvPr>
        </p:nvSpPr>
        <p:spPr>
          <a:xfrm>
            <a:off x="71284" y="52144"/>
            <a:ext cx="10515600" cy="637765"/>
          </a:xfrm>
        </p:spPr>
        <p:txBody>
          <a:bodyPr>
            <a:normAutofit fontScale="90000"/>
          </a:bodyPr>
          <a:lstStyle/>
          <a:p>
            <a:r>
              <a:rPr lang="fr-FR" dirty="0" err="1"/>
              <a:t>Result</a:t>
            </a:r>
            <a:endParaRPr lang="en-GB" dirty="0"/>
          </a:p>
        </p:txBody>
      </p:sp>
      <p:sp>
        <p:nvSpPr>
          <p:cNvPr id="4" name="Date Placeholder 3">
            <a:extLst>
              <a:ext uri="{FF2B5EF4-FFF2-40B4-BE49-F238E27FC236}">
                <a16:creationId xmlns:a16="http://schemas.microsoft.com/office/drawing/2014/main" id="{9B86643E-230C-9E0C-0B44-2A958334141E}"/>
              </a:ext>
            </a:extLst>
          </p:cNvPr>
          <p:cNvSpPr>
            <a:spLocks noGrp="1"/>
          </p:cNvSpPr>
          <p:nvPr>
            <p:ph type="dt" sz="half" idx="10"/>
          </p:nvPr>
        </p:nvSpPr>
        <p:spPr/>
        <p:txBody>
          <a:bodyPr/>
          <a:lstStyle/>
          <a:p>
            <a:fld id="{17335BA0-ED61-4C3D-A53D-6AD7C63F765C}" type="datetime1">
              <a:rPr lang="en-GB" smtClean="0"/>
              <a:t>27/03/2025</a:t>
            </a:fld>
            <a:endParaRPr lang="en-GB"/>
          </a:p>
        </p:txBody>
      </p:sp>
      <p:sp>
        <p:nvSpPr>
          <p:cNvPr id="5" name="Footer Placeholder 4">
            <a:extLst>
              <a:ext uri="{FF2B5EF4-FFF2-40B4-BE49-F238E27FC236}">
                <a16:creationId xmlns:a16="http://schemas.microsoft.com/office/drawing/2014/main" id="{09383E69-C50C-E63F-6C9B-F0FDD4D3521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6FC81F46-C31A-9ADE-F6EF-E9979866CAB8}"/>
              </a:ext>
            </a:extLst>
          </p:cNvPr>
          <p:cNvSpPr>
            <a:spLocks noGrp="1"/>
          </p:cNvSpPr>
          <p:nvPr>
            <p:ph type="sldNum" sz="quarter" idx="12"/>
          </p:nvPr>
        </p:nvSpPr>
        <p:spPr/>
        <p:txBody>
          <a:bodyPr/>
          <a:lstStyle/>
          <a:p>
            <a:fld id="{58D1D6A2-ED07-452C-B38E-B0FFAE31C5FA}" type="slidenum">
              <a:rPr lang="en-GB" smtClean="0"/>
              <a:t>14</a:t>
            </a:fld>
            <a:endParaRPr lang="en-GB"/>
          </a:p>
        </p:txBody>
      </p:sp>
      <p:pic>
        <p:nvPicPr>
          <p:cNvPr id="10" name="Content Placeholder 9"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CDAB5254-9474-3645-948D-F49A87230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394" y="1854162"/>
            <a:ext cx="10515600" cy="4333594"/>
          </a:xfrm>
          <a:prstGeom prst="rect">
            <a:avLst/>
          </a:prstGeom>
        </p:spPr>
      </p:pic>
      <p:sp>
        <p:nvSpPr>
          <p:cNvPr id="8" name="TextBox 7">
            <a:extLst>
              <a:ext uri="{FF2B5EF4-FFF2-40B4-BE49-F238E27FC236}">
                <a16:creationId xmlns:a16="http://schemas.microsoft.com/office/drawing/2014/main" id="{BC739FCD-0091-AF3B-5B04-FC806CFAAB09}"/>
              </a:ext>
            </a:extLst>
          </p:cNvPr>
          <p:cNvSpPr txBox="1"/>
          <p:nvPr/>
        </p:nvSpPr>
        <p:spPr>
          <a:xfrm>
            <a:off x="71284" y="762238"/>
            <a:ext cx="11953568"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IPINN.</a:t>
            </a:r>
          </a:p>
        </p:txBody>
      </p:sp>
    </p:spTree>
    <p:extLst>
      <p:ext uri="{BB962C8B-B14F-4D97-AF65-F5344CB8AC3E}">
        <p14:creationId xmlns:p14="http://schemas.microsoft.com/office/powerpoint/2010/main" val="39448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DBD3-70F2-9937-2701-4E5689C7B309}"/>
              </a:ext>
            </a:extLst>
          </p:cNvPr>
          <p:cNvSpPr>
            <a:spLocks noGrp="1"/>
          </p:cNvSpPr>
          <p:nvPr>
            <p:ph type="title"/>
          </p:nvPr>
        </p:nvSpPr>
        <p:spPr/>
        <p:txBody>
          <a:bodyPr/>
          <a:lstStyle/>
          <a:p>
            <a:r>
              <a:rPr lang="fr-FR" dirty="0" err="1"/>
              <a:t>Result</a:t>
            </a:r>
            <a:endParaRPr lang="en-GB" dirty="0"/>
          </a:p>
        </p:txBody>
      </p:sp>
      <p:pic>
        <p:nvPicPr>
          <p:cNvPr id="8" name="Content Placeholder 7" descr="A screenshot of a computer screen&#10;&#10;AI-generated content may be incorrect.">
            <a:extLst>
              <a:ext uri="{FF2B5EF4-FFF2-40B4-BE49-F238E27FC236}">
                <a16:creationId xmlns:a16="http://schemas.microsoft.com/office/drawing/2014/main" id="{F746C5A0-5503-06B4-C19F-AE2371038F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7233" y="2948634"/>
            <a:ext cx="5077534" cy="2105319"/>
          </a:xfrm>
        </p:spPr>
      </p:pic>
      <p:sp>
        <p:nvSpPr>
          <p:cNvPr id="4" name="Date Placeholder 3">
            <a:extLst>
              <a:ext uri="{FF2B5EF4-FFF2-40B4-BE49-F238E27FC236}">
                <a16:creationId xmlns:a16="http://schemas.microsoft.com/office/drawing/2014/main" id="{74E9EE1E-28FE-4FE5-766C-CC3E0B73CC9A}"/>
              </a:ext>
            </a:extLst>
          </p:cNvPr>
          <p:cNvSpPr>
            <a:spLocks noGrp="1"/>
          </p:cNvSpPr>
          <p:nvPr>
            <p:ph type="dt" sz="half" idx="10"/>
          </p:nvPr>
        </p:nvSpPr>
        <p:spPr/>
        <p:txBody>
          <a:bodyPr/>
          <a:lstStyle/>
          <a:p>
            <a:fld id="{6E5742A8-441D-4DAD-B15F-CD00BDDB97DB}" type="datetime1">
              <a:rPr lang="en-GB" smtClean="0"/>
              <a:t>27/03/2025</a:t>
            </a:fld>
            <a:endParaRPr lang="en-GB"/>
          </a:p>
        </p:txBody>
      </p:sp>
      <p:sp>
        <p:nvSpPr>
          <p:cNvPr id="5" name="Footer Placeholder 4">
            <a:extLst>
              <a:ext uri="{FF2B5EF4-FFF2-40B4-BE49-F238E27FC236}">
                <a16:creationId xmlns:a16="http://schemas.microsoft.com/office/drawing/2014/main" id="{ABF3205F-77B6-96BA-1562-458FD68FDD33}"/>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F30056F-8393-B568-C97E-51C904233F71}"/>
              </a:ext>
            </a:extLst>
          </p:cNvPr>
          <p:cNvSpPr>
            <a:spLocks noGrp="1"/>
          </p:cNvSpPr>
          <p:nvPr>
            <p:ph type="sldNum" sz="quarter" idx="12"/>
          </p:nvPr>
        </p:nvSpPr>
        <p:spPr/>
        <p:txBody>
          <a:bodyPr/>
          <a:lstStyle/>
          <a:p>
            <a:fld id="{58D1D6A2-ED07-452C-B38E-B0FFAE31C5FA}" type="slidenum">
              <a:rPr lang="en-GB" smtClean="0"/>
              <a:t>15</a:t>
            </a:fld>
            <a:endParaRPr lang="en-GB"/>
          </a:p>
        </p:txBody>
      </p:sp>
      <p:sp>
        <p:nvSpPr>
          <p:cNvPr id="9" name="TextBox 8">
            <a:extLst>
              <a:ext uri="{FF2B5EF4-FFF2-40B4-BE49-F238E27FC236}">
                <a16:creationId xmlns:a16="http://schemas.microsoft.com/office/drawing/2014/main" id="{A24CCA39-6B9C-2507-4CBF-836A3C025CB9}"/>
              </a:ext>
            </a:extLst>
          </p:cNvPr>
          <p:cNvSpPr txBox="1"/>
          <p:nvPr/>
        </p:nvSpPr>
        <p:spPr>
          <a:xfrm>
            <a:off x="324465" y="1646238"/>
            <a:ext cx="10756490"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the IPINN</a:t>
            </a:r>
          </a:p>
        </p:txBody>
      </p:sp>
    </p:spTree>
    <p:extLst>
      <p:ext uri="{BB962C8B-B14F-4D97-AF65-F5344CB8AC3E}">
        <p14:creationId xmlns:p14="http://schemas.microsoft.com/office/powerpoint/2010/main" val="100361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4F7C-449C-CDC5-D9B3-7650B563FD96}"/>
              </a:ext>
            </a:extLst>
          </p:cNvPr>
          <p:cNvSpPr>
            <a:spLocks noGrp="1"/>
          </p:cNvSpPr>
          <p:nvPr>
            <p:ph type="title"/>
          </p:nvPr>
        </p:nvSpPr>
        <p:spPr>
          <a:xfrm>
            <a:off x="71284" y="0"/>
            <a:ext cx="10515600" cy="629265"/>
          </a:xfrm>
        </p:spPr>
        <p:txBody>
          <a:bodyPr>
            <a:normAutofit fontScale="90000"/>
          </a:bodyPr>
          <a:lstStyle/>
          <a:p>
            <a:r>
              <a:rPr lang="fr-FR" dirty="0" err="1"/>
              <a:t>Result</a:t>
            </a:r>
            <a:endParaRPr lang="en-GB" dirty="0"/>
          </a:p>
        </p:txBody>
      </p:sp>
      <p:pic>
        <p:nvPicPr>
          <p:cNvPr id="8" name="Content Placeholder 7" descr="A graph of a graph of a graph&#10;&#10;AI-generated content may be incorrect.">
            <a:extLst>
              <a:ext uri="{FF2B5EF4-FFF2-40B4-BE49-F238E27FC236}">
                <a16:creationId xmlns:a16="http://schemas.microsoft.com/office/drawing/2014/main" id="{5E9C897D-7BBF-0B3E-FE5E-88D594B2FB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6490"/>
            <a:ext cx="10515600" cy="3709607"/>
          </a:xfrm>
        </p:spPr>
      </p:pic>
      <p:sp>
        <p:nvSpPr>
          <p:cNvPr id="4" name="Date Placeholder 3">
            <a:extLst>
              <a:ext uri="{FF2B5EF4-FFF2-40B4-BE49-F238E27FC236}">
                <a16:creationId xmlns:a16="http://schemas.microsoft.com/office/drawing/2014/main" id="{71DAED38-9328-714E-B9D3-309CB3F99B71}"/>
              </a:ext>
            </a:extLst>
          </p:cNvPr>
          <p:cNvSpPr>
            <a:spLocks noGrp="1"/>
          </p:cNvSpPr>
          <p:nvPr>
            <p:ph type="dt" sz="half" idx="10"/>
          </p:nvPr>
        </p:nvSpPr>
        <p:spPr/>
        <p:txBody>
          <a:bodyPr/>
          <a:lstStyle/>
          <a:p>
            <a:fld id="{FCE32922-E91E-4CBF-A9D9-03BBDCB76DC7}" type="datetime1">
              <a:rPr lang="en-GB" smtClean="0"/>
              <a:t>27/03/2025</a:t>
            </a:fld>
            <a:endParaRPr lang="en-GB"/>
          </a:p>
        </p:txBody>
      </p:sp>
      <p:sp>
        <p:nvSpPr>
          <p:cNvPr id="5" name="Footer Placeholder 4">
            <a:extLst>
              <a:ext uri="{FF2B5EF4-FFF2-40B4-BE49-F238E27FC236}">
                <a16:creationId xmlns:a16="http://schemas.microsoft.com/office/drawing/2014/main" id="{4D740F5E-9648-7297-8630-03B427D787F9}"/>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1D3B0D4-F22F-5684-C835-BB303536B70E}"/>
              </a:ext>
            </a:extLst>
          </p:cNvPr>
          <p:cNvSpPr>
            <a:spLocks noGrp="1"/>
          </p:cNvSpPr>
          <p:nvPr>
            <p:ph type="sldNum" sz="quarter" idx="12"/>
          </p:nvPr>
        </p:nvSpPr>
        <p:spPr/>
        <p:txBody>
          <a:bodyPr/>
          <a:lstStyle/>
          <a:p>
            <a:fld id="{58D1D6A2-ED07-452C-B38E-B0FFAE31C5FA}" type="slidenum">
              <a:rPr lang="en-GB" smtClean="0"/>
              <a:t>16</a:t>
            </a:fld>
            <a:endParaRPr lang="en-GB"/>
          </a:p>
        </p:txBody>
      </p:sp>
      <p:sp>
        <p:nvSpPr>
          <p:cNvPr id="10" name="TextBox 9">
            <a:extLst>
              <a:ext uri="{FF2B5EF4-FFF2-40B4-BE49-F238E27FC236}">
                <a16:creationId xmlns:a16="http://schemas.microsoft.com/office/drawing/2014/main" id="{73A81D27-3F69-BB02-BA82-6BBCE0B34022}"/>
              </a:ext>
            </a:extLst>
          </p:cNvPr>
          <p:cNvSpPr txBox="1"/>
          <p:nvPr/>
        </p:nvSpPr>
        <p:spPr>
          <a:xfrm>
            <a:off x="167147" y="787713"/>
            <a:ext cx="11720053"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Neural ODE</a:t>
            </a:r>
          </a:p>
        </p:txBody>
      </p:sp>
    </p:spTree>
    <p:extLst>
      <p:ext uri="{BB962C8B-B14F-4D97-AF65-F5344CB8AC3E}">
        <p14:creationId xmlns:p14="http://schemas.microsoft.com/office/powerpoint/2010/main" val="3795207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1EF06-8008-787B-4651-C80E7CE16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1F765-C4DE-BDC3-5C24-84ADF9CA4B7D}"/>
              </a:ext>
            </a:extLst>
          </p:cNvPr>
          <p:cNvSpPr>
            <a:spLocks noGrp="1"/>
          </p:cNvSpPr>
          <p:nvPr>
            <p:ph type="title"/>
          </p:nvPr>
        </p:nvSpPr>
        <p:spPr>
          <a:xfrm>
            <a:off x="0" y="0"/>
            <a:ext cx="10515600" cy="646331"/>
          </a:xfrm>
        </p:spPr>
        <p:txBody>
          <a:bodyPr>
            <a:normAutofit fontScale="90000"/>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BFB43BD3-155E-72F0-2EEA-7BA09973B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825"/>
            <a:ext cx="10515600" cy="3706938"/>
          </a:xfrm>
        </p:spPr>
      </p:pic>
      <p:sp>
        <p:nvSpPr>
          <p:cNvPr id="4" name="Date Placeholder 3">
            <a:extLst>
              <a:ext uri="{FF2B5EF4-FFF2-40B4-BE49-F238E27FC236}">
                <a16:creationId xmlns:a16="http://schemas.microsoft.com/office/drawing/2014/main" id="{CE117F3C-EC86-3DA0-5EC1-171FA3FB694B}"/>
              </a:ext>
            </a:extLst>
          </p:cNvPr>
          <p:cNvSpPr>
            <a:spLocks noGrp="1"/>
          </p:cNvSpPr>
          <p:nvPr>
            <p:ph type="dt" sz="half" idx="10"/>
          </p:nvPr>
        </p:nvSpPr>
        <p:spPr/>
        <p:txBody>
          <a:bodyPr/>
          <a:lstStyle/>
          <a:p>
            <a:fld id="{01D1220D-43F9-4949-86CD-05C1B673B7CC}" type="datetime1">
              <a:rPr lang="en-GB" smtClean="0"/>
              <a:t>27/03/2025</a:t>
            </a:fld>
            <a:endParaRPr lang="en-GB"/>
          </a:p>
        </p:txBody>
      </p:sp>
      <p:sp>
        <p:nvSpPr>
          <p:cNvPr id="5" name="Footer Placeholder 4">
            <a:extLst>
              <a:ext uri="{FF2B5EF4-FFF2-40B4-BE49-F238E27FC236}">
                <a16:creationId xmlns:a16="http://schemas.microsoft.com/office/drawing/2014/main" id="{36E962C9-E558-8754-E8FC-2F55FC4A979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57BA2E0-5A9C-80D4-4833-0A1DB8E96341}"/>
              </a:ext>
            </a:extLst>
          </p:cNvPr>
          <p:cNvSpPr>
            <a:spLocks noGrp="1"/>
          </p:cNvSpPr>
          <p:nvPr>
            <p:ph type="sldNum" sz="quarter" idx="12"/>
          </p:nvPr>
        </p:nvSpPr>
        <p:spPr/>
        <p:txBody>
          <a:bodyPr/>
          <a:lstStyle/>
          <a:p>
            <a:fld id="{58D1D6A2-ED07-452C-B38E-B0FFAE31C5FA}" type="slidenum">
              <a:rPr lang="en-GB" smtClean="0"/>
              <a:t>17</a:t>
            </a:fld>
            <a:endParaRPr lang="en-GB"/>
          </a:p>
        </p:txBody>
      </p:sp>
      <p:sp>
        <p:nvSpPr>
          <p:cNvPr id="9" name="TextBox 8">
            <a:extLst>
              <a:ext uri="{FF2B5EF4-FFF2-40B4-BE49-F238E27FC236}">
                <a16:creationId xmlns:a16="http://schemas.microsoft.com/office/drawing/2014/main" id="{6EBA17CD-6859-6A73-A34B-A9CF312562C9}"/>
              </a:ext>
            </a:extLst>
          </p:cNvPr>
          <p:cNvSpPr txBox="1"/>
          <p:nvPr/>
        </p:nvSpPr>
        <p:spPr>
          <a:xfrm>
            <a:off x="235973" y="1250700"/>
            <a:ext cx="11720053"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Neural ODE. </a:t>
            </a:r>
          </a:p>
        </p:txBody>
      </p:sp>
    </p:spTree>
    <p:extLst>
      <p:ext uri="{BB962C8B-B14F-4D97-AF65-F5344CB8AC3E}">
        <p14:creationId xmlns:p14="http://schemas.microsoft.com/office/powerpoint/2010/main" val="1928891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8DC1-209A-539A-BBB4-C7123826BB5F}"/>
              </a:ext>
            </a:extLst>
          </p:cNvPr>
          <p:cNvSpPr>
            <a:spLocks noGrp="1"/>
          </p:cNvSpPr>
          <p:nvPr>
            <p:ph type="title"/>
          </p:nvPr>
        </p:nvSpPr>
        <p:spPr/>
        <p:txBody>
          <a:bodyPr/>
          <a:lstStyle/>
          <a:p>
            <a:r>
              <a:rPr lang="fr-FR"/>
              <a:t>Result</a:t>
            </a:r>
            <a:endParaRPr lang="en-GB"/>
          </a:p>
        </p:txBody>
      </p:sp>
      <p:pic>
        <p:nvPicPr>
          <p:cNvPr id="8" name="Content Placeholder 7" descr="A screenshot of a computer program&#10;&#10;AI-generated content may be incorrect.">
            <a:extLst>
              <a:ext uri="{FF2B5EF4-FFF2-40B4-BE49-F238E27FC236}">
                <a16:creationId xmlns:a16="http://schemas.microsoft.com/office/drawing/2014/main" id="{9A10DDCE-FC9F-6D03-AC5E-95B413C13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970" y="2934345"/>
            <a:ext cx="4906060" cy="2133898"/>
          </a:xfrm>
        </p:spPr>
      </p:pic>
      <p:sp>
        <p:nvSpPr>
          <p:cNvPr id="4" name="Date Placeholder 3">
            <a:extLst>
              <a:ext uri="{FF2B5EF4-FFF2-40B4-BE49-F238E27FC236}">
                <a16:creationId xmlns:a16="http://schemas.microsoft.com/office/drawing/2014/main" id="{47B29F05-2041-83C3-6E4C-5F92A1F36D3B}"/>
              </a:ext>
            </a:extLst>
          </p:cNvPr>
          <p:cNvSpPr>
            <a:spLocks noGrp="1"/>
          </p:cNvSpPr>
          <p:nvPr>
            <p:ph type="dt" sz="half" idx="10"/>
          </p:nvPr>
        </p:nvSpPr>
        <p:spPr/>
        <p:txBody>
          <a:bodyPr/>
          <a:lstStyle/>
          <a:p>
            <a:fld id="{BEAD14DF-2CEF-44B2-86C8-2EC517AE8699}" type="datetime1">
              <a:rPr lang="en-GB" smtClean="0"/>
              <a:t>27/03/2025</a:t>
            </a:fld>
            <a:endParaRPr lang="en-GB"/>
          </a:p>
        </p:txBody>
      </p:sp>
      <p:sp>
        <p:nvSpPr>
          <p:cNvPr id="5" name="Footer Placeholder 4">
            <a:extLst>
              <a:ext uri="{FF2B5EF4-FFF2-40B4-BE49-F238E27FC236}">
                <a16:creationId xmlns:a16="http://schemas.microsoft.com/office/drawing/2014/main" id="{3B8C33DC-EC63-BC67-2D26-80ED0181E23F}"/>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495CC6-938D-0BA8-45EE-694E6B1E0192}"/>
              </a:ext>
            </a:extLst>
          </p:cNvPr>
          <p:cNvSpPr>
            <a:spLocks noGrp="1"/>
          </p:cNvSpPr>
          <p:nvPr>
            <p:ph type="sldNum" sz="quarter" idx="12"/>
          </p:nvPr>
        </p:nvSpPr>
        <p:spPr/>
        <p:txBody>
          <a:bodyPr/>
          <a:lstStyle/>
          <a:p>
            <a:fld id="{58D1D6A2-ED07-452C-B38E-B0FFAE31C5FA}" type="slidenum">
              <a:rPr lang="en-GB" smtClean="0"/>
              <a:t>18</a:t>
            </a:fld>
            <a:endParaRPr lang="en-GB"/>
          </a:p>
        </p:txBody>
      </p:sp>
      <p:sp>
        <p:nvSpPr>
          <p:cNvPr id="9" name="TextBox 8">
            <a:extLst>
              <a:ext uri="{FF2B5EF4-FFF2-40B4-BE49-F238E27FC236}">
                <a16:creationId xmlns:a16="http://schemas.microsoft.com/office/drawing/2014/main" id="{90F6FDC4-3DC6-E574-ABAD-A9094D84EF3A}"/>
              </a:ext>
            </a:extLst>
          </p:cNvPr>
          <p:cNvSpPr txBox="1"/>
          <p:nvPr/>
        </p:nvSpPr>
        <p:spPr>
          <a:xfrm>
            <a:off x="324465" y="1646238"/>
            <a:ext cx="10756490"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Neural ODE</a:t>
            </a:r>
          </a:p>
        </p:txBody>
      </p:sp>
    </p:spTree>
    <p:extLst>
      <p:ext uri="{BB962C8B-B14F-4D97-AF65-F5344CB8AC3E}">
        <p14:creationId xmlns:p14="http://schemas.microsoft.com/office/powerpoint/2010/main" val="875519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BEAFF-4AFD-E43A-0FD7-D005A57E58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8D87D-8CE3-BE30-9E1B-EFED6DED2B09}"/>
              </a:ext>
            </a:extLst>
          </p:cNvPr>
          <p:cNvSpPr>
            <a:spLocks noGrp="1"/>
          </p:cNvSpPr>
          <p:nvPr>
            <p:ph type="title"/>
          </p:nvPr>
        </p:nvSpPr>
        <p:spPr>
          <a:xfrm>
            <a:off x="0" y="0"/>
            <a:ext cx="10515600" cy="500114"/>
          </a:xfrm>
        </p:spPr>
        <p:txBody>
          <a:bodyPr>
            <a:normAutofit fontScale="90000"/>
          </a:bodyPr>
          <a:lstStyle/>
          <a:p>
            <a:r>
              <a:rPr lang="fr-FR" dirty="0" err="1"/>
              <a:t>Result</a:t>
            </a:r>
            <a:endParaRPr lang="en-GB" dirty="0"/>
          </a:p>
        </p:txBody>
      </p:sp>
      <p:pic>
        <p:nvPicPr>
          <p:cNvPr id="8" name="Content Placeholder 7" descr="A graph of different colored lines&#10;&#10;AI-generated content may be incorrect.">
            <a:extLst>
              <a:ext uri="{FF2B5EF4-FFF2-40B4-BE49-F238E27FC236}">
                <a16:creationId xmlns:a16="http://schemas.microsoft.com/office/drawing/2014/main" id="{F7825C03-68C4-2855-C2BD-1CC2E1FAB9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6490"/>
            <a:ext cx="10515600" cy="3709607"/>
          </a:xfrm>
        </p:spPr>
      </p:pic>
      <p:sp>
        <p:nvSpPr>
          <p:cNvPr id="4" name="Date Placeholder 3">
            <a:extLst>
              <a:ext uri="{FF2B5EF4-FFF2-40B4-BE49-F238E27FC236}">
                <a16:creationId xmlns:a16="http://schemas.microsoft.com/office/drawing/2014/main" id="{40F61F5C-E0B0-974A-2046-4DDB46D7E4F6}"/>
              </a:ext>
            </a:extLst>
          </p:cNvPr>
          <p:cNvSpPr>
            <a:spLocks noGrp="1"/>
          </p:cNvSpPr>
          <p:nvPr>
            <p:ph type="dt" sz="half" idx="10"/>
          </p:nvPr>
        </p:nvSpPr>
        <p:spPr/>
        <p:txBody>
          <a:bodyPr/>
          <a:lstStyle/>
          <a:p>
            <a:fld id="{917ECE80-F0F7-4E51-827A-5BAEF58D3969}" type="datetime1">
              <a:rPr lang="en-GB" smtClean="0"/>
              <a:t>27/03/2025</a:t>
            </a:fld>
            <a:endParaRPr lang="en-GB"/>
          </a:p>
        </p:txBody>
      </p:sp>
      <p:sp>
        <p:nvSpPr>
          <p:cNvPr id="5" name="Footer Placeholder 4">
            <a:extLst>
              <a:ext uri="{FF2B5EF4-FFF2-40B4-BE49-F238E27FC236}">
                <a16:creationId xmlns:a16="http://schemas.microsoft.com/office/drawing/2014/main" id="{66D3BCCC-F985-DFFB-BEB2-68D1E5C1671B}"/>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600000-B822-AEE7-2A98-6F8501B52886}"/>
              </a:ext>
            </a:extLst>
          </p:cNvPr>
          <p:cNvSpPr>
            <a:spLocks noGrp="1"/>
          </p:cNvSpPr>
          <p:nvPr>
            <p:ph type="sldNum" sz="quarter" idx="12"/>
          </p:nvPr>
        </p:nvSpPr>
        <p:spPr/>
        <p:txBody>
          <a:bodyPr/>
          <a:lstStyle/>
          <a:p>
            <a:fld id="{58D1D6A2-ED07-452C-B38E-B0FFAE31C5FA}" type="slidenum">
              <a:rPr lang="en-GB" smtClean="0"/>
              <a:t>19</a:t>
            </a:fld>
            <a:endParaRPr lang="en-GB"/>
          </a:p>
        </p:txBody>
      </p:sp>
      <p:sp>
        <p:nvSpPr>
          <p:cNvPr id="10" name="TextBox 9">
            <a:extLst>
              <a:ext uri="{FF2B5EF4-FFF2-40B4-BE49-F238E27FC236}">
                <a16:creationId xmlns:a16="http://schemas.microsoft.com/office/drawing/2014/main" id="{E8009EAA-279E-F2E8-2840-53DFC84E4B7C}"/>
              </a:ext>
            </a:extLst>
          </p:cNvPr>
          <p:cNvSpPr txBox="1"/>
          <p:nvPr/>
        </p:nvSpPr>
        <p:spPr>
          <a:xfrm>
            <a:off x="103238" y="723137"/>
            <a:ext cx="11862619"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AT5G40100, the left graph shows the observed data, predicted data, and model predictions, while the right graph displays the training loss curve in the case of the hybrid model(</a:t>
            </a:r>
            <a:r>
              <a:rPr lang="en-GB" dirty="0" err="1"/>
              <a:t>IPINN+Neural</a:t>
            </a:r>
            <a:r>
              <a:rPr lang="en-GB" dirty="0"/>
              <a:t> ODE).</a:t>
            </a:r>
          </a:p>
        </p:txBody>
      </p:sp>
    </p:spTree>
    <p:extLst>
      <p:ext uri="{BB962C8B-B14F-4D97-AF65-F5344CB8AC3E}">
        <p14:creationId xmlns:p14="http://schemas.microsoft.com/office/powerpoint/2010/main" val="385858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617E5-2A38-4F6B-6A99-6729500D421D}"/>
              </a:ext>
            </a:extLst>
          </p:cNvPr>
          <p:cNvSpPr>
            <a:spLocks noGrp="1"/>
          </p:cNvSpPr>
          <p:nvPr>
            <p:ph type="title"/>
          </p:nvPr>
        </p:nvSpPr>
        <p:spPr/>
        <p:txBody>
          <a:bodyPr/>
          <a:lstStyle/>
          <a:p>
            <a:r>
              <a:rPr lang="en-US" sz="4400" dirty="0">
                <a:solidFill>
                  <a:srgbClr val="002060"/>
                </a:solidFill>
              </a:rPr>
              <a:t>Agenda</a:t>
            </a:r>
            <a:endParaRPr lang="en-GB" dirty="0">
              <a:solidFill>
                <a:srgbClr val="002060"/>
              </a:solidFill>
            </a:endParaRPr>
          </a:p>
        </p:txBody>
      </p:sp>
      <p:sp>
        <p:nvSpPr>
          <p:cNvPr id="3" name="Content Placeholder 2">
            <a:extLst>
              <a:ext uri="{FF2B5EF4-FFF2-40B4-BE49-F238E27FC236}">
                <a16:creationId xmlns:a16="http://schemas.microsoft.com/office/drawing/2014/main" id="{54A2D8AF-D1D0-D6B1-4F86-79F4CBC6F879}"/>
              </a:ext>
            </a:extLst>
          </p:cNvPr>
          <p:cNvSpPr>
            <a:spLocks noGrp="1"/>
          </p:cNvSpPr>
          <p:nvPr>
            <p:ph idx="1"/>
          </p:nvPr>
        </p:nvSpPr>
        <p:spPr>
          <a:xfrm>
            <a:off x="415413" y="1589651"/>
            <a:ext cx="10515600" cy="4351338"/>
          </a:xfrm>
        </p:spPr>
        <p:txBody>
          <a:bodyPr>
            <a:normAutofit lnSpcReduction="10000"/>
          </a:bodyPr>
          <a:lstStyle/>
          <a:p>
            <a:pPr>
              <a:buClr>
                <a:schemeClr val="accent1"/>
              </a:buClr>
            </a:pPr>
            <a:r>
              <a:rPr lang="en-US" dirty="0">
                <a:solidFill>
                  <a:srgbClr val="002060"/>
                </a:solidFill>
              </a:rPr>
              <a:t>Introduction</a:t>
            </a:r>
          </a:p>
          <a:p>
            <a:pPr>
              <a:buClr>
                <a:schemeClr val="accent1"/>
              </a:buClr>
            </a:pPr>
            <a:r>
              <a:rPr lang="en-GB" dirty="0">
                <a:solidFill>
                  <a:srgbClr val="002060"/>
                </a:solidFill>
              </a:rPr>
              <a:t>Research Objectives</a:t>
            </a:r>
            <a:endParaRPr lang="en-US" dirty="0">
              <a:solidFill>
                <a:srgbClr val="002060"/>
              </a:solidFill>
            </a:endParaRPr>
          </a:p>
          <a:p>
            <a:pPr>
              <a:buClr>
                <a:schemeClr val="accent1"/>
              </a:buClr>
            </a:pPr>
            <a:r>
              <a:rPr lang="en-GB" dirty="0">
                <a:solidFill>
                  <a:srgbClr val="002060"/>
                </a:solidFill>
              </a:rPr>
              <a:t>Dataset</a:t>
            </a:r>
          </a:p>
          <a:p>
            <a:pPr>
              <a:buClr>
                <a:schemeClr val="accent1"/>
              </a:buClr>
            </a:pPr>
            <a:r>
              <a:rPr lang="en-GB" dirty="0">
                <a:solidFill>
                  <a:srgbClr val="002060"/>
                </a:solidFill>
              </a:rPr>
              <a:t>Methodology</a:t>
            </a:r>
          </a:p>
          <a:p>
            <a:pPr>
              <a:buClr>
                <a:schemeClr val="accent1"/>
              </a:buClr>
            </a:pPr>
            <a:r>
              <a:rPr lang="en-US" dirty="0">
                <a:solidFill>
                  <a:srgbClr val="002060"/>
                </a:solidFill>
              </a:rPr>
              <a:t>Experimental Setup</a:t>
            </a:r>
            <a:endParaRPr lang="en-GB" dirty="0">
              <a:solidFill>
                <a:srgbClr val="002060"/>
              </a:solidFill>
            </a:endParaRPr>
          </a:p>
          <a:p>
            <a:pPr>
              <a:buClr>
                <a:schemeClr val="accent1"/>
              </a:buClr>
            </a:pPr>
            <a:r>
              <a:rPr lang="en-GB" dirty="0">
                <a:solidFill>
                  <a:srgbClr val="002060"/>
                </a:solidFill>
              </a:rPr>
              <a:t>Results and Discussion</a:t>
            </a:r>
          </a:p>
          <a:p>
            <a:pPr>
              <a:buClr>
                <a:schemeClr val="accent1"/>
              </a:buClr>
            </a:pPr>
            <a:r>
              <a:rPr lang="en-GB" dirty="0">
                <a:solidFill>
                  <a:srgbClr val="002060"/>
                </a:solidFill>
              </a:rPr>
              <a:t>Comparison of Models</a:t>
            </a:r>
          </a:p>
          <a:p>
            <a:pPr>
              <a:buClr>
                <a:schemeClr val="accent1"/>
              </a:buClr>
            </a:pPr>
            <a:r>
              <a:rPr lang="en-US" dirty="0">
                <a:solidFill>
                  <a:srgbClr val="002060"/>
                </a:solidFill>
              </a:rPr>
              <a:t>Conclusion</a:t>
            </a:r>
          </a:p>
          <a:p>
            <a:pPr>
              <a:buClr>
                <a:schemeClr val="accent1"/>
              </a:buClr>
            </a:pPr>
            <a:r>
              <a:rPr lang="en-GB" dirty="0">
                <a:solidFill>
                  <a:srgbClr val="002060"/>
                </a:solidFill>
              </a:rPr>
              <a:t>Limitations and Future Work</a:t>
            </a:r>
            <a:endParaRPr lang="en-US" dirty="0">
              <a:solidFill>
                <a:srgbClr val="002060"/>
              </a:solidFill>
            </a:endParaRPr>
          </a:p>
          <a:p>
            <a:pPr>
              <a:buClr>
                <a:schemeClr val="accent1"/>
              </a:buClr>
            </a:pPr>
            <a:endParaRPr lang="en-US" dirty="0">
              <a:solidFill>
                <a:srgbClr val="002060"/>
              </a:solidFill>
            </a:endParaRPr>
          </a:p>
          <a:p>
            <a:pPr>
              <a:buClr>
                <a:schemeClr val="accent1"/>
              </a:buClr>
            </a:pPr>
            <a:endParaRPr lang="en-US" dirty="0">
              <a:solidFill>
                <a:srgbClr val="002060"/>
              </a:solidFill>
            </a:endParaRPr>
          </a:p>
        </p:txBody>
      </p:sp>
      <p:sp>
        <p:nvSpPr>
          <p:cNvPr id="4" name="Date Placeholder 3">
            <a:extLst>
              <a:ext uri="{FF2B5EF4-FFF2-40B4-BE49-F238E27FC236}">
                <a16:creationId xmlns:a16="http://schemas.microsoft.com/office/drawing/2014/main" id="{B46F5B36-7101-0D35-BB8A-E29015DAAC7A}"/>
              </a:ext>
            </a:extLst>
          </p:cNvPr>
          <p:cNvSpPr>
            <a:spLocks noGrp="1"/>
          </p:cNvSpPr>
          <p:nvPr>
            <p:ph type="dt" sz="half" idx="10"/>
          </p:nvPr>
        </p:nvSpPr>
        <p:spPr/>
        <p:txBody>
          <a:bodyPr/>
          <a:lstStyle/>
          <a:p>
            <a:fld id="{C995B7A0-5488-445C-9C94-B4ACB90D20F0}" type="datetime1">
              <a:rPr lang="en-GB" smtClean="0"/>
              <a:t>27/03/2025</a:t>
            </a:fld>
            <a:endParaRPr lang="en-GB"/>
          </a:p>
        </p:txBody>
      </p:sp>
      <p:sp>
        <p:nvSpPr>
          <p:cNvPr id="5" name="Footer Placeholder 4">
            <a:extLst>
              <a:ext uri="{FF2B5EF4-FFF2-40B4-BE49-F238E27FC236}">
                <a16:creationId xmlns:a16="http://schemas.microsoft.com/office/drawing/2014/main" id="{A9109C82-7E6B-5A38-1EA4-1E881F0519B9}"/>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D3FE2F0-D60E-C469-005F-4500DBFD2481}"/>
              </a:ext>
            </a:extLst>
          </p:cNvPr>
          <p:cNvSpPr>
            <a:spLocks noGrp="1"/>
          </p:cNvSpPr>
          <p:nvPr>
            <p:ph type="sldNum" sz="quarter" idx="12"/>
          </p:nvPr>
        </p:nvSpPr>
        <p:spPr/>
        <p:txBody>
          <a:bodyPr/>
          <a:lstStyle/>
          <a:p>
            <a:fld id="{58D1D6A2-ED07-452C-B38E-B0FFAE31C5FA}" type="slidenum">
              <a:rPr lang="en-GB" smtClean="0"/>
              <a:t>2</a:t>
            </a:fld>
            <a:endParaRPr lang="en-GB"/>
          </a:p>
        </p:txBody>
      </p:sp>
    </p:spTree>
    <p:extLst>
      <p:ext uri="{BB962C8B-B14F-4D97-AF65-F5344CB8AC3E}">
        <p14:creationId xmlns:p14="http://schemas.microsoft.com/office/powerpoint/2010/main" val="351007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95F16-9E45-5DE0-C1EA-4B63BD9D54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543B-87EB-42F2-6D19-DC6FF5F791F6}"/>
              </a:ext>
            </a:extLst>
          </p:cNvPr>
          <p:cNvSpPr>
            <a:spLocks noGrp="1"/>
          </p:cNvSpPr>
          <p:nvPr>
            <p:ph type="title"/>
          </p:nvPr>
        </p:nvSpPr>
        <p:spPr>
          <a:xfrm>
            <a:off x="0" y="0"/>
            <a:ext cx="10515600" cy="658761"/>
          </a:xfrm>
        </p:spPr>
        <p:txBody>
          <a:bodyPr>
            <a:normAutofit fontScale="90000"/>
          </a:bodyPr>
          <a:lstStyle/>
          <a:p>
            <a:r>
              <a:rPr lang="fr-FR" dirty="0" err="1"/>
              <a:t>Result</a:t>
            </a:r>
            <a:endParaRPr lang="en-GB" dirty="0"/>
          </a:p>
        </p:txBody>
      </p:sp>
      <p:pic>
        <p:nvPicPr>
          <p:cNvPr id="8" name="Content Placeholder 7" descr="A graph of a function&#10;&#10;AI-generated content may be incorrect.">
            <a:extLst>
              <a:ext uri="{FF2B5EF4-FFF2-40B4-BE49-F238E27FC236}">
                <a16:creationId xmlns:a16="http://schemas.microsoft.com/office/drawing/2014/main" id="{83FD6359-A833-93B4-1FAF-504DCD0BF8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7825"/>
            <a:ext cx="10515600" cy="3706938"/>
          </a:xfrm>
        </p:spPr>
      </p:pic>
      <p:sp>
        <p:nvSpPr>
          <p:cNvPr id="4" name="Date Placeholder 3">
            <a:extLst>
              <a:ext uri="{FF2B5EF4-FFF2-40B4-BE49-F238E27FC236}">
                <a16:creationId xmlns:a16="http://schemas.microsoft.com/office/drawing/2014/main" id="{1A06F302-C323-1F96-A73E-B3E9C068759B}"/>
              </a:ext>
            </a:extLst>
          </p:cNvPr>
          <p:cNvSpPr>
            <a:spLocks noGrp="1"/>
          </p:cNvSpPr>
          <p:nvPr>
            <p:ph type="dt" sz="half" idx="10"/>
          </p:nvPr>
        </p:nvSpPr>
        <p:spPr/>
        <p:txBody>
          <a:bodyPr/>
          <a:lstStyle/>
          <a:p>
            <a:fld id="{4CC9B825-16B8-45CD-ADE6-0F66C0266B01}" type="datetime1">
              <a:rPr lang="en-GB" smtClean="0"/>
              <a:t>27/03/2025</a:t>
            </a:fld>
            <a:endParaRPr lang="en-GB"/>
          </a:p>
        </p:txBody>
      </p:sp>
      <p:sp>
        <p:nvSpPr>
          <p:cNvPr id="5" name="Footer Placeholder 4">
            <a:extLst>
              <a:ext uri="{FF2B5EF4-FFF2-40B4-BE49-F238E27FC236}">
                <a16:creationId xmlns:a16="http://schemas.microsoft.com/office/drawing/2014/main" id="{2FB6F4B9-55F8-3533-E122-F2179E87DF31}"/>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95CD7FFF-A7F5-8814-3341-7B0AAD68E758}"/>
              </a:ext>
            </a:extLst>
          </p:cNvPr>
          <p:cNvSpPr>
            <a:spLocks noGrp="1"/>
          </p:cNvSpPr>
          <p:nvPr>
            <p:ph type="sldNum" sz="quarter" idx="12"/>
          </p:nvPr>
        </p:nvSpPr>
        <p:spPr/>
        <p:txBody>
          <a:bodyPr/>
          <a:lstStyle/>
          <a:p>
            <a:fld id="{58D1D6A2-ED07-452C-B38E-B0FFAE31C5FA}" type="slidenum">
              <a:rPr lang="en-GB" smtClean="0"/>
              <a:t>20</a:t>
            </a:fld>
            <a:endParaRPr lang="en-GB"/>
          </a:p>
        </p:txBody>
      </p:sp>
      <p:sp>
        <p:nvSpPr>
          <p:cNvPr id="9" name="TextBox 8">
            <a:extLst>
              <a:ext uri="{FF2B5EF4-FFF2-40B4-BE49-F238E27FC236}">
                <a16:creationId xmlns:a16="http://schemas.microsoft.com/office/drawing/2014/main" id="{C7C93991-34B6-09F3-E950-1DCB87D0325E}"/>
              </a:ext>
            </a:extLst>
          </p:cNvPr>
          <p:cNvSpPr txBox="1"/>
          <p:nvPr/>
        </p:nvSpPr>
        <p:spPr>
          <a:xfrm>
            <a:off x="103238" y="723137"/>
            <a:ext cx="11862619" cy="646331"/>
          </a:xfrm>
          <a:prstGeom prst="rect">
            <a:avLst/>
          </a:prstGeom>
          <a:noFill/>
        </p:spPr>
        <p:txBody>
          <a:bodyPr wrap="square">
            <a:spAutoFit/>
          </a:bodyPr>
          <a:lstStyle/>
          <a:p>
            <a:pPr marL="285750" indent="-285750">
              <a:buFont typeface="Arial" panose="020B0604020202020204" pitchFamily="34" charset="0"/>
              <a:buChar char="•"/>
            </a:pPr>
            <a:r>
              <a:rPr lang="en-GB" dirty="0"/>
              <a:t>For Gene AT2G38472, the left graph shows the observed data, predicted data, and model predictions, while the right graph displays the training loss curve in the case of the hybrid model(</a:t>
            </a:r>
            <a:r>
              <a:rPr lang="en-GB" dirty="0" err="1"/>
              <a:t>IPINN+Neural</a:t>
            </a:r>
            <a:r>
              <a:rPr lang="en-GB" dirty="0"/>
              <a:t> ODE).</a:t>
            </a:r>
          </a:p>
        </p:txBody>
      </p:sp>
    </p:spTree>
    <p:extLst>
      <p:ext uri="{BB962C8B-B14F-4D97-AF65-F5344CB8AC3E}">
        <p14:creationId xmlns:p14="http://schemas.microsoft.com/office/powerpoint/2010/main" val="357412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FF16-0977-290F-87BE-36CA9D81DC3E}"/>
              </a:ext>
            </a:extLst>
          </p:cNvPr>
          <p:cNvSpPr>
            <a:spLocks noGrp="1"/>
          </p:cNvSpPr>
          <p:nvPr>
            <p:ph type="title"/>
          </p:nvPr>
        </p:nvSpPr>
        <p:spPr/>
        <p:txBody>
          <a:bodyPr/>
          <a:lstStyle/>
          <a:p>
            <a:r>
              <a:rPr lang="fr-FR"/>
              <a:t>Result</a:t>
            </a:r>
            <a:endParaRPr lang="en-GB"/>
          </a:p>
        </p:txBody>
      </p:sp>
      <p:pic>
        <p:nvPicPr>
          <p:cNvPr id="8" name="Content Placeholder 7" descr="A screenshot of a computer code&#10;&#10;AI-generated content may be incorrect.">
            <a:extLst>
              <a:ext uri="{FF2B5EF4-FFF2-40B4-BE49-F238E27FC236}">
                <a16:creationId xmlns:a16="http://schemas.microsoft.com/office/drawing/2014/main" id="{E9F8FE59-D0BF-01D9-5F9D-13BE4F58CE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23944" y="2958161"/>
            <a:ext cx="4744112" cy="2086266"/>
          </a:xfrm>
        </p:spPr>
      </p:pic>
      <p:sp>
        <p:nvSpPr>
          <p:cNvPr id="4" name="Date Placeholder 3">
            <a:extLst>
              <a:ext uri="{FF2B5EF4-FFF2-40B4-BE49-F238E27FC236}">
                <a16:creationId xmlns:a16="http://schemas.microsoft.com/office/drawing/2014/main" id="{185B3EFC-490F-303D-F34B-C11CB25FAAD5}"/>
              </a:ext>
            </a:extLst>
          </p:cNvPr>
          <p:cNvSpPr>
            <a:spLocks noGrp="1"/>
          </p:cNvSpPr>
          <p:nvPr>
            <p:ph type="dt" sz="half" idx="10"/>
          </p:nvPr>
        </p:nvSpPr>
        <p:spPr/>
        <p:txBody>
          <a:bodyPr/>
          <a:lstStyle/>
          <a:p>
            <a:fld id="{33B3A355-ACD3-40FA-B0DD-9FC2D9FA9D2D}" type="datetime1">
              <a:rPr lang="en-GB" smtClean="0"/>
              <a:t>27/03/2025</a:t>
            </a:fld>
            <a:endParaRPr lang="en-GB"/>
          </a:p>
        </p:txBody>
      </p:sp>
      <p:sp>
        <p:nvSpPr>
          <p:cNvPr id="5" name="Footer Placeholder 4">
            <a:extLst>
              <a:ext uri="{FF2B5EF4-FFF2-40B4-BE49-F238E27FC236}">
                <a16:creationId xmlns:a16="http://schemas.microsoft.com/office/drawing/2014/main" id="{62D328DC-9126-CDC2-30C7-B10AE2EDB03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6519FA6-102D-E70C-344C-5EC36BDD171D}"/>
              </a:ext>
            </a:extLst>
          </p:cNvPr>
          <p:cNvSpPr>
            <a:spLocks noGrp="1"/>
          </p:cNvSpPr>
          <p:nvPr>
            <p:ph type="sldNum" sz="quarter" idx="12"/>
          </p:nvPr>
        </p:nvSpPr>
        <p:spPr/>
        <p:txBody>
          <a:bodyPr/>
          <a:lstStyle/>
          <a:p>
            <a:fld id="{58D1D6A2-ED07-452C-B38E-B0FFAE31C5FA}" type="slidenum">
              <a:rPr lang="en-GB" smtClean="0"/>
              <a:t>21</a:t>
            </a:fld>
            <a:endParaRPr lang="en-GB"/>
          </a:p>
        </p:txBody>
      </p:sp>
      <p:sp>
        <p:nvSpPr>
          <p:cNvPr id="10" name="TextBox 9">
            <a:extLst>
              <a:ext uri="{FF2B5EF4-FFF2-40B4-BE49-F238E27FC236}">
                <a16:creationId xmlns:a16="http://schemas.microsoft.com/office/drawing/2014/main" id="{F76E50A3-1684-BB3D-666A-28253CD2D9AE}"/>
              </a:ext>
            </a:extLst>
          </p:cNvPr>
          <p:cNvSpPr txBox="1"/>
          <p:nvPr/>
        </p:nvSpPr>
        <p:spPr>
          <a:xfrm>
            <a:off x="324465" y="1646238"/>
            <a:ext cx="10756490" cy="369332"/>
          </a:xfrm>
          <a:prstGeom prst="rect">
            <a:avLst/>
          </a:prstGeom>
          <a:noFill/>
        </p:spPr>
        <p:txBody>
          <a:bodyPr wrap="square">
            <a:spAutoFit/>
          </a:bodyPr>
          <a:lstStyle/>
          <a:p>
            <a:pPr marL="285750" indent="-285750">
              <a:buFont typeface="Arial" panose="020B0604020202020204" pitchFamily="34" charset="0"/>
              <a:buChar char="•"/>
            </a:pPr>
            <a:r>
              <a:rPr lang="en-GB" dirty="0"/>
              <a:t>Parameters and the clusters of the genes in the case of the hybrid model(</a:t>
            </a:r>
            <a:r>
              <a:rPr lang="en-GB" dirty="0" err="1"/>
              <a:t>IPINN+Neural</a:t>
            </a:r>
            <a:r>
              <a:rPr lang="en-GB" dirty="0"/>
              <a:t> ODE)</a:t>
            </a:r>
          </a:p>
        </p:txBody>
      </p:sp>
    </p:spTree>
    <p:extLst>
      <p:ext uri="{BB962C8B-B14F-4D97-AF65-F5344CB8AC3E}">
        <p14:creationId xmlns:p14="http://schemas.microsoft.com/office/powerpoint/2010/main" val="418882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99FF-2B96-255C-AB5A-9D7318313EFE}"/>
              </a:ext>
            </a:extLst>
          </p:cNvPr>
          <p:cNvSpPr>
            <a:spLocks noGrp="1"/>
          </p:cNvSpPr>
          <p:nvPr>
            <p:ph type="title"/>
          </p:nvPr>
        </p:nvSpPr>
        <p:spPr/>
        <p:txBody>
          <a:bodyPr/>
          <a:lstStyle/>
          <a:p>
            <a:r>
              <a:rPr lang="en-GB" b="1" dirty="0"/>
              <a:t>Discussion</a:t>
            </a:r>
            <a:endParaRPr lang="en-GB" dirty="0"/>
          </a:p>
        </p:txBody>
      </p:sp>
      <p:sp>
        <p:nvSpPr>
          <p:cNvPr id="3" name="Content Placeholder 2">
            <a:extLst>
              <a:ext uri="{FF2B5EF4-FFF2-40B4-BE49-F238E27FC236}">
                <a16:creationId xmlns:a16="http://schemas.microsoft.com/office/drawing/2014/main" id="{E2D81F15-E2B1-C3B8-8623-7AC27B1BA329}"/>
              </a:ext>
            </a:extLst>
          </p:cNvPr>
          <p:cNvSpPr>
            <a:spLocks noGrp="1"/>
          </p:cNvSpPr>
          <p:nvPr>
            <p:ph idx="1"/>
          </p:nvPr>
        </p:nvSpPr>
        <p:spPr/>
        <p:txBody>
          <a:bodyPr/>
          <a:lstStyle/>
          <a:p>
            <a:pPr>
              <a:buNone/>
            </a:pPr>
            <a:endParaRPr lang="en-GB" b="1" dirty="0"/>
          </a:p>
          <a:p>
            <a:pPr>
              <a:buFont typeface="Arial" panose="020B0604020202020204" pitchFamily="34" charset="0"/>
              <a:buChar char="•"/>
            </a:pPr>
            <a:r>
              <a:rPr lang="en-GB" b="1" dirty="0"/>
              <a:t>Key Findings:</a:t>
            </a:r>
            <a:endParaRPr lang="en-GB" dirty="0"/>
          </a:p>
          <a:p>
            <a:pPr marL="742950" lvl="1" indent="-285750">
              <a:buFont typeface="Arial" panose="020B0604020202020204" pitchFamily="34" charset="0"/>
              <a:buChar char="•"/>
            </a:pPr>
            <a:r>
              <a:rPr lang="en-GB" dirty="0"/>
              <a:t>PINNs accurately capture underlying gene dynamics.</a:t>
            </a:r>
          </a:p>
          <a:p>
            <a:pPr marL="742950" lvl="1" indent="-285750">
              <a:buFont typeface="Arial" panose="020B0604020202020204" pitchFamily="34" charset="0"/>
              <a:buChar char="•"/>
            </a:pPr>
            <a:r>
              <a:rPr lang="en-GB" dirty="0"/>
              <a:t>Neural ODEs effectively model continuous-time </a:t>
            </a:r>
            <a:r>
              <a:rPr lang="en-GB" dirty="0" err="1"/>
              <a:t>behavior</a:t>
            </a:r>
            <a:r>
              <a:rPr lang="en-GB" dirty="0"/>
              <a:t>.</a:t>
            </a:r>
          </a:p>
          <a:p>
            <a:pPr marL="742950" lvl="1" indent="-285750">
              <a:buFont typeface="Arial" panose="020B0604020202020204" pitchFamily="34" charset="0"/>
              <a:buChar char="•"/>
            </a:pPr>
            <a:r>
              <a:rPr lang="en-GB" dirty="0"/>
              <a:t>Hybrid Model performs not good in generalization &amp; parameter estimation.</a:t>
            </a:r>
          </a:p>
          <a:p>
            <a:pPr>
              <a:buFont typeface="Arial" panose="020B0604020202020204" pitchFamily="34" charset="0"/>
              <a:buChar char="•"/>
            </a:pPr>
            <a:r>
              <a:rPr lang="en-GB" b="1" dirty="0"/>
              <a:t>Clustering of Gene Expression:</a:t>
            </a:r>
            <a:endParaRPr lang="en-GB" dirty="0"/>
          </a:p>
          <a:p>
            <a:pPr marL="742950" lvl="1" indent="-285750">
              <a:buFont typeface="Arial" panose="020B0604020202020204" pitchFamily="34" charset="0"/>
              <a:buChar char="•"/>
            </a:pPr>
            <a:r>
              <a:rPr lang="en-GB" dirty="0"/>
              <a:t>Identified 4 distinct gene response groups using </a:t>
            </a:r>
            <a:r>
              <a:rPr lang="en-GB" dirty="0" err="1"/>
              <a:t>kmeans</a:t>
            </a:r>
            <a:r>
              <a:rPr lang="en-GB" dirty="0"/>
              <a:t>.</a:t>
            </a:r>
          </a:p>
          <a:p>
            <a:endParaRPr lang="en-GB" dirty="0"/>
          </a:p>
        </p:txBody>
      </p:sp>
      <p:sp>
        <p:nvSpPr>
          <p:cNvPr id="4" name="Date Placeholder 3">
            <a:extLst>
              <a:ext uri="{FF2B5EF4-FFF2-40B4-BE49-F238E27FC236}">
                <a16:creationId xmlns:a16="http://schemas.microsoft.com/office/drawing/2014/main" id="{A05965CA-E819-5517-9B43-03F5906C9C0A}"/>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FCE78EBB-11BE-6606-4FD2-6B976244BB7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9FD3AC5-59A1-9BC4-F2CE-FEA9E623EC96}"/>
              </a:ext>
            </a:extLst>
          </p:cNvPr>
          <p:cNvSpPr>
            <a:spLocks noGrp="1"/>
          </p:cNvSpPr>
          <p:nvPr>
            <p:ph type="sldNum" sz="quarter" idx="12"/>
          </p:nvPr>
        </p:nvSpPr>
        <p:spPr/>
        <p:txBody>
          <a:bodyPr/>
          <a:lstStyle/>
          <a:p>
            <a:fld id="{58D1D6A2-ED07-452C-B38E-B0FFAE31C5FA}" type="slidenum">
              <a:rPr lang="en-GB" smtClean="0"/>
              <a:t>22</a:t>
            </a:fld>
            <a:endParaRPr lang="en-GB"/>
          </a:p>
        </p:txBody>
      </p:sp>
    </p:spTree>
    <p:extLst>
      <p:ext uri="{BB962C8B-B14F-4D97-AF65-F5344CB8AC3E}">
        <p14:creationId xmlns:p14="http://schemas.microsoft.com/office/powerpoint/2010/main" val="235183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D195-B3D8-695C-CF18-071211D25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FAA31-7415-81E8-F2C3-06430C077F0E}"/>
              </a:ext>
            </a:extLst>
          </p:cNvPr>
          <p:cNvSpPr>
            <a:spLocks noGrp="1"/>
          </p:cNvSpPr>
          <p:nvPr>
            <p:ph type="title"/>
          </p:nvPr>
        </p:nvSpPr>
        <p:spPr>
          <a:xfrm>
            <a:off x="2457" y="18255"/>
            <a:ext cx="10515600" cy="704652"/>
          </a:xfrm>
        </p:spPr>
        <p:txBody>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endParaRPr lang="en-GB" dirty="0"/>
          </a:p>
        </p:txBody>
      </p:sp>
      <p:pic>
        <p:nvPicPr>
          <p:cNvPr id="8" name="Content Placeholder 7" descr="A graph with green and blue lines&#10;&#10;AI-generated content may be incorrect.">
            <a:extLst>
              <a:ext uri="{FF2B5EF4-FFF2-40B4-BE49-F238E27FC236}">
                <a16:creationId xmlns:a16="http://schemas.microsoft.com/office/drawing/2014/main" id="{B40B086D-EA8D-B921-8A1F-F965184CC5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A823B168-FB78-8651-2401-654C13B09C2F}"/>
              </a:ext>
            </a:extLst>
          </p:cNvPr>
          <p:cNvSpPr>
            <a:spLocks noGrp="1"/>
          </p:cNvSpPr>
          <p:nvPr>
            <p:ph type="dt" sz="half" idx="10"/>
          </p:nvPr>
        </p:nvSpPr>
        <p:spPr/>
        <p:txBody>
          <a:bodyPr/>
          <a:lstStyle/>
          <a:p>
            <a:fld id="{48B6E908-CF1A-457F-AE71-73E4CBB4FB6C}" type="datetime1">
              <a:rPr lang="en-GB" smtClean="0"/>
              <a:t>27/03/2025</a:t>
            </a:fld>
            <a:endParaRPr lang="en-GB"/>
          </a:p>
        </p:txBody>
      </p:sp>
      <p:sp>
        <p:nvSpPr>
          <p:cNvPr id="5" name="Footer Placeholder 4">
            <a:extLst>
              <a:ext uri="{FF2B5EF4-FFF2-40B4-BE49-F238E27FC236}">
                <a16:creationId xmlns:a16="http://schemas.microsoft.com/office/drawing/2014/main" id="{07DC52EC-1B78-CE1B-BE33-62224ACB33CE}"/>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4E428CBE-8C0A-DA02-B848-4CDB2702133F}"/>
              </a:ext>
            </a:extLst>
          </p:cNvPr>
          <p:cNvSpPr>
            <a:spLocks noGrp="1"/>
          </p:cNvSpPr>
          <p:nvPr>
            <p:ph type="sldNum" sz="quarter" idx="12"/>
          </p:nvPr>
        </p:nvSpPr>
        <p:spPr/>
        <p:txBody>
          <a:bodyPr/>
          <a:lstStyle/>
          <a:p>
            <a:fld id="{58D1D6A2-ED07-452C-B38E-B0FFAE31C5FA}" type="slidenum">
              <a:rPr lang="en-GB" smtClean="0"/>
              <a:t>23</a:t>
            </a:fld>
            <a:endParaRPr lang="en-GB"/>
          </a:p>
        </p:txBody>
      </p:sp>
      <p:sp>
        <p:nvSpPr>
          <p:cNvPr id="10" name="TextBox 9">
            <a:extLst>
              <a:ext uri="{FF2B5EF4-FFF2-40B4-BE49-F238E27FC236}">
                <a16:creationId xmlns:a16="http://schemas.microsoft.com/office/drawing/2014/main" id="{2DF7BB33-61D7-F173-1F55-110E9FFA3934}"/>
              </a:ext>
            </a:extLst>
          </p:cNvPr>
          <p:cNvSpPr txBox="1"/>
          <p:nvPr/>
        </p:nvSpPr>
        <p:spPr>
          <a:xfrm>
            <a:off x="159773" y="1089600"/>
            <a:ext cx="11402961" cy="369332"/>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IPINN. Cluster 2 (α = 0.196849, β = 1.436124, γ = 0.443261)</a:t>
            </a:r>
          </a:p>
        </p:txBody>
      </p:sp>
    </p:spTree>
    <p:extLst>
      <p:ext uri="{BB962C8B-B14F-4D97-AF65-F5344CB8AC3E}">
        <p14:creationId xmlns:p14="http://schemas.microsoft.com/office/powerpoint/2010/main" val="3076866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8D33-416C-B5EE-6CF4-775E4D39A29B}"/>
              </a:ext>
            </a:extLst>
          </p:cNvPr>
          <p:cNvSpPr>
            <a:spLocks noGrp="1"/>
          </p:cNvSpPr>
          <p:nvPr>
            <p:ph type="title"/>
          </p:nvPr>
        </p:nvSpPr>
        <p:spPr>
          <a:xfrm>
            <a:off x="0" y="0"/>
            <a:ext cx="10515600" cy="646331"/>
          </a:xfrm>
        </p:spPr>
        <p:txBody>
          <a:bodyPr>
            <a:normAutofit fontScale="90000"/>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p>
        </p:txBody>
      </p:sp>
      <p:pic>
        <p:nvPicPr>
          <p:cNvPr id="8" name="Content Placeholder 7" descr="A graph with a line and a blue line&#10;&#10;AI-generated content may be incorrect.">
            <a:extLst>
              <a:ext uri="{FF2B5EF4-FFF2-40B4-BE49-F238E27FC236}">
                <a16:creationId xmlns:a16="http://schemas.microsoft.com/office/drawing/2014/main" id="{CC244C04-9A99-ED11-D583-95BCAA7FF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29C43971-54D6-8414-610A-FB920DEB58FD}"/>
              </a:ext>
            </a:extLst>
          </p:cNvPr>
          <p:cNvSpPr>
            <a:spLocks noGrp="1"/>
          </p:cNvSpPr>
          <p:nvPr>
            <p:ph type="dt" sz="half" idx="10"/>
          </p:nvPr>
        </p:nvSpPr>
        <p:spPr/>
        <p:txBody>
          <a:bodyPr/>
          <a:lstStyle/>
          <a:p>
            <a:fld id="{E48FE67B-8809-4D84-B347-E5998ECF612D}" type="datetime1">
              <a:rPr lang="en-GB" smtClean="0"/>
              <a:t>27/03/2025</a:t>
            </a:fld>
            <a:endParaRPr lang="en-GB"/>
          </a:p>
        </p:txBody>
      </p:sp>
      <p:sp>
        <p:nvSpPr>
          <p:cNvPr id="5" name="Footer Placeholder 4">
            <a:extLst>
              <a:ext uri="{FF2B5EF4-FFF2-40B4-BE49-F238E27FC236}">
                <a16:creationId xmlns:a16="http://schemas.microsoft.com/office/drawing/2014/main" id="{B9FCE821-5FF1-3DF8-4501-9FC9B44EC136}"/>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31A2D3B0-6D15-CF8C-B85E-50415E081494}"/>
              </a:ext>
            </a:extLst>
          </p:cNvPr>
          <p:cNvSpPr>
            <a:spLocks noGrp="1"/>
          </p:cNvSpPr>
          <p:nvPr>
            <p:ph type="sldNum" sz="quarter" idx="12"/>
          </p:nvPr>
        </p:nvSpPr>
        <p:spPr/>
        <p:txBody>
          <a:bodyPr/>
          <a:lstStyle/>
          <a:p>
            <a:fld id="{58D1D6A2-ED07-452C-B38E-B0FFAE31C5FA}" type="slidenum">
              <a:rPr lang="en-GB" smtClean="0"/>
              <a:t>24</a:t>
            </a:fld>
            <a:endParaRPr lang="en-GB"/>
          </a:p>
        </p:txBody>
      </p:sp>
      <p:sp>
        <p:nvSpPr>
          <p:cNvPr id="10" name="TextBox 9">
            <a:extLst>
              <a:ext uri="{FF2B5EF4-FFF2-40B4-BE49-F238E27FC236}">
                <a16:creationId xmlns:a16="http://schemas.microsoft.com/office/drawing/2014/main" id="{D6967D2B-4F66-0486-2B40-744F3C57D119}"/>
              </a:ext>
            </a:extLst>
          </p:cNvPr>
          <p:cNvSpPr txBox="1"/>
          <p:nvPr/>
        </p:nvSpPr>
        <p:spPr>
          <a:xfrm>
            <a:off x="81116" y="1002397"/>
            <a:ext cx="11806084" cy="369332"/>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Neural ODE. Cluster 2 (α = −0.114982, β = 0.456523, γ =−0.180553) </a:t>
            </a:r>
          </a:p>
        </p:txBody>
      </p:sp>
    </p:spTree>
    <p:extLst>
      <p:ext uri="{BB962C8B-B14F-4D97-AF65-F5344CB8AC3E}">
        <p14:creationId xmlns:p14="http://schemas.microsoft.com/office/powerpoint/2010/main" val="268361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BD0B-7AF9-71ED-529E-79D237E49DEF}"/>
              </a:ext>
            </a:extLst>
          </p:cNvPr>
          <p:cNvSpPr>
            <a:spLocks noGrp="1"/>
          </p:cNvSpPr>
          <p:nvPr>
            <p:ph type="title"/>
          </p:nvPr>
        </p:nvSpPr>
        <p:spPr>
          <a:xfrm>
            <a:off x="0" y="18256"/>
            <a:ext cx="10515600" cy="662782"/>
          </a:xfrm>
        </p:spPr>
        <p:txBody>
          <a:bodyPr>
            <a:normAutofit fontScale="90000"/>
          </a:bodyPr>
          <a:lstStyle/>
          <a:p>
            <a:r>
              <a:rPr lang="fr-FR" dirty="0" err="1">
                <a:solidFill>
                  <a:srgbClr val="002060"/>
                </a:solidFill>
              </a:rPr>
              <a:t>Result</a:t>
            </a:r>
            <a:r>
              <a:rPr lang="fr-FR" dirty="0">
                <a:solidFill>
                  <a:srgbClr val="002060"/>
                </a:solidFill>
              </a:rPr>
              <a:t> (</a:t>
            </a:r>
            <a:r>
              <a:rPr lang="en-GB" dirty="0">
                <a:solidFill>
                  <a:srgbClr val="002060"/>
                </a:solidFill>
              </a:rPr>
              <a:t>Comparison of Models)</a:t>
            </a:r>
          </a:p>
        </p:txBody>
      </p:sp>
      <p:pic>
        <p:nvPicPr>
          <p:cNvPr id="8" name="Content Placeholder 7" descr="A graph with green and blue lines&#10;&#10;AI-generated content may be incorrect.">
            <a:extLst>
              <a:ext uri="{FF2B5EF4-FFF2-40B4-BE49-F238E27FC236}">
                <a16:creationId xmlns:a16="http://schemas.microsoft.com/office/drawing/2014/main" id="{2A9861CD-D4D6-68B8-C5D2-3F7B219B8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6707" y="1825625"/>
            <a:ext cx="6738585" cy="4351338"/>
          </a:xfrm>
        </p:spPr>
      </p:pic>
      <p:sp>
        <p:nvSpPr>
          <p:cNvPr id="4" name="Date Placeholder 3">
            <a:extLst>
              <a:ext uri="{FF2B5EF4-FFF2-40B4-BE49-F238E27FC236}">
                <a16:creationId xmlns:a16="http://schemas.microsoft.com/office/drawing/2014/main" id="{05434B57-278C-0183-F19F-E8116880AD61}"/>
              </a:ext>
            </a:extLst>
          </p:cNvPr>
          <p:cNvSpPr>
            <a:spLocks noGrp="1"/>
          </p:cNvSpPr>
          <p:nvPr>
            <p:ph type="dt" sz="half" idx="10"/>
          </p:nvPr>
        </p:nvSpPr>
        <p:spPr/>
        <p:txBody>
          <a:bodyPr/>
          <a:lstStyle/>
          <a:p>
            <a:fld id="{8F7D30FA-BE9C-4D0C-996D-E20F9B82894F}" type="datetime1">
              <a:rPr lang="en-GB" smtClean="0"/>
              <a:t>27/03/2025</a:t>
            </a:fld>
            <a:endParaRPr lang="en-GB"/>
          </a:p>
        </p:txBody>
      </p:sp>
      <p:sp>
        <p:nvSpPr>
          <p:cNvPr id="5" name="Footer Placeholder 4">
            <a:extLst>
              <a:ext uri="{FF2B5EF4-FFF2-40B4-BE49-F238E27FC236}">
                <a16:creationId xmlns:a16="http://schemas.microsoft.com/office/drawing/2014/main" id="{EF0C6DC9-3E83-52DC-427C-0F12F391F6C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70DBDDD0-3D9E-6226-42CB-24040658C2D4}"/>
              </a:ext>
            </a:extLst>
          </p:cNvPr>
          <p:cNvSpPr>
            <a:spLocks noGrp="1"/>
          </p:cNvSpPr>
          <p:nvPr>
            <p:ph type="sldNum" sz="quarter" idx="12"/>
          </p:nvPr>
        </p:nvSpPr>
        <p:spPr/>
        <p:txBody>
          <a:bodyPr/>
          <a:lstStyle/>
          <a:p>
            <a:fld id="{58D1D6A2-ED07-452C-B38E-B0FFAE31C5FA}" type="slidenum">
              <a:rPr lang="en-GB" smtClean="0"/>
              <a:t>25</a:t>
            </a:fld>
            <a:endParaRPr lang="en-GB"/>
          </a:p>
        </p:txBody>
      </p:sp>
      <p:sp>
        <p:nvSpPr>
          <p:cNvPr id="10" name="TextBox 9">
            <a:extLst>
              <a:ext uri="{FF2B5EF4-FFF2-40B4-BE49-F238E27FC236}">
                <a16:creationId xmlns:a16="http://schemas.microsoft.com/office/drawing/2014/main" id="{E5F7B8B1-CFF4-0DAC-7781-92511B359C7E}"/>
              </a:ext>
            </a:extLst>
          </p:cNvPr>
          <p:cNvSpPr txBox="1"/>
          <p:nvPr/>
        </p:nvSpPr>
        <p:spPr>
          <a:xfrm>
            <a:off x="0" y="766435"/>
            <a:ext cx="12192000" cy="646331"/>
          </a:xfrm>
          <a:prstGeom prst="rect">
            <a:avLst/>
          </a:prstGeom>
          <a:noFill/>
        </p:spPr>
        <p:txBody>
          <a:bodyPr wrap="square">
            <a:spAutoFit/>
          </a:bodyPr>
          <a:lstStyle/>
          <a:p>
            <a:pPr marL="285750" indent="-285750">
              <a:buFont typeface="Arial" panose="020B0604020202020204" pitchFamily="34" charset="0"/>
              <a:buChar char="•"/>
            </a:pPr>
            <a:r>
              <a:rPr lang="en-GB" dirty="0"/>
              <a:t>For test data, predicted data in the case of the (</a:t>
            </a:r>
            <a:r>
              <a:rPr lang="en-GB" dirty="0" err="1"/>
              <a:t>IPINN+Neural</a:t>
            </a:r>
            <a:r>
              <a:rPr lang="en-GB" dirty="0"/>
              <a:t> ODE).  Cluster 2 (α = −0.003555, β = 0.364435,  γ=−0.286588)</a:t>
            </a:r>
          </a:p>
        </p:txBody>
      </p:sp>
    </p:spTree>
    <p:extLst>
      <p:ext uri="{BB962C8B-B14F-4D97-AF65-F5344CB8AC3E}">
        <p14:creationId xmlns:p14="http://schemas.microsoft.com/office/powerpoint/2010/main" val="3652650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3725-469E-F63A-4EA0-D3AE4CF5A4C1}"/>
              </a:ext>
            </a:extLst>
          </p:cNvPr>
          <p:cNvSpPr>
            <a:spLocks noGrp="1"/>
          </p:cNvSpPr>
          <p:nvPr>
            <p:ph type="title"/>
          </p:nvPr>
        </p:nvSpPr>
        <p:spPr/>
        <p:txBody>
          <a:bodyPr/>
          <a:lstStyle/>
          <a:p>
            <a:r>
              <a:rPr lang="en-GB" b="1" dirty="0"/>
              <a:t>Conclusion</a:t>
            </a:r>
            <a:br>
              <a:rPr lang="en-GB" b="1" dirty="0"/>
            </a:br>
            <a:endParaRPr lang="en-GB" dirty="0"/>
          </a:p>
        </p:txBody>
      </p:sp>
      <p:sp>
        <p:nvSpPr>
          <p:cNvPr id="3" name="Content Placeholder 2">
            <a:extLst>
              <a:ext uri="{FF2B5EF4-FFF2-40B4-BE49-F238E27FC236}">
                <a16:creationId xmlns:a16="http://schemas.microsoft.com/office/drawing/2014/main" id="{0814DB12-B8FE-FFA4-C176-8FD89944FF58}"/>
              </a:ext>
            </a:extLst>
          </p:cNvPr>
          <p:cNvSpPr>
            <a:spLocks noGrp="1"/>
          </p:cNvSpPr>
          <p:nvPr>
            <p:ph idx="1"/>
          </p:nvPr>
        </p:nvSpPr>
        <p:spPr/>
        <p:txBody>
          <a:bodyPr/>
          <a:lstStyle/>
          <a:p>
            <a:pPr>
              <a:buFont typeface="Arial" panose="020B0604020202020204" pitchFamily="34" charset="0"/>
              <a:buChar char="•"/>
            </a:pPr>
            <a:r>
              <a:rPr lang="en-GB" b="1" dirty="0"/>
              <a:t>Physics-informed ML bridges data-driven and mechanistic </a:t>
            </a:r>
            <a:r>
              <a:rPr lang="en-GB" b="1" dirty="0" err="1"/>
              <a:t>modeling</a:t>
            </a:r>
            <a:r>
              <a:rPr lang="en-GB" b="1" dirty="0"/>
              <a:t>.</a:t>
            </a:r>
            <a:endParaRPr lang="en-GB" dirty="0"/>
          </a:p>
          <a:p>
            <a:pPr>
              <a:buFont typeface="Arial" panose="020B0604020202020204" pitchFamily="34" charset="0"/>
              <a:buChar char="•"/>
            </a:pPr>
            <a:r>
              <a:rPr lang="en-GB" b="1" dirty="0"/>
              <a:t>Hybrid approach balances interpretability and flexibility.</a:t>
            </a:r>
            <a:endParaRPr lang="en-GB" dirty="0"/>
          </a:p>
          <a:p>
            <a:pPr>
              <a:buFont typeface="Arial" panose="020B0604020202020204" pitchFamily="34" charset="0"/>
              <a:buChar char="•"/>
            </a:pPr>
            <a:r>
              <a:rPr lang="en-GB" b="1" dirty="0"/>
              <a:t>Findings contribute to better understanding of plant-pathogen interactions.</a:t>
            </a:r>
            <a:endParaRPr lang="en-GB" dirty="0"/>
          </a:p>
          <a:p>
            <a:pPr>
              <a:buFont typeface="Arial" panose="020B0604020202020204" pitchFamily="34" charset="0"/>
              <a:buChar char="•"/>
            </a:pPr>
            <a:r>
              <a:rPr lang="en-GB" b="1" dirty="0"/>
              <a:t>Potential applications in broader omics studies.</a:t>
            </a:r>
            <a:endParaRPr lang="en-GB" dirty="0"/>
          </a:p>
          <a:p>
            <a:pPr marL="0" indent="0">
              <a:buNone/>
            </a:pPr>
            <a:endParaRPr lang="en-GB" dirty="0"/>
          </a:p>
        </p:txBody>
      </p:sp>
      <p:sp>
        <p:nvSpPr>
          <p:cNvPr id="4" name="Date Placeholder 3">
            <a:extLst>
              <a:ext uri="{FF2B5EF4-FFF2-40B4-BE49-F238E27FC236}">
                <a16:creationId xmlns:a16="http://schemas.microsoft.com/office/drawing/2014/main" id="{9CB18E5D-B057-655D-8376-E1A708B6F5B8}"/>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9DF92FFE-34B5-1CB2-E4E8-75713B6B87CA}"/>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967CAAF7-F265-31E2-3DA8-C931D52E9FE0}"/>
              </a:ext>
            </a:extLst>
          </p:cNvPr>
          <p:cNvSpPr>
            <a:spLocks noGrp="1"/>
          </p:cNvSpPr>
          <p:nvPr>
            <p:ph type="sldNum" sz="quarter" idx="12"/>
          </p:nvPr>
        </p:nvSpPr>
        <p:spPr/>
        <p:txBody>
          <a:bodyPr/>
          <a:lstStyle/>
          <a:p>
            <a:fld id="{58D1D6A2-ED07-452C-B38E-B0FFAE31C5FA}" type="slidenum">
              <a:rPr lang="en-GB" smtClean="0"/>
              <a:t>26</a:t>
            </a:fld>
            <a:endParaRPr lang="en-GB"/>
          </a:p>
        </p:txBody>
      </p:sp>
    </p:spTree>
    <p:extLst>
      <p:ext uri="{BB962C8B-B14F-4D97-AF65-F5344CB8AC3E}">
        <p14:creationId xmlns:p14="http://schemas.microsoft.com/office/powerpoint/2010/main" val="239842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92FD-3477-FFBA-F955-272F437472AC}"/>
              </a:ext>
            </a:extLst>
          </p:cNvPr>
          <p:cNvSpPr>
            <a:spLocks noGrp="1"/>
          </p:cNvSpPr>
          <p:nvPr>
            <p:ph type="title"/>
          </p:nvPr>
        </p:nvSpPr>
        <p:spPr>
          <a:xfrm>
            <a:off x="0" y="240512"/>
            <a:ext cx="9602037" cy="528289"/>
          </a:xfrm>
        </p:spPr>
        <p:txBody>
          <a:bodyPr>
            <a:normAutofit fontScale="90000"/>
          </a:bodyPr>
          <a:lstStyle/>
          <a:p>
            <a:r>
              <a:rPr lang="en-GB" dirty="0">
                <a:solidFill>
                  <a:srgbClr val="002060"/>
                </a:solidFill>
              </a:rPr>
              <a:t>Limitations</a:t>
            </a:r>
            <a:endParaRPr lang="en-GB" dirty="0"/>
          </a:p>
        </p:txBody>
      </p:sp>
      <p:sp>
        <p:nvSpPr>
          <p:cNvPr id="3" name="Content Placeholder 2">
            <a:extLst>
              <a:ext uri="{FF2B5EF4-FFF2-40B4-BE49-F238E27FC236}">
                <a16:creationId xmlns:a16="http://schemas.microsoft.com/office/drawing/2014/main" id="{D4E84E5D-AA26-9653-4DC2-5CB0C78F0E1B}"/>
              </a:ext>
            </a:extLst>
          </p:cNvPr>
          <p:cNvSpPr>
            <a:spLocks noGrp="1"/>
          </p:cNvSpPr>
          <p:nvPr>
            <p:ph idx="1"/>
          </p:nvPr>
        </p:nvSpPr>
        <p:spPr>
          <a:xfrm>
            <a:off x="0" y="1253331"/>
            <a:ext cx="10515600" cy="4351338"/>
          </a:xfrm>
        </p:spPr>
        <p:txBody>
          <a:bodyPr>
            <a:normAutofit/>
          </a:bodyPr>
          <a:lstStyle/>
          <a:p>
            <a:pPr marL="742950" lvl="1" indent="-285750">
              <a:buFont typeface="Arial" panose="020B0604020202020204" pitchFamily="34" charset="0"/>
              <a:buChar char="•"/>
            </a:pPr>
            <a:r>
              <a:rPr lang="en-GB" dirty="0">
                <a:solidFill>
                  <a:srgbClr val="002060"/>
                </a:solidFill>
              </a:rPr>
              <a:t>Limited time points in data.</a:t>
            </a:r>
          </a:p>
          <a:p>
            <a:pPr lvl="1">
              <a:spcBef>
                <a:spcPts val="300"/>
              </a:spcBef>
            </a:pPr>
            <a:r>
              <a:rPr lang="en-GB" b="1" i="0" dirty="0">
                <a:solidFill>
                  <a:srgbClr val="002060"/>
                </a:solidFill>
                <a:effectLst/>
                <a:latin typeface="DeepSeek-CJK-patch"/>
              </a:rPr>
              <a:t>Simplified Dynamics</a:t>
            </a:r>
            <a:r>
              <a:rPr lang="en-GB" b="0" i="0" dirty="0">
                <a:solidFill>
                  <a:srgbClr val="002060"/>
                </a:solidFill>
                <a:effectLst/>
                <a:latin typeface="DeepSeek-CJK-patch"/>
              </a:rPr>
              <a:t>: Linear ODE ignores gene-gene interactions.</a:t>
            </a:r>
          </a:p>
          <a:p>
            <a:pPr lvl="1">
              <a:spcBef>
                <a:spcPts val="300"/>
              </a:spcBef>
            </a:pPr>
            <a:r>
              <a:rPr lang="en-GB" b="1" i="0" dirty="0">
                <a:solidFill>
                  <a:srgbClr val="002060"/>
                </a:solidFill>
                <a:effectLst/>
                <a:latin typeface="DeepSeek-CJK-patch"/>
              </a:rPr>
              <a:t>Generalization</a:t>
            </a:r>
            <a:r>
              <a:rPr lang="en-GB" b="0" i="0" dirty="0">
                <a:solidFill>
                  <a:srgbClr val="002060"/>
                </a:solidFill>
                <a:effectLst/>
                <a:latin typeface="DeepSeek-CJK-patch"/>
              </a:rPr>
              <a:t>: </a:t>
            </a:r>
            <a:r>
              <a:rPr lang="en-GB" dirty="0">
                <a:solidFill>
                  <a:srgbClr val="002060"/>
                </a:solidFill>
              </a:rPr>
              <a:t>Model struggles with unseen parameter spaces.</a:t>
            </a:r>
            <a:r>
              <a:rPr lang="en-GB" b="0" i="0" dirty="0">
                <a:solidFill>
                  <a:srgbClr val="002060"/>
                </a:solidFill>
                <a:effectLst/>
                <a:latin typeface="DeepSeek-CJK-patch"/>
              </a:rPr>
              <a:t>.</a:t>
            </a:r>
          </a:p>
          <a:p>
            <a:pPr marL="742950" lvl="1" indent="-285750">
              <a:buFont typeface="Arial" panose="020B0604020202020204" pitchFamily="34" charset="0"/>
              <a:buChar char="•"/>
            </a:pPr>
            <a:endParaRPr lang="en-GB" dirty="0">
              <a:solidFill>
                <a:srgbClr val="002060"/>
              </a:solidFill>
            </a:endParaRPr>
          </a:p>
        </p:txBody>
      </p:sp>
      <p:sp>
        <p:nvSpPr>
          <p:cNvPr id="4" name="Date Placeholder 3">
            <a:extLst>
              <a:ext uri="{FF2B5EF4-FFF2-40B4-BE49-F238E27FC236}">
                <a16:creationId xmlns:a16="http://schemas.microsoft.com/office/drawing/2014/main" id="{277EF965-6759-1D2B-9C3D-1C6887A8C75D}"/>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E1155E15-22BD-DF8F-B5C0-2A422158831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E0C8871-D812-CC1B-73BD-6698056DB483}"/>
              </a:ext>
            </a:extLst>
          </p:cNvPr>
          <p:cNvSpPr>
            <a:spLocks noGrp="1"/>
          </p:cNvSpPr>
          <p:nvPr>
            <p:ph type="sldNum" sz="quarter" idx="12"/>
          </p:nvPr>
        </p:nvSpPr>
        <p:spPr/>
        <p:txBody>
          <a:bodyPr/>
          <a:lstStyle/>
          <a:p>
            <a:fld id="{58D1D6A2-ED07-452C-B38E-B0FFAE31C5FA}" type="slidenum">
              <a:rPr lang="en-GB" smtClean="0"/>
              <a:t>27</a:t>
            </a:fld>
            <a:endParaRPr lang="en-GB"/>
          </a:p>
        </p:txBody>
      </p:sp>
    </p:spTree>
    <p:extLst>
      <p:ext uri="{BB962C8B-B14F-4D97-AF65-F5344CB8AC3E}">
        <p14:creationId xmlns:p14="http://schemas.microsoft.com/office/powerpoint/2010/main" val="3261554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9586-9DC1-62A0-02A4-8DA28FD80673}"/>
              </a:ext>
            </a:extLst>
          </p:cNvPr>
          <p:cNvSpPr>
            <a:spLocks noGrp="1"/>
          </p:cNvSpPr>
          <p:nvPr>
            <p:ph type="title"/>
          </p:nvPr>
        </p:nvSpPr>
        <p:spPr>
          <a:xfrm>
            <a:off x="0" y="18256"/>
            <a:ext cx="10515600" cy="571680"/>
          </a:xfrm>
        </p:spPr>
        <p:txBody>
          <a:bodyPr>
            <a:normAutofit fontScale="90000"/>
          </a:bodyPr>
          <a:lstStyle/>
          <a:p>
            <a:r>
              <a:rPr lang="en-GB" b="1" i="0" dirty="0">
                <a:solidFill>
                  <a:srgbClr val="002060"/>
                </a:solidFill>
                <a:effectLst/>
                <a:latin typeface="DeepSeek-CJK-patch"/>
              </a:rPr>
              <a:t>Future Work</a:t>
            </a:r>
            <a:endParaRPr lang="en-GB" b="1" dirty="0">
              <a:solidFill>
                <a:srgbClr val="002060"/>
              </a:solidFill>
            </a:endParaRPr>
          </a:p>
        </p:txBody>
      </p:sp>
      <p:sp>
        <p:nvSpPr>
          <p:cNvPr id="3" name="Content Placeholder 2">
            <a:extLst>
              <a:ext uri="{FF2B5EF4-FFF2-40B4-BE49-F238E27FC236}">
                <a16:creationId xmlns:a16="http://schemas.microsoft.com/office/drawing/2014/main" id="{8646FC18-8499-CBE9-F991-58D933F22F76}"/>
              </a:ext>
            </a:extLst>
          </p:cNvPr>
          <p:cNvSpPr>
            <a:spLocks noGrp="1"/>
          </p:cNvSpPr>
          <p:nvPr>
            <p:ph idx="1"/>
          </p:nvPr>
        </p:nvSpPr>
        <p:spPr>
          <a:xfrm>
            <a:off x="41786" y="803070"/>
            <a:ext cx="11983065" cy="4351338"/>
          </a:xfrm>
        </p:spPr>
        <p:txBody>
          <a:bodyPr>
            <a:normAutofit/>
          </a:bodyPr>
          <a:lstStyle/>
          <a:p>
            <a:pPr algn="l">
              <a:buFont typeface="+mj-lt"/>
              <a:buAutoNum type="arabicPeriod"/>
            </a:pPr>
            <a:r>
              <a:rPr lang="en-GB" b="1" i="0" dirty="0">
                <a:solidFill>
                  <a:srgbClr val="002060"/>
                </a:solidFill>
                <a:effectLst/>
                <a:latin typeface="DeepSeek-CJK-patch"/>
              </a:rPr>
              <a:t>Multi-omics Integration</a:t>
            </a:r>
            <a:r>
              <a:rPr lang="en-GB" b="0" i="0" dirty="0">
                <a:solidFill>
                  <a:srgbClr val="002060"/>
                </a:solidFill>
                <a:effectLst/>
                <a:latin typeface="DeepSeek-CJK-patch"/>
              </a:rPr>
              <a:t>: Combine transcriptomics with proteomics/metabolomics (</a:t>
            </a:r>
            <a:r>
              <a:rPr lang="en-GB" dirty="0">
                <a:solidFill>
                  <a:srgbClr val="002060"/>
                </a:solidFill>
              </a:rPr>
              <a:t>multi-omics datasets)</a:t>
            </a:r>
            <a:r>
              <a:rPr lang="en-GB" b="0" i="0" dirty="0">
                <a:solidFill>
                  <a:srgbClr val="002060"/>
                </a:solidFill>
                <a:effectLst/>
                <a:latin typeface="DeepSeek-CJK-patch"/>
              </a:rPr>
              <a:t>.</a:t>
            </a:r>
          </a:p>
          <a:p>
            <a:pPr>
              <a:spcBef>
                <a:spcPts val="300"/>
              </a:spcBef>
              <a:buFont typeface="+mj-lt"/>
              <a:buAutoNum type="arabicPeriod"/>
            </a:pPr>
            <a:r>
              <a:rPr lang="en-GB" b="1" i="0" dirty="0">
                <a:solidFill>
                  <a:srgbClr val="002060"/>
                </a:solidFill>
                <a:effectLst/>
                <a:latin typeface="DeepSeek-CJK-patch"/>
              </a:rPr>
              <a:t>Coupled ODEs</a:t>
            </a:r>
            <a:r>
              <a:rPr lang="en-GB" b="0" i="0" dirty="0">
                <a:solidFill>
                  <a:srgbClr val="002060"/>
                </a:solidFill>
                <a:effectLst/>
                <a:latin typeface="DeepSeek-CJK-patch"/>
              </a:rPr>
              <a:t>: </a:t>
            </a:r>
            <a:r>
              <a:rPr lang="en-GB" dirty="0">
                <a:solidFill>
                  <a:srgbClr val="002060"/>
                </a:solidFill>
              </a:rPr>
              <a:t>Exploring coupled ODE models for gene-gene interactions</a:t>
            </a:r>
            <a:r>
              <a:rPr lang="en-GB" b="0" i="0" dirty="0">
                <a:solidFill>
                  <a:srgbClr val="002060"/>
                </a:solidFill>
                <a:effectLst/>
                <a:latin typeface="DeepSeek-CJK-patch"/>
              </a:rPr>
              <a:t>.</a:t>
            </a:r>
          </a:p>
          <a:p>
            <a:pPr algn="l">
              <a:spcBef>
                <a:spcPts val="300"/>
              </a:spcBef>
              <a:spcAft>
                <a:spcPts val="300"/>
              </a:spcAft>
              <a:buFont typeface="+mj-lt"/>
              <a:buAutoNum type="arabicPeriod"/>
            </a:pPr>
            <a:r>
              <a:rPr lang="en-GB" b="1" i="0" dirty="0">
                <a:solidFill>
                  <a:srgbClr val="002060"/>
                </a:solidFill>
                <a:effectLst/>
                <a:latin typeface="DeepSeek-CJK-patch"/>
              </a:rPr>
              <a:t>Physics-Informed DVAEs (</a:t>
            </a:r>
            <a:r>
              <a:rPr lang="el-GR" b="1" i="0" dirty="0">
                <a:solidFill>
                  <a:srgbClr val="002060"/>
                </a:solidFill>
                <a:effectLst/>
                <a:latin typeface="DeepSeek-CJK-patch"/>
              </a:rPr>
              <a:t>φ-</a:t>
            </a:r>
            <a:r>
              <a:rPr lang="en-GB" b="1" i="0" dirty="0">
                <a:solidFill>
                  <a:srgbClr val="002060"/>
                </a:solidFill>
                <a:effectLst/>
                <a:latin typeface="DeepSeek-CJK-patch"/>
              </a:rPr>
              <a:t>DVAE)</a:t>
            </a:r>
            <a:r>
              <a:rPr lang="en-GB" b="0" i="0" dirty="0">
                <a:solidFill>
                  <a:srgbClr val="002060"/>
                </a:solidFill>
                <a:effectLst/>
                <a:latin typeface="DeepSeek-CJK-patch"/>
              </a:rPr>
              <a:t>:</a:t>
            </a:r>
          </a:p>
          <a:p>
            <a:pPr marL="742950" lvl="1" indent="-285750" algn="l">
              <a:spcBef>
                <a:spcPts val="300"/>
              </a:spcBef>
              <a:buFont typeface="+mj-lt"/>
              <a:buAutoNum type="arabicPeriod"/>
            </a:pPr>
            <a:r>
              <a:rPr lang="en-GB" b="0" i="0" dirty="0">
                <a:solidFill>
                  <a:srgbClr val="002060"/>
                </a:solidFill>
                <a:effectLst/>
                <a:latin typeface="DeepSeek-CJK-patch"/>
              </a:rPr>
              <a:t>Latent space </a:t>
            </a:r>
            <a:r>
              <a:rPr lang="en-GB" b="0" i="0" dirty="0" err="1">
                <a:solidFill>
                  <a:srgbClr val="002060"/>
                </a:solidFill>
                <a:effectLst/>
                <a:latin typeface="DeepSeek-CJK-patch"/>
              </a:rPr>
              <a:t>modeling</a:t>
            </a:r>
            <a:r>
              <a:rPr lang="en-GB" b="0" i="0" dirty="0">
                <a:solidFill>
                  <a:srgbClr val="002060"/>
                </a:solidFill>
                <a:effectLst/>
                <a:latin typeface="DeepSeek-CJK-patch"/>
              </a:rPr>
              <a:t> with stochasticity.</a:t>
            </a:r>
          </a:p>
          <a:p>
            <a:pPr marL="742950" lvl="1" indent="-285750" algn="l">
              <a:spcBef>
                <a:spcPts val="300"/>
              </a:spcBef>
              <a:buFont typeface="+mj-lt"/>
              <a:buAutoNum type="arabicPeriod"/>
            </a:pPr>
            <a:r>
              <a:rPr lang="en-GB" dirty="0">
                <a:solidFill>
                  <a:srgbClr val="002060"/>
                </a:solidFill>
              </a:rPr>
              <a:t>Incorporating </a:t>
            </a:r>
            <a:r>
              <a:rPr lang="en-GB" b="1" dirty="0">
                <a:solidFill>
                  <a:srgbClr val="002060"/>
                </a:solidFill>
              </a:rPr>
              <a:t>Dynamical Variational Autoencoders (DVAEs</a:t>
            </a:r>
            <a:endParaRPr lang="en-GB" b="0" i="0" dirty="0">
              <a:solidFill>
                <a:srgbClr val="002060"/>
              </a:solidFill>
              <a:effectLst/>
              <a:latin typeface="DeepSeek-CJK-patch"/>
            </a:endParaRPr>
          </a:p>
          <a:p>
            <a:pPr marL="742950" lvl="1" indent="-285750" algn="l">
              <a:spcBef>
                <a:spcPts val="300"/>
              </a:spcBef>
              <a:buFont typeface="+mj-lt"/>
              <a:buAutoNum type="arabicPeriod"/>
            </a:pPr>
            <a:r>
              <a:rPr lang="en-GB" b="0" i="0" dirty="0">
                <a:solidFill>
                  <a:srgbClr val="002060"/>
                </a:solidFill>
                <a:effectLst/>
                <a:latin typeface="DeepSeek-CJK-patch"/>
              </a:rPr>
              <a:t>Architecture under development.</a:t>
            </a:r>
          </a:p>
          <a:p>
            <a:pPr marL="457200" lvl="1" indent="0" algn="l">
              <a:spcBef>
                <a:spcPts val="300"/>
              </a:spcBef>
              <a:buNone/>
            </a:pPr>
            <a:endParaRPr lang="en-GB" b="0" i="0" dirty="0">
              <a:solidFill>
                <a:srgbClr val="002060"/>
              </a:solidFill>
              <a:effectLst/>
              <a:latin typeface="DeepSeek-CJK-patch"/>
            </a:endParaRPr>
          </a:p>
          <a:p>
            <a:endParaRPr lang="en-GB" dirty="0">
              <a:solidFill>
                <a:srgbClr val="002060"/>
              </a:solidFill>
            </a:endParaRPr>
          </a:p>
        </p:txBody>
      </p:sp>
      <p:sp>
        <p:nvSpPr>
          <p:cNvPr id="4" name="Date Placeholder 3">
            <a:extLst>
              <a:ext uri="{FF2B5EF4-FFF2-40B4-BE49-F238E27FC236}">
                <a16:creationId xmlns:a16="http://schemas.microsoft.com/office/drawing/2014/main" id="{236F6C23-AD91-B486-DE68-5D3B02EC2DA6}"/>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0751BB02-F751-8238-26B3-89BD0A8124E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E9D3E7DF-A5AF-4B62-C2DE-6EE706D3C850}"/>
              </a:ext>
            </a:extLst>
          </p:cNvPr>
          <p:cNvSpPr>
            <a:spLocks noGrp="1"/>
          </p:cNvSpPr>
          <p:nvPr>
            <p:ph type="sldNum" sz="quarter" idx="12"/>
          </p:nvPr>
        </p:nvSpPr>
        <p:spPr/>
        <p:txBody>
          <a:bodyPr/>
          <a:lstStyle/>
          <a:p>
            <a:fld id="{58D1D6A2-ED07-452C-B38E-B0FFAE31C5FA}" type="slidenum">
              <a:rPr lang="en-GB" smtClean="0"/>
              <a:t>28</a:t>
            </a:fld>
            <a:endParaRPr lang="en-GB"/>
          </a:p>
        </p:txBody>
      </p:sp>
      <p:pic>
        <p:nvPicPr>
          <p:cNvPr id="8" name="Picture 7" descr="A diagram of a diagram of a function&#10;&#10;AI-generated content may be incorrect.">
            <a:extLst>
              <a:ext uri="{FF2B5EF4-FFF2-40B4-BE49-F238E27FC236}">
                <a16:creationId xmlns:a16="http://schemas.microsoft.com/office/drawing/2014/main" id="{291B4B5E-A1F4-A2C4-8C67-C82797F6C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504" y="3680870"/>
            <a:ext cx="5838573" cy="2280478"/>
          </a:xfrm>
          <a:prstGeom prst="rect">
            <a:avLst/>
          </a:prstGeom>
        </p:spPr>
      </p:pic>
    </p:spTree>
    <p:extLst>
      <p:ext uri="{BB962C8B-B14F-4D97-AF65-F5344CB8AC3E}">
        <p14:creationId xmlns:p14="http://schemas.microsoft.com/office/powerpoint/2010/main" val="1985822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395DF-9ADD-2481-00C4-3772ACB9E878}"/>
              </a:ext>
            </a:extLst>
          </p:cNvPr>
          <p:cNvSpPr>
            <a:spLocks noGrp="1"/>
          </p:cNvSpPr>
          <p:nvPr>
            <p:ph type="title"/>
          </p:nvPr>
        </p:nvSpPr>
        <p:spPr/>
        <p:txBody>
          <a:bodyPr/>
          <a:lstStyle/>
          <a:p>
            <a:r>
              <a:rPr lang="en-GB" b="1" dirty="0"/>
              <a:t>Acknowledgments</a:t>
            </a:r>
            <a:br>
              <a:rPr lang="en-GB" b="1" dirty="0"/>
            </a:br>
            <a:endParaRPr lang="en-GB" dirty="0"/>
          </a:p>
        </p:txBody>
      </p:sp>
      <p:sp>
        <p:nvSpPr>
          <p:cNvPr id="3" name="Content Placeholder 2">
            <a:extLst>
              <a:ext uri="{FF2B5EF4-FFF2-40B4-BE49-F238E27FC236}">
                <a16:creationId xmlns:a16="http://schemas.microsoft.com/office/drawing/2014/main" id="{47BDD507-3534-E9DD-4722-F79684AB152C}"/>
              </a:ext>
            </a:extLst>
          </p:cNvPr>
          <p:cNvSpPr>
            <a:spLocks noGrp="1"/>
          </p:cNvSpPr>
          <p:nvPr>
            <p:ph idx="1"/>
          </p:nvPr>
        </p:nvSpPr>
        <p:spPr/>
        <p:txBody>
          <a:bodyPr/>
          <a:lstStyle/>
          <a:p>
            <a:r>
              <a:rPr lang="en-GB" b="1" dirty="0">
                <a:solidFill>
                  <a:srgbClr val="002060"/>
                </a:solidFill>
              </a:rPr>
              <a:t>Mentor:</a:t>
            </a:r>
            <a:r>
              <a:rPr lang="en-GB" dirty="0">
                <a:solidFill>
                  <a:srgbClr val="002060"/>
                </a:solidFill>
              </a:rPr>
              <a:t> Prof. Silvia Bottini</a:t>
            </a:r>
          </a:p>
          <a:p>
            <a:pPr>
              <a:buFont typeface="Arial" panose="020B0604020202020204" pitchFamily="34" charset="0"/>
              <a:buChar char="•"/>
            </a:pPr>
            <a:r>
              <a:rPr lang="en-GB" b="1" dirty="0">
                <a:solidFill>
                  <a:srgbClr val="002060"/>
                </a:solidFill>
              </a:rPr>
              <a:t>Institution:</a:t>
            </a:r>
            <a:r>
              <a:rPr lang="en-GB" dirty="0">
                <a:solidFill>
                  <a:srgbClr val="002060"/>
                </a:solidFill>
              </a:rPr>
              <a:t> </a:t>
            </a:r>
            <a:r>
              <a:rPr lang="en-GB" dirty="0" err="1">
                <a:solidFill>
                  <a:srgbClr val="002060"/>
                </a:solidFill>
              </a:rPr>
              <a:t>INRAe</a:t>
            </a:r>
            <a:r>
              <a:rPr lang="en-GB" dirty="0">
                <a:solidFill>
                  <a:srgbClr val="002060"/>
                </a:solidFill>
              </a:rPr>
              <a:t>/</a:t>
            </a:r>
            <a:r>
              <a:rPr lang="en-GB" dirty="0" err="1">
                <a:solidFill>
                  <a:srgbClr val="002060"/>
                </a:solidFill>
              </a:rPr>
              <a:t>UniCA</a:t>
            </a:r>
            <a:endParaRPr lang="en-GB" dirty="0">
              <a:solidFill>
                <a:srgbClr val="002060"/>
              </a:solidFill>
            </a:endParaRPr>
          </a:p>
          <a:p>
            <a:pPr marL="0" indent="0">
              <a:buNone/>
            </a:pPr>
            <a:endParaRPr lang="en-GB" dirty="0">
              <a:solidFill>
                <a:srgbClr val="002060"/>
              </a:solidFill>
            </a:endParaRPr>
          </a:p>
        </p:txBody>
      </p:sp>
      <p:sp>
        <p:nvSpPr>
          <p:cNvPr id="4" name="Date Placeholder 3">
            <a:extLst>
              <a:ext uri="{FF2B5EF4-FFF2-40B4-BE49-F238E27FC236}">
                <a16:creationId xmlns:a16="http://schemas.microsoft.com/office/drawing/2014/main" id="{0F57E945-26BC-9AE8-28F0-1393FBD49ECA}"/>
              </a:ext>
            </a:extLst>
          </p:cNvPr>
          <p:cNvSpPr>
            <a:spLocks noGrp="1"/>
          </p:cNvSpPr>
          <p:nvPr>
            <p:ph type="dt" sz="half" idx="10"/>
          </p:nvPr>
        </p:nvSpPr>
        <p:spPr/>
        <p:txBody>
          <a:bodyPr/>
          <a:lstStyle/>
          <a:p>
            <a:fld id="{706C2539-0D0A-41FF-B748-5F739DE88F21}" type="datetime1">
              <a:rPr lang="en-GB" smtClean="0"/>
              <a:t>27/03/2025</a:t>
            </a:fld>
            <a:endParaRPr lang="en-GB"/>
          </a:p>
        </p:txBody>
      </p:sp>
      <p:sp>
        <p:nvSpPr>
          <p:cNvPr id="5" name="Footer Placeholder 4">
            <a:extLst>
              <a:ext uri="{FF2B5EF4-FFF2-40B4-BE49-F238E27FC236}">
                <a16:creationId xmlns:a16="http://schemas.microsoft.com/office/drawing/2014/main" id="{33C3FEB2-FD02-751B-E712-3737D731A50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61C6A3D7-ADD1-11B9-6F4F-F2981125EA83}"/>
              </a:ext>
            </a:extLst>
          </p:cNvPr>
          <p:cNvSpPr>
            <a:spLocks noGrp="1"/>
          </p:cNvSpPr>
          <p:nvPr>
            <p:ph type="sldNum" sz="quarter" idx="12"/>
          </p:nvPr>
        </p:nvSpPr>
        <p:spPr/>
        <p:txBody>
          <a:bodyPr/>
          <a:lstStyle/>
          <a:p>
            <a:fld id="{58D1D6A2-ED07-452C-B38E-B0FFAE31C5FA}" type="slidenum">
              <a:rPr lang="en-GB" smtClean="0"/>
              <a:t>29</a:t>
            </a:fld>
            <a:endParaRPr lang="en-GB"/>
          </a:p>
        </p:txBody>
      </p:sp>
    </p:spTree>
    <p:extLst>
      <p:ext uri="{BB962C8B-B14F-4D97-AF65-F5344CB8AC3E}">
        <p14:creationId xmlns:p14="http://schemas.microsoft.com/office/powerpoint/2010/main" val="3482017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47F0-16C6-DB8B-958E-20100780597B}"/>
              </a:ext>
            </a:extLst>
          </p:cNvPr>
          <p:cNvSpPr>
            <a:spLocks noGrp="1"/>
          </p:cNvSpPr>
          <p:nvPr>
            <p:ph type="title"/>
          </p:nvPr>
        </p:nvSpPr>
        <p:spPr/>
        <p:txBody>
          <a:bodyPr/>
          <a:lstStyle/>
          <a:p>
            <a:r>
              <a:rPr lang="en-GB" b="1" dirty="0"/>
              <a:t>Introduction</a:t>
            </a:r>
            <a:br>
              <a:rPr lang="en-GB" b="1" dirty="0"/>
            </a:br>
            <a:endParaRPr lang="en-GB" dirty="0"/>
          </a:p>
        </p:txBody>
      </p:sp>
      <p:sp>
        <p:nvSpPr>
          <p:cNvPr id="3" name="Content Placeholder 2">
            <a:extLst>
              <a:ext uri="{FF2B5EF4-FFF2-40B4-BE49-F238E27FC236}">
                <a16:creationId xmlns:a16="http://schemas.microsoft.com/office/drawing/2014/main" id="{308A0CCD-57A3-3582-71D2-BA6E31A7B687}"/>
              </a:ext>
            </a:extLst>
          </p:cNvPr>
          <p:cNvSpPr>
            <a:spLocks noGrp="1"/>
          </p:cNvSpPr>
          <p:nvPr>
            <p:ph idx="1"/>
          </p:nvPr>
        </p:nvSpPr>
        <p:spPr/>
        <p:txBody>
          <a:bodyPr/>
          <a:lstStyle/>
          <a:p>
            <a:pPr>
              <a:buFont typeface="Arial" panose="020B0604020202020204" pitchFamily="34" charset="0"/>
              <a:buChar char="•"/>
            </a:pPr>
            <a:r>
              <a:rPr lang="en-GB" b="1" dirty="0"/>
              <a:t>Horticulture &amp; Biotic Threats:</a:t>
            </a:r>
            <a:endParaRPr lang="en-GB" dirty="0"/>
          </a:p>
          <a:p>
            <a:pPr marL="742950" lvl="1" indent="-285750">
              <a:buFont typeface="Arial" panose="020B0604020202020204" pitchFamily="34" charset="0"/>
              <a:buChar char="•"/>
            </a:pPr>
            <a:r>
              <a:rPr lang="en-GB" dirty="0"/>
              <a:t>Plants face pathogen attacks, triggering complex immune responses.</a:t>
            </a:r>
          </a:p>
          <a:p>
            <a:pPr marL="742950" lvl="1" indent="-285750">
              <a:buFont typeface="Arial" panose="020B0604020202020204" pitchFamily="34" charset="0"/>
              <a:buChar char="•"/>
            </a:pPr>
            <a:r>
              <a:rPr lang="en-GB" dirty="0"/>
              <a:t>Understanding molecular mechanisms is crucial for disease resistance.</a:t>
            </a:r>
          </a:p>
          <a:p>
            <a:pPr>
              <a:buFont typeface="Arial" panose="020B0604020202020204" pitchFamily="34" charset="0"/>
              <a:buChar char="•"/>
            </a:pPr>
            <a:r>
              <a:rPr lang="en-GB" b="1" dirty="0"/>
              <a:t>Role of Omics Technologies:</a:t>
            </a:r>
            <a:endParaRPr lang="en-GB" dirty="0"/>
          </a:p>
          <a:p>
            <a:pPr marL="742950" lvl="1" indent="-285750">
              <a:buFont typeface="Arial" panose="020B0604020202020204" pitchFamily="34" charset="0"/>
              <a:buChar char="•"/>
            </a:pPr>
            <a:r>
              <a:rPr lang="en-GB" dirty="0"/>
              <a:t>Transcriptomics helps study gene expression changes over time.</a:t>
            </a:r>
          </a:p>
          <a:p>
            <a:pPr>
              <a:buFont typeface="Arial" panose="020B0604020202020204" pitchFamily="34" charset="0"/>
              <a:buChar char="•"/>
            </a:pPr>
            <a:r>
              <a:rPr lang="en-GB" b="1" dirty="0"/>
              <a:t>Challenges:</a:t>
            </a:r>
            <a:endParaRPr lang="en-GB" dirty="0"/>
          </a:p>
          <a:p>
            <a:pPr marL="742950" lvl="1" indent="-285750">
              <a:buFont typeface="Arial" panose="020B0604020202020204" pitchFamily="34" charset="0"/>
              <a:buChar char="•"/>
            </a:pPr>
            <a:r>
              <a:rPr lang="en-GB" dirty="0"/>
              <a:t>Traditional models fail to capture temporal gene expression patterns.</a:t>
            </a:r>
          </a:p>
          <a:p>
            <a:pPr marL="0" indent="0">
              <a:buNone/>
            </a:pPr>
            <a:endParaRPr lang="en-GB" dirty="0"/>
          </a:p>
        </p:txBody>
      </p:sp>
      <p:sp>
        <p:nvSpPr>
          <p:cNvPr id="4" name="Date Placeholder 3">
            <a:extLst>
              <a:ext uri="{FF2B5EF4-FFF2-40B4-BE49-F238E27FC236}">
                <a16:creationId xmlns:a16="http://schemas.microsoft.com/office/drawing/2014/main" id="{247D17F7-11E2-031B-6A30-45F83D158B81}"/>
              </a:ext>
            </a:extLst>
          </p:cNvPr>
          <p:cNvSpPr>
            <a:spLocks noGrp="1"/>
          </p:cNvSpPr>
          <p:nvPr>
            <p:ph type="dt" sz="half" idx="10"/>
          </p:nvPr>
        </p:nvSpPr>
        <p:spPr/>
        <p:txBody>
          <a:bodyPr/>
          <a:lstStyle/>
          <a:p>
            <a:fld id="{DD9D2AAA-1A1A-4B63-BC94-CF590DCBA763}" type="datetime1">
              <a:rPr lang="en-GB" smtClean="0"/>
              <a:t>27/03/2025</a:t>
            </a:fld>
            <a:endParaRPr lang="en-GB"/>
          </a:p>
        </p:txBody>
      </p:sp>
      <p:sp>
        <p:nvSpPr>
          <p:cNvPr id="5" name="Footer Placeholder 4">
            <a:extLst>
              <a:ext uri="{FF2B5EF4-FFF2-40B4-BE49-F238E27FC236}">
                <a16:creationId xmlns:a16="http://schemas.microsoft.com/office/drawing/2014/main" id="{9BB029C1-E4FE-5C51-35C9-5281A2BBE2F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111A37E4-93E7-B1C9-C341-353981052523}"/>
              </a:ext>
            </a:extLst>
          </p:cNvPr>
          <p:cNvSpPr>
            <a:spLocks noGrp="1"/>
          </p:cNvSpPr>
          <p:nvPr>
            <p:ph type="sldNum" sz="quarter" idx="12"/>
          </p:nvPr>
        </p:nvSpPr>
        <p:spPr/>
        <p:txBody>
          <a:bodyPr/>
          <a:lstStyle/>
          <a:p>
            <a:fld id="{58D1D6A2-ED07-452C-B38E-B0FFAE31C5FA}" type="slidenum">
              <a:rPr lang="en-GB" smtClean="0"/>
              <a:t>3</a:t>
            </a:fld>
            <a:endParaRPr lang="en-GB"/>
          </a:p>
        </p:txBody>
      </p:sp>
    </p:spTree>
    <p:extLst>
      <p:ext uri="{BB962C8B-B14F-4D97-AF65-F5344CB8AC3E}">
        <p14:creationId xmlns:p14="http://schemas.microsoft.com/office/powerpoint/2010/main" val="3803884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BAA-D461-FBAA-8A98-E8732786FCB3}"/>
              </a:ext>
            </a:extLst>
          </p:cNvPr>
          <p:cNvSpPr>
            <a:spLocks noGrp="1"/>
          </p:cNvSpPr>
          <p:nvPr>
            <p:ph type="title"/>
          </p:nvPr>
        </p:nvSpPr>
        <p:spPr>
          <a:xfrm>
            <a:off x="90948" y="18256"/>
            <a:ext cx="10515600" cy="662782"/>
          </a:xfrm>
        </p:spPr>
        <p:txBody>
          <a:bodyPr>
            <a:normAutofit fontScale="90000"/>
          </a:bodyPr>
          <a:lstStyle/>
          <a:p>
            <a:r>
              <a:rPr lang="en-GB" dirty="0"/>
              <a:t>References</a:t>
            </a:r>
          </a:p>
        </p:txBody>
      </p:sp>
      <p:sp>
        <p:nvSpPr>
          <p:cNvPr id="3" name="Content Placeholder 2">
            <a:extLst>
              <a:ext uri="{FF2B5EF4-FFF2-40B4-BE49-F238E27FC236}">
                <a16:creationId xmlns:a16="http://schemas.microsoft.com/office/drawing/2014/main" id="{94B9DEDF-1FB3-865C-3640-A91697C00BB1}"/>
              </a:ext>
            </a:extLst>
          </p:cNvPr>
          <p:cNvSpPr>
            <a:spLocks noGrp="1"/>
          </p:cNvSpPr>
          <p:nvPr>
            <p:ph idx="1"/>
          </p:nvPr>
        </p:nvSpPr>
        <p:spPr>
          <a:xfrm>
            <a:off x="0" y="550606"/>
            <a:ext cx="12101053" cy="6076336"/>
          </a:xfrm>
        </p:spPr>
        <p:txBody>
          <a:bodyPr>
            <a:noAutofit/>
          </a:bodyPr>
          <a:lstStyle/>
          <a:p>
            <a:pPr>
              <a:buFont typeface="+mj-lt"/>
              <a:buAutoNum type="arabicPeriod"/>
            </a:pPr>
            <a:r>
              <a:rPr lang="en-GB" sz="1100" dirty="0"/>
              <a:t> S¨ </a:t>
            </a:r>
            <a:r>
              <a:rPr lang="en-GB" sz="1100" dirty="0" err="1"/>
              <a:t>oren</a:t>
            </a:r>
            <a:r>
              <a:rPr lang="en-GB" sz="1100" dirty="0"/>
              <a:t> Becker, Michal Klein, Alexander Neitz, Giambattista Parascandolo, and Niki Kilbertus. Discovering ordinary differ </a:t>
            </a:r>
            <a:r>
              <a:rPr lang="en-GB" sz="1100" dirty="0" err="1"/>
              <a:t>ential</a:t>
            </a:r>
            <a:r>
              <a:rPr lang="en-GB" sz="1100" dirty="0"/>
              <a:t> equations that govern time-series. </a:t>
            </a:r>
            <a:r>
              <a:rPr lang="en-GB" sz="1100" dirty="0" err="1"/>
              <a:t>arXiv</a:t>
            </a:r>
            <a:r>
              <a:rPr lang="en-GB" sz="1100" dirty="0"/>
              <a:t> preprint arXiv:2211.02830, 2022. </a:t>
            </a:r>
          </a:p>
          <a:p>
            <a:pPr>
              <a:buFont typeface="+mj-lt"/>
              <a:buAutoNum type="arabicPeriod"/>
            </a:pPr>
            <a:r>
              <a:rPr lang="en-GB" sz="1100" dirty="0" err="1"/>
              <a:t>YunpengCao,XiaoxuLi</a:t>
            </a:r>
            <a:r>
              <a:rPr lang="en-GB" sz="1100" dirty="0"/>
              <a:t>, Hui Song, </a:t>
            </a:r>
            <a:r>
              <a:rPr lang="en-GB" sz="1100" dirty="0" err="1"/>
              <a:t>MuhammadAbdullah,andMuhammadAamirManzoor</a:t>
            </a:r>
            <a:r>
              <a:rPr lang="en-GB" sz="1100" dirty="0"/>
              <a:t>. Multi-</a:t>
            </a:r>
            <a:r>
              <a:rPr lang="en-GB" sz="1100" dirty="0" err="1"/>
              <a:t>omicsandcomputational</a:t>
            </a:r>
            <a:r>
              <a:rPr lang="en-GB" sz="1100" dirty="0"/>
              <a:t> biology in horticultural plants: from genotype to phenotype, volume ii, 2024. </a:t>
            </a:r>
          </a:p>
          <a:p>
            <a:pPr>
              <a:buFont typeface="+mj-lt"/>
              <a:buAutoNum type="arabicPeriod"/>
            </a:pPr>
            <a:r>
              <a:rPr lang="en-GB" sz="1100" dirty="0"/>
              <a:t>Ricky TQ Chen, Yulia </a:t>
            </a:r>
            <a:r>
              <a:rPr lang="en-GB" sz="1100" dirty="0" err="1"/>
              <a:t>Rubanova</a:t>
            </a:r>
            <a:r>
              <a:rPr lang="en-GB" sz="1100" dirty="0"/>
              <a:t>, Jesse Bettencourt, and David K </a:t>
            </a:r>
            <a:r>
              <a:rPr lang="en-GB" sz="1100" dirty="0" err="1"/>
              <a:t>Duvenaud</a:t>
            </a:r>
            <a:r>
              <a:rPr lang="en-GB" sz="1100" dirty="0"/>
              <a:t>. Neural ordinary differential equations. Advances in neural information processing systems, 31, 2018. </a:t>
            </a:r>
          </a:p>
          <a:p>
            <a:pPr>
              <a:buFont typeface="+mj-lt"/>
              <a:buAutoNum type="arabicPeriod"/>
            </a:pPr>
            <a:r>
              <a:rPr lang="en-GB" sz="1100" dirty="0"/>
              <a:t>Salvatore Cuomo, Vincenzo Schiano Di Cola, Fabio Giampaolo, Gianluigi Rozza, Maziar </a:t>
            </a:r>
            <a:r>
              <a:rPr lang="en-GB" sz="1100" dirty="0" err="1"/>
              <a:t>Raissi</a:t>
            </a:r>
            <a:r>
              <a:rPr lang="en-GB" sz="1100" dirty="0"/>
              <a:t>, and Francesco </a:t>
            </a:r>
            <a:r>
              <a:rPr lang="en-GB" sz="1100" dirty="0" err="1"/>
              <a:t>Piccialli</a:t>
            </a:r>
            <a:r>
              <a:rPr lang="en-GB" sz="1100" dirty="0"/>
              <a:t>. Scientific machine learning through physics–informed neural networks: Where we are and what’s next. Journal of Scientific Computing, 92(3):88, 2022. </a:t>
            </a:r>
            <a:r>
              <a:rPr lang="en-GB" sz="1100" dirty="0" err="1"/>
              <a:t>PIMLfor</a:t>
            </a:r>
            <a:r>
              <a:rPr lang="en-GB" sz="1100" dirty="0"/>
              <a:t> modelling the dynamics of plant-pathogens molecular interactions 13 </a:t>
            </a:r>
          </a:p>
          <a:p>
            <a:pPr>
              <a:buFont typeface="+mj-lt"/>
              <a:buAutoNum type="arabicPeriod"/>
            </a:pPr>
            <a:r>
              <a:rPr lang="en-GB" sz="1100" dirty="0"/>
              <a:t>Rossin Erbe, Genevieve Stein-O’Brien, and Elana J Fertig. Transcriptomic forecasting with neural ordinary differential equations. Patterns, 4(8), 2023. </a:t>
            </a:r>
          </a:p>
          <a:p>
            <a:pPr>
              <a:buFont typeface="+mj-lt"/>
              <a:buAutoNum type="arabicPeriod"/>
            </a:pPr>
            <a:r>
              <a:rPr lang="en-GB" sz="1100" dirty="0"/>
              <a:t>Laurent Girin, Simon </a:t>
            </a:r>
            <a:r>
              <a:rPr lang="en-GB" sz="1100" dirty="0" err="1"/>
              <a:t>Leglaive</a:t>
            </a:r>
            <a:r>
              <a:rPr lang="en-GB" sz="1100" dirty="0"/>
              <a:t>, Xiaoyu Bie, Julien </a:t>
            </a:r>
            <a:r>
              <a:rPr lang="en-GB" sz="1100" dirty="0" err="1"/>
              <a:t>Diard</a:t>
            </a:r>
            <a:r>
              <a:rPr lang="en-GB" sz="1100" dirty="0"/>
              <a:t>, Thomas Hueber, and Xavier Alameda-Pineda. Dynamical varia </a:t>
            </a:r>
            <a:r>
              <a:rPr lang="en-GB" sz="1100" dirty="0" err="1"/>
              <a:t>tional</a:t>
            </a:r>
            <a:r>
              <a:rPr lang="en-GB" sz="1100" dirty="0"/>
              <a:t> autoencoders: A comprehensive review. </a:t>
            </a:r>
            <a:r>
              <a:rPr lang="en-GB" sz="1100" dirty="0" err="1"/>
              <a:t>arXiv</a:t>
            </a:r>
            <a:r>
              <a:rPr lang="en-GB" sz="1100" dirty="0"/>
              <a:t> preprint arXiv:2008.12595, 2020. </a:t>
            </a:r>
          </a:p>
          <a:p>
            <a:pPr>
              <a:buFont typeface="+mj-lt"/>
              <a:buAutoNum type="arabicPeriod"/>
            </a:pPr>
            <a:r>
              <a:rPr lang="en-GB" sz="1100" dirty="0"/>
              <a:t>Alex Glyn-Davies, Connor Duffin, O Deniz Akyildiz, and Mark Girolami. </a:t>
            </a:r>
            <a:r>
              <a:rPr lang="el-GR" sz="1100" dirty="0"/>
              <a:t>ϕ-</a:t>
            </a:r>
            <a:r>
              <a:rPr lang="en-GB" sz="1100" dirty="0" err="1"/>
              <a:t>dvae</a:t>
            </a:r>
            <a:r>
              <a:rPr lang="en-GB" sz="1100" dirty="0"/>
              <a:t>: Physics-informed dynamical variational autoencoders for unstructured data assimilation. Journal of Computational Physics, 515:113293, 2024. </a:t>
            </a:r>
          </a:p>
          <a:p>
            <a:pPr>
              <a:buFont typeface="+mj-lt"/>
              <a:buAutoNum type="arabicPeriod"/>
            </a:pPr>
            <a:r>
              <a:rPr lang="en-GB" sz="1100" dirty="0" err="1"/>
              <a:t>Paguiel</a:t>
            </a:r>
            <a:r>
              <a:rPr lang="en-GB" sz="1100" dirty="0"/>
              <a:t> Javan </a:t>
            </a:r>
            <a:r>
              <a:rPr lang="en-GB" sz="1100" dirty="0" err="1"/>
              <a:t>Hossie</a:t>
            </a:r>
            <a:r>
              <a:rPr lang="en-GB" sz="1100" dirty="0"/>
              <a:t>, </a:t>
            </a:r>
            <a:r>
              <a:rPr lang="en-GB" sz="1100" dirty="0" err="1"/>
              <a:t>B´eatrice</a:t>
            </a:r>
            <a:r>
              <a:rPr lang="en-GB" sz="1100" dirty="0"/>
              <a:t> Laroche, Thibault Malou, Lucas Perrin, Thomas </a:t>
            </a:r>
            <a:r>
              <a:rPr lang="en-GB" sz="1100" dirty="0" err="1"/>
              <a:t>Saigre</a:t>
            </a:r>
            <a:r>
              <a:rPr lang="en-GB" sz="1100" dirty="0"/>
              <a:t>, and Lorenzo Sala. Simulating interactions in microbial communities through physics informed neural networks: towards interaction estimation. 2024. </a:t>
            </a:r>
          </a:p>
          <a:p>
            <a:pPr>
              <a:buFont typeface="+mj-lt"/>
              <a:buAutoNum type="arabicPeriod"/>
            </a:pPr>
            <a:r>
              <a:rPr lang="en-GB" sz="1100" dirty="0"/>
              <a:t>George Em </a:t>
            </a:r>
            <a:r>
              <a:rPr lang="en-GB" sz="1100" dirty="0" err="1"/>
              <a:t>Karniadakis</a:t>
            </a:r>
            <a:r>
              <a:rPr lang="en-GB" sz="1100" dirty="0"/>
              <a:t>, Ioannis G </a:t>
            </a:r>
            <a:r>
              <a:rPr lang="en-GB" sz="1100" dirty="0" err="1"/>
              <a:t>Kevrekidis</a:t>
            </a:r>
            <a:r>
              <a:rPr lang="en-GB" sz="1100" dirty="0"/>
              <a:t>, Lu </a:t>
            </a:r>
            <a:r>
              <a:rPr lang="en-GB" sz="1100" dirty="0" err="1"/>
              <a:t>Lu</a:t>
            </a:r>
            <a:r>
              <a:rPr lang="en-GB" sz="1100" dirty="0"/>
              <a:t>, Paris </a:t>
            </a:r>
            <a:r>
              <a:rPr lang="en-GB" sz="1100" dirty="0" err="1"/>
              <a:t>Perdikaris</a:t>
            </a:r>
            <a:r>
              <a:rPr lang="en-GB" sz="1100" dirty="0"/>
              <a:t>, Sifan Wang, and Liu Yang. Physics-informed machine learning. Nature Reviews Physics, 3(6):422–440, 2021. </a:t>
            </a:r>
          </a:p>
          <a:p>
            <a:pPr>
              <a:buFont typeface="+mj-lt"/>
              <a:buAutoNum type="arabicPeriod"/>
            </a:pPr>
            <a:r>
              <a:rPr lang="en-GB" sz="1100" dirty="0"/>
              <a:t>Diederik P Kingma, Max Welling, et al. An introduction to variational autoencoders. Foundations and Trends® in Machine Learning, 12(4):307–392, 2019. </a:t>
            </a:r>
          </a:p>
          <a:p>
            <a:pPr>
              <a:buFont typeface="+mj-lt"/>
              <a:buAutoNum type="arabicPeriod"/>
            </a:pPr>
            <a:r>
              <a:rPr lang="en-GB" sz="1100" dirty="0"/>
              <a:t>Isaac E </a:t>
            </a:r>
            <a:r>
              <a:rPr lang="en-GB" sz="1100" dirty="0" err="1"/>
              <a:t>Lagaris</a:t>
            </a:r>
            <a:r>
              <a:rPr lang="en-GB" sz="1100" dirty="0"/>
              <a:t>, Aristidis Likas, and Dimitrios I Fotiadis. Artificial neural networks for solving ordinary and partial differential equations. IEEE transactions on neural networks, 9(5):987–1000, 1998. </a:t>
            </a:r>
          </a:p>
          <a:p>
            <a:pPr>
              <a:buFont typeface="+mj-lt"/>
              <a:buAutoNum type="arabicPeriod"/>
            </a:pPr>
            <a:r>
              <a:rPr lang="en-GB" sz="1100" dirty="0"/>
              <a:t>Lu </a:t>
            </a:r>
            <a:r>
              <a:rPr lang="en-GB" sz="1100" dirty="0" err="1"/>
              <a:t>Lu</a:t>
            </a:r>
            <a:r>
              <a:rPr lang="en-GB" sz="1100" dirty="0"/>
              <a:t>, Xuhui Meng, </a:t>
            </a:r>
            <a:r>
              <a:rPr lang="en-GB" sz="1100" dirty="0" err="1"/>
              <a:t>Zhiping</a:t>
            </a:r>
            <a:r>
              <a:rPr lang="en-GB" sz="1100" dirty="0"/>
              <a:t> Mao, and George Em </a:t>
            </a:r>
            <a:r>
              <a:rPr lang="en-GB" sz="1100" dirty="0" err="1"/>
              <a:t>Karniadakis</a:t>
            </a:r>
            <a:r>
              <a:rPr lang="en-GB" sz="1100" dirty="0"/>
              <a:t>. </a:t>
            </a:r>
            <a:r>
              <a:rPr lang="en-GB" sz="1100" dirty="0" err="1"/>
              <a:t>Deepxde</a:t>
            </a:r>
            <a:r>
              <a:rPr lang="en-GB" sz="1100" dirty="0"/>
              <a:t>: A deep learning library for solving differential equations. SIAM review, 63(1):208–228, 2021. </a:t>
            </a:r>
          </a:p>
          <a:p>
            <a:pPr>
              <a:buFont typeface="+mj-lt"/>
              <a:buAutoNum type="arabicPeriod"/>
            </a:pPr>
            <a:r>
              <a:rPr lang="en-GB" sz="1100" dirty="0" err="1"/>
              <a:t>Chuizheng</a:t>
            </a:r>
            <a:r>
              <a:rPr lang="en-GB" sz="1100" dirty="0"/>
              <a:t> Meng, </a:t>
            </a:r>
            <a:r>
              <a:rPr lang="en-GB" sz="1100" dirty="0" err="1"/>
              <a:t>Sungyong</a:t>
            </a:r>
            <a:r>
              <a:rPr lang="en-GB" sz="1100" dirty="0"/>
              <a:t> Seo, </a:t>
            </a:r>
            <a:r>
              <a:rPr lang="en-GB" sz="1100" dirty="0" err="1"/>
              <a:t>Defu</a:t>
            </a:r>
            <a:r>
              <a:rPr lang="en-GB" sz="1100" dirty="0"/>
              <a:t> Cao, Sam Griesemer, and Yan Liu. When physics meets machine learning: A survey of physics-informed machine learning. </a:t>
            </a:r>
            <a:r>
              <a:rPr lang="en-GB" sz="1100" dirty="0" err="1"/>
              <a:t>arXiv</a:t>
            </a:r>
            <a:r>
              <a:rPr lang="en-GB" sz="1100" dirty="0"/>
              <a:t> preprint arXiv:2203.16797, 2022. </a:t>
            </a:r>
          </a:p>
          <a:p>
            <a:pPr>
              <a:buFont typeface="+mj-lt"/>
              <a:buAutoNum type="arabicPeriod"/>
            </a:pPr>
            <a:r>
              <a:rPr lang="en-GB" sz="1100" dirty="0"/>
              <a:t>Maziar </a:t>
            </a:r>
            <a:r>
              <a:rPr lang="en-GB" sz="1100" dirty="0" err="1"/>
              <a:t>Raissi</a:t>
            </a:r>
            <a:r>
              <a:rPr lang="en-GB" sz="1100" dirty="0"/>
              <a:t>, Paris </a:t>
            </a:r>
            <a:r>
              <a:rPr lang="en-GB" sz="1100" dirty="0" err="1"/>
              <a:t>Perdikaris</a:t>
            </a:r>
            <a:r>
              <a:rPr lang="en-GB" sz="1100" dirty="0"/>
              <a:t>, and George E </a:t>
            </a:r>
            <a:r>
              <a:rPr lang="en-GB" sz="1100" dirty="0" err="1"/>
              <a:t>Karniadakis</a:t>
            </a:r>
            <a:r>
              <a:rPr lang="en-GB" sz="1100" dirty="0"/>
              <a:t>. Physics-informed neural networks: A deep learning framework for solving forward and inverse problems involving nonlinear partial differential equations. Journal of Computational physics, 378:686–707, 2019. </a:t>
            </a:r>
          </a:p>
          <a:p>
            <a:pPr>
              <a:buFont typeface="+mj-lt"/>
              <a:buAutoNum type="arabicPeriod"/>
            </a:pPr>
            <a:r>
              <a:rPr lang="en-GB" sz="1100" dirty="0"/>
              <a:t>Yulia </a:t>
            </a:r>
            <a:r>
              <a:rPr lang="en-GB" sz="1100" dirty="0" err="1"/>
              <a:t>Rubanova</a:t>
            </a:r>
            <a:r>
              <a:rPr lang="en-GB" sz="1100" dirty="0"/>
              <a:t>, Ricky TQ Chen, and David K </a:t>
            </a:r>
            <a:r>
              <a:rPr lang="en-GB" sz="1100" dirty="0" err="1"/>
              <a:t>Duvenaud</a:t>
            </a:r>
            <a:r>
              <a:rPr lang="en-GB" sz="1100" dirty="0"/>
              <a:t>. Latent ordinary differential equations for irregularly-sampled time series. Advances in neural information processing systems, 32, 2019. </a:t>
            </a:r>
          </a:p>
          <a:p>
            <a:pPr>
              <a:buFont typeface="+mj-lt"/>
              <a:buAutoNum type="arabicPeriod"/>
            </a:pPr>
            <a:r>
              <a:rPr lang="en-GB" sz="1100" dirty="0"/>
              <a:t>Jeyachandran </a:t>
            </a:r>
            <a:r>
              <a:rPr lang="en-GB" sz="1100" dirty="0" err="1"/>
              <a:t>Sivakamavalli</a:t>
            </a:r>
            <a:r>
              <a:rPr lang="en-GB" sz="1100" dirty="0"/>
              <a:t> and </a:t>
            </a:r>
            <a:r>
              <a:rPr lang="en-GB" sz="1100" dirty="0" err="1"/>
              <a:t>Baskaralingam</a:t>
            </a:r>
            <a:r>
              <a:rPr lang="en-GB" sz="1100" dirty="0"/>
              <a:t> Vaseeharan. An overview of omics approaches: Concept, methods and perspectives. 2020. </a:t>
            </a:r>
          </a:p>
          <a:p>
            <a:pPr>
              <a:buFont typeface="+mj-lt"/>
              <a:buAutoNum type="arabicPeriod"/>
            </a:pPr>
            <a:r>
              <a:rPr lang="en-GB" sz="1100" dirty="0"/>
              <a:t>Xiaoyu Zhang, </a:t>
            </a:r>
            <a:r>
              <a:rPr lang="en-GB" sz="1100" dirty="0" err="1"/>
              <a:t>Jingqing</a:t>
            </a:r>
            <a:r>
              <a:rPr lang="en-GB" sz="1100" dirty="0"/>
              <a:t> Zhang, Kai Sun, Xian Yang, </a:t>
            </a:r>
            <a:r>
              <a:rPr lang="en-GB" sz="1100" dirty="0" err="1"/>
              <a:t>Chengliang</a:t>
            </a:r>
            <a:r>
              <a:rPr lang="en-GB" sz="1100" dirty="0"/>
              <a:t> Dai, and Yike Guo. Integrated multi-omics analysis using variational autoencoders: application to pan-cancer classification. In 2019 IEEE International Conference on Bioinformatics and Biomedicine (BIBM), pages 765–769. IEEE, 2019</a:t>
            </a:r>
          </a:p>
        </p:txBody>
      </p:sp>
      <p:sp>
        <p:nvSpPr>
          <p:cNvPr id="4" name="Date Placeholder 3">
            <a:extLst>
              <a:ext uri="{FF2B5EF4-FFF2-40B4-BE49-F238E27FC236}">
                <a16:creationId xmlns:a16="http://schemas.microsoft.com/office/drawing/2014/main" id="{ECA83A4C-A2F2-CD0F-B1E6-736CB2FF2027}"/>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600E973-C044-4EBB-2E1F-683B4F12DEE5}"/>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86777CB4-A6C9-7E42-6DAC-0A4C9F5D524F}"/>
              </a:ext>
            </a:extLst>
          </p:cNvPr>
          <p:cNvSpPr>
            <a:spLocks noGrp="1"/>
          </p:cNvSpPr>
          <p:nvPr>
            <p:ph type="sldNum" sz="quarter" idx="12"/>
          </p:nvPr>
        </p:nvSpPr>
        <p:spPr/>
        <p:txBody>
          <a:bodyPr/>
          <a:lstStyle/>
          <a:p>
            <a:fld id="{58D1D6A2-ED07-452C-B38E-B0FFAE31C5FA}" type="slidenum">
              <a:rPr lang="en-GB" smtClean="0"/>
              <a:t>30</a:t>
            </a:fld>
            <a:endParaRPr lang="en-GB"/>
          </a:p>
        </p:txBody>
      </p:sp>
    </p:spTree>
    <p:extLst>
      <p:ext uri="{BB962C8B-B14F-4D97-AF65-F5344CB8AC3E}">
        <p14:creationId xmlns:p14="http://schemas.microsoft.com/office/powerpoint/2010/main" val="825340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93D8BF-6FEC-4270-BC37-6AB788F2942B}"/>
              </a:ext>
            </a:extLst>
          </p:cNvPr>
          <p:cNvSpPr>
            <a:spLocks noGrp="1"/>
          </p:cNvSpPr>
          <p:nvPr>
            <p:ph idx="1"/>
          </p:nvPr>
        </p:nvSpPr>
        <p:spPr>
          <a:xfrm>
            <a:off x="4299154" y="2503180"/>
            <a:ext cx="4117258" cy="925820"/>
          </a:xfrm>
        </p:spPr>
        <p:txBody>
          <a:bodyPr>
            <a:normAutofit/>
          </a:bodyPr>
          <a:lstStyle/>
          <a:p>
            <a:pPr marL="0" indent="0">
              <a:buNone/>
            </a:pPr>
            <a:r>
              <a:rPr lang="fr-FR" sz="5000" b="1" dirty="0">
                <a:solidFill>
                  <a:srgbClr val="002060"/>
                </a:solidFill>
              </a:rPr>
              <a:t> </a:t>
            </a:r>
            <a:r>
              <a:rPr lang="fr-FR" sz="5000" b="1" dirty="0" err="1">
                <a:solidFill>
                  <a:srgbClr val="002060"/>
                </a:solidFill>
              </a:rPr>
              <a:t>Thank</a:t>
            </a:r>
            <a:r>
              <a:rPr lang="fr-FR" sz="5000" b="1" dirty="0">
                <a:solidFill>
                  <a:srgbClr val="002060"/>
                </a:solidFill>
              </a:rPr>
              <a:t> You</a:t>
            </a:r>
            <a:endParaRPr lang="en-GB" sz="5000" dirty="0"/>
          </a:p>
        </p:txBody>
      </p:sp>
      <p:sp>
        <p:nvSpPr>
          <p:cNvPr id="4" name="Date Placeholder 3">
            <a:extLst>
              <a:ext uri="{FF2B5EF4-FFF2-40B4-BE49-F238E27FC236}">
                <a16:creationId xmlns:a16="http://schemas.microsoft.com/office/drawing/2014/main" id="{BE40BDDA-1A59-DB22-A40E-2A290AB279EA}"/>
              </a:ext>
            </a:extLst>
          </p:cNvPr>
          <p:cNvSpPr>
            <a:spLocks noGrp="1"/>
          </p:cNvSpPr>
          <p:nvPr>
            <p:ph type="dt" sz="half" idx="10"/>
          </p:nvPr>
        </p:nvSpPr>
        <p:spPr/>
        <p:txBody>
          <a:bodyPr/>
          <a:lstStyle/>
          <a:p>
            <a:fld id="{21832FE3-C55C-4C2A-A0F0-0297F7189853}" type="datetime1">
              <a:rPr lang="en-GB" smtClean="0"/>
              <a:t>27/03/2025</a:t>
            </a:fld>
            <a:endParaRPr lang="en-GB"/>
          </a:p>
        </p:txBody>
      </p:sp>
      <p:sp>
        <p:nvSpPr>
          <p:cNvPr id="5" name="Footer Placeholder 4">
            <a:extLst>
              <a:ext uri="{FF2B5EF4-FFF2-40B4-BE49-F238E27FC236}">
                <a16:creationId xmlns:a16="http://schemas.microsoft.com/office/drawing/2014/main" id="{B16928C0-C768-FBB9-1A51-B1A2678D539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389C3CBB-D416-B211-2164-DD2611739E82}"/>
              </a:ext>
            </a:extLst>
          </p:cNvPr>
          <p:cNvSpPr>
            <a:spLocks noGrp="1"/>
          </p:cNvSpPr>
          <p:nvPr>
            <p:ph type="sldNum" sz="quarter" idx="12"/>
          </p:nvPr>
        </p:nvSpPr>
        <p:spPr/>
        <p:txBody>
          <a:bodyPr/>
          <a:lstStyle/>
          <a:p>
            <a:fld id="{58D1D6A2-ED07-452C-B38E-B0FFAE31C5FA}" type="slidenum">
              <a:rPr lang="en-GB" smtClean="0"/>
              <a:t>31</a:t>
            </a:fld>
            <a:endParaRPr lang="en-GB"/>
          </a:p>
        </p:txBody>
      </p:sp>
    </p:spTree>
    <p:extLst>
      <p:ext uri="{BB962C8B-B14F-4D97-AF65-F5344CB8AC3E}">
        <p14:creationId xmlns:p14="http://schemas.microsoft.com/office/powerpoint/2010/main" val="1835499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832B-BB27-C3C7-C095-1F0EDC4DADE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1DF4E08-C8D7-2450-5916-5D1A4E7EB69A}"/>
              </a:ext>
            </a:extLst>
          </p:cNvPr>
          <p:cNvSpPr>
            <a:spLocks noGrp="1"/>
          </p:cNvSpPr>
          <p:nvPr>
            <p:ph idx="1"/>
          </p:nvPr>
        </p:nvSpPr>
        <p:spPr/>
        <p:txBody>
          <a:bodyPr/>
          <a:lstStyle/>
          <a:p>
            <a:r>
              <a:rPr lang="fr-FR" dirty="0" err="1"/>
              <a:t>Which</a:t>
            </a:r>
            <a:r>
              <a:rPr lang="fr-FR" dirty="0"/>
              <a:t> clustering </a:t>
            </a:r>
            <a:r>
              <a:rPr lang="fr-FR" dirty="0" err="1"/>
              <a:t>algorithm</a:t>
            </a:r>
            <a:r>
              <a:rPr lang="fr-FR" dirty="0"/>
              <a:t> </a:t>
            </a:r>
            <a:r>
              <a:rPr lang="fr-FR" dirty="0" err="1"/>
              <a:t>is</a:t>
            </a:r>
            <a:r>
              <a:rPr lang="fr-FR" dirty="0"/>
              <a:t> </a:t>
            </a:r>
            <a:r>
              <a:rPr lang="fr-FR" dirty="0" err="1"/>
              <a:t>used</a:t>
            </a:r>
            <a:r>
              <a:rPr lang="fr-FR" dirty="0"/>
              <a:t> – </a:t>
            </a:r>
            <a:r>
              <a:rPr lang="fr-FR" dirty="0" err="1"/>
              <a:t>kmeans</a:t>
            </a:r>
            <a:r>
              <a:rPr lang="fr-FR" dirty="0"/>
              <a:t> and i have </a:t>
            </a:r>
            <a:r>
              <a:rPr lang="fr-FR" dirty="0" err="1"/>
              <a:t>used</a:t>
            </a:r>
            <a:r>
              <a:rPr lang="fr-FR" dirty="0"/>
              <a:t> k=4</a:t>
            </a:r>
          </a:p>
          <a:p>
            <a:r>
              <a:rPr lang="fr-FR" dirty="0" err="1"/>
              <a:t>Why</a:t>
            </a:r>
            <a:r>
              <a:rPr lang="fr-FR" dirty="0"/>
              <a:t> </a:t>
            </a:r>
            <a:r>
              <a:rPr lang="fr-FR" dirty="0" err="1"/>
              <a:t>its</a:t>
            </a:r>
            <a:r>
              <a:rPr lang="fr-FR" dirty="0"/>
              <a:t> not able to </a:t>
            </a:r>
            <a:r>
              <a:rPr lang="fr-FR" dirty="0" err="1"/>
              <a:t>detect</a:t>
            </a:r>
            <a:r>
              <a:rPr lang="fr-FR" dirty="0"/>
              <a:t> 3rd point- as </a:t>
            </a:r>
            <a:r>
              <a:rPr lang="fr-FR" dirty="0" err="1"/>
              <a:t>we</a:t>
            </a:r>
            <a:r>
              <a:rPr lang="fr-FR" dirty="0"/>
              <a:t> have </a:t>
            </a:r>
            <a:r>
              <a:rPr lang="fr-FR" dirty="0" err="1"/>
              <a:t>very</a:t>
            </a:r>
            <a:r>
              <a:rPr lang="fr-FR" dirty="0"/>
              <a:t> few time points , </a:t>
            </a:r>
            <a:r>
              <a:rPr lang="fr-FR" dirty="0" err="1"/>
              <a:t>we</a:t>
            </a:r>
            <a:r>
              <a:rPr lang="fr-FR" dirty="0"/>
              <a:t> </a:t>
            </a:r>
            <a:r>
              <a:rPr lang="fr-FR" dirty="0" err="1"/>
              <a:t>need</a:t>
            </a:r>
            <a:r>
              <a:rPr lang="fr-FR" dirty="0"/>
              <a:t> more </a:t>
            </a:r>
            <a:r>
              <a:rPr lang="fr-FR" dirty="0" err="1"/>
              <a:t>number</a:t>
            </a:r>
            <a:r>
              <a:rPr lang="fr-FR" dirty="0"/>
              <a:t> of time points in the data.</a:t>
            </a:r>
          </a:p>
          <a:p>
            <a:pPr marL="0" indent="0">
              <a:buNone/>
            </a:pPr>
            <a:r>
              <a:rPr lang="fr-FR" dirty="0" err="1"/>
              <a:t>Also</a:t>
            </a:r>
            <a:r>
              <a:rPr lang="fr-FR" dirty="0"/>
              <a:t> </a:t>
            </a:r>
            <a:r>
              <a:rPr lang="fr-FR" dirty="0" err="1"/>
              <a:t>we</a:t>
            </a:r>
            <a:r>
              <a:rPr lang="fr-FR" dirty="0"/>
              <a:t> </a:t>
            </a:r>
            <a:r>
              <a:rPr lang="fr-FR" dirty="0" err="1"/>
              <a:t>need</a:t>
            </a:r>
            <a:r>
              <a:rPr lang="fr-FR" dirty="0"/>
              <a:t> </a:t>
            </a:r>
            <a:r>
              <a:rPr lang="fr-FR" dirty="0" err="1"/>
              <a:t>some</a:t>
            </a:r>
            <a:r>
              <a:rPr lang="fr-FR" dirty="0"/>
              <a:t> more </a:t>
            </a:r>
            <a:r>
              <a:rPr lang="fr-FR" dirty="0" err="1"/>
              <a:t>specific</a:t>
            </a:r>
            <a:r>
              <a:rPr lang="fr-FR" dirty="0"/>
              <a:t> ODE for </a:t>
            </a:r>
            <a:r>
              <a:rPr lang="fr-FR" dirty="0" err="1"/>
              <a:t>this</a:t>
            </a:r>
            <a:r>
              <a:rPr lang="fr-FR" dirty="0"/>
              <a:t> .</a:t>
            </a:r>
          </a:p>
          <a:p>
            <a:r>
              <a:rPr lang="fr-FR" dirty="0"/>
              <a:t>Alpha, beta, </a:t>
            </a:r>
            <a:r>
              <a:rPr lang="fr-FR" dirty="0" err="1"/>
              <a:t>gama</a:t>
            </a:r>
            <a:endParaRPr lang="en-GB" dirty="0"/>
          </a:p>
        </p:txBody>
      </p:sp>
      <p:sp>
        <p:nvSpPr>
          <p:cNvPr id="4" name="Date Placeholder 3">
            <a:extLst>
              <a:ext uri="{FF2B5EF4-FFF2-40B4-BE49-F238E27FC236}">
                <a16:creationId xmlns:a16="http://schemas.microsoft.com/office/drawing/2014/main" id="{453BDD0D-638A-149E-CA80-1B444E7B6C8C}"/>
              </a:ext>
            </a:extLst>
          </p:cNvPr>
          <p:cNvSpPr>
            <a:spLocks noGrp="1"/>
          </p:cNvSpPr>
          <p:nvPr>
            <p:ph type="dt" sz="half" idx="10"/>
          </p:nvPr>
        </p:nvSpPr>
        <p:spPr/>
        <p:txBody>
          <a:bodyPr/>
          <a:lstStyle/>
          <a:p>
            <a:fld id="{6CDDB1B5-A51C-4E34-B960-C82F04DF9906}" type="datetime1">
              <a:rPr lang="en-GB" smtClean="0"/>
              <a:t>27/03/2025</a:t>
            </a:fld>
            <a:endParaRPr lang="en-GB"/>
          </a:p>
        </p:txBody>
      </p:sp>
      <p:sp>
        <p:nvSpPr>
          <p:cNvPr id="5" name="Footer Placeholder 4">
            <a:extLst>
              <a:ext uri="{FF2B5EF4-FFF2-40B4-BE49-F238E27FC236}">
                <a16:creationId xmlns:a16="http://schemas.microsoft.com/office/drawing/2014/main" id="{54F7FEB5-D285-F0D9-952C-5317FD7F6350}"/>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12F03B20-1ABA-EEB0-31F5-4605B4607949}"/>
              </a:ext>
            </a:extLst>
          </p:cNvPr>
          <p:cNvSpPr>
            <a:spLocks noGrp="1"/>
          </p:cNvSpPr>
          <p:nvPr>
            <p:ph type="sldNum" sz="quarter" idx="12"/>
          </p:nvPr>
        </p:nvSpPr>
        <p:spPr/>
        <p:txBody>
          <a:bodyPr/>
          <a:lstStyle/>
          <a:p>
            <a:fld id="{58D1D6A2-ED07-452C-B38E-B0FFAE31C5FA}" type="slidenum">
              <a:rPr lang="en-GB" smtClean="0"/>
              <a:t>32</a:t>
            </a:fld>
            <a:endParaRPr lang="en-GB"/>
          </a:p>
        </p:txBody>
      </p:sp>
    </p:spTree>
    <p:extLst>
      <p:ext uri="{BB962C8B-B14F-4D97-AF65-F5344CB8AC3E}">
        <p14:creationId xmlns:p14="http://schemas.microsoft.com/office/powerpoint/2010/main" val="127874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6293-BF24-3569-B1FB-C492AF7C3DBC}"/>
              </a:ext>
            </a:extLst>
          </p:cNvPr>
          <p:cNvSpPr>
            <a:spLocks noGrp="1"/>
          </p:cNvSpPr>
          <p:nvPr>
            <p:ph type="title"/>
          </p:nvPr>
        </p:nvSpPr>
        <p:spPr/>
        <p:txBody>
          <a:bodyPr>
            <a:normAutofit fontScale="90000"/>
          </a:bodyPr>
          <a:lstStyle/>
          <a:p>
            <a:r>
              <a:rPr lang="en-GB" b="1" dirty="0"/>
              <a:t>Research Objectives</a:t>
            </a:r>
            <a:br>
              <a:rPr lang="en-GB" b="1" dirty="0"/>
            </a:br>
            <a:br>
              <a:rPr lang="en-US" dirty="0">
                <a:solidFill>
                  <a:srgbClr val="002060"/>
                </a:solidFill>
              </a:rPr>
            </a:br>
            <a:endParaRPr lang="en-GB" dirty="0"/>
          </a:p>
        </p:txBody>
      </p:sp>
      <p:sp>
        <p:nvSpPr>
          <p:cNvPr id="3" name="Content Placeholder 2">
            <a:extLst>
              <a:ext uri="{FF2B5EF4-FFF2-40B4-BE49-F238E27FC236}">
                <a16:creationId xmlns:a16="http://schemas.microsoft.com/office/drawing/2014/main" id="{E0E32FEB-7763-CFC2-EE45-D3D485303F13}"/>
              </a:ext>
            </a:extLst>
          </p:cNvPr>
          <p:cNvSpPr>
            <a:spLocks noGrp="1"/>
          </p:cNvSpPr>
          <p:nvPr>
            <p:ph idx="1"/>
          </p:nvPr>
        </p:nvSpPr>
        <p:spPr/>
        <p:txBody>
          <a:bodyPr/>
          <a:lstStyle/>
          <a:p>
            <a:pPr>
              <a:buNone/>
            </a:pPr>
            <a:r>
              <a:rPr lang="en-GB" b="1" dirty="0"/>
              <a:t>Research Objectives</a:t>
            </a:r>
          </a:p>
          <a:p>
            <a:pPr>
              <a:buFont typeface="Arial" panose="020B0604020202020204" pitchFamily="34" charset="0"/>
              <a:buChar char="•"/>
            </a:pPr>
            <a:r>
              <a:rPr lang="en-GB" b="1" dirty="0"/>
              <a:t>Understanding Time-Dependent Transcriptomics Data</a:t>
            </a:r>
            <a:endParaRPr lang="en-GB" dirty="0"/>
          </a:p>
          <a:p>
            <a:pPr>
              <a:buFont typeface="Arial" panose="020B0604020202020204" pitchFamily="34" charset="0"/>
              <a:buChar char="•"/>
            </a:pPr>
            <a:r>
              <a:rPr lang="en-GB" b="1" dirty="0"/>
              <a:t>Integrating Physical Constraints with Data-Driven Methods</a:t>
            </a:r>
            <a:endParaRPr lang="en-GB" dirty="0"/>
          </a:p>
          <a:p>
            <a:pPr>
              <a:buFont typeface="Arial" panose="020B0604020202020204" pitchFamily="34" charset="0"/>
              <a:buChar char="•"/>
            </a:pPr>
            <a:r>
              <a:rPr lang="en-GB" b="1" dirty="0"/>
              <a:t>Developing Robust Models for Gene Expression Analysis</a:t>
            </a:r>
            <a:endParaRPr lang="en-GB" dirty="0"/>
          </a:p>
          <a:p>
            <a:endParaRPr lang="en-GB" dirty="0"/>
          </a:p>
        </p:txBody>
      </p:sp>
      <p:sp>
        <p:nvSpPr>
          <p:cNvPr id="4" name="Date Placeholder 3">
            <a:extLst>
              <a:ext uri="{FF2B5EF4-FFF2-40B4-BE49-F238E27FC236}">
                <a16:creationId xmlns:a16="http://schemas.microsoft.com/office/drawing/2014/main" id="{3E72A0AD-E1A0-1A09-ACE6-218D1B42A229}"/>
              </a:ext>
            </a:extLst>
          </p:cNvPr>
          <p:cNvSpPr>
            <a:spLocks noGrp="1"/>
          </p:cNvSpPr>
          <p:nvPr>
            <p:ph type="dt" sz="half" idx="10"/>
          </p:nvPr>
        </p:nvSpPr>
        <p:spPr/>
        <p:txBody>
          <a:bodyPr/>
          <a:lstStyle/>
          <a:p>
            <a:fld id="{B942D170-DD5E-4345-BBEC-066594AB8BA6}" type="datetime1">
              <a:rPr lang="en-GB" smtClean="0"/>
              <a:t>27/03/2025</a:t>
            </a:fld>
            <a:endParaRPr lang="en-GB"/>
          </a:p>
        </p:txBody>
      </p:sp>
      <p:sp>
        <p:nvSpPr>
          <p:cNvPr id="5" name="Footer Placeholder 4">
            <a:extLst>
              <a:ext uri="{FF2B5EF4-FFF2-40B4-BE49-F238E27FC236}">
                <a16:creationId xmlns:a16="http://schemas.microsoft.com/office/drawing/2014/main" id="{907C60F5-EDC5-4499-4803-5CD469FB8294}"/>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F426272B-19A3-CF85-0D33-3A5A69F82FDE}"/>
              </a:ext>
            </a:extLst>
          </p:cNvPr>
          <p:cNvSpPr>
            <a:spLocks noGrp="1"/>
          </p:cNvSpPr>
          <p:nvPr>
            <p:ph type="sldNum" sz="quarter" idx="12"/>
          </p:nvPr>
        </p:nvSpPr>
        <p:spPr/>
        <p:txBody>
          <a:bodyPr/>
          <a:lstStyle/>
          <a:p>
            <a:fld id="{58D1D6A2-ED07-452C-B38E-B0FFAE31C5FA}" type="slidenum">
              <a:rPr lang="en-GB" smtClean="0"/>
              <a:t>4</a:t>
            </a:fld>
            <a:endParaRPr lang="en-GB"/>
          </a:p>
        </p:txBody>
      </p:sp>
    </p:spTree>
    <p:extLst>
      <p:ext uri="{BB962C8B-B14F-4D97-AF65-F5344CB8AC3E}">
        <p14:creationId xmlns:p14="http://schemas.microsoft.com/office/powerpoint/2010/main" val="15087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6DCD-7CA0-3711-5E08-91573FE72922}"/>
              </a:ext>
            </a:extLst>
          </p:cNvPr>
          <p:cNvSpPr>
            <a:spLocks noGrp="1"/>
          </p:cNvSpPr>
          <p:nvPr>
            <p:ph type="title"/>
          </p:nvPr>
        </p:nvSpPr>
        <p:spPr/>
        <p:txBody>
          <a:bodyPr/>
          <a:lstStyle/>
          <a:p>
            <a:r>
              <a:rPr lang="en-GB" b="1" dirty="0"/>
              <a:t>Dataset</a:t>
            </a:r>
            <a:br>
              <a:rPr lang="en-GB" b="1" dirty="0"/>
            </a:br>
            <a:endParaRPr lang="en-GB" dirty="0"/>
          </a:p>
        </p:txBody>
      </p:sp>
      <p:sp>
        <p:nvSpPr>
          <p:cNvPr id="4" name="Date Placeholder 3">
            <a:extLst>
              <a:ext uri="{FF2B5EF4-FFF2-40B4-BE49-F238E27FC236}">
                <a16:creationId xmlns:a16="http://schemas.microsoft.com/office/drawing/2014/main" id="{8D3B9D58-84D4-B2DC-458C-CB141B3715EE}"/>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BD002B7-7AF4-DA87-7097-32DF3556A6EB}"/>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CC62A255-C009-3C3B-A684-C68DF1C38932}"/>
              </a:ext>
            </a:extLst>
          </p:cNvPr>
          <p:cNvSpPr>
            <a:spLocks noGrp="1"/>
          </p:cNvSpPr>
          <p:nvPr>
            <p:ph type="sldNum" sz="quarter" idx="12"/>
          </p:nvPr>
        </p:nvSpPr>
        <p:spPr/>
        <p:txBody>
          <a:bodyPr/>
          <a:lstStyle/>
          <a:p>
            <a:fld id="{58D1D6A2-ED07-452C-B38E-B0FFAE31C5FA}" type="slidenum">
              <a:rPr lang="en-GB" smtClean="0"/>
              <a:t>5</a:t>
            </a:fld>
            <a:endParaRPr lang="en-GB"/>
          </a:p>
        </p:txBody>
      </p:sp>
      <p:sp>
        <p:nvSpPr>
          <p:cNvPr id="12" name="Rectangle 4">
            <a:extLst>
              <a:ext uri="{FF2B5EF4-FFF2-40B4-BE49-F238E27FC236}">
                <a16:creationId xmlns:a16="http://schemas.microsoft.com/office/drawing/2014/main" id="{0453169D-BCC9-2395-0CCB-DB396BEEF7CC}"/>
              </a:ext>
            </a:extLst>
          </p:cNvPr>
          <p:cNvSpPr>
            <a:spLocks noGrp="1" noChangeArrowheads="1"/>
          </p:cNvSpPr>
          <p:nvPr>
            <p:ph idx="1"/>
          </p:nvPr>
        </p:nvSpPr>
        <p:spPr bwMode="auto">
          <a:xfrm>
            <a:off x="838200" y="2408549"/>
            <a:ext cx="7646645" cy="318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Dataset Description:</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Tomato plants infected by three distinct pathogens.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Data collected from leaves and roots across 3 time points.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Approximately 7 key genes involved.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Analytical Challenges:</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Sparsity: Few time points and limited samples.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High noise levels in transcriptomic measurements.</a:t>
            </a:r>
          </a:p>
          <a:p>
            <a:pPr marL="457200" lvl="1" indent="0" eaLnBrk="0" fontAlgn="base" hangingPunct="0">
              <a:lnSpc>
                <a:spcPct val="100000"/>
              </a:lnSpc>
              <a:spcBef>
                <a:spcPct val="0"/>
              </a:spcBef>
              <a:spcAft>
                <a:spcPct val="0"/>
              </a:spcAft>
              <a:buFontTx/>
              <a:buChar char="•"/>
            </a:pPr>
            <a:r>
              <a:rPr kumimoji="0" lang="en-US" altLang="en-US" sz="2100" b="0" i="0" u="none" strike="noStrike" cap="none" normalizeH="0" baseline="0" dirty="0">
                <a:ln>
                  <a:noFill/>
                </a:ln>
                <a:solidFill>
                  <a:schemeClr val="tx1"/>
                </a:solidFill>
                <a:effectLst/>
                <a:latin typeface="Arial" panose="020B0604020202020204" pitchFamily="34" charset="0"/>
              </a:rPr>
              <a:t>Difficulties in capturing continuous temporal dynamics.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0548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6388-A7B3-2CFE-A17C-558B4C10A7A3}"/>
              </a:ext>
            </a:extLst>
          </p:cNvPr>
          <p:cNvSpPr>
            <a:spLocks noGrp="1"/>
          </p:cNvSpPr>
          <p:nvPr>
            <p:ph type="title"/>
          </p:nvPr>
        </p:nvSpPr>
        <p:spPr/>
        <p:txBody>
          <a:bodyPr/>
          <a:lstStyle/>
          <a:p>
            <a:r>
              <a:rPr lang="en-GB" b="1" dirty="0"/>
              <a:t>Why Physics-Informed Machine Learning?</a:t>
            </a:r>
            <a:br>
              <a:rPr lang="en-GB" dirty="0"/>
            </a:br>
            <a:endParaRPr lang="en-GB" dirty="0"/>
          </a:p>
        </p:txBody>
      </p:sp>
      <p:sp>
        <p:nvSpPr>
          <p:cNvPr id="3" name="Content Placeholder 2">
            <a:extLst>
              <a:ext uri="{FF2B5EF4-FFF2-40B4-BE49-F238E27FC236}">
                <a16:creationId xmlns:a16="http://schemas.microsoft.com/office/drawing/2014/main" id="{7641C7A5-D55F-4E55-87B9-4AA6727C63C5}"/>
              </a:ext>
            </a:extLst>
          </p:cNvPr>
          <p:cNvSpPr>
            <a:spLocks noGrp="1"/>
          </p:cNvSpPr>
          <p:nvPr>
            <p:ph idx="1"/>
          </p:nvPr>
        </p:nvSpPr>
        <p:spPr/>
        <p:txBody>
          <a:bodyPr/>
          <a:lstStyle/>
          <a:p>
            <a:pPr>
              <a:buFont typeface="Arial" panose="020B0604020202020204" pitchFamily="34" charset="0"/>
              <a:buChar char="•"/>
            </a:pPr>
            <a:r>
              <a:rPr lang="en-GB" b="1" dirty="0"/>
              <a:t>Need for Integration:</a:t>
            </a:r>
            <a:endParaRPr lang="en-GB" dirty="0"/>
          </a:p>
          <a:p>
            <a:pPr marL="742950" lvl="1" indent="-285750">
              <a:buFont typeface="Arial" panose="020B0604020202020204" pitchFamily="34" charset="0"/>
              <a:buChar char="•"/>
            </a:pPr>
            <a:r>
              <a:rPr lang="en-GB" dirty="0"/>
              <a:t>Traditional statistical methods do not account for underlying physical principles.</a:t>
            </a:r>
          </a:p>
          <a:p>
            <a:pPr marL="742950" lvl="1" indent="-285750">
              <a:buFont typeface="Arial" panose="020B0604020202020204" pitchFamily="34" charset="0"/>
              <a:buChar char="•"/>
            </a:pPr>
            <a:r>
              <a:rPr lang="en-GB" dirty="0"/>
              <a:t>Physics-informed methods allow for the inclusion of known dynamics.</a:t>
            </a:r>
          </a:p>
          <a:p>
            <a:pPr>
              <a:buFont typeface="Arial" panose="020B0604020202020204" pitchFamily="34" charset="0"/>
              <a:buChar char="•"/>
            </a:pPr>
            <a:r>
              <a:rPr lang="en-GB" b="1" dirty="0"/>
              <a:t>Benefits:</a:t>
            </a:r>
            <a:endParaRPr lang="en-GB" dirty="0"/>
          </a:p>
          <a:p>
            <a:pPr marL="742950" lvl="1" indent="-285750">
              <a:buFont typeface="Arial" panose="020B0604020202020204" pitchFamily="34" charset="0"/>
              <a:buChar char="•"/>
            </a:pPr>
            <a:r>
              <a:rPr lang="en-GB" dirty="0"/>
              <a:t>Enhanced interpretability by embedding physical laws.</a:t>
            </a:r>
          </a:p>
          <a:p>
            <a:pPr marL="742950" lvl="1" indent="-285750">
              <a:buFont typeface="Arial" panose="020B0604020202020204" pitchFamily="34" charset="0"/>
              <a:buChar char="•"/>
            </a:pPr>
            <a:r>
              <a:rPr lang="en-GB" dirty="0"/>
              <a:t>Improved prediction accuracy in sparse, noisy datasets.</a:t>
            </a:r>
          </a:p>
          <a:p>
            <a:endParaRPr lang="en-GB" dirty="0"/>
          </a:p>
        </p:txBody>
      </p:sp>
      <p:sp>
        <p:nvSpPr>
          <p:cNvPr id="4" name="Date Placeholder 3">
            <a:extLst>
              <a:ext uri="{FF2B5EF4-FFF2-40B4-BE49-F238E27FC236}">
                <a16:creationId xmlns:a16="http://schemas.microsoft.com/office/drawing/2014/main" id="{6A7774C6-9263-215F-762D-143F9E41855E}"/>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850C0F1D-9F87-6C6B-80EB-4938A03C626D}"/>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8F37EB72-D9FE-D7F0-F79B-D9BACDE924CF}"/>
              </a:ext>
            </a:extLst>
          </p:cNvPr>
          <p:cNvSpPr>
            <a:spLocks noGrp="1"/>
          </p:cNvSpPr>
          <p:nvPr>
            <p:ph type="sldNum" sz="quarter" idx="12"/>
          </p:nvPr>
        </p:nvSpPr>
        <p:spPr/>
        <p:txBody>
          <a:bodyPr/>
          <a:lstStyle/>
          <a:p>
            <a:fld id="{58D1D6A2-ED07-452C-B38E-B0FFAE31C5FA}" type="slidenum">
              <a:rPr lang="en-GB" smtClean="0"/>
              <a:t>6</a:t>
            </a:fld>
            <a:endParaRPr lang="en-GB"/>
          </a:p>
        </p:txBody>
      </p:sp>
    </p:spTree>
    <p:extLst>
      <p:ext uri="{BB962C8B-B14F-4D97-AF65-F5344CB8AC3E}">
        <p14:creationId xmlns:p14="http://schemas.microsoft.com/office/powerpoint/2010/main" val="269515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8AE0-07D3-C15C-0660-4A451C2CD818}"/>
              </a:ext>
            </a:extLst>
          </p:cNvPr>
          <p:cNvSpPr>
            <a:spLocks noGrp="1"/>
          </p:cNvSpPr>
          <p:nvPr>
            <p:ph type="title"/>
          </p:nvPr>
        </p:nvSpPr>
        <p:spPr/>
        <p:txBody>
          <a:bodyPr/>
          <a:lstStyle/>
          <a:p>
            <a:r>
              <a:rPr lang="en-GB" dirty="0">
                <a:solidFill>
                  <a:srgbClr val="002060"/>
                </a:solidFill>
              </a:rPr>
              <a:t>Methodology</a:t>
            </a:r>
            <a:br>
              <a:rPr lang="en-GB" dirty="0">
                <a:solidFill>
                  <a:srgbClr val="002060"/>
                </a:solidFill>
              </a:rPr>
            </a:br>
            <a:endParaRPr lang="en-GB" dirty="0"/>
          </a:p>
        </p:txBody>
      </p:sp>
      <p:sp>
        <p:nvSpPr>
          <p:cNvPr id="3" name="Content Placeholder 2">
            <a:extLst>
              <a:ext uri="{FF2B5EF4-FFF2-40B4-BE49-F238E27FC236}">
                <a16:creationId xmlns:a16="http://schemas.microsoft.com/office/drawing/2014/main" id="{07A163D1-2D7F-5FE7-11EF-7DE76AFEAFD2}"/>
              </a:ext>
            </a:extLst>
          </p:cNvPr>
          <p:cNvSpPr>
            <a:spLocks noGrp="1"/>
          </p:cNvSpPr>
          <p:nvPr>
            <p:ph idx="1"/>
          </p:nvPr>
        </p:nvSpPr>
        <p:spPr/>
        <p:txBody>
          <a:bodyPr>
            <a:normAutofit/>
          </a:bodyPr>
          <a:lstStyle/>
          <a:p>
            <a:pPr>
              <a:buFont typeface="Arial" panose="020B0604020202020204" pitchFamily="34" charset="0"/>
              <a:buChar char="•"/>
            </a:pPr>
            <a:r>
              <a:rPr lang="en-GB" dirty="0">
                <a:solidFill>
                  <a:srgbClr val="002060"/>
                </a:solidFill>
              </a:rPr>
              <a:t>Why Physics-Informed ML?</a:t>
            </a:r>
          </a:p>
          <a:p>
            <a:pPr marL="742950" lvl="1" indent="-285750">
              <a:buFont typeface="Arial" panose="020B0604020202020204" pitchFamily="34" charset="0"/>
              <a:buChar char="•"/>
            </a:pPr>
            <a:r>
              <a:rPr lang="en-GB" dirty="0">
                <a:solidFill>
                  <a:srgbClr val="002060"/>
                </a:solidFill>
              </a:rPr>
              <a:t>Combines physical principles with deep learning.</a:t>
            </a:r>
          </a:p>
          <a:p>
            <a:pPr marL="742950" lvl="1" indent="-285750">
              <a:buFont typeface="Arial" panose="020B0604020202020204" pitchFamily="34" charset="0"/>
              <a:buChar char="•"/>
            </a:pPr>
            <a:r>
              <a:rPr lang="en-GB" dirty="0">
                <a:solidFill>
                  <a:srgbClr val="002060"/>
                </a:solidFill>
              </a:rPr>
              <a:t>Helps in learning hidden system dynamics.</a:t>
            </a:r>
          </a:p>
          <a:p>
            <a:pPr>
              <a:buFont typeface="Arial" panose="020B0604020202020204" pitchFamily="34" charset="0"/>
              <a:buChar char="•"/>
            </a:pPr>
            <a:r>
              <a:rPr lang="en-GB" dirty="0">
                <a:solidFill>
                  <a:srgbClr val="002060"/>
                </a:solidFill>
              </a:rPr>
              <a:t>Key Techniques Used:</a:t>
            </a:r>
          </a:p>
          <a:p>
            <a:pPr marL="742950" lvl="1" indent="-285750">
              <a:buFont typeface="Arial" panose="020B0604020202020204" pitchFamily="34" charset="0"/>
              <a:buChar char="•"/>
            </a:pPr>
            <a:r>
              <a:rPr lang="en-GB" dirty="0">
                <a:solidFill>
                  <a:srgbClr val="002060"/>
                </a:solidFill>
              </a:rPr>
              <a:t>Inverse Physics-Informed Neural Networks (IPINN)</a:t>
            </a:r>
          </a:p>
          <a:p>
            <a:pPr marL="742950" lvl="1" indent="-285750">
              <a:buFont typeface="Arial" panose="020B0604020202020204" pitchFamily="34" charset="0"/>
              <a:buChar char="•"/>
            </a:pPr>
            <a:r>
              <a:rPr lang="en-GB" dirty="0">
                <a:solidFill>
                  <a:srgbClr val="002060"/>
                </a:solidFill>
              </a:rPr>
              <a:t>Neural Ordinary Differential Equations (Neural ODEs)</a:t>
            </a:r>
          </a:p>
          <a:p>
            <a:pPr marL="742950" lvl="1" indent="-285750">
              <a:buFont typeface="Arial" panose="020B0604020202020204" pitchFamily="34" charset="0"/>
              <a:buChar char="•"/>
            </a:pPr>
            <a:r>
              <a:rPr lang="en-GB" dirty="0">
                <a:solidFill>
                  <a:srgbClr val="002060"/>
                </a:solidFill>
              </a:rPr>
              <a:t>Hybrid Model (IPINN + Neural ODEs)</a:t>
            </a:r>
          </a:p>
          <a:p>
            <a:pPr marL="285750" indent="-285750"/>
            <a:r>
              <a:rPr lang="en-GB" dirty="0">
                <a:solidFill>
                  <a:srgbClr val="002060"/>
                </a:solidFill>
              </a:rPr>
              <a:t>General Workflow:</a:t>
            </a:r>
          </a:p>
          <a:p>
            <a:pPr marL="742950" lvl="1" indent="-285750"/>
            <a:r>
              <a:rPr kumimoji="0" lang="en-US" altLang="en-US" sz="2400" i="0" u="none" strike="noStrike" cap="none" normalizeH="0" baseline="0" dirty="0">
                <a:ln>
                  <a:noFill/>
                </a:ln>
                <a:solidFill>
                  <a:srgbClr val="002060"/>
                </a:solidFill>
                <a:effectLst/>
                <a:latin typeface="Arial" panose="020B0604020202020204" pitchFamily="34" charset="0"/>
              </a:rPr>
              <a:t>Data Preprocessing → Model Training → Parameter Estimation → Clustering and Analysis</a:t>
            </a:r>
          </a:p>
          <a:p>
            <a:pPr marL="742950" lvl="1" indent="-285750">
              <a:buFont typeface="Arial" panose="020B0604020202020204" pitchFamily="34" charset="0"/>
              <a:buChar char="•"/>
            </a:pPr>
            <a:endParaRPr lang="en-GB" dirty="0">
              <a:solidFill>
                <a:srgbClr val="002060"/>
              </a:solidFill>
            </a:endParaRPr>
          </a:p>
          <a:p>
            <a:pPr marL="742950" lvl="1" indent="-285750">
              <a:buFont typeface="Arial" panose="020B0604020202020204" pitchFamily="34" charset="0"/>
              <a:buChar char="•"/>
            </a:pPr>
            <a:endParaRPr lang="en-GB" dirty="0">
              <a:solidFill>
                <a:srgbClr val="002060"/>
              </a:solidFill>
            </a:endParaRPr>
          </a:p>
          <a:p>
            <a:endParaRPr lang="en-GB" dirty="0">
              <a:solidFill>
                <a:srgbClr val="002060"/>
              </a:solidFill>
            </a:endParaRPr>
          </a:p>
        </p:txBody>
      </p:sp>
      <p:sp>
        <p:nvSpPr>
          <p:cNvPr id="4" name="Date Placeholder 3">
            <a:extLst>
              <a:ext uri="{FF2B5EF4-FFF2-40B4-BE49-F238E27FC236}">
                <a16:creationId xmlns:a16="http://schemas.microsoft.com/office/drawing/2014/main" id="{A8D6F6F0-7E72-4F48-47C6-E1D8D299D9F4}"/>
              </a:ext>
            </a:extLst>
          </p:cNvPr>
          <p:cNvSpPr>
            <a:spLocks noGrp="1"/>
          </p:cNvSpPr>
          <p:nvPr>
            <p:ph type="dt" sz="half" idx="10"/>
          </p:nvPr>
        </p:nvSpPr>
        <p:spPr/>
        <p:txBody>
          <a:bodyPr/>
          <a:lstStyle/>
          <a:p>
            <a:fld id="{2A76F9BC-C79B-4BA8-8FA2-871F57FA0580}" type="datetime1">
              <a:rPr lang="en-GB" smtClean="0"/>
              <a:t>27/03/2025</a:t>
            </a:fld>
            <a:endParaRPr lang="en-GB"/>
          </a:p>
        </p:txBody>
      </p:sp>
      <p:sp>
        <p:nvSpPr>
          <p:cNvPr id="5" name="Footer Placeholder 4">
            <a:extLst>
              <a:ext uri="{FF2B5EF4-FFF2-40B4-BE49-F238E27FC236}">
                <a16:creationId xmlns:a16="http://schemas.microsoft.com/office/drawing/2014/main" id="{E1D2FBA6-E68B-AC55-302B-C2712FB6392C}"/>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D946D954-E521-C15E-2A05-F7B1C1074048}"/>
              </a:ext>
            </a:extLst>
          </p:cNvPr>
          <p:cNvSpPr>
            <a:spLocks noGrp="1"/>
          </p:cNvSpPr>
          <p:nvPr>
            <p:ph type="sldNum" sz="quarter" idx="12"/>
          </p:nvPr>
        </p:nvSpPr>
        <p:spPr/>
        <p:txBody>
          <a:bodyPr/>
          <a:lstStyle/>
          <a:p>
            <a:fld id="{58D1D6A2-ED07-452C-B38E-B0FFAE31C5FA}" type="slidenum">
              <a:rPr lang="en-GB" smtClean="0"/>
              <a:t>7</a:t>
            </a:fld>
            <a:endParaRPr lang="en-GB"/>
          </a:p>
        </p:txBody>
      </p:sp>
    </p:spTree>
    <p:extLst>
      <p:ext uri="{BB962C8B-B14F-4D97-AF65-F5344CB8AC3E}">
        <p14:creationId xmlns:p14="http://schemas.microsoft.com/office/powerpoint/2010/main" val="2742323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C3FF-FB5A-1C11-DBF8-3D85109E5929}"/>
              </a:ext>
            </a:extLst>
          </p:cNvPr>
          <p:cNvSpPr>
            <a:spLocks noGrp="1"/>
          </p:cNvSpPr>
          <p:nvPr>
            <p:ph type="title"/>
          </p:nvPr>
        </p:nvSpPr>
        <p:spPr/>
        <p:txBody>
          <a:bodyPr/>
          <a:lstStyle/>
          <a:p>
            <a:r>
              <a:rPr lang="en-GB" b="1" dirty="0"/>
              <a:t>Ordinary Differential Equation Model</a:t>
            </a:r>
            <a:br>
              <a:rPr lang="en-GB" b="1" dirty="0"/>
            </a:br>
            <a:endParaRPr lang="en-GB" dirty="0"/>
          </a:p>
        </p:txBody>
      </p:sp>
      <p:sp>
        <p:nvSpPr>
          <p:cNvPr id="3" name="Content Placeholder 2">
            <a:extLst>
              <a:ext uri="{FF2B5EF4-FFF2-40B4-BE49-F238E27FC236}">
                <a16:creationId xmlns:a16="http://schemas.microsoft.com/office/drawing/2014/main" id="{CF59A445-299F-513B-30B4-1B6CD817F0ED}"/>
              </a:ext>
            </a:extLst>
          </p:cNvPr>
          <p:cNvSpPr>
            <a:spLocks noGrp="1"/>
          </p:cNvSpPr>
          <p:nvPr>
            <p:ph idx="1"/>
          </p:nvPr>
        </p:nvSpPr>
        <p:spPr/>
        <p:txBody>
          <a:bodyPr/>
          <a:lstStyle/>
          <a:p>
            <a:pPr>
              <a:buFont typeface="Arial" panose="020B0604020202020204" pitchFamily="34" charset="0"/>
              <a:buChar char="•"/>
            </a:pPr>
            <a:r>
              <a:rPr lang="en-GB" b="1" dirty="0">
                <a:solidFill>
                  <a:srgbClr val="002060"/>
                </a:solidFill>
              </a:rPr>
              <a:t>First-Order Linear ODE Model:</a:t>
            </a:r>
            <a:r>
              <a:rPr lang="en-GB" dirty="0">
                <a:solidFill>
                  <a:srgbClr val="002060"/>
                </a:solidFill>
              </a:rPr>
              <a:t> </a:t>
            </a:r>
          </a:p>
          <a:p>
            <a:pPr>
              <a:buFont typeface="Arial" panose="020B0604020202020204" pitchFamily="34" charset="0"/>
              <a:buChar char="•"/>
            </a:pPr>
            <a:r>
              <a:rPr lang="en-GB" b="1" dirty="0">
                <a:solidFill>
                  <a:srgbClr val="002060"/>
                </a:solidFill>
              </a:rPr>
              <a:t>Where:</a:t>
            </a:r>
            <a:endParaRPr lang="en-GB" dirty="0">
              <a:solidFill>
                <a:srgbClr val="002060"/>
              </a:solidFill>
            </a:endParaRP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rgbClr val="002060"/>
                </a:solidFill>
                <a:effectLst/>
                <a:latin typeface="Arial" panose="020B0604020202020204" pitchFamily="34" charset="0"/>
              </a:rPr>
              <a:t>α (Basal Rate):</a:t>
            </a:r>
            <a:r>
              <a:rPr kumimoji="0" lang="en-US" altLang="en-US" sz="2000" b="0" i="0" u="none" strike="noStrike" cap="none" normalizeH="0" baseline="0" dirty="0">
                <a:ln>
                  <a:noFill/>
                </a:ln>
                <a:solidFill>
                  <a:srgbClr val="002060"/>
                </a:solidFill>
                <a:effectLst/>
                <a:latin typeface="Arial" panose="020B0604020202020204" pitchFamily="34" charset="0"/>
              </a:rPr>
              <a:t> Indicates inherent transcription or degradation activity.</a:t>
            </a:r>
          </a:p>
          <a:p>
            <a:pPr marL="457200" lvl="1"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rgbClr val="002060"/>
                </a:solidFill>
                <a:effectLst/>
                <a:latin typeface="Arial" panose="020B0604020202020204" pitchFamily="34" charset="0"/>
              </a:rPr>
              <a:t>β (Feedback Effect):</a:t>
            </a:r>
            <a:r>
              <a:rPr kumimoji="0" lang="en-US" altLang="en-US" sz="2000" b="0" i="0" u="none" strike="noStrike" cap="none" normalizeH="0" baseline="0" dirty="0">
                <a:ln>
                  <a:noFill/>
                </a:ln>
                <a:solidFill>
                  <a:srgbClr val="002060"/>
                </a:solidFill>
                <a:effectLst/>
                <a:latin typeface="Arial" panose="020B0604020202020204" pitchFamily="34" charset="0"/>
              </a:rPr>
              <a:t> Determines whether genes are self-activating or inhibiting.</a:t>
            </a:r>
          </a:p>
          <a:p>
            <a:pPr lvl="1">
              <a:spcBef>
                <a:spcPts val="300"/>
              </a:spcBef>
            </a:pPr>
            <a:r>
              <a:rPr lang="en-GB" b="0" i="0" dirty="0">
                <a:solidFill>
                  <a:srgbClr val="002060"/>
                </a:solidFill>
                <a:effectLst/>
                <a:latin typeface="DeepSeek-CJK-patch"/>
              </a:rPr>
              <a:t>γ: Time-dependent external factors.</a:t>
            </a:r>
          </a:p>
          <a:p>
            <a:pPr lvl="1">
              <a:spcBef>
                <a:spcPts val="300"/>
              </a:spcBef>
            </a:pPr>
            <a:endParaRPr lang="en-GB" b="0" i="0" dirty="0">
              <a:solidFill>
                <a:srgbClr val="002060"/>
              </a:solidFill>
              <a:effectLst/>
              <a:latin typeface="DeepSeek-CJK-patch"/>
            </a:endParaRPr>
          </a:p>
          <a:p>
            <a:pPr lvl="1">
              <a:spcBef>
                <a:spcPts val="300"/>
              </a:spcBef>
            </a:pPr>
            <a:endParaRPr lang="en-GB" b="0" i="0" dirty="0">
              <a:solidFill>
                <a:srgbClr val="002060"/>
              </a:solidFill>
              <a:effectLst/>
              <a:latin typeface="DeepSeek-CJK-patch"/>
            </a:endParaRPr>
          </a:p>
          <a:p>
            <a:pPr marL="742950" lvl="1" indent="-285750">
              <a:buFont typeface="Arial" panose="020B0604020202020204" pitchFamily="34" charset="0"/>
              <a:buChar char="•"/>
            </a:pPr>
            <a:endParaRPr lang="en-GB" dirty="0">
              <a:solidFill>
                <a:srgbClr val="002060"/>
              </a:solidFill>
            </a:endParaRPr>
          </a:p>
          <a:p>
            <a:endParaRPr lang="en-GB" dirty="0">
              <a:solidFill>
                <a:srgbClr val="002060"/>
              </a:solidFill>
            </a:endParaRPr>
          </a:p>
        </p:txBody>
      </p:sp>
      <p:sp>
        <p:nvSpPr>
          <p:cNvPr id="4" name="Date Placeholder 3">
            <a:extLst>
              <a:ext uri="{FF2B5EF4-FFF2-40B4-BE49-F238E27FC236}">
                <a16:creationId xmlns:a16="http://schemas.microsoft.com/office/drawing/2014/main" id="{0A5D7ECF-7D97-E6BC-A389-796A159893BB}"/>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ABC04077-2F03-B0E0-E098-9F5E89FB3A01}"/>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04A455AC-892C-A332-E6AA-CCC68F21049A}"/>
              </a:ext>
            </a:extLst>
          </p:cNvPr>
          <p:cNvSpPr>
            <a:spLocks noGrp="1"/>
          </p:cNvSpPr>
          <p:nvPr>
            <p:ph type="sldNum" sz="quarter" idx="12"/>
          </p:nvPr>
        </p:nvSpPr>
        <p:spPr/>
        <p:txBody>
          <a:bodyPr/>
          <a:lstStyle/>
          <a:p>
            <a:fld id="{58D1D6A2-ED07-452C-B38E-B0FFAE31C5FA}" type="slidenum">
              <a:rPr lang="en-GB" smtClean="0"/>
              <a:t>8</a:t>
            </a:fld>
            <a:endParaRPr lang="en-GB"/>
          </a:p>
        </p:txBody>
      </p:sp>
      <p:pic>
        <p:nvPicPr>
          <p:cNvPr id="8" name="Picture 7">
            <a:extLst>
              <a:ext uri="{FF2B5EF4-FFF2-40B4-BE49-F238E27FC236}">
                <a16:creationId xmlns:a16="http://schemas.microsoft.com/office/drawing/2014/main" id="{BFB978A2-073A-4130-CD84-E5D5C475C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04" y="4668144"/>
            <a:ext cx="11247155" cy="607241"/>
          </a:xfrm>
          <a:prstGeom prst="rect">
            <a:avLst/>
          </a:prstGeom>
        </p:spPr>
      </p:pic>
      <p:pic>
        <p:nvPicPr>
          <p:cNvPr id="10" name="Picture 9" descr="A black text with a plus and y&#10;&#10;AI-generated content may be incorrect.">
            <a:extLst>
              <a:ext uri="{FF2B5EF4-FFF2-40B4-BE49-F238E27FC236}">
                <a16:creationId xmlns:a16="http://schemas.microsoft.com/office/drawing/2014/main" id="{2BD2406A-BB4E-277A-439E-083DDB05A9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317" y="1362209"/>
            <a:ext cx="4525006" cy="1324160"/>
          </a:xfrm>
          <a:prstGeom prst="rect">
            <a:avLst/>
          </a:prstGeom>
        </p:spPr>
      </p:pic>
    </p:spTree>
    <p:extLst>
      <p:ext uri="{BB962C8B-B14F-4D97-AF65-F5344CB8AC3E}">
        <p14:creationId xmlns:p14="http://schemas.microsoft.com/office/powerpoint/2010/main" val="2710380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5E29-1F4A-7403-A6A2-50FAC48370CE}"/>
              </a:ext>
            </a:extLst>
          </p:cNvPr>
          <p:cNvSpPr>
            <a:spLocks noGrp="1"/>
          </p:cNvSpPr>
          <p:nvPr>
            <p:ph type="title"/>
          </p:nvPr>
        </p:nvSpPr>
        <p:spPr/>
        <p:txBody>
          <a:bodyPr>
            <a:normAutofit fontScale="90000"/>
          </a:bodyPr>
          <a:lstStyle/>
          <a:p>
            <a:r>
              <a:rPr lang="en-GB" b="1" dirty="0"/>
              <a:t>Inverse Physics-Informed Neural Networks (IPINN)</a:t>
            </a:r>
            <a:br>
              <a:rPr lang="en-GB" b="1" dirty="0"/>
            </a:br>
            <a:endParaRPr lang="en-GB" dirty="0"/>
          </a:p>
        </p:txBody>
      </p:sp>
      <p:sp>
        <p:nvSpPr>
          <p:cNvPr id="3" name="Content Placeholder 2">
            <a:extLst>
              <a:ext uri="{FF2B5EF4-FFF2-40B4-BE49-F238E27FC236}">
                <a16:creationId xmlns:a16="http://schemas.microsoft.com/office/drawing/2014/main" id="{5D703F30-D871-AB76-1731-876E6F37564B}"/>
              </a:ext>
            </a:extLst>
          </p:cNvPr>
          <p:cNvSpPr>
            <a:spLocks noGrp="1"/>
          </p:cNvSpPr>
          <p:nvPr>
            <p:ph idx="1"/>
          </p:nvPr>
        </p:nvSpPr>
        <p:spPr/>
        <p:txBody>
          <a:bodyPr/>
          <a:lstStyle/>
          <a:p>
            <a:pPr>
              <a:buFont typeface="Arial" panose="020B0604020202020204" pitchFamily="34" charset="0"/>
              <a:buChar char="•"/>
            </a:pPr>
            <a:r>
              <a:rPr lang="en-GB" b="1" dirty="0"/>
              <a:t>Key Features:</a:t>
            </a:r>
            <a:endParaRPr lang="en-GB" dirty="0"/>
          </a:p>
          <a:p>
            <a:pPr marL="742950" lvl="1" indent="-285750">
              <a:buFont typeface="Arial" panose="020B0604020202020204" pitchFamily="34" charset="0"/>
              <a:buChar char="•"/>
            </a:pPr>
            <a:r>
              <a:rPr lang="en-GB" dirty="0"/>
              <a:t>Neural network estimates ODE parameters.</a:t>
            </a:r>
          </a:p>
          <a:p>
            <a:pPr marL="742950" lvl="1" indent="-285750">
              <a:buFont typeface="Arial" panose="020B0604020202020204" pitchFamily="34" charset="0"/>
              <a:buChar char="•"/>
            </a:pPr>
            <a:r>
              <a:rPr lang="en-GB" dirty="0"/>
              <a:t>Loss function includes both data loss and physics loss.</a:t>
            </a:r>
          </a:p>
          <a:p>
            <a:pPr>
              <a:buFont typeface="Arial" panose="020B0604020202020204" pitchFamily="34" charset="0"/>
              <a:buChar char="•"/>
            </a:pPr>
            <a:r>
              <a:rPr lang="en-GB" b="1" dirty="0"/>
              <a:t>Architecture:</a:t>
            </a:r>
            <a:endParaRPr lang="en-GB" dirty="0"/>
          </a:p>
          <a:p>
            <a:pPr marL="742950" lvl="1" indent="-285750">
              <a:buFont typeface="Arial" panose="020B0604020202020204" pitchFamily="34" charset="0"/>
              <a:buChar char="•"/>
            </a:pPr>
            <a:r>
              <a:rPr lang="en-GB" dirty="0"/>
              <a:t>3 layers, 50 neurons per hidden layer, Tanh activation.</a:t>
            </a:r>
          </a:p>
          <a:p>
            <a:pPr>
              <a:buFont typeface="Arial" panose="020B0604020202020204" pitchFamily="34" charset="0"/>
              <a:buChar char="•"/>
            </a:pPr>
            <a:r>
              <a:rPr lang="en-GB" b="1" dirty="0"/>
              <a:t>Advantages:</a:t>
            </a:r>
            <a:endParaRPr lang="en-GB" dirty="0"/>
          </a:p>
          <a:p>
            <a:pPr marL="742950" lvl="1" indent="-285750">
              <a:buFont typeface="Arial" panose="020B0604020202020204" pitchFamily="34" charset="0"/>
              <a:buChar char="•"/>
            </a:pPr>
            <a:r>
              <a:rPr lang="en-GB" dirty="0"/>
              <a:t>Ensures physics-consistent predictions.</a:t>
            </a:r>
          </a:p>
          <a:p>
            <a:pPr marL="742950" lvl="1" indent="-285750">
              <a:buFont typeface="Arial" panose="020B0604020202020204" pitchFamily="34" charset="0"/>
              <a:buChar char="•"/>
            </a:pPr>
            <a:r>
              <a:rPr lang="en-GB" dirty="0"/>
              <a:t>Works well with limited data.</a:t>
            </a:r>
          </a:p>
          <a:p>
            <a:endParaRPr lang="en-GB" dirty="0"/>
          </a:p>
        </p:txBody>
      </p:sp>
      <p:sp>
        <p:nvSpPr>
          <p:cNvPr id="4" name="Date Placeholder 3">
            <a:extLst>
              <a:ext uri="{FF2B5EF4-FFF2-40B4-BE49-F238E27FC236}">
                <a16:creationId xmlns:a16="http://schemas.microsoft.com/office/drawing/2014/main" id="{96A4B501-FA20-648E-DFF2-51CE2B741A62}"/>
              </a:ext>
            </a:extLst>
          </p:cNvPr>
          <p:cNvSpPr>
            <a:spLocks noGrp="1"/>
          </p:cNvSpPr>
          <p:nvPr>
            <p:ph type="dt" sz="half" idx="10"/>
          </p:nvPr>
        </p:nvSpPr>
        <p:spPr/>
        <p:txBody>
          <a:bodyPr/>
          <a:lstStyle/>
          <a:p>
            <a:fld id="{987C0AC3-7883-4350-8340-6863FF85D26D}" type="datetime1">
              <a:rPr lang="en-GB" smtClean="0"/>
              <a:t>27/03/2025</a:t>
            </a:fld>
            <a:endParaRPr lang="en-GB"/>
          </a:p>
        </p:txBody>
      </p:sp>
      <p:sp>
        <p:nvSpPr>
          <p:cNvPr id="5" name="Footer Placeholder 4">
            <a:extLst>
              <a:ext uri="{FF2B5EF4-FFF2-40B4-BE49-F238E27FC236}">
                <a16:creationId xmlns:a16="http://schemas.microsoft.com/office/drawing/2014/main" id="{0DA49223-4815-0886-5117-95FDEF49BAB2}"/>
              </a:ext>
            </a:extLst>
          </p:cNvPr>
          <p:cNvSpPr>
            <a:spLocks noGrp="1"/>
          </p:cNvSpPr>
          <p:nvPr>
            <p:ph type="ftr" sz="quarter" idx="11"/>
          </p:nvPr>
        </p:nvSpPr>
        <p:spPr/>
        <p:txBody>
          <a:bodyPr/>
          <a:lstStyle/>
          <a:p>
            <a:r>
              <a:rPr lang="en-GB"/>
              <a:t>Prabal Ghosh</a:t>
            </a:r>
          </a:p>
        </p:txBody>
      </p:sp>
      <p:sp>
        <p:nvSpPr>
          <p:cNvPr id="6" name="Slide Number Placeholder 5">
            <a:extLst>
              <a:ext uri="{FF2B5EF4-FFF2-40B4-BE49-F238E27FC236}">
                <a16:creationId xmlns:a16="http://schemas.microsoft.com/office/drawing/2014/main" id="{A0CCC2F9-9D41-EEB4-146A-FD94F596669E}"/>
              </a:ext>
            </a:extLst>
          </p:cNvPr>
          <p:cNvSpPr>
            <a:spLocks noGrp="1"/>
          </p:cNvSpPr>
          <p:nvPr>
            <p:ph type="sldNum" sz="quarter" idx="12"/>
          </p:nvPr>
        </p:nvSpPr>
        <p:spPr/>
        <p:txBody>
          <a:bodyPr/>
          <a:lstStyle/>
          <a:p>
            <a:fld id="{58D1D6A2-ED07-452C-B38E-B0FFAE31C5FA}" type="slidenum">
              <a:rPr lang="en-GB" smtClean="0"/>
              <a:t>9</a:t>
            </a:fld>
            <a:endParaRPr lang="en-GB"/>
          </a:p>
        </p:txBody>
      </p:sp>
    </p:spTree>
    <p:extLst>
      <p:ext uri="{BB962C8B-B14F-4D97-AF65-F5344CB8AC3E}">
        <p14:creationId xmlns:p14="http://schemas.microsoft.com/office/powerpoint/2010/main" val="221825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TotalTime>
  <Words>1865</Words>
  <Application>Microsoft Office PowerPoint</Application>
  <PresentationFormat>Widescreen</PresentationFormat>
  <Paragraphs>266</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Abadi</vt:lpstr>
      <vt:lpstr>Aptos</vt:lpstr>
      <vt:lpstr>Aptos Display</vt:lpstr>
      <vt:lpstr>Arial</vt:lpstr>
      <vt:lpstr>DeepSeek-CJK-patch</vt:lpstr>
      <vt:lpstr>Inter</vt:lpstr>
      <vt:lpstr>Times New Roman</vt:lpstr>
      <vt:lpstr>Office Theme</vt:lpstr>
      <vt:lpstr>Physically-Informed Machine Learning for Modelling the Dynamics of Plant-Pathogens Molecular Interactions</vt:lpstr>
      <vt:lpstr>Agenda</vt:lpstr>
      <vt:lpstr>Introduction </vt:lpstr>
      <vt:lpstr>Research Objectives  </vt:lpstr>
      <vt:lpstr>Dataset </vt:lpstr>
      <vt:lpstr>Why Physics-Informed Machine Learning? </vt:lpstr>
      <vt:lpstr>Methodology </vt:lpstr>
      <vt:lpstr>Ordinary Differential Equation Model </vt:lpstr>
      <vt:lpstr>Inverse Physics-Informed Neural Networks (IPINN) </vt:lpstr>
      <vt:lpstr>Neural ODE Framework </vt:lpstr>
      <vt:lpstr>Hybrid Model (IPINN + Neural ODEs) </vt:lpstr>
      <vt:lpstr>Experimental Setup </vt:lpstr>
      <vt:lpstr>Result</vt:lpstr>
      <vt:lpstr>Result</vt:lpstr>
      <vt:lpstr>Result</vt:lpstr>
      <vt:lpstr>Result</vt:lpstr>
      <vt:lpstr>Result</vt:lpstr>
      <vt:lpstr>Result</vt:lpstr>
      <vt:lpstr>Result</vt:lpstr>
      <vt:lpstr>Result</vt:lpstr>
      <vt:lpstr>Result</vt:lpstr>
      <vt:lpstr>Discussion</vt:lpstr>
      <vt:lpstr>Result (Comparison of Models)</vt:lpstr>
      <vt:lpstr>Result (Comparison of Models)</vt:lpstr>
      <vt:lpstr>Result (Comparison of Models)</vt:lpstr>
      <vt:lpstr>Conclusion </vt:lpstr>
      <vt:lpstr>Limitations</vt:lpstr>
      <vt:lpstr>Future Work</vt:lpstr>
      <vt:lpstr>Acknowledgments </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Prabal Ghosh</dc:creator>
  <cp:lastModifiedBy>Prabal Ghosh</cp:lastModifiedBy>
  <cp:revision>63</cp:revision>
  <dcterms:created xsi:type="dcterms:W3CDTF">2025-03-26T18:39:38Z</dcterms:created>
  <dcterms:modified xsi:type="dcterms:W3CDTF">2025-03-27T01:24:47Z</dcterms:modified>
</cp:coreProperties>
</file>