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7834" y="719067"/>
            <a:ext cx="5560830" cy="1015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8479" y="2090398"/>
            <a:ext cx="5527675" cy="6896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0858" y="196773"/>
            <a:ext cx="4003040" cy="9715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9685" marR="5080" indent="-7620">
              <a:lnSpc>
                <a:spcPct val="100299"/>
              </a:lnSpc>
              <a:spcBef>
                <a:spcPts val="85"/>
              </a:spcBef>
              <a:tabLst>
                <a:tab pos="2091055" algn="l"/>
              </a:tabLst>
            </a:pPr>
            <a:r>
              <a:rPr dirty="0" sz="2150" spc="-450">
                <a:latin typeface="Arial MT"/>
                <a:cs typeface="Arial MT"/>
              </a:rPr>
              <a:t>Name</a:t>
            </a:r>
            <a:r>
              <a:rPr dirty="0" sz="2150" spc="-70">
                <a:latin typeface="Arial MT"/>
                <a:cs typeface="Arial MT"/>
              </a:rPr>
              <a:t> </a:t>
            </a:r>
            <a:r>
              <a:rPr dirty="0" sz="2150" spc="-145">
                <a:latin typeface="Arial MT"/>
                <a:cs typeface="Arial MT"/>
              </a:rPr>
              <a:t>-</a:t>
            </a:r>
            <a:r>
              <a:rPr dirty="0" sz="2150" spc="-350">
                <a:latin typeface="Arial MT"/>
                <a:cs typeface="Arial MT"/>
              </a:rPr>
              <a:t> </a:t>
            </a:r>
            <a:r>
              <a:rPr dirty="0" sz="2150" spc="-254">
                <a:latin typeface="Arial MT"/>
                <a:cs typeface="Arial MT"/>
              </a:rPr>
              <a:t>Prabal</a:t>
            </a:r>
            <a:r>
              <a:rPr dirty="0" sz="2150" spc="-160">
                <a:latin typeface="Arial MT"/>
                <a:cs typeface="Arial MT"/>
              </a:rPr>
              <a:t> </a:t>
            </a:r>
            <a:r>
              <a:rPr dirty="0" sz="2150" spc="-305">
                <a:latin typeface="Arial MT"/>
                <a:cs typeface="Arial MT"/>
              </a:rPr>
              <a:t>Singh</a:t>
            </a:r>
            <a:r>
              <a:rPr dirty="0" sz="2150">
                <a:latin typeface="Arial MT"/>
                <a:cs typeface="Arial MT"/>
              </a:rPr>
              <a:t>	</a:t>
            </a:r>
            <a:r>
              <a:rPr dirty="0" sz="2150" spc="-320">
                <a:latin typeface="Arial MT"/>
                <a:cs typeface="Arial MT"/>
              </a:rPr>
              <a:t>Course</a:t>
            </a:r>
            <a:r>
              <a:rPr dirty="0" sz="2150" spc="-85">
                <a:latin typeface="Arial MT"/>
                <a:cs typeface="Arial MT"/>
              </a:rPr>
              <a:t> </a:t>
            </a:r>
            <a:r>
              <a:rPr dirty="0" sz="2150" spc="-145">
                <a:latin typeface="Arial MT"/>
                <a:cs typeface="Arial MT"/>
              </a:rPr>
              <a:t>-</a:t>
            </a:r>
            <a:r>
              <a:rPr dirty="0" sz="2150" spc="-250">
                <a:latin typeface="Arial MT"/>
                <a:cs typeface="Arial MT"/>
              </a:rPr>
              <a:t> </a:t>
            </a:r>
            <a:r>
              <a:rPr dirty="0" sz="2150" spc="-390">
                <a:latin typeface="Arial MT"/>
                <a:cs typeface="Arial MT"/>
              </a:rPr>
              <a:t>BTech(ECE) </a:t>
            </a:r>
            <a:r>
              <a:rPr dirty="0" sz="2100" spc="-260">
                <a:latin typeface="Arial MT"/>
                <a:cs typeface="Arial MT"/>
              </a:rPr>
              <a:t>College</a:t>
            </a:r>
            <a:r>
              <a:rPr dirty="0" sz="2100" spc="-75">
                <a:latin typeface="Arial MT"/>
                <a:cs typeface="Arial MT"/>
              </a:rPr>
              <a:t> </a:t>
            </a:r>
            <a:r>
              <a:rPr dirty="0" sz="2100" spc="-409">
                <a:latin typeface="Arial MT"/>
                <a:cs typeface="Arial MT"/>
              </a:rPr>
              <a:t>Name</a:t>
            </a:r>
            <a:r>
              <a:rPr dirty="0" sz="2100" spc="-55">
                <a:latin typeface="Arial MT"/>
                <a:cs typeface="Arial MT"/>
              </a:rPr>
              <a:t> </a:t>
            </a:r>
            <a:r>
              <a:rPr dirty="0" sz="2100" spc="-135">
                <a:latin typeface="Arial MT"/>
                <a:cs typeface="Arial MT"/>
              </a:rPr>
              <a:t>-</a:t>
            </a:r>
            <a:r>
              <a:rPr dirty="0" sz="2100" spc="-260">
                <a:latin typeface="Arial MT"/>
                <a:cs typeface="Arial MT"/>
              </a:rPr>
              <a:t> </a:t>
            </a:r>
            <a:r>
              <a:rPr dirty="0" sz="2100" spc="-325">
                <a:latin typeface="Arial MT"/>
                <a:cs typeface="Arial MT"/>
              </a:rPr>
              <a:t>Quantum</a:t>
            </a:r>
            <a:r>
              <a:rPr dirty="0" sz="2100" spc="-135">
                <a:latin typeface="Arial MT"/>
                <a:cs typeface="Arial MT"/>
              </a:rPr>
              <a:t> </a:t>
            </a:r>
            <a:r>
              <a:rPr dirty="0" sz="2100" spc="-75">
                <a:latin typeface="Arial MT"/>
                <a:cs typeface="Arial MT"/>
              </a:rPr>
              <a:t>University </a:t>
            </a:r>
            <a:r>
              <a:rPr dirty="0" sz="1950" spc="-204">
                <a:latin typeface="Arial MT"/>
                <a:cs typeface="Arial MT"/>
              </a:rPr>
              <a:t>Assignment</a:t>
            </a:r>
            <a:r>
              <a:rPr dirty="0" sz="1950" spc="110">
                <a:latin typeface="Arial MT"/>
                <a:cs typeface="Arial MT"/>
              </a:rPr>
              <a:t> </a:t>
            </a:r>
            <a:r>
              <a:rPr dirty="0" sz="1950" spc="-50">
                <a:latin typeface="Arial MT"/>
                <a:cs typeface="Arial MT"/>
              </a:rPr>
              <a:t>2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8391" y="1577696"/>
            <a:ext cx="4637405" cy="793115"/>
          </a:xfrm>
          <a:prstGeom prst="rect"/>
        </p:spPr>
        <p:txBody>
          <a:bodyPr wrap="square" lIns="0" tIns="105410" rIns="0" bIns="0" rtlCol="0" vert="horz">
            <a:spAutoFit/>
          </a:bodyPr>
          <a:lstStyle/>
          <a:p>
            <a:pPr marL="680720" marR="5080" indent="-668655">
              <a:lnSpc>
                <a:spcPct val="79000"/>
              </a:lnSpc>
              <a:spcBef>
                <a:spcPts val="830"/>
              </a:spcBef>
            </a:pPr>
            <a:r>
              <a:rPr dirty="0" sz="2800" spc="-70"/>
              <a:t>#Tash</a:t>
            </a:r>
            <a:r>
              <a:rPr dirty="0" sz="2800" spc="-125"/>
              <a:t> </a:t>
            </a:r>
            <a:r>
              <a:rPr dirty="0" sz="2800" spc="-30"/>
              <a:t>I:</a:t>
            </a:r>
            <a:r>
              <a:rPr dirty="0" sz="2800" spc="-35"/>
              <a:t> </a:t>
            </a:r>
            <a:r>
              <a:rPr dirty="0" sz="2800"/>
              <a:t>Create</a:t>
            </a:r>
            <a:r>
              <a:rPr dirty="0" sz="2800" spc="-15"/>
              <a:t> </a:t>
            </a:r>
            <a:r>
              <a:rPr dirty="0" sz="2800" spc="50"/>
              <a:t>a</a:t>
            </a:r>
            <a:r>
              <a:rPr dirty="0" sz="2800" spc="45"/>
              <a:t> </a:t>
            </a:r>
            <a:r>
              <a:rPr dirty="0" sz="2800" spc="-40"/>
              <a:t>User</a:t>
            </a:r>
            <a:r>
              <a:rPr dirty="0" sz="2800" spc="-165"/>
              <a:t> </a:t>
            </a:r>
            <a:r>
              <a:rPr dirty="0" sz="2800" spc="-10"/>
              <a:t>Persona </a:t>
            </a:r>
            <a:r>
              <a:rPr dirty="0" sz="2800"/>
              <a:t>for</a:t>
            </a:r>
            <a:r>
              <a:rPr dirty="0" sz="2800" spc="-130"/>
              <a:t> </a:t>
            </a:r>
            <a:r>
              <a:rPr dirty="0" sz="2800" spc="65"/>
              <a:t>a</a:t>
            </a:r>
            <a:r>
              <a:rPr dirty="0" sz="2800"/>
              <a:t> Product</a:t>
            </a:r>
            <a:r>
              <a:rPr dirty="0" sz="2800" spc="160"/>
              <a:t> </a:t>
            </a:r>
            <a:r>
              <a:rPr dirty="0" sz="2800" spc="45"/>
              <a:t>Startup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1583611" y="2891783"/>
            <a:ext cx="3278504" cy="7033259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3655" marR="5080" indent="-10795">
              <a:lnSpc>
                <a:spcPts val="1490"/>
              </a:lnSpc>
              <a:spcBef>
                <a:spcPts val="220"/>
              </a:spcBef>
            </a:pPr>
            <a:r>
              <a:rPr dirty="0" sz="1300" spc="-190">
                <a:latin typeface="Arial MT"/>
                <a:cs typeface="Arial MT"/>
              </a:rPr>
              <a:t>Imagine</a:t>
            </a:r>
            <a:r>
              <a:rPr dirty="0" sz="1300" spc="-1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</a:t>
            </a:r>
            <a:r>
              <a:rPr dirty="0" sz="1300" spc="-215">
                <a:latin typeface="Arial MT"/>
                <a:cs typeface="Arial MT"/>
              </a:rPr>
              <a:t> </a:t>
            </a:r>
            <a:r>
              <a:rPr dirty="0" sz="1300" spc="-250">
                <a:latin typeface="Arial MT"/>
                <a:cs typeface="Arial MT"/>
              </a:rPr>
              <a:t>am</a:t>
            </a:r>
            <a:r>
              <a:rPr dirty="0" sz="1300" spc="-135">
                <a:latin typeface="Arial MT"/>
                <a:cs typeface="Arial MT"/>
              </a:rPr>
              <a:t> </a:t>
            </a:r>
            <a:r>
              <a:rPr dirty="0" sz="1300" spc="-165">
                <a:latin typeface="Arial MT"/>
                <a:cs typeface="Arial MT"/>
              </a:rPr>
              <a:t>designing</a:t>
            </a:r>
            <a:r>
              <a:rPr dirty="0" sz="1300" spc="-85">
                <a:latin typeface="Arial MT"/>
                <a:cs typeface="Arial MT"/>
              </a:rPr>
              <a:t> </a:t>
            </a:r>
            <a:r>
              <a:rPr dirty="0" sz="1300" spc="-240">
                <a:latin typeface="Arial MT"/>
                <a:cs typeface="Arial MT"/>
              </a:rPr>
              <a:t>a</a:t>
            </a:r>
            <a:r>
              <a:rPr dirty="0" sz="1300" spc="-100">
                <a:latin typeface="Arial MT"/>
                <a:cs typeface="Arial MT"/>
              </a:rPr>
              <a:t> </a:t>
            </a:r>
            <a:r>
              <a:rPr dirty="0" sz="1300" spc="-165">
                <a:latin typeface="Arial MT"/>
                <a:cs typeface="Arial MT"/>
              </a:rPr>
              <a:t>Smart</a:t>
            </a:r>
            <a:r>
              <a:rPr dirty="0" sz="1300" spc="-140">
                <a:latin typeface="Arial MT"/>
                <a:cs typeface="Arial MT"/>
              </a:rPr>
              <a:t> </a:t>
            </a:r>
            <a:r>
              <a:rPr dirty="0" sz="1300" spc="-245">
                <a:latin typeface="Arial MT"/>
                <a:cs typeface="Arial MT"/>
              </a:rPr>
              <a:t>Home</a:t>
            </a:r>
            <a:r>
              <a:rPr dirty="0" sz="1300" spc="-70">
                <a:latin typeface="Arial MT"/>
                <a:cs typeface="Arial MT"/>
              </a:rPr>
              <a:t> </a:t>
            </a:r>
            <a:r>
              <a:rPr dirty="0" sz="1300" spc="-140">
                <a:latin typeface="Arial MT"/>
                <a:cs typeface="Arial MT"/>
              </a:rPr>
              <a:t>Assistant.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225">
                <a:latin typeface="Arial MT"/>
                <a:cs typeface="Arial MT"/>
              </a:rPr>
              <a:t>Below</a:t>
            </a:r>
            <a:r>
              <a:rPr dirty="0" sz="1300" spc="-70">
                <a:latin typeface="Arial MT"/>
                <a:cs typeface="Arial MT"/>
              </a:rPr>
              <a:t> </a:t>
            </a:r>
            <a:r>
              <a:rPr dirty="0" sz="1300" spc="-130">
                <a:latin typeface="Arial MT"/>
                <a:cs typeface="Arial MT"/>
              </a:rPr>
              <a:t>is</a:t>
            </a:r>
            <a:r>
              <a:rPr dirty="0" sz="1300" spc="-125">
                <a:latin typeface="Arial MT"/>
                <a:cs typeface="Arial MT"/>
              </a:rPr>
              <a:t> </a:t>
            </a:r>
            <a:r>
              <a:rPr dirty="0" sz="1300" spc="-50">
                <a:latin typeface="Arial MT"/>
                <a:cs typeface="Arial MT"/>
              </a:rPr>
              <a:t>a </a:t>
            </a:r>
            <a:r>
              <a:rPr dirty="0" sz="1300" spc="-215">
                <a:latin typeface="Arial MT"/>
                <a:cs typeface="Arial MT"/>
              </a:rPr>
              <a:t>sample</a:t>
            </a:r>
            <a:r>
              <a:rPr dirty="0" sz="1300" spc="-45">
                <a:latin typeface="Arial MT"/>
                <a:cs typeface="Arial MT"/>
              </a:rPr>
              <a:t> </a:t>
            </a:r>
            <a:r>
              <a:rPr dirty="0" sz="1300" spc="-155">
                <a:latin typeface="Arial MT"/>
                <a:cs typeface="Arial MT"/>
              </a:rPr>
              <a:t>user</a:t>
            </a:r>
            <a:r>
              <a:rPr dirty="0" sz="1300" spc="-60">
                <a:latin typeface="Arial MT"/>
                <a:cs typeface="Arial MT"/>
              </a:rPr>
              <a:t> </a:t>
            </a:r>
            <a:r>
              <a:rPr dirty="0" sz="1300" spc="-30">
                <a:latin typeface="Arial MT"/>
                <a:cs typeface="Arial MT"/>
              </a:rPr>
              <a:t>persona:</a:t>
            </a:r>
            <a:endParaRPr sz="1300">
              <a:latin typeface="Arial MT"/>
              <a:cs typeface="Arial MT"/>
            </a:endParaRPr>
          </a:p>
          <a:p>
            <a:pPr marL="33655">
              <a:lnSpc>
                <a:spcPts val="1420"/>
              </a:lnSpc>
              <a:spcBef>
                <a:spcPts val="1480"/>
              </a:spcBef>
            </a:pPr>
            <a:r>
              <a:rPr dirty="0" sz="1250" spc="-40">
                <a:latin typeface="Arial MT"/>
                <a:cs typeface="Arial MT"/>
              </a:rPr>
              <a:t>*Jser</a:t>
            </a:r>
            <a:r>
              <a:rPr dirty="0" sz="1250" spc="-85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Persona: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555"/>
              </a:lnSpc>
            </a:pPr>
            <a:r>
              <a:rPr dirty="0" sz="1400" spc="-155">
                <a:latin typeface="Courier New"/>
                <a:cs typeface="Courier New"/>
              </a:rPr>
              <a:t>•Name:Aei0aMer</a:t>
            </a:r>
            <a:endParaRPr sz="1400">
              <a:latin typeface="Courier New"/>
              <a:cs typeface="Courier New"/>
            </a:endParaRPr>
          </a:p>
          <a:p>
            <a:pPr marL="35560">
              <a:lnSpc>
                <a:spcPts val="1480"/>
              </a:lnSpc>
            </a:pPr>
            <a:r>
              <a:rPr dirty="0" sz="1300" spc="-130">
                <a:latin typeface="Arial MT"/>
                <a:cs typeface="Arial MT"/>
              </a:rPr>
              <a:t>•Age:</a:t>
            </a:r>
            <a:r>
              <a:rPr dirty="0" sz="1300" spc="-80">
                <a:latin typeface="Arial MT"/>
                <a:cs typeface="Arial MT"/>
              </a:rPr>
              <a:t> </a:t>
            </a:r>
            <a:r>
              <a:rPr dirty="0" sz="1300" spc="-25">
                <a:latin typeface="Arial MT"/>
                <a:cs typeface="Arial MT"/>
              </a:rPr>
              <a:t>32</a:t>
            </a:r>
            <a:endParaRPr sz="1300">
              <a:latin typeface="Arial MT"/>
              <a:cs typeface="Arial MT"/>
            </a:endParaRPr>
          </a:p>
          <a:p>
            <a:pPr marL="35560">
              <a:lnSpc>
                <a:spcPts val="1520"/>
              </a:lnSpc>
            </a:pPr>
            <a:r>
              <a:rPr dirty="0" sz="1350" spc="-140">
                <a:latin typeface="Arial MT"/>
                <a:cs typeface="Arial MT"/>
              </a:rPr>
              <a:t>•0ccupation:</a:t>
            </a:r>
            <a:r>
              <a:rPr dirty="0" sz="1350" spc="-15">
                <a:latin typeface="Arial MT"/>
                <a:cs typeface="Arial MT"/>
              </a:rPr>
              <a:t> </a:t>
            </a:r>
            <a:r>
              <a:rPr dirty="0" sz="1350" spc="-130">
                <a:latin typeface="Arial MT"/>
                <a:cs typeface="Arial MT"/>
              </a:rPr>
              <a:t>SofNare</a:t>
            </a:r>
            <a:r>
              <a:rPr dirty="0" sz="1350" spc="-45">
                <a:latin typeface="Arial MT"/>
                <a:cs typeface="Arial MT"/>
              </a:rPr>
              <a:t> </a:t>
            </a:r>
            <a:r>
              <a:rPr dirty="0" sz="1350" spc="-65">
                <a:latin typeface="Arial MT"/>
                <a:cs typeface="Arial MT"/>
              </a:rPr>
              <a:t>Zngineer</a:t>
            </a:r>
            <a:endParaRPr sz="1350">
              <a:latin typeface="Arial MT"/>
              <a:cs typeface="Arial MT"/>
            </a:endParaRPr>
          </a:p>
          <a:p>
            <a:pPr marL="35560">
              <a:lnSpc>
                <a:spcPts val="1555"/>
              </a:lnSpc>
            </a:pPr>
            <a:r>
              <a:rPr dirty="0" sz="1350" spc="-155">
                <a:latin typeface="Arial MT"/>
                <a:cs typeface="Arial MT"/>
              </a:rPr>
              <a:t>•Location:</a:t>
            </a:r>
            <a:r>
              <a:rPr dirty="0" sz="1350" spc="30">
                <a:latin typeface="Arial MT"/>
                <a:cs typeface="Arial MT"/>
              </a:rPr>
              <a:t> </a:t>
            </a:r>
            <a:r>
              <a:rPr dirty="0" sz="1350" spc="-320">
                <a:latin typeface="Arial MT"/>
                <a:cs typeface="Arial MT"/>
              </a:rPr>
              <a:t>New</a:t>
            </a:r>
            <a:r>
              <a:rPr dirty="0" sz="1350" spc="-40">
                <a:latin typeface="Arial MT"/>
                <a:cs typeface="Arial MT"/>
              </a:rPr>
              <a:t> </a:t>
            </a:r>
            <a:r>
              <a:rPr dirty="0" sz="1350" spc="-180">
                <a:latin typeface="Arial MT"/>
                <a:cs typeface="Arial MT"/>
              </a:rPr>
              <a:t>York,</a:t>
            </a:r>
            <a:r>
              <a:rPr dirty="0" sz="1350" spc="-165">
                <a:latin typeface="Arial MT"/>
                <a:cs typeface="Arial MT"/>
              </a:rPr>
              <a:t> </a:t>
            </a:r>
            <a:r>
              <a:rPr dirty="0" sz="1350" spc="-25">
                <a:latin typeface="Arial MT"/>
                <a:cs typeface="Arial MT"/>
              </a:rPr>
              <a:t>JSA</a:t>
            </a:r>
            <a:endParaRPr sz="1350">
              <a:latin typeface="Arial MT"/>
              <a:cs typeface="Arial MT"/>
            </a:endParaRPr>
          </a:p>
          <a:p>
            <a:pPr marL="33655">
              <a:lnSpc>
                <a:spcPts val="1630"/>
              </a:lnSpc>
              <a:spcBef>
                <a:spcPts val="1445"/>
              </a:spcBef>
            </a:pPr>
            <a:r>
              <a:rPr dirty="0" sz="1400" spc="-190">
                <a:latin typeface="Arial MT"/>
                <a:cs typeface="Arial MT"/>
              </a:rPr>
              <a:t>*Goals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220">
                <a:latin typeface="Arial MT"/>
                <a:cs typeface="Arial MT"/>
              </a:rPr>
              <a:t>and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 spc="-80">
                <a:latin typeface="Arial MT"/>
                <a:cs typeface="Arial MT"/>
              </a:rPr>
              <a:t>Objectives:</a:t>
            </a:r>
            <a:endParaRPr sz="1400">
              <a:latin typeface="Arial MT"/>
              <a:cs typeface="Arial MT"/>
            </a:endParaRPr>
          </a:p>
          <a:p>
            <a:pPr marL="34925">
              <a:lnSpc>
                <a:spcPts val="1614"/>
              </a:lnSpc>
            </a:pPr>
            <a:r>
              <a:rPr dirty="0" sz="1400" spc="-114">
                <a:latin typeface="Arial MT"/>
                <a:cs typeface="Arial MT"/>
              </a:rPr>
              <a:t>•Simplift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 spc="-250">
                <a:latin typeface="Arial MT"/>
                <a:cs typeface="Arial MT"/>
              </a:rPr>
              <a:t>home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80">
                <a:latin typeface="Arial MT"/>
                <a:cs typeface="Arial MT"/>
              </a:rPr>
              <a:t>automation.</a:t>
            </a:r>
            <a:endParaRPr sz="1400">
              <a:latin typeface="Arial MT"/>
              <a:cs typeface="Arial MT"/>
            </a:endParaRPr>
          </a:p>
          <a:p>
            <a:pPr marL="22860">
              <a:lnSpc>
                <a:spcPts val="1605"/>
              </a:lnSpc>
            </a:pPr>
            <a:r>
              <a:rPr dirty="0" sz="1350" spc="-235">
                <a:latin typeface="Consolas"/>
                <a:cs typeface="Consolas"/>
              </a:rPr>
              <a:t>•Reduceelectricit</a:t>
            </a:r>
            <a:r>
              <a:rPr dirty="0" sz="1350" spc="-70">
                <a:latin typeface="Consolas"/>
                <a:cs typeface="Consolas"/>
              </a:rPr>
              <a:t> </a:t>
            </a:r>
            <a:r>
              <a:rPr dirty="0" sz="1350" spc="-60">
                <a:latin typeface="Consolas"/>
                <a:cs typeface="Consolas"/>
              </a:rPr>
              <a:t>cossb</a:t>
            </a:r>
            <a:r>
              <a:rPr dirty="0" sz="1350" spc="50">
                <a:latin typeface="Consolas"/>
                <a:cs typeface="Consolas"/>
              </a:rPr>
              <a:t> </a:t>
            </a:r>
            <a:r>
              <a:rPr dirty="0" sz="1350" spc="-35">
                <a:latin typeface="Consolas"/>
                <a:cs typeface="Consolas"/>
              </a:rPr>
              <a:t>optmiznq</a:t>
            </a:r>
            <a:endParaRPr sz="1350">
              <a:latin typeface="Consolas"/>
              <a:cs typeface="Consolas"/>
            </a:endParaRPr>
          </a:p>
          <a:p>
            <a:pPr marL="28575">
              <a:lnSpc>
                <a:spcPts val="1530"/>
              </a:lnSpc>
              <a:spcBef>
                <a:spcPts val="30"/>
              </a:spcBef>
            </a:pPr>
            <a:r>
              <a:rPr dirty="0" sz="1300" spc="-10">
                <a:latin typeface="Arial MT"/>
                <a:cs typeface="Arial MT"/>
              </a:rPr>
              <a:t>usage.</a:t>
            </a:r>
            <a:endParaRPr sz="1300">
              <a:latin typeface="Arial MT"/>
              <a:cs typeface="Arial MT"/>
            </a:endParaRPr>
          </a:p>
          <a:p>
            <a:pPr marL="34925">
              <a:lnSpc>
                <a:spcPts val="1650"/>
              </a:lnSpc>
            </a:pPr>
            <a:r>
              <a:rPr dirty="0" sz="1400" spc="-200">
                <a:latin typeface="Arial MT"/>
                <a:cs typeface="Arial MT"/>
              </a:rPr>
              <a:t>•Enhance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40">
                <a:latin typeface="Arial MT"/>
                <a:cs typeface="Arial MT"/>
              </a:rPr>
              <a:t>security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0">
                <a:latin typeface="Arial MT"/>
                <a:cs typeface="Arial MT"/>
              </a:rPr>
              <a:t>with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80">
                <a:latin typeface="Arial MT"/>
                <a:cs typeface="Arial MT"/>
              </a:rPr>
              <a:t>smart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alerts.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Arial MT"/>
              <a:cs typeface="Arial MT"/>
            </a:endParaRPr>
          </a:p>
          <a:p>
            <a:pPr marL="33655">
              <a:lnSpc>
                <a:spcPct val="100000"/>
              </a:lnSpc>
            </a:pPr>
            <a:r>
              <a:rPr dirty="0" sz="1250" spc="-70">
                <a:latin typeface="Arial MT"/>
                <a:cs typeface="Arial MT"/>
              </a:rPr>
              <a:t>*Pstchographic</a:t>
            </a:r>
            <a:r>
              <a:rPr dirty="0" sz="1250" spc="20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Information:</a:t>
            </a:r>
            <a:endParaRPr sz="1250">
              <a:latin typeface="Arial MT"/>
              <a:cs typeface="Arial MT"/>
            </a:endParaRPr>
          </a:p>
          <a:p>
            <a:pPr marL="41275">
              <a:lnSpc>
                <a:spcPct val="100000"/>
              </a:lnSpc>
              <a:spcBef>
                <a:spcPts val="80"/>
              </a:spcBef>
            </a:pPr>
            <a:r>
              <a:rPr dirty="0" sz="1250" spc="-135">
                <a:latin typeface="Arial MT"/>
                <a:cs typeface="Arial MT"/>
              </a:rPr>
              <a:t>•Tech-</a:t>
            </a:r>
            <a:r>
              <a:rPr dirty="0" sz="1250" spc="-130">
                <a:latin typeface="Arial MT"/>
                <a:cs typeface="Arial MT"/>
              </a:rPr>
              <a:t>savvy,</a:t>
            </a:r>
            <a:r>
              <a:rPr dirty="0" sz="1250" spc="65">
                <a:latin typeface="Arial MT"/>
                <a:cs typeface="Arial MT"/>
              </a:rPr>
              <a:t> </a:t>
            </a:r>
            <a:r>
              <a:rPr dirty="0" sz="1250" spc="-125">
                <a:latin typeface="Arial MT"/>
                <a:cs typeface="Arial MT"/>
              </a:rPr>
              <a:t>enjoys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automation.</a:t>
            </a:r>
            <a:endParaRPr sz="1250">
              <a:latin typeface="Arial MT"/>
              <a:cs typeface="Arial MT"/>
            </a:endParaRPr>
          </a:p>
          <a:p>
            <a:pPr marL="40640">
              <a:lnSpc>
                <a:spcPts val="1610"/>
              </a:lnSpc>
            </a:pPr>
            <a:r>
              <a:rPr dirty="0" sz="1350" spc="-160">
                <a:latin typeface="Arial MT"/>
                <a:cs typeface="Arial MT"/>
              </a:rPr>
              <a:t>•Values</a:t>
            </a:r>
            <a:r>
              <a:rPr dirty="0" sz="1350" spc="-80">
                <a:latin typeface="Arial MT"/>
                <a:cs typeface="Arial MT"/>
              </a:rPr>
              <a:t> </a:t>
            </a:r>
            <a:r>
              <a:rPr dirty="0" sz="1350" spc="-185">
                <a:latin typeface="Arial MT"/>
                <a:cs typeface="Arial MT"/>
              </a:rPr>
              <a:t>convenience</a:t>
            </a:r>
            <a:r>
              <a:rPr dirty="0" sz="1350" spc="95">
                <a:latin typeface="Arial MT"/>
                <a:cs typeface="Arial MT"/>
              </a:rPr>
              <a:t> </a:t>
            </a:r>
            <a:r>
              <a:rPr dirty="0" sz="1350" spc="-204">
                <a:latin typeface="Arial MT"/>
                <a:cs typeface="Arial MT"/>
              </a:rPr>
              <a:t>and</a:t>
            </a:r>
            <a:r>
              <a:rPr dirty="0" sz="1350" spc="-40">
                <a:latin typeface="Arial MT"/>
                <a:cs typeface="Arial MT"/>
              </a:rPr>
              <a:t> </a:t>
            </a:r>
            <a:r>
              <a:rPr dirty="0" sz="1350" spc="-35">
                <a:latin typeface="Arial MT"/>
                <a:cs typeface="Arial MT"/>
              </a:rPr>
              <a:t>efficience.</a:t>
            </a:r>
            <a:endParaRPr sz="1350">
              <a:latin typeface="Arial MT"/>
              <a:cs typeface="Arial MT"/>
            </a:endParaRPr>
          </a:p>
          <a:p>
            <a:pPr marL="40640">
              <a:lnSpc>
                <a:spcPts val="1610"/>
              </a:lnSpc>
            </a:pPr>
            <a:r>
              <a:rPr dirty="0" sz="1350" spc="-95">
                <a:latin typeface="Arial MT"/>
                <a:cs typeface="Arial MT"/>
              </a:rPr>
              <a:t>•Preferseco-</a:t>
            </a:r>
            <a:r>
              <a:rPr dirty="0" sz="1350" spc="-80">
                <a:latin typeface="Arial MT"/>
                <a:cs typeface="Arial MT"/>
              </a:rPr>
              <a:t>friendlt</a:t>
            </a:r>
            <a:r>
              <a:rPr dirty="0" sz="1350" spc="55">
                <a:latin typeface="Arial MT"/>
                <a:cs typeface="Arial MT"/>
              </a:rPr>
              <a:t> </a:t>
            </a:r>
            <a:r>
              <a:rPr dirty="0" sz="1350" spc="-25">
                <a:latin typeface="Arial MT"/>
                <a:cs typeface="Arial MT"/>
              </a:rPr>
              <a:t>solutions.</a:t>
            </a:r>
            <a:endParaRPr sz="1350">
              <a:latin typeface="Arial MT"/>
              <a:cs typeface="Arial MT"/>
            </a:endParaRPr>
          </a:p>
          <a:p>
            <a:pPr marL="61594">
              <a:lnSpc>
                <a:spcPts val="1545"/>
              </a:lnSpc>
              <a:spcBef>
                <a:spcPts val="930"/>
              </a:spcBef>
            </a:pPr>
            <a:r>
              <a:rPr dirty="0" sz="1300" spc="-135">
                <a:latin typeface="Arial MT"/>
                <a:cs typeface="Arial MT"/>
              </a:rPr>
              <a:t>*Behavior</a:t>
            </a:r>
            <a:r>
              <a:rPr dirty="0" sz="1300" spc="85">
                <a:latin typeface="Arial MT"/>
                <a:cs typeface="Arial MT"/>
              </a:rPr>
              <a:t> </a:t>
            </a:r>
            <a:r>
              <a:rPr dirty="0" sz="1300" spc="-190">
                <a:latin typeface="Arial MT"/>
                <a:cs typeface="Arial MT"/>
              </a:rPr>
              <a:t>and</a:t>
            </a:r>
            <a:r>
              <a:rPr dirty="0" sz="1300" spc="-100">
                <a:latin typeface="Arial MT"/>
                <a:cs typeface="Arial MT"/>
              </a:rPr>
              <a:t> </a:t>
            </a:r>
            <a:r>
              <a:rPr dirty="0" sz="1300" spc="-45">
                <a:latin typeface="Arial MT"/>
                <a:cs typeface="Arial MT"/>
              </a:rPr>
              <a:t>Preferences:</a:t>
            </a:r>
            <a:endParaRPr sz="1300">
              <a:latin typeface="Arial MT"/>
              <a:cs typeface="Arial MT"/>
            </a:endParaRPr>
          </a:p>
          <a:p>
            <a:pPr marL="63500">
              <a:lnSpc>
                <a:spcPts val="1535"/>
              </a:lnSpc>
            </a:pPr>
            <a:r>
              <a:rPr dirty="0" sz="1300" spc="-120">
                <a:latin typeface="Arial MT"/>
                <a:cs typeface="Arial MT"/>
              </a:rPr>
              <a:t>•lJses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5">
                <a:latin typeface="Arial MT"/>
                <a:cs typeface="Arial MT"/>
              </a:rPr>
              <a:t>szarthoze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160">
                <a:latin typeface="Arial MT"/>
                <a:cs typeface="Arial MT"/>
              </a:rPr>
              <a:t>devices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daily.</a:t>
            </a:r>
            <a:endParaRPr sz="1300">
              <a:latin typeface="Arial MT"/>
              <a:cs typeface="Arial MT"/>
            </a:endParaRPr>
          </a:p>
          <a:p>
            <a:pPr marL="63500">
              <a:lnSpc>
                <a:spcPts val="1535"/>
              </a:lnSpc>
            </a:pPr>
            <a:r>
              <a:rPr dirty="0" sz="1300" spc="-90">
                <a:latin typeface="Arial MT"/>
                <a:cs typeface="Arial MT"/>
              </a:rPr>
              <a:t>•Prefers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 spc="-114">
                <a:latin typeface="Arial MT"/>
                <a:cs typeface="Arial MT"/>
              </a:rPr>
              <a:t>voice-controlled</a:t>
            </a:r>
            <a:r>
              <a:rPr dirty="0" sz="1300" spc="-130">
                <a:latin typeface="Arial MT"/>
                <a:cs typeface="Arial MT"/>
              </a:rPr>
              <a:t> </a:t>
            </a:r>
            <a:r>
              <a:rPr dirty="0" sz="1300" spc="-40">
                <a:latin typeface="Arial MT"/>
                <a:cs typeface="Arial MT"/>
              </a:rPr>
              <a:t>automation.</a:t>
            </a:r>
            <a:endParaRPr sz="1300">
              <a:latin typeface="Arial MT"/>
              <a:cs typeface="Arial MT"/>
            </a:endParaRPr>
          </a:p>
          <a:p>
            <a:pPr marL="60960" marR="728345" indent="2540">
              <a:lnSpc>
                <a:spcPts val="1580"/>
              </a:lnSpc>
              <a:spcBef>
                <a:spcPts val="20"/>
              </a:spcBef>
            </a:pPr>
            <a:r>
              <a:rPr dirty="0" sz="1300" spc="-105">
                <a:latin typeface="Arial MT"/>
                <a:cs typeface="Arial MT"/>
              </a:rPr>
              <a:t>•Norks</a:t>
            </a:r>
            <a:r>
              <a:rPr dirty="0" sz="1300" spc="-60">
                <a:latin typeface="Arial MT"/>
                <a:cs typeface="Arial MT"/>
              </a:rPr>
              <a:t> </a:t>
            </a:r>
            <a:r>
              <a:rPr dirty="0" sz="1300" spc="-135">
                <a:latin typeface="Arial MT"/>
                <a:cs typeface="Arial MT"/>
              </a:rPr>
              <a:t>remotely,</a:t>
            </a:r>
            <a:r>
              <a:rPr dirty="0" sz="1300" spc="-80">
                <a:latin typeface="Arial MT"/>
                <a:cs typeface="Arial MT"/>
              </a:rPr>
              <a:t> </a:t>
            </a:r>
            <a:r>
              <a:rPr dirty="0" sz="1300" spc="-170">
                <a:latin typeface="Arial MT"/>
                <a:cs typeface="Arial MT"/>
              </a:rPr>
              <a:t>needs</a:t>
            </a:r>
            <a:r>
              <a:rPr dirty="0" sz="1300" spc="-60">
                <a:latin typeface="Arial MT"/>
                <a:cs typeface="Arial MT"/>
              </a:rPr>
              <a:t> </a:t>
            </a:r>
            <a:r>
              <a:rPr dirty="0" sz="1300" spc="-240">
                <a:latin typeface="Arial MT"/>
                <a:cs typeface="Arial MT"/>
              </a:rPr>
              <a:t>a</a:t>
            </a:r>
            <a:r>
              <a:rPr dirty="0" sz="1300" spc="-70">
                <a:latin typeface="Arial MT"/>
                <a:cs typeface="Arial MT"/>
              </a:rPr>
              <a:t> </a:t>
            </a:r>
            <a:r>
              <a:rPr dirty="0" sz="1300" spc="-125">
                <a:latin typeface="Arial MT"/>
                <a:cs typeface="Arial MT"/>
              </a:rPr>
              <a:t>productive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165">
                <a:latin typeface="Arial MT"/>
                <a:cs typeface="Arial MT"/>
              </a:rPr>
              <a:t>home</a:t>
            </a:r>
            <a:r>
              <a:rPr dirty="0" sz="1300" spc="-60">
                <a:latin typeface="Arial MT"/>
                <a:cs typeface="Arial MT"/>
              </a:rPr>
              <a:t> environment.</a:t>
            </a:r>
            <a:endParaRPr sz="1300">
              <a:latin typeface="Arial MT"/>
              <a:cs typeface="Arial MT"/>
            </a:endParaRPr>
          </a:p>
          <a:p>
            <a:pPr marL="61594">
              <a:lnSpc>
                <a:spcPts val="1575"/>
              </a:lnSpc>
              <a:spcBef>
                <a:spcPts val="1405"/>
              </a:spcBef>
            </a:pPr>
            <a:r>
              <a:rPr dirty="0" sz="1350" spc="-135">
                <a:latin typeface="Arial MT"/>
                <a:cs typeface="Arial MT"/>
              </a:rPr>
              <a:t>*User</a:t>
            </a:r>
            <a:r>
              <a:rPr dirty="0" sz="1350" spc="-30">
                <a:latin typeface="Arial MT"/>
                <a:cs typeface="Arial MT"/>
              </a:rPr>
              <a:t> </a:t>
            </a:r>
            <a:r>
              <a:rPr dirty="0" sz="1350" spc="-35">
                <a:latin typeface="Arial MT"/>
                <a:cs typeface="Arial MT"/>
              </a:rPr>
              <a:t>Journey:</a:t>
            </a:r>
            <a:endParaRPr sz="1350">
              <a:latin typeface="Arial MT"/>
              <a:cs typeface="Arial MT"/>
            </a:endParaRPr>
          </a:p>
          <a:p>
            <a:pPr marL="62865">
              <a:lnSpc>
                <a:spcPts val="1510"/>
              </a:lnSpc>
            </a:pPr>
            <a:r>
              <a:rPr dirty="0" sz="1350" spc="-145">
                <a:latin typeface="Arial MT"/>
                <a:cs typeface="Arial MT"/>
              </a:rPr>
              <a:t>•Aaareness:</a:t>
            </a:r>
            <a:r>
              <a:rPr dirty="0" sz="1350" spc="-30">
                <a:latin typeface="Arial MT"/>
                <a:cs typeface="Arial MT"/>
              </a:rPr>
              <a:t> </a:t>
            </a:r>
            <a:r>
              <a:rPr dirty="0" sz="1350" spc="-235">
                <a:latin typeface="Arial MT"/>
                <a:cs typeface="Arial MT"/>
              </a:rPr>
              <a:t>Sees</a:t>
            </a:r>
            <a:r>
              <a:rPr dirty="0" sz="1350" spc="-70">
                <a:latin typeface="Arial MT"/>
                <a:cs typeface="Arial MT"/>
              </a:rPr>
              <a:t> </a:t>
            </a:r>
            <a:r>
              <a:rPr dirty="0" sz="1350" spc="-190">
                <a:latin typeface="Arial MT"/>
                <a:cs typeface="Arial MT"/>
              </a:rPr>
              <a:t>an</a:t>
            </a:r>
            <a:r>
              <a:rPr dirty="0" sz="1350" spc="-185">
                <a:latin typeface="Arial MT"/>
                <a:cs typeface="Arial MT"/>
              </a:rPr>
              <a:t> </a:t>
            </a:r>
            <a:r>
              <a:rPr dirty="0" sz="1350" spc="-160">
                <a:latin typeface="Arial MT"/>
                <a:cs typeface="Arial MT"/>
              </a:rPr>
              <a:t>online</a:t>
            </a:r>
            <a:r>
              <a:rPr dirty="0" sz="1350" spc="-70">
                <a:latin typeface="Arial MT"/>
                <a:cs typeface="Arial MT"/>
              </a:rPr>
              <a:t> </a:t>
            </a:r>
            <a:r>
              <a:rPr dirty="0" sz="1350" spc="-220">
                <a:latin typeface="Arial MT"/>
                <a:cs typeface="Arial MT"/>
              </a:rPr>
              <a:t>ad</a:t>
            </a:r>
            <a:r>
              <a:rPr dirty="0" sz="1350" spc="-145">
                <a:latin typeface="Arial MT"/>
                <a:cs typeface="Arial MT"/>
              </a:rPr>
              <a:t> </a:t>
            </a:r>
            <a:r>
              <a:rPr dirty="0" sz="1350" spc="-95">
                <a:latin typeface="Arial MT"/>
                <a:cs typeface="Arial MT"/>
              </a:rPr>
              <a:t>for</a:t>
            </a:r>
            <a:r>
              <a:rPr dirty="0" sz="1350" spc="-100">
                <a:latin typeface="Arial MT"/>
                <a:cs typeface="Arial MT"/>
              </a:rPr>
              <a:t> </a:t>
            </a:r>
            <a:r>
              <a:rPr dirty="0" sz="1350" spc="-265">
                <a:latin typeface="Arial MT"/>
                <a:cs typeface="Arial MT"/>
              </a:rPr>
              <a:t>a</a:t>
            </a:r>
            <a:r>
              <a:rPr dirty="0" sz="1350" spc="-110">
                <a:latin typeface="Arial MT"/>
                <a:cs typeface="Arial MT"/>
              </a:rPr>
              <a:t> </a:t>
            </a:r>
            <a:r>
              <a:rPr dirty="0" sz="1350" spc="-10">
                <a:latin typeface="Arial MT"/>
                <a:cs typeface="Arial MT"/>
              </a:rPr>
              <a:t>smart</a:t>
            </a:r>
            <a:endParaRPr sz="1350">
              <a:latin typeface="Arial MT"/>
              <a:cs typeface="Arial MT"/>
            </a:endParaRPr>
          </a:p>
          <a:p>
            <a:pPr marL="55244">
              <a:lnSpc>
                <a:spcPts val="1565"/>
              </a:lnSpc>
            </a:pPr>
            <a:r>
              <a:rPr dirty="0" sz="1400" spc="-260">
                <a:latin typeface="Arial MT"/>
                <a:cs typeface="Arial MT"/>
              </a:rPr>
              <a:t>home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60">
                <a:latin typeface="Arial MT"/>
                <a:cs typeface="Arial MT"/>
              </a:rPr>
              <a:t>assistant.</a:t>
            </a:r>
            <a:endParaRPr sz="1400">
              <a:latin typeface="Arial MT"/>
              <a:cs typeface="Arial MT"/>
            </a:endParaRPr>
          </a:p>
          <a:p>
            <a:pPr marL="60325" marR="991235" indent="2540">
              <a:lnSpc>
                <a:spcPts val="1530"/>
              </a:lnSpc>
              <a:spcBef>
                <a:spcPts val="75"/>
              </a:spcBef>
            </a:pPr>
            <a:r>
              <a:rPr dirty="0" sz="1350" spc="-140">
                <a:latin typeface="Arial MT"/>
                <a:cs typeface="Arial MT"/>
              </a:rPr>
              <a:t>•Consideration:</a:t>
            </a:r>
            <a:r>
              <a:rPr dirty="0" sz="1350" spc="-125">
                <a:latin typeface="Arial MT"/>
                <a:cs typeface="Arial MT"/>
              </a:rPr>
              <a:t> </a:t>
            </a:r>
            <a:r>
              <a:rPr dirty="0" sz="1350" spc="-195">
                <a:latin typeface="Arial MT"/>
                <a:cs typeface="Arial MT"/>
              </a:rPr>
              <a:t>Researches</a:t>
            </a:r>
            <a:r>
              <a:rPr dirty="0" sz="1350" spc="105">
                <a:latin typeface="Arial MT"/>
                <a:cs typeface="Arial MT"/>
              </a:rPr>
              <a:t> </a:t>
            </a:r>
            <a:r>
              <a:rPr dirty="0" sz="1350" spc="-105">
                <a:latin typeface="Arial MT"/>
                <a:cs typeface="Arial MT"/>
              </a:rPr>
              <a:t>features. </a:t>
            </a:r>
            <a:r>
              <a:rPr dirty="0" sz="1350" spc="-125">
                <a:latin typeface="Arial MT"/>
                <a:cs typeface="Arial MT"/>
              </a:rPr>
              <a:t>conpareswith</a:t>
            </a:r>
            <a:r>
              <a:rPr dirty="0" sz="1350" spc="-30">
                <a:latin typeface="Arial MT"/>
                <a:cs typeface="Arial MT"/>
              </a:rPr>
              <a:t> </a:t>
            </a:r>
            <a:r>
              <a:rPr dirty="0" sz="1350" spc="-55">
                <a:latin typeface="Arial MT"/>
                <a:cs typeface="Arial MT"/>
              </a:rPr>
              <a:t>competitors.</a:t>
            </a:r>
            <a:endParaRPr sz="1350">
              <a:latin typeface="Arial MT"/>
              <a:cs typeface="Arial MT"/>
            </a:endParaRPr>
          </a:p>
          <a:p>
            <a:pPr marL="62865">
              <a:lnSpc>
                <a:spcPts val="1460"/>
              </a:lnSpc>
            </a:pPr>
            <a:r>
              <a:rPr dirty="0" sz="1350" spc="-150">
                <a:latin typeface="Arial MT"/>
                <a:cs typeface="Arial MT"/>
              </a:rPr>
              <a:t>•Purchase:</a:t>
            </a:r>
            <a:r>
              <a:rPr dirty="0" sz="1350" spc="-30">
                <a:latin typeface="Arial MT"/>
                <a:cs typeface="Arial MT"/>
              </a:rPr>
              <a:t> </a:t>
            </a:r>
            <a:r>
              <a:rPr dirty="0" sz="1350" spc="-165">
                <a:latin typeface="Arial MT"/>
                <a:cs typeface="Arial MT"/>
              </a:rPr>
              <a:t>Orders</a:t>
            </a:r>
            <a:r>
              <a:rPr dirty="0" sz="1350" spc="-114">
                <a:latin typeface="Arial MT"/>
                <a:cs typeface="Arial MT"/>
              </a:rPr>
              <a:t> the</a:t>
            </a:r>
            <a:r>
              <a:rPr dirty="0" sz="1350" spc="-215">
                <a:latin typeface="Arial MT"/>
                <a:cs typeface="Arial MT"/>
              </a:rPr>
              <a:t> </a:t>
            </a:r>
            <a:r>
              <a:rPr dirty="0" sz="1350" spc="-130">
                <a:latin typeface="Arial MT"/>
                <a:cs typeface="Arial MT"/>
              </a:rPr>
              <a:t>product</a:t>
            </a:r>
            <a:r>
              <a:rPr dirty="0" sz="1350" spc="-45">
                <a:latin typeface="Arial MT"/>
                <a:cs typeface="Arial MT"/>
              </a:rPr>
              <a:t> </a:t>
            </a:r>
            <a:r>
              <a:rPr dirty="0" sz="1350" spc="-10">
                <a:latin typeface="Arial MT"/>
                <a:cs typeface="Arial MT"/>
              </a:rPr>
              <a:t>online.</a:t>
            </a:r>
            <a:endParaRPr sz="1350">
              <a:latin typeface="Arial MT"/>
              <a:cs typeface="Arial MT"/>
            </a:endParaRPr>
          </a:p>
          <a:p>
            <a:pPr marL="60960" marR="588010" indent="1905">
              <a:lnSpc>
                <a:spcPts val="1530"/>
              </a:lnSpc>
              <a:spcBef>
                <a:spcPts val="85"/>
              </a:spcBef>
            </a:pPr>
            <a:r>
              <a:rPr dirty="0" sz="1350" spc="-140">
                <a:latin typeface="Arial MT"/>
                <a:cs typeface="Arial MT"/>
              </a:rPr>
              <a:t>•0nboarding:</a:t>
            </a:r>
            <a:r>
              <a:rPr dirty="0" sz="1350" spc="-10">
                <a:latin typeface="Arial MT"/>
                <a:cs typeface="Arial MT"/>
              </a:rPr>
              <a:t> </a:t>
            </a:r>
            <a:r>
              <a:rPr dirty="0" sz="1350" spc="-130">
                <a:latin typeface="Arial MT"/>
                <a:cs typeface="Arial MT"/>
              </a:rPr>
              <a:t>Installs</a:t>
            </a:r>
            <a:r>
              <a:rPr dirty="0" sz="1350" spc="-40">
                <a:latin typeface="Arial MT"/>
                <a:cs typeface="Arial MT"/>
              </a:rPr>
              <a:t> </a:t>
            </a:r>
            <a:r>
              <a:rPr dirty="0" sz="1350" spc="-135">
                <a:latin typeface="Arial MT"/>
                <a:cs typeface="Arial MT"/>
              </a:rPr>
              <a:t>the</a:t>
            </a:r>
            <a:r>
              <a:rPr dirty="0" sz="1350" spc="-90">
                <a:latin typeface="Arial MT"/>
                <a:cs typeface="Arial MT"/>
              </a:rPr>
              <a:t> </a:t>
            </a:r>
            <a:r>
              <a:rPr dirty="0" sz="1350" spc="-160">
                <a:latin typeface="Arial MT"/>
                <a:cs typeface="Arial MT"/>
              </a:rPr>
              <a:t>device,</a:t>
            </a:r>
            <a:r>
              <a:rPr dirty="0" sz="1350" spc="-130">
                <a:latin typeface="Arial MT"/>
                <a:cs typeface="Arial MT"/>
              </a:rPr>
              <a:t> </a:t>
            </a:r>
            <a:r>
              <a:rPr dirty="0" sz="1350" spc="-165">
                <a:latin typeface="Arial MT"/>
                <a:cs typeface="Arial MT"/>
              </a:rPr>
              <a:t>connects</a:t>
            </a:r>
            <a:r>
              <a:rPr dirty="0" sz="1350" spc="-35">
                <a:latin typeface="Arial MT"/>
                <a:cs typeface="Arial MT"/>
              </a:rPr>
              <a:t> </a:t>
            </a:r>
            <a:r>
              <a:rPr dirty="0" sz="1350" spc="-25">
                <a:latin typeface="Arial MT"/>
                <a:cs typeface="Arial MT"/>
              </a:rPr>
              <a:t>to </a:t>
            </a:r>
            <a:r>
              <a:rPr dirty="0" sz="1350" spc="-135">
                <a:latin typeface="Arial MT"/>
                <a:cs typeface="Arial MT"/>
              </a:rPr>
              <a:t>other</a:t>
            </a:r>
            <a:r>
              <a:rPr dirty="0" sz="1350" spc="35">
                <a:latin typeface="Arial MT"/>
                <a:cs typeface="Arial MT"/>
              </a:rPr>
              <a:t> </a:t>
            </a:r>
            <a:r>
              <a:rPr dirty="0" sz="1350" spc="-80">
                <a:latin typeface="Arial MT"/>
                <a:cs typeface="Arial MT"/>
              </a:rPr>
              <a:t>snarthoze</a:t>
            </a:r>
            <a:r>
              <a:rPr dirty="0" sz="1350" spc="-40">
                <a:latin typeface="Arial MT"/>
                <a:cs typeface="Arial MT"/>
              </a:rPr>
              <a:t> </a:t>
            </a:r>
            <a:r>
              <a:rPr dirty="0" sz="1350" spc="-65">
                <a:latin typeface="Arial MT"/>
                <a:cs typeface="Arial MT"/>
              </a:rPr>
              <a:t>systems.</a:t>
            </a:r>
            <a:endParaRPr sz="1350">
              <a:latin typeface="Arial MT"/>
              <a:cs typeface="Arial MT"/>
            </a:endParaRPr>
          </a:p>
          <a:p>
            <a:pPr marL="62865">
              <a:lnSpc>
                <a:spcPts val="1465"/>
              </a:lnSpc>
            </a:pPr>
            <a:r>
              <a:rPr dirty="0" sz="1400" spc="-150">
                <a:latin typeface="Arial MT"/>
                <a:cs typeface="Arial MT"/>
              </a:rPr>
              <a:t>•Daily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235">
                <a:latin typeface="Arial MT"/>
                <a:cs typeface="Arial MT"/>
              </a:rPr>
              <a:t>Use:</a:t>
            </a:r>
            <a:r>
              <a:rPr dirty="0" sz="1400" spc="65">
                <a:latin typeface="Arial MT"/>
                <a:cs typeface="Arial MT"/>
              </a:rPr>
              <a:t> </a:t>
            </a:r>
            <a:r>
              <a:rPr dirty="0" sz="1400" spc="-140">
                <a:latin typeface="Arial MT"/>
                <a:cs typeface="Arial MT"/>
              </a:rPr>
              <a:t>Adjustslighting,security,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58419">
              <a:lnSpc>
                <a:spcPts val="1570"/>
              </a:lnSpc>
            </a:pPr>
            <a:r>
              <a:rPr dirty="0" sz="1350" spc="-140">
                <a:latin typeface="Arial MT"/>
                <a:cs typeface="Arial MT"/>
              </a:rPr>
              <a:t>temperature</a:t>
            </a:r>
            <a:r>
              <a:rPr dirty="0" sz="1350" spc="10">
                <a:latin typeface="Arial MT"/>
                <a:cs typeface="Arial MT"/>
              </a:rPr>
              <a:t> </a:t>
            </a:r>
            <a:r>
              <a:rPr dirty="0" sz="1350" spc="-170">
                <a:latin typeface="Arial MT"/>
                <a:cs typeface="Arial MT"/>
              </a:rPr>
              <a:t>via</a:t>
            </a:r>
            <a:r>
              <a:rPr dirty="0" sz="1350" spc="-120">
                <a:latin typeface="Arial MT"/>
                <a:cs typeface="Arial MT"/>
              </a:rPr>
              <a:t> </a:t>
            </a:r>
            <a:r>
              <a:rPr dirty="0" sz="1350" spc="-175">
                <a:latin typeface="Arial MT"/>
                <a:cs typeface="Arial MT"/>
              </a:rPr>
              <a:t>voice</a:t>
            </a:r>
            <a:r>
              <a:rPr dirty="0" sz="1350" spc="-65">
                <a:latin typeface="Arial MT"/>
                <a:cs typeface="Arial MT"/>
              </a:rPr>
              <a:t> </a:t>
            </a:r>
            <a:r>
              <a:rPr dirty="0" sz="1350" spc="-10">
                <a:latin typeface="Arial MT"/>
                <a:cs typeface="Arial MT"/>
              </a:rPr>
              <a:t>cozzands.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159" y="901932"/>
            <a:ext cx="5524500" cy="9448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3790"/>
              </a:lnSpc>
              <a:spcBef>
                <a:spcPts val="110"/>
              </a:spcBef>
            </a:pPr>
            <a:r>
              <a:rPr dirty="0" sz="3400">
                <a:latin typeface="Times New Roman"/>
                <a:cs typeface="Times New Roman"/>
              </a:rPr>
              <a:t>#Tash</a:t>
            </a:r>
            <a:r>
              <a:rPr dirty="0" sz="3400" spc="-30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2:</a:t>
            </a:r>
            <a:r>
              <a:rPr dirty="0" sz="3400" spc="-28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User</a:t>
            </a:r>
            <a:r>
              <a:rPr dirty="0" sz="3400" spc="-25">
                <a:latin typeface="Times New Roman"/>
                <a:cs typeface="Times New Roman"/>
              </a:rPr>
              <a:t> </a:t>
            </a:r>
            <a:r>
              <a:rPr dirty="0" sz="3400" spc="135">
                <a:latin typeface="Times New Roman"/>
                <a:cs typeface="Times New Roman"/>
              </a:rPr>
              <a:t>Journey</a:t>
            </a:r>
            <a:r>
              <a:rPr dirty="0" sz="3400" spc="-3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Map</a:t>
            </a:r>
            <a:r>
              <a:rPr dirty="0" sz="3400" spc="-315">
                <a:latin typeface="Times New Roman"/>
                <a:cs typeface="Times New Roman"/>
              </a:rPr>
              <a:t> </a:t>
            </a:r>
            <a:r>
              <a:rPr dirty="0" sz="3400" spc="90">
                <a:latin typeface="Times New Roman"/>
                <a:cs typeface="Times New Roman"/>
              </a:rPr>
              <a:t>for</a:t>
            </a:r>
            <a:endParaRPr sz="3400">
              <a:latin typeface="Times New Roman"/>
              <a:cs typeface="Times New Roman"/>
            </a:endParaRPr>
          </a:p>
          <a:p>
            <a:pPr algn="ctr">
              <a:lnSpc>
                <a:spcPts val="3429"/>
              </a:lnSpc>
            </a:pPr>
            <a:r>
              <a:rPr dirty="0" sz="3100" spc="-195">
                <a:latin typeface="Arial MT"/>
                <a:cs typeface="Arial MT"/>
              </a:rPr>
              <a:t>At—</a:t>
            </a:r>
            <a:r>
              <a:rPr dirty="0" sz="3100" spc="-10">
                <a:latin typeface="Arial MT"/>
                <a:cs typeface="Arial MT"/>
              </a:rPr>
              <a:t>Fridge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86400" y="2517391"/>
            <a:ext cx="5274310" cy="55422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3495" marR="163195" indent="-11430">
              <a:lnSpc>
                <a:spcPts val="2150"/>
              </a:lnSpc>
              <a:spcBef>
                <a:spcPts val="229"/>
              </a:spcBef>
            </a:pPr>
            <a:r>
              <a:rPr dirty="0" sz="1850" spc="-270">
                <a:latin typeface="Arial MT"/>
                <a:cs typeface="Arial MT"/>
              </a:rPr>
              <a:t>Based</a:t>
            </a:r>
            <a:r>
              <a:rPr dirty="0" sz="1850" spc="-55">
                <a:latin typeface="Arial MT"/>
                <a:cs typeface="Arial MT"/>
              </a:rPr>
              <a:t> </a:t>
            </a:r>
            <a:r>
              <a:rPr dirty="0" sz="1850" spc="-260">
                <a:latin typeface="Arial MT"/>
                <a:cs typeface="Arial MT"/>
              </a:rPr>
              <a:t>on</a:t>
            </a:r>
            <a:r>
              <a:rPr dirty="0" sz="1850" spc="-215">
                <a:latin typeface="Arial MT"/>
                <a:cs typeface="Arial MT"/>
              </a:rPr>
              <a:t> </a:t>
            </a:r>
            <a:r>
              <a:rPr dirty="0" sz="1850" spc="-140">
                <a:latin typeface="Arial MT"/>
                <a:cs typeface="Arial MT"/>
              </a:rPr>
              <a:t>the</a:t>
            </a:r>
            <a:r>
              <a:rPr dirty="0" sz="1850" spc="-120">
                <a:latin typeface="Arial MT"/>
                <a:cs typeface="Arial MT"/>
              </a:rPr>
              <a:t> </a:t>
            </a:r>
            <a:r>
              <a:rPr dirty="0" sz="1850" spc="-215">
                <a:latin typeface="Arial MT"/>
                <a:cs typeface="Arial MT"/>
              </a:rPr>
              <a:t>given</a:t>
            </a:r>
            <a:r>
              <a:rPr dirty="0" sz="1850" spc="-190">
                <a:latin typeface="Arial MT"/>
                <a:cs typeface="Arial MT"/>
              </a:rPr>
              <a:t> </a:t>
            </a:r>
            <a:r>
              <a:rPr dirty="0" sz="1850" spc="-204">
                <a:latin typeface="Arial MT"/>
                <a:cs typeface="Arial MT"/>
              </a:rPr>
              <a:t>link(Samsung</a:t>
            </a:r>
            <a:r>
              <a:rPr dirty="0" sz="1850" spc="125">
                <a:latin typeface="Arial MT"/>
                <a:cs typeface="Arial MT"/>
              </a:rPr>
              <a:t> </a:t>
            </a:r>
            <a:r>
              <a:rPr dirty="0" sz="1850" spc="-275">
                <a:latin typeface="Arial MT"/>
                <a:cs typeface="Arial MT"/>
              </a:rPr>
              <a:t>AI</a:t>
            </a:r>
            <a:r>
              <a:rPr dirty="0" sz="1850" spc="-254">
                <a:latin typeface="Arial MT"/>
                <a:cs typeface="Arial MT"/>
              </a:rPr>
              <a:t> </a:t>
            </a:r>
            <a:r>
              <a:rPr dirty="0" sz="1850" spc="-245">
                <a:latin typeface="Arial MT"/>
                <a:cs typeface="Arial MT"/>
              </a:rPr>
              <a:t>Family</a:t>
            </a:r>
            <a:r>
              <a:rPr dirty="0" sz="1850" spc="-50">
                <a:latin typeface="Arial MT"/>
                <a:cs typeface="Arial MT"/>
              </a:rPr>
              <a:t> </a:t>
            </a:r>
            <a:r>
              <a:rPr dirty="0" sz="1850" spc="-155">
                <a:latin typeface="Arial MT"/>
                <a:cs typeface="Arial MT"/>
              </a:rPr>
              <a:t>hub),</a:t>
            </a:r>
            <a:r>
              <a:rPr dirty="0" sz="1850" spc="-135">
                <a:latin typeface="Arial MT"/>
                <a:cs typeface="Arial MT"/>
              </a:rPr>
              <a:t> </a:t>
            </a:r>
            <a:r>
              <a:rPr dirty="0" sz="1850" spc="-170">
                <a:latin typeface="Arial MT"/>
                <a:cs typeface="Arial MT"/>
              </a:rPr>
              <a:t>here's</a:t>
            </a:r>
            <a:r>
              <a:rPr dirty="0" sz="1850" spc="-85">
                <a:latin typeface="Arial MT"/>
                <a:cs typeface="Arial MT"/>
              </a:rPr>
              <a:t> </a:t>
            </a:r>
            <a:r>
              <a:rPr dirty="0" sz="1850" spc="-290">
                <a:latin typeface="Arial MT"/>
                <a:cs typeface="Arial MT"/>
              </a:rPr>
              <a:t>a</a:t>
            </a:r>
            <a:r>
              <a:rPr dirty="0" sz="1850" spc="-145">
                <a:latin typeface="Arial MT"/>
                <a:cs typeface="Arial MT"/>
              </a:rPr>
              <a:t> </a:t>
            </a:r>
            <a:r>
              <a:rPr dirty="0" sz="1850" spc="-114">
                <a:latin typeface="Arial MT"/>
                <a:cs typeface="Arial MT"/>
              </a:rPr>
              <a:t>user </a:t>
            </a:r>
            <a:r>
              <a:rPr dirty="0" sz="1850" spc="-190">
                <a:latin typeface="Arial MT"/>
                <a:cs typeface="Arial MT"/>
              </a:rPr>
              <a:t>journey</a:t>
            </a:r>
            <a:r>
              <a:rPr dirty="0" sz="1850" spc="-70">
                <a:latin typeface="Arial MT"/>
                <a:cs typeface="Arial MT"/>
              </a:rPr>
              <a:t> </a:t>
            </a:r>
            <a:r>
              <a:rPr dirty="0" sz="1850" spc="-20">
                <a:latin typeface="Arial MT"/>
                <a:cs typeface="Arial MT"/>
              </a:rPr>
              <a:t>map:</a:t>
            </a:r>
            <a:endParaRPr sz="1850">
              <a:latin typeface="Arial MT"/>
              <a:cs typeface="Arial MT"/>
            </a:endParaRPr>
          </a:p>
          <a:p>
            <a:pPr marL="22225">
              <a:lnSpc>
                <a:spcPts val="2185"/>
              </a:lnSpc>
              <a:spcBef>
                <a:spcPts val="2014"/>
              </a:spcBef>
            </a:pPr>
            <a:r>
              <a:rPr dirty="0" sz="1850" spc="-155">
                <a:latin typeface="Arial MT"/>
                <a:cs typeface="Arial MT"/>
              </a:rPr>
              <a:t>*User</a:t>
            </a:r>
            <a:r>
              <a:rPr dirty="0" sz="1850" spc="20">
                <a:latin typeface="Arial MT"/>
                <a:cs typeface="Arial MT"/>
              </a:rPr>
              <a:t> </a:t>
            </a:r>
            <a:r>
              <a:rPr dirty="0" sz="1850" spc="-60">
                <a:latin typeface="Arial MT"/>
                <a:cs typeface="Arial MT"/>
              </a:rPr>
              <a:t>Journey:</a:t>
            </a:r>
            <a:endParaRPr sz="1850">
              <a:latin typeface="Arial MT"/>
              <a:cs typeface="Arial MT"/>
            </a:endParaRPr>
          </a:p>
          <a:p>
            <a:pPr marL="22860">
              <a:lnSpc>
                <a:spcPts val="2170"/>
              </a:lnSpc>
            </a:pPr>
            <a:r>
              <a:rPr dirty="0" sz="1850" spc="-165">
                <a:latin typeface="Arial MT"/>
                <a:cs typeface="Arial MT"/>
              </a:rPr>
              <a:t>•Anareness:</a:t>
            </a:r>
            <a:r>
              <a:rPr dirty="0" sz="1850" spc="-105">
                <a:latin typeface="Arial MT"/>
                <a:cs typeface="Arial MT"/>
              </a:rPr>
              <a:t> </a:t>
            </a:r>
            <a:r>
              <a:rPr dirty="0" sz="1850" spc="-220">
                <a:latin typeface="Arial MT"/>
                <a:cs typeface="Arial MT"/>
              </a:rPr>
              <a:t>User</a:t>
            </a:r>
            <a:r>
              <a:rPr dirty="0" sz="1850" spc="-85">
                <a:latin typeface="Arial MT"/>
                <a:cs typeface="Arial MT"/>
              </a:rPr>
              <a:t> </a:t>
            </a:r>
            <a:r>
              <a:rPr dirty="0" sz="1850" spc="-235">
                <a:latin typeface="Arial MT"/>
                <a:cs typeface="Arial MT"/>
              </a:rPr>
              <a:t>matches</a:t>
            </a:r>
            <a:r>
              <a:rPr dirty="0" sz="1850" spc="-15">
                <a:latin typeface="Arial MT"/>
                <a:cs typeface="Arial MT"/>
              </a:rPr>
              <a:t> </a:t>
            </a:r>
            <a:r>
              <a:rPr dirty="0" sz="1850" spc="-235">
                <a:latin typeface="Arial MT"/>
                <a:cs typeface="Arial MT"/>
              </a:rPr>
              <a:t>an</a:t>
            </a:r>
            <a:r>
              <a:rPr dirty="0" sz="1850" spc="-165">
                <a:latin typeface="Arial MT"/>
                <a:cs typeface="Arial MT"/>
              </a:rPr>
              <a:t> </a:t>
            </a:r>
            <a:r>
              <a:rPr dirty="0" sz="1850" spc="-200">
                <a:latin typeface="Arial MT"/>
                <a:cs typeface="Arial MT"/>
              </a:rPr>
              <a:t>online</a:t>
            </a:r>
            <a:r>
              <a:rPr dirty="0" sz="1850" spc="-135">
                <a:latin typeface="Arial MT"/>
                <a:cs typeface="Arial MT"/>
              </a:rPr>
              <a:t> </a:t>
            </a:r>
            <a:r>
              <a:rPr dirty="0" sz="1850" spc="-190">
                <a:latin typeface="Arial MT"/>
                <a:cs typeface="Arial MT"/>
              </a:rPr>
              <a:t>review</a:t>
            </a:r>
            <a:r>
              <a:rPr dirty="0" sz="1850" spc="-110">
                <a:latin typeface="Arial MT"/>
                <a:cs typeface="Arial MT"/>
              </a:rPr>
              <a:t> </a:t>
            </a:r>
            <a:r>
              <a:rPr dirty="0" sz="1850" spc="-195">
                <a:latin typeface="Arial MT"/>
                <a:cs typeface="Arial MT"/>
              </a:rPr>
              <a:t>about</a:t>
            </a:r>
            <a:r>
              <a:rPr dirty="0" sz="1850" spc="-114">
                <a:latin typeface="Arial MT"/>
                <a:cs typeface="Arial MT"/>
              </a:rPr>
              <a:t> </a:t>
            </a:r>
            <a:r>
              <a:rPr dirty="0" sz="1850" spc="-140">
                <a:latin typeface="Arial MT"/>
                <a:cs typeface="Arial MT"/>
              </a:rPr>
              <a:t>the</a:t>
            </a:r>
            <a:r>
              <a:rPr dirty="0" sz="1850" spc="-90">
                <a:latin typeface="Arial MT"/>
                <a:cs typeface="Arial MT"/>
              </a:rPr>
              <a:t> </a:t>
            </a:r>
            <a:r>
              <a:rPr dirty="0" sz="1850" spc="-275">
                <a:latin typeface="Arial MT"/>
                <a:cs typeface="Arial MT"/>
              </a:rPr>
              <a:t>AI</a:t>
            </a:r>
            <a:r>
              <a:rPr dirty="0" sz="1850" spc="-250">
                <a:latin typeface="Arial MT"/>
                <a:cs typeface="Arial MT"/>
              </a:rPr>
              <a:t> </a:t>
            </a:r>
            <a:r>
              <a:rPr dirty="0" sz="1850" spc="-60">
                <a:latin typeface="Arial MT"/>
                <a:cs typeface="Arial MT"/>
              </a:rPr>
              <a:t>fridge.</a:t>
            </a:r>
            <a:endParaRPr sz="1850">
              <a:latin typeface="Arial MT"/>
              <a:cs typeface="Arial MT"/>
            </a:endParaRPr>
          </a:p>
          <a:p>
            <a:pPr marL="15240" marR="276225" indent="6985">
              <a:lnSpc>
                <a:spcPts val="2150"/>
              </a:lnSpc>
              <a:spcBef>
                <a:spcPts val="120"/>
              </a:spcBef>
            </a:pPr>
            <a:r>
              <a:rPr dirty="0" sz="1850" spc="-155">
                <a:latin typeface="Arial MT"/>
                <a:cs typeface="Arial MT"/>
              </a:rPr>
              <a:t>•Consideration:</a:t>
            </a:r>
            <a:r>
              <a:rPr dirty="0" sz="1850" spc="-195">
                <a:latin typeface="Arial MT"/>
                <a:cs typeface="Arial MT"/>
              </a:rPr>
              <a:t> </a:t>
            </a:r>
            <a:r>
              <a:rPr dirty="0" sz="1850" spc="-260">
                <a:latin typeface="Arial MT"/>
                <a:cs typeface="Arial MT"/>
              </a:rPr>
              <a:t>Compares</a:t>
            </a:r>
            <a:r>
              <a:rPr dirty="0" sz="1850" spc="50">
                <a:latin typeface="Arial MT"/>
                <a:cs typeface="Arial MT"/>
              </a:rPr>
              <a:t> </a:t>
            </a:r>
            <a:r>
              <a:rPr dirty="0" sz="1850" spc="-275">
                <a:latin typeface="Arial MT"/>
                <a:cs typeface="Arial MT"/>
              </a:rPr>
              <a:t>AI</a:t>
            </a:r>
            <a:r>
              <a:rPr dirty="0" sz="1850" spc="-175">
                <a:latin typeface="Arial MT"/>
                <a:cs typeface="Arial MT"/>
              </a:rPr>
              <a:t> </a:t>
            </a:r>
            <a:r>
              <a:rPr dirty="0" sz="1850" spc="-125">
                <a:latin typeface="Arial MT"/>
                <a:cs typeface="Arial MT"/>
              </a:rPr>
              <a:t>fridge</a:t>
            </a:r>
            <a:r>
              <a:rPr dirty="0" sz="1850" spc="-95">
                <a:latin typeface="Arial MT"/>
                <a:cs typeface="Arial MT"/>
              </a:rPr>
              <a:t> </a:t>
            </a:r>
            <a:r>
              <a:rPr dirty="0" sz="1850" spc="-135">
                <a:latin typeface="Arial MT"/>
                <a:cs typeface="Arial MT"/>
              </a:rPr>
              <a:t>features(food</a:t>
            </a:r>
            <a:r>
              <a:rPr dirty="0" sz="1850" spc="-50">
                <a:latin typeface="Arial MT"/>
                <a:cs typeface="Arial MT"/>
              </a:rPr>
              <a:t> </a:t>
            </a:r>
            <a:r>
              <a:rPr dirty="0" sz="1850" spc="-100">
                <a:latin typeface="Arial MT"/>
                <a:cs typeface="Arial MT"/>
              </a:rPr>
              <a:t>tracking, </a:t>
            </a:r>
            <a:r>
              <a:rPr dirty="0" sz="1850" spc="-200">
                <a:latin typeface="Arial MT"/>
                <a:cs typeface="Arial MT"/>
              </a:rPr>
              <a:t>voice</a:t>
            </a:r>
            <a:r>
              <a:rPr dirty="0" sz="1850" spc="-90">
                <a:latin typeface="Arial MT"/>
                <a:cs typeface="Arial MT"/>
              </a:rPr>
              <a:t> </a:t>
            </a:r>
            <a:r>
              <a:rPr dirty="0" sz="1850" spc="-10">
                <a:latin typeface="Arial MT"/>
                <a:cs typeface="Arial MT"/>
              </a:rPr>
              <a:t>control).</a:t>
            </a:r>
            <a:endParaRPr sz="1850">
              <a:latin typeface="Arial MT"/>
              <a:cs typeface="Arial MT"/>
            </a:endParaRPr>
          </a:p>
          <a:p>
            <a:pPr marL="22860">
              <a:lnSpc>
                <a:spcPts val="2050"/>
              </a:lnSpc>
            </a:pPr>
            <a:r>
              <a:rPr dirty="0" sz="1850" spc="-175">
                <a:latin typeface="Arial MT"/>
                <a:cs typeface="Arial MT"/>
              </a:rPr>
              <a:t>•Purchase:</a:t>
            </a:r>
            <a:r>
              <a:rPr dirty="0" sz="1850" spc="40">
                <a:latin typeface="Arial MT"/>
                <a:cs typeface="Arial MT"/>
              </a:rPr>
              <a:t> </a:t>
            </a:r>
            <a:r>
              <a:rPr dirty="0" sz="1850" spc="-195">
                <a:latin typeface="Arial MT"/>
                <a:cs typeface="Arial MT"/>
              </a:rPr>
              <a:t>Orders</a:t>
            </a:r>
            <a:r>
              <a:rPr dirty="0" sz="1850" spc="-75">
                <a:latin typeface="Arial MT"/>
                <a:cs typeface="Arial MT"/>
              </a:rPr>
              <a:t> </a:t>
            </a:r>
            <a:r>
              <a:rPr dirty="0" sz="1850" spc="-140">
                <a:latin typeface="Arial MT"/>
                <a:cs typeface="Arial MT"/>
              </a:rPr>
              <a:t>the</a:t>
            </a:r>
            <a:r>
              <a:rPr dirty="0" sz="1850" spc="-150">
                <a:latin typeface="Arial MT"/>
                <a:cs typeface="Arial MT"/>
              </a:rPr>
              <a:t> </a:t>
            </a:r>
            <a:r>
              <a:rPr dirty="0" sz="1850" spc="-125">
                <a:latin typeface="Arial MT"/>
                <a:cs typeface="Arial MT"/>
              </a:rPr>
              <a:t>fridge</a:t>
            </a:r>
            <a:r>
              <a:rPr dirty="0" sz="1850" spc="-114">
                <a:latin typeface="Arial MT"/>
                <a:cs typeface="Arial MT"/>
              </a:rPr>
              <a:t> </a:t>
            </a:r>
            <a:r>
              <a:rPr dirty="0" sz="1850" spc="-155">
                <a:latin typeface="Arial MT"/>
                <a:cs typeface="Arial MT"/>
              </a:rPr>
              <a:t>from</a:t>
            </a:r>
            <a:r>
              <a:rPr dirty="0" sz="1850" spc="-130">
                <a:latin typeface="Arial MT"/>
                <a:cs typeface="Arial MT"/>
              </a:rPr>
              <a:t> </a:t>
            </a:r>
            <a:r>
              <a:rPr dirty="0" sz="1850" spc="-235">
                <a:latin typeface="Arial MT"/>
                <a:cs typeface="Arial MT"/>
              </a:rPr>
              <a:t>an</a:t>
            </a:r>
            <a:r>
              <a:rPr dirty="0" sz="1850" spc="-105">
                <a:latin typeface="Arial MT"/>
                <a:cs typeface="Arial MT"/>
              </a:rPr>
              <a:t> </a:t>
            </a:r>
            <a:r>
              <a:rPr dirty="0" sz="1850" spc="-195">
                <a:latin typeface="Arial MT"/>
                <a:cs typeface="Arial MT"/>
              </a:rPr>
              <a:t>e-</a:t>
            </a:r>
            <a:r>
              <a:rPr dirty="0" sz="1850" spc="-250">
                <a:latin typeface="Arial MT"/>
                <a:cs typeface="Arial MT"/>
              </a:rPr>
              <a:t>commerce</a:t>
            </a:r>
            <a:r>
              <a:rPr dirty="0" sz="1850" spc="60">
                <a:latin typeface="Arial MT"/>
                <a:cs typeface="Arial MT"/>
              </a:rPr>
              <a:t> </a:t>
            </a:r>
            <a:r>
              <a:rPr dirty="0" sz="1850" spc="-25">
                <a:latin typeface="Arial MT"/>
                <a:cs typeface="Arial MT"/>
              </a:rPr>
              <a:t>platform.</a:t>
            </a:r>
            <a:endParaRPr sz="1850">
              <a:latin typeface="Arial MT"/>
              <a:cs typeface="Arial MT"/>
            </a:endParaRPr>
          </a:p>
          <a:p>
            <a:pPr marL="22860">
              <a:lnSpc>
                <a:spcPts val="2185"/>
              </a:lnSpc>
            </a:pPr>
            <a:r>
              <a:rPr dirty="0" sz="1850" spc="-145">
                <a:latin typeface="Arial MT"/>
                <a:cs typeface="Arial MT"/>
              </a:rPr>
              <a:t>•0nboarding:</a:t>
            </a:r>
            <a:r>
              <a:rPr dirty="0" sz="1850" spc="-5">
                <a:latin typeface="Arial MT"/>
                <a:cs typeface="Arial MT"/>
              </a:rPr>
              <a:t> </a:t>
            </a:r>
            <a:r>
              <a:rPr dirty="0" sz="1850" spc="-240">
                <a:latin typeface="Arial MT"/>
                <a:cs typeface="Arial MT"/>
              </a:rPr>
              <a:t>Connects</a:t>
            </a:r>
            <a:r>
              <a:rPr dirty="0" sz="1850" spc="-5">
                <a:latin typeface="Arial MT"/>
                <a:cs typeface="Arial MT"/>
              </a:rPr>
              <a:t> </a:t>
            </a:r>
            <a:r>
              <a:rPr dirty="0" sz="1850" spc="-140">
                <a:latin typeface="Arial MT"/>
                <a:cs typeface="Arial MT"/>
              </a:rPr>
              <a:t>the</a:t>
            </a:r>
            <a:r>
              <a:rPr dirty="0" sz="1850" spc="-165">
                <a:latin typeface="Arial MT"/>
                <a:cs typeface="Arial MT"/>
              </a:rPr>
              <a:t> </a:t>
            </a:r>
            <a:r>
              <a:rPr dirty="0" sz="1850" spc="-125">
                <a:latin typeface="Arial MT"/>
                <a:cs typeface="Arial MT"/>
              </a:rPr>
              <a:t>fridge</a:t>
            </a:r>
            <a:r>
              <a:rPr dirty="0" sz="1850" spc="-140">
                <a:latin typeface="Arial MT"/>
                <a:cs typeface="Arial MT"/>
              </a:rPr>
              <a:t> </a:t>
            </a:r>
            <a:r>
              <a:rPr dirty="0" sz="1850" spc="-120">
                <a:latin typeface="Arial MT"/>
                <a:cs typeface="Arial MT"/>
              </a:rPr>
              <a:t>to</a:t>
            </a:r>
            <a:r>
              <a:rPr dirty="0" sz="1850" spc="-254">
                <a:latin typeface="Arial MT"/>
                <a:cs typeface="Arial MT"/>
              </a:rPr>
              <a:t> </a:t>
            </a:r>
            <a:r>
              <a:rPr dirty="0" sz="1850" spc="-60">
                <a:latin typeface="Arial MT"/>
                <a:cs typeface="Arial MT"/>
              </a:rPr>
              <a:t>I/i-</a:t>
            </a:r>
            <a:r>
              <a:rPr dirty="0" sz="1850" spc="-70">
                <a:latin typeface="Arial MT"/>
                <a:cs typeface="Arial MT"/>
              </a:rPr>
              <a:t>Fi,</a:t>
            </a:r>
            <a:r>
              <a:rPr dirty="0" sz="1850" spc="-160">
                <a:latin typeface="Arial MT"/>
                <a:cs typeface="Arial MT"/>
              </a:rPr>
              <a:t> </a:t>
            </a:r>
            <a:r>
              <a:rPr dirty="0" sz="1850" spc="-175">
                <a:latin typeface="Arial MT"/>
                <a:cs typeface="Arial MT"/>
              </a:rPr>
              <a:t>sets</a:t>
            </a:r>
            <a:r>
              <a:rPr dirty="0" sz="1850" spc="-204">
                <a:latin typeface="Arial MT"/>
                <a:cs typeface="Arial MT"/>
              </a:rPr>
              <a:t> </a:t>
            </a:r>
            <a:r>
              <a:rPr dirty="0" sz="1850" spc="-235">
                <a:latin typeface="Arial MT"/>
                <a:cs typeface="Arial MT"/>
              </a:rPr>
              <a:t>up</a:t>
            </a:r>
            <a:r>
              <a:rPr dirty="0" sz="1850" spc="-165">
                <a:latin typeface="Arial MT"/>
                <a:cs typeface="Arial MT"/>
              </a:rPr>
              <a:t> </a:t>
            </a:r>
            <a:r>
              <a:rPr dirty="0" sz="1850" spc="-10">
                <a:latin typeface="Arial MT"/>
                <a:cs typeface="Arial MT"/>
              </a:rPr>
              <a:t>profiles.</a:t>
            </a:r>
            <a:endParaRPr sz="1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185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</a:pPr>
            <a:r>
              <a:rPr dirty="0" sz="1800" spc="-135">
                <a:latin typeface="Arial MT"/>
                <a:cs typeface="Arial MT"/>
              </a:rPr>
              <a:t>*Daily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Use:</a:t>
            </a:r>
            <a:endParaRPr sz="1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120"/>
              </a:spcBef>
            </a:pPr>
            <a:r>
              <a:rPr dirty="0" sz="1800" spc="-140">
                <a:latin typeface="Arial MT"/>
                <a:cs typeface="Arial MT"/>
              </a:rPr>
              <a:t>•Gets</a:t>
            </a:r>
            <a:r>
              <a:rPr dirty="0" sz="1800" spc="-204">
                <a:latin typeface="Arial MT"/>
                <a:cs typeface="Arial MT"/>
              </a:rPr>
              <a:t> </a:t>
            </a:r>
            <a:r>
              <a:rPr dirty="0" sz="1800" spc="-135">
                <a:latin typeface="Arial MT"/>
                <a:cs typeface="Arial MT"/>
              </a:rPr>
              <a:t>mealsuggestions</a:t>
            </a:r>
            <a:r>
              <a:rPr dirty="0" sz="1800" spc="-280">
                <a:latin typeface="Arial MT"/>
                <a:cs typeface="Arial MT"/>
              </a:rPr>
              <a:t> </a:t>
            </a:r>
            <a:r>
              <a:rPr dirty="0" sz="1800" spc="-204">
                <a:latin typeface="Arial MT"/>
                <a:cs typeface="Arial MT"/>
              </a:rPr>
              <a:t>based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on</a:t>
            </a:r>
            <a:r>
              <a:rPr dirty="0" sz="1800" spc="-195">
                <a:latin typeface="Arial MT"/>
                <a:cs typeface="Arial MT"/>
              </a:rPr>
              <a:t> </a:t>
            </a:r>
            <a:r>
              <a:rPr dirty="0" sz="1800" spc="-55">
                <a:latin typeface="Arial MT"/>
                <a:cs typeface="Arial MT"/>
              </a:rPr>
              <a:t>stockedingredients.</a:t>
            </a:r>
            <a:endParaRPr sz="1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80"/>
              </a:spcBef>
            </a:pPr>
            <a:r>
              <a:rPr dirty="0" sz="1800" spc="-145">
                <a:latin typeface="Arial MT"/>
                <a:cs typeface="Arial MT"/>
              </a:rPr>
              <a:t>•Usesvoice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245">
                <a:latin typeface="Arial MT"/>
                <a:cs typeface="Arial MT"/>
              </a:rPr>
              <a:t>commands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70">
                <a:latin typeface="Arial MT"/>
                <a:cs typeface="Arial MT"/>
              </a:rPr>
              <a:t>to</a:t>
            </a:r>
            <a:r>
              <a:rPr dirty="0" sz="1800" spc="-135">
                <a:latin typeface="Arial MT"/>
                <a:cs typeface="Arial MT"/>
              </a:rPr>
              <a:t> </a:t>
            </a:r>
            <a:r>
              <a:rPr dirty="0" sz="1800" spc="-200">
                <a:latin typeface="Arial MT"/>
                <a:cs typeface="Arial MT"/>
              </a:rPr>
              <a:t>add</a:t>
            </a:r>
            <a:r>
              <a:rPr dirty="0" sz="1800" spc="-135">
                <a:latin typeface="Arial MT"/>
                <a:cs typeface="Arial MT"/>
              </a:rPr>
              <a:t> </a:t>
            </a:r>
            <a:r>
              <a:rPr dirty="0" sz="1800" spc="-125">
                <a:latin typeface="Arial MT"/>
                <a:cs typeface="Arial MT"/>
              </a:rPr>
              <a:t>groceries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70">
                <a:latin typeface="Arial MT"/>
                <a:cs typeface="Arial MT"/>
              </a:rPr>
              <a:t>to</a:t>
            </a:r>
            <a:r>
              <a:rPr dirty="0" sz="1800" spc="-135">
                <a:latin typeface="Arial MT"/>
                <a:cs typeface="Arial MT"/>
              </a:rPr>
              <a:t> </a:t>
            </a:r>
            <a:r>
              <a:rPr dirty="0" sz="1800" spc="-260">
                <a:latin typeface="Arial MT"/>
                <a:cs typeface="Arial MT"/>
              </a:rPr>
              <a:t>a</a:t>
            </a:r>
            <a:r>
              <a:rPr dirty="0" sz="1800" spc="-195">
                <a:latin typeface="Arial MT"/>
                <a:cs typeface="Arial MT"/>
              </a:rPr>
              <a:t> </a:t>
            </a:r>
            <a:r>
              <a:rPr dirty="0" sz="1800" spc="-175">
                <a:latin typeface="Arial MT"/>
                <a:cs typeface="Arial MT"/>
              </a:rPr>
              <a:t>shopping</a:t>
            </a:r>
            <a:r>
              <a:rPr dirty="0" sz="1800" spc="-1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list.</a:t>
            </a:r>
            <a:endParaRPr sz="1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120"/>
              </a:spcBef>
            </a:pPr>
            <a:r>
              <a:rPr dirty="0" sz="1800" spc="-110">
                <a:latin typeface="Arial MT"/>
                <a:cs typeface="Arial MT"/>
              </a:rPr>
              <a:t>•Monitors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30">
                <a:latin typeface="Arial MT"/>
                <a:cs typeface="Arial MT"/>
              </a:rPr>
              <a:t>expiration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30">
                <a:latin typeface="Arial MT"/>
                <a:cs typeface="Arial MT"/>
              </a:rPr>
              <a:t>datesvia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-110">
                <a:latin typeface="Arial MT"/>
                <a:cs typeface="Arial MT"/>
              </a:rPr>
              <a:t>the</a:t>
            </a:r>
            <a:r>
              <a:rPr dirty="0" sz="1800" spc="-13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app.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</a:pPr>
            <a:r>
              <a:rPr dirty="0" sz="1800" spc="-130">
                <a:latin typeface="Arial MT"/>
                <a:cs typeface="Arial MT"/>
              </a:rPr>
              <a:t>*Challenges6</a:t>
            </a:r>
            <a:r>
              <a:rPr dirty="0" sz="1800" spc="-114">
                <a:latin typeface="Arial MT"/>
                <a:cs typeface="Arial MT"/>
              </a:rPr>
              <a:t> </a:t>
            </a:r>
            <a:r>
              <a:rPr dirty="0" sz="1800" spc="-235">
                <a:latin typeface="Arial MT"/>
                <a:cs typeface="Arial MT"/>
              </a:rPr>
              <a:t>Pain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Points:</a:t>
            </a:r>
            <a:endParaRPr sz="1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75"/>
              </a:spcBef>
            </a:pPr>
            <a:r>
              <a:rPr dirty="0" sz="1800" spc="-190">
                <a:latin typeface="Arial MT"/>
                <a:cs typeface="Arial MT"/>
              </a:rPr>
              <a:t>•Expensive</a:t>
            </a:r>
            <a:r>
              <a:rPr dirty="0" sz="1800" spc="85">
                <a:latin typeface="Arial MT"/>
                <a:cs typeface="Arial MT"/>
              </a:rPr>
              <a:t> </a:t>
            </a:r>
            <a:r>
              <a:rPr dirty="0" sz="1800" spc="-180">
                <a:latin typeface="Arial MT"/>
                <a:cs typeface="Arial MT"/>
              </a:rPr>
              <a:t>compared</a:t>
            </a:r>
            <a:r>
              <a:rPr dirty="0" sz="1800" spc="-160">
                <a:latin typeface="Arial MT"/>
                <a:cs typeface="Arial MT"/>
              </a:rPr>
              <a:t> </a:t>
            </a:r>
            <a:r>
              <a:rPr dirty="0" sz="1800" spc="-70">
                <a:latin typeface="Arial MT"/>
                <a:cs typeface="Arial MT"/>
              </a:rPr>
              <a:t>to</a:t>
            </a:r>
            <a:r>
              <a:rPr dirty="0" sz="1800" spc="-190">
                <a:latin typeface="Arial MT"/>
                <a:cs typeface="Arial MT"/>
              </a:rPr>
              <a:t> </a:t>
            </a:r>
            <a:r>
              <a:rPr dirty="0" sz="1800" spc="-105">
                <a:latin typeface="Arial MT"/>
                <a:cs typeface="Arial MT"/>
              </a:rPr>
              <a:t>regular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fridges.</a:t>
            </a:r>
            <a:endParaRPr sz="1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125"/>
              </a:spcBef>
            </a:pPr>
            <a:r>
              <a:rPr dirty="0" sz="1800" spc="-135">
                <a:latin typeface="Arial MT"/>
                <a:cs typeface="Arial MT"/>
              </a:rPr>
              <a:t>•Requires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55">
                <a:latin typeface="Arial MT"/>
                <a:cs typeface="Arial MT"/>
              </a:rPr>
              <a:t>stable</a:t>
            </a:r>
            <a:r>
              <a:rPr dirty="0" sz="1800" spc="-140">
                <a:latin typeface="Arial MT"/>
                <a:cs typeface="Arial MT"/>
              </a:rPr>
              <a:t> </a:t>
            </a:r>
            <a:r>
              <a:rPr dirty="0" sz="1800" spc="-75">
                <a:latin typeface="Arial MT"/>
                <a:cs typeface="Arial MT"/>
              </a:rPr>
              <a:t>internet</a:t>
            </a:r>
            <a:r>
              <a:rPr dirty="0" sz="1800" spc="-45">
                <a:latin typeface="Arial MT"/>
                <a:cs typeface="Arial MT"/>
              </a:rPr>
              <a:t> connection.</a:t>
            </a:r>
            <a:endParaRPr sz="1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75"/>
              </a:spcBef>
            </a:pPr>
            <a:r>
              <a:rPr dirty="0" sz="1800" spc="-200">
                <a:latin typeface="Arial MT"/>
                <a:cs typeface="Arial MT"/>
              </a:rPr>
              <a:t>•Some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00">
                <a:latin typeface="Arial MT"/>
                <a:cs typeface="Arial MT"/>
              </a:rPr>
              <a:t>usersfind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Al</a:t>
            </a:r>
            <a:r>
              <a:rPr dirty="0" sz="1800" spc="-17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recommendationsinaccurate.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714" y="721542"/>
            <a:ext cx="5463540" cy="93599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3515"/>
              </a:lnSpc>
              <a:spcBef>
                <a:spcPts val="110"/>
              </a:spcBef>
            </a:pPr>
            <a:r>
              <a:rPr dirty="0" sz="3350">
                <a:latin typeface="Times New Roman"/>
                <a:cs typeface="Times New Roman"/>
              </a:rPr>
              <a:t>#Tash</a:t>
            </a:r>
            <a:r>
              <a:rPr dirty="0" sz="3350" spc="-95">
                <a:latin typeface="Times New Roman"/>
                <a:cs typeface="Times New Roman"/>
              </a:rPr>
              <a:t> </a:t>
            </a:r>
            <a:r>
              <a:rPr dirty="0" sz="3350" spc="-10">
                <a:latin typeface="Times New Roman"/>
                <a:cs typeface="Times New Roman"/>
              </a:rPr>
              <a:t>3:</a:t>
            </a:r>
            <a:r>
              <a:rPr dirty="0" sz="3350" spc="-390">
                <a:latin typeface="Times New Roman"/>
                <a:cs typeface="Times New Roman"/>
              </a:rPr>
              <a:t> </a:t>
            </a:r>
            <a:r>
              <a:rPr dirty="0" sz="3350">
                <a:latin typeface="Times New Roman"/>
                <a:cs typeface="Times New Roman"/>
              </a:rPr>
              <a:t>Choose</a:t>
            </a:r>
            <a:r>
              <a:rPr dirty="0" sz="3350" spc="-80">
                <a:latin typeface="Times New Roman"/>
                <a:cs typeface="Times New Roman"/>
              </a:rPr>
              <a:t> </a:t>
            </a:r>
            <a:r>
              <a:rPr dirty="0" sz="3350">
                <a:latin typeface="Times New Roman"/>
                <a:cs typeface="Times New Roman"/>
              </a:rPr>
              <a:t>a</a:t>
            </a:r>
            <a:r>
              <a:rPr dirty="0" sz="3350" spc="195">
                <a:latin typeface="Times New Roman"/>
                <a:cs typeface="Times New Roman"/>
              </a:rPr>
              <a:t> </a:t>
            </a:r>
            <a:r>
              <a:rPr dirty="0" sz="3350" spc="125">
                <a:latin typeface="Times New Roman"/>
                <a:cs typeface="Times New Roman"/>
              </a:rPr>
              <a:t>Product</a:t>
            </a:r>
            <a:r>
              <a:rPr dirty="0" sz="3350" spc="-55">
                <a:latin typeface="Times New Roman"/>
                <a:cs typeface="Times New Roman"/>
              </a:rPr>
              <a:t> </a:t>
            </a:r>
            <a:r>
              <a:rPr dirty="0" sz="3350" spc="120">
                <a:latin typeface="Times New Roman"/>
                <a:cs typeface="Times New Roman"/>
              </a:rPr>
              <a:t>and</a:t>
            </a:r>
            <a:endParaRPr sz="3350">
              <a:latin typeface="Times New Roman"/>
              <a:cs typeface="Times New Roman"/>
            </a:endParaRPr>
          </a:p>
          <a:p>
            <a:pPr algn="ctr" marL="1270">
              <a:lnSpc>
                <a:spcPts val="3635"/>
              </a:lnSpc>
            </a:pPr>
            <a:r>
              <a:rPr dirty="0" sz="3450" spc="55">
                <a:latin typeface="Times New Roman"/>
                <a:cs typeface="Times New Roman"/>
              </a:rPr>
              <a:t>Create</a:t>
            </a:r>
            <a:r>
              <a:rPr dirty="0" sz="3450" spc="-215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a</a:t>
            </a:r>
            <a:r>
              <a:rPr dirty="0" sz="3450" spc="-160">
                <a:latin typeface="Times New Roman"/>
                <a:cs typeface="Times New Roman"/>
              </a:rPr>
              <a:t> </a:t>
            </a:r>
            <a:r>
              <a:rPr dirty="0" sz="3450" spc="80">
                <a:latin typeface="Times New Roman"/>
                <a:cs typeface="Times New Roman"/>
              </a:rPr>
              <a:t>Storyboard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88213" y="1958895"/>
            <a:ext cx="5206365" cy="77171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R="395605">
              <a:lnSpc>
                <a:spcPts val="3000"/>
              </a:lnSpc>
              <a:spcBef>
                <a:spcPts val="130"/>
              </a:spcBef>
            </a:pPr>
            <a:r>
              <a:rPr dirty="0" sz="2600" spc="-254">
                <a:latin typeface="Arial MT"/>
                <a:cs typeface="Arial MT"/>
              </a:rPr>
              <a:t>Product:</a:t>
            </a:r>
            <a:r>
              <a:rPr dirty="0" sz="2600" spc="-160">
                <a:latin typeface="Arial MT"/>
                <a:cs typeface="Arial MT"/>
              </a:rPr>
              <a:t> </a:t>
            </a:r>
            <a:r>
              <a:rPr dirty="0" sz="2600" spc="-310">
                <a:latin typeface="Arial MT"/>
                <a:cs typeface="Arial MT"/>
              </a:rPr>
              <a:t>Smart</a:t>
            </a:r>
            <a:r>
              <a:rPr dirty="0" sz="2600" spc="-80">
                <a:latin typeface="Arial MT"/>
                <a:cs typeface="Arial MT"/>
              </a:rPr>
              <a:t> </a:t>
            </a:r>
            <a:r>
              <a:rPr dirty="0" sz="2600" spc="-375">
                <a:latin typeface="Arial MT"/>
                <a:cs typeface="Arial MT"/>
              </a:rPr>
              <a:t>\NearabIe</a:t>
            </a:r>
            <a:r>
              <a:rPr dirty="0" sz="2600" spc="-120">
                <a:latin typeface="Arial MT"/>
                <a:cs typeface="Arial MT"/>
              </a:rPr>
              <a:t> </a:t>
            </a:r>
            <a:r>
              <a:rPr dirty="0" sz="2600" spc="-295">
                <a:latin typeface="Arial MT"/>
                <a:cs typeface="Arial MT"/>
              </a:rPr>
              <a:t>Health</a:t>
            </a:r>
            <a:r>
              <a:rPr dirty="0" sz="2600" spc="-180">
                <a:latin typeface="Arial MT"/>
                <a:cs typeface="Arial MT"/>
              </a:rPr>
              <a:t> </a:t>
            </a:r>
            <a:r>
              <a:rPr dirty="0" sz="2600" spc="-440">
                <a:latin typeface="Arial MT"/>
                <a:cs typeface="Arial MT"/>
              </a:rPr>
              <a:t>Band</a:t>
            </a:r>
            <a:endParaRPr sz="2600">
              <a:latin typeface="Arial MT"/>
              <a:cs typeface="Arial MT"/>
            </a:endParaRPr>
          </a:p>
          <a:p>
            <a:pPr algn="ctr" marL="12065" marR="403860">
              <a:lnSpc>
                <a:spcPts val="3030"/>
              </a:lnSpc>
              <a:spcBef>
                <a:spcPts val="155"/>
              </a:spcBef>
            </a:pPr>
            <a:r>
              <a:rPr dirty="0" sz="2700" spc="-405">
                <a:latin typeface="Arial MT"/>
                <a:cs typeface="Arial MT"/>
              </a:rPr>
              <a:t>(A</a:t>
            </a:r>
            <a:r>
              <a:rPr dirty="0" sz="2700" spc="-120">
                <a:latin typeface="Arial MT"/>
                <a:cs typeface="Arial MT"/>
              </a:rPr>
              <a:t> </a:t>
            </a:r>
            <a:r>
              <a:rPr dirty="0" sz="2700" spc="-370">
                <a:latin typeface="Arial MT"/>
                <a:cs typeface="Arial MT"/>
              </a:rPr>
              <a:t>device</a:t>
            </a:r>
            <a:r>
              <a:rPr dirty="0" sz="2700" spc="-185">
                <a:latin typeface="Arial MT"/>
                <a:cs typeface="Arial MT"/>
              </a:rPr>
              <a:t> </a:t>
            </a:r>
            <a:r>
              <a:rPr dirty="0" sz="2700" spc="-225">
                <a:latin typeface="Arial MT"/>
                <a:cs typeface="Arial MT"/>
              </a:rPr>
              <a:t>that</a:t>
            </a:r>
            <a:r>
              <a:rPr dirty="0" sz="2700" spc="-215">
                <a:latin typeface="Arial MT"/>
                <a:cs typeface="Arial MT"/>
              </a:rPr>
              <a:t> </a:t>
            </a:r>
            <a:r>
              <a:rPr dirty="0" sz="2700" spc="-280">
                <a:latin typeface="Arial MT"/>
                <a:cs typeface="Arial MT"/>
              </a:rPr>
              <a:t>tracks</a:t>
            </a:r>
            <a:r>
              <a:rPr dirty="0" sz="2700" spc="-140">
                <a:latin typeface="Arial MT"/>
                <a:cs typeface="Arial MT"/>
              </a:rPr>
              <a:t> </a:t>
            </a:r>
            <a:r>
              <a:rPr dirty="0" sz="2700" spc="-260">
                <a:latin typeface="Arial MT"/>
                <a:cs typeface="Arial MT"/>
              </a:rPr>
              <a:t>vitals</a:t>
            </a:r>
            <a:r>
              <a:rPr dirty="0" sz="2700" spc="-285">
                <a:latin typeface="Arial MT"/>
                <a:cs typeface="Arial MT"/>
              </a:rPr>
              <a:t> </a:t>
            </a:r>
            <a:r>
              <a:rPr dirty="0" sz="2700" spc="-290">
                <a:latin typeface="Arial MT"/>
                <a:cs typeface="Arial MT"/>
              </a:rPr>
              <a:t>like</a:t>
            </a:r>
            <a:r>
              <a:rPr dirty="0" sz="2700" spc="-275">
                <a:latin typeface="Arial MT"/>
                <a:cs typeface="Arial MT"/>
              </a:rPr>
              <a:t> </a:t>
            </a:r>
            <a:r>
              <a:rPr dirty="0" sz="2700" spc="-250">
                <a:latin typeface="Arial MT"/>
                <a:cs typeface="Arial MT"/>
              </a:rPr>
              <a:t>heart</a:t>
            </a:r>
            <a:r>
              <a:rPr dirty="0" sz="2700" spc="-220">
                <a:latin typeface="Arial MT"/>
                <a:cs typeface="Arial MT"/>
              </a:rPr>
              <a:t> </a:t>
            </a:r>
            <a:r>
              <a:rPr dirty="0" sz="2700" spc="-120">
                <a:latin typeface="Arial MT"/>
                <a:cs typeface="Arial MT"/>
              </a:rPr>
              <a:t>rate, </a:t>
            </a:r>
            <a:r>
              <a:rPr dirty="0" sz="2700" spc="-290">
                <a:latin typeface="Arial MT"/>
                <a:cs typeface="Arial MT"/>
              </a:rPr>
              <a:t>stress</a:t>
            </a:r>
            <a:r>
              <a:rPr dirty="0" sz="2700" spc="-229">
                <a:latin typeface="Arial MT"/>
                <a:cs typeface="Arial MT"/>
              </a:rPr>
              <a:t> </a:t>
            </a:r>
            <a:r>
              <a:rPr dirty="0" sz="2700" spc="-300">
                <a:latin typeface="Arial MT"/>
                <a:cs typeface="Arial MT"/>
              </a:rPr>
              <a:t>levels,</a:t>
            </a:r>
            <a:r>
              <a:rPr dirty="0" sz="2700" spc="-254">
                <a:latin typeface="Arial MT"/>
                <a:cs typeface="Arial MT"/>
              </a:rPr>
              <a:t> </a:t>
            </a:r>
            <a:r>
              <a:rPr dirty="0" sz="2700" spc="-425">
                <a:latin typeface="Arial MT"/>
                <a:cs typeface="Arial MT"/>
              </a:rPr>
              <a:t>and</a:t>
            </a:r>
            <a:r>
              <a:rPr dirty="0" sz="2700" spc="-285">
                <a:latin typeface="Arial MT"/>
                <a:cs typeface="Arial MT"/>
              </a:rPr>
              <a:t> </a:t>
            </a:r>
            <a:r>
              <a:rPr dirty="0" sz="2700" spc="-295">
                <a:latin typeface="Arial MT"/>
                <a:cs typeface="Arial MT"/>
              </a:rPr>
              <a:t>hydration.)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70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2600" spc="-215">
                <a:latin typeface="Arial MT"/>
                <a:cs typeface="Arial MT"/>
              </a:rPr>
              <a:t>*Storyboard(Description</a:t>
            </a:r>
            <a:r>
              <a:rPr dirty="0" sz="2600" spc="-245">
                <a:latin typeface="Arial MT"/>
                <a:cs typeface="Arial MT"/>
              </a:rPr>
              <a:t> </a:t>
            </a:r>
            <a:r>
              <a:rPr dirty="0" sz="2600" spc="-310">
                <a:latin typeface="Arial MT"/>
                <a:cs typeface="Arial MT"/>
              </a:rPr>
              <a:t>of</a:t>
            </a:r>
            <a:r>
              <a:rPr dirty="0" sz="2600" spc="-155">
                <a:latin typeface="Arial MT"/>
                <a:cs typeface="Arial MT"/>
              </a:rPr>
              <a:t> </a:t>
            </a:r>
            <a:r>
              <a:rPr dirty="0" sz="2600" spc="-335">
                <a:latin typeface="Arial MT"/>
                <a:cs typeface="Arial MT"/>
              </a:rPr>
              <a:t>Frames):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Arial MT"/>
              <a:cs typeface="Arial MT"/>
            </a:endParaRPr>
          </a:p>
          <a:p>
            <a:pPr marL="50165">
              <a:lnSpc>
                <a:spcPts val="2885"/>
              </a:lnSpc>
            </a:pPr>
            <a:r>
              <a:rPr dirty="0" sz="2450" spc="-235">
                <a:latin typeface="Arial MT"/>
                <a:cs typeface="Arial MT"/>
              </a:rPr>
              <a:t>•Frame</a:t>
            </a:r>
            <a:r>
              <a:rPr dirty="0" sz="2450" spc="-254">
                <a:latin typeface="Arial MT"/>
                <a:cs typeface="Arial MT"/>
              </a:rPr>
              <a:t> </a:t>
            </a:r>
            <a:r>
              <a:rPr dirty="0" sz="2450" spc="-165">
                <a:latin typeface="Arial MT"/>
                <a:cs typeface="Arial MT"/>
              </a:rPr>
              <a:t>1:</a:t>
            </a:r>
            <a:r>
              <a:rPr dirty="0" sz="2450" spc="-190">
                <a:latin typeface="Arial MT"/>
                <a:cs typeface="Arial MT"/>
              </a:rPr>
              <a:t> </a:t>
            </a:r>
            <a:r>
              <a:rPr dirty="0" sz="2450" spc="-560">
                <a:latin typeface="Arial MT"/>
                <a:cs typeface="Arial MT"/>
              </a:rPr>
              <a:t>A</a:t>
            </a:r>
            <a:r>
              <a:rPr dirty="0" sz="2450" spc="-110">
                <a:latin typeface="Arial MT"/>
                <a:cs typeface="Arial MT"/>
              </a:rPr>
              <a:t> </a:t>
            </a:r>
            <a:r>
              <a:rPr dirty="0" sz="2450" spc="-235">
                <a:latin typeface="Arial MT"/>
                <a:cs typeface="Arial MT"/>
              </a:rPr>
              <a:t>person</a:t>
            </a:r>
            <a:r>
              <a:rPr dirty="0" sz="2450" spc="-50">
                <a:latin typeface="Arial MT"/>
                <a:cs typeface="Arial MT"/>
              </a:rPr>
              <a:t> </a:t>
            </a:r>
            <a:r>
              <a:rPr dirty="0" sz="2450" spc="-170">
                <a:latin typeface="Arial MT"/>
                <a:cs typeface="Arial MT"/>
              </a:rPr>
              <a:t>struggling</a:t>
            </a:r>
            <a:r>
              <a:rPr dirty="0" sz="2450" spc="25">
                <a:latin typeface="Arial MT"/>
                <a:cs typeface="Arial MT"/>
              </a:rPr>
              <a:t> </a:t>
            </a:r>
            <a:r>
              <a:rPr dirty="0" sz="2450" spc="-175">
                <a:latin typeface="Arial MT"/>
                <a:cs typeface="Arial MT"/>
              </a:rPr>
              <a:t>with</a:t>
            </a:r>
            <a:r>
              <a:rPr dirty="0" sz="2450" spc="-195">
                <a:latin typeface="Arial MT"/>
                <a:cs typeface="Arial MT"/>
              </a:rPr>
              <a:t> </a:t>
            </a:r>
            <a:r>
              <a:rPr dirty="0" sz="2450" spc="-10">
                <a:latin typeface="Arial MT"/>
                <a:cs typeface="Arial MT"/>
              </a:rPr>
              <a:t>daily</a:t>
            </a:r>
            <a:endParaRPr sz="2450">
              <a:latin typeface="Arial MT"/>
              <a:cs typeface="Arial MT"/>
            </a:endParaRPr>
          </a:p>
          <a:p>
            <a:pPr marL="41275">
              <a:lnSpc>
                <a:spcPts val="3045"/>
              </a:lnSpc>
            </a:pPr>
            <a:r>
              <a:rPr dirty="0" sz="2600" spc="-100">
                <a:latin typeface="Arial MT"/>
                <a:cs typeface="Arial MT"/>
              </a:rPr>
              <a:t>fatigue.</a:t>
            </a:r>
            <a:endParaRPr sz="2600">
              <a:latin typeface="Arial MT"/>
              <a:cs typeface="Arial MT"/>
            </a:endParaRPr>
          </a:p>
          <a:p>
            <a:pPr marL="25400">
              <a:lnSpc>
                <a:spcPts val="2975"/>
              </a:lnSpc>
            </a:pPr>
            <a:r>
              <a:rPr dirty="0" sz="2550" spc="-245">
                <a:latin typeface="Consolas"/>
                <a:cs typeface="Consolas"/>
              </a:rPr>
              <a:t>•Frame2:SeesanadabouttheSmartHealth</a:t>
            </a:r>
            <a:endParaRPr sz="2550">
              <a:latin typeface="Consolas"/>
              <a:cs typeface="Consolas"/>
            </a:endParaRPr>
          </a:p>
          <a:p>
            <a:pPr marL="35560">
              <a:lnSpc>
                <a:spcPts val="3055"/>
              </a:lnSpc>
            </a:pPr>
            <a:r>
              <a:rPr dirty="0" sz="2600" spc="-400">
                <a:latin typeface="Consolas"/>
                <a:cs typeface="Consolas"/>
              </a:rPr>
              <a:t>Band.</a:t>
            </a:r>
            <a:endParaRPr sz="2600">
              <a:latin typeface="Consolas"/>
              <a:cs typeface="Consolas"/>
            </a:endParaRPr>
          </a:p>
          <a:p>
            <a:pPr marL="26034">
              <a:lnSpc>
                <a:spcPts val="2965"/>
              </a:lnSpc>
              <a:spcBef>
                <a:spcPts val="5"/>
              </a:spcBef>
            </a:pPr>
            <a:r>
              <a:rPr dirty="0" sz="2500" spc="-290">
                <a:latin typeface="Consolas"/>
                <a:cs typeface="Consolas"/>
              </a:rPr>
              <a:t>•Frame3:Buysthedeviceandsetsitup.</a:t>
            </a:r>
            <a:endParaRPr sz="2500">
              <a:latin typeface="Consolas"/>
              <a:cs typeface="Consolas"/>
            </a:endParaRPr>
          </a:p>
          <a:p>
            <a:pPr marL="25400">
              <a:lnSpc>
                <a:spcPts val="3010"/>
              </a:lnSpc>
            </a:pPr>
            <a:r>
              <a:rPr dirty="0" sz="2550" spc="-310">
                <a:latin typeface="Consolas"/>
                <a:cs typeface="Consolas"/>
              </a:rPr>
              <a:t>•Frame4:Thebandalertswhenhydrationis</a:t>
            </a:r>
            <a:endParaRPr sz="2550">
              <a:latin typeface="Consolas"/>
              <a:cs typeface="Consolas"/>
            </a:endParaRPr>
          </a:p>
          <a:p>
            <a:pPr marL="366395">
              <a:lnSpc>
                <a:spcPts val="3005"/>
              </a:lnSpc>
            </a:pPr>
            <a:r>
              <a:rPr dirty="0" sz="2550" spc="-445">
                <a:latin typeface="Consolas"/>
                <a:cs typeface="Consolas"/>
              </a:rPr>
              <a:t>.</a:t>
            </a:r>
            <a:endParaRPr sz="2550">
              <a:latin typeface="Consolas"/>
              <a:cs typeface="Consolas"/>
            </a:endParaRPr>
          </a:p>
          <a:p>
            <a:pPr marL="49530">
              <a:lnSpc>
                <a:spcPts val="3005"/>
              </a:lnSpc>
            </a:pPr>
            <a:r>
              <a:rPr dirty="0" sz="2550" spc="-280">
                <a:latin typeface="Arial MT"/>
                <a:cs typeface="Arial MT"/>
              </a:rPr>
              <a:t>•Frame</a:t>
            </a:r>
            <a:r>
              <a:rPr dirty="0" sz="2550" spc="-65">
                <a:latin typeface="Arial MT"/>
                <a:cs typeface="Arial MT"/>
              </a:rPr>
              <a:t> </a:t>
            </a:r>
            <a:r>
              <a:rPr dirty="0" sz="2550" spc="-245">
                <a:latin typeface="Arial MT"/>
                <a:cs typeface="Arial MT"/>
              </a:rPr>
              <a:t>5:</a:t>
            </a:r>
            <a:r>
              <a:rPr dirty="0" sz="2550" spc="-290">
                <a:latin typeface="Arial MT"/>
                <a:cs typeface="Arial MT"/>
              </a:rPr>
              <a:t> </a:t>
            </a:r>
            <a:r>
              <a:rPr dirty="0" sz="2550" spc="-250">
                <a:latin typeface="Arial MT"/>
                <a:cs typeface="Arial MT"/>
              </a:rPr>
              <a:t>Monitors</a:t>
            </a:r>
            <a:r>
              <a:rPr dirty="0" sz="2550" spc="-155">
                <a:latin typeface="Arial MT"/>
                <a:cs typeface="Arial MT"/>
              </a:rPr>
              <a:t> </a:t>
            </a:r>
            <a:r>
              <a:rPr dirty="0" sz="2550" spc="-185">
                <a:latin typeface="Arial MT"/>
                <a:cs typeface="Arial MT"/>
              </a:rPr>
              <a:t>heart</a:t>
            </a:r>
            <a:r>
              <a:rPr dirty="0" sz="2550" spc="-190">
                <a:latin typeface="Arial MT"/>
                <a:cs typeface="Arial MT"/>
              </a:rPr>
              <a:t> </a:t>
            </a:r>
            <a:r>
              <a:rPr dirty="0" sz="2550" spc="-150">
                <a:latin typeface="Arial MT"/>
                <a:cs typeface="Arial MT"/>
              </a:rPr>
              <a:t>rate</a:t>
            </a:r>
            <a:r>
              <a:rPr dirty="0" sz="2550" spc="-135">
                <a:latin typeface="Arial MT"/>
                <a:cs typeface="Arial MT"/>
              </a:rPr>
              <a:t> </a:t>
            </a:r>
            <a:r>
              <a:rPr dirty="0" sz="2550" spc="-65">
                <a:latin typeface="Arial MT"/>
                <a:cs typeface="Arial MT"/>
              </a:rPr>
              <a:t>during</a:t>
            </a:r>
            <a:endParaRPr sz="2550">
              <a:latin typeface="Arial MT"/>
              <a:cs typeface="Arial MT"/>
            </a:endParaRPr>
          </a:p>
          <a:p>
            <a:pPr marL="49530">
              <a:lnSpc>
                <a:spcPts val="2950"/>
              </a:lnSpc>
            </a:pPr>
            <a:r>
              <a:rPr dirty="0" sz="2500" spc="-140">
                <a:latin typeface="Arial MT"/>
                <a:cs typeface="Arial MT"/>
              </a:rPr>
              <a:t>exercise.</a:t>
            </a:r>
            <a:endParaRPr sz="2500">
              <a:latin typeface="Arial MT"/>
              <a:cs typeface="Arial MT"/>
            </a:endParaRPr>
          </a:p>
          <a:p>
            <a:pPr marL="48895">
              <a:lnSpc>
                <a:spcPts val="3040"/>
              </a:lnSpc>
            </a:pPr>
            <a:r>
              <a:rPr dirty="0" sz="2600" spc="-315">
                <a:latin typeface="Arial MT"/>
                <a:cs typeface="Arial MT"/>
              </a:rPr>
              <a:t>•Frame</a:t>
            </a:r>
            <a:r>
              <a:rPr dirty="0" sz="2600" spc="-80">
                <a:latin typeface="Arial MT"/>
                <a:cs typeface="Arial MT"/>
              </a:rPr>
              <a:t> </a:t>
            </a:r>
            <a:r>
              <a:rPr dirty="0" sz="2600" spc="-195">
                <a:latin typeface="Arial MT"/>
                <a:cs typeface="Arial MT"/>
              </a:rPr>
              <a:t>6:</a:t>
            </a:r>
            <a:r>
              <a:rPr dirty="0" sz="2600" spc="-450">
                <a:latin typeface="Arial MT"/>
                <a:cs typeface="Arial MT"/>
              </a:rPr>
              <a:t> </a:t>
            </a:r>
            <a:r>
              <a:rPr dirty="0" sz="2600" spc="-280">
                <a:latin typeface="Arial MT"/>
                <a:cs typeface="Arial MT"/>
              </a:rPr>
              <a:t>Detects</a:t>
            </a:r>
            <a:r>
              <a:rPr dirty="0" sz="2600" spc="-85">
                <a:latin typeface="Arial MT"/>
                <a:cs typeface="Arial MT"/>
              </a:rPr>
              <a:t> </a:t>
            </a:r>
            <a:r>
              <a:rPr dirty="0" sz="2600" spc="-254">
                <a:latin typeface="Arial MT"/>
                <a:cs typeface="Arial MT"/>
              </a:rPr>
              <a:t>stress</a:t>
            </a:r>
            <a:r>
              <a:rPr dirty="0" sz="2600" spc="-225">
                <a:latin typeface="Arial MT"/>
                <a:cs typeface="Arial MT"/>
              </a:rPr>
              <a:t> </a:t>
            </a:r>
            <a:r>
              <a:rPr dirty="0" sz="2600" spc="-280">
                <a:latin typeface="Arial MT"/>
                <a:cs typeface="Arial MT"/>
              </a:rPr>
              <a:t>levels</a:t>
            </a:r>
            <a:r>
              <a:rPr dirty="0" sz="2600" spc="-200">
                <a:latin typeface="Arial MT"/>
                <a:cs typeface="Arial MT"/>
              </a:rPr>
              <a:t> </a:t>
            </a:r>
            <a:r>
              <a:rPr dirty="0" sz="2600" spc="-370">
                <a:latin typeface="Arial MT"/>
                <a:cs typeface="Arial MT"/>
              </a:rPr>
              <a:t>and</a:t>
            </a:r>
            <a:r>
              <a:rPr dirty="0" sz="2600" spc="-265">
                <a:latin typeface="Arial MT"/>
                <a:cs typeface="Arial MT"/>
              </a:rPr>
              <a:t> </a:t>
            </a:r>
            <a:r>
              <a:rPr dirty="0" sz="2600" spc="-340">
                <a:latin typeface="Arial MT"/>
                <a:cs typeface="Arial MT"/>
              </a:rPr>
              <a:t>suggests</a:t>
            </a:r>
            <a:endParaRPr sz="2600">
              <a:latin typeface="Arial MT"/>
              <a:cs typeface="Arial MT"/>
            </a:endParaRPr>
          </a:p>
          <a:p>
            <a:pPr marL="39370">
              <a:lnSpc>
                <a:spcPts val="2975"/>
              </a:lnSpc>
            </a:pPr>
            <a:r>
              <a:rPr dirty="0" sz="2550" spc="-150">
                <a:latin typeface="Arial MT"/>
                <a:cs typeface="Arial MT"/>
              </a:rPr>
              <a:t>meditation.</a:t>
            </a:r>
            <a:endParaRPr sz="2550">
              <a:latin typeface="Arial MT"/>
              <a:cs typeface="Arial MT"/>
            </a:endParaRPr>
          </a:p>
          <a:p>
            <a:pPr marL="48895">
              <a:lnSpc>
                <a:spcPts val="3035"/>
              </a:lnSpc>
            </a:pPr>
            <a:r>
              <a:rPr dirty="0" sz="2600" spc="-315">
                <a:latin typeface="Arial MT"/>
                <a:cs typeface="Arial MT"/>
              </a:rPr>
              <a:t>•Frame</a:t>
            </a:r>
            <a:r>
              <a:rPr dirty="0" sz="2600" spc="-200">
                <a:latin typeface="Arial MT"/>
                <a:cs typeface="Arial MT"/>
              </a:rPr>
              <a:t> </a:t>
            </a:r>
            <a:r>
              <a:rPr dirty="0" sz="2600" spc="-290">
                <a:latin typeface="Arial MT"/>
                <a:cs typeface="Arial MT"/>
              </a:rPr>
              <a:t>7:</a:t>
            </a:r>
            <a:r>
              <a:rPr dirty="0" sz="2600" spc="-315">
                <a:latin typeface="Arial MT"/>
                <a:cs typeface="Arial MT"/>
              </a:rPr>
              <a:t> </a:t>
            </a:r>
            <a:r>
              <a:rPr dirty="0" sz="2600" spc="-285">
                <a:latin typeface="Arial MT"/>
                <a:cs typeface="Arial MT"/>
              </a:rPr>
              <a:t>Providesweekly</a:t>
            </a:r>
            <a:r>
              <a:rPr dirty="0" sz="2600" spc="-250">
                <a:latin typeface="Arial MT"/>
                <a:cs typeface="Arial MT"/>
              </a:rPr>
              <a:t> </a:t>
            </a:r>
            <a:r>
              <a:rPr dirty="0" sz="2600" spc="-265">
                <a:latin typeface="Arial MT"/>
                <a:cs typeface="Arial MT"/>
              </a:rPr>
              <a:t>health</a:t>
            </a:r>
            <a:r>
              <a:rPr dirty="0" sz="2600" spc="-210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insights.</a:t>
            </a:r>
            <a:endParaRPr sz="2600">
              <a:latin typeface="Arial MT"/>
              <a:cs typeface="Arial MT"/>
            </a:endParaRPr>
          </a:p>
          <a:p>
            <a:pPr marL="49530">
              <a:lnSpc>
                <a:spcPts val="3000"/>
              </a:lnSpc>
            </a:pPr>
            <a:r>
              <a:rPr dirty="0" sz="2550" spc="-280">
                <a:latin typeface="Arial MT"/>
                <a:cs typeface="Arial MT"/>
              </a:rPr>
              <a:t>•Frame</a:t>
            </a:r>
            <a:r>
              <a:rPr dirty="0" sz="2550" spc="-85">
                <a:latin typeface="Arial MT"/>
                <a:cs typeface="Arial MT"/>
              </a:rPr>
              <a:t> </a:t>
            </a:r>
            <a:r>
              <a:rPr dirty="0" sz="2550" spc="-160">
                <a:latin typeface="Arial MT"/>
                <a:cs typeface="Arial MT"/>
              </a:rPr>
              <a:t>8:</a:t>
            </a:r>
            <a:r>
              <a:rPr dirty="0" sz="2550" spc="-445">
                <a:latin typeface="Arial MT"/>
                <a:cs typeface="Arial MT"/>
              </a:rPr>
              <a:t> </a:t>
            </a:r>
            <a:r>
              <a:rPr dirty="0" sz="2550" spc="-310">
                <a:latin typeface="Arial MT"/>
                <a:cs typeface="Arial MT"/>
              </a:rPr>
              <a:t>User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 spc="-275">
                <a:latin typeface="Arial MT"/>
                <a:cs typeface="Arial MT"/>
              </a:rPr>
              <a:t>experiences</a:t>
            </a:r>
            <a:r>
              <a:rPr dirty="0" sz="2550" spc="-140">
                <a:latin typeface="Arial MT"/>
                <a:cs typeface="Arial MT"/>
              </a:rPr>
              <a:t> </a:t>
            </a:r>
            <a:r>
              <a:rPr dirty="0" sz="2550" spc="-280">
                <a:latin typeface="Arial MT"/>
                <a:cs typeface="Arial MT"/>
              </a:rPr>
              <a:t>improved</a:t>
            </a:r>
            <a:r>
              <a:rPr dirty="0" sz="2550" spc="-130">
                <a:latin typeface="Arial MT"/>
                <a:cs typeface="Arial MT"/>
              </a:rPr>
              <a:t> </a:t>
            </a:r>
            <a:r>
              <a:rPr dirty="0" sz="2550" spc="-100">
                <a:latin typeface="Arial MT"/>
                <a:cs typeface="Arial MT"/>
              </a:rPr>
              <a:t>health</a:t>
            </a:r>
            <a:endParaRPr sz="2550">
              <a:latin typeface="Arial MT"/>
              <a:cs typeface="Arial MT"/>
            </a:endParaRPr>
          </a:p>
          <a:p>
            <a:pPr marL="43815">
              <a:lnSpc>
                <a:spcPts val="2985"/>
              </a:lnSpc>
            </a:pPr>
            <a:r>
              <a:rPr dirty="0" sz="2500" spc="-310">
                <a:latin typeface="Arial MT"/>
                <a:cs typeface="Arial MT"/>
              </a:rPr>
              <a:t>and</a:t>
            </a:r>
            <a:r>
              <a:rPr dirty="0" sz="2500" spc="-180">
                <a:latin typeface="Arial MT"/>
                <a:cs typeface="Arial MT"/>
              </a:rPr>
              <a:t> </a:t>
            </a:r>
            <a:r>
              <a:rPr dirty="0" sz="2500" spc="-270">
                <a:latin typeface="Arial MT"/>
                <a:cs typeface="Arial MT"/>
              </a:rPr>
              <a:t>energy.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645" y="983308"/>
            <a:ext cx="5679440" cy="1464310"/>
          </a:xfrm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algn="ctr" marL="12065" marR="5080" indent="-13335">
              <a:lnSpc>
                <a:spcPct val="73700"/>
              </a:lnSpc>
              <a:spcBef>
                <a:spcPts val="1300"/>
              </a:spcBef>
            </a:pPr>
            <a:r>
              <a:rPr dirty="0" sz="3800" spc="-155"/>
              <a:t>#Tash</a:t>
            </a:r>
            <a:r>
              <a:rPr dirty="0" sz="3800" spc="-245"/>
              <a:t> </a:t>
            </a:r>
            <a:r>
              <a:rPr dirty="0" sz="3800" spc="-70"/>
              <a:t>4:</a:t>
            </a:r>
            <a:r>
              <a:rPr dirty="0" sz="3800" spc="-480"/>
              <a:t> </a:t>
            </a:r>
            <a:r>
              <a:rPr dirty="0" sz="3800" spc="-20"/>
              <a:t>Identify</a:t>
            </a:r>
            <a:r>
              <a:rPr dirty="0" sz="3800" spc="-114"/>
              <a:t> </a:t>
            </a:r>
            <a:r>
              <a:rPr dirty="0" sz="3800" spc="-25"/>
              <a:t>Key </a:t>
            </a:r>
            <a:r>
              <a:rPr dirty="0" sz="3900" spc="-150"/>
              <a:t>ChaIIen$es</a:t>
            </a:r>
            <a:r>
              <a:rPr dirty="0" sz="3900" spc="45"/>
              <a:t> </a:t>
            </a:r>
            <a:r>
              <a:rPr dirty="0" sz="3900"/>
              <a:t>and</a:t>
            </a:r>
            <a:r>
              <a:rPr dirty="0" sz="3900" spc="-370"/>
              <a:t> </a:t>
            </a:r>
            <a:r>
              <a:rPr dirty="0" sz="3900" spc="-145"/>
              <a:t>Solutions</a:t>
            </a:r>
            <a:r>
              <a:rPr dirty="0" sz="3900" spc="-30"/>
              <a:t> </a:t>
            </a:r>
            <a:r>
              <a:rPr dirty="0" sz="3900" spc="-25"/>
              <a:t>for </a:t>
            </a:r>
            <a:r>
              <a:rPr dirty="0" sz="3750"/>
              <a:t>Smart</a:t>
            </a:r>
            <a:r>
              <a:rPr dirty="0" sz="3750" spc="-150"/>
              <a:t> </a:t>
            </a:r>
            <a:r>
              <a:rPr dirty="0" sz="3750" spc="-30"/>
              <a:t>Trash</a:t>
            </a:r>
            <a:r>
              <a:rPr dirty="0" sz="3750" spc="-290"/>
              <a:t> </a:t>
            </a:r>
            <a:r>
              <a:rPr dirty="0" sz="3750" spc="-20"/>
              <a:t>Bins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1201073" y="2966043"/>
            <a:ext cx="5419725" cy="4589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-155">
                <a:latin typeface="Arial MT"/>
                <a:cs typeface="Arial MT"/>
              </a:rPr>
              <a:t>*Challenges: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10">
                <a:latin typeface="Arial MT"/>
                <a:cs typeface="Arial MT"/>
              </a:rPr>
              <a:t>•Sensor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95">
                <a:latin typeface="Arial MT"/>
                <a:cs typeface="Arial MT"/>
              </a:rPr>
              <a:t>Malfunstions: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50">
                <a:latin typeface="Arial MT"/>
                <a:cs typeface="Arial MT"/>
              </a:rPr>
              <a:t>Bins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 spc="-285">
                <a:latin typeface="Arial MT"/>
                <a:cs typeface="Arial MT"/>
              </a:rPr>
              <a:t>do</a:t>
            </a:r>
            <a:r>
              <a:rPr dirty="0" sz="2000" spc="-18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not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275">
                <a:latin typeface="Arial MT"/>
                <a:cs typeface="Arial MT"/>
              </a:rPr>
              <a:t>open</a:t>
            </a:r>
            <a:r>
              <a:rPr dirty="0" sz="2000" spc="-215">
                <a:latin typeface="Arial MT"/>
                <a:cs typeface="Arial MT"/>
              </a:rPr>
              <a:t> </a:t>
            </a:r>
            <a:r>
              <a:rPr dirty="0" sz="2000" spc="-40">
                <a:latin typeface="Arial MT"/>
                <a:cs typeface="Arial MT"/>
              </a:rPr>
              <a:t>reliably.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85">
                <a:latin typeface="Arial MT"/>
                <a:cs typeface="Arial MT"/>
              </a:rPr>
              <a:t>•UncIear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lndisators: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LED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215">
                <a:latin typeface="Arial MT"/>
                <a:cs typeface="Arial MT"/>
              </a:rPr>
              <a:t>signals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are</a:t>
            </a:r>
            <a:r>
              <a:rPr dirty="0" sz="2000" spc="-165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confusing.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0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</a:pPr>
            <a:r>
              <a:rPr dirty="0" sz="1900" spc="-165">
                <a:latin typeface="Arial MT"/>
                <a:cs typeface="Arial MT"/>
              </a:rPr>
              <a:t>•Resistance</a:t>
            </a:r>
            <a:r>
              <a:rPr dirty="0" sz="1900" spc="-70">
                <a:latin typeface="Arial MT"/>
                <a:cs typeface="Arial MT"/>
              </a:rPr>
              <a:t> </a:t>
            </a:r>
            <a:r>
              <a:rPr dirty="0" sz="1900" spc="-50">
                <a:latin typeface="Arial MT"/>
                <a:cs typeface="Arial MT"/>
              </a:rPr>
              <a:t>to</a:t>
            </a:r>
            <a:r>
              <a:rPr dirty="0" sz="1900" spc="-145">
                <a:latin typeface="Arial MT"/>
                <a:cs typeface="Arial MT"/>
              </a:rPr>
              <a:t> </a:t>
            </a:r>
            <a:r>
              <a:rPr dirty="0" sz="1900" spc="-175">
                <a:latin typeface="Arial MT"/>
                <a:cs typeface="Arial MT"/>
              </a:rPr>
              <a:t>Adoption:</a:t>
            </a:r>
            <a:r>
              <a:rPr dirty="0" sz="1900" spc="-5">
                <a:latin typeface="Arial MT"/>
                <a:cs typeface="Arial MT"/>
              </a:rPr>
              <a:t> </a:t>
            </a:r>
            <a:r>
              <a:rPr dirty="0" sz="1900" spc="-204">
                <a:latin typeface="Arial MT"/>
                <a:cs typeface="Arial MT"/>
              </a:rPr>
              <a:t>Older</a:t>
            </a:r>
            <a:r>
              <a:rPr dirty="0" sz="1900" spc="-35">
                <a:latin typeface="Arial MT"/>
                <a:cs typeface="Arial MT"/>
              </a:rPr>
              <a:t> </a:t>
            </a:r>
            <a:r>
              <a:rPr dirty="0" sz="1900" spc="-155">
                <a:latin typeface="Arial MT"/>
                <a:cs typeface="Arial MT"/>
              </a:rPr>
              <a:t>users </a:t>
            </a:r>
            <a:r>
              <a:rPr dirty="0" sz="1900" spc="-85">
                <a:latin typeface="Arial MT"/>
                <a:cs typeface="Arial MT"/>
              </a:rPr>
              <a:t>prefer</a:t>
            </a:r>
            <a:r>
              <a:rPr dirty="0" sz="1900" spc="50">
                <a:latin typeface="Arial MT"/>
                <a:cs typeface="Arial MT"/>
              </a:rPr>
              <a:t> </a:t>
            </a:r>
            <a:r>
              <a:rPr dirty="0" sz="1900" spc="-100">
                <a:latin typeface="Arial MT"/>
                <a:cs typeface="Arial MT"/>
              </a:rPr>
              <a:t>traditional</a:t>
            </a:r>
            <a:r>
              <a:rPr dirty="0" sz="1900" spc="-65">
                <a:latin typeface="Arial MT"/>
                <a:cs typeface="Arial MT"/>
              </a:rPr>
              <a:t> </a:t>
            </a:r>
            <a:r>
              <a:rPr dirty="0" sz="1900" spc="-40">
                <a:latin typeface="Arial MT"/>
                <a:cs typeface="Arial MT"/>
              </a:rPr>
              <a:t>bins.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80">
                <a:latin typeface="Arial MT"/>
                <a:cs typeface="Arial MT"/>
              </a:rPr>
              <a:t>*Solution</a:t>
            </a:r>
            <a:r>
              <a:rPr dirty="0" sz="2000" spc="65">
                <a:latin typeface="Arial MT"/>
                <a:cs typeface="Arial MT"/>
              </a:rPr>
              <a:t> </a:t>
            </a:r>
            <a:r>
              <a:rPr dirty="0" sz="2000" spc="-45">
                <a:latin typeface="Arial MT"/>
                <a:cs typeface="Arial MT"/>
              </a:rPr>
              <a:t>Areas: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0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dirty="0" sz="1900" spc="-150">
                <a:latin typeface="Arial MT"/>
                <a:cs typeface="Arial MT"/>
              </a:rPr>
              <a:t>•lmprove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185">
                <a:latin typeface="Arial MT"/>
                <a:cs typeface="Arial MT"/>
              </a:rPr>
              <a:t>sensor</a:t>
            </a:r>
            <a:r>
              <a:rPr dirty="0" sz="1900" spc="-65">
                <a:latin typeface="Arial MT"/>
                <a:cs typeface="Arial MT"/>
              </a:rPr>
              <a:t> </a:t>
            </a:r>
            <a:r>
              <a:rPr dirty="0" sz="1900" spc="-90">
                <a:latin typeface="Arial MT"/>
                <a:cs typeface="Arial MT"/>
              </a:rPr>
              <a:t>reliability</a:t>
            </a:r>
            <a:r>
              <a:rPr dirty="0" sz="1900" spc="-60">
                <a:latin typeface="Arial MT"/>
                <a:cs typeface="Arial MT"/>
              </a:rPr>
              <a:t> </a:t>
            </a:r>
            <a:r>
              <a:rPr dirty="0" sz="1900" spc="-75">
                <a:latin typeface="Arial MT"/>
                <a:cs typeface="Arial MT"/>
              </a:rPr>
              <a:t>for</a:t>
            </a:r>
            <a:r>
              <a:rPr dirty="0" sz="1900" spc="-20">
                <a:latin typeface="Arial MT"/>
                <a:cs typeface="Arial MT"/>
              </a:rPr>
              <a:t> </a:t>
            </a:r>
            <a:r>
              <a:rPr dirty="0" sz="1900" spc="-150">
                <a:latin typeface="Arial MT"/>
                <a:cs typeface="Arial MT"/>
              </a:rPr>
              <a:t>consistent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25">
                <a:latin typeface="Arial MT"/>
                <a:cs typeface="Arial MT"/>
              </a:rPr>
              <a:t>operation.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9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dirty="0" sz="1900" spc="-170">
                <a:latin typeface="Arial MT"/>
                <a:cs typeface="Arial MT"/>
              </a:rPr>
              <a:t>•Use</a:t>
            </a:r>
            <a:r>
              <a:rPr dirty="0" sz="1900" spc="-75">
                <a:latin typeface="Arial MT"/>
                <a:cs typeface="Arial MT"/>
              </a:rPr>
              <a:t> </a:t>
            </a:r>
            <a:r>
              <a:rPr dirty="0" sz="1900" spc="-150">
                <a:latin typeface="Arial MT"/>
                <a:cs typeface="Arial MT"/>
              </a:rPr>
              <a:t>solor-</a:t>
            </a:r>
            <a:r>
              <a:rPr dirty="0" sz="1900" spc="-190">
                <a:latin typeface="Arial MT"/>
                <a:cs typeface="Arial MT"/>
              </a:rPr>
              <a:t>soded</a:t>
            </a:r>
            <a:r>
              <a:rPr dirty="0" sz="1900" spc="-35">
                <a:latin typeface="Arial MT"/>
                <a:cs typeface="Arial MT"/>
              </a:rPr>
              <a:t> </a:t>
            </a:r>
            <a:r>
              <a:rPr dirty="0" sz="1900" spc="-120">
                <a:latin typeface="Arial MT"/>
                <a:cs typeface="Arial MT"/>
              </a:rPr>
              <a:t>indicators</a:t>
            </a:r>
            <a:r>
              <a:rPr dirty="0" sz="1900" spc="45">
                <a:latin typeface="Arial MT"/>
                <a:cs typeface="Arial MT"/>
              </a:rPr>
              <a:t> </a:t>
            </a:r>
            <a:r>
              <a:rPr dirty="0" sz="1900" spc="-135">
                <a:latin typeface="Arial MT"/>
                <a:cs typeface="Arial MT"/>
              </a:rPr>
              <a:t>or</a:t>
            </a:r>
            <a:r>
              <a:rPr dirty="0" sz="1900" spc="-65">
                <a:latin typeface="Arial MT"/>
                <a:cs typeface="Arial MT"/>
              </a:rPr>
              <a:t> </a:t>
            </a:r>
            <a:r>
              <a:rPr dirty="0" sz="1900" spc="-200">
                <a:latin typeface="Arial MT"/>
                <a:cs typeface="Arial MT"/>
              </a:rPr>
              <a:t>audio</a:t>
            </a:r>
            <a:r>
              <a:rPr dirty="0" sz="1900" spc="-40">
                <a:latin typeface="Arial MT"/>
                <a:cs typeface="Arial MT"/>
              </a:rPr>
              <a:t> </a:t>
            </a:r>
            <a:r>
              <a:rPr dirty="0" sz="1900" spc="-100">
                <a:latin typeface="Arial MT"/>
                <a:cs typeface="Arial MT"/>
              </a:rPr>
              <a:t>alerts</a:t>
            </a:r>
            <a:r>
              <a:rPr dirty="0" sz="1900" spc="-155">
                <a:latin typeface="Arial MT"/>
                <a:cs typeface="Arial MT"/>
              </a:rPr>
              <a:t> </a:t>
            </a:r>
            <a:r>
              <a:rPr dirty="0" sz="1900" spc="-75">
                <a:latin typeface="Arial MT"/>
                <a:cs typeface="Arial MT"/>
              </a:rPr>
              <a:t>for</a:t>
            </a:r>
            <a:r>
              <a:rPr dirty="0" sz="1900" spc="-6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clarity.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9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dirty="0" sz="1900" spc="-155">
                <a:latin typeface="Arial MT"/>
                <a:cs typeface="Arial MT"/>
              </a:rPr>
              <a:t>•Educate</a:t>
            </a:r>
            <a:r>
              <a:rPr dirty="0" sz="1900" spc="-105">
                <a:latin typeface="Arial MT"/>
                <a:cs typeface="Arial MT"/>
              </a:rPr>
              <a:t> </a:t>
            </a:r>
            <a:r>
              <a:rPr dirty="0" sz="1900" spc="-155">
                <a:latin typeface="Arial MT"/>
                <a:cs typeface="Arial MT"/>
              </a:rPr>
              <a:t>users</a:t>
            </a:r>
            <a:r>
              <a:rPr dirty="0" sz="1900" spc="-85">
                <a:latin typeface="Arial MT"/>
                <a:cs typeface="Arial MT"/>
              </a:rPr>
              <a:t> </a:t>
            </a:r>
            <a:r>
              <a:rPr dirty="0" sz="1900" spc="-175">
                <a:latin typeface="Arial MT"/>
                <a:cs typeface="Arial MT"/>
              </a:rPr>
              <a:t>about</a:t>
            </a:r>
            <a:r>
              <a:rPr dirty="0" sz="1900" spc="-30">
                <a:latin typeface="Arial MT"/>
                <a:cs typeface="Arial MT"/>
              </a:rPr>
              <a:t> </a:t>
            </a:r>
            <a:r>
              <a:rPr dirty="0" sz="1900" spc="-150">
                <a:latin typeface="Arial MT"/>
                <a:cs typeface="Arial MT"/>
              </a:rPr>
              <a:t>smart</a:t>
            </a:r>
            <a:r>
              <a:rPr dirty="0" sz="1900" spc="-70">
                <a:latin typeface="Arial MT"/>
                <a:cs typeface="Arial MT"/>
              </a:rPr>
              <a:t> </a:t>
            </a:r>
            <a:r>
              <a:rPr dirty="0" sz="1900" spc="-145">
                <a:latin typeface="Arial MT"/>
                <a:cs typeface="Arial MT"/>
              </a:rPr>
              <a:t>bin </a:t>
            </a:r>
            <a:r>
              <a:rPr dirty="0" sz="1900" spc="-135">
                <a:latin typeface="Arial MT"/>
                <a:cs typeface="Arial MT"/>
              </a:rPr>
              <a:t>benefits</a:t>
            </a:r>
            <a:r>
              <a:rPr dirty="0" sz="1900" spc="-114">
                <a:latin typeface="Arial MT"/>
                <a:cs typeface="Arial MT"/>
              </a:rPr>
              <a:t> through</a:t>
            </a:r>
            <a:r>
              <a:rPr dirty="0" sz="1900" spc="-10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tutorials.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0498" y="868838"/>
            <a:ext cx="4784233" cy="8632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22225">
              <a:lnSpc>
                <a:spcPts val="3775"/>
              </a:lnSpc>
              <a:spcBef>
                <a:spcPts val="105"/>
              </a:spcBef>
            </a:pPr>
            <a:r>
              <a:rPr dirty="0" spc="50"/>
              <a:t>#Tash</a:t>
            </a:r>
            <a:r>
              <a:rPr dirty="0" spc="-180"/>
              <a:t> </a:t>
            </a:r>
            <a:r>
              <a:rPr dirty="0" spc="140"/>
              <a:t>5:</a:t>
            </a:r>
            <a:r>
              <a:rPr dirty="0" spc="-409"/>
              <a:t> </a:t>
            </a:r>
            <a:r>
              <a:rPr dirty="0" spc="130"/>
              <a:t>Empathy</a:t>
            </a:r>
            <a:r>
              <a:rPr dirty="0" spc="10"/>
              <a:t> </a:t>
            </a:r>
            <a:r>
              <a:rPr dirty="0" spc="195"/>
              <a:t>Map</a:t>
            </a:r>
            <a:r>
              <a:rPr dirty="0" spc="-260"/>
              <a:t> </a:t>
            </a:r>
            <a:r>
              <a:rPr dirty="0" spc="-50"/>
              <a:t>&amp;</a:t>
            </a:r>
          </a:p>
          <a:p>
            <a:pPr algn="ctr" marL="5080">
              <a:lnSpc>
                <a:spcPts val="4015"/>
              </a:lnSpc>
            </a:pPr>
            <a:r>
              <a:rPr dirty="0" sz="3750" spc="-90"/>
              <a:t>DesiQn</a:t>
            </a:r>
            <a:r>
              <a:rPr dirty="0" sz="3750" spc="-160"/>
              <a:t> </a:t>
            </a:r>
            <a:r>
              <a:rPr dirty="0" sz="3750"/>
              <a:t>ThinhinQ</a:t>
            </a:r>
            <a:r>
              <a:rPr dirty="0" sz="3750" spc="-125"/>
              <a:t> </a:t>
            </a:r>
            <a:r>
              <a:rPr dirty="0" sz="3750" spc="40"/>
              <a:t>Approach</a:t>
            </a:r>
            <a:endParaRPr sz="375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345"/>
              <a:t>Using</a:t>
            </a:r>
            <a:r>
              <a:rPr dirty="0" spc="-125"/>
              <a:t> </a:t>
            </a:r>
            <a:r>
              <a:rPr dirty="0" spc="-225"/>
              <a:t>the</a:t>
            </a:r>
            <a:r>
              <a:rPr dirty="0" spc="-260"/>
              <a:t> smart</a:t>
            </a:r>
            <a:r>
              <a:rPr dirty="0" spc="-125"/>
              <a:t> </a:t>
            </a:r>
            <a:r>
              <a:rPr dirty="0" spc="-195"/>
              <a:t>trash</a:t>
            </a:r>
            <a:r>
              <a:rPr dirty="0" spc="-270"/>
              <a:t> </a:t>
            </a:r>
            <a:r>
              <a:rPr dirty="0" spc="-145"/>
              <a:t>binscenario:</a:t>
            </a:r>
          </a:p>
          <a:p>
            <a:pPr>
              <a:lnSpc>
                <a:spcPct val="100000"/>
              </a:lnSpc>
              <a:spcBef>
                <a:spcPts val="110"/>
              </a:spcBef>
            </a:pPr>
          </a:p>
          <a:p>
            <a:pPr marL="22225">
              <a:lnSpc>
                <a:spcPct val="100000"/>
              </a:lnSpc>
            </a:pPr>
            <a:r>
              <a:rPr dirty="0" sz="2500" spc="-285"/>
              <a:t>*Empathy</a:t>
            </a:r>
            <a:r>
              <a:rPr dirty="0" sz="2500" spc="-120"/>
              <a:t> </a:t>
            </a:r>
            <a:r>
              <a:rPr dirty="0" sz="2500" spc="-360"/>
              <a:t>Map:</a:t>
            </a:r>
            <a:endParaRPr sz="2500"/>
          </a:p>
          <a:p>
            <a:pPr marL="26670">
              <a:lnSpc>
                <a:spcPts val="2965"/>
              </a:lnSpc>
              <a:spcBef>
                <a:spcPts val="25"/>
              </a:spcBef>
            </a:pPr>
            <a:r>
              <a:rPr dirty="0" sz="2500" spc="-254"/>
              <a:t>•Says:</a:t>
            </a:r>
            <a:r>
              <a:rPr dirty="0" sz="2500" spc="-85"/>
              <a:t> </a:t>
            </a:r>
            <a:r>
              <a:rPr dirty="0" sz="2500" spc="-229"/>
              <a:t>“This</a:t>
            </a:r>
            <a:r>
              <a:rPr dirty="0" sz="2500" spc="-235"/>
              <a:t> </a:t>
            </a:r>
            <a:r>
              <a:rPr dirty="0" sz="2500" spc="-155"/>
              <a:t>bindoesn'taIwayswork."</a:t>
            </a:r>
            <a:endParaRPr sz="2500"/>
          </a:p>
          <a:p>
            <a:pPr marL="26034">
              <a:lnSpc>
                <a:spcPts val="3035"/>
              </a:lnSpc>
            </a:pPr>
            <a:r>
              <a:rPr dirty="0" sz="2600" spc="-240"/>
              <a:t>•Thinks:"Is</a:t>
            </a:r>
            <a:r>
              <a:rPr dirty="0" sz="2600" spc="-30"/>
              <a:t> </a:t>
            </a:r>
            <a:r>
              <a:rPr dirty="0" sz="2600" spc="-229"/>
              <a:t>this</a:t>
            </a:r>
            <a:r>
              <a:rPr dirty="0" sz="2600" spc="-204"/>
              <a:t> </a:t>
            </a:r>
            <a:r>
              <a:rPr dirty="0" sz="2600" spc="-315"/>
              <a:t>technology</a:t>
            </a:r>
            <a:r>
              <a:rPr dirty="0" sz="2600" spc="-145"/>
              <a:t> </a:t>
            </a:r>
            <a:r>
              <a:rPr dirty="0" sz="2600" spc="-265"/>
              <a:t>reliable?"</a:t>
            </a:r>
            <a:endParaRPr sz="2600"/>
          </a:p>
          <a:p>
            <a:pPr marL="26034">
              <a:lnSpc>
                <a:spcPts val="3050"/>
              </a:lnSpc>
            </a:pPr>
            <a:r>
              <a:rPr dirty="0" sz="2600" spc="-330"/>
              <a:t>•Does:</a:t>
            </a:r>
            <a:r>
              <a:rPr dirty="0" sz="2600" spc="-190"/>
              <a:t> </a:t>
            </a:r>
            <a:r>
              <a:rPr dirty="0" sz="2600" spc="-445"/>
              <a:t>Uses</a:t>
            </a:r>
            <a:r>
              <a:rPr dirty="0" sz="2600" spc="-160"/>
              <a:t> </a:t>
            </a:r>
            <a:r>
              <a:rPr dirty="0" sz="2600" spc="-229"/>
              <a:t>traditional</a:t>
            </a:r>
            <a:r>
              <a:rPr dirty="0" sz="2600" spc="-170"/>
              <a:t> </a:t>
            </a:r>
            <a:r>
              <a:rPr dirty="0" sz="2600" spc="-325"/>
              <a:t>bins</a:t>
            </a:r>
            <a:r>
              <a:rPr dirty="0" sz="2600" spc="-275"/>
              <a:t> </a:t>
            </a:r>
            <a:r>
              <a:rPr dirty="0" sz="2600" spc="-290"/>
              <a:t>instead.</a:t>
            </a:r>
            <a:endParaRPr sz="2600"/>
          </a:p>
          <a:p>
            <a:pPr marL="26034">
              <a:lnSpc>
                <a:spcPts val="3040"/>
              </a:lnSpc>
            </a:pPr>
            <a:r>
              <a:rPr dirty="0" spc="-270"/>
              <a:t>•FeeIs:</a:t>
            </a:r>
            <a:r>
              <a:rPr dirty="0" spc="-325"/>
              <a:t> </a:t>
            </a:r>
            <a:r>
              <a:rPr dirty="0" spc="-220"/>
              <a:t>Frustrated</a:t>
            </a:r>
            <a:r>
              <a:rPr dirty="0" spc="60"/>
              <a:t> </a:t>
            </a:r>
            <a:r>
              <a:rPr dirty="0" spc="-254"/>
              <a:t>with</a:t>
            </a:r>
            <a:r>
              <a:rPr dirty="0" spc="-310"/>
              <a:t> </a:t>
            </a:r>
            <a:r>
              <a:rPr dirty="0" spc="-254"/>
              <a:t>inconsistent</a:t>
            </a:r>
            <a:r>
              <a:rPr dirty="0" spc="-45"/>
              <a:t> </a:t>
            </a:r>
            <a:r>
              <a:rPr dirty="0" spc="-275"/>
              <a:t>performance</a:t>
            </a:r>
          </a:p>
          <a:p>
            <a:pPr>
              <a:lnSpc>
                <a:spcPct val="100000"/>
              </a:lnSpc>
              <a:spcBef>
                <a:spcPts val="225"/>
              </a:spcBef>
            </a:pPr>
          </a:p>
          <a:p>
            <a:pPr marL="105410">
              <a:lnSpc>
                <a:spcPts val="3135"/>
              </a:lnSpc>
            </a:pPr>
            <a:r>
              <a:rPr dirty="0" sz="2650" spc="-305"/>
              <a:t>*DesignThinkingApproach:</a:t>
            </a:r>
            <a:endParaRPr sz="2650"/>
          </a:p>
          <a:p>
            <a:pPr marL="102235" marR="95250" indent="7620">
              <a:lnSpc>
                <a:spcPts val="2940"/>
              </a:lnSpc>
              <a:spcBef>
                <a:spcPts val="100"/>
              </a:spcBef>
            </a:pPr>
            <a:r>
              <a:rPr dirty="0" sz="2500" spc="-285"/>
              <a:t>•Empathize:</a:t>
            </a:r>
            <a:r>
              <a:rPr dirty="0" sz="2500" spc="20"/>
              <a:t> </a:t>
            </a:r>
            <a:r>
              <a:rPr dirty="0" sz="2500" spc="-265"/>
              <a:t>Understand</a:t>
            </a:r>
            <a:r>
              <a:rPr dirty="0" sz="2500" spc="-114"/>
              <a:t> </a:t>
            </a:r>
            <a:r>
              <a:rPr dirty="0" sz="2500" spc="-250"/>
              <a:t>user</a:t>
            </a:r>
            <a:r>
              <a:rPr dirty="0" sz="2500" spc="10"/>
              <a:t> </a:t>
            </a:r>
            <a:r>
              <a:rPr dirty="0" sz="2500" spc="-210"/>
              <a:t>concerns(sensor </a:t>
            </a:r>
            <a:r>
              <a:rPr dirty="0" sz="2500" spc="-185"/>
              <a:t>failures,</a:t>
            </a:r>
            <a:r>
              <a:rPr dirty="0" sz="2500" spc="-110"/>
              <a:t> </a:t>
            </a:r>
            <a:r>
              <a:rPr dirty="0" sz="2500" spc="-254"/>
              <a:t>unclear</a:t>
            </a:r>
            <a:r>
              <a:rPr dirty="0" sz="2500" spc="30"/>
              <a:t> </a:t>
            </a:r>
            <a:r>
              <a:rPr dirty="0" sz="2500" spc="-110"/>
              <a:t>indicators).</a:t>
            </a:r>
            <a:endParaRPr sz="2500"/>
          </a:p>
          <a:p>
            <a:pPr marL="109855">
              <a:lnSpc>
                <a:spcPts val="2885"/>
              </a:lnSpc>
            </a:pPr>
            <a:r>
              <a:rPr dirty="0" sz="2500" spc="-210"/>
              <a:t>•Define:</a:t>
            </a:r>
            <a:r>
              <a:rPr dirty="0" sz="2500" spc="-204"/>
              <a:t> </a:t>
            </a:r>
            <a:r>
              <a:rPr dirty="0" sz="2500" spc="-200"/>
              <a:t>Identify</a:t>
            </a:r>
            <a:r>
              <a:rPr dirty="0" sz="2500" spc="-50"/>
              <a:t> </a:t>
            </a:r>
            <a:r>
              <a:rPr dirty="0" sz="2500" spc="-290"/>
              <a:t>pain</a:t>
            </a:r>
            <a:r>
              <a:rPr dirty="0" sz="2500" spc="-160"/>
              <a:t> </a:t>
            </a:r>
            <a:r>
              <a:rPr dirty="0" sz="2500" spc="-150"/>
              <a:t>points(malfunctions,</a:t>
            </a:r>
            <a:endParaRPr sz="2500"/>
          </a:p>
          <a:p>
            <a:pPr marL="109220">
              <a:lnSpc>
                <a:spcPts val="2910"/>
              </a:lnSpc>
            </a:pPr>
            <a:r>
              <a:rPr dirty="0" sz="2450" spc="-235"/>
              <a:t>confusion,</a:t>
            </a:r>
            <a:r>
              <a:rPr dirty="0" sz="2450" spc="10"/>
              <a:t> </a:t>
            </a:r>
            <a:r>
              <a:rPr dirty="0" sz="2450" spc="-325"/>
              <a:t>slow</a:t>
            </a:r>
            <a:r>
              <a:rPr dirty="0" sz="2450" spc="-85"/>
              <a:t> </a:t>
            </a:r>
            <a:r>
              <a:rPr dirty="0" sz="2450" spc="-114"/>
              <a:t>adoption).</a:t>
            </a:r>
            <a:endParaRPr sz="2450"/>
          </a:p>
          <a:p>
            <a:pPr marL="109855">
              <a:lnSpc>
                <a:spcPts val="2940"/>
              </a:lnSpc>
            </a:pPr>
            <a:r>
              <a:rPr dirty="0" sz="2500" spc="-195"/>
              <a:t>•Ideate:</a:t>
            </a:r>
            <a:r>
              <a:rPr dirty="0" sz="2500" spc="-110"/>
              <a:t> </a:t>
            </a:r>
            <a:r>
              <a:rPr dirty="0" sz="2500" spc="-229"/>
              <a:t>Brainstorm</a:t>
            </a:r>
            <a:r>
              <a:rPr dirty="0" sz="2500" spc="10"/>
              <a:t> </a:t>
            </a:r>
            <a:r>
              <a:rPr dirty="0" sz="2500" spc="-160"/>
              <a:t>solutions(better</a:t>
            </a:r>
            <a:r>
              <a:rPr dirty="0" sz="2500" spc="-185"/>
              <a:t> </a:t>
            </a:r>
            <a:r>
              <a:rPr dirty="0" sz="2500" spc="-265"/>
              <a:t>sensors,</a:t>
            </a:r>
            <a:endParaRPr sz="2500"/>
          </a:p>
          <a:p>
            <a:pPr marL="108585">
              <a:lnSpc>
                <a:spcPts val="2990"/>
              </a:lnSpc>
            </a:pPr>
            <a:r>
              <a:rPr dirty="0" spc="-250"/>
              <a:t>clear</a:t>
            </a:r>
            <a:r>
              <a:rPr dirty="0" spc="-20"/>
              <a:t> </a:t>
            </a:r>
            <a:r>
              <a:rPr dirty="0" spc="-275"/>
              <a:t>signals,</a:t>
            </a:r>
            <a:r>
              <a:rPr dirty="0" spc="-70"/>
              <a:t> </a:t>
            </a:r>
            <a:r>
              <a:rPr dirty="0" spc="-270"/>
              <a:t>education).</a:t>
            </a:r>
          </a:p>
          <a:p>
            <a:pPr marL="109855">
              <a:lnSpc>
                <a:spcPts val="2910"/>
              </a:lnSpc>
            </a:pPr>
            <a:r>
              <a:rPr dirty="0" sz="2500" spc="-185"/>
              <a:t>•Prototype:</a:t>
            </a:r>
            <a:r>
              <a:rPr dirty="0" sz="2500" spc="-85"/>
              <a:t> </a:t>
            </a:r>
            <a:r>
              <a:rPr dirty="0" sz="2500" spc="-335"/>
              <a:t>Develop</a:t>
            </a:r>
            <a:r>
              <a:rPr dirty="0" sz="2500" spc="-165"/>
              <a:t> </a:t>
            </a:r>
            <a:r>
              <a:rPr dirty="0" sz="2500" spc="-275"/>
              <a:t>improved</a:t>
            </a:r>
            <a:r>
              <a:rPr dirty="0" sz="2500" spc="-80"/>
              <a:t> </a:t>
            </a:r>
            <a:r>
              <a:rPr dirty="0" sz="2500" spc="-260"/>
              <a:t>bin</a:t>
            </a:r>
            <a:r>
              <a:rPr dirty="0" sz="2500" spc="-225"/>
              <a:t> </a:t>
            </a:r>
            <a:r>
              <a:rPr dirty="0" sz="2500" spc="-325"/>
              <a:t>models</a:t>
            </a:r>
            <a:r>
              <a:rPr dirty="0" sz="2500" spc="-70"/>
              <a:t> </a:t>
            </a:r>
            <a:r>
              <a:rPr dirty="0" sz="2500" spc="-20"/>
              <a:t>with</a:t>
            </a:r>
            <a:endParaRPr sz="2500"/>
          </a:p>
          <a:p>
            <a:pPr marL="109855">
              <a:lnSpc>
                <a:spcPts val="2945"/>
              </a:lnSpc>
            </a:pPr>
            <a:r>
              <a:rPr dirty="0" spc="-340"/>
              <a:t>enhanced</a:t>
            </a:r>
            <a:r>
              <a:rPr dirty="0" spc="-210"/>
              <a:t> </a:t>
            </a:r>
            <a:r>
              <a:rPr dirty="0" spc="-114"/>
              <a:t>reliability.</a:t>
            </a:r>
          </a:p>
          <a:p>
            <a:pPr marL="109855">
              <a:lnSpc>
                <a:spcPts val="3000"/>
              </a:lnSpc>
            </a:pPr>
            <a:r>
              <a:rPr dirty="0" spc="-250"/>
              <a:t>•Test:</a:t>
            </a:r>
            <a:r>
              <a:rPr dirty="0" spc="-170"/>
              <a:t> </a:t>
            </a:r>
            <a:r>
              <a:rPr dirty="0" spc="-300"/>
              <a:t>Gather</a:t>
            </a:r>
            <a:r>
              <a:rPr dirty="0" spc="-100"/>
              <a:t> </a:t>
            </a:r>
            <a:r>
              <a:rPr dirty="0" spc="-260"/>
              <a:t>user</a:t>
            </a:r>
            <a:r>
              <a:rPr dirty="0" spc="-85"/>
              <a:t> </a:t>
            </a:r>
            <a:r>
              <a:rPr dirty="0" spc="-300"/>
              <a:t>feedback</a:t>
            </a:r>
            <a:r>
              <a:rPr dirty="0" spc="-135"/>
              <a:t> </a:t>
            </a:r>
            <a:r>
              <a:rPr dirty="0" spc="-345"/>
              <a:t>and</a:t>
            </a:r>
            <a:r>
              <a:rPr dirty="0" spc="-330"/>
              <a:t> </a:t>
            </a:r>
            <a:r>
              <a:rPr dirty="0" spc="-25"/>
              <a:t>iterate.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2025-02-28T05:47:09Z</dcterms:created>
  <dcterms:modified xsi:type="dcterms:W3CDTF">2025-02-28T05:47:09Z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2025-02-28T00:00:00Z</vt:filetime>
  </property>
  <property fmtid="{D5CDD505-2E9C-101B-9397-08002B2CF9AE}" pid="3" name="LastSaved">
    <vt:filetime>2025-02-28T00:00:00Z</vt:filetime>
  </property>
  <property fmtid="{D5CDD505-2E9C-101B-9397-08002B2CF9AE}" pid="4" name="Producer">
    <vt:lpwstr>OpenPDF UNKNOWN</vt:lpwstr>
  </property>
</Properties>
</file>