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0" r:id="rId4"/>
  </p:sldMasterIdLst>
  <p:notesMasterIdLst>
    <p:notesMasterId r:id="rId14"/>
  </p:notesMasterIdLst>
  <p:handoutMasterIdLst>
    <p:handoutMasterId r:id="rId15"/>
  </p:handoutMasterIdLst>
  <p:sldIdLst>
    <p:sldId id="281" r:id="rId5"/>
    <p:sldId id="284" r:id="rId6"/>
    <p:sldId id="285" r:id="rId7"/>
    <p:sldId id="292" r:id="rId8"/>
    <p:sldId id="293" r:id="rId9"/>
    <p:sldId id="286" r:id="rId10"/>
    <p:sldId id="289" r:id="rId11"/>
    <p:sldId id="290" r:id="rId12"/>
    <p:sldId id="29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6AB0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12/7/2020</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12/7/2020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a:xfrm>
            <a:off x="1535837" y="1664207"/>
            <a:ext cx="9152877" cy="2478025"/>
          </a:xfrm>
        </p:spPr>
        <p:txBody>
          <a:bodyPr>
            <a:normAutofit fontScale="90000"/>
          </a:bodyPr>
          <a:lstStyle/>
          <a:p>
            <a:r>
              <a:rPr lang="en-IN" sz="6000" dirty="0">
                <a:effectLst>
                  <a:outerShdw blurRad="38100" dist="38100" dir="2700000" algn="tl">
                    <a:srgbClr val="000000">
                      <a:alpha val="43137"/>
                    </a:srgbClr>
                  </a:outerShdw>
                </a:effectLst>
                <a:latin typeface="Bookman Old Style" panose="02050604050505020204" pitchFamily="18" charset="0"/>
              </a:rPr>
              <a:t>The ATM System Machine</a:t>
            </a:r>
            <a:br>
              <a:rPr lang="en-US" dirty="0">
                <a:effectLst>
                  <a:outerShdw blurRad="38100" dist="38100" dir="2700000" algn="tl">
                    <a:srgbClr val="000000">
                      <a:alpha val="43137"/>
                    </a:srgbClr>
                  </a:outerShdw>
                </a:effectLst>
                <a:latin typeface="Bookman Old Style" panose="02050604050505020204" pitchFamily="18" charset="0"/>
              </a:rPr>
            </a:br>
            <a:endParaRPr lang="en-US" dirty="0"/>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a:xfrm>
            <a:off x="2425793" y="4142232"/>
            <a:ext cx="7340413" cy="1051561"/>
          </a:xfrm>
        </p:spPr>
        <p:txBody>
          <a:bodyPr>
            <a:normAutofit fontScale="92500" lnSpcReduction="10000"/>
          </a:bodyPr>
          <a:lstStyle/>
          <a:p>
            <a:r>
              <a:rPr lang="en-US" dirty="0">
                <a:latin typeface="Cambria Math" panose="02040503050406030204" pitchFamily="18" charset="0"/>
                <a:ea typeface="Cambria Math" panose="02040503050406030204" pitchFamily="18" charset="0"/>
              </a:rPr>
              <a:t>Kajal Rawat (MT20131)</a:t>
            </a:r>
          </a:p>
          <a:p>
            <a:r>
              <a:rPr lang="en-US" dirty="0">
                <a:latin typeface="Cambria Math" panose="02040503050406030204" pitchFamily="18" charset="0"/>
                <a:ea typeface="Cambria Math" panose="02040503050406030204" pitchFamily="18" charset="0"/>
              </a:rPr>
              <a:t>Prabal Jain (MT20115)</a:t>
            </a:r>
          </a:p>
        </p:txBody>
      </p:sp>
    </p:spTree>
    <p:extLst>
      <p:ext uri="{BB962C8B-B14F-4D97-AF65-F5344CB8AC3E}">
        <p14:creationId xmlns:p14="http://schemas.microsoft.com/office/powerpoint/2010/main" val="18337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normAutofit/>
          </a:bodyPr>
          <a:lstStyle/>
          <a:p>
            <a:pPr algn="ctr"/>
            <a:r>
              <a:rPr lang="en-IN" sz="3600" dirty="0">
                <a:latin typeface="Bookman Old Style" panose="02050604050505020204" pitchFamily="18" charset="0"/>
              </a:rPr>
              <a:t>Project Description</a:t>
            </a:r>
            <a:endParaRPr lang="en-US" sz="3600" dirty="0">
              <a:latin typeface="Bookman Old Style" panose="02050604050505020204" pitchFamily="18" charset="0"/>
            </a:endParaRPr>
          </a:p>
        </p:txBody>
      </p:sp>
      <p:sp>
        <p:nvSpPr>
          <p:cNvPr id="16" name="Slide Number Placeholder 5">
            <a:extLst>
              <a:ext uri="{FF2B5EF4-FFF2-40B4-BE49-F238E27FC236}">
                <a16:creationId xmlns:a16="http://schemas.microsoft.com/office/drawing/2014/main" id="{1A06BCBE-7F1D-4794-A964-0B03C6178B08}"/>
              </a:ext>
            </a:extLst>
          </p:cNvPr>
          <p:cNvSpPr>
            <a:spLocks noGrp="1"/>
          </p:cNvSpPr>
          <p:nvPr>
            <p:ph type="sldNum" sz="quarter" idx="12"/>
          </p:nvPr>
        </p:nvSpPr>
        <p:spPr/>
        <p:txBody>
          <a:bodyPr/>
          <a:lstStyle/>
          <a:p>
            <a:fld id="{A65A5C87-DF58-40C8-B092-1DE63DB4547E}" type="slidenum">
              <a:rPr lang="en-US" smtClean="0"/>
              <a:pPr/>
              <a:t>2</a:t>
            </a:fld>
            <a:endParaRPr lang="en-US" dirty="0"/>
          </a:p>
        </p:txBody>
      </p:sp>
      <p:sp>
        <p:nvSpPr>
          <p:cNvPr id="18" name="TextBox 17">
            <a:extLst>
              <a:ext uri="{FF2B5EF4-FFF2-40B4-BE49-F238E27FC236}">
                <a16:creationId xmlns:a16="http://schemas.microsoft.com/office/drawing/2014/main" id="{EE4BBE4D-3FB6-4836-A224-93AA80AA1455}"/>
              </a:ext>
            </a:extLst>
          </p:cNvPr>
          <p:cNvSpPr txBox="1"/>
          <p:nvPr/>
        </p:nvSpPr>
        <p:spPr>
          <a:xfrm>
            <a:off x="568171" y="2254929"/>
            <a:ext cx="11168110" cy="4247317"/>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Our Project, "The ATM System Machine," is written purely in Python Programming Language. This is a simple Console Based Application, which is very easy to Use. Our project mainly focuses on Object Oriented Programming in which we have used different classes for the respective tasks. We have implemented the three principles - </a:t>
            </a:r>
            <a:r>
              <a:rPr lang="en-IN" dirty="0">
                <a:latin typeface="Calibri" panose="020F0502020204030204" pitchFamily="34" charset="0"/>
                <a:cs typeface="Calibri" panose="020F0502020204030204" pitchFamily="34" charset="0"/>
              </a:rPr>
              <a:t>SRP (single responsibility principle), OCP (open-closed principle)  and LSP (Liskov’s substitution principle).</a:t>
            </a:r>
            <a:endParaRPr lang="en-US" dirty="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r>
              <a:rPr lang="en-US" b="1" dirty="0">
                <a:latin typeface="Calibri" panose="020F0502020204030204" pitchFamily="34" charset="0"/>
                <a:cs typeface="Calibri" panose="020F0502020204030204" pitchFamily="34" charset="0"/>
              </a:rPr>
              <a:t>Core Functionalities of the ATM System Machine: </a:t>
            </a:r>
          </a:p>
          <a:p>
            <a:pPr algn="just"/>
            <a:endParaRPr lang="en-US" b="1" dirty="0">
              <a:latin typeface="Calibri" panose="020F0502020204030204" pitchFamily="34" charset="0"/>
              <a:cs typeface="Calibri" panose="020F0502020204030204" pitchFamily="34" charset="0"/>
            </a:endParaRPr>
          </a:p>
          <a:p>
            <a:pPr marL="342900" indent="-342900" algn="just">
              <a:buAutoNum type="arabicPeriod"/>
            </a:pPr>
            <a:r>
              <a:rPr lang="en-US" u="sng" dirty="0">
                <a:latin typeface="Calibri" panose="020F0502020204030204" pitchFamily="34" charset="0"/>
                <a:cs typeface="Calibri" panose="020F0502020204030204" pitchFamily="34" charset="0"/>
              </a:rPr>
              <a:t>Amount Withdrawal: </a:t>
            </a:r>
            <a:r>
              <a:rPr lang="en-US" dirty="0">
                <a:latin typeface="Calibri" panose="020F0502020204030204" pitchFamily="34" charset="0"/>
                <a:cs typeface="Calibri" panose="020F0502020204030204" pitchFamily="34" charset="0"/>
              </a:rPr>
              <a:t>Users can withdraw a significant amount less than the current balance. </a:t>
            </a:r>
          </a:p>
          <a:p>
            <a:pPr marL="342900" indent="-342900" algn="just">
              <a:buAutoNum type="arabicPeriod"/>
            </a:pPr>
            <a:r>
              <a:rPr lang="en-US" u="sng" dirty="0">
                <a:latin typeface="Calibri" panose="020F0502020204030204" pitchFamily="34" charset="0"/>
                <a:cs typeface="Calibri" panose="020F0502020204030204" pitchFamily="34" charset="0"/>
              </a:rPr>
              <a:t>Transaction Summary:</a:t>
            </a:r>
            <a:r>
              <a:rPr lang="en-US" dirty="0">
                <a:latin typeface="Calibri" panose="020F0502020204030204" pitchFamily="34" charset="0"/>
                <a:cs typeface="Calibri" panose="020F0502020204030204" pitchFamily="34" charset="0"/>
              </a:rPr>
              <a:t> This class will allow User to see all the transactions made by the User from starting date to the end date. </a:t>
            </a:r>
          </a:p>
          <a:p>
            <a:pPr marL="342900" indent="-342900" algn="just">
              <a:buAutoNum type="arabicPeriod"/>
            </a:pPr>
            <a:r>
              <a:rPr lang="en-US" u="sng" dirty="0">
                <a:latin typeface="Calibri" panose="020F0502020204030204" pitchFamily="34" charset="0"/>
                <a:cs typeface="Calibri" panose="020F0502020204030204" pitchFamily="34" charset="0"/>
              </a:rPr>
              <a:t>Balance Enquiry: </a:t>
            </a:r>
            <a:r>
              <a:rPr lang="en-US" dirty="0">
                <a:latin typeface="Calibri" panose="020F0502020204030204" pitchFamily="34" charset="0"/>
                <a:cs typeface="Calibri" panose="020F0502020204030204" pitchFamily="34" charset="0"/>
              </a:rPr>
              <a:t>The user will be able to check the remaining amount. </a:t>
            </a:r>
          </a:p>
          <a:p>
            <a:pPr marL="342900" indent="-342900" algn="just">
              <a:buAutoNum type="arabicPeriod"/>
            </a:pPr>
            <a:r>
              <a:rPr lang="en-US" u="sng" dirty="0">
                <a:latin typeface="Calibri" panose="020F0502020204030204" pitchFamily="34" charset="0"/>
                <a:cs typeface="Calibri" panose="020F0502020204030204" pitchFamily="34" charset="0"/>
              </a:rPr>
              <a:t>Amount Deposit: </a:t>
            </a:r>
            <a:r>
              <a:rPr lang="en-US" dirty="0">
                <a:latin typeface="Calibri" panose="020F0502020204030204" pitchFamily="34" charset="0"/>
                <a:cs typeface="Calibri" panose="020F0502020204030204" pitchFamily="34" charset="0"/>
              </a:rPr>
              <a:t>The user can deposit certain amount in the account.</a:t>
            </a:r>
          </a:p>
          <a:p>
            <a:pPr marL="342900" indent="-342900" algn="just">
              <a:buAutoNum type="arabicPeriod"/>
            </a:pPr>
            <a:r>
              <a:rPr lang="en-US" u="sng" dirty="0">
                <a:latin typeface="Calibri" panose="020F0502020204030204" pitchFamily="34" charset="0"/>
                <a:cs typeface="Calibri" panose="020F0502020204030204" pitchFamily="34" charset="0"/>
              </a:rPr>
              <a:t>Change PIN: </a:t>
            </a:r>
            <a:r>
              <a:rPr lang="en-US" dirty="0">
                <a:latin typeface="Calibri" panose="020F0502020204030204" pitchFamily="34" charset="0"/>
                <a:cs typeface="Calibri" panose="020F0502020204030204" pitchFamily="34" charset="0"/>
              </a:rPr>
              <a:t>An Authenticated user is allowed to change his/her PIN. </a:t>
            </a:r>
          </a:p>
          <a:p>
            <a:pPr marL="342900" indent="-342900" algn="just">
              <a:buAutoNum type="arabicPeriod"/>
            </a:pPr>
            <a:r>
              <a:rPr lang="en-US" u="sng" dirty="0">
                <a:latin typeface="Calibri" panose="020F0502020204030204" pitchFamily="34" charset="0"/>
                <a:cs typeface="Calibri" panose="020F0502020204030204" pitchFamily="34" charset="0"/>
              </a:rPr>
              <a:t>The authenticity of User: </a:t>
            </a:r>
            <a:r>
              <a:rPr lang="en-US" dirty="0">
                <a:latin typeface="Calibri" panose="020F0502020204030204" pitchFamily="34" charset="0"/>
                <a:cs typeface="Calibri" panose="020F0502020204030204" pitchFamily="34" charset="0"/>
              </a:rPr>
              <a:t>User can only perform certain tasks if she/he is an authenticated user.</a:t>
            </a:r>
            <a:endParaRPr lang="en-IN" b="1" dirty="0"/>
          </a:p>
          <a:p>
            <a:pPr algn="just"/>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066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692-786A-4F79-8A4C-9774414D17B1}"/>
              </a:ext>
            </a:extLst>
          </p:cNvPr>
          <p:cNvSpPr>
            <a:spLocks noGrp="1"/>
          </p:cNvSpPr>
          <p:nvPr>
            <p:ph type="title"/>
          </p:nvPr>
        </p:nvSpPr>
        <p:spPr>
          <a:xfrm>
            <a:off x="689440" y="660308"/>
            <a:ext cx="10993574" cy="1004952"/>
          </a:xfrm>
        </p:spPr>
        <p:txBody>
          <a:bodyPr>
            <a:noAutofit/>
          </a:bodyPr>
          <a:lstStyle/>
          <a:p>
            <a:pPr algn="ctr"/>
            <a:r>
              <a:rPr lang="en-US" sz="3200" dirty="0">
                <a:latin typeface="Bookman Old Style" panose="02050604050505020204" pitchFamily="18" charset="0"/>
              </a:rPr>
              <a:t>Identification of initial OO design from the problem statement</a:t>
            </a:r>
            <a:endParaRPr lang="en-IN" sz="3200" dirty="0">
              <a:latin typeface="Bookman Old Style" panose="02050604050505020204" pitchFamily="18" charset="0"/>
            </a:endParaRPr>
          </a:p>
        </p:txBody>
      </p:sp>
      <p:sp>
        <p:nvSpPr>
          <p:cNvPr id="9" name="Slide Number Placeholder 8">
            <a:extLst>
              <a:ext uri="{FF2B5EF4-FFF2-40B4-BE49-F238E27FC236}">
                <a16:creationId xmlns:a16="http://schemas.microsoft.com/office/drawing/2014/main" id="{B8D12D16-6D1B-4C46-B4A3-F2D0DC8766E0}"/>
              </a:ext>
            </a:extLst>
          </p:cNvPr>
          <p:cNvSpPr>
            <a:spLocks noGrp="1"/>
          </p:cNvSpPr>
          <p:nvPr>
            <p:ph type="sldNum" sz="quarter" idx="12"/>
          </p:nvPr>
        </p:nvSpPr>
        <p:spPr>
          <a:xfrm>
            <a:off x="11514249" y="6365227"/>
            <a:ext cx="337529" cy="365125"/>
          </a:xfrm>
        </p:spPr>
        <p:txBody>
          <a:bodyPr/>
          <a:lstStyle/>
          <a:p>
            <a:fld id="{A65A5C87-DF58-40C8-B092-1DE63DB4547E}" type="slidenum">
              <a:rPr lang="en-US" smtClean="0"/>
              <a:t>3</a:t>
            </a:fld>
            <a:endParaRPr lang="en-US" dirty="0"/>
          </a:p>
        </p:txBody>
      </p:sp>
      <p:pic>
        <p:nvPicPr>
          <p:cNvPr id="8" name="Picture 7">
            <a:extLst>
              <a:ext uri="{FF2B5EF4-FFF2-40B4-BE49-F238E27FC236}">
                <a16:creationId xmlns:a16="http://schemas.microsoft.com/office/drawing/2014/main" id="{B9D5B3C4-B83D-45D2-B752-611CF60DACBF}"/>
              </a:ext>
            </a:extLst>
          </p:cNvPr>
          <p:cNvPicPr>
            <a:picLocks noChangeAspect="1"/>
          </p:cNvPicPr>
          <p:nvPr/>
        </p:nvPicPr>
        <p:blipFill>
          <a:blip r:embed="rId2"/>
          <a:stretch>
            <a:fillRect/>
          </a:stretch>
        </p:blipFill>
        <p:spPr>
          <a:xfrm>
            <a:off x="7377389" y="2242119"/>
            <a:ext cx="3693065" cy="4305670"/>
          </a:xfrm>
          <a:prstGeom prst="rect">
            <a:avLst/>
          </a:prstGeom>
        </p:spPr>
      </p:pic>
      <p:sp>
        <p:nvSpPr>
          <p:cNvPr id="10" name="TextBox 9">
            <a:extLst>
              <a:ext uri="{FF2B5EF4-FFF2-40B4-BE49-F238E27FC236}">
                <a16:creationId xmlns:a16="http://schemas.microsoft.com/office/drawing/2014/main" id="{9289FD1F-FC68-4609-B9E4-A52DA128B7B5}"/>
              </a:ext>
            </a:extLst>
          </p:cNvPr>
          <p:cNvSpPr txBox="1"/>
          <p:nvPr/>
        </p:nvSpPr>
        <p:spPr>
          <a:xfrm>
            <a:off x="568171" y="2361460"/>
            <a:ext cx="6383179" cy="3416320"/>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A naïve design of the problem statement consist of two main classes:-</a:t>
            </a:r>
          </a:p>
          <a:p>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b="1" dirty="0">
                <a:latin typeface="Calibri" panose="020F0502020204030204" pitchFamily="34" charset="0"/>
                <a:cs typeface="Calibri" panose="020F0502020204030204" pitchFamily="34" charset="0"/>
              </a:rPr>
              <a:t>ATM</a:t>
            </a:r>
            <a:r>
              <a:rPr lang="en-IN" dirty="0">
                <a:latin typeface="Calibri" panose="020F0502020204030204" pitchFamily="34" charset="0"/>
                <a:cs typeface="Calibri" panose="020F0502020204030204" pitchFamily="34" charset="0"/>
              </a:rPr>
              <a:t> – It consist of methods which have different functionalities. authenticate(), changePin(), withdraw(), deposit(), balance() and transactionSummary().</a:t>
            </a:r>
          </a:p>
          <a:p>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b="1" dirty="0">
                <a:latin typeface="Calibri" panose="020F0502020204030204" pitchFamily="34" charset="0"/>
                <a:cs typeface="Calibri" panose="020F0502020204030204" pitchFamily="34" charset="0"/>
              </a:rPr>
              <a:t>User </a:t>
            </a:r>
            <a:r>
              <a:rPr lang="en-IN" dirty="0">
                <a:latin typeface="Calibri" panose="020F0502020204030204" pitchFamily="34" charset="0"/>
                <a:cs typeface="Calibri" panose="020F0502020204030204" pitchFamily="34" charset="0"/>
              </a:rPr>
              <a:t>– Class for users which have two attributes username and password of the user.</a:t>
            </a:r>
          </a:p>
          <a:p>
            <a:pPr marL="285750" indent="-285750">
              <a:buFont typeface="Arial" panose="020B0604020202020204" pitchFamily="34" charset="0"/>
              <a:buChar char="•"/>
            </a:pPr>
            <a:endParaRPr lang="en-IN" b="1"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In this design class User inherits the class ATM and hence we can use various methods of ATM class.</a:t>
            </a:r>
          </a:p>
        </p:txBody>
      </p:sp>
    </p:spTree>
    <p:extLst>
      <p:ext uri="{BB962C8B-B14F-4D97-AF65-F5344CB8AC3E}">
        <p14:creationId xmlns:p14="http://schemas.microsoft.com/office/powerpoint/2010/main" val="289637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650F-B0AA-44FF-BEFD-142982AA7D69}"/>
              </a:ext>
            </a:extLst>
          </p:cNvPr>
          <p:cNvSpPr>
            <a:spLocks noGrp="1"/>
          </p:cNvSpPr>
          <p:nvPr>
            <p:ph type="title"/>
          </p:nvPr>
        </p:nvSpPr>
        <p:spPr/>
        <p:txBody>
          <a:bodyPr>
            <a:normAutofit/>
          </a:bodyPr>
          <a:lstStyle/>
          <a:p>
            <a:pPr algn="ctr"/>
            <a:r>
              <a:rPr lang="en-US" sz="3200" dirty="0">
                <a:latin typeface="Bookman Old Style" panose="02050604050505020204" pitchFamily="18" charset="0"/>
              </a:rPr>
              <a:t>OO design resulting from SRP, OCP, and LSP</a:t>
            </a:r>
            <a:endParaRPr lang="en-IN" sz="3200" dirty="0">
              <a:latin typeface="Bookman Old Style" panose="02050604050505020204" pitchFamily="18" charset="0"/>
            </a:endParaRPr>
          </a:p>
        </p:txBody>
      </p:sp>
      <p:sp>
        <p:nvSpPr>
          <p:cNvPr id="9" name="Slide Number Placeholder 8">
            <a:extLst>
              <a:ext uri="{FF2B5EF4-FFF2-40B4-BE49-F238E27FC236}">
                <a16:creationId xmlns:a16="http://schemas.microsoft.com/office/drawing/2014/main" id="{9D5532C8-7ACF-47F5-A4D9-A6C95D34F02D}"/>
              </a:ext>
            </a:extLst>
          </p:cNvPr>
          <p:cNvSpPr>
            <a:spLocks noGrp="1"/>
          </p:cNvSpPr>
          <p:nvPr>
            <p:ph type="sldNum" sz="quarter" idx="12"/>
          </p:nvPr>
        </p:nvSpPr>
        <p:spPr>
          <a:xfrm>
            <a:off x="11194742" y="6309360"/>
            <a:ext cx="621614" cy="365125"/>
          </a:xfrm>
        </p:spPr>
        <p:txBody>
          <a:bodyPr/>
          <a:lstStyle/>
          <a:p>
            <a:fld id="{A65A5C87-DF58-40C8-B092-1DE63DB4547E}" type="slidenum">
              <a:rPr lang="en-US" smtClean="0"/>
              <a:t>4</a:t>
            </a:fld>
            <a:endParaRPr lang="en-US" dirty="0"/>
          </a:p>
        </p:txBody>
      </p:sp>
      <p:pic>
        <p:nvPicPr>
          <p:cNvPr id="12" name="Picture 11">
            <a:extLst>
              <a:ext uri="{FF2B5EF4-FFF2-40B4-BE49-F238E27FC236}">
                <a16:creationId xmlns:a16="http://schemas.microsoft.com/office/drawing/2014/main" id="{473CB886-C659-4F73-9820-70C1CBC6AEDE}"/>
              </a:ext>
            </a:extLst>
          </p:cNvPr>
          <p:cNvPicPr>
            <a:picLocks noChangeAspect="1"/>
          </p:cNvPicPr>
          <p:nvPr/>
        </p:nvPicPr>
        <p:blipFill>
          <a:blip r:embed="rId2"/>
          <a:stretch>
            <a:fillRect/>
          </a:stretch>
        </p:blipFill>
        <p:spPr>
          <a:xfrm>
            <a:off x="116889" y="2479453"/>
            <a:ext cx="11958221" cy="3424699"/>
          </a:xfrm>
          <a:prstGeom prst="rect">
            <a:avLst/>
          </a:prstGeom>
        </p:spPr>
      </p:pic>
    </p:spTree>
    <p:extLst>
      <p:ext uri="{BB962C8B-B14F-4D97-AF65-F5344CB8AC3E}">
        <p14:creationId xmlns:p14="http://schemas.microsoft.com/office/powerpoint/2010/main" val="119730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D4AF-87D6-4269-8AB2-1046E2EB8176}"/>
              </a:ext>
            </a:extLst>
          </p:cNvPr>
          <p:cNvSpPr>
            <a:spLocks noGrp="1"/>
          </p:cNvSpPr>
          <p:nvPr>
            <p:ph type="title"/>
          </p:nvPr>
        </p:nvSpPr>
        <p:spPr/>
        <p:txBody>
          <a:bodyPr>
            <a:normAutofit/>
          </a:bodyPr>
          <a:lstStyle/>
          <a:p>
            <a:pPr algn="ctr"/>
            <a:r>
              <a:rPr lang="en-IN" sz="3200" dirty="0">
                <a:latin typeface="Bookman Old Style" panose="02050604050505020204" pitchFamily="18" charset="0"/>
              </a:rPr>
              <a:t>SRP, OCP and LSP</a:t>
            </a:r>
          </a:p>
        </p:txBody>
      </p:sp>
      <p:sp>
        <p:nvSpPr>
          <p:cNvPr id="9" name="Slide Number Placeholder 8">
            <a:extLst>
              <a:ext uri="{FF2B5EF4-FFF2-40B4-BE49-F238E27FC236}">
                <a16:creationId xmlns:a16="http://schemas.microsoft.com/office/drawing/2014/main" id="{BF53D3E3-9BA0-4F28-947A-FC41D9ED4740}"/>
              </a:ext>
            </a:extLst>
          </p:cNvPr>
          <p:cNvSpPr>
            <a:spLocks noGrp="1"/>
          </p:cNvSpPr>
          <p:nvPr>
            <p:ph type="sldNum" sz="quarter" idx="12"/>
          </p:nvPr>
        </p:nvSpPr>
        <p:spPr/>
        <p:txBody>
          <a:bodyPr/>
          <a:lstStyle/>
          <a:p>
            <a:fld id="{A65A5C87-DF58-40C8-B092-1DE63DB4547E}" type="slidenum">
              <a:rPr lang="en-US" smtClean="0"/>
              <a:t>5</a:t>
            </a:fld>
            <a:endParaRPr lang="en-US" dirty="0"/>
          </a:p>
        </p:txBody>
      </p:sp>
      <p:sp>
        <p:nvSpPr>
          <p:cNvPr id="11" name="TextBox 10">
            <a:extLst>
              <a:ext uri="{FF2B5EF4-FFF2-40B4-BE49-F238E27FC236}">
                <a16:creationId xmlns:a16="http://schemas.microsoft.com/office/drawing/2014/main" id="{9A660F14-E348-4010-BF37-5F4222D44BAC}"/>
              </a:ext>
            </a:extLst>
          </p:cNvPr>
          <p:cNvSpPr txBox="1"/>
          <p:nvPr/>
        </p:nvSpPr>
        <p:spPr>
          <a:xfrm>
            <a:off x="668844" y="2334828"/>
            <a:ext cx="11061576" cy="3139321"/>
          </a:xfrm>
          <a:prstGeom prst="rect">
            <a:avLst/>
          </a:prstGeom>
          <a:noFill/>
        </p:spPr>
        <p:txBody>
          <a:bodyPr wrap="square" rtlCol="0">
            <a:spAutoFit/>
          </a:bodyPr>
          <a:lstStyle/>
          <a:p>
            <a:pPr algn="just"/>
            <a:r>
              <a:rPr lang="en-IN" dirty="0">
                <a:latin typeface="Calibri" panose="020F0502020204030204" pitchFamily="34" charset="0"/>
                <a:cs typeface="Calibri" panose="020F0502020204030204" pitchFamily="34" charset="0"/>
              </a:rPr>
              <a:t>From our Object-oriented design the three principles are fully satisfied.</a:t>
            </a:r>
          </a:p>
          <a:p>
            <a:pPr algn="just"/>
            <a:endParaRPr lang="en-IN"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IN" u="sng" dirty="0">
                <a:latin typeface="Calibri" panose="020F0502020204030204" pitchFamily="34" charset="0"/>
                <a:cs typeface="Calibri" panose="020F0502020204030204" pitchFamily="34" charset="0"/>
              </a:rPr>
              <a:t>SRP (single responsibility principle) </a:t>
            </a:r>
            <a:r>
              <a:rPr lang="en-IN" dirty="0">
                <a:latin typeface="Calibri" panose="020F0502020204030204" pitchFamily="34" charset="0"/>
                <a:cs typeface="Calibri" panose="020F0502020204030204" pitchFamily="34" charset="0"/>
              </a:rPr>
              <a:t>– Each of the class we implemented has single functionality/role.</a:t>
            </a:r>
          </a:p>
          <a:p>
            <a:pPr algn="just"/>
            <a:r>
              <a:rPr lang="en-IN" dirty="0">
                <a:latin typeface="Calibri" panose="020F0502020204030204" pitchFamily="34" charset="0"/>
                <a:cs typeface="Calibri" panose="020F0502020204030204" pitchFamily="34" charset="0"/>
              </a:rPr>
              <a:t>     For e.g. – Authentication class checks the authenticity of the user.</a:t>
            </a:r>
          </a:p>
          <a:p>
            <a:pPr algn="just"/>
            <a:endParaRPr lang="en-IN"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IN" u="sng" dirty="0">
                <a:latin typeface="Calibri" panose="020F0502020204030204" pitchFamily="34" charset="0"/>
                <a:cs typeface="Calibri" panose="020F0502020204030204" pitchFamily="34" charset="0"/>
              </a:rPr>
              <a:t>OCP (open-closed principle) </a:t>
            </a:r>
            <a:r>
              <a:rPr lang="en-IN" dirty="0">
                <a:latin typeface="Calibri" panose="020F0502020204030204" pitchFamily="34" charset="0"/>
                <a:cs typeface="Calibri" panose="020F0502020204030204" pitchFamily="34" charset="0"/>
              </a:rPr>
              <a:t>– All the classes which we have implemented are closed, but also open for the class “User” to inherit them. All the classes are inherited by class “User” (Multiple Inheritance). </a:t>
            </a:r>
          </a:p>
          <a:p>
            <a:pPr marL="285750" indent="-28575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IN" u="sng" dirty="0">
                <a:latin typeface="Calibri" panose="020F0502020204030204" pitchFamily="34" charset="0"/>
                <a:cs typeface="Calibri" panose="020F0502020204030204" pitchFamily="34" charset="0"/>
              </a:rPr>
              <a:t>LSP (Liskov’s substitution principle) </a:t>
            </a:r>
            <a:r>
              <a:rPr lang="en-IN"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If S is a subtype of T, then objects of type T may be replaced with objects of type S without altering the correctness of the program. In our implementation we have different class for each task hence LSP is already satisfied.</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1718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8D30-48C6-48D9-94D2-4307C78232C6}"/>
              </a:ext>
            </a:extLst>
          </p:cNvPr>
          <p:cNvSpPr>
            <a:spLocks noGrp="1"/>
          </p:cNvSpPr>
          <p:nvPr>
            <p:ph type="title"/>
          </p:nvPr>
        </p:nvSpPr>
        <p:spPr>
          <a:xfrm>
            <a:off x="3219629" y="413266"/>
            <a:ext cx="5459826" cy="1179576"/>
          </a:xfrm>
        </p:spPr>
        <p:txBody>
          <a:bodyPr>
            <a:normAutofit/>
          </a:bodyPr>
          <a:lstStyle/>
          <a:p>
            <a:pPr algn="ctr"/>
            <a:br>
              <a:rPr lang="en-IN" dirty="0"/>
            </a:br>
            <a:r>
              <a:rPr lang="en-IN" sz="3200" dirty="0">
                <a:latin typeface="Bookman Old Style" panose="02050604050505020204" pitchFamily="18" charset="0"/>
              </a:rPr>
              <a:t>Object Oriented Design</a:t>
            </a:r>
            <a:endParaRPr lang="en-IN" dirty="0">
              <a:latin typeface="Bookman Old Style" panose="02050604050505020204" pitchFamily="18" charset="0"/>
            </a:endParaRPr>
          </a:p>
        </p:txBody>
      </p:sp>
      <p:sp>
        <p:nvSpPr>
          <p:cNvPr id="9" name="Slide Number Placeholder 8">
            <a:extLst>
              <a:ext uri="{FF2B5EF4-FFF2-40B4-BE49-F238E27FC236}">
                <a16:creationId xmlns:a16="http://schemas.microsoft.com/office/drawing/2014/main" id="{52A8732A-7B55-43D3-9DF5-BB64A9C34774}"/>
              </a:ext>
            </a:extLst>
          </p:cNvPr>
          <p:cNvSpPr>
            <a:spLocks noGrp="1"/>
          </p:cNvSpPr>
          <p:nvPr>
            <p:ph type="sldNum" sz="quarter" idx="12"/>
          </p:nvPr>
        </p:nvSpPr>
        <p:spPr>
          <a:xfrm>
            <a:off x="11215998" y="6253671"/>
            <a:ext cx="616554" cy="365125"/>
          </a:xfrm>
        </p:spPr>
        <p:txBody>
          <a:bodyPr/>
          <a:lstStyle/>
          <a:p>
            <a:fld id="{A65A5C87-DF58-40C8-B092-1DE63DB4547E}" type="slidenum">
              <a:rPr lang="en-US" smtClean="0"/>
              <a:t>6</a:t>
            </a:fld>
            <a:endParaRPr lang="en-US" dirty="0"/>
          </a:p>
        </p:txBody>
      </p:sp>
      <p:sp>
        <p:nvSpPr>
          <p:cNvPr id="4" name="TextBox 3">
            <a:extLst>
              <a:ext uri="{FF2B5EF4-FFF2-40B4-BE49-F238E27FC236}">
                <a16:creationId xmlns:a16="http://schemas.microsoft.com/office/drawing/2014/main" id="{551829C9-3F92-4F6A-A035-5689AB819205}"/>
              </a:ext>
            </a:extLst>
          </p:cNvPr>
          <p:cNvSpPr txBox="1"/>
          <p:nvPr/>
        </p:nvSpPr>
        <p:spPr>
          <a:xfrm>
            <a:off x="526789" y="1997021"/>
            <a:ext cx="10845506" cy="5509200"/>
          </a:xfrm>
          <a:prstGeom prst="rect">
            <a:avLst/>
          </a:prstGeom>
          <a:noFill/>
        </p:spPr>
        <p:txBody>
          <a:bodyPr wrap="square" rtlCol="0">
            <a:spAutoFit/>
          </a:bodyPr>
          <a:lstStyle/>
          <a:p>
            <a:pPr algn="just"/>
            <a:r>
              <a:rPr lang="en-IN" dirty="0">
                <a:latin typeface="Calibri" panose="020F0502020204030204" pitchFamily="34" charset="0"/>
                <a:cs typeface="Calibri" panose="020F0502020204030204" pitchFamily="34" charset="0"/>
              </a:rPr>
              <a:t>Following are the classes and their methods which we have implemented :-</a:t>
            </a:r>
          </a:p>
          <a:p>
            <a:pPr algn="just"/>
            <a:endParaRPr lang="en-IN"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IN" dirty="0">
                <a:latin typeface="Calibri" panose="020F0502020204030204" pitchFamily="34" charset="0"/>
                <a:cs typeface="Calibri" panose="020F0502020204030204" pitchFamily="34" charset="0"/>
              </a:rPr>
              <a:t>Class Authentication() – </a:t>
            </a:r>
            <a:r>
              <a:rPr lang="en-IN" dirty="0">
                <a:solidFill>
                  <a:srgbClr val="0070C0"/>
                </a:solidFill>
                <a:latin typeface="Calibri" panose="020F0502020204030204" pitchFamily="34" charset="0"/>
                <a:cs typeface="Calibri" panose="020F0502020204030204" pitchFamily="34" charset="0"/>
              </a:rPr>
              <a:t>def</a:t>
            </a:r>
            <a:r>
              <a:rPr lang="en-IN" dirty="0">
                <a:latin typeface="Calibri" panose="020F0502020204030204" pitchFamily="34" charset="0"/>
                <a:cs typeface="Calibri" panose="020F0502020204030204" pitchFamily="34" charset="0"/>
              </a:rPr>
              <a:t> </a:t>
            </a:r>
            <a:r>
              <a:rPr lang="en-US" altLang="en-US" dirty="0">
                <a:solidFill>
                  <a:srgbClr val="000000"/>
                </a:solidFill>
                <a:latin typeface="Calibri" panose="020F0502020204030204" pitchFamily="34" charset="0"/>
                <a:cs typeface="Calibri" panose="020F0502020204030204" pitchFamily="34" charset="0"/>
              </a:rPr>
              <a:t>check(</a:t>
            </a:r>
            <a:r>
              <a:rPr lang="en-US" altLang="en-US" dirty="0">
                <a:solidFill>
                  <a:srgbClr val="94558D"/>
                </a:solidFill>
                <a:latin typeface="Calibri" panose="020F0502020204030204" pitchFamily="34" charset="0"/>
                <a:cs typeface="Calibri" panose="020F0502020204030204" pitchFamily="34" charset="0"/>
              </a:rPr>
              <a:t>self</a:t>
            </a:r>
            <a:r>
              <a:rPr lang="en-US" altLang="en-US" dirty="0">
                <a:solidFill>
                  <a:srgbClr val="000000"/>
                </a:solidFill>
                <a:latin typeface="Calibri" panose="020F0502020204030204" pitchFamily="34" charset="0"/>
                <a:cs typeface="Calibri" panose="020F0502020204030204" pitchFamily="34" charset="0"/>
              </a:rPr>
              <a:t>, username, password)</a:t>
            </a:r>
          </a:p>
          <a:p>
            <a:pPr marL="285750" indent="-285750" algn="just">
              <a:buFont typeface="Arial" panose="020B0604020202020204" pitchFamily="34" charset="0"/>
              <a:buChar char="•"/>
            </a:pPr>
            <a:r>
              <a:rPr lang="en-US" altLang="en-US" dirty="0">
                <a:solidFill>
                  <a:srgbClr val="000000"/>
                </a:solidFill>
                <a:latin typeface="Calibri" panose="020F0502020204030204" pitchFamily="34" charset="0"/>
                <a:cs typeface="Calibri" panose="020F0502020204030204" pitchFamily="34" charset="0"/>
              </a:rPr>
              <a:t>Class </a:t>
            </a:r>
            <a:r>
              <a:rPr lang="en-US" altLang="en-US" dirty="0" err="1">
                <a:solidFill>
                  <a:srgbClr val="000000"/>
                </a:solidFill>
                <a:latin typeface="Calibri" panose="020F0502020204030204" pitchFamily="34" charset="0"/>
                <a:cs typeface="Calibri" panose="020F0502020204030204" pitchFamily="34" charset="0"/>
              </a:rPr>
              <a:t>ChangePin</a:t>
            </a:r>
            <a:r>
              <a:rPr lang="en-US" altLang="en-US" dirty="0">
                <a:solidFill>
                  <a:srgbClr val="000000"/>
                </a:solidFill>
                <a:latin typeface="Calibri" panose="020F0502020204030204" pitchFamily="34" charset="0"/>
                <a:cs typeface="Calibri" panose="020F0502020204030204" pitchFamily="34" charset="0"/>
              </a:rPr>
              <a:t>() – </a:t>
            </a:r>
            <a:r>
              <a:rPr lang="en-US" altLang="en-US" dirty="0">
                <a:solidFill>
                  <a:srgbClr val="0070C0"/>
                </a:solidFill>
                <a:latin typeface="Calibri" panose="020F0502020204030204" pitchFamily="34" charset="0"/>
                <a:cs typeface="Calibri" panose="020F0502020204030204" pitchFamily="34" charset="0"/>
              </a:rPr>
              <a:t>def</a:t>
            </a:r>
            <a:r>
              <a:rPr lang="en-US" altLang="en-US" dirty="0">
                <a:solidFill>
                  <a:srgbClr val="000000"/>
                </a:solidFill>
                <a:latin typeface="Calibri" panose="020F0502020204030204" pitchFamily="34" charset="0"/>
                <a:cs typeface="Calibri" panose="020F0502020204030204" pitchFamily="34" charset="0"/>
              </a:rPr>
              <a:t> </a:t>
            </a:r>
            <a:r>
              <a:rPr lang="en-US" altLang="en-US" dirty="0" err="1">
                <a:solidFill>
                  <a:srgbClr val="000000"/>
                </a:solidFill>
                <a:latin typeface="Calibri" panose="020F0502020204030204" pitchFamily="34" charset="0"/>
                <a:cs typeface="Calibri" panose="020F0502020204030204" pitchFamily="34" charset="0"/>
              </a:rPr>
              <a:t>change_pin</a:t>
            </a:r>
            <a:r>
              <a:rPr lang="en-US" altLang="en-US" dirty="0">
                <a:solidFill>
                  <a:srgbClr val="000000"/>
                </a:solidFill>
                <a:latin typeface="Calibri" panose="020F0502020204030204" pitchFamily="34" charset="0"/>
                <a:cs typeface="Calibri" panose="020F0502020204030204" pitchFamily="34" charset="0"/>
              </a:rPr>
              <a:t>(</a:t>
            </a:r>
            <a:r>
              <a:rPr lang="en-US" altLang="en-US" dirty="0">
                <a:solidFill>
                  <a:srgbClr val="94558D"/>
                </a:solidFill>
                <a:latin typeface="Calibri" panose="020F0502020204030204" pitchFamily="34" charset="0"/>
                <a:cs typeface="Calibri" panose="020F0502020204030204" pitchFamily="34" charset="0"/>
              </a:rPr>
              <a:t>self</a:t>
            </a:r>
            <a:r>
              <a:rPr lang="en-US" altLang="en-US" dirty="0">
                <a:solidFill>
                  <a:srgbClr val="000000"/>
                </a:solidFill>
                <a:latin typeface="Calibri" panose="020F0502020204030204" pitchFamily="34" charset="0"/>
                <a:cs typeface="Calibri" panose="020F0502020204030204" pitchFamily="34" charset="0"/>
              </a:rPr>
              <a:t>, pin, u)</a:t>
            </a:r>
          </a:p>
          <a:p>
            <a:pPr marL="285750" indent="-285750" algn="just">
              <a:buFont typeface="Arial" panose="020B0604020202020204" pitchFamily="34" charset="0"/>
              <a:buChar char="•"/>
            </a:pPr>
            <a:r>
              <a:rPr lang="en-US" altLang="en-US" dirty="0">
                <a:solidFill>
                  <a:srgbClr val="000000"/>
                </a:solidFill>
                <a:latin typeface="Calibri" panose="020F0502020204030204" pitchFamily="34" charset="0"/>
                <a:cs typeface="Calibri" panose="020F0502020204030204" pitchFamily="34" charset="0"/>
              </a:rPr>
              <a:t>Class Balance() – </a:t>
            </a:r>
            <a:r>
              <a:rPr lang="en-US" altLang="en-US" dirty="0">
                <a:solidFill>
                  <a:srgbClr val="0070C0"/>
                </a:solidFill>
                <a:latin typeface="Calibri" panose="020F0502020204030204" pitchFamily="34" charset="0"/>
                <a:cs typeface="Calibri" panose="020F0502020204030204" pitchFamily="34" charset="0"/>
              </a:rPr>
              <a:t>def </a:t>
            </a:r>
            <a:r>
              <a:rPr lang="en-US" altLang="en-US" dirty="0">
                <a:solidFill>
                  <a:srgbClr val="000000"/>
                </a:solidFill>
                <a:latin typeface="Calibri" panose="020F0502020204030204" pitchFamily="34" charset="0"/>
                <a:cs typeface="Calibri" panose="020F0502020204030204" pitchFamily="34" charset="0"/>
              </a:rPr>
              <a:t>balance(</a:t>
            </a:r>
            <a:r>
              <a:rPr lang="en-US" altLang="en-US" dirty="0">
                <a:solidFill>
                  <a:srgbClr val="94558D"/>
                </a:solidFill>
                <a:latin typeface="Calibri" panose="020F0502020204030204" pitchFamily="34" charset="0"/>
                <a:cs typeface="Calibri" panose="020F0502020204030204" pitchFamily="34" charset="0"/>
              </a:rPr>
              <a:t>self</a:t>
            </a:r>
            <a:r>
              <a:rPr lang="en-US" altLang="en-US" dirty="0">
                <a:solidFill>
                  <a:srgbClr val="000000"/>
                </a:solidFill>
                <a:latin typeface="Calibri" panose="020F0502020204030204" pitchFamily="34" charset="0"/>
                <a:cs typeface="Calibri" panose="020F0502020204030204" pitchFamily="34" charset="0"/>
              </a:rPr>
              <a:t>, act, u)</a:t>
            </a:r>
          </a:p>
          <a:p>
            <a:pPr marL="285750" indent="-285750" algn="just">
              <a:buFont typeface="Arial" panose="020B0604020202020204" pitchFamily="34" charset="0"/>
              <a:buChar char="•"/>
            </a:pPr>
            <a:r>
              <a:rPr lang="en-US" altLang="en-US" dirty="0">
                <a:solidFill>
                  <a:srgbClr val="000000"/>
                </a:solidFill>
                <a:latin typeface="Calibri" panose="020F0502020204030204" pitchFamily="34" charset="0"/>
                <a:cs typeface="Calibri" panose="020F0502020204030204" pitchFamily="34" charset="0"/>
              </a:rPr>
              <a:t>Class Withdrawal() – </a:t>
            </a:r>
            <a:r>
              <a:rPr lang="en-US" altLang="en-US" dirty="0">
                <a:solidFill>
                  <a:srgbClr val="0070C0"/>
                </a:solidFill>
                <a:latin typeface="Calibri" panose="020F0502020204030204" pitchFamily="34" charset="0"/>
                <a:cs typeface="Calibri" panose="020F0502020204030204" pitchFamily="34" charset="0"/>
              </a:rPr>
              <a:t>def </a:t>
            </a:r>
            <a:r>
              <a:rPr lang="en-US" altLang="en-US" dirty="0">
                <a:solidFill>
                  <a:srgbClr val="000000"/>
                </a:solidFill>
                <a:latin typeface="Calibri" panose="020F0502020204030204" pitchFamily="34" charset="0"/>
                <a:cs typeface="Calibri" panose="020F0502020204030204" pitchFamily="34" charset="0"/>
              </a:rPr>
              <a:t>withdraw(</a:t>
            </a:r>
            <a:r>
              <a:rPr lang="en-US" altLang="en-US" dirty="0">
                <a:solidFill>
                  <a:srgbClr val="94558D"/>
                </a:solidFill>
                <a:latin typeface="Calibri" panose="020F0502020204030204" pitchFamily="34" charset="0"/>
                <a:cs typeface="Calibri" panose="020F0502020204030204" pitchFamily="34" charset="0"/>
              </a:rPr>
              <a:t>self</a:t>
            </a:r>
            <a:r>
              <a:rPr lang="en-US" altLang="en-US" dirty="0">
                <a:solidFill>
                  <a:srgbClr val="000000"/>
                </a:solidFill>
                <a:latin typeface="Calibri" panose="020F0502020204030204" pitchFamily="34" charset="0"/>
                <a:cs typeface="Calibri" panose="020F0502020204030204" pitchFamily="34" charset="0"/>
              </a:rPr>
              <a:t>, amount, date, act, u)</a:t>
            </a:r>
          </a:p>
          <a:p>
            <a:pPr marL="285750" indent="-285750" algn="just">
              <a:buFont typeface="Arial" panose="020B0604020202020204" pitchFamily="34" charset="0"/>
              <a:buChar char="•"/>
            </a:pPr>
            <a:r>
              <a:rPr lang="en-US" altLang="en-US" dirty="0">
                <a:solidFill>
                  <a:srgbClr val="000000"/>
                </a:solidFill>
                <a:latin typeface="Calibri" panose="020F0502020204030204" pitchFamily="34" charset="0"/>
                <a:cs typeface="Calibri" panose="020F0502020204030204" pitchFamily="34" charset="0"/>
              </a:rPr>
              <a:t>Class Deposit() – </a:t>
            </a:r>
            <a:r>
              <a:rPr lang="en-US" altLang="en-US" dirty="0">
                <a:solidFill>
                  <a:srgbClr val="0070C0"/>
                </a:solidFill>
                <a:latin typeface="Calibri" panose="020F0502020204030204" pitchFamily="34" charset="0"/>
                <a:cs typeface="Calibri" panose="020F0502020204030204" pitchFamily="34" charset="0"/>
              </a:rPr>
              <a:t>def</a:t>
            </a:r>
            <a:r>
              <a:rPr lang="en-US" altLang="en-US" dirty="0">
                <a:solidFill>
                  <a:srgbClr val="000000"/>
                </a:solidFill>
                <a:latin typeface="Calibri" panose="020F0502020204030204" pitchFamily="34" charset="0"/>
                <a:cs typeface="Calibri" panose="020F0502020204030204" pitchFamily="34" charset="0"/>
              </a:rPr>
              <a:t> deposit(</a:t>
            </a:r>
            <a:r>
              <a:rPr lang="en-US" altLang="en-US" dirty="0">
                <a:solidFill>
                  <a:srgbClr val="94558D"/>
                </a:solidFill>
                <a:latin typeface="Calibri" panose="020F0502020204030204" pitchFamily="34" charset="0"/>
                <a:cs typeface="Calibri" panose="020F0502020204030204" pitchFamily="34" charset="0"/>
              </a:rPr>
              <a:t>self</a:t>
            </a:r>
            <a:r>
              <a:rPr lang="en-US" altLang="en-US" dirty="0">
                <a:solidFill>
                  <a:srgbClr val="000000"/>
                </a:solidFill>
                <a:latin typeface="Calibri" panose="020F0502020204030204" pitchFamily="34" charset="0"/>
                <a:cs typeface="Calibri" panose="020F0502020204030204" pitchFamily="34" charset="0"/>
              </a:rPr>
              <a:t>, amount, date, act, u)</a:t>
            </a:r>
          </a:p>
          <a:p>
            <a:pPr marL="285750" indent="-285750" algn="just">
              <a:buFont typeface="Arial" panose="020B0604020202020204" pitchFamily="34" charset="0"/>
              <a:buChar char="•"/>
            </a:pPr>
            <a:r>
              <a:rPr lang="en-US" altLang="en-US" dirty="0">
                <a:solidFill>
                  <a:srgbClr val="000000"/>
                </a:solidFill>
                <a:latin typeface="Calibri" panose="020F0502020204030204" pitchFamily="34" charset="0"/>
                <a:cs typeface="Calibri" panose="020F0502020204030204" pitchFamily="34" charset="0"/>
              </a:rPr>
              <a:t>Class </a:t>
            </a:r>
            <a:r>
              <a:rPr lang="en-US" altLang="en-US" dirty="0" err="1">
                <a:solidFill>
                  <a:srgbClr val="000000"/>
                </a:solidFill>
                <a:latin typeface="Calibri" panose="020F0502020204030204" pitchFamily="34" charset="0"/>
                <a:cs typeface="Calibri" panose="020F0502020204030204" pitchFamily="34" charset="0"/>
              </a:rPr>
              <a:t>TransactionSummary</a:t>
            </a:r>
            <a:r>
              <a:rPr lang="en-US" altLang="en-US" dirty="0">
                <a:solidFill>
                  <a:srgbClr val="000000"/>
                </a:solidFill>
                <a:latin typeface="Calibri" panose="020F0502020204030204" pitchFamily="34" charset="0"/>
                <a:cs typeface="Calibri" panose="020F0502020204030204" pitchFamily="34" charset="0"/>
              </a:rPr>
              <a:t>() - </a:t>
            </a:r>
            <a:r>
              <a:rPr lang="en-US" altLang="en-US" dirty="0">
                <a:solidFill>
                  <a:srgbClr val="0070C0"/>
                </a:solidFill>
                <a:latin typeface="Calibri" panose="020F0502020204030204" pitchFamily="34" charset="0"/>
                <a:cs typeface="Calibri" panose="020F0502020204030204" pitchFamily="34" charset="0"/>
              </a:rPr>
              <a:t>def  </a:t>
            </a:r>
            <a:r>
              <a:rPr lang="en-US" altLang="en-US" dirty="0" err="1">
                <a:solidFill>
                  <a:srgbClr val="000000"/>
                </a:solidFill>
                <a:latin typeface="Calibri" panose="020F0502020204030204" pitchFamily="34" charset="0"/>
                <a:cs typeface="Calibri" panose="020F0502020204030204" pitchFamily="34" charset="0"/>
              </a:rPr>
              <a:t>transaction_summary</a:t>
            </a:r>
            <a:r>
              <a:rPr lang="en-US" altLang="en-US" dirty="0">
                <a:solidFill>
                  <a:srgbClr val="000000"/>
                </a:solidFill>
                <a:latin typeface="Calibri" panose="020F0502020204030204" pitchFamily="34" charset="0"/>
                <a:cs typeface="Calibri" panose="020F0502020204030204" pitchFamily="34" charset="0"/>
              </a:rPr>
              <a:t>(</a:t>
            </a:r>
            <a:r>
              <a:rPr lang="en-US" altLang="en-US" dirty="0">
                <a:solidFill>
                  <a:srgbClr val="94558D"/>
                </a:solidFill>
                <a:latin typeface="Calibri" panose="020F0502020204030204" pitchFamily="34" charset="0"/>
                <a:cs typeface="Calibri" panose="020F0502020204030204" pitchFamily="34" charset="0"/>
              </a:rPr>
              <a:t>self</a:t>
            </a:r>
            <a:r>
              <a:rPr lang="en-US" altLang="en-US" dirty="0">
                <a:solidFill>
                  <a:srgbClr val="000000"/>
                </a:solidFill>
                <a:latin typeface="Calibri" panose="020F0502020204030204" pitchFamily="34" charset="0"/>
                <a:cs typeface="Calibri" panose="020F0502020204030204" pitchFamily="34" charset="0"/>
              </a:rPr>
              <a:t>, act, </a:t>
            </a:r>
            <a:r>
              <a:rPr lang="en-US" altLang="en-US" dirty="0" err="1">
                <a:solidFill>
                  <a:srgbClr val="000000"/>
                </a:solidFill>
                <a:latin typeface="Calibri" panose="020F0502020204030204" pitchFamily="34" charset="0"/>
                <a:cs typeface="Calibri" panose="020F0502020204030204" pitchFamily="34" charset="0"/>
              </a:rPr>
              <a:t>start_date</a:t>
            </a:r>
            <a:r>
              <a:rPr lang="en-US" altLang="en-US" dirty="0">
                <a:solidFill>
                  <a:srgbClr val="000000"/>
                </a:solidFill>
                <a:latin typeface="Calibri" panose="020F0502020204030204" pitchFamily="34" charset="0"/>
                <a:cs typeface="Calibri" panose="020F0502020204030204" pitchFamily="34" charset="0"/>
              </a:rPr>
              <a:t>, </a:t>
            </a:r>
            <a:r>
              <a:rPr lang="en-US" altLang="en-US" dirty="0" err="1">
                <a:solidFill>
                  <a:srgbClr val="000000"/>
                </a:solidFill>
                <a:latin typeface="Calibri" panose="020F0502020204030204" pitchFamily="34" charset="0"/>
                <a:cs typeface="Calibri" panose="020F0502020204030204" pitchFamily="34" charset="0"/>
              </a:rPr>
              <a:t>end_date</a:t>
            </a:r>
            <a:r>
              <a:rPr lang="en-US" altLang="en-US" dirty="0">
                <a:solidFill>
                  <a:srgbClr val="000000"/>
                </a:solidFill>
                <a:latin typeface="Calibri" panose="020F0502020204030204" pitchFamily="34" charset="0"/>
                <a:cs typeface="Calibri" panose="020F0502020204030204" pitchFamily="34" charset="0"/>
              </a:rPr>
              <a:t>, u)</a:t>
            </a:r>
            <a:endParaRPr lang="en-US" altLang="en-US" sz="2800" dirty="0">
              <a:solidFill>
                <a:srgbClr val="000000"/>
              </a:solidFill>
              <a:latin typeface="Calibri" panose="020F0502020204030204" pitchFamily="34" charset="0"/>
              <a:cs typeface="Calibri" panose="020F0502020204030204" pitchFamily="34" charset="0"/>
            </a:endParaRPr>
          </a:p>
          <a:p>
            <a:pPr algn="just"/>
            <a:endParaRPr lang="en-US" altLang="en-US" dirty="0">
              <a:latin typeface="Calibri" panose="020F0502020204030204" pitchFamily="34" charset="0"/>
              <a:cs typeface="Calibri" panose="020F0502020204030204" pitchFamily="34" charset="0"/>
            </a:endParaRPr>
          </a:p>
          <a:p>
            <a:pPr algn="just"/>
            <a:r>
              <a:rPr lang="en-US" altLang="en-US" u="sng" dirty="0">
                <a:latin typeface="Calibri" panose="020F0502020204030204" pitchFamily="34" charset="0"/>
                <a:cs typeface="Calibri" panose="020F0502020204030204" pitchFamily="34" charset="0"/>
              </a:rPr>
              <a:t>Parameters</a:t>
            </a:r>
          </a:p>
          <a:p>
            <a:pPr algn="just"/>
            <a:endParaRPr lang="en-US" altLang="en-US" u="sng" dirty="0">
              <a:latin typeface="Calibri" panose="020F0502020204030204" pitchFamily="34" charset="0"/>
              <a:cs typeface="Calibri" panose="020F0502020204030204" pitchFamily="34" charset="0"/>
            </a:endParaRPr>
          </a:p>
          <a:p>
            <a:pPr algn="just"/>
            <a:r>
              <a:rPr lang="en-US" altLang="en-US" dirty="0">
                <a:solidFill>
                  <a:srgbClr val="000000"/>
                </a:solidFill>
                <a:latin typeface="Calibri" panose="020F0502020204030204" pitchFamily="34" charset="0"/>
                <a:cs typeface="Calibri" panose="020F0502020204030204" pitchFamily="34" charset="0"/>
              </a:rPr>
              <a:t>“username and password” - username and 4 digit PIN of a particular user</a:t>
            </a:r>
          </a:p>
          <a:p>
            <a:pPr algn="just"/>
            <a:r>
              <a:rPr lang="en-US" altLang="en-US" dirty="0">
                <a:solidFill>
                  <a:srgbClr val="000000"/>
                </a:solidFill>
                <a:latin typeface="Calibri" panose="020F0502020204030204" pitchFamily="34" charset="0"/>
                <a:cs typeface="Calibri" panose="020F0502020204030204" pitchFamily="34" charset="0"/>
              </a:rPr>
              <a:t>“amount” -  the amount enter by user to deposit or withdraw</a:t>
            </a:r>
          </a:p>
          <a:p>
            <a:pPr algn="just"/>
            <a:r>
              <a:rPr lang="en-US" altLang="en-US" dirty="0">
                <a:solidFill>
                  <a:srgbClr val="000000"/>
                </a:solidFill>
                <a:latin typeface="Calibri" panose="020F0502020204030204" pitchFamily="34" charset="0"/>
                <a:cs typeface="Calibri" panose="020F0502020204030204" pitchFamily="34" charset="0"/>
              </a:rPr>
              <a:t>“pin and u” -  the PIN and user identity </a:t>
            </a:r>
          </a:p>
          <a:p>
            <a:pPr algn="just"/>
            <a:r>
              <a:rPr lang="en-US" altLang="en-US" dirty="0">
                <a:solidFill>
                  <a:srgbClr val="000000"/>
                </a:solidFill>
                <a:latin typeface="Calibri" panose="020F0502020204030204" pitchFamily="34" charset="0"/>
                <a:cs typeface="Calibri" panose="020F0502020204030204" pitchFamily="34" charset="0"/>
              </a:rPr>
              <a:t>“act” - the account type </a:t>
            </a:r>
            <a:r>
              <a:rPr lang="en-US" altLang="en-US" dirty="0" err="1">
                <a:solidFill>
                  <a:srgbClr val="000000"/>
                </a:solidFill>
                <a:latin typeface="Calibri" panose="020F0502020204030204" pitchFamily="34" charset="0"/>
                <a:cs typeface="Calibri" panose="020F0502020204030204" pitchFamily="34" charset="0"/>
              </a:rPr>
              <a:t>i.e</a:t>
            </a:r>
            <a:r>
              <a:rPr lang="en-US" altLang="en-US" dirty="0">
                <a:solidFill>
                  <a:srgbClr val="000000"/>
                </a:solidFill>
                <a:latin typeface="Calibri" panose="020F0502020204030204" pitchFamily="34" charset="0"/>
                <a:cs typeface="Calibri" panose="020F0502020204030204" pitchFamily="34" charset="0"/>
              </a:rPr>
              <a:t> savings or current</a:t>
            </a:r>
          </a:p>
          <a:p>
            <a:pPr algn="just"/>
            <a:r>
              <a:rPr lang="en-US" altLang="en-US" dirty="0">
                <a:solidFill>
                  <a:srgbClr val="000000"/>
                </a:solidFill>
                <a:latin typeface="Calibri" panose="020F0502020204030204" pitchFamily="34" charset="0"/>
                <a:cs typeface="Calibri" panose="020F0502020204030204" pitchFamily="34" charset="0"/>
              </a:rPr>
              <a:t>“</a:t>
            </a:r>
            <a:r>
              <a:rPr lang="en-US" altLang="en-US" dirty="0" err="1">
                <a:solidFill>
                  <a:srgbClr val="000000"/>
                </a:solidFill>
                <a:latin typeface="Calibri" panose="020F0502020204030204" pitchFamily="34" charset="0"/>
                <a:cs typeface="Calibri" panose="020F0502020204030204" pitchFamily="34" charset="0"/>
              </a:rPr>
              <a:t>start_date</a:t>
            </a:r>
            <a:r>
              <a:rPr lang="en-US" altLang="en-US" dirty="0">
                <a:solidFill>
                  <a:srgbClr val="000000"/>
                </a:solidFill>
                <a:latin typeface="Calibri" panose="020F0502020204030204" pitchFamily="34" charset="0"/>
                <a:cs typeface="Calibri" panose="020F0502020204030204" pitchFamily="34" charset="0"/>
              </a:rPr>
              <a:t>, </a:t>
            </a:r>
            <a:r>
              <a:rPr lang="en-US" altLang="en-US" dirty="0" err="1">
                <a:solidFill>
                  <a:srgbClr val="000000"/>
                </a:solidFill>
                <a:latin typeface="Calibri" panose="020F0502020204030204" pitchFamily="34" charset="0"/>
                <a:cs typeface="Calibri" panose="020F0502020204030204" pitchFamily="34" charset="0"/>
              </a:rPr>
              <a:t>end_date</a:t>
            </a:r>
            <a:r>
              <a:rPr lang="en-US" altLang="en-US" dirty="0">
                <a:solidFill>
                  <a:srgbClr val="000000"/>
                </a:solidFill>
                <a:latin typeface="Calibri" panose="020F0502020204030204" pitchFamily="34" charset="0"/>
                <a:cs typeface="Calibri" panose="020F0502020204030204" pitchFamily="34" charset="0"/>
              </a:rPr>
              <a:t>” – starting and end date </a:t>
            </a:r>
            <a:r>
              <a:rPr lang="en-US" altLang="en-US" dirty="0" err="1">
                <a:solidFill>
                  <a:srgbClr val="000000"/>
                </a:solidFill>
                <a:latin typeface="Calibri" panose="020F0502020204030204" pitchFamily="34" charset="0"/>
                <a:cs typeface="Calibri" panose="020F0502020204030204" pitchFamily="34" charset="0"/>
              </a:rPr>
              <a:t>choosen</a:t>
            </a:r>
            <a:r>
              <a:rPr lang="en-US" altLang="en-US" dirty="0">
                <a:solidFill>
                  <a:srgbClr val="000000"/>
                </a:solidFill>
                <a:latin typeface="Calibri" panose="020F0502020204030204" pitchFamily="34" charset="0"/>
                <a:cs typeface="Calibri" panose="020F0502020204030204" pitchFamily="34" charset="0"/>
              </a:rPr>
              <a:t> for showing the transaction</a:t>
            </a:r>
          </a:p>
          <a:p>
            <a:pPr marL="285750" indent="-285750">
              <a:buFont typeface="Arial" panose="020B0604020202020204" pitchFamily="34" charset="0"/>
              <a:buChar char="•"/>
            </a:pPr>
            <a:endParaRPr lang="en-US" altLang="en-US" dirty="0">
              <a:solidFill>
                <a:srgbClr val="00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
        <p:nvSpPr>
          <p:cNvPr id="5" name="Rectangle 1">
            <a:extLst>
              <a:ext uri="{FF2B5EF4-FFF2-40B4-BE49-F238E27FC236}">
                <a16:creationId xmlns:a16="http://schemas.microsoft.com/office/drawing/2014/main" id="{85963816-1379-4D94-BF39-C986E8A466B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9DC4AD3C-E46F-42B3-A195-0393CF797D04}"/>
              </a:ext>
            </a:extLst>
          </p:cNvPr>
          <p:cNvSpPr>
            <a:spLocks noChangeArrowheads="1"/>
          </p:cNvSpPr>
          <p:nvPr/>
        </p:nvSpPr>
        <p:spPr bwMode="auto">
          <a:xfrm>
            <a:off x="218512" y="10558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3CC6CCD7-CCA2-4DDC-8D13-E373720160C5}"/>
              </a:ext>
            </a:extLst>
          </p:cNvPr>
          <p:cNvSpPr>
            <a:spLocks noChangeArrowheads="1"/>
          </p:cNvSpPr>
          <p:nvPr/>
        </p:nvSpPr>
        <p:spPr bwMode="auto">
          <a:xfrm>
            <a:off x="92365" y="103365"/>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EC1746C9-FC29-4D91-931B-79B601CE1EE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BE76E99B-3319-4A8B-859E-E447083B0C7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7AF78796-4D40-4F80-AB9F-200EB185B5F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1020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E3320-2011-4355-8C54-55CB579B440F}"/>
              </a:ext>
            </a:extLst>
          </p:cNvPr>
          <p:cNvSpPr>
            <a:spLocks noGrp="1"/>
          </p:cNvSpPr>
          <p:nvPr>
            <p:ph type="title"/>
          </p:nvPr>
        </p:nvSpPr>
        <p:spPr>
          <a:xfrm>
            <a:off x="1109709" y="548640"/>
            <a:ext cx="10173987" cy="1179576"/>
          </a:xfrm>
        </p:spPr>
        <p:txBody>
          <a:bodyPr>
            <a:normAutofit/>
          </a:bodyPr>
          <a:lstStyle/>
          <a:p>
            <a:pPr algn="ctr"/>
            <a:r>
              <a:rPr lang="en-IN" sz="3600" dirty="0">
                <a:latin typeface="Bookman Old Style" panose="02050604050505020204" pitchFamily="18" charset="0"/>
              </a:rPr>
              <a:t>Code flow</a:t>
            </a:r>
          </a:p>
        </p:txBody>
      </p:sp>
      <p:sp>
        <p:nvSpPr>
          <p:cNvPr id="9" name="Slide Number Placeholder 8">
            <a:extLst>
              <a:ext uri="{FF2B5EF4-FFF2-40B4-BE49-F238E27FC236}">
                <a16:creationId xmlns:a16="http://schemas.microsoft.com/office/drawing/2014/main" id="{25F1D8C1-C15E-4A3F-B6FE-638542432DD3}"/>
              </a:ext>
            </a:extLst>
          </p:cNvPr>
          <p:cNvSpPr>
            <a:spLocks noGrp="1"/>
          </p:cNvSpPr>
          <p:nvPr>
            <p:ph type="sldNum" sz="quarter" idx="12"/>
          </p:nvPr>
        </p:nvSpPr>
        <p:spPr/>
        <p:txBody>
          <a:bodyPr/>
          <a:lstStyle/>
          <a:p>
            <a:fld id="{A65A5C87-DF58-40C8-B092-1DE63DB4547E}" type="slidenum">
              <a:rPr lang="en-US" smtClean="0"/>
              <a:t>7</a:t>
            </a:fld>
            <a:endParaRPr lang="en-US" dirty="0"/>
          </a:p>
        </p:txBody>
      </p:sp>
      <p:sp>
        <p:nvSpPr>
          <p:cNvPr id="10" name="TextBox 9">
            <a:extLst>
              <a:ext uri="{FF2B5EF4-FFF2-40B4-BE49-F238E27FC236}">
                <a16:creationId xmlns:a16="http://schemas.microsoft.com/office/drawing/2014/main" id="{CEFC9BC7-DE32-4DAF-8DED-C94D20D5F899}"/>
              </a:ext>
            </a:extLst>
          </p:cNvPr>
          <p:cNvSpPr txBox="1"/>
          <p:nvPr/>
        </p:nvSpPr>
        <p:spPr>
          <a:xfrm>
            <a:off x="480873" y="2266645"/>
            <a:ext cx="11230253" cy="3693319"/>
          </a:xfrm>
          <a:prstGeom prst="rect">
            <a:avLst/>
          </a:prstGeom>
          <a:noFill/>
        </p:spPr>
        <p:txBody>
          <a:bodyPr wrap="square" rtlCol="0">
            <a:spAutoFit/>
          </a:bodyPr>
          <a:lstStyle/>
          <a:p>
            <a:pPr marL="342900" indent="-342900" algn="just">
              <a:buFont typeface="+mj-lt"/>
              <a:buAutoNum type="arabicPeriod"/>
            </a:pPr>
            <a:r>
              <a:rPr lang="en-US" dirty="0">
                <a:latin typeface="Calibri" panose="020F0502020204030204" pitchFamily="34" charset="0"/>
                <a:cs typeface="Calibri" panose="020F0502020204030204" pitchFamily="34" charset="0"/>
              </a:rPr>
              <a:t>Since it’s a console-based application, it starts with a Welcome Message "THE ATM SYSTEM MACHINE“. </a:t>
            </a:r>
          </a:p>
          <a:p>
            <a:pPr marL="342900" indent="-342900" algn="just">
              <a:buFont typeface="+mj-lt"/>
              <a:buAutoNum type="arabicPeriod"/>
            </a:pPr>
            <a:r>
              <a:rPr lang="en-US" dirty="0">
                <a:latin typeface="Calibri" panose="020F0502020204030204" pitchFamily="34" charset="0"/>
                <a:cs typeface="Calibri" panose="020F0502020204030204" pitchFamily="34" charset="0"/>
              </a:rPr>
              <a:t>It asks for card (username) and 4-digit PIN.</a:t>
            </a:r>
          </a:p>
          <a:p>
            <a:pPr marL="342900" indent="-342900" algn="just">
              <a:buFont typeface="+mj-lt"/>
              <a:buAutoNum type="arabicPeriod"/>
            </a:pPr>
            <a:r>
              <a:rPr lang="en-US" dirty="0">
                <a:latin typeface="Calibri" panose="020F0502020204030204" pitchFamily="34" charset="0"/>
                <a:cs typeface="Calibri" panose="020F0502020204030204" pitchFamily="34" charset="0"/>
              </a:rPr>
              <a:t>If the user is authenticate:</a:t>
            </a:r>
          </a:p>
          <a:p>
            <a:pPr lvl="1" algn="just"/>
            <a:r>
              <a:rPr lang="en-US" dirty="0">
                <a:latin typeface="Calibri" panose="020F0502020204030204" pitchFamily="34" charset="0"/>
                <a:cs typeface="Calibri" panose="020F0502020204030204" pitchFamily="34" charset="0"/>
              </a:rPr>
              <a:t> Welcoming the user ,it will display various options :</a:t>
            </a:r>
          </a:p>
          <a:p>
            <a:pPr marL="800100" lvl="1" indent="-342900" algn="just">
              <a:buFont typeface="Arial" panose="020B0604020202020204" pitchFamily="34" charset="0"/>
              <a:buChar char="•"/>
            </a:pPr>
            <a:r>
              <a:rPr lang="en-US" dirty="0">
                <a:solidFill>
                  <a:srgbClr val="0070C0"/>
                </a:solidFill>
                <a:latin typeface="Calibri" panose="020F0502020204030204" pitchFamily="34" charset="0"/>
                <a:cs typeface="Calibri" panose="020F0502020204030204" pitchFamily="34" charset="0"/>
              </a:rPr>
              <a:t>Enter 1 for Balance Enquiry</a:t>
            </a:r>
          </a:p>
          <a:p>
            <a:pPr marL="800100" lvl="1" indent="-342900" algn="just">
              <a:buFont typeface="Arial" panose="020B0604020202020204" pitchFamily="34" charset="0"/>
              <a:buChar char="•"/>
            </a:pPr>
            <a:r>
              <a:rPr lang="en-US" dirty="0">
                <a:solidFill>
                  <a:srgbClr val="0070C0"/>
                </a:solidFill>
                <a:latin typeface="Calibri" panose="020F0502020204030204" pitchFamily="34" charset="0"/>
                <a:cs typeface="Calibri" panose="020F0502020204030204" pitchFamily="34" charset="0"/>
              </a:rPr>
              <a:t>Enter 2 for Amount Withdrawal</a:t>
            </a:r>
          </a:p>
          <a:p>
            <a:pPr marL="800100" lvl="1" indent="-342900" algn="just">
              <a:buFont typeface="Arial" panose="020B0604020202020204" pitchFamily="34" charset="0"/>
              <a:buChar char="•"/>
            </a:pPr>
            <a:r>
              <a:rPr lang="en-US" dirty="0">
                <a:solidFill>
                  <a:srgbClr val="0070C0"/>
                </a:solidFill>
                <a:latin typeface="Calibri" panose="020F0502020204030204" pitchFamily="34" charset="0"/>
                <a:cs typeface="Calibri" panose="020F0502020204030204" pitchFamily="34" charset="0"/>
              </a:rPr>
              <a:t>Enter 3 for Amount Deposit</a:t>
            </a:r>
          </a:p>
          <a:p>
            <a:pPr marL="800100" lvl="1" indent="-342900" algn="just">
              <a:buFont typeface="Arial" panose="020B0604020202020204" pitchFamily="34" charset="0"/>
              <a:buChar char="•"/>
            </a:pPr>
            <a:r>
              <a:rPr lang="en-US" dirty="0">
                <a:solidFill>
                  <a:srgbClr val="0070C0"/>
                </a:solidFill>
                <a:latin typeface="Calibri" panose="020F0502020204030204" pitchFamily="34" charset="0"/>
                <a:cs typeface="Calibri" panose="020F0502020204030204" pitchFamily="34" charset="0"/>
              </a:rPr>
              <a:t>Enter 4 for Transaction summary</a:t>
            </a:r>
          </a:p>
          <a:p>
            <a:pPr marL="800100" lvl="1" indent="-342900" algn="just">
              <a:buFont typeface="Arial" panose="020B0604020202020204" pitchFamily="34" charset="0"/>
              <a:buChar char="•"/>
            </a:pPr>
            <a:r>
              <a:rPr lang="en-US" dirty="0">
                <a:solidFill>
                  <a:srgbClr val="0070C0"/>
                </a:solidFill>
                <a:latin typeface="Calibri" panose="020F0502020204030204" pitchFamily="34" charset="0"/>
                <a:cs typeface="Calibri" panose="020F0502020204030204" pitchFamily="34" charset="0"/>
              </a:rPr>
              <a:t>Enter 5 for Change PIN</a:t>
            </a:r>
          </a:p>
          <a:p>
            <a:pPr marL="800100" lvl="1" indent="-342900" algn="just">
              <a:buFont typeface="Arial" panose="020B0604020202020204" pitchFamily="34" charset="0"/>
              <a:buChar char="•"/>
            </a:pPr>
            <a:r>
              <a:rPr lang="en-US" dirty="0">
                <a:solidFill>
                  <a:srgbClr val="0070C0"/>
                </a:solidFill>
                <a:latin typeface="Calibri" panose="020F0502020204030204" pitchFamily="34" charset="0"/>
                <a:cs typeface="Calibri" panose="020F0502020204030204" pitchFamily="34" charset="0"/>
              </a:rPr>
              <a:t>Enter 0 to quit</a:t>
            </a:r>
          </a:p>
          <a:p>
            <a:pPr lvl="1" algn="just"/>
            <a:r>
              <a:rPr lang="en-US" dirty="0">
                <a:latin typeface="Calibri" panose="020F0502020204030204" pitchFamily="34" charset="0"/>
                <a:cs typeface="Calibri" panose="020F0502020204030204" pitchFamily="34" charset="0"/>
              </a:rPr>
              <a:t>We can choose any of these options.</a:t>
            </a:r>
          </a:p>
          <a:p>
            <a:pPr marL="342900" indent="-342900" algn="just">
              <a:buAutoNum type="arabicPeriod" startAt="4"/>
            </a:pPr>
            <a:r>
              <a:rPr lang="en-US" dirty="0">
                <a:latin typeface="Calibri" panose="020F0502020204030204" pitchFamily="34" charset="0"/>
                <a:cs typeface="Calibri" panose="020F0502020204030204" pitchFamily="34" charset="0"/>
              </a:rPr>
              <a:t>If the user is unauthorized:</a:t>
            </a:r>
          </a:p>
          <a:p>
            <a:pPr lvl="1" algn="just"/>
            <a:r>
              <a:rPr lang="en-US" dirty="0">
                <a:latin typeface="Calibri" panose="020F0502020204030204" pitchFamily="34" charset="0"/>
                <a:cs typeface="Calibri" panose="020F0502020204030204" pitchFamily="34" charset="0"/>
              </a:rPr>
              <a:t>Terminate displaying the appropriate message.</a:t>
            </a:r>
          </a:p>
        </p:txBody>
      </p:sp>
    </p:spTree>
    <p:extLst>
      <p:ext uri="{BB962C8B-B14F-4D97-AF65-F5344CB8AC3E}">
        <p14:creationId xmlns:p14="http://schemas.microsoft.com/office/powerpoint/2010/main" val="242229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76D6F-D7EB-4ABF-9237-7A2FCFDC2224}"/>
              </a:ext>
            </a:extLst>
          </p:cNvPr>
          <p:cNvSpPr>
            <a:spLocks noGrp="1"/>
          </p:cNvSpPr>
          <p:nvPr>
            <p:ph type="title"/>
          </p:nvPr>
        </p:nvSpPr>
        <p:spPr/>
        <p:txBody>
          <a:bodyPr>
            <a:normAutofit/>
          </a:bodyPr>
          <a:lstStyle/>
          <a:p>
            <a:pPr algn="ctr"/>
            <a:r>
              <a:rPr lang="en-IN" sz="3200" dirty="0">
                <a:latin typeface="Bookman Old Style" panose="02050604050505020204" pitchFamily="18" charset="0"/>
              </a:rPr>
              <a:t>Code flow (continue)</a:t>
            </a:r>
          </a:p>
        </p:txBody>
      </p:sp>
      <p:sp>
        <p:nvSpPr>
          <p:cNvPr id="9" name="Slide Number Placeholder 8">
            <a:extLst>
              <a:ext uri="{FF2B5EF4-FFF2-40B4-BE49-F238E27FC236}">
                <a16:creationId xmlns:a16="http://schemas.microsoft.com/office/drawing/2014/main" id="{D6F7BE2E-492C-4BFD-9CB5-60E627041920}"/>
              </a:ext>
            </a:extLst>
          </p:cNvPr>
          <p:cNvSpPr>
            <a:spLocks noGrp="1"/>
          </p:cNvSpPr>
          <p:nvPr>
            <p:ph type="sldNum" sz="quarter" idx="12"/>
          </p:nvPr>
        </p:nvSpPr>
        <p:spPr/>
        <p:txBody>
          <a:bodyPr/>
          <a:lstStyle/>
          <a:p>
            <a:fld id="{A65A5C87-DF58-40C8-B092-1DE63DB4547E}" type="slidenum">
              <a:rPr lang="en-US" smtClean="0"/>
              <a:t>8</a:t>
            </a:fld>
            <a:endParaRPr lang="en-US" dirty="0"/>
          </a:p>
        </p:txBody>
      </p:sp>
      <p:sp>
        <p:nvSpPr>
          <p:cNvPr id="10" name="TextBox 9">
            <a:extLst>
              <a:ext uri="{FF2B5EF4-FFF2-40B4-BE49-F238E27FC236}">
                <a16:creationId xmlns:a16="http://schemas.microsoft.com/office/drawing/2014/main" id="{41BA7EF5-D15B-481C-A5CD-73C7A165486A}"/>
              </a:ext>
            </a:extLst>
          </p:cNvPr>
          <p:cNvSpPr txBox="1"/>
          <p:nvPr/>
        </p:nvSpPr>
        <p:spPr>
          <a:xfrm>
            <a:off x="477973" y="2291595"/>
            <a:ext cx="11443317" cy="5078313"/>
          </a:xfrm>
          <a:prstGeom prst="rect">
            <a:avLst/>
          </a:prstGeom>
          <a:noFill/>
        </p:spPr>
        <p:txBody>
          <a:bodyPr wrap="square" rtlCol="0">
            <a:spAutoFit/>
          </a:bodyPr>
          <a:lstStyle/>
          <a:p>
            <a:pPr algn="just"/>
            <a:r>
              <a:rPr lang="en-IN" dirty="0">
                <a:latin typeface="Calibri" panose="020F0502020204030204" pitchFamily="34" charset="0"/>
                <a:cs typeface="Calibri" panose="020F0502020204030204" pitchFamily="34" charset="0"/>
              </a:rPr>
              <a:t>Separate authentication csv file and user files have been created. All the data getting modified in the code is being saved to these csv file which is acting as a storage file for all the data.</a:t>
            </a:r>
            <a:endParaRPr lang="en-US" dirty="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For every options:</a:t>
            </a:r>
          </a:p>
          <a:p>
            <a:pPr algn="just"/>
            <a:endParaRPr lang="en-US" dirty="0">
              <a:latin typeface="Calibri" panose="020F0502020204030204" pitchFamily="34" charset="0"/>
              <a:cs typeface="Calibri" panose="020F0502020204030204" pitchFamily="34" charset="0"/>
            </a:endParaRPr>
          </a:p>
          <a:p>
            <a:pPr marL="342900" indent="-342900" algn="just">
              <a:buFont typeface="+mj-lt"/>
              <a:buAutoNum type="arabicPeriod"/>
            </a:pPr>
            <a:r>
              <a:rPr lang="en-US" dirty="0">
                <a:latin typeface="Calibri" panose="020F0502020204030204" pitchFamily="34" charset="0"/>
                <a:cs typeface="Calibri" panose="020F0502020204030204" pitchFamily="34" charset="0"/>
              </a:rPr>
              <a:t>User have to enter the type of account ‘S’ for savings and ‘C’ for current account.</a:t>
            </a:r>
          </a:p>
          <a:p>
            <a:pPr marL="342900" indent="-342900" algn="just">
              <a:buFont typeface="+mj-lt"/>
              <a:buAutoNum type="arabicPeriod"/>
            </a:pPr>
            <a:r>
              <a:rPr lang="en-US" dirty="0">
                <a:latin typeface="Calibri" panose="020F0502020204030204" pitchFamily="34" charset="0"/>
                <a:cs typeface="Calibri" panose="020F0502020204030204" pitchFamily="34" charset="0"/>
              </a:rPr>
              <a:t>The other option inside these options is to quit (‘Q’)</a:t>
            </a:r>
          </a:p>
          <a:p>
            <a:pPr marL="342900" indent="-342900" algn="just">
              <a:buFont typeface="+mj-lt"/>
              <a:buAutoNum type="arabicPeriod"/>
            </a:pPr>
            <a:r>
              <a:rPr lang="en-US" dirty="0">
                <a:latin typeface="Calibri" panose="020F0502020204030204" pitchFamily="34" charset="0"/>
                <a:cs typeface="Calibri" panose="020F0502020204030204" pitchFamily="34" charset="0"/>
              </a:rPr>
              <a:t>Ask the user to enter the amount (the amount should be less than the current balance and also there should be a minimum amount of Rs.1000 in the account)</a:t>
            </a:r>
          </a:p>
          <a:p>
            <a:pPr marL="342900" indent="-342900" algn="just">
              <a:buFont typeface="+mj-lt"/>
              <a:buAutoNum type="arabicPeriod"/>
            </a:pPr>
            <a:r>
              <a:rPr lang="en-US" dirty="0">
                <a:latin typeface="Calibri" panose="020F0502020204030204" pitchFamily="34" charset="0"/>
                <a:cs typeface="Calibri" panose="020F0502020204030204" pitchFamily="34" charset="0"/>
              </a:rPr>
              <a:t>Ask the user to enter the amount (the amount should be less than Rs.25000 i.e. the max credit limit.)</a:t>
            </a:r>
          </a:p>
          <a:p>
            <a:pPr marL="342900" indent="-342900" algn="just">
              <a:buFont typeface="+mj-lt"/>
              <a:buAutoNum type="arabicPeriod"/>
            </a:pPr>
            <a:r>
              <a:rPr lang="en-US" dirty="0">
                <a:latin typeface="Calibri" panose="020F0502020204030204" pitchFamily="34" charset="0"/>
                <a:cs typeface="Calibri" panose="020F0502020204030204" pitchFamily="34" charset="0"/>
              </a:rPr>
              <a:t>Ask the user to enter the start date and enter date</a:t>
            </a:r>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97177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FF05-FF44-416C-83C8-08655B2801EA}"/>
              </a:ext>
            </a:extLst>
          </p:cNvPr>
          <p:cNvSpPr>
            <a:spLocks noGrp="1"/>
          </p:cNvSpPr>
          <p:nvPr>
            <p:ph type="title"/>
          </p:nvPr>
        </p:nvSpPr>
        <p:spPr/>
        <p:txBody>
          <a:bodyPr>
            <a:normAutofit/>
          </a:bodyPr>
          <a:lstStyle/>
          <a:p>
            <a:pPr algn="ctr"/>
            <a:r>
              <a:rPr lang="en-IN" sz="3200" dirty="0">
                <a:latin typeface="Bookman Old Style" panose="02050604050505020204" pitchFamily="18" charset="0"/>
              </a:rPr>
              <a:t>Contribution of each member</a:t>
            </a:r>
          </a:p>
        </p:txBody>
      </p:sp>
      <p:sp>
        <p:nvSpPr>
          <p:cNvPr id="9" name="Slide Number Placeholder 8">
            <a:extLst>
              <a:ext uri="{FF2B5EF4-FFF2-40B4-BE49-F238E27FC236}">
                <a16:creationId xmlns:a16="http://schemas.microsoft.com/office/drawing/2014/main" id="{0E4D0AD1-338C-49F5-8C9B-ADDD27E03F08}"/>
              </a:ext>
            </a:extLst>
          </p:cNvPr>
          <p:cNvSpPr>
            <a:spLocks noGrp="1"/>
          </p:cNvSpPr>
          <p:nvPr>
            <p:ph type="sldNum" sz="quarter" idx="12"/>
          </p:nvPr>
        </p:nvSpPr>
        <p:spPr/>
        <p:txBody>
          <a:bodyPr/>
          <a:lstStyle/>
          <a:p>
            <a:fld id="{A65A5C87-DF58-40C8-B092-1DE63DB4547E}" type="slidenum">
              <a:rPr lang="en-US" smtClean="0"/>
              <a:t>9</a:t>
            </a:fld>
            <a:endParaRPr lang="en-US" dirty="0"/>
          </a:p>
        </p:txBody>
      </p:sp>
      <p:sp>
        <p:nvSpPr>
          <p:cNvPr id="11" name="TextBox 10">
            <a:extLst>
              <a:ext uri="{FF2B5EF4-FFF2-40B4-BE49-F238E27FC236}">
                <a16:creationId xmlns:a16="http://schemas.microsoft.com/office/drawing/2014/main" id="{6A6C63C7-76FB-48F2-87B9-D708EC3F51A5}"/>
              </a:ext>
            </a:extLst>
          </p:cNvPr>
          <p:cNvSpPr txBox="1"/>
          <p:nvPr/>
        </p:nvSpPr>
        <p:spPr>
          <a:xfrm>
            <a:off x="890785" y="2564660"/>
            <a:ext cx="5308847" cy="2585323"/>
          </a:xfrm>
          <a:prstGeom prst="rect">
            <a:avLst/>
          </a:prstGeom>
          <a:noFill/>
        </p:spPr>
        <p:txBody>
          <a:bodyPr wrap="square" rtlCol="0">
            <a:spAutoFit/>
          </a:bodyPr>
          <a:lstStyle/>
          <a:p>
            <a:r>
              <a:rPr lang="en-IN" b="1" dirty="0">
                <a:latin typeface="Calibri" panose="020F0502020204030204" pitchFamily="34" charset="0"/>
                <a:cs typeface="Calibri" panose="020F0502020204030204" pitchFamily="34" charset="0"/>
              </a:rPr>
              <a:t>Group member 1 (MT20115) :</a:t>
            </a:r>
          </a:p>
          <a:p>
            <a:endParaRPr lang="en-IN" b="1"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Implemented following classes:</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authentication()</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change_pin()</a:t>
            </a:r>
          </a:p>
          <a:p>
            <a:pPr marL="285750" indent="-285750">
              <a:buFont typeface="Arial" panose="020B0604020202020204" pitchFamily="34" charset="0"/>
              <a:buChar char="•"/>
            </a:pPr>
            <a:r>
              <a:rPr lang="en-IN" dirty="0" err="1">
                <a:latin typeface="Calibri" panose="020F0502020204030204" pitchFamily="34" charset="0"/>
                <a:cs typeface="Calibri" panose="020F0502020204030204" pitchFamily="34" charset="0"/>
              </a:rPr>
              <a:t>transaction_summary</a:t>
            </a:r>
            <a:r>
              <a:rPr lang="en-IN"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User()</a:t>
            </a:r>
          </a:p>
          <a:p>
            <a:endParaRPr lang="en-IN" dirty="0">
              <a:latin typeface="Calibri" panose="020F0502020204030204" pitchFamily="34" charset="0"/>
              <a:cs typeface="Calibri" panose="020F0502020204030204" pitchFamily="34" charset="0"/>
            </a:endParaRPr>
          </a:p>
          <a:p>
            <a:endParaRPr lang="en-IN" dirty="0"/>
          </a:p>
        </p:txBody>
      </p:sp>
      <p:sp>
        <p:nvSpPr>
          <p:cNvPr id="12" name="TextBox 11">
            <a:extLst>
              <a:ext uri="{FF2B5EF4-FFF2-40B4-BE49-F238E27FC236}">
                <a16:creationId xmlns:a16="http://schemas.microsoft.com/office/drawing/2014/main" id="{D42DA7EA-33AE-4D0E-B4F8-F32FA0CB88AC}"/>
              </a:ext>
            </a:extLst>
          </p:cNvPr>
          <p:cNvSpPr txBox="1"/>
          <p:nvPr/>
        </p:nvSpPr>
        <p:spPr>
          <a:xfrm>
            <a:off x="6199632" y="2551837"/>
            <a:ext cx="5308847" cy="2031325"/>
          </a:xfrm>
          <a:prstGeom prst="rect">
            <a:avLst/>
          </a:prstGeom>
          <a:noFill/>
        </p:spPr>
        <p:txBody>
          <a:bodyPr wrap="square" rtlCol="0">
            <a:spAutoFit/>
          </a:bodyPr>
          <a:lstStyle/>
          <a:p>
            <a:r>
              <a:rPr lang="en-IN" b="1" dirty="0">
                <a:latin typeface="Calibri" panose="020F0502020204030204" pitchFamily="34" charset="0"/>
                <a:cs typeface="Calibri" panose="020F0502020204030204" pitchFamily="34" charset="0"/>
              </a:rPr>
              <a:t>Group member 2 (MT20131) :</a:t>
            </a:r>
          </a:p>
          <a:p>
            <a:endParaRPr lang="en-IN" b="1"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Implemented following classes:</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balance()</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withdrawal()</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deposit()</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ppt</a:t>
            </a:r>
          </a:p>
        </p:txBody>
      </p:sp>
    </p:spTree>
    <p:extLst>
      <p:ext uri="{BB962C8B-B14F-4D97-AF65-F5344CB8AC3E}">
        <p14:creationId xmlns:p14="http://schemas.microsoft.com/office/powerpoint/2010/main" val="214188431"/>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27DC71-2909-427C-BDB0-3E47E21015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0</TotalTime>
  <Words>952</Words>
  <Application>Microsoft Office PowerPoint</Application>
  <PresentationFormat>Widescreen</PresentationFormat>
  <Paragraphs>105</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Avenir Next LT Pro</vt:lpstr>
      <vt:lpstr>Bookman Old Style</vt:lpstr>
      <vt:lpstr>Calibri</vt:lpstr>
      <vt:lpstr>Cambria Math</vt:lpstr>
      <vt:lpstr>Segoe UI</vt:lpstr>
      <vt:lpstr>AccentBoxVTI</vt:lpstr>
      <vt:lpstr>The ATM System Machine </vt:lpstr>
      <vt:lpstr>Project Description</vt:lpstr>
      <vt:lpstr>Identification of initial OO design from the problem statement</vt:lpstr>
      <vt:lpstr>OO design resulting from SRP, OCP, and LSP</vt:lpstr>
      <vt:lpstr>SRP, OCP and LSP</vt:lpstr>
      <vt:lpstr> Object Oriented Design</vt:lpstr>
      <vt:lpstr>Code flow</vt:lpstr>
      <vt:lpstr>Code flow (continue)</vt:lpstr>
      <vt:lpstr>Contribution of each 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2020-10-09T14:17:07Z</dcterms:created>
  <dcterms:modified xsi:type="dcterms:W3CDTF">2020-12-07T13:27:45Z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