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p:regular r:id="rId68"/>
      <p:bold r:id="rId69"/>
      <p:italic r:id="rId70"/>
      <p:boldItalic r:id="rId71"/>
    </p:embeddedFont>
    <p:embeddedFont>
      <p:font typeface="Proxima Nova"/>
      <p:regular r:id="rId72"/>
      <p:bold r:id="rId73"/>
      <p:italic r:id="rId74"/>
      <p:boldItalic r:id="rId75"/>
    </p:embeddedFont>
    <p:embeddedFont>
      <p:font typeface="Amatic SC"/>
      <p:regular r:id="rId76"/>
      <p:bold r:id="rId77"/>
    </p:embeddedFont>
    <p:embeddedFont>
      <p:font typeface="Source Code Pro"/>
      <p:regular r:id="rId78"/>
      <p:bold r:id="rId79"/>
      <p:italic r:id="rId80"/>
      <p:boldItalic r:id="rId81"/>
    </p:embeddedFont>
    <p:embeddedFont>
      <p:font typeface="Century Gothic"/>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enturyGothic-italic.fntdata"/><Relationship Id="rId83" Type="http://schemas.openxmlformats.org/officeDocument/2006/relationships/font" Target="fonts/CenturyGothic-bold.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CenturyGothic-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SourceCodePro-italic.fntdata"/><Relationship Id="rId82" Type="http://schemas.openxmlformats.org/officeDocument/2006/relationships/font" Target="fonts/CenturyGothic-regular.fntdata"/><Relationship Id="rId81"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bold.fntdata"/><Relationship Id="rId72" Type="http://schemas.openxmlformats.org/officeDocument/2006/relationships/font" Target="fonts/ProximaNova-regular.fntdata"/><Relationship Id="rId31" Type="http://schemas.openxmlformats.org/officeDocument/2006/relationships/slide" Target="slides/slide26.xml"/><Relationship Id="rId75" Type="http://schemas.openxmlformats.org/officeDocument/2006/relationships/font" Target="fonts/ProximaNova-boldItalic.fntdata"/><Relationship Id="rId30" Type="http://schemas.openxmlformats.org/officeDocument/2006/relationships/slide" Target="slides/slide25.xml"/><Relationship Id="rId74" Type="http://schemas.openxmlformats.org/officeDocument/2006/relationships/font" Target="fonts/ProximaNova-italic.fntdata"/><Relationship Id="rId33" Type="http://schemas.openxmlformats.org/officeDocument/2006/relationships/slide" Target="slides/slide28.xml"/><Relationship Id="rId77" Type="http://schemas.openxmlformats.org/officeDocument/2006/relationships/font" Target="fonts/AmaticSC-bold.fntdata"/><Relationship Id="rId32" Type="http://schemas.openxmlformats.org/officeDocument/2006/relationships/slide" Target="slides/slide27.xml"/><Relationship Id="rId76" Type="http://schemas.openxmlformats.org/officeDocument/2006/relationships/font" Target="fonts/AmaticSC-regular.fntdata"/><Relationship Id="rId35" Type="http://schemas.openxmlformats.org/officeDocument/2006/relationships/slide" Target="slides/slide30.xml"/><Relationship Id="rId79" Type="http://schemas.openxmlformats.org/officeDocument/2006/relationships/font" Target="fonts/SourceCodePro-bold.fntdata"/><Relationship Id="rId34" Type="http://schemas.openxmlformats.org/officeDocument/2006/relationships/slide" Target="slides/slide29.xml"/><Relationship Id="rId78" Type="http://schemas.openxmlformats.org/officeDocument/2006/relationships/font" Target="fonts/SourceCodePro-regular.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2e0c0dc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2e0c0dc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2e0c0dc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2e0c0dc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2e0c0d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2e0c0d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two pairs have the same encoder network. This strategy enables the common encoder to find and learn the similarity between two sets of face images, which are relatively unchallenging because faces normally have similar features such as eyes, nose, mouth positions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2e0c0dc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42e0c0dc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2e0c0dc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42e0c0dc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2e0c0d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2e0c0d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2e0c0d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2e0c0d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8e833d1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8e833d1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e833d1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8e833d1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e833d1f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e833d1f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d725ee8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d725ee8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e833d1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e833d1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e833d1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e833d1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8e833d1f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8e833d1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8e833d1f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8e833d1f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8e833d1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8e833d1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8e833d1f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8e833d1f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8e833d1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8e833d1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8e833d1f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8e833d1f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8e833d1f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8e833d1f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8e833d1f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8e833d1f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d7530bc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d7530bc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8e833d1f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8e833d1f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8e833d1f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8e833d1f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8e833d1f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8e833d1f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8e833d1f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8e833d1f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8e833d1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8e833d1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8e833d1f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8e833d1f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8e833d1f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8e833d1f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8e833d1f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8e833d1f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8e833d1f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8e833d1f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8e833d1f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8e833d1f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d7530bc7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d7530bc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8e833d1f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8e833d1f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8e833d1f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8e833d1f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8e833d1f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8e833d1f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8e833d1f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8e833d1f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8e833d1f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8e833d1f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8e833d1f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8e833d1f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8e833d1f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8e833d1f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8e833d1f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8e833d1f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8e0ba925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8e0ba925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8e833d1f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8e833d1f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42e0c0dc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42e0c0dc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8e833d1f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8e833d1f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8e833d1f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8e833d1f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8e833d1f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8e833d1f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8e0ba92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8e0ba92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8e833d1f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8e833d1f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8e0ba92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8e0ba92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8e833d1f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8e833d1f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8e833d1f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8e833d1f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d8e833d1f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d8e833d1f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8e0ba925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8e0ba925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42e0c0d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42e0c0d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8e833d1f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8e833d1f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8e833d1f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d8e833d1f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d725ee82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d725ee82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8e0ba925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8e0ba925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d725ee82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d725ee82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two pairs have the same encoder network. This strategy enables the common encoder to find and learn the similarity between two sets of face images, which are relatively unchallenging because faces normally have similar features such as eyes, nose, mouth positions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42e0c0d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42e0c0d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two pairs have the same encoder network. This strategy enables the common encoder to find and learn the similarity between two sets of face images, which are relatively unchallenging because faces normally have similar features such as eyes, nose, mouth positions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 Id="rId3" Target="../media/image12.jpeg" Type="http://schemas.openxmlformats.org/officeDocument/2006/relationships/image"/></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1.xml" Type="http://schemas.openxmlformats.org/officeDocument/2006/relationships/notesSlide"/><Relationship Id="rId3" Target="../media/image3.jpeg" Type="http://schemas.openxmlformats.org/officeDocument/2006/relationships/image"/><Relationship Id="rId4" Target="../media/image19.jpeg" Type="http://schemas.openxmlformats.org/officeDocument/2006/relationships/image"/><Relationship Id="rId5" Target="../media/image1.jpe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3.xml" Type="http://schemas.openxmlformats.org/officeDocument/2006/relationships/notesSlide"/><Relationship Id="rId3" Target="../media/image10.jpe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4.xml" Type="http://schemas.openxmlformats.org/officeDocument/2006/relationships/notesSlide"/><Relationship Id="rId3" Target="../media/image5.jpeg" Type="http://schemas.openxmlformats.org/officeDocument/2006/relationships/image"/><Relationship Id="rId4" Target="../media/image9.jpe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9.xml" Type="http://schemas.openxmlformats.org/officeDocument/2006/relationships/notesSlide"/><Relationship Id="rId3" Target="../media/image2.jpeg" Type="http://schemas.openxmlformats.org/officeDocument/2006/relationships/image"/><Relationship Id="rId4" Target="../media/image17.jpeg" Type="http://schemas.openxmlformats.org/officeDocument/2006/relationships/image"/><Relationship Id="rId5" Target="../media/image16.jpeg" Type="http://schemas.openxmlformats.org/officeDocument/2006/relationships/image"/><Relationship Id="rId6" Target="../media/image4.jpeg" Type="http://schemas.openxmlformats.org/officeDocument/2006/relationships/image"/><Relationship Id="rId7" Target="../media/image11.jpe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6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6.xml" Type="http://schemas.openxmlformats.org/officeDocument/2006/relationships/notesSlide"/><Relationship Id="rId3" Target="../media/image37.jpeg" Type="http://schemas.openxmlformats.org/officeDocument/2006/relationships/image"/><Relationship Id="rId4" Target="../media/image30.jpeg" Type="http://schemas.openxmlformats.org/officeDocument/2006/relationships/image"/></Relationships>
</file>

<file path=ppt/slides/_rels/slide2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7.xml" Type="http://schemas.openxmlformats.org/officeDocument/2006/relationships/notesSlide"/><Relationship Id="rId3" Target="../media/image31.jpeg" Type="http://schemas.openxmlformats.org/officeDocument/2006/relationships/image"/></Relationships>
</file>

<file path=ppt/slides/_rels/slide2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8.xml" Type="http://schemas.openxmlformats.org/officeDocument/2006/relationships/notesSlide"/><Relationship Id="rId3" Target="../media/image35.jpeg" Type="http://schemas.openxmlformats.org/officeDocument/2006/relationships/image"/></Relationships>
</file>

<file path=ppt/slides/_rels/slide2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9.xml" Type="http://schemas.openxmlformats.org/officeDocument/2006/relationships/notesSlide"/><Relationship Id="rId3" Target="../media/image35.jpeg" Type="http://schemas.openxmlformats.org/officeDocument/2006/relationships/image"/></Relationships>
</file>

<file path=ppt/slides/_rels/slide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xml" Type="http://schemas.openxmlformats.org/officeDocument/2006/relationships/notesSlide"/><Relationship Id="rId3" Target="../media/image7.jpeg" Type="http://schemas.openxmlformats.org/officeDocument/2006/relationships/image"/></Relationships>
</file>

<file path=ppt/slides/_rels/slide3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0.xml" Type="http://schemas.openxmlformats.org/officeDocument/2006/relationships/notesSlide"/><Relationship Id="rId3" Target="../media/image32.jpeg" Type="http://schemas.openxmlformats.org/officeDocument/2006/relationships/image"/></Relationships>
</file>

<file path=ppt/slides/_rels/slide3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1.xml" Type="http://schemas.openxmlformats.org/officeDocument/2006/relationships/notesSlide"/><Relationship Id="rId3" Target="../media/image28.jpeg" Type="http://schemas.openxmlformats.org/officeDocument/2006/relationships/image"/></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3.xml" Type="http://schemas.openxmlformats.org/officeDocument/2006/relationships/notesSlide"/><Relationship Id="rId3" Target="../media/image33.jpeg" Type="http://schemas.openxmlformats.org/officeDocument/2006/relationships/image"/></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5.xml" Type="http://schemas.openxmlformats.org/officeDocument/2006/relationships/notesSlide"/><Relationship Id="rId3" Target="../media/image36.jpeg" Type="http://schemas.openxmlformats.org/officeDocument/2006/relationships/image"/></Relationships>
</file>

<file path=ppt/slides/_rels/slide3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6.xml" Type="http://schemas.openxmlformats.org/officeDocument/2006/relationships/notesSlide"/><Relationship Id="rId3" Target="../media/image46.jpeg" Type="http://schemas.openxmlformats.org/officeDocument/2006/relationships/image"/></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jpg"/><Relationship Id="rId4" Type="http://schemas.openxmlformats.org/officeDocument/2006/relationships/image" Target="../media/image39.jpg"/></Relationships>
</file>

<file path=ppt/slides/_rels/slide3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8.xml" Type="http://schemas.openxmlformats.org/officeDocument/2006/relationships/notesSlide"/><Relationship Id="rId3" Target="../media/image78.jpeg" Type="http://schemas.openxmlformats.org/officeDocument/2006/relationships/image"/></Relationships>
</file>

<file path=ppt/slides/_rels/slide3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9.xml" Type="http://schemas.openxmlformats.org/officeDocument/2006/relationships/notesSlide"/><Relationship Id="rId3" Target="../media/image38.jpeg" Type="http://schemas.openxmlformats.org/officeDocument/2006/relationships/image"/></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openaccess.thecvf.com/content_ICCV_2017_workshops/papers/w18/Seddati_Towards_Good_Practices_ICCV_2017_paper.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7.png"/><Relationship Id="rId4" Type="http://schemas.openxmlformats.org/officeDocument/2006/relationships/image" Target="../media/image43.png"/><Relationship Id="rId5"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4.xml" Type="http://schemas.openxmlformats.org/officeDocument/2006/relationships/notesSlide"/><Relationship Id="rId3" Target="../media/image41.jpeg" Type="http://schemas.openxmlformats.org/officeDocument/2006/relationships/image"/></Relationships>
</file>

<file path=ppt/slides/_rels/slide4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5.xml" Type="http://schemas.openxmlformats.org/officeDocument/2006/relationships/notesSlide"/><Relationship Id="rId3" Target="../media/image57.jpeg" Type="http://schemas.openxmlformats.org/officeDocument/2006/relationships/image"/></Relationships>
</file>

<file path=ppt/slides/_rels/slide4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6.xml" Type="http://schemas.openxmlformats.org/officeDocument/2006/relationships/notesSlide"/><Relationship Id="rId3" Target="../media/image42.jpeg" Type="http://schemas.openxmlformats.org/officeDocument/2006/relationships/image"/></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8.xml" Type="http://schemas.openxmlformats.org/officeDocument/2006/relationships/notesSlide"/><Relationship Id="rId3" Target="../media/image44.jpeg" Type="http://schemas.openxmlformats.org/officeDocument/2006/relationships/image"/></Relationships>
</file>

<file path=ppt/slides/_rels/slide4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9.xml" Type="http://schemas.openxmlformats.org/officeDocument/2006/relationships/notesSlide"/><Relationship Id="rId3" Target="../media/image62.jpeg" Type="http://schemas.openxmlformats.org/officeDocument/2006/relationships/image"/><Relationship Id="rId4" Target="../media/image71.jpeg" Type="http://schemas.openxmlformats.org/officeDocument/2006/relationships/image"/><Relationship Id="rId5" Target="../media/image52.jpeg" Type="http://schemas.openxmlformats.org/officeDocument/2006/relationships/image"/></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9.png"/><Relationship Id="rId4" Type="http://schemas.openxmlformats.org/officeDocument/2006/relationships/image" Target="../media/image53.png"/><Relationship Id="rId5"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3.png"/><Relationship Id="rId4" Type="http://schemas.openxmlformats.org/officeDocument/2006/relationships/image" Target="../media/image54.png"/><Relationship Id="rId5"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2.xml" Type="http://schemas.openxmlformats.org/officeDocument/2006/relationships/notesSlide"/><Relationship Id="rId3" Target="../media/image58.jpeg" Type="http://schemas.openxmlformats.org/officeDocument/2006/relationships/image"/><Relationship Id="rId4" Target="../media/image61.jpeg" Type="http://schemas.openxmlformats.org/officeDocument/2006/relationships/image"/></Relationships>
</file>

<file path=ppt/slides/_rels/slide53.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53.xml" Type="http://schemas.openxmlformats.org/officeDocument/2006/relationships/notesSlide"/><Relationship Id="rId3" Target="../media/image59.jpeg" Type="http://schemas.openxmlformats.org/officeDocument/2006/relationships/image"/><Relationship Id="rId4" Target="../media/image70.jpeg" Type="http://schemas.openxmlformats.org/officeDocument/2006/relationships/image"/></Relationships>
</file>

<file path=ppt/slides/_rels/slide5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4.xml" Type="http://schemas.openxmlformats.org/officeDocument/2006/relationships/notesSlide"/><Relationship Id="rId3" Target="../media/image56.jpeg" Type="http://schemas.openxmlformats.org/officeDocument/2006/relationships/image"/><Relationship Id="rId4" Target="../media/image72.jpeg" Type="http://schemas.openxmlformats.org/officeDocument/2006/relationships/image"/></Relationships>
</file>

<file path=ppt/slides/_rels/slide55.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55.xml" Type="http://schemas.openxmlformats.org/officeDocument/2006/relationships/notesSlide"/><Relationship Id="rId3" Target="../media/image60.jpeg" Type="http://schemas.openxmlformats.org/officeDocument/2006/relationships/image"/><Relationship Id="rId4" Target="../media/image67.jpeg" Type="http://schemas.openxmlformats.org/officeDocument/2006/relationships/image"/></Relationships>
</file>

<file path=ppt/slides/_rels/slide5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6.xml" Type="http://schemas.openxmlformats.org/officeDocument/2006/relationships/notesSlide"/><Relationship Id="rId3" Target="../media/image66.jpeg" Type="http://schemas.openxmlformats.org/officeDocument/2006/relationships/image"/><Relationship Id="rId4" Target="../media/image73.jpeg" Type="http://schemas.openxmlformats.org/officeDocument/2006/relationships/image"/></Relationships>
</file>

<file path=ppt/slides/_rels/slide5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7.xml" Type="http://schemas.openxmlformats.org/officeDocument/2006/relationships/notesSlide"/><Relationship Id="rId3" Target="../media/image64.jpg" Type="http://schemas.openxmlformats.org/officeDocument/2006/relationships/image"/><Relationship Id="rId4" Target="../media/image65.jpg" Type="http://schemas.openxmlformats.org/officeDocument/2006/relationships/image"/><Relationship Id="rId5" Target="../media/image75.jpeg" Type="http://schemas.openxmlformats.org/officeDocument/2006/relationships/image"/><Relationship Id="rId6" Target="../media/image76.jpeg" Type="http://schemas.openxmlformats.org/officeDocument/2006/relationships/image"/></Relationships>
</file>

<file path=ppt/slides/_rels/slide5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8.xml" Type="http://schemas.openxmlformats.org/officeDocument/2006/relationships/notesSlide"/><Relationship Id="rId3" Target="../media/image74.jpeg" Type="http://schemas.openxmlformats.org/officeDocument/2006/relationships/image"/></Relationships>
</file>

<file path=ppt/slides/_rels/slide5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9.xml" Type="http://schemas.openxmlformats.org/officeDocument/2006/relationships/notesSlide"/><Relationship Id="rId3" Target="../media/image74.jpeg" Type="http://schemas.openxmlformats.org/officeDocument/2006/relationships/image"/></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0.xml" Type="http://schemas.openxmlformats.org/officeDocument/2006/relationships/notesSlide"/><Relationship Id="rId3" Target="https://ieeexplore.ieee.org/document/8862206" TargetMode="External" Type="http://schemas.openxmlformats.org/officeDocument/2006/relationships/hyperlink"/><Relationship Id="rId4" Target="../media/image74.jpeg" Type="http://schemas.openxmlformats.org/officeDocument/2006/relationships/image"/></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 Id="rId3" Target="../media/image8.jpeg" Type="http://schemas.openxmlformats.org/officeDocument/2006/relationships/image"/><Relationship Id="rId4" Target="../media/image6.jpeg" Type="http://schemas.openxmlformats.org/officeDocument/2006/relationships/image"/><Relationship Id="rId5" Target="../media/image20.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392150"/>
            <a:ext cx="91440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800"/>
              <a:t>Content Based Image Retrieval</a:t>
            </a:r>
            <a:endParaRPr sz="7800"/>
          </a:p>
        </p:txBody>
      </p:sp>
      <p:sp>
        <p:nvSpPr>
          <p:cNvPr id="57" name="Google Shape;57;p13"/>
          <p:cNvSpPr txBox="1"/>
          <p:nvPr>
            <p:ph idx="1" type="subTitle"/>
          </p:nvPr>
        </p:nvSpPr>
        <p:spPr>
          <a:xfrm>
            <a:off x="6084175" y="4218325"/>
            <a:ext cx="2834400" cy="70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350">
                <a:solidFill>
                  <a:srgbClr val="3C4043"/>
                </a:solidFill>
                <a:latin typeface="Roboto"/>
                <a:ea typeface="Roboto"/>
                <a:cs typeface="Roboto"/>
                <a:sym typeface="Roboto"/>
              </a:rPr>
              <a:t>Akhil Mahajan (MT20107)</a:t>
            </a:r>
            <a:endParaRPr sz="1350">
              <a:solidFill>
                <a:srgbClr val="3C4043"/>
              </a:solidFill>
              <a:latin typeface="Roboto"/>
              <a:ea typeface="Roboto"/>
              <a:cs typeface="Roboto"/>
              <a:sym typeface="Roboto"/>
            </a:endParaRPr>
          </a:p>
          <a:p>
            <a:pPr indent="0" lvl="0" marL="0" rtl="0" algn="r">
              <a:spcBef>
                <a:spcPts val="0"/>
              </a:spcBef>
              <a:spcAft>
                <a:spcPts val="0"/>
              </a:spcAft>
              <a:buNone/>
            </a:pPr>
            <a:r>
              <a:rPr lang="en" sz="1350">
                <a:solidFill>
                  <a:srgbClr val="3C4043"/>
                </a:solidFill>
                <a:latin typeface="Roboto"/>
                <a:ea typeface="Roboto"/>
                <a:cs typeface="Roboto"/>
                <a:sym typeface="Roboto"/>
              </a:rPr>
              <a:t>Anjali (MT20082)</a:t>
            </a:r>
            <a:endParaRPr sz="1350">
              <a:solidFill>
                <a:srgbClr val="3C4043"/>
              </a:solidFill>
              <a:latin typeface="Roboto"/>
              <a:ea typeface="Roboto"/>
              <a:cs typeface="Roboto"/>
              <a:sym typeface="Roboto"/>
            </a:endParaRPr>
          </a:p>
          <a:p>
            <a:pPr indent="0" lvl="0" marL="0" rtl="0" algn="r">
              <a:spcBef>
                <a:spcPts val="0"/>
              </a:spcBef>
              <a:spcAft>
                <a:spcPts val="0"/>
              </a:spcAft>
              <a:buNone/>
            </a:pPr>
            <a:r>
              <a:rPr lang="en" sz="1350">
                <a:solidFill>
                  <a:srgbClr val="3C4043"/>
                </a:solidFill>
                <a:latin typeface="Roboto"/>
                <a:ea typeface="Roboto"/>
                <a:cs typeface="Roboto"/>
                <a:sym typeface="Roboto"/>
              </a:rPr>
              <a:t>Shradha Sabhlok (MT20069)</a:t>
            </a:r>
            <a:endParaRPr sz="1350">
              <a:solidFill>
                <a:srgbClr val="3C4043"/>
              </a:solidFill>
              <a:latin typeface="Roboto"/>
              <a:ea typeface="Roboto"/>
              <a:cs typeface="Roboto"/>
              <a:sym typeface="Roboto"/>
            </a:endParaRPr>
          </a:p>
          <a:p>
            <a:pPr indent="0" lvl="0" marL="0" rtl="0" algn="r">
              <a:spcBef>
                <a:spcPts val="0"/>
              </a:spcBef>
              <a:spcAft>
                <a:spcPts val="0"/>
              </a:spcAft>
              <a:buNone/>
            </a:pPr>
            <a:r>
              <a:rPr lang="en" sz="1350">
                <a:solidFill>
                  <a:srgbClr val="3C4043"/>
                </a:solidFill>
                <a:latin typeface="Roboto"/>
                <a:ea typeface="Roboto"/>
                <a:cs typeface="Roboto"/>
                <a:sym typeface="Roboto"/>
              </a:rPr>
              <a:t>Prabal Jain (MT20115)</a:t>
            </a:r>
            <a:endParaRPr sz="1350">
              <a:solidFill>
                <a:srgbClr val="3C4043"/>
              </a:solidFill>
              <a:latin typeface="Roboto"/>
              <a:ea typeface="Roboto"/>
              <a:cs typeface="Roboto"/>
              <a:sym typeface="Roboto"/>
            </a:endParaRPr>
          </a:p>
        </p:txBody>
      </p:sp>
      <p:sp>
        <p:nvSpPr>
          <p:cNvPr id="58" name="Google Shape;58;p13"/>
          <p:cNvSpPr txBox="1"/>
          <p:nvPr/>
        </p:nvSpPr>
        <p:spPr>
          <a:xfrm>
            <a:off x="6352075" y="3417925"/>
            <a:ext cx="229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accent1"/>
                </a:solidFill>
                <a:latin typeface="Amatic SC"/>
                <a:ea typeface="Amatic SC"/>
                <a:cs typeface="Amatic SC"/>
                <a:sym typeface="Amatic SC"/>
              </a:rPr>
              <a:t>group 9</a:t>
            </a:r>
            <a:endParaRPr b="1" sz="100"/>
          </a:p>
        </p:txBody>
      </p:sp>
      <p:pic>
        <p:nvPicPr>
          <p:cNvPr id="59" name="Google Shape;59;p13"/>
          <p:cNvPicPr preferRelativeResize="0"/>
          <p:nvPr/>
        </p:nvPicPr>
        <p:blipFill rotWithShape="1">
          <a:blip r:embed="rId3">
            <a:alphaModFix/>
          </a:blip>
          <a:srcRect b="0" l="0" r="0" t="31167"/>
          <a:stretch/>
        </p:blipFill>
        <p:spPr>
          <a:xfrm>
            <a:off x="404675" y="3706075"/>
            <a:ext cx="2664900" cy="1208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18" name="Google Shape;118;p22"/>
          <p:cNvSpPr txBox="1"/>
          <p:nvPr>
            <p:ph type="title"/>
          </p:nvPr>
        </p:nvSpPr>
        <p:spPr>
          <a:xfrm>
            <a:off x="424000" y="1093850"/>
            <a:ext cx="8520600" cy="3799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Images Resized to 224*224</a:t>
            </a:r>
            <a:endParaRPr b="0" sz="1800">
              <a:solidFill>
                <a:srgbClr val="000000"/>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Below techniques applied for feature extraction:</a:t>
            </a:r>
            <a:endParaRPr b="0" sz="1800">
              <a:solidFill>
                <a:srgbClr val="000000"/>
              </a:solidFill>
              <a:latin typeface="Proxima Nova"/>
              <a:ea typeface="Proxima Nova"/>
              <a:cs typeface="Proxima Nova"/>
              <a:sym typeface="Proxima Nova"/>
            </a:endParaRPr>
          </a:p>
          <a:p>
            <a:pPr indent="-336550" lvl="1" marL="13716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HOG, </a:t>
            </a:r>
            <a:endParaRPr b="0" sz="1800">
              <a:solidFill>
                <a:srgbClr val="000000"/>
              </a:solidFill>
              <a:latin typeface="Proxima Nova"/>
              <a:ea typeface="Proxima Nova"/>
              <a:cs typeface="Proxima Nova"/>
              <a:sym typeface="Proxima Nova"/>
            </a:endParaRPr>
          </a:p>
          <a:p>
            <a:pPr indent="-336550" lvl="1" marL="13716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SIFT, </a:t>
            </a:r>
            <a:endParaRPr b="0" sz="1800">
              <a:solidFill>
                <a:srgbClr val="000000"/>
              </a:solidFill>
              <a:latin typeface="Proxima Nova"/>
              <a:ea typeface="Proxima Nova"/>
              <a:cs typeface="Proxima Nova"/>
              <a:sym typeface="Proxima Nova"/>
            </a:endParaRPr>
          </a:p>
          <a:p>
            <a:pPr indent="-336550" lvl="1" marL="13716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KAZE and </a:t>
            </a:r>
            <a:endParaRPr b="0" sz="1800">
              <a:solidFill>
                <a:srgbClr val="000000"/>
              </a:solidFill>
              <a:latin typeface="Proxima Nova"/>
              <a:ea typeface="Proxima Nova"/>
              <a:cs typeface="Proxima Nova"/>
              <a:sym typeface="Proxima Nova"/>
            </a:endParaRPr>
          </a:p>
          <a:p>
            <a:pPr indent="-336550" lvl="1" marL="13716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SURF </a:t>
            </a:r>
            <a:endParaRPr b="0" sz="1800">
              <a:solidFill>
                <a:srgbClr val="000000"/>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Normalization followed by PCA and LDA - reduces dimensions</a:t>
            </a:r>
            <a:endParaRPr b="0" sz="1800">
              <a:solidFill>
                <a:srgbClr val="000000"/>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rgbClr val="000000"/>
              </a:buClr>
              <a:buSzPts val="1700"/>
              <a:buFont typeface="Proxima Nova"/>
              <a:buChar char="●"/>
            </a:pPr>
            <a:r>
              <a:rPr b="0" lang="en" sz="1800">
                <a:solidFill>
                  <a:srgbClr val="000000"/>
                </a:solidFill>
                <a:latin typeface="Proxima Nova"/>
                <a:ea typeface="Proxima Nova"/>
                <a:cs typeface="Proxima Nova"/>
                <a:sym typeface="Proxima Nova"/>
              </a:rPr>
              <a:t>PCA n-component value deduced from variance components graphs</a:t>
            </a:r>
            <a:endParaRPr sz="1700">
              <a:solidFill>
                <a:srgbClr val="000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41700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graphs</a:t>
            </a:r>
            <a:endParaRPr/>
          </a:p>
        </p:txBody>
      </p:sp>
      <p:pic>
        <p:nvPicPr>
          <p:cNvPr id="124" name="Google Shape;124;p23"/>
          <p:cNvPicPr preferRelativeResize="0"/>
          <p:nvPr/>
        </p:nvPicPr>
        <p:blipFill>
          <a:blip r:embed="rId3">
            <a:alphaModFix/>
          </a:blip>
          <a:stretch>
            <a:fillRect/>
          </a:stretch>
        </p:blipFill>
        <p:spPr>
          <a:xfrm>
            <a:off x="2514600" y="751975"/>
            <a:ext cx="4308599" cy="20473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1875" y="2922258"/>
            <a:ext cx="4308600" cy="2146867"/>
          </a:xfrm>
          <a:prstGeom prst="rect">
            <a:avLst/>
          </a:prstGeom>
          <a:noFill/>
          <a:ln>
            <a:noFill/>
          </a:ln>
        </p:spPr>
      </p:pic>
      <p:pic>
        <p:nvPicPr>
          <p:cNvPr id="126" name="Google Shape;126;p23"/>
          <p:cNvPicPr preferRelativeResize="0"/>
          <p:nvPr/>
        </p:nvPicPr>
        <p:blipFill>
          <a:blip r:embed="rId5">
            <a:alphaModFix/>
          </a:blip>
          <a:stretch>
            <a:fillRect/>
          </a:stretch>
        </p:blipFill>
        <p:spPr>
          <a:xfrm>
            <a:off x="4884625" y="2847875"/>
            <a:ext cx="4219250" cy="229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Method</a:t>
            </a:r>
            <a:r>
              <a:rPr lang="en"/>
              <a:t>:</a:t>
            </a:r>
            <a:endParaRPr/>
          </a:p>
        </p:txBody>
      </p:sp>
      <p:sp>
        <p:nvSpPr>
          <p:cNvPr id="132" name="Google Shape;132;p24"/>
          <p:cNvSpPr txBox="1"/>
          <p:nvPr/>
        </p:nvSpPr>
        <p:spPr>
          <a:xfrm>
            <a:off x="450050" y="857225"/>
            <a:ext cx="5518500" cy="413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Source Code Pro"/>
                <a:ea typeface="Source Code Pro"/>
                <a:cs typeface="Source Code Pro"/>
                <a:sym typeface="Source Code Pro"/>
              </a:rPr>
              <a:t>T</a:t>
            </a:r>
            <a:r>
              <a:rPr lang="en" sz="1200">
                <a:latin typeface="Proxima Nova"/>
                <a:ea typeface="Proxima Nova"/>
                <a:cs typeface="Proxima Nova"/>
                <a:sym typeface="Proxima Nova"/>
              </a:rPr>
              <a:t>he implemented method follows the following algorithm:</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All the images in the image database are reshaped to the size 224*224*3.</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Features are extracted using feature extraction techniques like KAZE, SURF, SIFT and HOG.</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PCA and LDA is applied to reduce the dimensions of the extracted features.</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All these feature vectors are then combined to form a single feature vector.</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Query image is taken as an input and all the steps from 1-4 are applied on query image as well.</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Class to which the query image belongs is predicted using 3 models namely XGBoost, Decision Tree and SVM. </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Once a class is predicted, cosine distances are calculated between the query image and all the images belonging to the predicted class.</a:t>
            </a:r>
            <a:endParaRPr sz="1200">
              <a:latin typeface="Proxima Nova"/>
              <a:ea typeface="Proxima Nova"/>
              <a:cs typeface="Proxima Nova"/>
              <a:sym typeface="Proxima Nova"/>
            </a:endParaRPr>
          </a:p>
          <a:p>
            <a:pPr indent="-304800" lvl="0" marL="457200" rtl="0" algn="just">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All the distances are then sorted in an ascending order (since image with least distance will have the highest similarity) and first N images with the least distances are stored/printed.</a:t>
            </a:r>
            <a:endParaRPr sz="1200">
              <a:latin typeface="Proxima Nova"/>
              <a:ea typeface="Proxima Nova"/>
              <a:cs typeface="Proxima Nova"/>
              <a:sym typeface="Proxima Nova"/>
            </a:endParaRPr>
          </a:p>
        </p:txBody>
      </p:sp>
      <p:pic>
        <p:nvPicPr>
          <p:cNvPr id="133" name="Google Shape;133;p24"/>
          <p:cNvPicPr preferRelativeResize="0"/>
          <p:nvPr/>
        </p:nvPicPr>
        <p:blipFill>
          <a:blip r:embed="rId3">
            <a:alphaModFix/>
          </a:blip>
          <a:stretch>
            <a:fillRect/>
          </a:stretch>
        </p:blipFill>
        <p:spPr>
          <a:xfrm>
            <a:off x="6032875" y="353625"/>
            <a:ext cx="2743200" cy="4587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results : Classification</a:t>
            </a:r>
            <a:endParaRPr/>
          </a:p>
          <a:p>
            <a:pPr indent="0" lvl="0" marL="0" rtl="0" algn="l">
              <a:spcBef>
                <a:spcPts val="0"/>
              </a:spcBef>
              <a:spcAft>
                <a:spcPts val="0"/>
              </a:spcAft>
              <a:buNone/>
            </a:pPr>
            <a:r>
              <a:t/>
            </a:r>
            <a:endParaRPr/>
          </a:p>
        </p:txBody>
      </p:sp>
      <p:pic>
        <p:nvPicPr>
          <p:cNvPr id="139" name="Google Shape;139;p25"/>
          <p:cNvPicPr preferRelativeResize="0"/>
          <p:nvPr/>
        </p:nvPicPr>
        <p:blipFill>
          <a:blip r:embed="rId3">
            <a:alphaModFix/>
          </a:blip>
          <a:stretch>
            <a:fillRect/>
          </a:stretch>
        </p:blipFill>
        <p:spPr>
          <a:xfrm>
            <a:off x="1948600" y="1164250"/>
            <a:ext cx="5284151" cy="311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RESULTS : Testing on Query Image</a:t>
            </a:r>
            <a:endParaRPr/>
          </a:p>
        </p:txBody>
      </p:sp>
      <p:pic>
        <p:nvPicPr>
          <p:cNvPr id="145" name="Google Shape;145;p26"/>
          <p:cNvPicPr preferRelativeResize="0"/>
          <p:nvPr/>
        </p:nvPicPr>
        <p:blipFill>
          <a:blip r:embed="rId3">
            <a:alphaModFix/>
          </a:blip>
          <a:stretch>
            <a:fillRect/>
          </a:stretch>
        </p:blipFill>
        <p:spPr>
          <a:xfrm>
            <a:off x="311700" y="979250"/>
            <a:ext cx="3803099" cy="4136174"/>
          </a:xfrm>
          <a:prstGeom prst="rect">
            <a:avLst/>
          </a:prstGeom>
          <a:noFill/>
          <a:ln>
            <a:noFill/>
          </a:ln>
        </p:spPr>
      </p:pic>
      <p:pic>
        <p:nvPicPr>
          <p:cNvPr id="146" name="Google Shape;146;p26"/>
          <p:cNvPicPr preferRelativeResize="0"/>
          <p:nvPr/>
        </p:nvPicPr>
        <p:blipFill>
          <a:blip r:embed="rId4">
            <a:alphaModFix/>
          </a:blip>
          <a:stretch>
            <a:fillRect/>
          </a:stretch>
        </p:blipFill>
        <p:spPr>
          <a:xfrm>
            <a:off x="4921075" y="979250"/>
            <a:ext cx="3803100" cy="40694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2" name="Google Shape;152;p27"/>
          <p:cNvSpPr txBox="1"/>
          <p:nvPr/>
        </p:nvSpPr>
        <p:spPr>
          <a:xfrm>
            <a:off x="260250" y="1093850"/>
            <a:ext cx="83163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accent1"/>
              </a:buClr>
              <a:buSzPts val="2100"/>
              <a:buFont typeface="Proxima Nova"/>
              <a:buAutoNum type="arabicPeriod"/>
            </a:pPr>
            <a:r>
              <a:rPr lang="en" sz="2100">
                <a:solidFill>
                  <a:schemeClr val="accent1"/>
                </a:solidFill>
                <a:latin typeface="Proxima Nova"/>
                <a:ea typeface="Proxima Nova"/>
                <a:cs typeface="Proxima Nova"/>
                <a:sym typeface="Proxima Nova"/>
              </a:rPr>
              <a:t>O</a:t>
            </a:r>
            <a:r>
              <a:rPr lang="en" sz="2100">
                <a:solidFill>
                  <a:schemeClr val="accent1"/>
                </a:solidFill>
                <a:latin typeface="Proxima Nova"/>
                <a:ea typeface="Proxima Nova"/>
                <a:cs typeface="Proxima Nova"/>
                <a:sym typeface="Proxima Nova"/>
              </a:rPr>
              <a:t>ur model pipeline results depend heavily on</a:t>
            </a:r>
            <a:r>
              <a:rPr lang="en" sz="2100">
                <a:solidFill>
                  <a:schemeClr val="accent1"/>
                </a:solidFill>
                <a:latin typeface="Proxima Nova"/>
                <a:ea typeface="Proxima Nova"/>
                <a:cs typeface="Proxima Nova"/>
                <a:sym typeface="Proxima Nova"/>
              </a:rPr>
              <a:t> the quality of features extracted </a:t>
            </a:r>
            <a:r>
              <a:rPr lang="en" sz="2100">
                <a:solidFill>
                  <a:schemeClr val="accent1"/>
                </a:solidFill>
                <a:latin typeface="Proxima Nova"/>
                <a:ea typeface="Proxima Nova"/>
                <a:cs typeface="Proxima Nova"/>
                <a:sym typeface="Proxima Nova"/>
              </a:rPr>
              <a:t>using</a:t>
            </a:r>
            <a:r>
              <a:rPr lang="en" sz="2100">
                <a:solidFill>
                  <a:schemeClr val="accent1"/>
                </a:solidFill>
                <a:latin typeface="Proxima Nova"/>
                <a:ea typeface="Proxima Nova"/>
                <a:cs typeface="Proxima Nova"/>
                <a:sym typeface="Proxima Nova"/>
              </a:rPr>
              <a:t> different Feature Extraction Techniques. </a:t>
            </a:r>
            <a:endParaRPr sz="2100">
              <a:solidFill>
                <a:schemeClr val="accent1"/>
              </a:solidFill>
              <a:latin typeface="Proxima Nova"/>
              <a:ea typeface="Proxima Nova"/>
              <a:cs typeface="Proxima Nova"/>
              <a:sym typeface="Proxima Nova"/>
            </a:endParaRPr>
          </a:p>
          <a:p>
            <a:pPr indent="-361950" lvl="0" marL="457200" rtl="0" algn="l">
              <a:spcBef>
                <a:spcPts val="0"/>
              </a:spcBef>
              <a:spcAft>
                <a:spcPts val="0"/>
              </a:spcAft>
              <a:buClr>
                <a:schemeClr val="accent1"/>
              </a:buClr>
              <a:buSzPts val="2100"/>
              <a:buFont typeface="Proxima Nova"/>
              <a:buAutoNum type="arabicPeriod"/>
            </a:pPr>
            <a:r>
              <a:rPr lang="en" sz="2100">
                <a:solidFill>
                  <a:schemeClr val="accent1"/>
                </a:solidFill>
                <a:latin typeface="Proxima Nova"/>
                <a:ea typeface="Proxima Nova"/>
                <a:cs typeface="Proxima Nova"/>
                <a:sym typeface="Proxima Nova"/>
              </a:rPr>
              <a:t>Data Cleaning is required as most of the class contains false images which leads to incorrect image retrieval.</a:t>
            </a:r>
            <a:endParaRPr sz="2100">
              <a:solidFill>
                <a:schemeClr val="accent1"/>
              </a:solidFill>
              <a:latin typeface="Proxima Nova"/>
              <a:ea typeface="Proxima Nova"/>
              <a:cs typeface="Proxima Nova"/>
              <a:sym typeface="Proxima Nova"/>
            </a:endParaRPr>
          </a:p>
          <a:p>
            <a:pPr indent="-361950" lvl="0" marL="457200" rtl="0" algn="l">
              <a:spcBef>
                <a:spcPts val="0"/>
              </a:spcBef>
              <a:spcAft>
                <a:spcPts val="0"/>
              </a:spcAft>
              <a:buClr>
                <a:schemeClr val="accent1"/>
              </a:buClr>
              <a:buSzPts val="2100"/>
              <a:buFont typeface="Proxima Nova"/>
              <a:buAutoNum type="arabicPeriod"/>
            </a:pPr>
            <a:r>
              <a:rPr lang="en" sz="2100">
                <a:solidFill>
                  <a:schemeClr val="accent1"/>
                </a:solidFill>
                <a:latin typeface="Proxima Nova"/>
                <a:ea typeface="Proxima Nova"/>
                <a:cs typeface="Proxima Nova"/>
                <a:sym typeface="Proxima Nova"/>
              </a:rPr>
              <a:t>Expensive Image Annotators.</a:t>
            </a:r>
            <a:endParaRPr sz="2100">
              <a:solidFill>
                <a:schemeClr val="accen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pic>
        <p:nvPicPr>
          <p:cNvPr id="158" name="Google Shape;158;p28"/>
          <p:cNvPicPr preferRelativeResize="0"/>
          <p:nvPr/>
        </p:nvPicPr>
        <p:blipFill>
          <a:blip r:embed="rId3">
            <a:alphaModFix/>
          </a:blip>
          <a:stretch>
            <a:fillRect/>
          </a:stretch>
        </p:blipFill>
        <p:spPr>
          <a:xfrm>
            <a:off x="5968600" y="292850"/>
            <a:ext cx="2786075" cy="4710000"/>
          </a:xfrm>
          <a:prstGeom prst="rect">
            <a:avLst/>
          </a:prstGeom>
          <a:noFill/>
          <a:ln>
            <a:noFill/>
          </a:ln>
        </p:spPr>
      </p:pic>
      <p:sp>
        <p:nvSpPr>
          <p:cNvPr id="159" name="Google Shape;159;p28"/>
          <p:cNvSpPr txBox="1"/>
          <p:nvPr/>
        </p:nvSpPr>
        <p:spPr>
          <a:xfrm>
            <a:off x="353625" y="1103700"/>
            <a:ext cx="5518500" cy="37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60" name="Google Shape;160;p28"/>
          <p:cNvSpPr txBox="1"/>
          <p:nvPr/>
        </p:nvSpPr>
        <p:spPr>
          <a:xfrm>
            <a:off x="416975" y="783100"/>
            <a:ext cx="5862300" cy="442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1. </a:t>
            </a:r>
            <a:r>
              <a:rPr b="1" lang="en" sz="1450">
                <a:solidFill>
                  <a:schemeClr val="accent1"/>
                </a:solidFill>
                <a:latin typeface="Proxima Nova"/>
                <a:ea typeface="Proxima Nova"/>
                <a:cs typeface="Proxima Nova"/>
                <a:sym typeface="Proxima Nova"/>
              </a:rPr>
              <a:t>Data Preprocessing</a:t>
            </a:r>
            <a:r>
              <a:rPr lang="en" sz="1450">
                <a:solidFill>
                  <a:schemeClr val="accent1"/>
                </a:solidFill>
                <a:latin typeface="Proxima Nova"/>
                <a:ea typeface="Proxima Nova"/>
                <a:cs typeface="Proxima Nova"/>
                <a:sym typeface="Proxima Nova"/>
              </a:rPr>
              <a:t> : All the images in the image database and the query image are reshaped to the size 224*224*3.</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2. </a:t>
            </a:r>
            <a:r>
              <a:rPr b="1" lang="en" sz="1450">
                <a:solidFill>
                  <a:schemeClr val="accent1"/>
                </a:solidFill>
                <a:latin typeface="Proxima Nova"/>
                <a:ea typeface="Proxima Nova"/>
                <a:cs typeface="Proxima Nova"/>
                <a:sym typeface="Proxima Nova"/>
              </a:rPr>
              <a:t>Feature Extraction : </a:t>
            </a:r>
            <a:r>
              <a:rPr lang="en" sz="1450">
                <a:solidFill>
                  <a:schemeClr val="accent1"/>
                </a:solidFill>
                <a:latin typeface="Proxima Nova"/>
                <a:ea typeface="Proxima Nova"/>
                <a:cs typeface="Proxima Nova"/>
                <a:sym typeface="Proxima Nova"/>
              </a:rPr>
              <a:t>Through feature extraction techniques like KAZE, SIFT, SURF and HOG. Also, Through Pre Trained Deep Convolutional Neural Network : ResNet, VGG16, InceptionV3.</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3. </a:t>
            </a:r>
            <a:r>
              <a:rPr b="1" lang="en" sz="1450">
                <a:solidFill>
                  <a:schemeClr val="accent1"/>
                </a:solidFill>
                <a:latin typeface="Proxima Nova"/>
                <a:ea typeface="Proxima Nova"/>
                <a:cs typeface="Proxima Nova"/>
                <a:sym typeface="Proxima Nova"/>
              </a:rPr>
              <a:t>Ensembling Features: </a:t>
            </a:r>
            <a:r>
              <a:rPr lang="en" sz="1450">
                <a:solidFill>
                  <a:schemeClr val="accent1"/>
                </a:solidFill>
                <a:latin typeface="Proxima Nova"/>
                <a:ea typeface="Proxima Nova"/>
                <a:cs typeface="Proxima Nova"/>
                <a:sym typeface="Proxima Nova"/>
              </a:rPr>
              <a:t>Here, we will Combine Features obtained from above feature extraction techniques used.</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5. </a:t>
            </a:r>
            <a:r>
              <a:rPr b="1" lang="en" sz="1450">
                <a:solidFill>
                  <a:schemeClr val="accent1"/>
                </a:solidFill>
                <a:latin typeface="Proxima Nova"/>
                <a:ea typeface="Proxima Nova"/>
                <a:cs typeface="Proxima Nova"/>
                <a:sym typeface="Proxima Nova"/>
              </a:rPr>
              <a:t>Class Prediction : </a:t>
            </a:r>
            <a:r>
              <a:rPr lang="en" sz="1450">
                <a:solidFill>
                  <a:schemeClr val="accent1"/>
                </a:solidFill>
                <a:latin typeface="Proxima Nova"/>
                <a:ea typeface="Proxima Nova"/>
                <a:cs typeface="Proxima Nova"/>
                <a:sym typeface="Proxima Nova"/>
              </a:rPr>
              <a:t>Instead of using XGBoost and SVM, we will use Deep Convolutional Neural Network models like ResNet50, VGG16 and InceptionV3 to predict the class.</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6. </a:t>
            </a:r>
            <a:r>
              <a:rPr b="1" lang="en" sz="1450">
                <a:solidFill>
                  <a:schemeClr val="accent1"/>
                </a:solidFill>
                <a:latin typeface="Proxima Nova"/>
                <a:ea typeface="Proxima Nova"/>
                <a:cs typeface="Proxima Nova"/>
                <a:sym typeface="Proxima Nova"/>
              </a:rPr>
              <a:t>Feature matching </a:t>
            </a:r>
            <a:r>
              <a:rPr b="1" lang="en" sz="1450">
                <a:solidFill>
                  <a:schemeClr val="accent1"/>
                </a:solidFill>
                <a:latin typeface="Proxima Nova"/>
                <a:ea typeface="Proxima Nova"/>
                <a:cs typeface="Proxima Nova"/>
                <a:sym typeface="Proxima Nova"/>
              </a:rPr>
              <a:t>: </a:t>
            </a:r>
            <a:r>
              <a:rPr lang="en" sz="1450">
                <a:solidFill>
                  <a:schemeClr val="accent1"/>
                </a:solidFill>
                <a:latin typeface="Proxima Nova"/>
                <a:ea typeface="Proxima Nova"/>
                <a:cs typeface="Proxima Nova"/>
                <a:sym typeface="Proxima Nova"/>
              </a:rPr>
              <a:t>Perform feature matching between the query image and the images of the predicted class.</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7. Image Retrieval : </a:t>
            </a:r>
            <a:r>
              <a:rPr lang="en" sz="1450">
                <a:solidFill>
                  <a:schemeClr val="accent1"/>
                </a:solidFill>
                <a:latin typeface="Proxima Nova"/>
                <a:ea typeface="Proxima Nova"/>
                <a:cs typeface="Proxima Nova"/>
                <a:sym typeface="Proxima Nova"/>
              </a:rPr>
              <a:t>Retrieve first N images based on the least distances or maximum similarities.</a:t>
            </a:r>
            <a:endParaRPr sz="1450">
              <a:solidFill>
                <a:schemeClr val="accen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pic>
        <p:nvPicPr>
          <p:cNvPr id="166" name="Google Shape;166;p29"/>
          <p:cNvPicPr preferRelativeResize="0"/>
          <p:nvPr/>
        </p:nvPicPr>
        <p:blipFill>
          <a:blip r:embed="rId3">
            <a:alphaModFix/>
          </a:blip>
          <a:stretch>
            <a:fillRect/>
          </a:stretch>
        </p:blipFill>
        <p:spPr>
          <a:xfrm>
            <a:off x="5968600" y="292850"/>
            <a:ext cx="2786075" cy="4710000"/>
          </a:xfrm>
          <a:prstGeom prst="rect">
            <a:avLst/>
          </a:prstGeom>
          <a:noFill/>
          <a:ln>
            <a:noFill/>
          </a:ln>
        </p:spPr>
      </p:pic>
      <p:sp>
        <p:nvSpPr>
          <p:cNvPr id="167" name="Google Shape;167;p29"/>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68" name="Google Shape;168;p29"/>
          <p:cNvSpPr txBox="1"/>
          <p:nvPr/>
        </p:nvSpPr>
        <p:spPr>
          <a:xfrm>
            <a:off x="416975" y="706900"/>
            <a:ext cx="5862300" cy="531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Things we tried that didn’t work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1. Approach -1 </a:t>
            </a:r>
            <a:r>
              <a:rPr lang="en" sz="1450">
                <a:solidFill>
                  <a:schemeClr val="accent1"/>
                </a:solidFill>
                <a:latin typeface="Proxima Nova"/>
                <a:ea typeface="Proxima Nova"/>
                <a:cs typeface="Proxima Nova"/>
                <a:sym typeface="Proxima Nova"/>
              </a:rPr>
              <a:t>: Classification -&gt; Retrieval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lang="en" sz="1450">
                <a:solidFill>
                  <a:schemeClr val="accent1"/>
                </a:solidFill>
                <a:latin typeface="Proxima Nova"/>
                <a:ea typeface="Proxima Nova"/>
                <a:cs typeface="Proxima Nova"/>
                <a:sym typeface="Proxima Nova"/>
              </a:rPr>
              <a:t>Here we tried to use the advantage of Deep Pretrained model Trained on ImageNet dataset to extract fine Features from the Image to performs Classification with the help of </a:t>
            </a:r>
            <a:r>
              <a:rPr b="1" lang="en" sz="1450">
                <a:solidFill>
                  <a:schemeClr val="accent1"/>
                </a:solidFill>
                <a:latin typeface="Proxima Nova"/>
                <a:ea typeface="Proxima Nova"/>
                <a:cs typeface="Proxima Nova"/>
                <a:sym typeface="Proxima Nova"/>
              </a:rPr>
              <a:t>Transfer Learning </a:t>
            </a:r>
            <a:r>
              <a:rPr lang="en" sz="1450">
                <a:solidFill>
                  <a:schemeClr val="accent1"/>
                </a:solidFill>
                <a:latin typeface="Proxima Nova"/>
                <a:ea typeface="Proxima Nova"/>
                <a:cs typeface="Proxima Nova"/>
                <a:sym typeface="Proxima Nova"/>
              </a:rPr>
              <a:t>but these models were taking a lot of time to train and very less classification accuracy between </a:t>
            </a:r>
            <a:r>
              <a:rPr b="1" lang="en" sz="1450">
                <a:solidFill>
                  <a:schemeClr val="accent1"/>
                </a:solidFill>
                <a:latin typeface="Proxima Nova"/>
                <a:ea typeface="Proxima Nova"/>
                <a:cs typeface="Proxima Nova"/>
                <a:sym typeface="Proxima Nova"/>
              </a:rPr>
              <a:t>60-70 Percent</a:t>
            </a:r>
            <a:r>
              <a:rPr lang="en" sz="1450">
                <a:solidFill>
                  <a:schemeClr val="accent1"/>
                </a:solidFill>
                <a:latin typeface="Proxima Nova"/>
                <a:ea typeface="Proxima Nova"/>
                <a:cs typeface="Proxima Nova"/>
                <a:sym typeface="Proxima Nova"/>
              </a:rPr>
              <a:t> on VGG16 and Drastically Dropped on other two models that is </a:t>
            </a:r>
            <a:r>
              <a:rPr b="1" lang="en" sz="1450">
                <a:solidFill>
                  <a:schemeClr val="accent1"/>
                </a:solidFill>
                <a:latin typeface="Proxima Nova"/>
                <a:ea typeface="Proxima Nova"/>
                <a:cs typeface="Proxima Nova"/>
                <a:sym typeface="Proxima Nova"/>
              </a:rPr>
              <a:t>Inceptionv3</a:t>
            </a:r>
            <a:r>
              <a:rPr lang="en" sz="1450">
                <a:solidFill>
                  <a:schemeClr val="accent1"/>
                </a:solidFill>
                <a:latin typeface="Proxima Nova"/>
                <a:ea typeface="Proxima Nova"/>
                <a:cs typeface="Proxima Nova"/>
                <a:sym typeface="Proxima Nova"/>
              </a:rPr>
              <a:t>, and </a:t>
            </a:r>
            <a:r>
              <a:rPr b="1" lang="en" sz="1450">
                <a:solidFill>
                  <a:schemeClr val="accent1"/>
                </a:solidFill>
                <a:latin typeface="Proxima Nova"/>
                <a:ea typeface="Proxima Nova"/>
                <a:cs typeface="Proxima Nova"/>
                <a:sym typeface="Proxima Nova"/>
              </a:rPr>
              <a:t>ResNet50.</a:t>
            </a:r>
            <a:r>
              <a:rPr lang="en" sz="1450">
                <a:solidFill>
                  <a:schemeClr val="accent1"/>
                </a:solidFill>
                <a:latin typeface="Proxima Nova"/>
                <a:ea typeface="Proxima Nova"/>
                <a:cs typeface="Proxima Nova"/>
                <a:sym typeface="Proxima Nova"/>
              </a:rPr>
              <a:t>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2. Approach -2  : </a:t>
            </a:r>
            <a:r>
              <a:rPr lang="en" sz="1450">
                <a:solidFill>
                  <a:schemeClr val="accent1"/>
                </a:solidFill>
                <a:latin typeface="Proxima Nova"/>
                <a:ea typeface="Proxima Nova"/>
                <a:cs typeface="Proxima Nova"/>
                <a:sym typeface="Proxima Nova"/>
              </a:rPr>
              <a:t>Using</a:t>
            </a:r>
            <a:r>
              <a:rPr lang="en" sz="1450">
                <a:solidFill>
                  <a:schemeClr val="accent1"/>
                </a:solidFill>
                <a:latin typeface="Proxima Nova"/>
                <a:ea typeface="Proxima Nova"/>
                <a:cs typeface="Proxima Nova"/>
                <a:sym typeface="Proxima Nova"/>
              </a:rPr>
              <a:t> feature extraction techniques like KAZE, SIFT, SURF and HOG Combining them would lead to </a:t>
            </a:r>
            <a:r>
              <a:rPr b="1" lang="en" sz="1450">
                <a:solidFill>
                  <a:schemeClr val="accent1"/>
                </a:solidFill>
                <a:latin typeface="Proxima Nova"/>
                <a:ea typeface="Proxima Nova"/>
                <a:cs typeface="Proxima Nova"/>
                <a:sym typeface="Proxima Nova"/>
              </a:rPr>
              <a:t>L</a:t>
            </a:r>
            <a:r>
              <a:rPr b="1" lang="en" sz="1450">
                <a:solidFill>
                  <a:schemeClr val="accent1"/>
                </a:solidFill>
                <a:latin typeface="Proxima Nova"/>
                <a:ea typeface="Proxima Nova"/>
                <a:cs typeface="Proxima Nova"/>
                <a:sym typeface="Proxima Nova"/>
              </a:rPr>
              <a:t>arge feature vector</a:t>
            </a:r>
            <a:r>
              <a:rPr lang="en" sz="1450">
                <a:solidFill>
                  <a:schemeClr val="accent1"/>
                </a:solidFill>
                <a:latin typeface="Proxima Nova"/>
                <a:ea typeface="Proxima Nova"/>
                <a:cs typeface="Proxima Nova"/>
                <a:sym typeface="Proxima Nova"/>
              </a:rPr>
              <a:t> which takes a </a:t>
            </a:r>
            <a:r>
              <a:rPr b="1" lang="en" sz="1450">
                <a:solidFill>
                  <a:schemeClr val="accent1"/>
                </a:solidFill>
                <a:latin typeface="Proxima Nova"/>
                <a:ea typeface="Proxima Nova"/>
                <a:cs typeface="Proxima Nova"/>
                <a:sym typeface="Proxima Nova"/>
              </a:rPr>
              <a:t>lot of time </a:t>
            </a:r>
            <a:r>
              <a:rPr lang="en" sz="1450">
                <a:solidFill>
                  <a:schemeClr val="accent1"/>
                </a:solidFill>
                <a:latin typeface="Proxima Nova"/>
                <a:ea typeface="Proxima Nova"/>
                <a:cs typeface="Proxima Nova"/>
                <a:sym typeface="Proxima Nova"/>
              </a:rPr>
              <a:t>during matching of features of Query image.</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3</a:t>
            </a:r>
            <a:r>
              <a:rPr b="1" lang="en" sz="1450">
                <a:solidFill>
                  <a:schemeClr val="accent1"/>
                </a:solidFill>
                <a:latin typeface="Proxima Nova"/>
                <a:ea typeface="Proxima Nova"/>
                <a:cs typeface="Proxima Nova"/>
                <a:sym typeface="Proxima Nova"/>
              </a:rPr>
              <a:t>. Approach 3 : LDA Dimensionality Reduction : </a:t>
            </a:r>
            <a:r>
              <a:rPr lang="en" sz="1450">
                <a:solidFill>
                  <a:schemeClr val="accent1"/>
                </a:solidFill>
                <a:latin typeface="Proxima Nova"/>
                <a:ea typeface="Proxima Nova"/>
                <a:cs typeface="Proxima Nova"/>
                <a:sym typeface="Proxima Nova"/>
              </a:rPr>
              <a:t>We thought of Applying LDA but it seems it needs Class Labels but in order to Generalize our CBIR System we Pooled our images of all class into a single folder. Hence we don’t need Annotations as Annotating a Dataset will be a time consuming task, Thus we made it Generalized.</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pic>
        <p:nvPicPr>
          <p:cNvPr id="174" name="Google Shape;174;p30"/>
          <p:cNvPicPr preferRelativeResize="0"/>
          <p:nvPr/>
        </p:nvPicPr>
        <p:blipFill>
          <a:blip r:embed="rId3">
            <a:alphaModFix/>
          </a:blip>
          <a:stretch>
            <a:fillRect/>
          </a:stretch>
        </p:blipFill>
        <p:spPr>
          <a:xfrm>
            <a:off x="5968600" y="292850"/>
            <a:ext cx="2786075" cy="4710000"/>
          </a:xfrm>
          <a:prstGeom prst="rect">
            <a:avLst/>
          </a:prstGeom>
          <a:noFill/>
          <a:ln>
            <a:noFill/>
          </a:ln>
        </p:spPr>
      </p:pic>
      <p:sp>
        <p:nvSpPr>
          <p:cNvPr id="175" name="Google Shape;175;p30"/>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76" name="Google Shape;176;p30"/>
          <p:cNvSpPr txBox="1"/>
          <p:nvPr/>
        </p:nvSpPr>
        <p:spPr>
          <a:xfrm>
            <a:off x="416975" y="706900"/>
            <a:ext cx="5862300" cy="375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Things that worked for us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1.  Methodology </a:t>
            </a:r>
            <a:r>
              <a:rPr lang="en" sz="1450">
                <a:solidFill>
                  <a:schemeClr val="accent1"/>
                </a:solidFill>
                <a:latin typeface="Proxima Nova"/>
                <a:ea typeface="Proxima Nova"/>
                <a:cs typeface="Proxima Nova"/>
                <a:sym typeface="Proxima Nova"/>
              </a:rPr>
              <a:t>:</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1 :</a:t>
            </a:r>
            <a:r>
              <a:rPr lang="en" sz="1450">
                <a:solidFill>
                  <a:schemeClr val="accent1"/>
                </a:solidFill>
                <a:latin typeface="Proxima Nova"/>
                <a:ea typeface="Proxima Nova"/>
                <a:cs typeface="Proxima Nova"/>
                <a:sym typeface="Proxima Nova"/>
              </a:rPr>
              <a:t> </a:t>
            </a:r>
            <a:r>
              <a:rPr b="1" lang="en" sz="1450">
                <a:solidFill>
                  <a:schemeClr val="accent1"/>
                </a:solidFill>
                <a:latin typeface="Proxima Nova"/>
                <a:ea typeface="Proxima Nova"/>
                <a:cs typeface="Proxima Nova"/>
                <a:sym typeface="Proxima Nova"/>
              </a:rPr>
              <a:t>Creating Full Dataset : </a:t>
            </a:r>
            <a:r>
              <a:rPr lang="en" sz="1450">
                <a:solidFill>
                  <a:schemeClr val="accent1"/>
                </a:solidFill>
                <a:latin typeface="Proxima Nova"/>
                <a:ea typeface="Proxima Nova"/>
                <a:cs typeface="Proxima Nova"/>
                <a:sym typeface="Proxima Nova"/>
              </a:rPr>
              <a:t>Here we pooled all our images so get rid of classification then retrieval task which was time consuming.</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2 : Data Cleaning : </a:t>
            </a:r>
            <a:r>
              <a:rPr lang="en" sz="1450">
                <a:solidFill>
                  <a:schemeClr val="accent1"/>
                </a:solidFill>
                <a:latin typeface="Proxima Nova"/>
                <a:ea typeface="Proxima Nova"/>
                <a:cs typeface="Proxima Nova"/>
                <a:sym typeface="Proxima Nova"/>
              </a:rPr>
              <a:t>In Paris Dataset there were some false images/Corrupted images we performed Data Cleaning.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3 : Data Preprocessing : </a:t>
            </a:r>
            <a:r>
              <a:rPr lang="en" sz="1450">
                <a:solidFill>
                  <a:schemeClr val="accent1"/>
                </a:solidFill>
                <a:latin typeface="Proxima Nova"/>
                <a:ea typeface="Proxima Nova"/>
                <a:cs typeface="Proxima Nova"/>
                <a:sym typeface="Proxima Nova"/>
              </a:rPr>
              <a:t>Images were pre processed according to the model Requirements i.e </a:t>
            </a:r>
            <a:r>
              <a:rPr b="1" lang="en" sz="1450">
                <a:solidFill>
                  <a:schemeClr val="accent1"/>
                </a:solidFill>
                <a:latin typeface="Proxima Nova"/>
                <a:ea typeface="Proxima Nova"/>
                <a:cs typeface="Proxima Nova"/>
                <a:sym typeface="Proxima Nova"/>
              </a:rPr>
              <a:t>(224x224x3)</a:t>
            </a:r>
            <a:r>
              <a:rPr lang="en" sz="1450">
                <a:solidFill>
                  <a:schemeClr val="accent1"/>
                </a:solidFill>
                <a:latin typeface="Proxima Nova"/>
                <a:ea typeface="Proxima Nova"/>
                <a:cs typeface="Proxima Nova"/>
                <a:sym typeface="Proxima Nova"/>
              </a:rPr>
              <a:t> .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4 : Feature Extraction : </a:t>
            </a:r>
            <a:r>
              <a:rPr lang="en" sz="1450">
                <a:solidFill>
                  <a:schemeClr val="accent1"/>
                </a:solidFill>
                <a:latin typeface="Proxima Nova"/>
                <a:ea typeface="Proxima Nova"/>
                <a:cs typeface="Proxima Nova"/>
                <a:sym typeface="Proxima Nova"/>
              </a:rPr>
              <a:t>For all Three Datasets All 3 Models were applied and Features were extracted from the last layer.</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lang="en" sz="1450">
                <a:solidFill>
                  <a:schemeClr val="accent1"/>
                </a:solidFill>
                <a:latin typeface="Proxima Nova"/>
                <a:ea typeface="Proxima Nova"/>
                <a:cs typeface="Proxima Nova"/>
                <a:sym typeface="Proxima Nova"/>
              </a:rPr>
              <a:t>(</a:t>
            </a:r>
            <a:r>
              <a:rPr b="1" lang="en" sz="1250">
                <a:solidFill>
                  <a:schemeClr val="accent1"/>
                </a:solidFill>
                <a:latin typeface="Proxima Nova"/>
                <a:ea typeface="Proxima Nova"/>
                <a:cs typeface="Proxima Nova"/>
                <a:sym typeface="Proxima Nova"/>
              </a:rPr>
              <a:t>Note : ImageNet weights were used for initialization)</a:t>
            </a:r>
            <a:endParaRPr b="1" sz="1250">
              <a:solidFill>
                <a:schemeClr val="accent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t>
            </a:r>
            <a:endParaRPr/>
          </a:p>
        </p:txBody>
      </p:sp>
      <p:sp>
        <p:nvSpPr>
          <p:cNvPr id="182" name="Google Shape;182;p31"/>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83" name="Google Shape;183;p31"/>
          <p:cNvSpPr txBox="1"/>
          <p:nvPr/>
        </p:nvSpPr>
        <p:spPr>
          <a:xfrm>
            <a:off x="416975" y="706900"/>
            <a:ext cx="8520600" cy="63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3 : Data Preprocessing : </a:t>
            </a:r>
            <a:r>
              <a:rPr lang="en" sz="1450">
                <a:solidFill>
                  <a:schemeClr val="accent1"/>
                </a:solidFill>
                <a:latin typeface="Proxima Nova"/>
                <a:ea typeface="Proxima Nova"/>
                <a:cs typeface="Proxima Nova"/>
                <a:sym typeface="Proxima Nova"/>
              </a:rPr>
              <a:t>Images were pre processed according to the model Requirements i.e </a:t>
            </a:r>
            <a:r>
              <a:rPr b="1" lang="en" sz="1450">
                <a:solidFill>
                  <a:schemeClr val="accent1"/>
                </a:solidFill>
                <a:latin typeface="Proxima Nova"/>
                <a:ea typeface="Proxima Nova"/>
                <a:cs typeface="Proxima Nova"/>
                <a:sym typeface="Proxima Nova"/>
              </a:rPr>
              <a:t>(224x224x3)</a:t>
            </a:r>
            <a:r>
              <a:rPr lang="en" sz="1450">
                <a:solidFill>
                  <a:schemeClr val="accent1"/>
                </a:solidFill>
                <a:latin typeface="Proxima Nova"/>
                <a:ea typeface="Proxima Nova"/>
                <a:cs typeface="Proxima Nova"/>
                <a:sym typeface="Proxima Nova"/>
              </a:rPr>
              <a:t> .  </a:t>
            </a:r>
            <a:endParaRPr b="1" sz="1250">
              <a:solidFill>
                <a:schemeClr val="accent1"/>
              </a:solidFill>
              <a:latin typeface="Proxima Nova"/>
              <a:ea typeface="Proxima Nova"/>
              <a:cs typeface="Proxima Nova"/>
              <a:sym typeface="Proxima Nova"/>
            </a:endParaRPr>
          </a:p>
        </p:txBody>
      </p:sp>
      <p:grpSp>
        <p:nvGrpSpPr>
          <p:cNvPr id="184" name="Google Shape;184;p31"/>
          <p:cNvGrpSpPr/>
          <p:nvPr/>
        </p:nvGrpSpPr>
        <p:grpSpPr>
          <a:xfrm>
            <a:off x="1231075" y="1338100"/>
            <a:ext cx="6892401" cy="3437076"/>
            <a:chOff x="353625" y="1503900"/>
            <a:chExt cx="6892401" cy="3437076"/>
          </a:xfrm>
        </p:grpSpPr>
        <p:pic>
          <p:nvPicPr>
            <p:cNvPr id="185" name="Google Shape;185;p31"/>
            <p:cNvPicPr preferRelativeResize="0"/>
            <p:nvPr/>
          </p:nvPicPr>
          <p:blipFill rotWithShape="1">
            <a:blip r:embed="rId3">
              <a:alphaModFix/>
            </a:blip>
            <a:srcRect b="0" l="0" r="25439" t="36972"/>
            <a:stretch/>
          </p:blipFill>
          <p:spPr>
            <a:xfrm>
              <a:off x="440050" y="3169275"/>
              <a:ext cx="1702400" cy="1635451"/>
            </a:xfrm>
            <a:prstGeom prst="rect">
              <a:avLst/>
            </a:prstGeom>
            <a:noFill/>
            <a:ln>
              <a:noFill/>
            </a:ln>
          </p:spPr>
        </p:pic>
        <p:pic>
          <p:nvPicPr>
            <p:cNvPr id="186" name="Google Shape;186;p31"/>
            <p:cNvPicPr preferRelativeResize="0"/>
            <p:nvPr/>
          </p:nvPicPr>
          <p:blipFill>
            <a:blip r:embed="rId4">
              <a:alphaModFix/>
            </a:blip>
            <a:stretch>
              <a:fillRect/>
            </a:stretch>
          </p:blipFill>
          <p:spPr>
            <a:xfrm>
              <a:off x="5543626" y="3312975"/>
              <a:ext cx="1702400" cy="1500438"/>
            </a:xfrm>
            <a:prstGeom prst="rect">
              <a:avLst/>
            </a:prstGeom>
            <a:noFill/>
            <a:ln>
              <a:noFill/>
            </a:ln>
          </p:spPr>
        </p:pic>
        <p:grpSp>
          <p:nvGrpSpPr>
            <p:cNvPr id="187" name="Google Shape;187;p31"/>
            <p:cNvGrpSpPr/>
            <p:nvPr/>
          </p:nvGrpSpPr>
          <p:grpSpPr>
            <a:xfrm>
              <a:off x="353625" y="1503900"/>
              <a:ext cx="6892400" cy="3437076"/>
              <a:chOff x="353625" y="1503900"/>
              <a:chExt cx="6892400" cy="3437076"/>
            </a:xfrm>
          </p:grpSpPr>
          <p:pic>
            <p:nvPicPr>
              <p:cNvPr id="188" name="Google Shape;188;p31"/>
              <p:cNvPicPr preferRelativeResize="0"/>
              <p:nvPr/>
            </p:nvPicPr>
            <p:blipFill>
              <a:blip r:embed="rId5">
                <a:alphaModFix/>
              </a:blip>
              <a:stretch>
                <a:fillRect/>
              </a:stretch>
            </p:blipFill>
            <p:spPr>
              <a:xfrm>
                <a:off x="2895360" y="1503900"/>
                <a:ext cx="2144150" cy="3437076"/>
              </a:xfrm>
              <a:prstGeom prst="rect">
                <a:avLst/>
              </a:prstGeom>
              <a:noFill/>
              <a:ln>
                <a:noFill/>
              </a:ln>
            </p:spPr>
          </p:pic>
          <p:pic>
            <p:nvPicPr>
              <p:cNvPr id="189" name="Google Shape;189;p31"/>
              <p:cNvPicPr preferRelativeResize="0"/>
              <p:nvPr/>
            </p:nvPicPr>
            <p:blipFill>
              <a:blip r:embed="rId6">
                <a:alphaModFix/>
              </a:blip>
              <a:stretch>
                <a:fillRect/>
              </a:stretch>
            </p:blipFill>
            <p:spPr>
              <a:xfrm>
                <a:off x="5381000" y="1642900"/>
                <a:ext cx="1865025" cy="1569271"/>
              </a:xfrm>
              <a:prstGeom prst="rect">
                <a:avLst/>
              </a:prstGeom>
              <a:noFill/>
              <a:ln>
                <a:noFill/>
              </a:ln>
            </p:spPr>
          </p:pic>
          <p:pic>
            <p:nvPicPr>
              <p:cNvPr id="190" name="Google Shape;190;p31"/>
              <p:cNvPicPr preferRelativeResize="0"/>
              <p:nvPr/>
            </p:nvPicPr>
            <p:blipFill>
              <a:blip r:embed="rId7">
                <a:alphaModFix/>
              </a:blip>
              <a:stretch>
                <a:fillRect/>
              </a:stretch>
            </p:blipFill>
            <p:spPr>
              <a:xfrm>
                <a:off x="353625" y="1584350"/>
                <a:ext cx="1865025" cy="1441950"/>
              </a:xfrm>
              <a:prstGeom prst="rect">
                <a:avLst/>
              </a:prstGeom>
              <a:noFill/>
              <a:ln>
                <a:noFill/>
              </a:ln>
            </p:spPr>
          </p:pic>
        </p:grpSp>
      </p:grpSp>
      <p:sp>
        <p:nvSpPr>
          <p:cNvPr id="191" name="Google Shape;191;p31"/>
          <p:cNvSpPr txBox="1"/>
          <p:nvPr/>
        </p:nvSpPr>
        <p:spPr>
          <a:xfrm>
            <a:off x="1669975" y="4659300"/>
            <a:ext cx="6682200" cy="4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VGG16                                     Inceptionv3                                     ResNet50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5" name="Google Shape;65;p14"/>
          <p:cNvSpPr txBox="1"/>
          <p:nvPr>
            <p:ph idx="1" type="body"/>
          </p:nvPr>
        </p:nvSpPr>
        <p:spPr>
          <a:xfrm>
            <a:off x="311700" y="1257250"/>
            <a:ext cx="8520600" cy="3340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Proxima Nova"/>
              <a:buAutoNum type="arabicPeriod"/>
            </a:pPr>
            <a:r>
              <a:rPr lang="en" sz="2000">
                <a:solidFill>
                  <a:srgbClr val="000000"/>
                </a:solidFill>
                <a:latin typeface="Proxima Nova"/>
                <a:ea typeface="Proxima Nova"/>
                <a:cs typeface="Proxima Nova"/>
                <a:sym typeface="Proxima Nova"/>
              </a:rPr>
              <a:t>Exponential growth in Image Data in the world of Instagram, Facebook, Twitter to name a few.</a:t>
            </a:r>
            <a:endParaRPr sz="2000">
              <a:solidFill>
                <a:srgbClr val="000000"/>
              </a:solidFill>
              <a:latin typeface="Proxima Nova"/>
              <a:ea typeface="Proxima Nova"/>
              <a:cs typeface="Proxima Nova"/>
              <a:sym typeface="Proxima Nova"/>
            </a:endParaRPr>
          </a:p>
          <a:p>
            <a:pPr indent="-349250" lvl="0" marL="457200" rtl="0" algn="just">
              <a:spcBef>
                <a:spcPts val="0"/>
              </a:spcBef>
              <a:spcAft>
                <a:spcPts val="0"/>
              </a:spcAft>
              <a:buClr>
                <a:srgbClr val="000000"/>
              </a:buClr>
              <a:buSzPts val="1900"/>
              <a:buFont typeface="Proxima Nova"/>
              <a:buAutoNum type="arabicPeriod"/>
            </a:pPr>
            <a:r>
              <a:rPr lang="en" sz="2000">
                <a:solidFill>
                  <a:srgbClr val="000000"/>
                </a:solidFill>
                <a:latin typeface="Proxima Nova"/>
                <a:ea typeface="Proxima Nova"/>
                <a:cs typeface="Proxima Nova"/>
                <a:sym typeface="Proxima Nova"/>
              </a:rPr>
              <a:t>Text query doesn’t have relevant results in most cases.</a:t>
            </a:r>
            <a:endParaRPr sz="2000">
              <a:solidFill>
                <a:srgbClr val="000000"/>
              </a:solidFill>
              <a:latin typeface="Proxima Nova"/>
              <a:ea typeface="Proxima Nova"/>
              <a:cs typeface="Proxima Nova"/>
              <a:sym typeface="Proxima Nova"/>
            </a:endParaRPr>
          </a:p>
          <a:p>
            <a:pPr indent="-355600" lvl="0" marL="457200" rtl="0" algn="just">
              <a:spcBef>
                <a:spcPts val="0"/>
              </a:spcBef>
              <a:spcAft>
                <a:spcPts val="0"/>
              </a:spcAft>
              <a:buClr>
                <a:srgbClr val="000000"/>
              </a:buClr>
              <a:buSzPts val="2000"/>
              <a:buFont typeface="Proxima Nova"/>
              <a:buAutoNum type="arabicPeriod"/>
            </a:pPr>
            <a:r>
              <a:rPr lang="en" sz="2000">
                <a:solidFill>
                  <a:srgbClr val="000000"/>
                </a:solidFill>
                <a:latin typeface="Proxima Nova"/>
                <a:ea typeface="Proxima Nova"/>
                <a:cs typeface="Proxima Nova"/>
                <a:sym typeface="Proxima Nova"/>
              </a:rPr>
              <a:t>The similar images should be </a:t>
            </a:r>
            <a:r>
              <a:rPr lang="en" sz="2000">
                <a:solidFill>
                  <a:srgbClr val="000000"/>
                </a:solidFill>
                <a:latin typeface="Proxima Nova"/>
                <a:ea typeface="Proxima Nova"/>
                <a:cs typeface="Proxima Nova"/>
                <a:sym typeface="Proxima Nova"/>
              </a:rPr>
              <a:t>retrieved</a:t>
            </a:r>
            <a:r>
              <a:rPr lang="en" sz="2000">
                <a:solidFill>
                  <a:srgbClr val="000000"/>
                </a:solidFill>
                <a:latin typeface="Proxima Nova"/>
                <a:ea typeface="Proxima Nova"/>
                <a:cs typeface="Proxima Nova"/>
                <a:sym typeface="Proxima Nova"/>
              </a:rPr>
              <a:t> in less time and with better </a:t>
            </a:r>
            <a:r>
              <a:rPr lang="en" sz="2000">
                <a:solidFill>
                  <a:srgbClr val="000000"/>
                </a:solidFill>
                <a:latin typeface="Proxima Nova"/>
                <a:ea typeface="Proxima Nova"/>
                <a:cs typeface="Proxima Nova"/>
                <a:sym typeface="Proxima Nova"/>
              </a:rPr>
              <a:t>accuracy</a:t>
            </a:r>
            <a:r>
              <a:rPr lang="en" sz="2000">
                <a:solidFill>
                  <a:srgbClr val="000000"/>
                </a:solidFill>
                <a:latin typeface="Proxima Nova"/>
                <a:ea typeface="Proxima Nova"/>
                <a:cs typeface="Proxima Nova"/>
                <a:sym typeface="Proxima Nova"/>
              </a:rPr>
              <a:t>.</a:t>
            </a:r>
            <a:endParaRPr sz="2000">
              <a:solidFill>
                <a:srgbClr val="000000"/>
              </a:solidFill>
              <a:latin typeface="Proxima Nova"/>
              <a:ea typeface="Proxima Nova"/>
              <a:cs typeface="Proxima Nova"/>
              <a:sym typeface="Proxima Nova"/>
            </a:endParaRPr>
          </a:p>
          <a:p>
            <a:pPr indent="-355600" lvl="0" marL="457200" rtl="0" algn="just">
              <a:spcBef>
                <a:spcPts val="0"/>
              </a:spcBef>
              <a:spcAft>
                <a:spcPts val="0"/>
              </a:spcAft>
              <a:buClr>
                <a:srgbClr val="000000"/>
              </a:buClr>
              <a:buSzPts val="2000"/>
              <a:buFont typeface="Proxima Nova"/>
              <a:buAutoNum type="arabicPeriod"/>
            </a:pPr>
            <a:r>
              <a:rPr lang="en" sz="2000">
                <a:solidFill>
                  <a:srgbClr val="000000"/>
                </a:solidFill>
                <a:latin typeface="Proxima Nova"/>
                <a:ea typeface="Proxima Nova"/>
                <a:cs typeface="Proxima Nova"/>
                <a:sym typeface="Proxima Nova"/>
              </a:rPr>
              <a:t>Conventional database schemes will not be able to retrieve the required results in real time because of the huge volumes of data.</a:t>
            </a:r>
            <a:endParaRPr sz="2000">
              <a:solidFill>
                <a:srgbClr val="000000"/>
              </a:solidFill>
              <a:latin typeface="Proxima Nova"/>
              <a:ea typeface="Proxima Nova"/>
              <a:cs typeface="Proxima Nova"/>
              <a:sym typeface="Proxima Nova"/>
            </a:endParaRPr>
          </a:p>
          <a:p>
            <a:pPr indent="0" lvl="0" marL="457200" rtl="0" algn="just">
              <a:spcBef>
                <a:spcPts val="1200"/>
              </a:spcBef>
              <a:spcAft>
                <a:spcPts val="1200"/>
              </a:spcAft>
              <a:buNone/>
            </a:pPr>
            <a:r>
              <a:t/>
            </a:r>
            <a:endParaRPr b="1" sz="1900">
              <a:solidFill>
                <a:srgbClr val="000000"/>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mathodology</a:t>
            </a:r>
            <a:endParaRPr/>
          </a:p>
        </p:txBody>
      </p:sp>
      <p:sp>
        <p:nvSpPr>
          <p:cNvPr id="197" name="Google Shape;197;p32"/>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98" name="Google Shape;198;p32"/>
          <p:cNvSpPr txBox="1"/>
          <p:nvPr/>
        </p:nvSpPr>
        <p:spPr>
          <a:xfrm>
            <a:off x="416975" y="706900"/>
            <a:ext cx="8593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4 : Feature Extraction : </a:t>
            </a:r>
            <a:r>
              <a:rPr lang="en" sz="1450">
                <a:solidFill>
                  <a:schemeClr val="accent1"/>
                </a:solidFill>
                <a:latin typeface="Proxima Nova"/>
                <a:ea typeface="Proxima Nova"/>
                <a:cs typeface="Proxima Nova"/>
                <a:sym typeface="Proxima Nova"/>
              </a:rPr>
              <a:t>For all Three Datasets All 3 Models were applied and Features were extracted from the last layer.</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lang="en" sz="1450">
                <a:solidFill>
                  <a:schemeClr val="accent1"/>
                </a:solidFill>
                <a:latin typeface="Proxima Nova"/>
                <a:ea typeface="Proxima Nova"/>
                <a:cs typeface="Proxima Nova"/>
                <a:sym typeface="Proxima Nova"/>
              </a:rPr>
              <a:t>(</a:t>
            </a:r>
            <a:r>
              <a:rPr b="1" lang="en" sz="1250">
                <a:solidFill>
                  <a:schemeClr val="accent1"/>
                </a:solidFill>
                <a:latin typeface="Proxima Nova"/>
                <a:ea typeface="Proxima Nova"/>
                <a:cs typeface="Proxima Nova"/>
                <a:sym typeface="Proxima Nova"/>
              </a:rPr>
              <a:t>Note : ImageNet weights were used for initialization)</a:t>
            </a:r>
            <a:endParaRPr b="1" sz="12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250">
                <a:solidFill>
                  <a:schemeClr val="accent1"/>
                </a:solidFill>
                <a:latin typeface="Proxima Nova"/>
                <a:ea typeface="Proxima Nova"/>
                <a:cs typeface="Proxima Nova"/>
                <a:sym typeface="Proxima Nova"/>
              </a:rPr>
              <a:t>For example : 4096 Features were extracted from VGG16 as shown in Figure below.</a:t>
            </a:r>
            <a:endParaRPr b="1" sz="1250">
              <a:solidFill>
                <a:schemeClr val="accent1"/>
              </a:solidFill>
              <a:latin typeface="Proxima Nova"/>
              <a:ea typeface="Proxima Nova"/>
              <a:cs typeface="Proxima Nova"/>
              <a:sym typeface="Proxima Nova"/>
            </a:endParaRPr>
          </a:p>
        </p:txBody>
      </p:sp>
      <p:pic>
        <p:nvPicPr>
          <p:cNvPr id="199" name="Google Shape;199;p32"/>
          <p:cNvPicPr preferRelativeResize="0"/>
          <p:nvPr/>
        </p:nvPicPr>
        <p:blipFill>
          <a:blip r:embed="rId3">
            <a:alphaModFix/>
          </a:blip>
          <a:stretch>
            <a:fillRect/>
          </a:stretch>
        </p:blipFill>
        <p:spPr>
          <a:xfrm>
            <a:off x="988325" y="1829800"/>
            <a:ext cx="7330993" cy="308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05" name="Google Shape;205;p33"/>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06" name="Google Shape;206;p33"/>
          <p:cNvSpPr txBox="1"/>
          <p:nvPr/>
        </p:nvSpPr>
        <p:spPr>
          <a:xfrm>
            <a:off x="416975" y="706900"/>
            <a:ext cx="8520600" cy="17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5 :</a:t>
            </a:r>
            <a:r>
              <a:rPr lang="en" sz="1450">
                <a:solidFill>
                  <a:schemeClr val="accent1"/>
                </a:solidFill>
                <a:latin typeface="Proxima Nova"/>
                <a:ea typeface="Proxima Nova"/>
                <a:cs typeface="Proxima Nova"/>
                <a:sym typeface="Proxima Nova"/>
              </a:rPr>
              <a:t> </a:t>
            </a:r>
            <a:r>
              <a:rPr b="1" lang="en" sz="1450">
                <a:solidFill>
                  <a:schemeClr val="accent1"/>
                </a:solidFill>
                <a:latin typeface="Proxima Nova"/>
                <a:ea typeface="Proxima Nova"/>
                <a:cs typeface="Proxima Nova"/>
                <a:sym typeface="Proxima Nova"/>
              </a:rPr>
              <a:t>PCA Feature Reduction</a:t>
            </a:r>
            <a:r>
              <a:rPr b="1" lang="en" sz="1450">
                <a:solidFill>
                  <a:schemeClr val="accent1"/>
                </a:solidFill>
                <a:latin typeface="Proxima Nova"/>
                <a:ea typeface="Proxima Nova"/>
                <a:cs typeface="Proxima Nova"/>
                <a:sym typeface="Proxima Nova"/>
              </a:rPr>
              <a:t> :  </a:t>
            </a:r>
            <a:r>
              <a:rPr lang="en" sz="1450">
                <a:solidFill>
                  <a:schemeClr val="accent1"/>
                </a:solidFill>
                <a:latin typeface="Proxima Nova"/>
                <a:ea typeface="Proxima Nova"/>
                <a:cs typeface="Proxima Nova"/>
                <a:sym typeface="Proxima Nova"/>
              </a:rPr>
              <a:t>For Efficient Matching and To ensure we don’t lose Features property to define the particular image we plotted PCA explained Variance ratio Graph which helped us deciding the Dimension of Feature Vector for VGG</a:t>
            </a:r>
            <a:r>
              <a:rPr b="1" lang="en" sz="1450">
                <a:solidFill>
                  <a:schemeClr val="accent1"/>
                </a:solidFill>
                <a:latin typeface="Proxima Nova"/>
                <a:ea typeface="Proxima Nova"/>
                <a:cs typeface="Proxima Nova"/>
                <a:sym typeface="Proxima Nova"/>
              </a:rPr>
              <a:t> (n_components = 300 was optimal )</a:t>
            </a:r>
            <a:r>
              <a:rPr b="1" lang="en" sz="1450">
                <a:solidFill>
                  <a:schemeClr val="accent1"/>
                </a:solidFill>
                <a:latin typeface="Proxima Nova"/>
                <a:ea typeface="Proxima Nova"/>
                <a:cs typeface="Proxima Nova"/>
                <a:sym typeface="Proxima Nova"/>
              </a:rPr>
              <a:t>.</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lang="en" sz="1450">
                <a:solidFill>
                  <a:schemeClr val="accent1"/>
                </a:solidFill>
                <a:latin typeface="Proxima Nova"/>
                <a:ea typeface="Proxima Nova"/>
                <a:cs typeface="Proxima Nova"/>
                <a:sym typeface="Proxima Nova"/>
              </a:rPr>
              <a:t>As shown in Below figures PCA explained variance ratio Graph For VGG16, Inceptionv3 and ResNet.</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lang="en" sz="1450">
                <a:solidFill>
                  <a:schemeClr val="accent1"/>
                </a:solidFill>
                <a:latin typeface="Proxima Nova"/>
                <a:ea typeface="Proxima Nova"/>
                <a:cs typeface="Proxima Nova"/>
                <a:sym typeface="Proxima Nova"/>
              </a:rPr>
              <a:t>(On Oxford Dataset)</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250">
              <a:solidFill>
                <a:schemeClr val="accent1"/>
              </a:solidFill>
              <a:latin typeface="Proxima Nova"/>
              <a:ea typeface="Proxima Nova"/>
              <a:cs typeface="Proxima Nova"/>
              <a:sym typeface="Proxima Nova"/>
            </a:endParaRPr>
          </a:p>
        </p:txBody>
      </p:sp>
      <p:grpSp>
        <p:nvGrpSpPr>
          <p:cNvPr id="207" name="Google Shape;207;p33"/>
          <p:cNvGrpSpPr/>
          <p:nvPr/>
        </p:nvGrpSpPr>
        <p:grpSpPr>
          <a:xfrm>
            <a:off x="278600" y="2571848"/>
            <a:ext cx="8754970" cy="2414064"/>
            <a:chOff x="278606" y="2722440"/>
            <a:chExt cx="8582462" cy="1789123"/>
          </a:xfrm>
        </p:grpSpPr>
        <p:pic>
          <p:nvPicPr>
            <p:cNvPr id="208" name="Google Shape;208;p33"/>
            <p:cNvPicPr preferRelativeResize="0"/>
            <p:nvPr/>
          </p:nvPicPr>
          <p:blipFill>
            <a:blip r:embed="rId3">
              <a:alphaModFix/>
            </a:blip>
            <a:stretch>
              <a:fillRect/>
            </a:stretch>
          </p:blipFill>
          <p:spPr>
            <a:xfrm>
              <a:off x="3188761" y="2869312"/>
              <a:ext cx="2571306" cy="1495379"/>
            </a:xfrm>
            <a:prstGeom prst="rect">
              <a:avLst/>
            </a:prstGeom>
            <a:noFill/>
            <a:ln>
              <a:noFill/>
            </a:ln>
          </p:spPr>
        </p:pic>
        <p:pic>
          <p:nvPicPr>
            <p:cNvPr id="209" name="Google Shape;209;p33"/>
            <p:cNvPicPr preferRelativeResize="0"/>
            <p:nvPr/>
          </p:nvPicPr>
          <p:blipFill>
            <a:blip r:embed="rId4">
              <a:alphaModFix/>
            </a:blip>
            <a:stretch>
              <a:fillRect/>
            </a:stretch>
          </p:blipFill>
          <p:spPr>
            <a:xfrm>
              <a:off x="6105349" y="2722440"/>
              <a:ext cx="2755719" cy="1789123"/>
            </a:xfrm>
            <a:prstGeom prst="rect">
              <a:avLst/>
            </a:prstGeom>
            <a:noFill/>
            <a:ln>
              <a:noFill/>
            </a:ln>
          </p:spPr>
        </p:pic>
        <p:pic>
          <p:nvPicPr>
            <p:cNvPr id="210" name="Google Shape;210;p33"/>
            <p:cNvPicPr preferRelativeResize="0"/>
            <p:nvPr/>
          </p:nvPicPr>
          <p:blipFill>
            <a:blip r:embed="rId5">
              <a:alphaModFix/>
            </a:blip>
            <a:stretch>
              <a:fillRect/>
            </a:stretch>
          </p:blipFill>
          <p:spPr>
            <a:xfrm>
              <a:off x="278606" y="2852985"/>
              <a:ext cx="2552646" cy="149538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16" name="Google Shape;216;p34"/>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17" name="Google Shape;217;p34"/>
          <p:cNvSpPr txBox="1"/>
          <p:nvPr/>
        </p:nvSpPr>
        <p:spPr>
          <a:xfrm>
            <a:off x="416975" y="859300"/>
            <a:ext cx="5862300" cy="305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6: Saving Appropriate Features and Model : </a:t>
            </a:r>
            <a:r>
              <a:rPr lang="en" sz="1450">
                <a:solidFill>
                  <a:schemeClr val="accent1"/>
                </a:solidFill>
                <a:latin typeface="Proxima Nova"/>
                <a:ea typeface="Proxima Nova"/>
                <a:cs typeface="Proxima Nova"/>
                <a:sym typeface="Proxima Nova"/>
              </a:rPr>
              <a:t>In this Step We saved Features and Appropriate Model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7 : Testing on Single Query Image : </a:t>
            </a:r>
            <a:r>
              <a:rPr lang="en" sz="1450">
                <a:solidFill>
                  <a:schemeClr val="accent1"/>
                </a:solidFill>
                <a:latin typeface="Proxima Nova"/>
                <a:ea typeface="Proxima Nova"/>
                <a:cs typeface="Proxima Nova"/>
                <a:sym typeface="Proxima Nova"/>
              </a:rPr>
              <a:t>Top 5 Images were retrieved in order to test our Model we defined two things Accuracy and Time for each of the Retrieval.</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rPr b="1" lang="en" sz="1450">
                <a:solidFill>
                  <a:schemeClr val="accent1"/>
                </a:solidFill>
                <a:latin typeface="Proxima Nova"/>
                <a:ea typeface="Proxima Nova"/>
                <a:cs typeface="Proxima Nova"/>
                <a:sym typeface="Proxima Nova"/>
              </a:rPr>
              <a:t>Step 8 : Final Testing and Plotting : </a:t>
            </a:r>
            <a:r>
              <a:rPr lang="en" sz="1450">
                <a:solidFill>
                  <a:schemeClr val="accent1"/>
                </a:solidFill>
                <a:latin typeface="Proxima Nova"/>
                <a:ea typeface="Proxima Nova"/>
                <a:cs typeface="Proxima Nova"/>
                <a:sym typeface="Proxima Nova"/>
              </a:rPr>
              <a:t>Taking 5 images from each class and Analysing the Results which includes Accuracy and Time .</a:t>
            </a:r>
            <a:endParaRPr sz="1450">
              <a:solidFill>
                <a:schemeClr val="accent1"/>
              </a:solidFill>
              <a:latin typeface="Proxima Nova"/>
              <a:ea typeface="Proxima Nova"/>
              <a:cs typeface="Proxima Nova"/>
              <a:sym typeface="Proxima Nova"/>
            </a:endParaRPr>
          </a:p>
          <a:p>
            <a:pPr indent="0" lvl="0" marL="0" rtl="0" algn="just">
              <a:spcBef>
                <a:spcPts val="0"/>
              </a:spcBef>
              <a:spcAft>
                <a:spcPts val="0"/>
              </a:spcAft>
              <a:buNone/>
            </a:pPr>
            <a:r>
              <a:t/>
            </a:r>
            <a:endParaRPr b="1" sz="1250">
              <a:solidFill>
                <a:schemeClr val="accent1"/>
              </a:solidFill>
              <a:latin typeface="Proxima Nova"/>
              <a:ea typeface="Proxima Nova"/>
              <a:cs typeface="Proxima Nova"/>
              <a:sym typeface="Proxima Nova"/>
            </a:endParaRPr>
          </a:p>
        </p:txBody>
      </p:sp>
      <p:pic>
        <p:nvPicPr>
          <p:cNvPr id="218" name="Google Shape;218;p34"/>
          <p:cNvPicPr preferRelativeResize="0"/>
          <p:nvPr/>
        </p:nvPicPr>
        <p:blipFill>
          <a:blip r:embed="rId3">
            <a:alphaModFix/>
          </a:blip>
          <a:stretch>
            <a:fillRect/>
          </a:stretch>
        </p:blipFill>
        <p:spPr>
          <a:xfrm>
            <a:off x="6390850" y="2514175"/>
            <a:ext cx="2559924" cy="2559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353625" y="1103700"/>
            <a:ext cx="5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224" name="Google Shape;224;p35"/>
          <p:cNvPicPr preferRelativeResize="0"/>
          <p:nvPr/>
        </p:nvPicPr>
        <p:blipFill>
          <a:blip r:embed="rId3">
            <a:alphaModFix/>
          </a:blip>
          <a:stretch>
            <a:fillRect/>
          </a:stretch>
        </p:blipFill>
        <p:spPr>
          <a:xfrm>
            <a:off x="6390850" y="2514175"/>
            <a:ext cx="2559924" cy="2559924"/>
          </a:xfrm>
          <a:prstGeom prst="rect">
            <a:avLst/>
          </a:prstGeom>
          <a:noFill/>
          <a:ln>
            <a:noFill/>
          </a:ln>
        </p:spPr>
      </p:pic>
      <p:pic>
        <p:nvPicPr>
          <p:cNvPr id="225" name="Google Shape;225;p35"/>
          <p:cNvPicPr preferRelativeResize="0"/>
          <p:nvPr/>
        </p:nvPicPr>
        <p:blipFill>
          <a:blip r:embed="rId4">
            <a:alphaModFix/>
          </a:blip>
          <a:stretch>
            <a:fillRect/>
          </a:stretch>
        </p:blipFill>
        <p:spPr>
          <a:xfrm>
            <a:off x="444150" y="1116325"/>
            <a:ext cx="5855549" cy="3718750"/>
          </a:xfrm>
          <a:prstGeom prst="rect">
            <a:avLst/>
          </a:prstGeom>
          <a:noFill/>
          <a:ln>
            <a:noFill/>
          </a:ln>
        </p:spPr>
      </p:pic>
      <p:sp>
        <p:nvSpPr>
          <p:cNvPr id="226" name="Google Shape;226;p35"/>
          <p:cNvSpPr txBox="1"/>
          <p:nvPr>
            <p:ph type="title"/>
          </p:nvPr>
        </p:nvSpPr>
        <p:spPr>
          <a:xfrm>
            <a:off x="311700" y="110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Final </a:t>
            </a:r>
            <a:r>
              <a:rPr lang="en"/>
              <a:t>Architecture</a:t>
            </a:r>
            <a:r>
              <a:rPr lang="en"/>
              <a:t> </a:t>
            </a:r>
            <a:endParaRPr/>
          </a:p>
        </p:txBody>
      </p:sp>
      <p:cxnSp>
        <p:nvCxnSpPr>
          <p:cNvPr id="227" name="Google Shape;227;p35"/>
          <p:cNvCxnSpPr/>
          <p:nvPr/>
        </p:nvCxnSpPr>
        <p:spPr>
          <a:xfrm flipH="1">
            <a:off x="3758600" y="1921750"/>
            <a:ext cx="1893600" cy="1455600"/>
          </a:xfrm>
          <a:prstGeom prst="curvedConnector3">
            <a:avLst>
              <a:gd fmla="val 50000" name="adj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495300" lvl="0" marL="457200" rtl="0" algn="l">
              <a:spcBef>
                <a:spcPts val="0"/>
              </a:spcBef>
              <a:spcAft>
                <a:spcPts val="0"/>
              </a:spcAft>
              <a:buSzPts val="4200"/>
              <a:buAutoNum type="arabicPeriod"/>
            </a:pPr>
            <a:r>
              <a:rPr lang="en"/>
              <a:t>Class Wise</a:t>
            </a:r>
            <a:r>
              <a:rPr lang="en"/>
              <a:t> Retrieval Accuracy : </a:t>
            </a:r>
            <a:endParaRPr/>
          </a:p>
        </p:txBody>
      </p:sp>
      <p:grpSp>
        <p:nvGrpSpPr>
          <p:cNvPr id="233" name="Google Shape;233;p36"/>
          <p:cNvGrpSpPr/>
          <p:nvPr/>
        </p:nvGrpSpPr>
        <p:grpSpPr>
          <a:xfrm>
            <a:off x="581425" y="2025088"/>
            <a:ext cx="8095275" cy="1851713"/>
            <a:chOff x="581425" y="2025088"/>
            <a:chExt cx="8095275" cy="1851713"/>
          </a:xfrm>
        </p:grpSpPr>
        <p:pic>
          <p:nvPicPr>
            <p:cNvPr id="234" name="Google Shape;234;p36"/>
            <p:cNvPicPr preferRelativeResize="0"/>
            <p:nvPr/>
          </p:nvPicPr>
          <p:blipFill>
            <a:blip r:embed="rId3">
              <a:alphaModFix/>
            </a:blip>
            <a:stretch>
              <a:fillRect/>
            </a:stretch>
          </p:blipFill>
          <p:spPr>
            <a:xfrm>
              <a:off x="581425" y="2028325"/>
              <a:ext cx="2551237" cy="1848475"/>
            </a:xfrm>
            <a:prstGeom prst="rect">
              <a:avLst/>
            </a:prstGeom>
            <a:noFill/>
            <a:ln>
              <a:noFill/>
            </a:ln>
          </p:spPr>
        </p:pic>
        <p:pic>
          <p:nvPicPr>
            <p:cNvPr id="235" name="Google Shape;235;p36"/>
            <p:cNvPicPr preferRelativeResize="0"/>
            <p:nvPr/>
          </p:nvPicPr>
          <p:blipFill>
            <a:blip r:embed="rId4">
              <a:alphaModFix/>
            </a:blip>
            <a:stretch>
              <a:fillRect/>
            </a:stretch>
          </p:blipFill>
          <p:spPr>
            <a:xfrm>
              <a:off x="3362325" y="2025100"/>
              <a:ext cx="2542354" cy="1848475"/>
            </a:xfrm>
            <a:prstGeom prst="rect">
              <a:avLst/>
            </a:prstGeom>
            <a:noFill/>
            <a:ln>
              <a:noFill/>
            </a:ln>
          </p:spPr>
        </p:pic>
        <p:pic>
          <p:nvPicPr>
            <p:cNvPr id="236" name="Google Shape;236;p36"/>
            <p:cNvPicPr preferRelativeResize="0"/>
            <p:nvPr/>
          </p:nvPicPr>
          <p:blipFill>
            <a:blip r:embed="rId5">
              <a:alphaModFix/>
            </a:blip>
            <a:stretch>
              <a:fillRect/>
            </a:stretch>
          </p:blipFill>
          <p:spPr>
            <a:xfrm>
              <a:off x="6134350" y="2025088"/>
              <a:ext cx="2542350" cy="1848505"/>
            </a:xfrm>
            <a:prstGeom prst="rect">
              <a:avLst/>
            </a:prstGeom>
            <a:noFill/>
            <a:ln>
              <a:noFill/>
            </a:ln>
          </p:spPr>
        </p:pic>
      </p:grpSp>
      <p:sp>
        <p:nvSpPr>
          <p:cNvPr id="237" name="Google Shape;237;p36"/>
          <p:cNvSpPr txBox="1"/>
          <p:nvPr/>
        </p:nvSpPr>
        <p:spPr>
          <a:xfrm>
            <a:off x="247300" y="4222800"/>
            <a:ext cx="8803200" cy="87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488">
                <a:solidFill>
                  <a:schemeClr val="accent1"/>
                </a:solidFill>
                <a:latin typeface="Century Gothic"/>
                <a:ea typeface="Century Gothic"/>
                <a:cs typeface="Century Gothic"/>
                <a:sym typeface="Century Gothic"/>
              </a:rPr>
              <a:t>Hence </a:t>
            </a:r>
            <a:r>
              <a:rPr lang="en" sz="1488">
                <a:solidFill>
                  <a:schemeClr val="accent1"/>
                </a:solidFill>
                <a:latin typeface="Century Gothic"/>
                <a:ea typeface="Century Gothic"/>
                <a:cs typeface="Century Gothic"/>
                <a:sym typeface="Century Gothic"/>
              </a:rPr>
              <a:t>For Oxford </a:t>
            </a:r>
            <a:r>
              <a:rPr b="1" lang="en" sz="1488">
                <a:solidFill>
                  <a:schemeClr val="accent1"/>
                </a:solidFill>
                <a:latin typeface="Century Gothic"/>
                <a:ea typeface="Century Gothic"/>
                <a:cs typeface="Century Gothic"/>
                <a:sym typeface="Century Gothic"/>
              </a:rPr>
              <a:t>VGG16 (72 Accuracy)</a:t>
            </a:r>
            <a:r>
              <a:rPr lang="en" sz="1488">
                <a:solidFill>
                  <a:schemeClr val="accent1"/>
                </a:solidFill>
                <a:latin typeface="Century Gothic"/>
                <a:ea typeface="Century Gothic"/>
                <a:cs typeface="Century Gothic"/>
                <a:sym typeface="Century Gothic"/>
              </a:rPr>
              <a:t> Extracted Good Quality of Features and resulted into Good Image Retrieval and Beats the other Two model in terms of Class Image Retrieval Accuracy</a:t>
            </a:r>
            <a:endParaRPr sz="1488">
              <a:solidFill>
                <a:schemeClr val="accen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2. Class Wise Retrieval Average Time : </a:t>
            </a:r>
            <a:endParaRPr/>
          </a:p>
        </p:txBody>
      </p:sp>
      <p:pic>
        <p:nvPicPr>
          <p:cNvPr id="243" name="Google Shape;243;p37"/>
          <p:cNvPicPr preferRelativeResize="0"/>
          <p:nvPr/>
        </p:nvPicPr>
        <p:blipFill>
          <a:blip r:embed="rId3">
            <a:alphaModFix/>
          </a:blip>
          <a:stretch>
            <a:fillRect/>
          </a:stretch>
        </p:blipFill>
        <p:spPr>
          <a:xfrm>
            <a:off x="247290" y="1872144"/>
            <a:ext cx="2763338" cy="2148045"/>
          </a:xfrm>
          <a:prstGeom prst="rect">
            <a:avLst/>
          </a:prstGeom>
          <a:noFill/>
          <a:ln>
            <a:noFill/>
          </a:ln>
        </p:spPr>
      </p:pic>
      <p:pic>
        <p:nvPicPr>
          <p:cNvPr id="244" name="Google Shape;244;p37"/>
          <p:cNvPicPr preferRelativeResize="0"/>
          <p:nvPr/>
        </p:nvPicPr>
        <p:blipFill>
          <a:blip r:embed="rId4">
            <a:alphaModFix/>
          </a:blip>
          <a:stretch>
            <a:fillRect/>
          </a:stretch>
        </p:blipFill>
        <p:spPr>
          <a:xfrm>
            <a:off x="3156597" y="1872144"/>
            <a:ext cx="2763355" cy="2148045"/>
          </a:xfrm>
          <a:prstGeom prst="rect">
            <a:avLst/>
          </a:prstGeom>
          <a:noFill/>
          <a:ln>
            <a:noFill/>
          </a:ln>
        </p:spPr>
      </p:pic>
      <p:pic>
        <p:nvPicPr>
          <p:cNvPr id="245" name="Google Shape;245;p37"/>
          <p:cNvPicPr preferRelativeResize="0"/>
          <p:nvPr/>
        </p:nvPicPr>
        <p:blipFill>
          <a:blip r:embed="rId5">
            <a:alphaModFix/>
          </a:blip>
          <a:stretch>
            <a:fillRect/>
          </a:stretch>
        </p:blipFill>
        <p:spPr>
          <a:xfrm>
            <a:off x="6149121" y="1866994"/>
            <a:ext cx="2682829" cy="2085445"/>
          </a:xfrm>
          <a:prstGeom prst="rect">
            <a:avLst/>
          </a:prstGeom>
          <a:noFill/>
          <a:ln>
            <a:noFill/>
          </a:ln>
        </p:spPr>
      </p:pic>
      <p:sp>
        <p:nvSpPr>
          <p:cNvPr id="246" name="Google Shape;246;p37"/>
          <p:cNvSpPr txBox="1"/>
          <p:nvPr/>
        </p:nvSpPr>
        <p:spPr>
          <a:xfrm>
            <a:off x="247300" y="4375200"/>
            <a:ext cx="8803200" cy="64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488">
                <a:solidFill>
                  <a:schemeClr val="accent1"/>
                </a:solidFill>
                <a:latin typeface="Century Gothic"/>
                <a:ea typeface="Century Gothic"/>
                <a:cs typeface="Century Gothic"/>
                <a:sym typeface="Century Gothic"/>
              </a:rPr>
              <a:t>Hence For Oxford Dataset On a Average it took </a:t>
            </a:r>
            <a:r>
              <a:rPr b="1" lang="en" sz="1488">
                <a:solidFill>
                  <a:schemeClr val="accent1"/>
                </a:solidFill>
                <a:latin typeface="Century Gothic"/>
                <a:ea typeface="Century Gothic"/>
                <a:cs typeface="Century Gothic"/>
                <a:sym typeface="Century Gothic"/>
              </a:rPr>
              <a:t>0.39 Seconds</a:t>
            </a:r>
            <a:r>
              <a:rPr lang="en" sz="1488">
                <a:solidFill>
                  <a:schemeClr val="accent1"/>
                </a:solidFill>
                <a:latin typeface="Century Gothic"/>
                <a:ea typeface="Century Gothic"/>
                <a:cs typeface="Century Gothic"/>
                <a:sym typeface="Century Gothic"/>
              </a:rPr>
              <a:t> Per Retrieval Which is efficient as Our Baselines took </a:t>
            </a:r>
            <a:r>
              <a:rPr lang="en" sz="1488">
                <a:solidFill>
                  <a:schemeClr val="accent1"/>
                </a:solidFill>
                <a:latin typeface="Century Gothic"/>
                <a:ea typeface="Century Gothic"/>
                <a:cs typeface="Century Gothic"/>
                <a:sym typeface="Century Gothic"/>
              </a:rPr>
              <a:t>around</a:t>
            </a:r>
            <a:r>
              <a:rPr lang="en" sz="1488">
                <a:solidFill>
                  <a:schemeClr val="accent1"/>
                </a:solidFill>
                <a:latin typeface="Century Gothic"/>
                <a:ea typeface="Century Gothic"/>
                <a:cs typeface="Century Gothic"/>
                <a:sym typeface="Century Gothic"/>
              </a:rPr>
              <a:t> </a:t>
            </a:r>
            <a:r>
              <a:rPr b="1" lang="en" sz="1488">
                <a:solidFill>
                  <a:schemeClr val="accent1"/>
                </a:solidFill>
                <a:latin typeface="Century Gothic"/>
                <a:ea typeface="Century Gothic"/>
                <a:cs typeface="Century Gothic"/>
                <a:sym typeface="Century Gothic"/>
              </a:rPr>
              <a:t>(1-2 Seconds on an Average )</a:t>
            </a:r>
            <a:endParaRPr b="1" sz="1488">
              <a:solidFill>
                <a:schemeClr val="accen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110675"/>
            <a:ext cx="8520600" cy="15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3. Limitation of other Two Models : </a:t>
            </a:r>
            <a:endParaRPr/>
          </a:p>
          <a:p>
            <a:pPr indent="0" lvl="0" marL="0" rtl="0" algn="l">
              <a:spcBef>
                <a:spcPts val="0"/>
              </a:spcBef>
              <a:spcAft>
                <a:spcPts val="0"/>
              </a:spcAft>
              <a:buNone/>
            </a:pPr>
            <a:r>
              <a:rPr b="0" lang="en" sz="1600">
                <a:latin typeface="Proxima Nova"/>
                <a:ea typeface="Proxima Nova"/>
                <a:cs typeface="Proxima Nova"/>
                <a:sym typeface="Proxima Nova"/>
              </a:rPr>
              <a:t>In case of </a:t>
            </a:r>
            <a:r>
              <a:rPr lang="en" sz="1600">
                <a:latin typeface="Proxima Nova"/>
                <a:ea typeface="Proxima Nova"/>
                <a:cs typeface="Proxima Nova"/>
                <a:sym typeface="Proxima Nova"/>
              </a:rPr>
              <a:t>Inceptionv3</a:t>
            </a:r>
            <a:r>
              <a:rPr lang="en" sz="1600">
                <a:latin typeface="Proxima Nova"/>
                <a:ea typeface="Proxima Nova"/>
                <a:cs typeface="Proxima Nova"/>
                <a:sym typeface="Proxima Nova"/>
              </a:rPr>
              <a:t> </a:t>
            </a:r>
            <a:r>
              <a:rPr b="0" lang="en" sz="1600">
                <a:latin typeface="Proxima Nova"/>
                <a:ea typeface="Proxima Nova"/>
                <a:cs typeface="Proxima Nova"/>
                <a:sym typeface="Proxima Nova"/>
              </a:rPr>
              <a:t>on </a:t>
            </a:r>
            <a:r>
              <a:rPr lang="en" sz="1600">
                <a:latin typeface="Proxima Nova"/>
                <a:ea typeface="Proxima Nova"/>
                <a:cs typeface="Proxima Nova"/>
                <a:sym typeface="Proxima Nova"/>
              </a:rPr>
              <a:t>Oxford Dataset</a:t>
            </a:r>
            <a:r>
              <a:rPr b="0" lang="en" sz="1600">
                <a:latin typeface="Proxima Nova"/>
                <a:ea typeface="Proxima Nova"/>
                <a:cs typeface="Proxima Nova"/>
                <a:sym typeface="Proxima Nova"/>
              </a:rPr>
              <a:t> we analysed that it is retrieving False images as shown below </a:t>
            </a:r>
            <a:endParaRPr b="0"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Figure 1 :</a:t>
            </a:r>
            <a:r>
              <a:rPr b="0" lang="en" sz="1600">
                <a:latin typeface="Proxima Nova"/>
                <a:ea typeface="Proxima Nova"/>
                <a:cs typeface="Proxima Nova"/>
                <a:sym typeface="Proxima Nova"/>
              </a:rPr>
              <a:t> Retrieved Images are not Relevant only First image can be Considered as Relevant Consider image 3 as it consist of a Picture of a Person which is not a Good Retrieval</a:t>
            </a:r>
            <a:endParaRPr b="0"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Figure 2 : </a:t>
            </a:r>
            <a:r>
              <a:rPr b="0" lang="en" sz="1600">
                <a:latin typeface="Proxima Nova"/>
                <a:ea typeface="Proxima Nova"/>
                <a:cs typeface="Proxima Nova"/>
                <a:sym typeface="Proxima Nova"/>
              </a:rPr>
              <a:t>In this Case an Ancient Image is given as a Query and we can see we got Retrieved Images in which only Last two were correct and Top 3 Images that we retrieved were of Building.</a:t>
            </a:r>
            <a:endParaRPr b="0"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Analysis : </a:t>
            </a:r>
            <a:r>
              <a:rPr b="0" lang="en" sz="1600">
                <a:latin typeface="Proxima Nova"/>
                <a:ea typeface="Proxima Nova"/>
                <a:cs typeface="Proxima Nova"/>
                <a:sym typeface="Proxima Nova"/>
              </a:rPr>
              <a:t>Hence we can see InceptionV3 are mostly Retrieving Images that consists of Buildings.</a:t>
            </a:r>
            <a:endParaRPr b="0" sz="1600">
              <a:latin typeface="Proxima Nova"/>
              <a:ea typeface="Proxima Nova"/>
              <a:cs typeface="Proxima Nova"/>
              <a:sym typeface="Proxima Nova"/>
            </a:endParaRPr>
          </a:p>
        </p:txBody>
      </p:sp>
      <p:pic>
        <p:nvPicPr>
          <p:cNvPr id="252" name="Google Shape;252;p38"/>
          <p:cNvPicPr preferRelativeResize="0"/>
          <p:nvPr/>
        </p:nvPicPr>
        <p:blipFill>
          <a:blip r:embed="rId3">
            <a:alphaModFix/>
          </a:blip>
          <a:stretch>
            <a:fillRect/>
          </a:stretch>
        </p:blipFill>
        <p:spPr>
          <a:xfrm>
            <a:off x="455343" y="2869892"/>
            <a:ext cx="3672570" cy="1901202"/>
          </a:xfrm>
          <a:prstGeom prst="rect">
            <a:avLst/>
          </a:prstGeom>
          <a:noFill/>
          <a:ln>
            <a:noFill/>
          </a:ln>
        </p:spPr>
      </p:pic>
      <p:pic>
        <p:nvPicPr>
          <p:cNvPr id="253" name="Google Shape;253;p38"/>
          <p:cNvPicPr preferRelativeResize="0"/>
          <p:nvPr/>
        </p:nvPicPr>
        <p:blipFill>
          <a:blip r:embed="rId4">
            <a:alphaModFix/>
          </a:blip>
          <a:stretch>
            <a:fillRect/>
          </a:stretch>
        </p:blipFill>
        <p:spPr>
          <a:xfrm>
            <a:off x="4438239" y="2901987"/>
            <a:ext cx="4129465" cy="1954599"/>
          </a:xfrm>
          <a:prstGeom prst="rect">
            <a:avLst/>
          </a:prstGeom>
          <a:noFill/>
          <a:ln>
            <a:noFill/>
          </a:ln>
        </p:spPr>
      </p:pic>
      <p:sp>
        <p:nvSpPr>
          <p:cNvPr id="254" name="Google Shape;254;p38"/>
          <p:cNvSpPr txBox="1"/>
          <p:nvPr/>
        </p:nvSpPr>
        <p:spPr>
          <a:xfrm>
            <a:off x="1862775" y="4712400"/>
            <a:ext cx="583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Proxima Nova"/>
                <a:ea typeface="Proxima Nova"/>
                <a:cs typeface="Proxima Nova"/>
                <a:sym typeface="Proxima Nova"/>
              </a:rPr>
              <a:t>F</a:t>
            </a:r>
            <a:r>
              <a:rPr b="1" lang="en" sz="1200">
                <a:solidFill>
                  <a:schemeClr val="accent1"/>
                </a:solidFill>
                <a:latin typeface="Proxima Nova"/>
                <a:ea typeface="Proxima Nova"/>
                <a:cs typeface="Proxima Nova"/>
                <a:sym typeface="Proxima Nova"/>
              </a:rPr>
              <a:t>igure 1                                                                                         Figure 2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725"/>
            <a:ext cx="8520600" cy="15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3. Limitation of other Two Models : </a:t>
            </a:r>
            <a:endParaRPr/>
          </a:p>
          <a:p>
            <a:pPr indent="0" lvl="0" marL="0" rtl="0" algn="l">
              <a:spcBef>
                <a:spcPts val="0"/>
              </a:spcBef>
              <a:spcAft>
                <a:spcPts val="0"/>
              </a:spcAft>
              <a:buNone/>
            </a:pPr>
            <a:r>
              <a:rPr b="0" lang="en" sz="1600">
                <a:latin typeface="Proxima Nova"/>
                <a:ea typeface="Proxima Nova"/>
                <a:cs typeface="Proxima Nova"/>
                <a:sym typeface="Proxima Nova"/>
              </a:rPr>
              <a:t>In case of </a:t>
            </a:r>
            <a:r>
              <a:rPr lang="en" sz="1600">
                <a:latin typeface="Proxima Nova"/>
                <a:ea typeface="Proxima Nova"/>
                <a:cs typeface="Proxima Nova"/>
                <a:sym typeface="Proxima Nova"/>
              </a:rPr>
              <a:t>ResNet50 </a:t>
            </a:r>
            <a:r>
              <a:rPr b="0" lang="en" sz="1600">
                <a:latin typeface="Proxima Nova"/>
                <a:ea typeface="Proxima Nova"/>
                <a:cs typeface="Proxima Nova"/>
                <a:sym typeface="Proxima Nova"/>
              </a:rPr>
              <a:t>on </a:t>
            </a:r>
            <a:r>
              <a:rPr lang="en" sz="1600">
                <a:latin typeface="Proxima Nova"/>
                <a:ea typeface="Proxima Nova"/>
                <a:cs typeface="Proxima Nova"/>
                <a:sym typeface="Proxima Nova"/>
              </a:rPr>
              <a:t>Oxford Dataset</a:t>
            </a:r>
            <a:r>
              <a:rPr b="0" lang="en" sz="1600">
                <a:latin typeface="Proxima Nova"/>
                <a:ea typeface="Proxima Nova"/>
                <a:cs typeface="Proxima Nova"/>
                <a:sym typeface="Proxima Nova"/>
              </a:rPr>
              <a:t> we analysed that it is  retrieving good  images on an average as shown below But Most of the time on Oxford Dataset it is Retrieving Similar images that belongs to Different Classes Hence Lead to</a:t>
            </a:r>
            <a:r>
              <a:rPr lang="en" sz="1600">
                <a:latin typeface="Proxima Nova"/>
                <a:ea typeface="Proxima Nova"/>
                <a:cs typeface="Proxima Nova"/>
                <a:sym typeface="Proxima Nova"/>
              </a:rPr>
              <a:t> Less </a:t>
            </a:r>
            <a:r>
              <a:rPr lang="en" sz="1600">
                <a:latin typeface="Proxima Nova"/>
                <a:ea typeface="Proxima Nova"/>
                <a:cs typeface="Proxima Nova"/>
                <a:sym typeface="Proxima Nova"/>
              </a:rPr>
              <a:t>Classification</a:t>
            </a:r>
            <a:r>
              <a:rPr lang="en" sz="1600">
                <a:latin typeface="Proxima Nova"/>
                <a:ea typeface="Proxima Nova"/>
                <a:cs typeface="Proxima Nova"/>
                <a:sym typeface="Proxima Nova"/>
              </a:rPr>
              <a:t> Accuracy</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Figure 1 :</a:t>
            </a:r>
            <a:r>
              <a:rPr b="0" lang="en" sz="1600">
                <a:latin typeface="Proxima Nova"/>
                <a:ea typeface="Proxima Nova"/>
                <a:cs typeface="Proxima Nova"/>
                <a:sym typeface="Proxima Nova"/>
              </a:rPr>
              <a:t> Figure One shows Good Retrieval but Bad Accuracy.</a:t>
            </a:r>
            <a:endParaRPr b="0" sz="1600">
              <a:latin typeface="Proxima Nova"/>
              <a:ea typeface="Proxima Nova"/>
              <a:cs typeface="Proxima Nova"/>
              <a:sym typeface="Proxima Nova"/>
            </a:endParaRPr>
          </a:p>
          <a:p>
            <a:pPr indent="0" lvl="0" marL="0" rtl="0" algn="l">
              <a:spcBef>
                <a:spcPts val="0"/>
              </a:spcBef>
              <a:spcAft>
                <a:spcPts val="0"/>
              </a:spcAft>
              <a:buNone/>
            </a:pPr>
            <a:r>
              <a:t/>
            </a:r>
            <a:endParaRPr b="0" sz="1600">
              <a:latin typeface="Proxima Nova"/>
              <a:ea typeface="Proxima Nova"/>
              <a:cs typeface="Proxima Nova"/>
              <a:sym typeface="Proxima Nova"/>
            </a:endParaRPr>
          </a:p>
        </p:txBody>
      </p:sp>
      <p:sp>
        <p:nvSpPr>
          <p:cNvPr id="260" name="Google Shape;260;p39"/>
          <p:cNvSpPr txBox="1"/>
          <p:nvPr/>
        </p:nvSpPr>
        <p:spPr>
          <a:xfrm>
            <a:off x="6897500" y="3435825"/>
            <a:ext cx="77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Proxima Nova"/>
                <a:ea typeface="Proxima Nova"/>
                <a:cs typeface="Proxima Nova"/>
                <a:sym typeface="Proxima Nova"/>
              </a:rPr>
              <a:t>Figure 1               </a:t>
            </a:r>
            <a:endParaRPr sz="1000"/>
          </a:p>
        </p:txBody>
      </p:sp>
      <p:pic>
        <p:nvPicPr>
          <p:cNvPr id="261" name="Google Shape;261;p39"/>
          <p:cNvPicPr preferRelativeResize="0"/>
          <p:nvPr/>
        </p:nvPicPr>
        <p:blipFill>
          <a:blip r:embed="rId3">
            <a:alphaModFix/>
          </a:blip>
          <a:stretch>
            <a:fillRect/>
          </a:stretch>
        </p:blipFill>
        <p:spPr>
          <a:xfrm>
            <a:off x="350275" y="2253900"/>
            <a:ext cx="5476274" cy="281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1725"/>
            <a:ext cx="8520600" cy="15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3. Limitation of other Two Models : </a:t>
            </a:r>
            <a:endParaRPr/>
          </a:p>
          <a:p>
            <a:pPr indent="0" lvl="0" marL="0" rtl="0" algn="l">
              <a:spcBef>
                <a:spcPts val="0"/>
              </a:spcBef>
              <a:spcAft>
                <a:spcPts val="0"/>
              </a:spcAft>
              <a:buNone/>
            </a:pPr>
            <a:r>
              <a:rPr b="0" lang="en" sz="1600">
                <a:latin typeface="Proxima Nova"/>
                <a:ea typeface="Proxima Nova"/>
                <a:cs typeface="Proxima Nova"/>
                <a:sym typeface="Proxima Nova"/>
              </a:rPr>
              <a:t>In case of </a:t>
            </a:r>
            <a:r>
              <a:rPr lang="en" sz="1600">
                <a:latin typeface="Proxima Nova"/>
                <a:ea typeface="Proxima Nova"/>
                <a:cs typeface="Proxima Nova"/>
                <a:sym typeface="Proxima Nova"/>
              </a:rPr>
              <a:t>ResNet50 </a:t>
            </a:r>
            <a:r>
              <a:rPr b="0" lang="en" sz="1600">
                <a:latin typeface="Proxima Nova"/>
                <a:ea typeface="Proxima Nova"/>
                <a:cs typeface="Proxima Nova"/>
                <a:sym typeface="Proxima Nova"/>
              </a:rPr>
              <a:t>on </a:t>
            </a:r>
            <a:r>
              <a:rPr lang="en" sz="1600">
                <a:latin typeface="Proxima Nova"/>
                <a:ea typeface="Proxima Nova"/>
                <a:cs typeface="Proxima Nova"/>
                <a:sym typeface="Proxima Nova"/>
              </a:rPr>
              <a:t>Oxford Dataset</a:t>
            </a:r>
            <a:r>
              <a:rPr b="0" lang="en" sz="1600">
                <a:latin typeface="Proxima Nova"/>
                <a:ea typeface="Proxima Nova"/>
                <a:cs typeface="Proxima Nova"/>
                <a:sym typeface="Proxima Nova"/>
              </a:rPr>
              <a:t> we analysed that it is  retrieving good  images on an average as shown below But Most of the time on Oxford Dataset it is Retrieving Similar images that belongs to Different Classes Hence Lead to</a:t>
            </a:r>
            <a:r>
              <a:rPr lang="en" sz="1600">
                <a:latin typeface="Proxima Nova"/>
                <a:ea typeface="Proxima Nova"/>
                <a:cs typeface="Proxima Nova"/>
                <a:sym typeface="Proxima Nova"/>
              </a:rPr>
              <a:t> Less Classification Accuracy</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Figure 2 :</a:t>
            </a:r>
            <a:r>
              <a:rPr b="0" lang="en" sz="1600">
                <a:latin typeface="Proxima Nova"/>
                <a:ea typeface="Proxima Nova"/>
                <a:cs typeface="Proxima Nova"/>
                <a:sym typeface="Proxima Nova"/>
              </a:rPr>
              <a:t> Figure One shows Good Retrieval but Bad Accuracy.</a:t>
            </a:r>
            <a:endParaRPr b="0" sz="1600">
              <a:latin typeface="Proxima Nova"/>
              <a:ea typeface="Proxima Nova"/>
              <a:cs typeface="Proxima Nova"/>
              <a:sym typeface="Proxima Nova"/>
            </a:endParaRPr>
          </a:p>
          <a:p>
            <a:pPr indent="0" lvl="0" marL="0" rtl="0" algn="l">
              <a:spcBef>
                <a:spcPts val="0"/>
              </a:spcBef>
              <a:spcAft>
                <a:spcPts val="0"/>
              </a:spcAft>
              <a:buNone/>
            </a:pPr>
            <a:r>
              <a:t/>
            </a:r>
            <a:endParaRPr b="0" sz="1600">
              <a:latin typeface="Proxima Nova"/>
              <a:ea typeface="Proxima Nova"/>
              <a:cs typeface="Proxima Nova"/>
              <a:sym typeface="Proxima Nova"/>
            </a:endParaRPr>
          </a:p>
        </p:txBody>
      </p:sp>
      <p:sp>
        <p:nvSpPr>
          <p:cNvPr id="267" name="Google Shape;267;p40"/>
          <p:cNvSpPr txBox="1"/>
          <p:nvPr/>
        </p:nvSpPr>
        <p:spPr>
          <a:xfrm>
            <a:off x="6897500" y="3435825"/>
            <a:ext cx="77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Proxima Nova"/>
                <a:ea typeface="Proxima Nova"/>
                <a:cs typeface="Proxima Nova"/>
                <a:sym typeface="Proxima Nova"/>
              </a:rPr>
              <a:t>Figure 2               </a:t>
            </a:r>
            <a:endParaRPr sz="1000"/>
          </a:p>
        </p:txBody>
      </p:sp>
      <p:pic>
        <p:nvPicPr>
          <p:cNvPr id="268" name="Google Shape;268;p40"/>
          <p:cNvPicPr preferRelativeResize="0"/>
          <p:nvPr/>
        </p:nvPicPr>
        <p:blipFill>
          <a:blip r:embed="rId3">
            <a:alphaModFix/>
          </a:blip>
          <a:stretch>
            <a:fillRect/>
          </a:stretch>
        </p:blipFill>
        <p:spPr>
          <a:xfrm>
            <a:off x="387900" y="2185525"/>
            <a:ext cx="5499250" cy="2878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1725"/>
            <a:ext cx="8520600" cy="15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3. Limitation of other Two Models : </a:t>
            </a:r>
            <a:endParaRPr/>
          </a:p>
          <a:p>
            <a:pPr indent="0" lvl="0" marL="0" rtl="0" algn="l">
              <a:spcBef>
                <a:spcPts val="0"/>
              </a:spcBef>
              <a:spcAft>
                <a:spcPts val="0"/>
              </a:spcAft>
              <a:buNone/>
            </a:pPr>
            <a:r>
              <a:rPr b="0" lang="en" sz="1600">
                <a:latin typeface="Proxima Nova"/>
                <a:ea typeface="Proxima Nova"/>
                <a:cs typeface="Proxima Nova"/>
                <a:sym typeface="Proxima Nova"/>
              </a:rPr>
              <a:t>In case of </a:t>
            </a:r>
            <a:r>
              <a:rPr lang="en" sz="1600">
                <a:latin typeface="Proxima Nova"/>
                <a:ea typeface="Proxima Nova"/>
                <a:cs typeface="Proxima Nova"/>
                <a:sym typeface="Proxima Nova"/>
              </a:rPr>
              <a:t>ResNet50 </a:t>
            </a:r>
            <a:r>
              <a:rPr b="0" lang="en" sz="1600">
                <a:latin typeface="Proxima Nova"/>
                <a:ea typeface="Proxima Nova"/>
                <a:cs typeface="Proxima Nova"/>
                <a:sym typeface="Proxima Nova"/>
              </a:rPr>
              <a:t>on </a:t>
            </a:r>
            <a:r>
              <a:rPr lang="en" sz="1600">
                <a:latin typeface="Proxima Nova"/>
                <a:ea typeface="Proxima Nova"/>
                <a:cs typeface="Proxima Nova"/>
                <a:sym typeface="Proxima Nova"/>
              </a:rPr>
              <a:t>Oxford Dataset</a:t>
            </a:r>
            <a:r>
              <a:rPr b="0" lang="en" sz="1600">
                <a:latin typeface="Proxima Nova"/>
                <a:ea typeface="Proxima Nova"/>
                <a:cs typeface="Proxima Nova"/>
                <a:sym typeface="Proxima Nova"/>
              </a:rPr>
              <a:t> we analysed that it is  retrieving good  images on an average as shown below But Most of the time on Oxford Dataset it is Retrieving Similar images that belongs to Different Classes Hence Lead to</a:t>
            </a:r>
            <a:r>
              <a:rPr lang="en" sz="1600">
                <a:latin typeface="Proxima Nova"/>
                <a:ea typeface="Proxima Nova"/>
                <a:cs typeface="Proxima Nova"/>
                <a:sym typeface="Proxima Nova"/>
              </a:rPr>
              <a:t> Less Classification Accuracy</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Figure 2 :</a:t>
            </a:r>
            <a:r>
              <a:rPr b="0" lang="en" sz="1600">
                <a:latin typeface="Proxima Nova"/>
                <a:ea typeface="Proxima Nova"/>
                <a:cs typeface="Proxima Nova"/>
                <a:sym typeface="Proxima Nova"/>
              </a:rPr>
              <a:t> Figure One shows Good Retrieval but Bad Accuracy.</a:t>
            </a:r>
            <a:endParaRPr b="0" sz="1600">
              <a:latin typeface="Proxima Nova"/>
              <a:ea typeface="Proxima Nova"/>
              <a:cs typeface="Proxima Nova"/>
              <a:sym typeface="Proxima Nova"/>
            </a:endParaRPr>
          </a:p>
          <a:p>
            <a:pPr indent="0" lvl="0" marL="0" rtl="0" algn="l">
              <a:spcBef>
                <a:spcPts val="0"/>
              </a:spcBef>
              <a:spcAft>
                <a:spcPts val="0"/>
              </a:spcAft>
              <a:buNone/>
            </a:pPr>
            <a:r>
              <a:t/>
            </a:r>
            <a:endParaRPr b="0" sz="1600">
              <a:latin typeface="Proxima Nova"/>
              <a:ea typeface="Proxima Nova"/>
              <a:cs typeface="Proxima Nova"/>
              <a:sym typeface="Proxima Nova"/>
            </a:endParaRPr>
          </a:p>
        </p:txBody>
      </p:sp>
      <p:sp>
        <p:nvSpPr>
          <p:cNvPr id="274" name="Google Shape;274;p41"/>
          <p:cNvSpPr txBox="1"/>
          <p:nvPr/>
        </p:nvSpPr>
        <p:spPr>
          <a:xfrm>
            <a:off x="6897500" y="3435825"/>
            <a:ext cx="77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Proxima Nova"/>
                <a:ea typeface="Proxima Nova"/>
                <a:cs typeface="Proxima Nova"/>
                <a:sym typeface="Proxima Nova"/>
              </a:rPr>
              <a:t>Figure 2               </a:t>
            </a:r>
            <a:endParaRPr sz="1000"/>
          </a:p>
        </p:txBody>
      </p:sp>
      <p:pic>
        <p:nvPicPr>
          <p:cNvPr id="275" name="Google Shape;275;p41"/>
          <p:cNvPicPr preferRelativeResize="0"/>
          <p:nvPr/>
        </p:nvPicPr>
        <p:blipFill>
          <a:blip r:embed="rId3">
            <a:alphaModFix/>
          </a:blip>
          <a:stretch>
            <a:fillRect/>
          </a:stretch>
        </p:blipFill>
        <p:spPr>
          <a:xfrm>
            <a:off x="387900" y="2185525"/>
            <a:ext cx="5499250" cy="2878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pic>
        <p:nvPicPr>
          <p:cNvPr id="71" name="Google Shape;71;p15"/>
          <p:cNvPicPr preferRelativeResize="0"/>
          <p:nvPr/>
        </p:nvPicPr>
        <p:blipFill rotWithShape="1">
          <a:blip r:embed="rId3">
            <a:alphaModFix/>
          </a:blip>
          <a:srcRect b="13225" l="12376" r="11369" t="11800"/>
          <a:stretch/>
        </p:blipFill>
        <p:spPr>
          <a:xfrm>
            <a:off x="7357875" y="68300"/>
            <a:ext cx="1667775" cy="1639775"/>
          </a:xfrm>
          <a:prstGeom prst="rect">
            <a:avLst/>
          </a:prstGeom>
          <a:noFill/>
          <a:ln>
            <a:noFill/>
          </a:ln>
        </p:spPr>
      </p:pic>
      <p:sp>
        <p:nvSpPr>
          <p:cNvPr id="72" name="Google Shape;72;p15"/>
          <p:cNvSpPr txBox="1"/>
          <p:nvPr/>
        </p:nvSpPr>
        <p:spPr>
          <a:xfrm>
            <a:off x="311700" y="1331225"/>
            <a:ext cx="7722300" cy="32325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Proxima Nova"/>
              <a:buAutoNum type="arabicPeriod"/>
            </a:pPr>
            <a:r>
              <a:rPr lang="en" sz="1800">
                <a:latin typeface="Proxima Nova"/>
                <a:ea typeface="Proxima Nova"/>
                <a:cs typeface="Proxima Nova"/>
                <a:sym typeface="Proxima Nova"/>
              </a:rPr>
              <a:t>A few CBIR systems have already been in place, but the major challenge involved is the trade-off between the system’s efficiency in terms of time and accuracy. </a:t>
            </a:r>
            <a:endParaRPr sz="1800">
              <a:latin typeface="Proxima Nova"/>
              <a:ea typeface="Proxima Nova"/>
              <a:cs typeface="Proxima Nova"/>
              <a:sym typeface="Proxima Nova"/>
            </a:endParaRPr>
          </a:p>
          <a:p>
            <a:pPr indent="0" lvl="0" marL="457200" rtl="0" algn="just">
              <a:spcBef>
                <a:spcPts val="0"/>
              </a:spcBef>
              <a:spcAft>
                <a:spcPts val="0"/>
              </a:spcAft>
              <a:buNone/>
            </a:pPr>
            <a:r>
              <a:t/>
            </a:r>
            <a:endParaRPr sz="1800">
              <a:latin typeface="Proxima Nova"/>
              <a:ea typeface="Proxima Nova"/>
              <a:cs typeface="Proxima Nova"/>
              <a:sym typeface="Proxima Nova"/>
            </a:endParaRPr>
          </a:p>
          <a:p>
            <a:pPr indent="-323850" lvl="0" marL="457200" rtl="0" algn="just">
              <a:spcBef>
                <a:spcPts val="0"/>
              </a:spcBef>
              <a:spcAft>
                <a:spcPts val="0"/>
              </a:spcAft>
              <a:buSzPts val="1500"/>
              <a:buFont typeface="Proxima Nova"/>
              <a:buAutoNum type="arabicPeriod"/>
            </a:pPr>
            <a:r>
              <a:rPr lang="en" sz="1800">
                <a:latin typeface="Proxima Nova"/>
                <a:ea typeface="Proxima Nova"/>
                <a:cs typeface="Proxima Nova"/>
                <a:sym typeface="Proxima Nova"/>
              </a:rPr>
              <a:t>The current CBIR systems involve a higher computation cost, and hence there is a need to work on its performance improvement. </a:t>
            </a:r>
            <a:endParaRPr sz="1800">
              <a:latin typeface="Proxima Nova"/>
              <a:ea typeface="Proxima Nova"/>
              <a:cs typeface="Proxima Nova"/>
              <a:sym typeface="Proxima Nova"/>
            </a:endParaRPr>
          </a:p>
          <a:p>
            <a:pPr indent="0" lvl="0" marL="457200" rtl="0" algn="just">
              <a:spcBef>
                <a:spcPts val="0"/>
              </a:spcBef>
              <a:spcAft>
                <a:spcPts val="0"/>
              </a:spcAft>
              <a:buNone/>
            </a:pPr>
            <a:r>
              <a:t/>
            </a:r>
            <a:endParaRPr sz="1800">
              <a:latin typeface="Proxima Nova"/>
              <a:ea typeface="Proxima Nova"/>
              <a:cs typeface="Proxima Nova"/>
              <a:sym typeface="Proxima Nova"/>
            </a:endParaRPr>
          </a:p>
          <a:p>
            <a:pPr indent="-323850" lvl="0" marL="457200" rtl="0" algn="just">
              <a:spcBef>
                <a:spcPts val="0"/>
              </a:spcBef>
              <a:spcAft>
                <a:spcPts val="0"/>
              </a:spcAft>
              <a:buSzPts val="1500"/>
              <a:buAutoNum type="arabicPeriod"/>
            </a:pPr>
            <a:r>
              <a:rPr lang="en" sz="1800">
                <a:latin typeface="Proxima Nova"/>
                <a:ea typeface="Proxima Nova"/>
                <a:cs typeface="Proxima Nova"/>
                <a:sym typeface="Proxima Nova"/>
              </a:rPr>
              <a:t>Enormous growth in Image data.</a:t>
            </a:r>
            <a:endParaRPr sz="1800">
              <a:latin typeface="Proxima Nova"/>
              <a:ea typeface="Proxima Nova"/>
              <a:cs typeface="Proxima Nova"/>
              <a:sym typeface="Proxima Nova"/>
            </a:endParaRPr>
          </a:p>
          <a:p>
            <a:pPr indent="0" lvl="0" marL="457200" rtl="0" algn="just">
              <a:spcBef>
                <a:spcPts val="0"/>
              </a:spcBef>
              <a:spcAft>
                <a:spcPts val="0"/>
              </a:spcAft>
              <a:buNone/>
            </a:pPr>
            <a:r>
              <a:t/>
            </a:r>
            <a:endParaRPr sz="1800">
              <a:latin typeface="Proxima Nova"/>
              <a:ea typeface="Proxima Nova"/>
              <a:cs typeface="Proxima Nova"/>
              <a:sym typeface="Proxima Nova"/>
            </a:endParaRPr>
          </a:p>
          <a:p>
            <a:pPr indent="-323850" lvl="0" marL="457200" rtl="0" algn="just">
              <a:spcBef>
                <a:spcPts val="0"/>
              </a:spcBef>
              <a:spcAft>
                <a:spcPts val="0"/>
              </a:spcAft>
              <a:buSzPts val="1500"/>
              <a:buFont typeface="Proxima Nova"/>
              <a:buAutoNum type="arabicPeriod"/>
            </a:pPr>
            <a:r>
              <a:rPr lang="en" sz="1800">
                <a:latin typeface="Proxima Nova"/>
                <a:ea typeface="Proxima Nova"/>
                <a:cs typeface="Proxima Nova"/>
                <a:sym typeface="Proxima Nova"/>
              </a:rPr>
              <a:t>The methods of searching using text based content are not efficient because mostly the lots of information cannot be expressed textually.</a:t>
            </a:r>
            <a:endParaRPr sz="18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172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4.Good Retrievals : </a:t>
            </a:r>
            <a:endParaRPr/>
          </a:p>
        </p:txBody>
      </p:sp>
      <p:pic>
        <p:nvPicPr>
          <p:cNvPr id="281" name="Google Shape;281;p42"/>
          <p:cNvPicPr preferRelativeResize="0"/>
          <p:nvPr/>
        </p:nvPicPr>
        <p:blipFill>
          <a:blip r:embed="rId3">
            <a:alphaModFix/>
          </a:blip>
          <a:stretch>
            <a:fillRect/>
          </a:stretch>
        </p:blipFill>
        <p:spPr>
          <a:xfrm>
            <a:off x="1645176" y="1449198"/>
            <a:ext cx="6454525" cy="355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4.Good Retrievals : </a:t>
            </a:r>
            <a:endParaRPr/>
          </a:p>
        </p:txBody>
      </p:sp>
      <p:pic>
        <p:nvPicPr>
          <p:cNvPr id="287" name="Google Shape;287;p43"/>
          <p:cNvPicPr preferRelativeResize="0"/>
          <p:nvPr/>
        </p:nvPicPr>
        <p:blipFill>
          <a:blip r:embed="rId3">
            <a:alphaModFix/>
          </a:blip>
          <a:stretch>
            <a:fillRect/>
          </a:stretch>
        </p:blipFill>
        <p:spPr>
          <a:xfrm>
            <a:off x="1625000" y="1473750"/>
            <a:ext cx="6748724" cy="351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5.Bad Retrievals : </a:t>
            </a:r>
            <a:endParaRPr/>
          </a:p>
        </p:txBody>
      </p:sp>
      <p:pic>
        <p:nvPicPr>
          <p:cNvPr id="293" name="Google Shape;293;p44"/>
          <p:cNvPicPr preferRelativeResize="0"/>
          <p:nvPr/>
        </p:nvPicPr>
        <p:blipFill rotWithShape="1">
          <a:blip r:embed="rId3">
            <a:alphaModFix/>
          </a:blip>
          <a:srcRect b="6988" l="20020" r="15271" t="32239"/>
          <a:stretch/>
        </p:blipFill>
        <p:spPr>
          <a:xfrm>
            <a:off x="1477625" y="1486300"/>
            <a:ext cx="6590851" cy="3481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34475"/>
            <a:ext cx="8520600" cy="125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6. Is Retrieval really Bad ? :</a:t>
            </a:r>
            <a:endParaRPr sz="1600">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id="299" name="Google Shape;299;p45"/>
          <p:cNvPicPr preferRelativeResize="0"/>
          <p:nvPr/>
        </p:nvPicPr>
        <p:blipFill>
          <a:blip r:embed="rId3">
            <a:alphaModFix/>
          </a:blip>
          <a:stretch>
            <a:fillRect/>
          </a:stretch>
        </p:blipFill>
        <p:spPr>
          <a:xfrm>
            <a:off x="435650" y="2307725"/>
            <a:ext cx="5102651" cy="2670549"/>
          </a:xfrm>
          <a:prstGeom prst="rect">
            <a:avLst/>
          </a:prstGeom>
          <a:noFill/>
          <a:ln>
            <a:noFill/>
          </a:ln>
        </p:spPr>
      </p:pic>
      <p:sp>
        <p:nvSpPr>
          <p:cNvPr id="300" name="Google Shape;300;p45"/>
          <p:cNvSpPr txBox="1"/>
          <p:nvPr/>
        </p:nvSpPr>
        <p:spPr>
          <a:xfrm>
            <a:off x="336475" y="1297700"/>
            <a:ext cx="876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Proxima Nova"/>
                <a:ea typeface="Proxima Nova"/>
                <a:cs typeface="Proxima Nova"/>
                <a:sym typeface="Proxima Nova"/>
              </a:rPr>
              <a:t>So in case of </a:t>
            </a:r>
            <a:r>
              <a:rPr b="1" lang="en" sz="1600">
                <a:solidFill>
                  <a:schemeClr val="accent1"/>
                </a:solidFill>
                <a:latin typeface="Proxima Nova"/>
                <a:ea typeface="Proxima Nova"/>
                <a:cs typeface="Proxima Nova"/>
                <a:sym typeface="Proxima Nova"/>
              </a:rPr>
              <a:t>InceptionV3</a:t>
            </a:r>
            <a:r>
              <a:rPr lang="en" sz="1600">
                <a:solidFill>
                  <a:schemeClr val="accent1"/>
                </a:solidFill>
                <a:latin typeface="Proxima Nova"/>
                <a:ea typeface="Proxima Nova"/>
                <a:cs typeface="Proxima Nova"/>
                <a:sym typeface="Proxima Nova"/>
              </a:rPr>
              <a:t> Retrievals are </a:t>
            </a:r>
            <a:r>
              <a:rPr b="1" lang="en" sz="1600">
                <a:solidFill>
                  <a:schemeClr val="accent1"/>
                </a:solidFill>
                <a:latin typeface="Proxima Nova"/>
                <a:ea typeface="Proxima Nova"/>
                <a:cs typeface="Proxima Nova"/>
                <a:sym typeface="Proxima Nova"/>
              </a:rPr>
              <a:t>Bad</a:t>
            </a:r>
            <a:r>
              <a:rPr lang="en" sz="1600">
                <a:solidFill>
                  <a:schemeClr val="accent1"/>
                </a:solidFill>
                <a:latin typeface="Proxima Nova"/>
                <a:ea typeface="Proxima Nova"/>
                <a:cs typeface="Proxima Nova"/>
                <a:sym typeface="Proxima Nova"/>
              </a:rPr>
              <a:t> But in case of </a:t>
            </a:r>
            <a:r>
              <a:rPr b="1" lang="en" sz="1600">
                <a:solidFill>
                  <a:schemeClr val="accent1"/>
                </a:solidFill>
                <a:latin typeface="Proxima Nova"/>
                <a:ea typeface="Proxima Nova"/>
                <a:cs typeface="Proxima Nova"/>
                <a:sym typeface="Proxima Nova"/>
              </a:rPr>
              <a:t>ResNet50</a:t>
            </a:r>
            <a:r>
              <a:rPr lang="en" sz="1600">
                <a:solidFill>
                  <a:schemeClr val="accent1"/>
                </a:solidFill>
                <a:latin typeface="Proxima Nova"/>
                <a:ea typeface="Proxima Nova"/>
                <a:cs typeface="Proxima Nova"/>
                <a:sym typeface="Proxima Nova"/>
              </a:rPr>
              <a:t> It was not Always Bad we can see Classification Accuracy of </a:t>
            </a:r>
            <a:r>
              <a:rPr b="1" lang="en" sz="1600">
                <a:solidFill>
                  <a:schemeClr val="accent1"/>
                </a:solidFill>
                <a:latin typeface="Proxima Nova"/>
                <a:ea typeface="Proxima Nova"/>
                <a:cs typeface="Proxima Nova"/>
                <a:sym typeface="Proxima Nova"/>
              </a:rPr>
              <a:t>20 Percent only</a:t>
            </a:r>
            <a:r>
              <a:rPr lang="en" sz="1600">
                <a:solidFill>
                  <a:schemeClr val="accent1"/>
                </a:solidFill>
                <a:latin typeface="Proxima Nova"/>
                <a:ea typeface="Proxima Nova"/>
                <a:cs typeface="Proxima Nova"/>
                <a:sym typeface="Proxima Nova"/>
              </a:rPr>
              <a:t> But Still this is a Good Retrieval as it Extracted the Features of “man holding a guitar”.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11067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7. DataSet Limitations : </a:t>
            </a:r>
            <a:endParaRPr/>
          </a:p>
        </p:txBody>
      </p:sp>
      <p:sp>
        <p:nvSpPr>
          <p:cNvPr id="306" name="Google Shape;306;p46"/>
          <p:cNvSpPr txBox="1"/>
          <p:nvPr/>
        </p:nvSpPr>
        <p:spPr>
          <a:xfrm>
            <a:off x="336475" y="1450100"/>
            <a:ext cx="8762700" cy="33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Proxima Nova"/>
                <a:ea typeface="Proxima Nova"/>
                <a:cs typeface="Proxima Nova"/>
                <a:sym typeface="Proxima Nova"/>
              </a:rPr>
              <a:t>Let us have a Look in our Dataset and define the BottleNeck of our Dataset :</a:t>
            </a:r>
            <a:endParaRPr sz="16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accent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600">
                <a:solidFill>
                  <a:schemeClr val="accent1"/>
                </a:solidFill>
                <a:latin typeface="Proxima Nova"/>
                <a:ea typeface="Proxima Nova"/>
                <a:cs typeface="Proxima Nova"/>
                <a:sym typeface="Proxima Nova"/>
              </a:rPr>
              <a:t>Oxford Dataset contains </a:t>
            </a:r>
            <a:r>
              <a:rPr b="1" lang="en" sz="1600">
                <a:solidFill>
                  <a:schemeClr val="accent1"/>
                </a:solidFill>
                <a:latin typeface="Proxima Nova"/>
                <a:ea typeface="Proxima Nova"/>
                <a:cs typeface="Proxima Nova"/>
                <a:sym typeface="Proxima Nova"/>
              </a:rPr>
              <a:t>5063 High Resolution (1024x768) Images</a:t>
            </a:r>
            <a:r>
              <a:rPr lang="en" sz="1600">
                <a:solidFill>
                  <a:schemeClr val="accent1"/>
                </a:solidFill>
                <a:latin typeface="Proxima Nova"/>
                <a:ea typeface="Proxima Nova"/>
                <a:cs typeface="Proxima Nova"/>
                <a:sym typeface="Proxima Nova"/>
              </a:rPr>
              <a:t>. </a:t>
            </a:r>
            <a:endParaRPr sz="1600">
              <a:solidFill>
                <a:schemeClr val="accent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600">
                <a:solidFill>
                  <a:schemeClr val="accent1"/>
                </a:solidFill>
                <a:latin typeface="Proxima Nova"/>
                <a:ea typeface="Proxima Nova"/>
                <a:cs typeface="Proxima Nova"/>
                <a:sym typeface="Proxima Nova"/>
              </a:rPr>
              <a:t>It consist of Different Landmark Images  in the corresponding landmark folders Our goal is to retrieve Top 5 similar images from a given landmark Query image . We analysed the Oxford Dataset and On the Basis of Similarity Task, we found that in class “Trinity” there are more number of Images of People as compared to different Landmark Images. There are </a:t>
            </a:r>
            <a:r>
              <a:rPr b="1" lang="en" sz="1600">
                <a:solidFill>
                  <a:schemeClr val="accent1"/>
                </a:solidFill>
                <a:latin typeface="Proxima Nova"/>
                <a:ea typeface="Proxima Nova"/>
                <a:cs typeface="Proxima Nova"/>
                <a:sym typeface="Proxima Nova"/>
              </a:rPr>
              <a:t>Very Few Classes that contains Similar Images. </a:t>
            </a:r>
            <a:r>
              <a:rPr lang="en" sz="1600">
                <a:solidFill>
                  <a:schemeClr val="accent1"/>
                </a:solidFill>
                <a:latin typeface="Proxima Nova"/>
                <a:ea typeface="Proxima Nova"/>
                <a:cs typeface="Proxima Nova"/>
                <a:sym typeface="Proxima Nova"/>
              </a:rPr>
              <a:t>So Here we Decided to Visualize our Retrievals rather than Deciding on Classification Accuracy.</a:t>
            </a:r>
            <a:endParaRPr b="1" sz="1600">
              <a:solidFill>
                <a:schemeClr val="accent1"/>
              </a:solidFill>
              <a:latin typeface="Proxima Nova"/>
              <a:ea typeface="Proxima Nova"/>
              <a:cs typeface="Proxima Nova"/>
              <a:sym typeface="Proxima Nova"/>
            </a:endParaRPr>
          </a:p>
          <a:p>
            <a:pPr indent="0" lvl="0" marL="0" rtl="0" algn="l">
              <a:spcBef>
                <a:spcPts val="1200"/>
              </a:spcBef>
              <a:spcAft>
                <a:spcPts val="0"/>
              </a:spcAft>
              <a:buNone/>
            </a:pPr>
            <a:r>
              <a:t/>
            </a:r>
            <a:endParaRPr sz="1600">
              <a:solidFill>
                <a:schemeClr val="accent1"/>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11067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7. DataSet Limitations : </a:t>
            </a:r>
            <a:endParaRPr/>
          </a:p>
        </p:txBody>
      </p:sp>
      <p:pic>
        <p:nvPicPr>
          <p:cNvPr id="312" name="Google Shape;312;p47"/>
          <p:cNvPicPr preferRelativeResize="0"/>
          <p:nvPr/>
        </p:nvPicPr>
        <p:blipFill>
          <a:blip r:embed="rId3">
            <a:alphaModFix/>
          </a:blip>
          <a:stretch>
            <a:fillRect/>
          </a:stretch>
        </p:blipFill>
        <p:spPr>
          <a:xfrm>
            <a:off x="1217750" y="1528850"/>
            <a:ext cx="6605364" cy="3190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11067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Oxford Dataset</a:t>
            </a:r>
            <a:endParaRPr/>
          </a:p>
          <a:p>
            <a:pPr indent="0" lvl="0" marL="0" rtl="0" algn="l">
              <a:spcBef>
                <a:spcPts val="0"/>
              </a:spcBef>
              <a:spcAft>
                <a:spcPts val="0"/>
              </a:spcAft>
              <a:buNone/>
            </a:pPr>
            <a:r>
              <a:rPr lang="en"/>
              <a:t>7. DataSet Limitations : </a:t>
            </a:r>
            <a:endParaRPr/>
          </a:p>
        </p:txBody>
      </p:sp>
      <p:pic>
        <p:nvPicPr>
          <p:cNvPr id="318" name="Google Shape;318;p48"/>
          <p:cNvPicPr preferRelativeResize="0"/>
          <p:nvPr/>
        </p:nvPicPr>
        <p:blipFill>
          <a:blip r:embed="rId3">
            <a:alphaModFix/>
          </a:blip>
          <a:stretch>
            <a:fillRect/>
          </a:stretch>
        </p:blipFill>
        <p:spPr>
          <a:xfrm>
            <a:off x="968175" y="1572275"/>
            <a:ext cx="7360043" cy="3190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110675"/>
            <a:ext cx="8520600" cy="7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Oxford Dataset</a:t>
            </a:r>
            <a:endParaRPr/>
          </a:p>
        </p:txBody>
      </p:sp>
      <p:sp>
        <p:nvSpPr>
          <p:cNvPr id="324" name="Google Shape;324;p49"/>
          <p:cNvSpPr txBox="1"/>
          <p:nvPr/>
        </p:nvSpPr>
        <p:spPr>
          <a:xfrm>
            <a:off x="185900" y="919900"/>
            <a:ext cx="84156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Proxima Nova"/>
              <a:buAutoNum type="arabicPeriod"/>
            </a:pPr>
            <a:r>
              <a:rPr b="1" lang="en" sz="1600">
                <a:solidFill>
                  <a:schemeClr val="accent1"/>
                </a:solidFill>
                <a:latin typeface="Proxima Nova"/>
                <a:ea typeface="Proxima Nova"/>
                <a:cs typeface="Proxima Nova"/>
                <a:sym typeface="Proxima Nova"/>
              </a:rPr>
              <a:t>Comparison of Proposed Model with Baseline :</a:t>
            </a:r>
            <a:endParaRPr b="1"/>
          </a:p>
        </p:txBody>
      </p:sp>
      <p:grpSp>
        <p:nvGrpSpPr>
          <p:cNvPr id="325" name="Google Shape;325;p49"/>
          <p:cNvGrpSpPr/>
          <p:nvPr/>
        </p:nvGrpSpPr>
        <p:grpSpPr>
          <a:xfrm>
            <a:off x="935239" y="1362644"/>
            <a:ext cx="7169882" cy="2683246"/>
            <a:chOff x="1087575" y="2222625"/>
            <a:chExt cx="6565826" cy="2408875"/>
          </a:xfrm>
        </p:grpSpPr>
        <p:pic>
          <p:nvPicPr>
            <p:cNvPr id="326" name="Google Shape;326;p49"/>
            <p:cNvPicPr preferRelativeResize="0"/>
            <p:nvPr/>
          </p:nvPicPr>
          <p:blipFill>
            <a:blip r:embed="rId3">
              <a:alphaModFix/>
            </a:blip>
            <a:stretch>
              <a:fillRect/>
            </a:stretch>
          </p:blipFill>
          <p:spPr>
            <a:xfrm>
              <a:off x="1087575" y="2222625"/>
              <a:ext cx="6422199" cy="1241625"/>
            </a:xfrm>
            <a:prstGeom prst="rect">
              <a:avLst/>
            </a:prstGeom>
            <a:noFill/>
            <a:ln>
              <a:noFill/>
            </a:ln>
          </p:spPr>
        </p:pic>
        <p:pic>
          <p:nvPicPr>
            <p:cNvPr id="327" name="Google Shape;327;p49"/>
            <p:cNvPicPr preferRelativeResize="0"/>
            <p:nvPr/>
          </p:nvPicPr>
          <p:blipFill>
            <a:blip r:embed="rId4">
              <a:alphaModFix/>
            </a:blip>
            <a:stretch>
              <a:fillRect/>
            </a:stretch>
          </p:blipFill>
          <p:spPr>
            <a:xfrm>
              <a:off x="1110575" y="3650075"/>
              <a:ext cx="6542826" cy="981425"/>
            </a:xfrm>
            <a:prstGeom prst="rect">
              <a:avLst/>
            </a:prstGeom>
            <a:noFill/>
            <a:ln>
              <a:noFill/>
            </a:ln>
          </p:spPr>
        </p:pic>
      </p:grpSp>
      <p:sp>
        <p:nvSpPr>
          <p:cNvPr id="328" name="Google Shape;328;p49"/>
          <p:cNvSpPr txBox="1"/>
          <p:nvPr/>
        </p:nvSpPr>
        <p:spPr>
          <a:xfrm>
            <a:off x="185900" y="4159325"/>
            <a:ext cx="841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Proxima Nova"/>
                <a:ea typeface="Proxima Nova"/>
                <a:cs typeface="Proxima Nova"/>
                <a:sym typeface="Proxima Nova"/>
              </a:rPr>
              <a:t>2. Limitations : As Seen from above Retrievals that for Query Image 1 , Match 2 and 3 are relevant.  And for Query Image 2 Match 2,4 and 5 are relevant Now we tried using the Image of Same class and all 5 retrieved images were similar.</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110675"/>
            <a:ext cx="8520600" cy="7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Oxford Dataset</a:t>
            </a:r>
            <a:endParaRPr/>
          </a:p>
        </p:txBody>
      </p:sp>
      <p:sp>
        <p:nvSpPr>
          <p:cNvPr id="334" name="Google Shape;334;p50"/>
          <p:cNvSpPr txBox="1"/>
          <p:nvPr/>
        </p:nvSpPr>
        <p:spPr>
          <a:xfrm>
            <a:off x="185900" y="767500"/>
            <a:ext cx="84156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Proxima Nova"/>
              <a:buAutoNum type="arabicPeriod"/>
            </a:pPr>
            <a:r>
              <a:rPr b="1" lang="en" sz="1600">
                <a:solidFill>
                  <a:schemeClr val="accent1"/>
                </a:solidFill>
                <a:latin typeface="Proxima Nova"/>
                <a:ea typeface="Proxima Nova"/>
                <a:cs typeface="Proxima Nova"/>
                <a:sym typeface="Proxima Nova"/>
              </a:rPr>
              <a:t>Comparison of Proposed Model with Baseline :</a:t>
            </a:r>
            <a:endParaRPr b="1"/>
          </a:p>
        </p:txBody>
      </p:sp>
      <p:sp>
        <p:nvSpPr>
          <p:cNvPr id="335" name="Google Shape;335;p50"/>
          <p:cNvSpPr txBox="1"/>
          <p:nvPr/>
        </p:nvSpPr>
        <p:spPr>
          <a:xfrm>
            <a:off x="185900" y="4159325"/>
            <a:ext cx="841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Proxima Nova"/>
                <a:ea typeface="Proxima Nova"/>
                <a:cs typeface="Proxima Nova"/>
                <a:sym typeface="Proxima Nova"/>
              </a:rPr>
              <a:t>2. Limitations : As Seen from above Retrievals that for Query Image 1 , Match 2 and 3 are relevant.  And for Query Image 2 Match 2,4 and 5 are relevant Now we tried using the Image of Same class and 4 out of 5 retrieved images were similar.</a:t>
            </a:r>
            <a:endParaRPr b="1"/>
          </a:p>
        </p:txBody>
      </p:sp>
      <p:pic>
        <p:nvPicPr>
          <p:cNvPr id="336" name="Google Shape;336;p50"/>
          <p:cNvPicPr preferRelativeResize="0"/>
          <p:nvPr/>
        </p:nvPicPr>
        <p:blipFill>
          <a:blip r:embed="rId3">
            <a:alphaModFix/>
          </a:blip>
          <a:stretch>
            <a:fillRect/>
          </a:stretch>
        </p:blipFill>
        <p:spPr>
          <a:xfrm>
            <a:off x="813750" y="1274800"/>
            <a:ext cx="5535126" cy="2862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110675"/>
            <a:ext cx="8520600" cy="7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Oxford Dataset</a:t>
            </a:r>
            <a:endParaRPr/>
          </a:p>
        </p:txBody>
      </p:sp>
      <p:sp>
        <p:nvSpPr>
          <p:cNvPr id="342" name="Google Shape;342;p51"/>
          <p:cNvSpPr txBox="1"/>
          <p:nvPr/>
        </p:nvSpPr>
        <p:spPr>
          <a:xfrm>
            <a:off x="185900" y="767500"/>
            <a:ext cx="84156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Proxima Nova"/>
              <a:buAutoNum type="arabicPeriod"/>
            </a:pPr>
            <a:r>
              <a:rPr b="1" lang="en" sz="1600">
                <a:solidFill>
                  <a:schemeClr val="accent1"/>
                </a:solidFill>
                <a:latin typeface="Proxima Nova"/>
                <a:ea typeface="Proxima Nova"/>
                <a:cs typeface="Proxima Nova"/>
                <a:sym typeface="Proxima Nova"/>
              </a:rPr>
              <a:t>Comparison of Proposed Model with Baseline :</a:t>
            </a:r>
            <a:endParaRPr b="1"/>
          </a:p>
        </p:txBody>
      </p:sp>
      <p:pic>
        <p:nvPicPr>
          <p:cNvPr id="343" name="Google Shape;343;p51"/>
          <p:cNvPicPr preferRelativeResize="0"/>
          <p:nvPr/>
        </p:nvPicPr>
        <p:blipFill>
          <a:blip r:embed="rId3">
            <a:alphaModFix/>
          </a:blip>
          <a:stretch>
            <a:fillRect/>
          </a:stretch>
        </p:blipFill>
        <p:spPr>
          <a:xfrm>
            <a:off x="1084325" y="1228425"/>
            <a:ext cx="6902175" cy="344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32375"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 :</a:t>
            </a:r>
            <a:endParaRPr/>
          </a:p>
        </p:txBody>
      </p:sp>
      <p:sp>
        <p:nvSpPr>
          <p:cNvPr id="78" name="Google Shape;78;p16"/>
          <p:cNvSpPr txBox="1"/>
          <p:nvPr/>
        </p:nvSpPr>
        <p:spPr>
          <a:xfrm>
            <a:off x="311700" y="2178250"/>
            <a:ext cx="489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200">
              <a:solidFill>
                <a:schemeClr val="accent1"/>
              </a:solidFill>
              <a:latin typeface="Amatic SC"/>
              <a:ea typeface="Amatic SC"/>
              <a:cs typeface="Amatic SC"/>
              <a:sym typeface="Amatic SC"/>
            </a:endParaRPr>
          </a:p>
        </p:txBody>
      </p:sp>
      <p:sp>
        <p:nvSpPr>
          <p:cNvPr id="79" name="Google Shape;79;p16"/>
          <p:cNvSpPr txBox="1"/>
          <p:nvPr/>
        </p:nvSpPr>
        <p:spPr>
          <a:xfrm>
            <a:off x="226725" y="1883988"/>
            <a:ext cx="51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80" name="Google Shape;80;p16"/>
          <p:cNvSpPr txBox="1"/>
          <p:nvPr/>
        </p:nvSpPr>
        <p:spPr>
          <a:xfrm>
            <a:off x="432375" y="599275"/>
            <a:ext cx="7765800" cy="51873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Proxima Nova"/>
              <a:buAutoNum type="arabicPeriod"/>
            </a:pPr>
            <a:r>
              <a:rPr b="1" lang="en" sz="1700">
                <a:highlight>
                  <a:srgbClr val="FFFFFF"/>
                </a:highlight>
                <a:latin typeface="Proxima Nova"/>
                <a:ea typeface="Proxima Nova"/>
                <a:cs typeface="Proxima Nova"/>
                <a:sym typeface="Proxima Nova"/>
              </a:rPr>
              <a:t>Beginners to content-based image retrieval</a:t>
            </a:r>
            <a:endParaRPr sz="1700">
              <a:highlight>
                <a:srgbClr val="FFFFFF"/>
              </a:highlight>
              <a:latin typeface="Proxima Nova"/>
              <a:ea typeface="Proxima Nova"/>
              <a:cs typeface="Proxima Nova"/>
              <a:sym typeface="Proxima Nova"/>
            </a:endParaRPr>
          </a:p>
          <a:p>
            <a:pPr indent="0" lvl="0" marL="457200" rtl="0" algn="just">
              <a:spcBef>
                <a:spcPts val="0"/>
              </a:spcBef>
              <a:spcAft>
                <a:spcPts val="0"/>
              </a:spcAft>
              <a:buNone/>
            </a:pPr>
            <a:r>
              <a:rPr lang="en" sz="1700">
                <a:highlight>
                  <a:srgbClr val="FFFFFF"/>
                </a:highlight>
                <a:latin typeface="Proxima Nova"/>
                <a:ea typeface="Proxima Nova"/>
                <a:cs typeface="Proxima Nova"/>
                <a:sym typeface="Proxima Nova"/>
              </a:rPr>
              <a:t>The author experimented with different features and their combinations like Gray Histogram (representing the distribution of intensity of color in the image), Color Histogram, Color Mean (mean of pixel colors), using color and texture, etc. For similarity matching, the author used Euclidean Distance.</a:t>
            </a:r>
            <a:endParaRPr sz="1700">
              <a:highlight>
                <a:srgbClr val="FFFFFF"/>
              </a:highlight>
              <a:latin typeface="Proxima Nova"/>
              <a:ea typeface="Proxima Nova"/>
              <a:cs typeface="Proxima Nova"/>
              <a:sym typeface="Proxima Nova"/>
            </a:endParaRPr>
          </a:p>
          <a:p>
            <a:pPr indent="0" lvl="0" marL="457200" rtl="0" algn="just">
              <a:spcBef>
                <a:spcPts val="0"/>
              </a:spcBef>
              <a:spcAft>
                <a:spcPts val="0"/>
              </a:spcAft>
              <a:buNone/>
            </a:pPr>
            <a:r>
              <a:t/>
            </a:r>
            <a:endParaRPr sz="1700">
              <a:highlight>
                <a:srgbClr val="FFFFFF"/>
              </a:highlight>
              <a:latin typeface="Proxima Nova"/>
              <a:ea typeface="Proxima Nova"/>
              <a:cs typeface="Proxima Nova"/>
              <a:sym typeface="Proxima Nova"/>
            </a:endParaRPr>
          </a:p>
          <a:p>
            <a:pPr indent="-336550" lvl="0" marL="457200" rtl="0" algn="just">
              <a:spcBef>
                <a:spcPts val="0"/>
              </a:spcBef>
              <a:spcAft>
                <a:spcPts val="0"/>
              </a:spcAft>
              <a:buSzPts val="1700"/>
              <a:buFont typeface="Proxima Nova"/>
              <a:buAutoNum type="arabicPeriod"/>
            </a:pPr>
            <a:r>
              <a:rPr b="1" lang="en" sz="1700">
                <a:highlight>
                  <a:srgbClr val="FFFFFF"/>
                </a:highlight>
                <a:latin typeface="Proxima Nova"/>
                <a:ea typeface="Proxima Nova"/>
                <a:cs typeface="Proxima Nova"/>
                <a:sym typeface="Proxima Nova"/>
              </a:rPr>
              <a:t>ImageNet classification with deep convolutional neural networks</a:t>
            </a:r>
            <a:endParaRPr b="1" sz="1700">
              <a:highlight>
                <a:srgbClr val="FFFFFF"/>
              </a:highlight>
              <a:latin typeface="Proxima Nova"/>
              <a:ea typeface="Proxima Nova"/>
              <a:cs typeface="Proxima Nova"/>
              <a:sym typeface="Proxima Nova"/>
            </a:endParaRPr>
          </a:p>
          <a:p>
            <a:pPr indent="0" lvl="0" marL="457200" rtl="0" algn="just">
              <a:spcBef>
                <a:spcPts val="0"/>
              </a:spcBef>
              <a:spcAft>
                <a:spcPts val="0"/>
              </a:spcAft>
              <a:buNone/>
            </a:pPr>
            <a:r>
              <a:rPr lang="en" sz="1700">
                <a:highlight>
                  <a:srgbClr val="FFFFFF"/>
                </a:highlight>
                <a:latin typeface="Proxima Nova"/>
                <a:ea typeface="Proxima Nova"/>
                <a:cs typeface="Proxima Nova"/>
                <a:sym typeface="Proxima Nova"/>
              </a:rPr>
              <a:t>This paper has tried to use deep Convolutional Neural Network (CNN) architecture for Computer Vision. It was the first break-through in the ImageNet classification challenge (LSVRC-2010, having 1000 classes).</a:t>
            </a:r>
            <a:endParaRPr sz="1700">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1">
              <a:highlight>
                <a:srgbClr val="FFFFFF"/>
              </a:highlight>
            </a:endParaRPr>
          </a:p>
          <a:p>
            <a:pPr indent="-336550" lvl="0" marL="457200" rtl="0" algn="just">
              <a:spcBef>
                <a:spcPts val="0"/>
              </a:spcBef>
              <a:spcAft>
                <a:spcPts val="0"/>
              </a:spcAft>
              <a:buSzPts val="1700"/>
              <a:buFont typeface="Proxima Nova"/>
              <a:buAutoNum type="arabicPeriod"/>
            </a:pPr>
            <a:r>
              <a:rPr b="1" lang="en" sz="1700">
                <a:highlight>
                  <a:srgbClr val="FFFFFF"/>
                </a:highlight>
                <a:latin typeface="Proxima Nova"/>
                <a:ea typeface="Proxima Nova"/>
                <a:cs typeface="Proxima Nova"/>
                <a:sym typeface="Proxima Nova"/>
              </a:rPr>
              <a:t>Aggregating deep convolutional features for image retrieval</a:t>
            </a:r>
            <a:endParaRPr b="1" sz="1700">
              <a:highlight>
                <a:srgbClr val="FFFFFF"/>
              </a:highlight>
              <a:latin typeface="Proxima Nova"/>
              <a:ea typeface="Proxima Nova"/>
              <a:cs typeface="Proxima Nova"/>
              <a:sym typeface="Proxima Nova"/>
            </a:endParaRPr>
          </a:p>
          <a:p>
            <a:pPr indent="0" lvl="0" marL="457200" rtl="0" algn="just">
              <a:spcBef>
                <a:spcPts val="0"/>
              </a:spcBef>
              <a:spcAft>
                <a:spcPts val="0"/>
              </a:spcAft>
              <a:buNone/>
            </a:pPr>
            <a:r>
              <a:rPr lang="en" sz="1700">
                <a:highlight>
                  <a:srgbClr val="FFFFFF"/>
                </a:highlight>
                <a:latin typeface="Proxima Nova"/>
                <a:ea typeface="Proxima Nova"/>
                <a:cs typeface="Proxima Nova"/>
                <a:sym typeface="Proxima Nova"/>
              </a:rPr>
              <a:t>The authors paper have considered descriptors based on activations of pre-trained deep CNNs.They have also compared the distribution proper-</a:t>
            </a:r>
            <a:endParaRPr sz="1700">
              <a:highlight>
                <a:srgbClr val="FFFFFF"/>
              </a:highlight>
              <a:latin typeface="Proxima Nova"/>
              <a:ea typeface="Proxima Nova"/>
              <a:cs typeface="Proxima Nova"/>
              <a:sym typeface="Proxima Nova"/>
            </a:endParaRPr>
          </a:p>
          <a:p>
            <a:pPr indent="0" lvl="0" marL="457200" rtl="0" algn="just">
              <a:spcBef>
                <a:spcPts val="0"/>
              </a:spcBef>
              <a:spcAft>
                <a:spcPts val="0"/>
              </a:spcAft>
              <a:buNone/>
            </a:pPr>
            <a:r>
              <a:rPr lang="en" sz="1700">
                <a:highlight>
                  <a:srgbClr val="FFFFFF"/>
                </a:highlight>
                <a:latin typeface="Proxima Nova"/>
                <a:ea typeface="Proxima Nova"/>
                <a:cs typeface="Proxima Nova"/>
                <a:sym typeface="Proxima Nova"/>
              </a:rPr>
              <a:t>ties of deep convolutional features and SIFTs and proposed a new global image descriptor that avoids the embedding step necessary for SIFTs.</a:t>
            </a:r>
            <a:endParaRPr sz="1700">
              <a:highlight>
                <a:srgbClr val="FFFFFF"/>
              </a:highlight>
              <a:latin typeface="Proxima Nova"/>
              <a:ea typeface="Proxima Nova"/>
              <a:cs typeface="Proxima Nova"/>
              <a:sym typeface="Proxima Nova"/>
            </a:endParaRPr>
          </a:p>
          <a:p>
            <a:pPr indent="0" lvl="0" marL="457200" rtl="0" algn="l">
              <a:spcBef>
                <a:spcPts val="0"/>
              </a:spcBef>
              <a:spcAft>
                <a:spcPts val="0"/>
              </a:spcAft>
              <a:buNone/>
            </a:pPr>
            <a:r>
              <a:t/>
            </a:r>
            <a:endParaRPr sz="1700">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a:highlight>
                  <a:srgbClr val="FFFFFF"/>
                </a:highlight>
              </a:rPr>
              <a:t>          </a:t>
            </a:r>
            <a:r>
              <a:rPr lang="en"/>
              <a:t>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457200" rtl="0" algn="l">
              <a:spcBef>
                <a:spcPts val="0"/>
              </a:spcBef>
              <a:spcAft>
                <a:spcPts val="0"/>
              </a:spcAft>
              <a:buNone/>
            </a:pPr>
            <a:r>
              <a:t/>
            </a:r>
            <a:endParaRPr sz="1100">
              <a:highlight>
                <a:srgbClr val="E4E8EE"/>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10675"/>
            <a:ext cx="8520600" cy="7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Oxford Dataset</a:t>
            </a:r>
            <a:endParaRPr/>
          </a:p>
        </p:txBody>
      </p:sp>
      <p:sp>
        <p:nvSpPr>
          <p:cNvPr id="349" name="Google Shape;349;p52"/>
          <p:cNvSpPr txBox="1"/>
          <p:nvPr/>
        </p:nvSpPr>
        <p:spPr>
          <a:xfrm>
            <a:off x="185900" y="767500"/>
            <a:ext cx="84156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Proxima Nova"/>
              <a:buAutoNum type="arabicPeriod"/>
            </a:pPr>
            <a:r>
              <a:rPr b="1" lang="en" sz="1600">
                <a:solidFill>
                  <a:schemeClr val="accent1"/>
                </a:solidFill>
                <a:latin typeface="Proxima Nova"/>
                <a:ea typeface="Proxima Nova"/>
                <a:cs typeface="Proxima Nova"/>
                <a:sym typeface="Proxima Nova"/>
              </a:rPr>
              <a:t>Comparison with State of Art Approach :</a:t>
            </a:r>
            <a:endParaRPr b="1"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rPr b="1" lang="en" sz="1600">
                <a:solidFill>
                  <a:schemeClr val="accent1"/>
                </a:solidFill>
                <a:latin typeface="Proxima Nova"/>
                <a:ea typeface="Proxima Nova"/>
                <a:cs typeface="Proxima Nova"/>
                <a:sym typeface="Proxima Nova"/>
              </a:rPr>
              <a:t>Paper Link </a:t>
            </a:r>
            <a:endParaRPr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rPr lang="en" sz="1600">
                <a:solidFill>
                  <a:schemeClr val="accent1"/>
                </a:solidFill>
                <a:latin typeface="Proxima Nova"/>
                <a:ea typeface="Proxima Nova"/>
                <a:cs typeface="Proxima Nova"/>
                <a:sym typeface="Proxima Nova"/>
              </a:rPr>
              <a:t>(</a:t>
            </a:r>
            <a:r>
              <a:rPr lang="en" sz="1600" u="sng">
                <a:solidFill>
                  <a:schemeClr val="hlink"/>
                </a:solidFill>
                <a:latin typeface="Proxima Nova"/>
                <a:ea typeface="Proxima Nova"/>
                <a:cs typeface="Proxima Nova"/>
                <a:sym typeface="Proxima Nova"/>
                <a:hlinkClick r:id="rId3"/>
              </a:rPr>
              <a:t>https://openaccess.thecvf.com/content_ICCV_2017_workshops/papers/w18/Seddati_Towards_Good_Practices_ICCV_2017_paper.pdf</a:t>
            </a:r>
            <a:r>
              <a:rPr lang="en" sz="1600">
                <a:solidFill>
                  <a:schemeClr val="accent1"/>
                </a:solidFill>
                <a:latin typeface="Proxima Nova"/>
                <a:ea typeface="Proxima Nova"/>
                <a:cs typeface="Proxima Nova"/>
                <a:sym typeface="Proxima Nova"/>
              </a:rPr>
              <a:t>)</a:t>
            </a:r>
            <a:endParaRPr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rPr lang="en" sz="1600">
                <a:solidFill>
                  <a:schemeClr val="accent1"/>
                </a:solidFill>
                <a:latin typeface="Proxima Nova"/>
                <a:ea typeface="Proxima Nova"/>
                <a:cs typeface="Proxima Nova"/>
                <a:sym typeface="Proxima Nova"/>
              </a:rPr>
              <a:t>We have Achieved Highest Accuracy of </a:t>
            </a:r>
            <a:r>
              <a:rPr b="1" lang="en" sz="1600">
                <a:solidFill>
                  <a:schemeClr val="accent1"/>
                </a:solidFill>
                <a:latin typeface="Proxima Nova"/>
                <a:ea typeface="Proxima Nova"/>
                <a:cs typeface="Proxima Nova"/>
                <a:sym typeface="Proxima Nova"/>
              </a:rPr>
              <a:t>72 </a:t>
            </a:r>
            <a:r>
              <a:rPr lang="en" sz="1600">
                <a:solidFill>
                  <a:schemeClr val="accent1"/>
                </a:solidFill>
                <a:latin typeface="Proxima Nova"/>
                <a:ea typeface="Proxima Nova"/>
                <a:cs typeface="Proxima Nova"/>
                <a:sym typeface="Proxima Nova"/>
              </a:rPr>
              <a:t>on VGG16 Model Also Our Model take on an average </a:t>
            </a:r>
            <a:r>
              <a:rPr b="1" lang="en" sz="1600">
                <a:solidFill>
                  <a:schemeClr val="accent1"/>
                </a:solidFill>
                <a:latin typeface="Proxima Nova"/>
                <a:ea typeface="Proxima Nova"/>
                <a:cs typeface="Proxima Nova"/>
                <a:sym typeface="Proxima Nova"/>
              </a:rPr>
              <a:t>0.393 Seconds per Retrieval  on Oxford Dataset</a:t>
            </a:r>
            <a:r>
              <a:rPr lang="en" sz="1600">
                <a:solidFill>
                  <a:schemeClr val="accent1"/>
                </a:solidFill>
                <a:latin typeface="Proxima Nova"/>
                <a:ea typeface="Proxima Nova"/>
                <a:cs typeface="Proxima Nova"/>
                <a:sym typeface="Proxima Nova"/>
              </a:rPr>
              <a:t>. </a:t>
            </a:r>
            <a:endParaRPr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accent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accent1"/>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Paris Dataset</a:t>
            </a:r>
            <a:endParaRPr/>
          </a:p>
          <a:p>
            <a:pPr indent="-495300" lvl="0" marL="457200" rtl="0" algn="l">
              <a:spcBef>
                <a:spcPts val="0"/>
              </a:spcBef>
              <a:spcAft>
                <a:spcPts val="0"/>
              </a:spcAft>
              <a:buSzPts val="4200"/>
              <a:buAutoNum type="arabicPeriod"/>
            </a:pPr>
            <a:r>
              <a:rPr lang="en"/>
              <a:t>Class Wise Retrieval Accuracy : </a:t>
            </a:r>
            <a:endParaRPr/>
          </a:p>
        </p:txBody>
      </p:sp>
      <p:pic>
        <p:nvPicPr>
          <p:cNvPr id="355" name="Google Shape;355;p53"/>
          <p:cNvPicPr preferRelativeResize="0"/>
          <p:nvPr/>
        </p:nvPicPr>
        <p:blipFill>
          <a:blip r:embed="rId3">
            <a:alphaModFix/>
          </a:blip>
          <a:stretch>
            <a:fillRect/>
          </a:stretch>
        </p:blipFill>
        <p:spPr>
          <a:xfrm>
            <a:off x="112825" y="1850950"/>
            <a:ext cx="2904025" cy="2269725"/>
          </a:xfrm>
          <a:prstGeom prst="rect">
            <a:avLst/>
          </a:prstGeom>
          <a:noFill/>
          <a:ln>
            <a:noFill/>
          </a:ln>
        </p:spPr>
      </p:pic>
      <p:pic>
        <p:nvPicPr>
          <p:cNvPr id="356" name="Google Shape;356;p53"/>
          <p:cNvPicPr preferRelativeResize="0"/>
          <p:nvPr/>
        </p:nvPicPr>
        <p:blipFill>
          <a:blip r:embed="rId4">
            <a:alphaModFix/>
          </a:blip>
          <a:stretch>
            <a:fillRect/>
          </a:stretch>
        </p:blipFill>
        <p:spPr>
          <a:xfrm>
            <a:off x="3318750" y="2009210"/>
            <a:ext cx="2904025" cy="2111465"/>
          </a:xfrm>
          <a:prstGeom prst="rect">
            <a:avLst/>
          </a:prstGeom>
          <a:noFill/>
          <a:ln>
            <a:noFill/>
          </a:ln>
        </p:spPr>
      </p:pic>
      <p:pic>
        <p:nvPicPr>
          <p:cNvPr id="357" name="Google Shape;357;p53"/>
          <p:cNvPicPr preferRelativeResize="0"/>
          <p:nvPr/>
        </p:nvPicPr>
        <p:blipFill>
          <a:blip r:embed="rId5">
            <a:alphaModFix/>
          </a:blip>
          <a:stretch>
            <a:fillRect/>
          </a:stretch>
        </p:blipFill>
        <p:spPr>
          <a:xfrm>
            <a:off x="6355375" y="2113763"/>
            <a:ext cx="2616425" cy="19023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Paris Dataset</a:t>
            </a:r>
            <a:endParaRPr/>
          </a:p>
          <a:p>
            <a:pPr indent="0" lvl="0" marL="0" rtl="0" algn="l">
              <a:spcBef>
                <a:spcPts val="0"/>
              </a:spcBef>
              <a:spcAft>
                <a:spcPts val="0"/>
              </a:spcAft>
              <a:buNone/>
            </a:pPr>
            <a:r>
              <a:rPr lang="en"/>
              <a:t>2. Class Wise Retrieval Average Time : </a:t>
            </a:r>
            <a:endParaRPr/>
          </a:p>
        </p:txBody>
      </p:sp>
      <p:pic>
        <p:nvPicPr>
          <p:cNvPr id="363" name="Google Shape;363;p54"/>
          <p:cNvPicPr preferRelativeResize="0"/>
          <p:nvPr/>
        </p:nvPicPr>
        <p:blipFill rotWithShape="1">
          <a:blip r:embed="rId3">
            <a:alphaModFix/>
          </a:blip>
          <a:srcRect b="0" l="3185" r="0" t="6279"/>
          <a:stretch/>
        </p:blipFill>
        <p:spPr>
          <a:xfrm>
            <a:off x="128575" y="2084475"/>
            <a:ext cx="2910889" cy="2036150"/>
          </a:xfrm>
          <a:prstGeom prst="rect">
            <a:avLst/>
          </a:prstGeom>
          <a:noFill/>
          <a:ln>
            <a:noFill/>
          </a:ln>
        </p:spPr>
      </p:pic>
      <p:pic>
        <p:nvPicPr>
          <p:cNvPr id="364" name="Google Shape;364;p54"/>
          <p:cNvPicPr preferRelativeResize="0"/>
          <p:nvPr/>
        </p:nvPicPr>
        <p:blipFill>
          <a:blip r:embed="rId4">
            <a:alphaModFix/>
          </a:blip>
          <a:stretch>
            <a:fillRect/>
          </a:stretch>
        </p:blipFill>
        <p:spPr>
          <a:xfrm>
            <a:off x="3145538" y="2084484"/>
            <a:ext cx="2852925" cy="2036141"/>
          </a:xfrm>
          <a:prstGeom prst="rect">
            <a:avLst/>
          </a:prstGeom>
          <a:noFill/>
          <a:ln>
            <a:noFill/>
          </a:ln>
        </p:spPr>
      </p:pic>
      <p:pic>
        <p:nvPicPr>
          <p:cNvPr id="365" name="Google Shape;365;p54"/>
          <p:cNvPicPr preferRelativeResize="0"/>
          <p:nvPr/>
        </p:nvPicPr>
        <p:blipFill>
          <a:blip r:embed="rId5">
            <a:alphaModFix/>
          </a:blip>
          <a:stretch>
            <a:fillRect/>
          </a:stretch>
        </p:blipFill>
        <p:spPr>
          <a:xfrm>
            <a:off x="6226875" y="2084462"/>
            <a:ext cx="2852925" cy="2036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242450" y="79125"/>
            <a:ext cx="8520600" cy="110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Paris Dataset</a:t>
            </a:r>
            <a:endParaRPr/>
          </a:p>
          <a:p>
            <a:pPr indent="0" lvl="0" marL="0" rtl="0" algn="l">
              <a:spcBef>
                <a:spcPts val="0"/>
              </a:spcBef>
              <a:spcAft>
                <a:spcPts val="0"/>
              </a:spcAft>
              <a:buNone/>
            </a:pPr>
            <a:r>
              <a:rPr lang="en"/>
              <a:t>3.Limitation of Models : </a:t>
            </a:r>
            <a:endParaRPr/>
          </a:p>
        </p:txBody>
      </p:sp>
      <p:sp>
        <p:nvSpPr>
          <p:cNvPr id="371" name="Google Shape;371;p55"/>
          <p:cNvSpPr txBox="1"/>
          <p:nvPr/>
        </p:nvSpPr>
        <p:spPr>
          <a:xfrm>
            <a:off x="242450" y="1345250"/>
            <a:ext cx="8520600" cy="228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600">
                <a:solidFill>
                  <a:schemeClr val="accent1"/>
                </a:solidFill>
                <a:latin typeface="Proxima Nova"/>
                <a:ea typeface="Proxima Nova"/>
                <a:cs typeface="Proxima Nova"/>
                <a:sym typeface="Proxima Nova"/>
              </a:rPr>
              <a:t>Inception_V3 and ResNet50 </a:t>
            </a:r>
            <a:r>
              <a:rPr lang="en" sz="1600">
                <a:solidFill>
                  <a:schemeClr val="accent1"/>
                </a:solidFill>
                <a:latin typeface="Proxima Nova"/>
                <a:ea typeface="Proxima Nova"/>
                <a:cs typeface="Proxima Nova"/>
                <a:sym typeface="Proxima Nova"/>
              </a:rPr>
              <a:t>are not performing at par with what VGG16 is doing wrt Paris dataset. Inception having less parameters than VGG16, can’t perform well on images with not much in-depth information</a:t>
            </a:r>
            <a:r>
              <a:rPr lang="en" sz="1600">
                <a:solidFill>
                  <a:schemeClr val="accent1"/>
                </a:solidFill>
                <a:latin typeface="Proxima Nova"/>
                <a:ea typeface="Proxima Nova"/>
                <a:cs typeface="Proxima Nova"/>
                <a:sym typeface="Proxima Nova"/>
              </a:rPr>
              <a:t>. On the other hand, ResNet50 is a providing many False Negative Results due to Dataset issues. Many results having less accuracies were the perfect matches. </a:t>
            </a:r>
            <a:r>
              <a:rPr b="1" lang="en" sz="1600">
                <a:solidFill>
                  <a:schemeClr val="accent1"/>
                </a:solidFill>
                <a:latin typeface="Proxima Nova"/>
                <a:ea typeface="Proxima Nova"/>
                <a:cs typeface="Proxima Nova"/>
                <a:sym typeface="Proxima Nova"/>
              </a:rPr>
              <a:t>But as Paris dataset had few images in a class named “General” that matched more than the actual class objects for some images.</a:t>
            </a:r>
            <a:r>
              <a:rPr lang="en" sz="1600">
                <a:solidFill>
                  <a:schemeClr val="accent1"/>
                </a:solidFill>
                <a:latin typeface="Proxima Nova"/>
                <a:ea typeface="Proxima Nova"/>
                <a:cs typeface="Proxima Nova"/>
                <a:sym typeface="Proxima Nova"/>
              </a:rPr>
              <a:t> So, this lead to have many False Negative results.</a:t>
            </a:r>
            <a:endParaRPr sz="1600">
              <a:solidFill>
                <a:schemeClr val="accent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t/>
            </a:r>
            <a:endParaRPr sz="1600">
              <a:solidFill>
                <a:schemeClr val="accent1"/>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type="title"/>
          </p:nvPr>
        </p:nvSpPr>
        <p:spPr>
          <a:xfrm>
            <a:off x="311700" y="110675"/>
            <a:ext cx="8520600" cy="122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Paris Dataset</a:t>
            </a:r>
            <a:endParaRPr/>
          </a:p>
          <a:p>
            <a:pPr indent="0" lvl="0" marL="0" rtl="0" algn="l">
              <a:spcBef>
                <a:spcPts val="0"/>
              </a:spcBef>
              <a:spcAft>
                <a:spcPts val="0"/>
              </a:spcAft>
              <a:buNone/>
            </a:pPr>
            <a:r>
              <a:rPr lang="en"/>
              <a:t>4.Good Retrievals : </a:t>
            </a:r>
            <a:endParaRPr/>
          </a:p>
        </p:txBody>
      </p:sp>
      <p:sp>
        <p:nvSpPr>
          <p:cNvPr id="377" name="Google Shape;377;p56"/>
          <p:cNvSpPr txBox="1"/>
          <p:nvPr/>
        </p:nvSpPr>
        <p:spPr>
          <a:xfrm>
            <a:off x="167400" y="1291050"/>
            <a:ext cx="86649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200"/>
              </a:spcBef>
              <a:spcAft>
                <a:spcPts val="0"/>
              </a:spcAft>
              <a:buClr>
                <a:schemeClr val="accent1"/>
              </a:buClr>
              <a:buSzPts val="1600"/>
              <a:buFont typeface="Proxima Nova"/>
              <a:buChar char="●"/>
            </a:pPr>
            <a:r>
              <a:rPr lang="en" sz="1600">
                <a:solidFill>
                  <a:schemeClr val="accent1"/>
                </a:solidFill>
                <a:latin typeface="Proxima Nova"/>
                <a:ea typeface="Proxima Nova"/>
                <a:cs typeface="Proxima Nova"/>
                <a:sym typeface="Proxima Nova"/>
              </a:rPr>
              <a:t>A</a:t>
            </a:r>
            <a:r>
              <a:rPr lang="en" sz="1600">
                <a:solidFill>
                  <a:schemeClr val="accent1"/>
                </a:solidFill>
                <a:latin typeface="Proxima Nova"/>
                <a:ea typeface="Proxima Nova"/>
                <a:cs typeface="Proxima Nova"/>
                <a:sym typeface="Proxima Nova"/>
              </a:rPr>
              <a:t>chieved best results with perfect matches </a:t>
            </a:r>
            <a:endParaRPr sz="1600">
              <a:solidFill>
                <a:schemeClr val="accent1"/>
              </a:solidFill>
              <a:latin typeface="Proxima Nova"/>
              <a:ea typeface="Proxima Nova"/>
              <a:cs typeface="Proxima Nova"/>
              <a:sym typeface="Proxima Nova"/>
            </a:endParaRPr>
          </a:p>
          <a:p>
            <a:pPr indent="-330200" lvl="0" marL="457200" rtl="0" algn="just">
              <a:lnSpc>
                <a:spcPct val="115000"/>
              </a:lnSpc>
              <a:spcBef>
                <a:spcPts val="0"/>
              </a:spcBef>
              <a:spcAft>
                <a:spcPts val="0"/>
              </a:spcAft>
              <a:buClr>
                <a:schemeClr val="accent1"/>
              </a:buClr>
              <a:buSzPts val="1600"/>
              <a:buFont typeface="Proxima Nova"/>
              <a:buChar char="●"/>
            </a:pPr>
            <a:r>
              <a:rPr lang="en" sz="1600">
                <a:solidFill>
                  <a:schemeClr val="accent1"/>
                </a:solidFill>
                <a:latin typeface="Proxima Nova"/>
                <a:ea typeface="Proxima Nova"/>
                <a:cs typeface="Proxima Nova"/>
                <a:sym typeface="Proxima Nova"/>
              </a:rPr>
              <a:t>Mostly having all 5 retrieved images the most relevant ones</a:t>
            </a:r>
            <a:endParaRPr sz="1600">
              <a:solidFill>
                <a:schemeClr val="accent1"/>
              </a:solidFill>
              <a:latin typeface="Proxima Nova"/>
              <a:ea typeface="Proxima Nova"/>
              <a:cs typeface="Proxima Nova"/>
              <a:sym typeface="Proxima Nova"/>
            </a:endParaRPr>
          </a:p>
          <a:p>
            <a:pPr indent="-330200" lvl="0" marL="457200" rtl="0" algn="just">
              <a:lnSpc>
                <a:spcPct val="115000"/>
              </a:lnSpc>
              <a:spcBef>
                <a:spcPts val="0"/>
              </a:spcBef>
              <a:spcAft>
                <a:spcPts val="0"/>
              </a:spcAft>
              <a:buClr>
                <a:schemeClr val="accent1"/>
              </a:buClr>
              <a:buSzPts val="1600"/>
              <a:buFont typeface="Proxima Nova"/>
              <a:buChar char="●"/>
            </a:pPr>
            <a:r>
              <a:rPr lang="en" sz="1600">
                <a:solidFill>
                  <a:schemeClr val="accent1"/>
                </a:solidFill>
                <a:latin typeface="Proxima Nova"/>
                <a:ea typeface="Proxima Nova"/>
                <a:cs typeface="Proxima Nova"/>
                <a:sym typeface="Proxima Nova"/>
              </a:rPr>
              <a:t>Even got results matching the exact parameters like object count, shape, size and color with the query image, unlike the previously implemented method.</a:t>
            </a:r>
            <a:endParaRPr>
              <a:latin typeface="Source Code Pro"/>
              <a:ea typeface="Source Code Pro"/>
              <a:cs typeface="Source Code Pro"/>
              <a:sym typeface="Source Code Pro"/>
            </a:endParaRPr>
          </a:p>
        </p:txBody>
      </p:sp>
      <p:pic>
        <p:nvPicPr>
          <p:cNvPr id="378" name="Google Shape;378;p56"/>
          <p:cNvPicPr preferRelativeResize="0"/>
          <p:nvPr/>
        </p:nvPicPr>
        <p:blipFill>
          <a:blip r:embed="rId3">
            <a:alphaModFix/>
          </a:blip>
          <a:stretch>
            <a:fillRect/>
          </a:stretch>
        </p:blipFill>
        <p:spPr>
          <a:xfrm>
            <a:off x="827238" y="2502500"/>
            <a:ext cx="7345226" cy="2488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Paris Dataset</a:t>
            </a:r>
            <a:endParaRPr/>
          </a:p>
          <a:p>
            <a:pPr indent="0" lvl="0" marL="0" rtl="0" algn="l">
              <a:spcBef>
                <a:spcPts val="0"/>
              </a:spcBef>
              <a:spcAft>
                <a:spcPts val="0"/>
              </a:spcAft>
              <a:buNone/>
            </a:pPr>
            <a:r>
              <a:rPr lang="en"/>
              <a:t>5.Bad Retrievals : </a:t>
            </a:r>
            <a:endParaRPr/>
          </a:p>
        </p:txBody>
      </p:sp>
      <p:sp>
        <p:nvSpPr>
          <p:cNvPr id="384" name="Google Shape;384;p57"/>
          <p:cNvSpPr txBox="1"/>
          <p:nvPr/>
        </p:nvSpPr>
        <p:spPr>
          <a:xfrm>
            <a:off x="216900" y="1574250"/>
            <a:ext cx="85206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1200"/>
              </a:spcBef>
              <a:spcAft>
                <a:spcPts val="0"/>
              </a:spcAft>
              <a:buClr>
                <a:schemeClr val="accent1"/>
              </a:buClr>
              <a:buSzPts val="1600"/>
              <a:buFont typeface="Proxima Nova"/>
              <a:buChar char="●"/>
            </a:pPr>
            <a:r>
              <a:rPr lang="en" sz="1600">
                <a:solidFill>
                  <a:schemeClr val="accent1"/>
                </a:solidFill>
                <a:latin typeface="Proxima Nova"/>
                <a:ea typeface="Proxima Nova"/>
                <a:cs typeface="Proxima Nova"/>
                <a:sym typeface="Proxima Nova"/>
              </a:rPr>
              <a:t>Mainly for images belonging to Hard to retrieve category </a:t>
            </a:r>
            <a:endParaRPr sz="1600">
              <a:solidFill>
                <a:schemeClr val="accent1"/>
              </a:solidFill>
              <a:latin typeface="Proxima Nova"/>
              <a:ea typeface="Proxima Nova"/>
              <a:cs typeface="Proxima Nova"/>
              <a:sym typeface="Proxima Nova"/>
            </a:endParaRPr>
          </a:p>
          <a:p>
            <a:pPr indent="-330200" lvl="0" marL="457200" marR="0" rtl="0" algn="just">
              <a:lnSpc>
                <a:spcPct val="115000"/>
              </a:lnSpc>
              <a:spcBef>
                <a:spcPts val="0"/>
              </a:spcBef>
              <a:spcAft>
                <a:spcPts val="0"/>
              </a:spcAft>
              <a:buClr>
                <a:schemeClr val="accent1"/>
              </a:buClr>
              <a:buSzPts val="1600"/>
              <a:buFont typeface="Proxima Nova"/>
              <a:buChar char="●"/>
            </a:pPr>
            <a:r>
              <a:rPr lang="en" sz="1600">
                <a:solidFill>
                  <a:schemeClr val="accent1"/>
                </a:solidFill>
                <a:latin typeface="Proxima Nova"/>
                <a:ea typeface="Proxima Nova"/>
                <a:cs typeface="Proxima Nova"/>
                <a:sym typeface="Proxima Nova"/>
              </a:rPr>
              <a:t>Due to viewing conditions that are difficult to match </a:t>
            </a:r>
            <a:endParaRPr>
              <a:latin typeface="Source Code Pro"/>
              <a:ea typeface="Source Code Pro"/>
              <a:cs typeface="Source Code Pro"/>
              <a:sym typeface="Source Code Pro"/>
            </a:endParaRPr>
          </a:p>
        </p:txBody>
      </p:sp>
      <p:pic>
        <p:nvPicPr>
          <p:cNvPr id="385" name="Google Shape;385;p57"/>
          <p:cNvPicPr preferRelativeResize="0"/>
          <p:nvPr/>
        </p:nvPicPr>
        <p:blipFill>
          <a:blip r:embed="rId3">
            <a:alphaModFix/>
          </a:blip>
          <a:stretch>
            <a:fillRect/>
          </a:stretch>
        </p:blipFill>
        <p:spPr>
          <a:xfrm>
            <a:off x="799650" y="2288550"/>
            <a:ext cx="7566439" cy="262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311700" y="110675"/>
            <a:ext cx="8520600" cy="112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00"/>
              <a:t>Analysis : Paris Dataset</a:t>
            </a:r>
            <a:endParaRPr sz="3900"/>
          </a:p>
          <a:p>
            <a:pPr indent="0" lvl="0" marL="0" rtl="0" algn="l">
              <a:spcBef>
                <a:spcPts val="0"/>
              </a:spcBef>
              <a:spcAft>
                <a:spcPts val="0"/>
              </a:spcAft>
              <a:buNone/>
            </a:pPr>
            <a:r>
              <a:rPr lang="en" sz="3900"/>
              <a:t>6. Is Retrieval really Bad ? : </a:t>
            </a:r>
            <a:endParaRPr sz="3900"/>
          </a:p>
        </p:txBody>
      </p:sp>
      <p:sp>
        <p:nvSpPr>
          <p:cNvPr id="391" name="Google Shape;391;p58"/>
          <p:cNvSpPr txBox="1"/>
          <p:nvPr/>
        </p:nvSpPr>
        <p:spPr>
          <a:xfrm>
            <a:off x="620400" y="1236275"/>
            <a:ext cx="7903200" cy="1416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n" sz="1600">
                <a:solidFill>
                  <a:schemeClr val="accent1"/>
                </a:solidFill>
                <a:latin typeface="Proxima Nova"/>
                <a:ea typeface="Proxima Nova"/>
                <a:cs typeface="Proxima Nova"/>
                <a:sym typeface="Proxima Nova"/>
              </a:rPr>
              <a:t>For Paris Dataset in particular, all bad or low accuracy results were not really bad.</a:t>
            </a:r>
            <a:endParaRPr sz="1600">
              <a:solidFill>
                <a:schemeClr val="accent1"/>
              </a:solidFill>
              <a:latin typeface="Proxima Nova"/>
              <a:ea typeface="Proxima Nova"/>
              <a:cs typeface="Proxima Nova"/>
              <a:sym typeface="Proxima Nova"/>
            </a:endParaRPr>
          </a:p>
          <a:p>
            <a:pPr indent="-317500" lvl="0" marL="457200" rtl="0" algn="just">
              <a:spcBef>
                <a:spcPts val="0"/>
              </a:spcBef>
              <a:spcAft>
                <a:spcPts val="0"/>
              </a:spcAft>
              <a:buSzPts val="1400"/>
              <a:buFont typeface="Source Code Pro"/>
              <a:buChar char="●"/>
            </a:pPr>
            <a:r>
              <a:rPr lang="en" sz="1600">
                <a:solidFill>
                  <a:schemeClr val="accent1"/>
                </a:solidFill>
                <a:latin typeface="Proxima Nova"/>
                <a:ea typeface="Proxima Nova"/>
                <a:cs typeface="Proxima Nova"/>
                <a:sym typeface="Proxima Nova"/>
              </a:rPr>
              <a:t>These were simply the False Negatives.</a:t>
            </a:r>
            <a:endParaRPr sz="1600">
              <a:solidFill>
                <a:schemeClr val="accent1"/>
              </a:solidFill>
              <a:latin typeface="Proxima Nova"/>
              <a:ea typeface="Proxima Nova"/>
              <a:cs typeface="Proxima Nova"/>
              <a:sym typeface="Proxima Nova"/>
            </a:endParaRPr>
          </a:p>
          <a:p>
            <a:pPr indent="-317500" lvl="0" marL="457200" rtl="0" algn="just">
              <a:spcBef>
                <a:spcPts val="0"/>
              </a:spcBef>
              <a:spcAft>
                <a:spcPts val="0"/>
              </a:spcAft>
              <a:buSzPts val="1400"/>
              <a:buFont typeface="Source Code Pro"/>
              <a:buChar char="●"/>
            </a:pPr>
            <a:r>
              <a:rPr lang="en" sz="1600">
                <a:solidFill>
                  <a:schemeClr val="accent1"/>
                </a:solidFill>
                <a:latin typeface="Proxima Nova"/>
                <a:ea typeface="Proxima Nova"/>
                <a:cs typeface="Proxima Nova"/>
                <a:sym typeface="Proxima Nova"/>
              </a:rPr>
              <a:t>Due to “General” class in dataset having many images that were great matches from images of other classes.</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317500" lvl="0" marL="457200" rtl="0" algn="just">
              <a:spcBef>
                <a:spcPts val="0"/>
              </a:spcBef>
              <a:spcAft>
                <a:spcPts val="0"/>
              </a:spcAft>
              <a:buSzPts val="1400"/>
              <a:buFont typeface="Source Code Pro"/>
              <a:buChar char="●"/>
            </a:pPr>
            <a:r>
              <a:rPr lang="en" sz="1600">
                <a:solidFill>
                  <a:schemeClr val="accent1"/>
                </a:solidFill>
                <a:latin typeface="Proxima Nova"/>
                <a:ea typeface="Proxima Nova"/>
                <a:cs typeface="Proxima Nova"/>
                <a:sym typeface="Proxima Nova"/>
              </a:rPr>
              <a:t>Below are great matches but still low accuracy results</a:t>
            </a:r>
            <a:endParaRPr>
              <a:latin typeface="Source Code Pro"/>
              <a:ea typeface="Source Code Pro"/>
              <a:cs typeface="Source Code Pro"/>
              <a:sym typeface="Source Code Pro"/>
            </a:endParaRPr>
          </a:p>
        </p:txBody>
      </p:sp>
      <p:pic>
        <p:nvPicPr>
          <p:cNvPr id="392" name="Google Shape;392;p58"/>
          <p:cNvPicPr preferRelativeResize="0"/>
          <p:nvPr/>
        </p:nvPicPr>
        <p:blipFill>
          <a:blip r:embed="rId3">
            <a:alphaModFix/>
          </a:blip>
          <a:stretch>
            <a:fillRect/>
          </a:stretch>
        </p:blipFill>
        <p:spPr>
          <a:xfrm>
            <a:off x="498575" y="2643525"/>
            <a:ext cx="7424401" cy="2440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311700" y="110675"/>
            <a:ext cx="8520600" cy="12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Analysis : Paris Dataset</a:t>
            </a:r>
            <a:endParaRPr sz="3600"/>
          </a:p>
          <a:p>
            <a:pPr indent="0" lvl="0" marL="0" rtl="0" algn="l">
              <a:spcBef>
                <a:spcPts val="0"/>
              </a:spcBef>
              <a:spcAft>
                <a:spcPts val="0"/>
              </a:spcAft>
              <a:buNone/>
            </a:pPr>
            <a:r>
              <a:rPr lang="en" sz="3600"/>
              <a:t>7. DataSet Limitations : </a:t>
            </a:r>
            <a:endParaRPr sz="3600"/>
          </a:p>
        </p:txBody>
      </p:sp>
      <p:sp>
        <p:nvSpPr>
          <p:cNvPr id="398" name="Google Shape;398;p59"/>
          <p:cNvSpPr txBox="1"/>
          <p:nvPr/>
        </p:nvSpPr>
        <p:spPr>
          <a:xfrm>
            <a:off x="464875" y="1315575"/>
            <a:ext cx="7982400" cy="29799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200"/>
              </a:spcBef>
              <a:spcAft>
                <a:spcPts val="0"/>
              </a:spcAft>
              <a:buSzPts val="1400"/>
              <a:buChar char="●"/>
            </a:pPr>
            <a:r>
              <a:rPr lang="en" sz="1600">
                <a:solidFill>
                  <a:schemeClr val="accent1"/>
                </a:solidFill>
                <a:latin typeface="Proxima Nova"/>
                <a:ea typeface="Proxima Nova"/>
                <a:cs typeface="Proxima Nova"/>
                <a:sym typeface="Proxima Nova"/>
              </a:rPr>
              <a:t>Paris Dataset has known issues and hence affect the image retrieval process significantly. </a:t>
            </a:r>
            <a:endParaRPr sz="1600">
              <a:solidFill>
                <a:schemeClr val="accent1"/>
              </a:solidFill>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Char char="●"/>
            </a:pPr>
            <a:r>
              <a:rPr lang="en" sz="1600">
                <a:solidFill>
                  <a:schemeClr val="accent1"/>
                </a:solidFill>
                <a:latin typeface="Proxima Nova"/>
                <a:ea typeface="Proxima Nova"/>
                <a:cs typeface="Proxima Nova"/>
                <a:sym typeface="Proxima Nova"/>
              </a:rPr>
              <a:t>Presence of broken images and hence the code execution broke which interfered with feature and label mapping. </a:t>
            </a:r>
            <a:endParaRPr sz="1600">
              <a:solidFill>
                <a:schemeClr val="accent1"/>
              </a:solidFill>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Char char="●"/>
            </a:pPr>
            <a:r>
              <a:rPr lang="en" sz="1600">
                <a:solidFill>
                  <a:schemeClr val="accent1"/>
                </a:solidFill>
                <a:latin typeface="Proxima Nova"/>
                <a:ea typeface="Proxima Nova"/>
                <a:cs typeface="Proxima Nova"/>
                <a:sym typeface="Proxima Nova"/>
              </a:rPr>
              <a:t>So, we had to handle such error scenarios and update our feature and label mapping accordingly. </a:t>
            </a:r>
            <a:endParaRPr sz="1600">
              <a:solidFill>
                <a:schemeClr val="accent1"/>
              </a:solidFill>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Char char="●"/>
            </a:pPr>
            <a:r>
              <a:rPr lang="en" sz="1600">
                <a:solidFill>
                  <a:schemeClr val="accent1"/>
                </a:solidFill>
                <a:latin typeface="Proxima Nova"/>
                <a:ea typeface="Proxima Nova"/>
                <a:cs typeface="Proxima Nova"/>
                <a:sym typeface="Proxima Nova"/>
              </a:rPr>
              <a:t>Also, the annotation errors are present in Paris Dataset, making it contain False Positive and False Negative samples. </a:t>
            </a:r>
            <a:endParaRPr sz="1600">
              <a:solidFill>
                <a:schemeClr val="accent1"/>
              </a:solidFill>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Char char="●"/>
            </a:pPr>
            <a:r>
              <a:rPr lang="en" sz="1600">
                <a:solidFill>
                  <a:schemeClr val="accent1"/>
                </a:solidFill>
                <a:latin typeface="Proxima Nova"/>
                <a:ea typeface="Proxima Nova"/>
                <a:cs typeface="Proxima Nova"/>
                <a:sym typeface="Proxima Nova"/>
              </a:rPr>
              <a:t>Small size of dataset (i.e., 6392 images) is often a con when considering better feature extraction.</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110675"/>
            <a:ext cx="8520600" cy="12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Analysis : Paris Dataset</a:t>
            </a:r>
            <a:endParaRPr sz="3600"/>
          </a:p>
          <a:p>
            <a:pPr indent="0" lvl="0" marL="0" rtl="0" algn="l">
              <a:spcBef>
                <a:spcPts val="0"/>
              </a:spcBef>
              <a:spcAft>
                <a:spcPts val="0"/>
              </a:spcAft>
              <a:buNone/>
            </a:pPr>
            <a:r>
              <a:rPr lang="en" sz="3600"/>
              <a:t>7. DataSet Limitations : </a:t>
            </a:r>
            <a:endParaRPr sz="3600"/>
          </a:p>
        </p:txBody>
      </p:sp>
      <p:pic>
        <p:nvPicPr>
          <p:cNvPr id="404" name="Google Shape;404;p60"/>
          <p:cNvPicPr preferRelativeResize="0"/>
          <p:nvPr/>
        </p:nvPicPr>
        <p:blipFill>
          <a:blip r:embed="rId3">
            <a:alphaModFix/>
          </a:blip>
          <a:stretch>
            <a:fillRect/>
          </a:stretch>
        </p:blipFill>
        <p:spPr>
          <a:xfrm>
            <a:off x="152400" y="1467875"/>
            <a:ext cx="8839200" cy="283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311700" y="11067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paris Dataset</a:t>
            </a:r>
            <a:endParaRPr/>
          </a:p>
          <a:p>
            <a:pPr indent="0" lvl="0" marL="0" rtl="0" algn="l">
              <a:spcBef>
                <a:spcPts val="0"/>
              </a:spcBef>
              <a:spcAft>
                <a:spcPts val="0"/>
              </a:spcAft>
              <a:buNone/>
            </a:pPr>
            <a:r>
              <a:rPr lang="en"/>
              <a:t>8. Comparison : Baseline vs Proposed Retrievals</a:t>
            </a:r>
            <a:endParaRPr/>
          </a:p>
        </p:txBody>
      </p:sp>
      <p:pic>
        <p:nvPicPr>
          <p:cNvPr id="410" name="Google Shape;410;p61"/>
          <p:cNvPicPr preferRelativeResize="0"/>
          <p:nvPr/>
        </p:nvPicPr>
        <p:blipFill rotWithShape="1">
          <a:blip r:embed="rId3">
            <a:alphaModFix/>
          </a:blip>
          <a:srcRect b="6459" l="9662" r="5425" t="19372"/>
          <a:stretch/>
        </p:blipFill>
        <p:spPr>
          <a:xfrm>
            <a:off x="311700" y="1493575"/>
            <a:ext cx="2032551" cy="1325450"/>
          </a:xfrm>
          <a:prstGeom prst="rect">
            <a:avLst/>
          </a:prstGeom>
          <a:noFill/>
          <a:ln>
            <a:noFill/>
          </a:ln>
        </p:spPr>
      </p:pic>
      <p:pic>
        <p:nvPicPr>
          <p:cNvPr id="411" name="Google Shape;411;p61"/>
          <p:cNvPicPr preferRelativeResize="0"/>
          <p:nvPr/>
        </p:nvPicPr>
        <p:blipFill rotWithShape="1">
          <a:blip r:embed="rId4">
            <a:alphaModFix/>
          </a:blip>
          <a:srcRect b="6453" l="3286" r="1989" t="11437"/>
          <a:stretch/>
        </p:blipFill>
        <p:spPr>
          <a:xfrm>
            <a:off x="2590875" y="1422650"/>
            <a:ext cx="6241424" cy="1467300"/>
          </a:xfrm>
          <a:prstGeom prst="rect">
            <a:avLst/>
          </a:prstGeom>
          <a:noFill/>
          <a:ln>
            <a:noFill/>
          </a:ln>
        </p:spPr>
      </p:pic>
      <p:pic>
        <p:nvPicPr>
          <p:cNvPr id="412" name="Google Shape;412;p61"/>
          <p:cNvPicPr preferRelativeResize="0"/>
          <p:nvPr/>
        </p:nvPicPr>
        <p:blipFill>
          <a:blip r:embed="rId5">
            <a:alphaModFix/>
          </a:blip>
          <a:stretch>
            <a:fillRect/>
          </a:stretch>
        </p:blipFill>
        <p:spPr>
          <a:xfrm>
            <a:off x="613275" y="2939400"/>
            <a:ext cx="7547074" cy="210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239675" y="764550"/>
            <a:ext cx="8520600" cy="45879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b="1" lang="en" sz="2700">
                <a:solidFill>
                  <a:srgbClr val="000000"/>
                </a:solidFill>
                <a:highlight>
                  <a:srgbClr val="FFFFFF"/>
                </a:highlight>
                <a:latin typeface="Proxima Nova"/>
                <a:ea typeface="Proxima Nova"/>
                <a:cs typeface="Proxima Nova"/>
                <a:sym typeface="Proxima Nova"/>
              </a:rPr>
              <a:t> </a:t>
            </a:r>
            <a:r>
              <a:rPr lang="en" sz="1716">
                <a:solidFill>
                  <a:srgbClr val="000000"/>
                </a:solidFill>
                <a:highlight>
                  <a:srgbClr val="FFFFFF"/>
                </a:highlight>
                <a:latin typeface="Proxima Nova"/>
                <a:ea typeface="Proxima Nova"/>
                <a:cs typeface="Proxima Nova"/>
                <a:sym typeface="Proxima Nova"/>
              </a:rPr>
              <a:t>4.</a:t>
            </a:r>
            <a:r>
              <a:rPr b="1" lang="en" sz="1716">
                <a:solidFill>
                  <a:srgbClr val="000000"/>
                </a:solidFill>
                <a:highlight>
                  <a:srgbClr val="FFFFFF"/>
                </a:highlight>
                <a:latin typeface="Proxima Nova"/>
                <a:ea typeface="Proxima Nova"/>
                <a:cs typeface="Proxima Nova"/>
                <a:sym typeface="Proxima Nova"/>
              </a:rPr>
              <a:t>    An effective web content-based image retrieval algorithm by using SIFT feature  </a:t>
            </a:r>
            <a:endParaRPr b="1"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b="1" lang="en" sz="1716">
                <a:solidFill>
                  <a:srgbClr val="000000"/>
                </a:solidFill>
                <a:highlight>
                  <a:srgbClr val="FFFFFF"/>
                </a:highlight>
                <a:latin typeface="Proxima Nova"/>
                <a:ea typeface="Proxima Nova"/>
                <a:cs typeface="Proxima Nova"/>
                <a:sym typeface="Proxima Nova"/>
              </a:rPr>
              <a:t>        </a:t>
            </a:r>
            <a:r>
              <a:rPr lang="en" sz="1716">
                <a:solidFill>
                  <a:srgbClr val="000000"/>
                </a:solidFill>
                <a:highlight>
                  <a:srgbClr val="FFFFFF"/>
                </a:highlight>
                <a:latin typeface="Proxima Nova"/>
                <a:ea typeface="Proxima Nova"/>
                <a:cs typeface="Proxima Nova"/>
                <a:sym typeface="Proxima Nova"/>
              </a:rPr>
              <a:t>This paper proposes an image retrieval algorithm based on SIFT feature.</a:t>
            </a:r>
            <a:endParaRPr sz="1716">
              <a:solidFill>
                <a:srgbClr val="000000"/>
              </a:solidFill>
              <a:highlight>
                <a:srgbClr val="FFFFFF"/>
              </a:highlight>
              <a:latin typeface="Proxima Nova"/>
              <a:ea typeface="Proxima Nova"/>
              <a:cs typeface="Proxima Nova"/>
              <a:sym typeface="Proxima Nova"/>
            </a:endParaRPr>
          </a:p>
          <a:p>
            <a:pPr indent="0" lvl="0" marL="457200" rtl="0" algn="just">
              <a:lnSpc>
                <a:spcPct val="100000"/>
              </a:lnSpc>
              <a:spcBef>
                <a:spcPts val="0"/>
              </a:spcBef>
              <a:spcAft>
                <a:spcPts val="0"/>
              </a:spcAft>
              <a:buNone/>
            </a:pPr>
            <a:r>
              <a:rPr lang="en" sz="1716">
                <a:solidFill>
                  <a:srgbClr val="000000"/>
                </a:solidFill>
                <a:highlight>
                  <a:srgbClr val="FFFFFF"/>
                </a:highlight>
                <a:latin typeface="Proxima Nova"/>
                <a:ea typeface="Proxima Nova"/>
                <a:cs typeface="Proxima Nova"/>
                <a:sym typeface="Proxima Nova"/>
              </a:rPr>
              <a:t>The concept of ROI is used for feature extraction and then Euclidean distance is  used for feature matching.</a:t>
            </a:r>
            <a:endParaRPr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1716">
                <a:solidFill>
                  <a:srgbClr val="000000"/>
                </a:solidFill>
                <a:highlight>
                  <a:srgbClr val="FFFFFF"/>
                </a:highlight>
                <a:latin typeface="Proxima Nova"/>
                <a:ea typeface="Proxima Nova"/>
                <a:cs typeface="Proxima Nova"/>
                <a:sym typeface="Proxima Nova"/>
              </a:rPr>
              <a:t> 5.    </a:t>
            </a:r>
            <a:r>
              <a:rPr b="1" lang="en" sz="1716">
                <a:solidFill>
                  <a:srgbClr val="000000"/>
                </a:solidFill>
                <a:highlight>
                  <a:srgbClr val="FFFFFF"/>
                </a:highlight>
                <a:latin typeface="Proxima Nova"/>
                <a:ea typeface="Proxima Nova"/>
                <a:cs typeface="Proxima Nova"/>
                <a:sym typeface="Proxima Nova"/>
              </a:rPr>
              <a:t>Image based search engine using deep learning</a:t>
            </a:r>
            <a:endParaRPr b="1" sz="1716">
              <a:solidFill>
                <a:srgbClr val="000000"/>
              </a:solidFill>
              <a:highlight>
                <a:srgbClr val="FFFFFF"/>
              </a:highlight>
              <a:latin typeface="Proxima Nova"/>
              <a:ea typeface="Proxima Nova"/>
              <a:cs typeface="Proxima Nova"/>
              <a:sym typeface="Proxima Nova"/>
            </a:endParaRPr>
          </a:p>
          <a:p>
            <a:pPr indent="0" lvl="0" marL="457200" rtl="0" algn="just">
              <a:lnSpc>
                <a:spcPct val="100000"/>
              </a:lnSpc>
              <a:spcBef>
                <a:spcPts val="0"/>
              </a:spcBef>
              <a:spcAft>
                <a:spcPts val="0"/>
              </a:spcAft>
              <a:buNone/>
            </a:pPr>
            <a:r>
              <a:rPr lang="en" sz="1716">
                <a:solidFill>
                  <a:srgbClr val="000000"/>
                </a:solidFill>
                <a:highlight>
                  <a:srgbClr val="FFFFFF"/>
                </a:highlight>
                <a:latin typeface="Proxima Nova"/>
                <a:ea typeface="Proxima Nova"/>
                <a:cs typeface="Proxima Nova"/>
                <a:sym typeface="Proxima Nova"/>
              </a:rPr>
              <a:t>The authors investigated an architecture of deep learning for CBIR systems  applying an advanced deep learning system, that is, CNNs for studying feature    representations from picture data.</a:t>
            </a:r>
            <a:endParaRPr b="1"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b="1" lang="en" sz="1716">
                <a:solidFill>
                  <a:srgbClr val="000000"/>
                </a:solidFill>
                <a:highlight>
                  <a:srgbClr val="FFFFFF"/>
                </a:highlight>
                <a:latin typeface="Proxima Nova"/>
                <a:ea typeface="Proxima Nova"/>
                <a:cs typeface="Proxima Nova"/>
                <a:sym typeface="Proxima Nova"/>
              </a:rPr>
              <a:t> </a:t>
            </a:r>
            <a:r>
              <a:rPr lang="en" sz="1716">
                <a:solidFill>
                  <a:srgbClr val="000000"/>
                </a:solidFill>
                <a:highlight>
                  <a:srgbClr val="FFFFFF"/>
                </a:highlight>
                <a:latin typeface="Proxima Nova"/>
                <a:ea typeface="Proxima Nova"/>
                <a:cs typeface="Proxima Nova"/>
                <a:sym typeface="Proxima Nova"/>
              </a:rPr>
              <a:t>6. </a:t>
            </a:r>
            <a:r>
              <a:rPr b="1" lang="en" sz="1716">
                <a:solidFill>
                  <a:srgbClr val="000000"/>
                </a:solidFill>
                <a:highlight>
                  <a:srgbClr val="FFFFFF"/>
                </a:highlight>
                <a:latin typeface="Proxima Nova"/>
                <a:ea typeface="Proxima Nova"/>
                <a:cs typeface="Proxima Nova"/>
                <a:sym typeface="Proxima Nova"/>
              </a:rPr>
              <a:t>   One-class SVM for learning in image retrieval</a:t>
            </a:r>
            <a:endParaRPr b="1" sz="1716">
              <a:solidFill>
                <a:srgbClr val="000000"/>
              </a:solidFill>
              <a:highlight>
                <a:srgbClr val="FFFFFF"/>
              </a:highlight>
              <a:latin typeface="Proxima Nova"/>
              <a:ea typeface="Proxima Nova"/>
              <a:cs typeface="Proxima Nova"/>
              <a:sym typeface="Proxima Nova"/>
            </a:endParaRPr>
          </a:p>
          <a:p>
            <a:pPr indent="0" lvl="0" marL="457200" rtl="0" algn="just">
              <a:lnSpc>
                <a:spcPct val="100000"/>
              </a:lnSpc>
              <a:spcBef>
                <a:spcPts val="0"/>
              </a:spcBef>
              <a:spcAft>
                <a:spcPts val="0"/>
              </a:spcAft>
              <a:buNone/>
            </a:pPr>
            <a:r>
              <a:rPr lang="en" sz="1716">
                <a:solidFill>
                  <a:srgbClr val="000000"/>
                </a:solidFill>
                <a:highlight>
                  <a:srgbClr val="FFFFFF"/>
                </a:highlight>
                <a:latin typeface="Proxima Nova"/>
                <a:ea typeface="Proxima Nova"/>
                <a:cs typeface="Proxima Nova"/>
                <a:sym typeface="Proxima Nova"/>
              </a:rPr>
              <a:t>This paper has developed a novel scheme based on one-class SVM, which fits a tight hyper-sphere in the nonlinearly transformed feature space to include most of the target images based on the positive examples.</a:t>
            </a:r>
            <a:endParaRPr sz="1716">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2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a:p>
        </p:txBody>
      </p:sp>
      <p:sp>
        <p:nvSpPr>
          <p:cNvPr id="86" name="Google Shape;86;p17"/>
          <p:cNvSpPr txBox="1"/>
          <p:nvPr/>
        </p:nvSpPr>
        <p:spPr>
          <a:xfrm>
            <a:off x="562000" y="0"/>
            <a:ext cx="7342200" cy="9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50">
                <a:solidFill>
                  <a:schemeClr val="accent1"/>
                </a:solidFill>
                <a:latin typeface="Amatic SC"/>
                <a:ea typeface="Amatic SC"/>
                <a:cs typeface="Amatic SC"/>
                <a:sym typeface="Amatic SC"/>
              </a:rPr>
              <a:t>Literature Survey :</a:t>
            </a:r>
            <a:endParaRPr b="1" sz="375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495300" lvl="0" marL="457200" rtl="0" algn="l">
              <a:spcBef>
                <a:spcPts val="0"/>
              </a:spcBef>
              <a:spcAft>
                <a:spcPts val="0"/>
              </a:spcAft>
              <a:buSzPts val="4200"/>
              <a:buAutoNum type="arabicPeriod"/>
            </a:pPr>
            <a:r>
              <a:rPr lang="en"/>
              <a:t>Class Wise Retrieval Accuracy : </a:t>
            </a:r>
            <a:endParaRPr/>
          </a:p>
        </p:txBody>
      </p:sp>
      <p:pic>
        <p:nvPicPr>
          <p:cNvPr id="418" name="Google Shape;418;p62"/>
          <p:cNvPicPr preferRelativeResize="0"/>
          <p:nvPr/>
        </p:nvPicPr>
        <p:blipFill>
          <a:blip r:embed="rId3">
            <a:alphaModFix/>
          </a:blip>
          <a:stretch>
            <a:fillRect/>
          </a:stretch>
        </p:blipFill>
        <p:spPr>
          <a:xfrm>
            <a:off x="0" y="1517949"/>
            <a:ext cx="2588303" cy="2463700"/>
          </a:xfrm>
          <a:prstGeom prst="rect">
            <a:avLst/>
          </a:prstGeom>
          <a:noFill/>
          <a:ln>
            <a:noFill/>
          </a:ln>
        </p:spPr>
      </p:pic>
      <p:pic>
        <p:nvPicPr>
          <p:cNvPr id="419" name="Google Shape;419;p62"/>
          <p:cNvPicPr preferRelativeResize="0"/>
          <p:nvPr/>
        </p:nvPicPr>
        <p:blipFill>
          <a:blip r:embed="rId4">
            <a:alphaModFix/>
          </a:blip>
          <a:stretch>
            <a:fillRect/>
          </a:stretch>
        </p:blipFill>
        <p:spPr>
          <a:xfrm>
            <a:off x="5722925" y="1697963"/>
            <a:ext cx="3134626" cy="2279134"/>
          </a:xfrm>
          <a:prstGeom prst="rect">
            <a:avLst/>
          </a:prstGeom>
          <a:noFill/>
          <a:ln>
            <a:noFill/>
          </a:ln>
        </p:spPr>
      </p:pic>
      <p:pic>
        <p:nvPicPr>
          <p:cNvPr id="420" name="Google Shape;420;p62"/>
          <p:cNvPicPr preferRelativeResize="0"/>
          <p:nvPr/>
        </p:nvPicPr>
        <p:blipFill>
          <a:blip r:embed="rId5">
            <a:alphaModFix/>
          </a:blip>
          <a:stretch>
            <a:fillRect/>
          </a:stretch>
        </p:blipFill>
        <p:spPr>
          <a:xfrm>
            <a:off x="2588300" y="1697963"/>
            <a:ext cx="3134626" cy="2279124"/>
          </a:xfrm>
          <a:prstGeom prst="rect">
            <a:avLst/>
          </a:prstGeom>
          <a:noFill/>
          <a:ln>
            <a:noFill/>
          </a:ln>
        </p:spPr>
      </p:pic>
      <p:sp>
        <p:nvSpPr>
          <p:cNvPr id="421" name="Google Shape;421;p62"/>
          <p:cNvSpPr txBox="1"/>
          <p:nvPr/>
        </p:nvSpPr>
        <p:spPr>
          <a:xfrm>
            <a:off x="893425" y="4236775"/>
            <a:ext cx="703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As visible from the plots, </a:t>
            </a:r>
            <a:r>
              <a:rPr b="1" lang="en">
                <a:latin typeface="Source Code Pro"/>
                <a:ea typeface="Source Code Pro"/>
                <a:cs typeface="Source Code Pro"/>
                <a:sym typeface="Source Code Pro"/>
              </a:rPr>
              <a:t>VGG16</a:t>
            </a:r>
            <a:r>
              <a:rPr lang="en">
                <a:latin typeface="Source Code Pro"/>
                <a:ea typeface="Source Code Pro"/>
                <a:cs typeface="Source Code Pro"/>
                <a:sym typeface="Source Code Pro"/>
              </a:rPr>
              <a:t> performs best for CBIR50 in terms of extracting features and giving good class-wise retrievals</a:t>
            </a:r>
            <a:endParaRPr>
              <a:latin typeface="Source Code Pro"/>
              <a:ea typeface="Source Code Pro"/>
              <a:cs typeface="Source Code Pro"/>
              <a:sym typeface="Source Code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3"/>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2. Class Wise Retrieval Average Time : </a:t>
            </a:r>
            <a:endParaRPr/>
          </a:p>
        </p:txBody>
      </p:sp>
      <p:pic>
        <p:nvPicPr>
          <p:cNvPr id="427" name="Google Shape;427;p63"/>
          <p:cNvPicPr preferRelativeResize="0"/>
          <p:nvPr/>
        </p:nvPicPr>
        <p:blipFill>
          <a:blip r:embed="rId3">
            <a:alphaModFix/>
          </a:blip>
          <a:stretch>
            <a:fillRect/>
          </a:stretch>
        </p:blipFill>
        <p:spPr>
          <a:xfrm>
            <a:off x="107000" y="1697975"/>
            <a:ext cx="2984200" cy="2415200"/>
          </a:xfrm>
          <a:prstGeom prst="rect">
            <a:avLst/>
          </a:prstGeom>
          <a:noFill/>
          <a:ln>
            <a:noFill/>
          </a:ln>
        </p:spPr>
      </p:pic>
      <p:pic>
        <p:nvPicPr>
          <p:cNvPr id="428" name="Google Shape;428;p63"/>
          <p:cNvPicPr preferRelativeResize="0"/>
          <p:nvPr/>
        </p:nvPicPr>
        <p:blipFill>
          <a:blip r:embed="rId4">
            <a:alphaModFix/>
          </a:blip>
          <a:stretch>
            <a:fillRect/>
          </a:stretch>
        </p:blipFill>
        <p:spPr>
          <a:xfrm>
            <a:off x="2982525" y="1691149"/>
            <a:ext cx="3081575" cy="2415200"/>
          </a:xfrm>
          <a:prstGeom prst="rect">
            <a:avLst/>
          </a:prstGeom>
          <a:noFill/>
          <a:ln>
            <a:noFill/>
          </a:ln>
        </p:spPr>
      </p:pic>
      <p:pic>
        <p:nvPicPr>
          <p:cNvPr id="429" name="Google Shape;429;p63"/>
          <p:cNvPicPr preferRelativeResize="0"/>
          <p:nvPr/>
        </p:nvPicPr>
        <p:blipFill>
          <a:blip r:embed="rId5">
            <a:alphaModFix/>
          </a:blip>
          <a:stretch>
            <a:fillRect/>
          </a:stretch>
        </p:blipFill>
        <p:spPr>
          <a:xfrm>
            <a:off x="6064100" y="1691150"/>
            <a:ext cx="2860950" cy="2415200"/>
          </a:xfrm>
          <a:prstGeom prst="rect">
            <a:avLst/>
          </a:prstGeom>
          <a:noFill/>
          <a:ln>
            <a:noFill/>
          </a:ln>
        </p:spPr>
      </p:pic>
      <p:sp>
        <p:nvSpPr>
          <p:cNvPr id="430" name="Google Shape;430;p63"/>
          <p:cNvSpPr txBox="1"/>
          <p:nvPr/>
        </p:nvSpPr>
        <p:spPr>
          <a:xfrm>
            <a:off x="403575" y="4222350"/>
            <a:ext cx="792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In terms of time ResNet50 gives good retrievals in lesser time than VGG16.  </a:t>
            </a:r>
            <a:endParaRPr>
              <a:latin typeface="Source Code Pro"/>
              <a:ea typeface="Source Code Pro"/>
              <a:cs typeface="Source Code Pro"/>
              <a:sym typeface="Source Code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4.Limitation of other Two Models : InceptionV3 </a:t>
            </a:r>
            <a:endParaRPr/>
          </a:p>
        </p:txBody>
      </p:sp>
      <p:pic>
        <p:nvPicPr>
          <p:cNvPr id="436" name="Google Shape;436;p64"/>
          <p:cNvPicPr preferRelativeResize="0"/>
          <p:nvPr/>
        </p:nvPicPr>
        <p:blipFill>
          <a:blip r:embed="rId3">
            <a:alphaModFix/>
          </a:blip>
          <a:stretch>
            <a:fillRect/>
          </a:stretch>
        </p:blipFill>
        <p:spPr>
          <a:xfrm>
            <a:off x="152400" y="1850375"/>
            <a:ext cx="4170025" cy="2146625"/>
          </a:xfrm>
          <a:prstGeom prst="rect">
            <a:avLst/>
          </a:prstGeom>
          <a:noFill/>
          <a:ln>
            <a:noFill/>
          </a:ln>
        </p:spPr>
      </p:pic>
      <p:pic>
        <p:nvPicPr>
          <p:cNvPr id="437" name="Google Shape;437;p64"/>
          <p:cNvPicPr preferRelativeResize="0"/>
          <p:nvPr/>
        </p:nvPicPr>
        <p:blipFill>
          <a:blip r:embed="rId4">
            <a:alphaModFix/>
          </a:blip>
          <a:stretch>
            <a:fillRect/>
          </a:stretch>
        </p:blipFill>
        <p:spPr>
          <a:xfrm>
            <a:off x="4469075" y="1847650"/>
            <a:ext cx="4522525" cy="2146625"/>
          </a:xfrm>
          <a:prstGeom prst="rect">
            <a:avLst/>
          </a:prstGeom>
          <a:noFill/>
          <a:ln>
            <a:noFill/>
          </a:ln>
        </p:spPr>
      </p:pic>
      <p:sp>
        <p:nvSpPr>
          <p:cNvPr id="438" name="Google Shape;438;p64"/>
          <p:cNvSpPr txBox="1"/>
          <p:nvPr/>
        </p:nvSpPr>
        <p:spPr>
          <a:xfrm>
            <a:off x="432400" y="4092700"/>
            <a:ext cx="743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Above results are the retrievals of InceptionV3 which are not as goo as compared to other models.</a:t>
            </a:r>
            <a:endParaRPr>
              <a:latin typeface="Source Code Pro"/>
              <a:ea typeface="Source Code Pro"/>
              <a:cs typeface="Source Code Pro"/>
              <a:sym typeface="Source Code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idx="4294967295"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4.Limitation of other Two Models : RESNET50</a:t>
            </a:r>
            <a:endParaRPr/>
          </a:p>
        </p:txBody>
      </p:sp>
      <p:pic>
        <p:nvPicPr>
          <p:cNvPr id="444" name="Google Shape;444;p65"/>
          <p:cNvPicPr preferRelativeResize="0"/>
          <p:nvPr/>
        </p:nvPicPr>
        <p:blipFill>
          <a:blip r:embed="rId3">
            <a:alphaModFix/>
          </a:blip>
          <a:stretch>
            <a:fillRect/>
          </a:stretch>
        </p:blipFill>
        <p:spPr>
          <a:xfrm>
            <a:off x="100850" y="1919763"/>
            <a:ext cx="4677574" cy="2255440"/>
          </a:xfrm>
          <a:prstGeom prst="rect">
            <a:avLst/>
          </a:prstGeom>
          <a:noFill/>
          <a:ln>
            <a:noFill/>
          </a:ln>
        </p:spPr>
      </p:pic>
      <p:pic>
        <p:nvPicPr>
          <p:cNvPr id="445" name="Google Shape;445;p65"/>
          <p:cNvPicPr preferRelativeResize="0"/>
          <p:nvPr/>
        </p:nvPicPr>
        <p:blipFill>
          <a:blip r:embed="rId4">
            <a:alphaModFix/>
          </a:blip>
          <a:stretch>
            <a:fillRect/>
          </a:stretch>
        </p:blipFill>
        <p:spPr>
          <a:xfrm>
            <a:off x="4778425" y="2012162"/>
            <a:ext cx="4378824" cy="2070650"/>
          </a:xfrm>
          <a:prstGeom prst="rect">
            <a:avLst/>
          </a:prstGeom>
          <a:noFill/>
          <a:ln>
            <a:noFill/>
          </a:ln>
        </p:spPr>
      </p:pic>
      <p:sp>
        <p:nvSpPr>
          <p:cNvPr id="446" name="Google Shape;446;p65"/>
          <p:cNvSpPr txBox="1"/>
          <p:nvPr/>
        </p:nvSpPr>
        <p:spPr>
          <a:xfrm>
            <a:off x="374750" y="4222350"/>
            <a:ext cx="766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Though in terms of time, ResNet50 takes performs better but sometimes gives inaccurate retrievals.</a:t>
            </a:r>
            <a:endParaRPr>
              <a:latin typeface="Source Code Pro"/>
              <a:ea typeface="Source Code Pro"/>
              <a:cs typeface="Source Code Pro"/>
              <a:sym typeface="Source Code Pr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5.Good Retrievals : </a:t>
            </a:r>
            <a:endParaRPr/>
          </a:p>
        </p:txBody>
      </p:sp>
      <p:pic>
        <p:nvPicPr>
          <p:cNvPr id="452" name="Google Shape;452;p66"/>
          <p:cNvPicPr preferRelativeResize="0"/>
          <p:nvPr/>
        </p:nvPicPr>
        <p:blipFill>
          <a:blip r:embed="rId3">
            <a:alphaModFix/>
          </a:blip>
          <a:stretch>
            <a:fillRect/>
          </a:stretch>
        </p:blipFill>
        <p:spPr>
          <a:xfrm>
            <a:off x="167625" y="1845100"/>
            <a:ext cx="4386276" cy="2945217"/>
          </a:xfrm>
          <a:prstGeom prst="rect">
            <a:avLst/>
          </a:prstGeom>
          <a:noFill/>
          <a:ln>
            <a:noFill/>
          </a:ln>
        </p:spPr>
      </p:pic>
      <p:pic>
        <p:nvPicPr>
          <p:cNvPr id="453" name="Google Shape;453;p66"/>
          <p:cNvPicPr preferRelativeResize="0"/>
          <p:nvPr/>
        </p:nvPicPr>
        <p:blipFill>
          <a:blip r:embed="rId4">
            <a:alphaModFix/>
          </a:blip>
          <a:stretch>
            <a:fillRect/>
          </a:stretch>
        </p:blipFill>
        <p:spPr>
          <a:xfrm>
            <a:off x="4691775" y="1697975"/>
            <a:ext cx="4386275" cy="29452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nvSpPr>
        <p:spPr>
          <a:xfrm>
            <a:off x="461050" y="129675"/>
            <a:ext cx="713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Analysis : CBIR Dataset</a:t>
            </a:r>
            <a:endParaRPr b="1" sz="4200">
              <a:solidFill>
                <a:schemeClr val="accent1"/>
              </a:solidFill>
              <a:latin typeface="Amatic SC"/>
              <a:ea typeface="Amatic SC"/>
              <a:cs typeface="Amatic SC"/>
              <a:sym typeface="Amatic SC"/>
            </a:endParaRPr>
          </a:p>
          <a:p>
            <a:pPr indent="0" lvl="0" marL="0" rtl="0" algn="l">
              <a:spcBef>
                <a:spcPts val="0"/>
              </a:spcBef>
              <a:spcAft>
                <a:spcPts val="0"/>
              </a:spcAft>
              <a:buNone/>
            </a:pPr>
            <a:r>
              <a:rPr b="1" lang="en" sz="4200">
                <a:solidFill>
                  <a:schemeClr val="accent1"/>
                </a:solidFill>
                <a:latin typeface="Amatic SC"/>
                <a:ea typeface="Amatic SC"/>
                <a:cs typeface="Amatic SC"/>
                <a:sym typeface="Amatic SC"/>
              </a:rPr>
              <a:t>5.Good Retrievals : </a:t>
            </a:r>
            <a:endParaRPr/>
          </a:p>
        </p:txBody>
      </p:sp>
      <p:pic>
        <p:nvPicPr>
          <p:cNvPr id="459" name="Google Shape;459;p67"/>
          <p:cNvPicPr preferRelativeResize="0"/>
          <p:nvPr/>
        </p:nvPicPr>
        <p:blipFill>
          <a:blip r:embed="rId3">
            <a:alphaModFix/>
          </a:blip>
          <a:stretch>
            <a:fillRect/>
          </a:stretch>
        </p:blipFill>
        <p:spPr>
          <a:xfrm>
            <a:off x="152400" y="1731075"/>
            <a:ext cx="4419601" cy="2966725"/>
          </a:xfrm>
          <a:prstGeom prst="rect">
            <a:avLst/>
          </a:prstGeom>
          <a:noFill/>
          <a:ln>
            <a:noFill/>
          </a:ln>
        </p:spPr>
      </p:pic>
      <p:pic>
        <p:nvPicPr>
          <p:cNvPr id="460" name="Google Shape;460;p67"/>
          <p:cNvPicPr preferRelativeResize="0"/>
          <p:nvPr/>
        </p:nvPicPr>
        <p:blipFill>
          <a:blip r:embed="rId4">
            <a:alphaModFix/>
          </a:blip>
          <a:stretch>
            <a:fillRect/>
          </a:stretch>
        </p:blipFill>
        <p:spPr>
          <a:xfrm>
            <a:off x="4572000" y="1731075"/>
            <a:ext cx="4504925" cy="29667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311700" y="110675"/>
            <a:ext cx="8520600" cy="15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6.Bad Retrievals : </a:t>
            </a:r>
            <a:endParaRPr/>
          </a:p>
        </p:txBody>
      </p:sp>
      <p:pic>
        <p:nvPicPr>
          <p:cNvPr id="466" name="Google Shape;466;p68"/>
          <p:cNvPicPr preferRelativeResize="0"/>
          <p:nvPr/>
        </p:nvPicPr>
        <p:blipFill>
          <a:blip r:embed="rId3">
            <a:alphaModFix/>
          </a:blip>
          <a:stretch>
            <a:fillRect/>
          </a:stretch>
        </p:blipFill>
        <p:spPr>
          <a:xfrm>
            <a:off x="152400" y="1850375"/>
            <a:ext cx="4602250" cy="2516050"/>
          </a:xfrm>
          <a:prstGeom prst="rect">
            <a:avLst/>
          </a:prstGeom>
          <a:noFill/>
          <a:ln>
            <a:noFill/>
          </a:ln>
        </p:spPr>
      </p:pic>
      <p:pic>
        <p:nvPicPr>
          <p:cNvPr id="467" name="Google Shape;467;p68"/>
          <p:cNvPicPr preferRelativeResize="0"/>
          <p:nvPr/>
        </p:nvPicPr>
        <p:blipFill>
          <a:blip r:embed="rId4">
            <a:alphaModFix/>
          </a:blip>
          <a:stretch>
            <a:fillRect/>
          </a:stretch>
        </p:blipFill>
        <p:spPr>
          <a:xfrm>
            <a:off x="4754650" y="1906375"/>
            <a:ext cx="4293783" cy="25160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type="title"/>
          </p:nvPr>
        </p:nvSpPr>
        <p:spPr>
          <a:xfrm>
            <a:off x="311700" y="11067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CBIR Dataset</a:t>
            </a:r>
            <a:endParaRPr/>
          </a:p>
          <a:p>
            <a:pPr indent="0" lvl="0" marL="0" rtl="0" algn="l">
              <a:spcBef>
                <a:spcPts val="0"/>
              </a:spcBef>
              <a:spcAft>
                <a:spcPts val="0"/>
              </a:spcAft>
              <a:buNone/>
            </a:pPr>
            <a:r>
              <a:rPr lang="en"/>
              <a:t>9. Comparison : </a:t>
            </a:r>
            <a:endParaRPr/>
          </a:p>
        </p:txBody>
      </p:sp>
      <p:pic>
        <p:nvPicPr>
          <p:cNvPr id="473" name="Google Shape;473;p69"/>
          <p:cNvPicPr preferRelativeResize="0"/>
          <p:nvPr/>
        </p:nvPicPr>
        <p:blipFill>
          <a:blip r:embed="rId3">
            <a:alphaModFix/>
          </a:blip>
          <a:stretch>
            <a:fillRect/>
          </a:stretch>
        </p:blipFill>
        <p:spPr>
          <a:xfrm>
            <a:off x="83475" y="1546112"/>
            <a:ext cx="4601452" cy="1307525"/>
          </a:xfrm>
          <a:prstGeom prst="rect">
            <a:avLst/>
          </a:prstGeom>
          <a:noFill/>
          <a:ln>
            <a:noFill/>
          </a:ln>
        </p:spPr>
      </p:pic>
      <p:pic>
        <p:nvPicPr>
          <p:cNvPr id="474" name="Google Shape;474;p69"/>
          <p:cNvPicPr preferRelativeResize="0"/>
          <p:nvPr/>
        </p:nvPicPr>
        <p:blipFill>
          <a:blip r:embed="rId4">
            <a:alphaModFix/>
          </a:blip>
          <a:stretch>
            <a:fillRect/>
          </a:stretch>
        </p:blipFill>
        <p:spPr>
          <a:xfrm>
            <a:off x="196425" y="3198600"/>
            <a:ext cx="4375572" cy="1420025"/>
          </a:xfrm>
          <a:prstGeom prst="rect">
            <a:avLst/>
          </a:prstGeom>
          <a:noFill/>
          <a:ln>
            <a:noFill/>
          </a:ln>
        </p:spPr>
      </p:pic>
      <p:pic>
        <p:nvPicPr>
          <p:cNvPr id="475" name="Google Shape;475;p69"/>
          <p:cNvPicPr preferRelativeResize="0"/>
          <p:nvPr/>
        </p:nvPicPr>
        <p:blipFill>
          <a:blip r:embed="rId5">
            <a:alphaModFix/>
          </a:blip>
          <a:stretch>
            <a:fillRect/>
          </a:stretch>
        </p:blipFill>
        <p:spPr>
          <a:xfrm>
            <a:off x="5162200" y="2925675"/>
            <a:ext cx="3947701" cy="2080975"/>
          </a:xfrm>
          <a:prstGeom prst="rect">
            <a:avLst/>
          </a:prstGeom>
          <a:noFill/>
          <a:ln>
            <a:noFill/>
          </a:ln>
        </p:spPr>
      </p:pic>
      <p:pic>
        <p:nvPicPr>
          <p:cNvPr id="476" name="Google Shape;476;p69"/>
          <p:cNvPicPr preferRelativeResize="0"/>
          <p:nvPr/>
        </p:nvPicPr>
        <p:blipFill>
          <a:blip r:embed="rId6">
            <a:alphaModFix/>
          </a:blip>
          <a:stretch>
            <a:fillRect/>
          </a:stretch>
        </p:blipFill>
        <p:spPr>
          <a:xfrm>
            <a:off x="5036275" y="663700"/>
            <a:ext cx="3997425" cy="2189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311700" y="110675"/>
            <a:ext cx="8520600" cy="49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Evaluation Baseline and SOTA</a:t>
            </a:r>
            <a:r>
              <a:rPr lang="en"/>
              <a:t>: </a:t>
            </a:r>
            <a:endParaRPr/>
          </a:p>
          <a:p>
            <a:pPr indent="0" lvl="0" marL="0" rtl="0" algn="l">
              <a:spcBef>
                <a:spcPts val="0"/>
              </a:spcBef>
              <a:spcAft>
                <a:spcPts val="0"/>
              </a:spcAft>
              <a:buNone/>
            </a:pPr>
            <a:r>
              <a:rPr lang="en" sz="2544">
                <a:latin typeface="Proxima Nova"/>
                <a:ea typeface="Proxima Nova"/>
                <a:cs typeface="Proxima Nova"/>
                <a:sym typeface="Proxima Nova"/>
              </a:rPr>
              <a:t>Evaluation Metric : Retrieval Time, Retrieval Accuracy</a:t>
            </a:r>
            <a:endParaRPr sz="2544">
              <a:latin typeface="Proxima Nova"/>
              <a:ea typeface="Proxima Nova"/>
              <a:cs typeface="Proxima Nova"/>
              <a:sym typeface="Proxima Nova"/>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341135" lvl="0" marL="457200" rtl="0" algn="l">
              <a:spcBef>
                <a:spcPts val="0"/>
              </a:spcBef>
              <a:spcAft>
                <a:spcPts val="0"/>
              </a:spcAft>
              <a:buSzPts val="1772"/>
              <a:buFont typeface="Century Gothic"/>
              <a:buAutoNum type="arabicPeriod"/>
            </a:pPr>
            <a:r>
              <a:rPr lang="en" sz="1572">
                <a:latin typeface="Century Gothic"/>
                <a:ea typeface="Century Gothic"/>
                <a:cs typeface="Century Gothic"/>
                <a:sym typeface="Century Gothic"/>
              </a:rPr>
              <a:t>From Baselines Perspective :</a:t>
            </a:r>
            <a:r>
              <a:rPr b="0" lang="en" sz="1572">
                <a:latin typeface="Century Gothic"/>
                <a:ea typeface="Century Gothic"/>
                <a:cs typeface="Century Gothic"/>
                <a:sym typeface="Century Gothic"/>
              </a:rPr>
              <a:t> </a:t>
            </a:r>
            <a:r>
              <a:rPr b="0" lang="en" sz="1372">
                <a:latin typeface="Century Gothic"/>
                <a:ea typeface="Century Gothic"/>
                <a:cs typeface="Century Gothic"/>
                <a:sym typeface="Century Gothic"/>
              </a:rPr>
              <a:t>Image Retrieval Accuracy Improve on Best Models as shown in previous slides.</a:t>
            </a:r>
            <a:endParaRPr b="0" sz="1372">
              <a:latin typeface="Century Gothic"/>
              <a:ea typeface="Century Gothic"/>
              <a:cs typeface="Century Gothic"/>
              <a:sym typeface="Century Gothic"/>
            </a:endParaRPr>
          </a:p>
          <a:p>
            <a:pPr indent="-341135" lvl="0" marL="457200" rtl="0" algn="l">
              <a:spcBef>
                <a:spcPts val="0"/>
              </a:spcBef>
              <a:spcAft>
                <a:spcPts val="0"/>
              </a:spcAft>
              <a:buSzPts val="1772"/>
              <a:buFont typeface="Century Gothic"/>
              <a:buAutoNum type="arabicPeriod"/>
            </a:pPr>
            <a:r>
              <a:rPr lang="en" sz="1572">
                <a:latin typeface="Century Gothic"/>
                <a:ea typeface="Century Gothic"/>
                <a:cs typeface="Century Gothic"/>
                <a:sym typeface="Century Gothic"/>
              </a:rPr>
              <a:t>From SOTA Perspective : </a:t>
            </a:r>
            <a:r>
              <a:rPr b="0" lang="en" sz="1372">
                <a:latin typeface="Century Gothic"/>
                <a:ea typeface="Century Gothic"/>
                <a:cs typeface="Century Gothic"/>
                <a:sym typeface="Century Gothic"/>
              </a:rPr>
              <a:t>They considered below paper in which they Showed the Analysis of 8 Test Images and they retrieved corresponding (&lt;= 76 Images from each) and Computed Accuracy</a:t>
            </a:r>
            <a:endParaRPr b="0" sz="1372">
              <a:latin typeface="Century Gothic"/>
              <a:ea typeface="Century Gothic"/>
              <a:cs typeface="Century Gothic"/>
              <a:sym typeface="Century Gothic"/>
            </a:endParaRPr>
          </a:p>
          <a:p>
            <a:pPr indent="0" lvl="0" marL="0" rtl="0" algn="l">
              <a:spcBef>
                <a:spcPts val="0"/>
              </a:spcBef>
              <a:spcAft>
                <a:spcPts val="0"/>
              </a:spcAft>
              <a:buNone/>
            </a:pPr>
            <a:r>
              <a:rPr b="0" lang="en" sz="1372">
                <a:latin typeface="Century Gothic"/>
                <a:ea typeface="Century Gothic"/>
                <a:cs typeface="Century Gothic"/>
                <a:sym typeface="Century Gothic"/>
              </a:rPr>
              <a:t>	</a:t>
            </a:r>
            <a:endParaRPr b="0" sz="1372">
              <a:latin typeface="Century Gothic"/>
              <a:ea typeface="Century Gothic"/>
              <a:cs typeface="Century Gothic"/>
              <a:sym typeface="Century Gothic"/>
            </a:endParaRPr>
          </a:p>
          <a:p>
            <a:pPr indent="0" lvl="0" marL="0" rtl="0" algn="l">
              <a:spcBef>
                <a:spcPts val="0"/>
              </a:spcBef>
              <a:spcAft>
                <a:spcPts val="0"/>
              </a:spcAft>
              <a:buNone/>
            </a:pPr>
            <a:r>
              <a:rPr b="0" lang="en" sz="1572">
                <a:latin typeface="Century Gothic"/>
                <a:ea typeface="Century Gothic"/>
                <a:cs typeface="Century Gothic"/>
                <a:sym typeface="Century Gothic"/>
              </a:rPr>
              <a:t>	</a:t>
            </a:r>
            <a:r>
              <a:rPr b="0" lang="en" sz="1000">
                <a:solidFill>
                  <a:srgbClr val="333333"/>
                </a:solidFill>
                <a:highlight>
                  <a:srgbClr val="FFFFFF"/>
                </a:highlight>
                <a:latin typeface="Arial"/>
                <a:ea typeface="Arial"/>
                <a:cs typeface="Arial"/>
                <a:sym typeface="Arial"/>
              </a:rPr>
              <a:t>M. N. Munjal and S. Bhatia, "A Novel Technique for Effective Image Gallery Search using Content Based Image Retrieval System," </a:t>
            </a:r>
            <a:r>
              <a:rPr b="0" i="1" lang="en" sz="1000">
                <a:solidFill>
                  <a:srgbClr val="333333"/>
                </a:solidFill>
                <a:highlight>
                  <a:srgbClr val="FFFFFF"/>
                </a:highlight>
                <a:latin typeface="Arial"/>
                <a:ea typeface="Arial"/>
                <a:cs typeface="Arial"/>
                <a:sym typeface="Arial"/>
              </a:rPr>
              <a:t>2019 International Conference on Machine Learning, Big Data, Cloud and Parallel Computing (COMITCon)</a:t>
            </a:r>
            <a:r>
              <a:rPr b="0" lang="en" sz="1000">
                <a:solidFill>
                  <a:srgbClr val="333333"/>
                </a:solidFill>
                <a:highlight>
                  <a:srgbClr val="FFFFFF"/>
                </a:highlight>
                <a:latin typeface="Arial"/>
                <a:ea typeface="Arial"/>
                <a:cs typeface="Arial"/>
                <a:sym typeface="Arial"/>
              </a:rPr>
              <a:t>, 2019, pp. 25-29, doi: 10.1109/COMITCon.2019.8862206.</a:t>
            </a:r>
            <a:endParaRPr b="0" sz="1572">
              <a:latin typeface="Century Gothic"/>
              <a:ea typeface="Century Gothic"/>
              <a:cs typeface="Century Gothic"/>
              <a:sym typeface="Century Gothic"/>
            </a:endParaRPr>
          </a:p>
          <a:p>
            <a:pPr indent="0" lvl="0" marL="0" rtl="0" algn="l">
              <a:spcBef>
                <a:spcPts val="0"/>
              </a:spcBef>
              <a:spcAft>
                <a:spcPts val="0"/>
              </a:spcAft>
              <a:buNone/>
            </a:pPr>
            <a:r>
              <a:t/>
            </a:r>
            <a:endParaRPr b="0" sz="1572">
              <a:latin typeface="Century Gothic"/>
              <a:ea typeface="Century Gothic"/>
              <a:cs typeface="Century Gothic"/>
              <a:sym typeface="Century Gothic"/>
            </a:endParaRPr>
          </a:p>
          <a:p>
            <a:pPr indent="0" lvl="0" marL="0" rtl="0" algn="l">
              <a:spcBef>
                <a:spcPts val="0"/>
              </a:spcBef>
              <a:spcAft>
                <a:spcPts val="0"/>
              </a:spcAft>
              <a:buNone/>
            </a:pPr>
            <a:r>
              <a:rPr b="0" lang="en" sz="1572">
                <a:latin typeface="Century Gothic"/>
                <a:ea typeface="Century Gothic"/>
                <a:cs typeface="Century Gothic"/>
                <a:sym typeface="Century Gothic"/>
              </a:rPr>
              <a:t>Link : </a:t>
            </a:r>
            <a:r>
              <a:rPr lang="en" sz="1572">
                <a:latin typeface="Century Gothic"/>
                <a:ea typeface="Century Gothic"/>
                <a:cs typeface="Century Gothic"/>
                <a:sym typeface="Century Gothic"/>
              </a:rPr>
              <a:t>(https://ieeexplore.ieee.org/document/8862206)</a:t>
            </a:r>
            <a:endParaRPr sz="1572">
              <a:latin typeface="Century Gothic"/>
              <a:ea typeface="Century Gothic"/>
              <a:cs typeface="Century Gothic"/>
              <a:sym typeface="Century Gothic"/>
            </a:endParaRPr>
          </a:p>
          <a:p>
            <a:pPr indent="0" lvl="0" marL="0" rtl="0" algn="l">
              <a:spcBef>
                <a:spcPts val="0"/>
              </a:spcBef>
              <a:spcAft>
                <a:spcPts val="0"/>
              </a:spcAft>
              <a:buNone/>
            </a:pPr>
            <a:r>
              <a:t/>
            </a:r>
            <a:endParaRPr b="0" sz="1772">
              <a:latin typeface="Century Gothic"/>
              <a:ea typeface="Century Gothic"/>
              <a:cs typeface="Century Gothic"/>
              <a:sym typeface="Century Gothic"/>
            </a:endParaRPr>
          </a:p>
          <a:p>
            <a:pPr indent="0" lvl="0" marL="0" rtl="0" algn="l">
              <a:spcBef>
                <a:spcPts val="0"/>
              </a:spcBef>
              <a:spcAft>
                <a:spcPts val="0"/>
              </a:spcAft>
              <a:buNone/>
            </a:pPr>
            <a:r>
              <a:t/>
            </a:r>
            <a:endParaRPr b="0" sz="1772">
              <a:latin typeface="Century Gothic"/>
              <a:ea typeface="Century Gothic"/>
              <a:cs typeface="Century Gothic"/>
              <a:sym typeface="Century Gothic"/>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p:txBody>
      </p:sp>
      <p:pic>
        <p:nvPicPr>
          <p:cNvPr id="482" name="Google Shape;482;p70"/>
          <p:cNvPicPr preferRelativeResize="0"/>
          <p:nvPr/>
        </p:nvPicPr>
        <p:blipFill>
          <a:blip r:embed="rId3">
            <a:alphaModFix/>
          </a:blip>
          <a:stretch>
            <a:fillRect/>
          </a:stretch>
        </p:blipFill>
        <p:spPr>
          <a:xfrm>
            <a:off x="5994100" y="3576775"/>
            <a:ext cx="2272250" cy="14677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8" name="Google Shape;488;p7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9" name="Google Shape;489;p71"/>
          <p:cNvPicPr preferRelativeResize="0"/>
          <p:nvPr/>
        </p:nvPicPr>
        <p:blipFill>
          <a:blip r:embed="rId3">
            <a:alphaModFix/>
          </a:blip>
          <a:stretch>
            <a:fillRect/>
          </a:stretch>
        </p:blipFill>
        <p:spPr>
          <a:xfrm>
            <a:off x="1483325" y="663150"/>
            <a:ext cx="6783025" cy="43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89175" y="937425"/>
            <a:ext cx="8443200" cy="4206000"/>
          </a:xfrm>
          <a:prstGeom prst="rect">
            <a:avLst/>
          </a:prstGeom>
        </p:spPr>
        <p:txBody>
          <a:bodyPr anchorCtr="0" anchor="t" bIns="91425" lIns="571500" spcFirstLastPara="1" rIns="91425" wrap="square" tIns="91425">
            <a:normAutofit/>
          </a:bodyPr>
          <a:lstStyle/>
          <a:p>
            <a:pPr indent="0" lvl="0" marL="0" rtl="0" algn="just">
              <a:lnSpc>
                <a:spcPct val="100000"/>
              </a:lnSpc>
              <a:spcBef>
                <a:spcPts val="0"/>
              </a:spcBef>
              <a:spcAft>
                <a:spcPts val="0"/>
              </a:spcAft>
              <a:buNone/>
            </a:pPr>
            <a:r>
              <a:rPr lang="en" sz="1700">
                <a:solidFill>
                  <a:srgbClr val="000000"/>
                </a:solidFill>
                <a:highlight>
                  <a:srgbClr val="FFFFFF"/>
                </a:highlight>
                <a:latin typeface="Proxima Nova"/>
                <a:ea typeface="Proxima Nova"/>
                <a:cs typeface="Proxima Nova"/>
                <a:sym typeface="Proxima Nova"/>
              </a:rPr>
              <a:t>7.     </a:t>
            </a:r>
            <a:r>
              <a:rPr b="1" lang="en" sz="1700">
                <a:solidFill>
                  <a:srgbClr val="000000"/>
                </a:solidFill>
                <a:highlight>
                  <a:srgbClr val="FFFFFF"/>
                </a:highlight>
                <a:latin typeface="Proxima Nova"/>
                <a:ea typeface="Proxima Nova"/>
                <a:cs typeface="Proxima Nova"/>
                <a:sym typeface="Proxima Nova"/>
              </a:rPr>
              <a:t>An integrated approach to content based image retrieval</a:t>
            </a:r>
            <a:endParaRPr b="1"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1700">
                <a:solidFill>
                  <a:srgbClr val="000000"/>
                </a:solidFill>
                <a:highlight>
                  <a:srgbClr val="FFFFFF"/>
                </a:highlight>
                <a:latin typeface="Proxima Nova"/>
                <a:ea typeface="Proxima Nova"/>
                <a:cs typeface="Proxima Nova"/>
                <a:sym typeface="Proxima Nova"/>
              </a:rPr>
              <a:t>The author has implemented CBIR system by using Color Moment (CM) and LBP for feature extraction and Euclidean distance to compare database images and query image.</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1700">
                <a:solidFill>
                  <a:srgbClr val="000000"/>
                </a:solidFill>
                <a:highlight>
                  <a:srgbClr val="FFFFFF"/>
                </a:highlight>
                <a:latin typeface="Proxima Nova"/>
                <a:ea typeface="Proxima Nova"/>
                <a:cs typeface="Proxima Nova"/>
                <a:sym typeface="Proxima Nova"/>
              </a:rPr>
              <a:t>8.</a:t>
            </a:r>
            <a:r>
              <a:rPr b="1" lang="en" sz="1700">
                <a:solidFill>
                  <a:srgbClr val="000000"/>
                </a:solidFill>
                <a:highlight>
                  <a:srgbClr val="FFFFFF"/>
                </a:highlight>
                <a:latin typeface="Proxima Nova"/>
                <a:ea typeface="Proxima Nova"/>
                <a:cs typeface="Proxima Nova"/>
                <a:sym typeface="Proxima Nova"/>
              </a:rPr>
              <a:t>    Comparative study and optimization of feature-extraction techniques for CBIR</a:t>
            </a:r>
            <a:endParaRPr b="1"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1700">
                <a:solidFill>
                  <a:srgbClr val="000000"/>
                </a:solidFill>
                <a:highlight>
                  <a:srgbClr val="FFFFFF"/>
                </a:highlight>
                <a:latin typeface="Proxima Nova"/>
                <a:ea typeface="Proxima Nova"/>
                <a:cs typeface="Proxima Nova"/>
                <a:sym typeface="Proxima Nova"/>
              </a:rPr>
              <a:t>This paper has implemented CBIR by using Average RGB, Color Moments,   Co-occurrence, Local Color Histogram, Global Color Histogram, Geometric Moments as   feature extraction techniques and Euclidean distance to find the similarity between   images. It tries to optimize the above process resulting in much better accuracy</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1700">
              <a:solidFill>
                <a:srgbClr val="000000"/>
              </a:solidFill>
              <a:highlight>
                <a:srgbClr val="FFFFFF"/>
              </a:highlight>
              <a:latin typeface="Proxima Nova"/>
              <a:ea typeface="Proxima Nova"/>
              <a:cs typeface="Proxima Nova"/>
              <a:sym typeface="Proxima Nova"/>
            </a:endParaRPr>
          </a:p>
          <a:p>
            <a:pPr indent="0" lvl="0" marL="0" rtl="0" algn="just">
              <a:spcBef>
                <a:spcPts val="0"/>
              </a:spcBef>
              <a:spcAft>
                <a:spcPts val="1200"/>
              </a:spcAft>
              <a:buNone/>
            </a:pPr>
            <a:r>
              <a:rPr lang="en"/>
              <a:t> </a:t>
            </a:r>
            <a:endParaRPr/>
          </a:p>
        </p:txBody>
      </p:sp>
      <p:sp>
        <p:nvSpPr>
          <p:cNvPr id="92" name="Google Shape;92;p18"/>
          <p:cNvSpPr txBox="1"/>
          <p:nvPr/>
        </p:nvSpPr>
        <p:spPr>
          <a:xfrm>
            <a:off x="461200" y="101775"/>
            <a:ext cx="7342200" cy="9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50">
                <a:solidFill>
                  <a:schemeClr val="accent1"/>
                </a:solidFill>
                <a:latin typeface="Amatic SC"/>
                <a:ea typeface="Amatic SC"/>
                <a:cs typeface="Amatic SC"/>
                <a:sym typeface="Amatic SC"/>
              </a:rPr>
              <a:t>Literature Survey :</a:t>
            </a:r>
            <a:endParaRPr b="1" sz="375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2"/>
          <p:cNvSpPr txBox="1"/>
          <p:nvPr>
            <p:ph type="title"/>
          </p:nvPr>
        </p:nvSpPr>
        <p:spPr>
          <a:xfrm>
            <a:off x="311700" y="110675"/>
            <a:ext cx="8520600" cy="49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Evaluation Baseline and SOTA: </a:t>
            </a:r>
            <a:endParaRPr/>
          </a:p>
          <a:p>
            <a:pPr indent="0" lvl="0" marL="0" rtl="0" algn="l">
              <a:spcBef>
                <a:spcPts val="0"/>
              </a:spcBef>
              <a:spcAft>
                <a:spcPts val="0"/>
              </a:spcAft>
              <a:buNone/>
            </a:pPr>
            <a:r>
              <a:rPr lang="en" sz="2544">
                <a:latin typeface="Proxima Nova"/>
                <a:ea typeface="Proxima Nova"/>
                <a:cs typeface="Proxima Nova"/>
                <a:sym typeface="Proxima Nova"/>
              </a:rPr>
              <a:t>Evaluation Metric : Retrieval Time, Retrieval Accuracy</a:t>
            </a:r>
            <a:endParaRPr sz="2544">
              <a:latin typeface="Proxima Nova"/>
              <a:ea typeface="Proxima Nova"/>
              <a:cs typeface="Proxima Nova"/>
              <a:sym typeface="Proxima Nova"/>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341135" lvl="0" marL="457200" rtl="0" algn="l">
              <a:spcBef>
                <a:spcPts val="0"/>
              </a:spcBef>
              <a:spcAft>
                <a:spcPts val="0"/>
              </a:spcAft>
              <a:buSzPts val="1772"/>
              <a:buFont typeface="Century Gothic"/>
              <a:buAutoNum type="arabicPeriod"/>
            </a:pPr>
            <a:r>
              <a:rPr lang="en" sz="1572">
                <a:latin typeface="Century Gothic"/>
                <a:ea typeface="Century Gothic"/>
                <a:cs typeface="Century Gothic"/>
                <a:sym typeface="Century Gothic"/>
              </a:rPr>
              <a:t>From Baselines Perspective :</a:t>
            </a:r>
            <a:r>
              <a:rPr b="0" lang="en" sz="1572">
                <a:latin typeface="Century Gothic"/>
                <a:ea typeface="Century Gothic"/>
                <a:cs typeface="Century Gothic"/>
                <a:sym typeface="Century Gothic"/>
              </a:rPr>
              <a:t> </a:t>
            </a:r>
            <a:r>
              <a:rPr b="0" lang="en" sz="1372">
                <a:latin typeface="Century Gothic"/>
                <a:ea typeface="Century Gothic"/>
                <a:cs typeface="Century Gothic"/>
                <a:sym typeface="Century Gothic"/>
              </a:rPr>
              <a:t>Image Retrieval Accuracy Improve on Best Models as shown in previous slides.</a:t>
            </a:r>
            <a:endParaRPr b="0" sz="1372">
              <a:latin typeface="Century Gothic"/>
              <a:ea typeface="Century Gothic"/>
              <a:cs typeface="Century Gothic"/>
              <a:sym typeface="Century Gothic"/>
            </a:endParaRPr>
          </a:p>
          <a:p>
            <a:pPr indent="-341135" lvl="0" marL="457200" rtl="0" algn="l">
              <a:spcBef>
                <a:spcPts val="0"/>
              </a:spcBef>
              <a:spcAft>
                <a:spcPts val="0"/>
              </a:spcAft>
              <a:buSzPts val="1772"/>
              <a:buFont typeface="Century Gothic"/>
              <a:buAutoNum type="arabicPeriod"/>
            </a:pPr>
            <a:r>
              <a:rPr lang="en" sz="1572">
                <a:latin typeface="Century Gothic"/>
                <a:ea typeface="Century Gothic"/>
                <a:cs typeface="Century Gothic"/>
                <a:sym typeface="Century Gothic"/>
              </a:rPr>
              <a:t>From SOTA Perspective : </a:t>
            </a:r>
            <a:r>
              <a:rPr b="0" lang="en" sz="1372">
                <a:latin typeface="Century Gothic"/>
                <a:ea typeface="Century Gothic"/>
                <a:cs typeface="Century Gothic"/>
                <a:sym typeface="Century Gothic"/>
              </a:rPr>
              <a:t>They considered below paper in which they Showed the Analysis of 8 Test Images and they retrieved corresponding (&lt;= 76 Images from each) and Computed Accuracy</a:t>
            </a:r>
            <a:endParaRPr b="0" sz="1372">
              <a:latin typeface="Century Gothic"/>
              <a:ea typeface="Century Gothic"/>
              <a:cs typeface="Century Gothic"/>
              <a:sym typeface="Century Gothic"/>
            </a:endParaRPr>
          </a:p>
          <a:p>
            <a:pPr indent="0" lvl="0" marL="0" rtl="0" algn="l">
              <a:spcBef>
                <a:spcPts val="0"/>
              </a:spcBef>
              <a:spcAft>
                <a:spcPts val="0"/>
              </a:spcAft>
              <a:buNone/>
            </a:pPr>
            <a:r>
              <a:rPr b="0" lang="en" sz="1372">
                <a:latin typeface="Century Gothic"/>
                <a:ea typeface="Century Gothic"/>
                <a:cs typeface="Century Gothic"/>
                <a:sym typeface="Century Gothic"/>
              </a:rPr>
              <a:t>	</a:t>
            </a:r>
            <a:endParaRPr b="0" sz="1572">
              <a:latin typeface="Century Gothic"/>
              <a:ea typeface="Century Gothic"/>
              <a:cs typeface="Century Gothic"/>
              <a:sym typeface="Century Gothic"/>
            </a:endParaRPr>
          </a:p>
          <a:p>
            <a:pPr indent="0" lvl="0" marL="0" rtl="0" algn="l">
              <a:spcBef>
                <a:spcPts val="0"/>
              </a:spcBef>
              <a:spcAft>
                <a:spcPts val="0"/>
              </a:spcAft>
              <a:buNone/>
            </a:pPr>
            <a:r>
              <a:rPr b="0" lang="en" sz="1572">
                <a:latin typeface="Century Gothic"/>
                <a:ea typeface="Century Gothic"/>
                <a:cs typeface="Century Gothic"/>
                <a:sym typeface="Century Gothic"/>
              </a:rPr>
              <a:t>Link : </a:t>
            </a:r>
            <a:r>
              <a:rPr lang="en" sz="1572">
                <a:latin typeface="Century Gothic"/>
                <a:ea typeface="Century Gothic"/>
                <a:cs typeface="Century Gothic"/>
                <a:sym typeface="Century Gothic"/>
              </a:rPr>
              <a:t>(</a:t>
            </a:r>
            <a:r>
              <a:rPr lang="en" sz="1572" u="sng">
                <a:solidFill>
                  <a:schemeClr val="hlink"/>
                </a:solidFill>
                <a:latin typeface="Century Gothic"/>
                <a:ea typeface="Century Gothic"/>
                <a:cs typeface="Century Gothic"/>
                <a:sym typeface="Century Gothic"/>
                <a:hlinkClick r:id="rId3"/>
              </a:rPr>
              <a:t>https://ieeexplore.ieee.org/document/8862206</a:t>
            </a:r>
            <a:r>
              <a:rPr lang="en" sz="1572">
                <a:latin typeface="Century Gothic"/>
                <a:ea typeface="Century Gothic"/>
                <a:cs typeface="Century Gothic"/>
                <a:sym typeface="Century Gothic"/>
              </a:rPr>
              <a:t>)</a:t>
            </a:r>
            <a:endParaRPr sz="1572">
              <a:latin typeface="Century Gothic"/>
              <a:ea typeface="Century Gothic"/>
              <a:cs typeface="Century Gothic"/>
              <a:sym typeface="Century Gothic"/>
            </a:endParaRPr>
          </a:p>
          <a:p>
            <a:pPr indent="0" lvl="0" marL="0" rtl="0" algn="l">
              <a:spcBef>
                <a:spcPts val="0"/>
              </a:spcBef>
              <a:spcAft>
                <a:spcPts val="0"/>
              </a:spcAft>
              <a:buNone/>
            </a:pPr>
            <a:r>
              <a:t/>
            </a:r>
            <a:endParaRPr b="0" sz="1772">
              <a:latin typeface="Century Gothic"/>
              <a:ea typeface="Century Gothic"/>
              <a:cs typeface="Century Gothic"/>
              <a:sym typeface="Century Gothic"/>
            </a:endParaRPr>
          </a:p>
          <a:p>
            <a:pPr indent="0" lvl="0" marL="0" rtl="0" algn="l">
              <a:spcBef>
                <a:spcPts val="0"/>
              </a:spcBef>
              <a:spcAft>
                <a:spcPts val="0"/>
              </a:spcAft>
              <a:buNone/>
            </a:pPr>
            <a:r>
              <a:rPr b="0" lang="en" sz="1272">
                <a:latin typeface="Century Gothic"/>
                <a:ea typeface="Century Gothic"/>
                <a:cs typeface="Century Gothic"/>
                <a:sym typeface="Century Gothic"/>
              </a:rPr>
              <a:t>In our Case we tested on 5 images from each class.</a:t>
            </a:r>
            <a:endParaRPr b="0" sz="1272">
              <a:latin typeface="Century Gothic"/>
              <a:ea typeface="Century Gothic"/>
              <a:cs typeface="Century Gothic"/>
              <a:sym typeface="Century Gothic"/>
            </a:endParaRPr>
          </a:p>
          <a:p>
            <a:pPr indent="0" lvl="0" marL="0" rtl="0" algn="l">
              <a:spcBef>
                <a:spcPts val="0"/>
              </a:spcBef>
              <a:spcAft>
                <a:spcPts val="0"/>
              </a:spcAft>
              <a:buNone/>
            </a:pPr>
            <a:r>
              <a:rPr b="0" lang="en" sz="1272">
                <a:latin typeface="Century Gothic"/>
                <a:ea typeface="Century Gothic"/>
                <a:cs typeface="Century Gothic"/>
                <a:sym typeface="Century Gothic"/>
              </a:rPr>
              <a:t>(Maximum Image Classification Accuracy)</a:t>
            </a:r>
            <a:endParaRPr b="0" sz="1272">
              <a:latin typeface="Century Gothic"/>
              <a:ea typeface="Century Gothic"/>
              <a:cs typeface="Century Gothic"/>
              <a:sym typeface="Century Gothic"/>
            </a:endParaRPr>
          </a:p>
          <a:p>
            <a:pPr indent="0" lvl="0" marL="0" rtl="0" algn="l">
              <a:spcBef>
                <a:spcPts val="0"/>
              </a:spcBef>
              <a:spcAft>
                <a:spcPts val="0"/>
              </a:spcAft>
              <a:buNone/>
            </a:pPr>
            <a:r>
              <a:t/>
            </a:r>
            <a:endParaRPr b="0" sz="1272">
              <a:latin typeface="Century Gothic"/>
              <a:ea typeface="Century Gothic"/>
              <a:cs typeface="Century Gothic"/>
              <a:sym typeface="Century Gothic"/>
            </a:endParaRPr>
          </a:p>
          <a:p>
            <a:pPr indent="0" lvl="0" marL="0" rtl="0" algn="l">
              <a:spcBef>
                <a:spcPts val="0"/>
              </a:spcBef>
              <a:spcAft>
                <a:spcPts val="0"/>
              </a:spcAft>
              <a:buNone/>
            </a:pPr>
            <a:r>
              <a:rPr lang="en" sz="1772">
                <a:latin typeface="Century Gothic"/>
                <a:ea typeface="Century Gothic"/>
                <a:cs typeface="Century Gothic"/>
                <a:sym typeface="Century Gothic"/>
              </a:rPr>
              <a:t>Oxford VGG 16 : 72%, Time = 0.39 </a:t>
            </a:r>
            <a:endParaRPr sz="1772">
              <a:latin typeface="Century Gothic"/>
              <a:ea typeface="Century Gothic"/>
              <a:cs typeface="Century Gothic"/>
              <a:sym typeface="Century Gothic"/>
            </a:endParaRPr>
          </a:p>
          <a:p>
            <a:pPr indent="0" lvl="0" marL="0" rtl="0" algn="l">
              <a:spcBef>
                <a:spcPts val="0"/>
              </a:spcBef>
              <a:spcAft>
                <a:spcPts val="0"/>
              </a:spcAft>
              <a:buNone/>
            </a:pPr>
            <a:r>
              <a:rPr lang="en" sz="1772">
                <a:latin typeface="Century Gothic"/>
                <a:ea typeface="Century Gothic"/>
                <a:cs typeface="Century Gothic"/>
                <a:sym typeface="Century Gothic"/>
              </a:rPr>
              <a:t>Paris VGG16 : 78%, Time = 0.37</a:t>
            </a:r>
            <a:endParaRPr sz="1772">
              <a:latin typeface="Century Gothic"/>
              <a:ea typeface="Century Gothic"/>
              <a:cs typeface="Century Gothic"/>
              <a:sym typeface="Century Gothic"/>
            </a:endParaRPr>
          </a:p>
          <a:p>
            <a:pPr indent="0" lvl="0" marL="0" rtl="0" algn="l">
              <a:spcBef>
                <a:spcPts val="0"/>
              </a:spcBef>
              <a:spcAft>
                <a:spcPts val="0"/>
              </a:spcAft>
              <a:buNone/>
            </a:pPr>
            <a:r>
              <a:rPr lang="en" sz="1772">
                <a:latin typeface="Century Gothic"/>
                <a:ea typeface="Century Gothic"/>
                <a:cs typeface="Century Gothic"/>
                <a:sym typeface="Century Gothic"/>
              </a:rPr>
              <a:t>CBIR VGGI6 / CBIR ResNet50 :  80%, Time = 0.5 </a:t>
            </a:r>
            <a:endParaRPr sz="1772">
              <a:latin typeface="Century Gothic"/>
              <a:ea typeface="Century Gothic"/>
              <a:cs typeface="Century Gothic"/>
              <a:sym typeface="Century Gothic"/>
            </a:endParaRPr>
          </a:p>
        </p:txBody>
      </p:sp>
      <p:pic>
        <p:nvPicPr>
          <p:cNvPr id="495" name="Google Shape;495;p72"/>
          <p:cNvPicPr preferRelativeResize="0"/>
          <p:nvPr/>
        </p:nvPicPr>
        <p:blipFill>
          <a:blip r:embed="rId4">
            <a:alphaModFix/>
          </a:blip>
          <a:stretch>
            <a:fillRect/>
          </a:stretch>
        </p:blipFill>
        <p:spPr>
          <a:xfrm>
            <a:off x="5994100" y="3114050"/>
            <a:ext cx="2752675" cy="1778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3"/>
          <p:cNvSpPr txBox="1"/>
          <p:nvPr>
            <p:ph type="title"/>
          </p:nvPr>
        </p:nvSpPr>
        <p:spPr>
          <a:xfrm>
            <a:off x="311700" y="110675"/>
            <a:ext cx="8520600" cy="49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 Contributions </a:t>
            </a:r>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0" lvl="0" marL="0" rtl="0" algn="l">
              <a:spcBef>
                <a:spcPts val="0"/>
              </a:spcBef>
              <a:spcAft>
                <a:spcPts val="0"/>
              </a:spcAft>
              <a:buNone/>
            </a:pPr>
            <a:r>
              <a:t/>
            </a:r>
            <a:endParaRPr sz="1772">
              <a:latin typeface="Century Gothic"/>
              <a:ea typeface="Century Gothic"/>
              <a:cs typeface="Century Gothic"/>
              <a:sym typeface="Century Gothic"/>
            </a:endParaRPr>
          </a:p>
          <a:p>
            <a:pPr indent="0" lvl="0" marL="0" rtl="0" algn="just">
              <a:spcBef>
                <a:spcPts val="0"/>
              </a:spcBef>
              <a:spcAft>
                <a:spcPts val="0"/>
              </a:spcAft>
              <a:buNone/>
            </a:pPr>
            <a:r>
              <a:rPr lang="en" sz="1772">
                <a:latin typeface="Century Gothic"/>
                <a:ea typeface="Century Gothic"/>
                <a:cs typeface="Century Gothic"/>
                <a:sym typeface="Century Gothic"/>
              </a:rPr>
              <a:t>Akhil Mahajan : </a:t>
            </a:r>
            <a:r>
              <a:rPr b="0" lang="en" sz="1572">
                <a:latin typeface="Century Gothic"/>
                <a:ea typeface="Century Gothic"/>
                <a:cs typeface="Century Gothic"/>
                <a:sym typeface="Century Gothic"/>
              </a:rPr>
              <a:t>Proposed Architecture, Perform Analysis on Approach 1, 2, Methodology, Literature Survey Inceptionv3, ResNet50 and VGG16, worked on Baselines and Paris Dataset, Report.</a:t>
            </a:r>
            <a:endParaRPr b="0" sz="1572">
              <a:latin typeface="Century Gothic"/>
              <a:ea typeface="Century Gothic"/>
              <a:cs typeface="Century Gothic"/>
              <a:sym typeface="Century Gothic"/>
            </a:endParaRPr>
          </a:p>
          <a:p>
            <a:pPr indent="0" lvl="0" marL="0" rtl="0" algn="just">
              <a:spcBef>
                <a:spcPts val="0"/>
              </a:spcBef>
              <a:spcAft>
                <a:spcPts val="0"/>
              </a:spcAft>
              <a:buNone/>
            </a:pPr>
            <a:r>
              <a:rPr lang="en" sz="1772">
                <a:latin typeface="Century Gothic"/>
                <a:ea typeface="Century Gothic"/>
                <a:cs typeface="Century Gothic"/>
                <a:sym typeface="Century Gothic"/>
              </a:rPr>
              <a:t>Anjali Jain : </a:t>
            </a:r>
            <a:r>
              <a:rPr b="0" lang="en" sz="1572">
                <a:latin typeface="Century Gothic"/>
                <a:ea typeface="Century Gothic"/>
                <a:cs typeface="Century Gothic"/>
                <a:sym typeface="Century Gothic"/>
              </a:rPr>
              <a:t>Worked on CBIR Dataset, Performing Data Preprocessing, Model Training, Analysis, Evaluation, plotting, Baselines, Report.</a:t>
            </a:r>
            <a:endParaRPr b="0" sz="1572">
              <a:latin typeface="Century Gothic"/>
              <a:ea typeface="Century Gothic"/>
              <a:cs typeface="Century Gothic"/>
              <a:sym typeface="Century Gothic"/>
            </a:endParaRPr>
          </a:p>
          <a:p>
            <a:pPr indent="0" lvl="0" marL="0" rtl="0" algn="just">
              <a:spcBef>
                <a:spcPts val="0"/>
              </a:spcBef>
              <a:spcAft>
                <a:spcPts val="0"/>
              </a:spcAft>
              <a:buNone/>
            </a:pPr>
            <a:r>
              <a:rPr lang="en" sz="1772">
                <a:latin typeface="Century Gothic"/>
                <a:ea typeface="Century Gothic"/>
                <a:cs typeface="Century Gothic"/>
                <a:sym typeface="Century Gothic"/>
              </a:rPr>
              <a:t>Prabal Jain : </a:t>
            </a:r>
            <a:r>
              <a:rPr b="0" lang="en" sz="1572">
                <a:latin typeface="Century Gothic"/>
                <a:ea typeface="Century Gothic"/>
                <a:cs typeface="Century Gothic"/>
                <a:sym typeface="Century Gothic"/>
              </a:rPr>
              <a:t>Worked on Oxford Dataset, Performing Data Preprocessing, Model Training, Analysis, Evaluation, Plotting,Baselines,Report.</a:t>
            </a:r>
            <a:endParaRPr b="0" sz="1572">
              <a:latin typeface="Century Gothic"/>
              <a:ea typeface="Century Gothic"/>
              <a:cs typeface="Century Gothic"/>
              <a:sym typeface="Century Gothic"/>
            </a:endParaRPr>
          </a:p>
          <a:p>
            <a:pPr indent="0" lvl="0" marL="0" rtl="0" algn="just">
              <a:spcBef>
                <a:spcPts val="0"/>
              </a:spcBef>
              <a:spcAft>
                <a:spcPts val="0"/>
              </a:spcAft>
              <a:buNone/>
            </a:pPr>
            <a:r>
              <a:rPr lang="en" sz="1772">
                <a:latin typeface="Century Gothic"/>
                <a:ea typeface="Century Gothic"/>
                <a:cs typeface="Century Gothic"/>
                <a:sym typeface="Century Gothic"/>
              </a:rPr>
              <a:t>Shradha Sabhlok : </a:t>
            </a:r>
            <a:r>
              <a:rPr b="0" lang="en" sz="1572">
                <a:latin typeface="Century Gothic"/>
                <a:ea typeface="Century Gothic"/>
                <a:cs typeface="Century Gothic"/>
                <a:sym typeface="Century Gothic"/>
              </a:rPr>
              <a:t>Worked on Paris Dataset, Performing Data Preprocessing, Model Training, Analysis, Evaluation, plotting, Baselines, Data Cleaning,Report.</a:t>
            </a:r>
            <a:endParaRPr b="0" sz="1572">
              <a:latin typeface="Century Gothic"/>
              <a:ea typeface="Century Gothic"/>
              <a:cs typeface="Century Gothic"/>
              <a:sym typeface="Century Gothic"/>
            </a:endParaRPr>
          </a:p>
          <a:p>
            <a:pPr indent="0" lvl="0" marL="0" rtl="0" algn="l">
              <a:spcBef>
                <a:spcPts val="0"/>
              </a:spcBef>
              <a:spcAft>
                <a:spcPts val="0"/>
              </a:spcAft>
              <a:buNone/>
            </a:pPr>
            <a:r>
              <a:t/>
            </a:r>
            <a:endParaRPr b="0" sz="1772">
              <a:latin typeface="Century Gothic"/>
              <a:ea typeface="Century Gothic"/>
              <a:cs typeface="Century Gothic"/>
              <a:sym typeface="Century Gothic"/>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txBox="1"/>
          <p:nvPr>
            <p:ph type="title"/>
          </p:nvPr>
        </p:nvSpPr>
        <p:spPr>
          <a:xfrm>
            <a:off x="2665500" y="451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Thank You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50400" y="980650"/>
            <a:ext cx="8443200" cy="4610400"/>
          </a:xfrm>
          <a:prstGeom prst="rect">
            <a:avLst/>
          </a:prstGeom>
        </p:spPr>
        <p:txBody>
          <a:bodyPr anchorCtr="0" anchor="t" bIns="91425" lIns="571500" spcFirstLastPara="1" rIns="91425" wrap="square" tIns="91425">
            <a:normAutofit fontScale="55000" lnSpcReduction="10000"/>
          </a:bodyPr>
          <a:lstStyle/>
          <a:p>
            <a:pPr indent="0" lvl="0" marL="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9</a:t>
            </a:r>
            <a:r>
              <a:rPr lang="en" sz="2350">
                <a:solidFill>
                  <a:srgbClr val="000000"/>
                </a:solidFill>
                <a:highlight>
                  <a:srgbClr val="FFFFFF"/>
                </a:highlight>
                <a:latin typeface="Proxima Nova"/>
                <a:ea typeface="Proxima Nova"/>
                <a:cs typeface="Proxima Nova"/>
                <a:sym typeface="Proxima Nova"/>
              </a:rPr>
              <a:t>.     </a:t>
            </a:r>
            <a:r>
              <a:rPr b="1" lang="en" sz="2350">
                <a:solidFill>
                  <a:srgbClr val="000000"/>
                </a:solidFill>
                <a:highlight>
                  <a:srgbClr val="FFFFFF"/>
                </a:highlight>
                <a:latin typeface="Proxima Nova"/>
                <a:ea typeface="Proxima Nova"/>
                <a:cs typeface="Proxima Nova"/>
                <a:sym typeface="Proxima Nova"/>
              </a:rPr>
              <a:t>Very deep convolutional networks for large-scale image recognition</a:t>
            </a:r>
            <a:endParaRPr b="1" sz="2350">
              <a:solidFill>
                <a:srgbClr val="000000"/>
              </a:solidFill>
              <a:highlight>
                <a:srgbClr val="FFFFFF"/>
              </a:highlight>
              <a:latin typeface="Proxima Nova"/>
              <a:ea typeface="Proxima Nova"/>
              <a:cs typeface="Proxima Nova"/>
              <a:sym typeface="Proxima Nova"/>
            </a:endParaRPr>
          </a:p>
          <a:p>
            <a:pPr indent="0" lvl="0" marL="5715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Authors used convolution network known as VGG16. They have tried to use very small convolution filters and evaluated convolution networks of high depth of around 16 to 19 weight layers. The dataset used by authors is ImageNet having about 1000 class labels spread over about 15 million images. The authors concluded that VGG16 is an easy to use and implement model for image classification along with providing significant improvements over the traditional models and accuracy improves by using higher depth convolution networks. The major drawbacks experience with this model is its very slow rate of training. </a:t>
            </a:r>
            <a:endParaRPr b="1" sz="235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b="1" lang="en" sz="2350">
                <a:solidFill>
                  <a:srgbClr val="000000"/>
                </a:solidFill>
                <a:highlight>
                  <a:srgbClr val="FFFFFF"/>
                </a:highlight>
                <a:latin typeface="Proxima Nova"/>
                <a:ea typeface="Proxima Nova"/>
                <a:cs typeface="Proxima Nova"/>
                <a:sym typeface="Proxima Nova"/>
              </a:rPr>
              <a:t>	</a:t>
            </a:r>
            <a:endParaRPr b="1" sz="235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10. 	</a:t>
            </a:r>
            <a:r>
              <a:rPr b="1" lang="en" sz="2350">
                <a:solidFill>
                  <a:srgbClr val="000000"/>
                </a:solidFill>
                <a:highlight>
                  <a:srgbClr val="FFFFFF"/>
                </a:highlight>
                <a:latin typeface="Proxima Nova"/>
                <a:ea typeface="Proxima Nova"/>
                <a:cs typeface="Proxima Nova"/>
                <a:sym typeface="Proxima Nova"/>
              </a:rPr>
              <a:t>Inception-v3 for flower classification</a:t>
            </a:r>
            <a:endParaRPr b="1" sz="2350">
              <a:solidFill>
                <a:srgbClr val="000000"/>
              </a:solidFill>
              <a:highlight>
                <a:srgbClr val="FFFFFF"/>
              </a:highlight>
              <a:latin typeface="Proxima Nova"/>
              <a:ea typeface="Proxima Nova"/>
              <a:cs typeface="Proxima Nova"/>
              <a:sym typeface="Proxima Nova"/>
            </a:endParaRPr>
          </a:p>
          <a:p>
            <a:pPr indent="0" lvl="0" marL="5715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In this Paper Authors used Inceptionv3 for Flower Classification Where they Used Transfer Learning and their model achieved an accuracy of 95% and 94% on Oxford-I7 and Oxford-102 Flower Dataset Respectively we chose this paper of Classification because there were more number of Classes in Flower Dataset (28 kinds of Flower)</a:t>
            </a:r>
            <a:endParaRPr sz="2350">
              <a:solidFill>
                <a:srgbClr val="000000"/>
              </a:solidFill>
              <a:highlight>
                <a:srgbClr val="FFFFFF"/>
              </a:highlight>
              <a:latin typeface="Proxima Nova"/>
              <a:ea typeface="Proxima Nova"/>
              <a:cs typeface="Proxima Nova"/>
              <a:sym typeface="Proxima Nova"/>
            </a:endParaRPr>
          </a:p>
          <a:p>
            <a:pPr indent="0" lvl="0" marL="57150" rtl="0" algn="just">
              <a:lnSpc>
                <a:spcPct val="100000"/>
              </a:lnSpc>
              <a:spcBef>
                <a:spcPts val="0"/>
              </a:spcBef>
              <a:spcAft>
                <a:spcPts val="0"/>
              </a:spcAft>
              <a:buNone/>
            </a:pPr>
            <a:r>
              <a:t/>
            </a:r>
            <a:endParaRPr sz="235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11.      </a:t>
            </a:r>
            <a:r>
              <a:rPr b="1" lang="en" sz="2350">
                <a:solidFill>
                  <a:srgbClr val="000000"/>
                </a:solidFill>
                <a:highlight>
                  <a:srgbClr val="FFFFFF"/>
                </a:highlight>
                <a:latin typeface="Proxima Nova"/>
                <a:ea typeface="Proxima Nova"/>
                <a:cs typeface="Proxima Nova"/>
                <a:sym typeface="Proxima Nova"/>
              </a:rPr>
              <a:t>An analysis of CNNs for image classification</a:t>
            </a:r>
            <a:endParaRPr b="1" sz="235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rPr lang="en" sz="2350">
                <a:solidFill>
                  <a:srgbClr val="000000"/>
                </a:solidFill>
                <a:highlight>
                  <a:srgbClr val="FFFFFF"/>
                </a:highlight>
                <a:latin typeface="Proxima Nova"/>
                <a:ea typeface="Proxima Nova"/>
                <a:cs typeface="Proxima Nova"/>
                <a:sym typeface="Proxima Nova"/>
              </a:rPr>
              <a:t>Authors have performed classification task on CIFAR10 and CIFAR100 dataset  using deep convolutional neural         network ResNet50 which stands for Residual Learning. It performs better for CIFAR10 as it has only 10 classes and average for CIFAR100 because of presence of more classes.</a:t>
            </a:r>
            <a:endParaRPr sz="2350">
              <a:solidFill>
                <a:srgbClr val="000000"/>
              </a:solidFill>
              <a:highlight>
                <a:srgbClr val="FFFFFF"/>
              </a:highlight>
              <a:latin typeface="Proxima Nova"/>
              <a:ea typeface="Proxima Nova"/>
              <a:cs typeface="Proxima Nova"/>
              <a:sym typeface="Proxima Nova"/>
            </a:endParaRPr>
          </a:p>
          <a:p>
            <a:pPr indent="0" lvl="0" marL="57150" rtl="0" algn="just">
              <a:lnSpc>
                <a:spcPct val="100000"/>
              </a:lnSpc>
              <a:spcBef>
                <a:spcPts val="0"/>
              </a:spcBef>
              <a:spcAft>
                <a:spcPts val="0"/>
              </a:spcAft>
              <a:buNone/>
            </a:pPr>
            <a:r>
              <a:t/>
            </a:r>
            <a:endParaRPr b="1" sz="2737">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sz="1700">
              <a:solidFill>
                <a:srgbClr val="000000"/>
              </a:solidFill>
              <a:highlight>
                <a:srgbClr val="FFFFFF"/>
              </a:highlight>
              <a:latin typeface="Proxima Nova"/>
              <a:ea typeface="Proxima Nova"/>
              <a:cs typeface="Proxima Nova"/>
              <a:sym typeface="Proxima Nova"/>
            </a:endParaRPr>
          </a:p>
          <a:p>
            <a:pPr indent="0" lvl="0" marL="0" rtl="0" algn="just">
              <a:lnSpc>
                <a:spcPct val="100000"/>
              </a:lnSpc>
              <a:spcBef>
                <a:spcPts val="0"/>
              </a:spcBef>
              <a:spcAft>
                <a:spcPts val="0"/>
              </a:spcAft>
              <a:buNone/>
            </a:pPr>
            <a:r>
              <a:t/>
            </a:r>
            <a:endParaRPr b="1" sz="1700">
              <a:solidFill>
                <a:srgbClr val="000000"/>
              </a:solidFill>
              <a:highlight>
                <a:srgbClr val="FFFFFF"/>
              </a:highlight>
              <a:latin typeface="Proxima Nova"/>
              <a:ea typeface="Proxima Nova"/>
              <a:cs typeface="Proxima Nova"/>
              <a:sym typeface="Proxima Nova"/>
            </a:endParaRPr>
          </a:p>
          <a:p>
            <a:pPr indent="0" lvl="0" marL="0" rtl="0" algn="just">
              <a:spcBef>
                <a:spcPts val="0"/>
              </a:spcBef>
              <a:spcAft>
                <a:spcPts val="1200"/>
              </a:spcAft>
              <a:buNone/>
            </a:pPr>
            <a:r>
              <a:rPr lang="en"/>
              <a:t> </a:t>
            </a:r>
            <a:endParaRPr/>
          </a:p>
        </p:txBody>
      </p:sp>
      <p:sp>
        <p:nvSpPr>
          <p:cNvPr id="98" name="Google Shape;98;p19"/>
          <p:cNvSpPr txBox="1"/>
          <p:nvPr/>
        </p:nvSpPr>
        <p:spPr>
          <a:xfrm>
            <a:off x="317125" y="130600"/>
            <a:ext cx="7342200" cy="9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50">
                <a:solidFill>
                  <a:schemeClr val="accent1"/>
                </a:solidFill>
                <a:latin typeface="Amatic SC"/>
                <a:ea typeface="Amatic SC"/>
                <a:cs typeface="Amatic SC"/>
                <a:sym typeface="Amatic SC"/>
              </a:rPr>
              <a:t>Literature Survey :</a:t>
            </a:r>
            <a:endParaRPr b="1" sz="375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Exploration</a:t>
            </a:r>
            <a:endParaRPr/>
          </a:p>
        </p:txBody>
      </p:sp>
      <p:sp>
        <p:nvSpPr>
          <p:cNvPr id="104" name="Google Shape;104;p20"/>
          <p:cNvSpPr txBox="1"/>
          <p:nvPr>
            <p:ph idx="1" type="body"/>
          </p:nvPr>
        </p:nvSpPr>
        <p:spPr>
          <a:xfrm>
            <a:off x="311700" y="1000075"/>
            <a:ext cx="8587800" cy="385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latin typeface="Proxima Nova"/>
                <a:ea typeface="Proxima Nova"/>
                <a:cs typeface="Proxima Nova"/>
                <a:sym typeface="Proxima Nova"/>
              </a:rPr>
              <a:t>    We used 3 Datasets for our Image retrieval Task :</a:t>
            </a:r>
            <a:endParaRPr>
              <a:solidFill>
                <a:srgbClr val="000000"/>
              </a:solidFill>
              <a:latin typeface="Proxima Nova"/>
              <a:ea typeface="Proxima Nova"/>
              <a:cs typeface="Proxima Nova"/>
              <a:sym typeface="Proxima Nova"/>
            </a:endParaRPr>
          </a:p>
          <a:p>
            <a:pPr indent="-342900" lvl="0" marL="914400" rtl="0" algn="just">
              <a:spcBef>
                <a:spcPts val="1200"/>
              </a:spcBef>
              <a:spcAft>
                <a:spcPts val="0"/>
              </a:spcAft>
              <a:buClr>
                <a:srgbClr val="000000"/>
              </a:buClr>
              <a:buSzPts val="1800"/>
              <a:buFont typeface="Proxima Nova"/>
              <a:buChar char="●"/>
            </a:pPr>
            <a:r>
              <a:rPr b="1" lang="en" sz="1900">
                <a:solidFill>
                  <a:srgbClr val="000000"/>
                </a:solidFill>
                <a:latin typeface="Proxima Nova"/>
                <a:ea typeface="Proxima Nova"/>
                <a:cs typeface="Proxima Nova"/>
                <a:sym typeface="Proxima Nova"/>
              </a:rPr>
              <a:t>CBIR-50</a:t>
            </a:r>
            <a:r>
              <a:rPr b="1" lang="en">
                <a:solidFill>
                  <a:srgbClr val="000000"/>
                </a:solidFill>
                <a:latin typeface="Proxima Nova"/>
                <a:ea typeface="Proxima Nova"/>
                <a:cs typeface="Proxima Nova"/>
                <a:sym typeface="Proxima Nova"/>
              </a:rPr>
              <a:t>: </a:t>
            </a:r>
            <a:r>
              <a:rPr lang="en">
                <a:solidFill>
                  <a:srgbClr val="000000"/>
                </a:solidFill>
                <a:latin typeface="Proxima Nova"/>
                <a:ea typeface="Proxima Nova"/>
                <a:cs typeface="Proxima Nova"/>
                <a:sym typeface="Proxima Nova"/>
              </a:rPr>
              <a:t>It consists of 10,000 images, which are clustered into 50 categories namely Mobiles, India Gate, Kangaroo, Jeans etc. , each category has 200 images of varying sizes.</a:t>
            </a:r>
            <a:r>
              <a:rPr b="1" lang="en">
                <a:solidFill>
                  <a:srgbClr val="000000"/>
                </a:solidFill>
                <a:latin typeface="Proxima Nova"/>
                <a:ea typeface="Proxima Nova"/>
                <a:cs typeface="Proxima Nova"/>
                <a:sym typeface="Proxima Nova"/>
              </a:rPr>
              <a:t> </a:t>
            </a:r>
            <a:endParaRPr b="1">
              <a:solidFill>
                <a:srgbClr val="000000"/>
              </a:solidFill>
              <a:latin typeface="Proxima Nova"/>
              <a:ea typeface="Proxima Nova"/>
              <a:cs typeface="Proxima Nova"/>
              <a:sym typeface="Proxima Nova"/>
            </a:endParaRPr>
          </a:p>
          <a:p>
            <a:pPr indent="-342900" lvl="0" marL="914400" rtl="0" algn="just">
              <a:spcBef>
                <a:spcPts val="0"/>
              </a:spcBef>
              <a:spcAft>
                <a:spcPts val="0"/>
              </a:spcAft>
              <a:buClr>
                <a:srgbClr val="000000"/>
              </a:buClr>
              <a:buSzPts val="1800"/>
              <a:buFont typeface="Proxima Nova"/>
              <a:buChar char="●"/>
            </a:pPr>
            <a:r>
              <a:rPr b="1" lang="en" sz="1908">
                <a:solidFill>
                  <a:srgbClr val="000000"/>
                </a:solidFill>
                <a:latin typeface="Proxima Nova"/>
                <a:ea typeface="Proxima Nova"/>
                <a:cs typeface="Proxima Nova"/>
                <a:sym typeface="Proxima Nova"/>
              </a:rPr>
              <a:t>Oxford:</a:t>
            </a:r>
            <a:r>
              <a:rPr b="1" lang="en">
                <a:solidFill>
                  <a:srgbClr val="000000"/>
                </a:solidFill>
                <a:latin typeface="Proxima Nova"/>
                <a:ea typeface="Proxima Nova"/>
                <a:cs typeface="Proxima Nova"/>
                <a:sym typeface="Proxima Nova"/>
              </a:rPr>
              <a:t> </a:t>
            </a:r>
            <a:r>
              <a:rPr lang="en">
                <a:solidFill>
                  <a:srgbClr val="000000"/>
                </a:solidFill>
                <a:latin typeface="Proxima Nova"/>
                <a:ea typeface="Proxima Nova"/>
                <a:cs typeface="Proxima Nova"/>
                <a:sym typeface="Proxima Nova"/>
              </a:rPr>
              <a:t>The Oxford Buildings Dataset consists of 5062 images collected from Flickr by searching for particular Oxford landmarks. The collection has been manually annotated to generate a comprehensive ground truth for 11 different landmarks, each represented by 5 possible queries. </a:t>
            </a:r>
            <a:endParaRPr>
              <a:solidFill>
                <a:srgbClr val="000000"/>
              </a:solidFill>
              <a:latin typeface="Proxima Nova"/>
              <a:ea typeface="Proxima Nova"/>
              <a:cs typeface="Proxima Nova"/>
              <a:sym typeface="Proxima Nova"/>
            </a:endParaRPr>
          </a:p>
          <a:p>
            <a:pPr indent="-342900" lvl="0" marL="914400" rtl="0" algn="just">
              <a:spcBef>
                <a:spcPts val="0"/>
              </a:spcBef>
              <a:spcAft>
                <a:spcPts val="0"/>
              </a:spcAft>
              <a:buClr>
                <a:srgbClr val="000000"/>
              </a:buClr>
              <a:buSzPts val="1800"/>
              <a:buFont typeface="Proxima Nova"/>
              <a:buChar char="●"/>
            </a:pPr>
            <a:r>
              <a:rPr b="1" lang="en" sz="1908">
                <a:solidFill>
                  <a:srgbClr val="000000"/>
                </a:solidFill>
                <a:latin typeface="Proxima Nova"/>
                <a:ea typeface="Proxima Nova"/>
                <a:cs typeface="Proxima Nova"/>
                <a:sym typeface="Proxima Nova"/>
              </a:rPr>
              <a:t>Paris:</a:t>
            </a:r>
            <a:r>
              <a:rPr b="1" lang="en">
                <a:solidFill>
                  <a:srgbClr val="000000"/>
                </a:solidFill>
                <a:latin typeface="Proxima Nova"/>
                <a:ea typeface="Proxima Nova"/>
                <a:cs typeface="Proxima Nova"/>
                <a:sym typeface="Proxima Nova"/>
              </a:rPr>
              <a:t> </a:t>
            </a:r>
            <a:r>
              <a:rPr lang="en">
                <a:solidFill>
                  <a:srgbClr val="000000"/>
                </a:solidFill>
                <a:latin typeface="Proxima Nova"/>
                <a:ea typeface="Proxima Nova"/>
                <a:cs typeface="Proxima Nova"/>
                <a:sym typeface="Proxima Nova"/>
              </a:rPr>
              <a:t>The Paris Dataset consists of 6412 images collected from Flickr by searching for particular Paris landmarks in 12 categories.The Paris Dataset consists of images provided by Flickr</a:t>
            </a:r>
            <a:endParaRPr>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Visualisation </a:t>
            </a:r>
            <a:r>
              <a:rPr lang="en"/>
              <a:t>:</a:t>
            </a:r>
            <a:endParaRPr/>
          </a:p>
        </p:txBody>
      </p:sp>
      <p:pic>
        <p:nvPicPr>
          <p:cNvPr id="110" name="Google Shape;110;p21"/>
          <p:cNvPicPr preferRelativeResize="0"/>
          <p:nvPr/>
        </p:nvPicPr>
        <p:blipFill>
          <a:blip r:embed="rId3">
            <a:alphaModFix/>
          </a:blip>
          <a:stretch>
            <a:fillRect/>
          </a:stretch>
        </p:blipFill>
        <p:spPr>
          <a:xfrm>
            <a:off x="4041500" y="853975"/>
            <a:ext cx="5014916" cy="1641975"/>
          </a:xfrm>
          <a:prstGeom prst="rect">
            <a:avLst/>
          </a:prstGeom>
          <a:noFill/>
          <a:ln>
            <a:noFill/>
          </a:ln>
        </p:spPr>
      </p:pic>
      <p:pic>
        <p:nvPicPr>
          <p:cNvPr id="111" name="Google Shape;111;p21"/>
          <p:cNvPicPr preferRelativeResize="0"/>
          <p:nvPr/>
        </p:nvPicPr>
        <p:blipFill>
          <a:blip r:embed="rId4">
            <a:alphaModFix/>
          </a:blip>
          <a:stretch>
            <a:fillRect/>
          </a:stretch>
        </p:blipFill>
        <p:spPr>
          <a:xfrm>
            <a:off x="66013" y="2271902"/>
            <a:ext cx="4694725" cy="1641975"/>
          </a:xfrm>
          <a:prstGeom prst="rect">
            <a:avLst/>
          </a:prstGeom>
          <a:noFill/>
          <a:ln>
            <a:noFill/>
          </a:ln>
        </p:spPr>
      </p:pic>
      <p:pic>
        <p:nvPicPr>
          <p:cNvPr id="112" name="Google Shape;112;p21"/>
          <p:cNvPicPr preferRelativeResize="0"/>
          <p:nvPr/>
        </p:nvPicPr>
        <p:blipFill>
          <a:blip r:embed="rId5">
            <a:alphaModFix/>
          </a:blip>
          <a:stretch>
            <a:fillRect/>
          </a:stretch>
        </p:blipFill>
        <p:spPr>
          <a:xfrm>
            <a:off x="4892750" y="3265025"/>
            <a:ext cx="4168151" cy="186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2592103</vt:lpwstr>
  </property>
  <property fmtid="{D5CDD505-2E9C-101B-9397-08002B2CF9AE}" name="NXPowerLiteSettings" pid="3">
    <vt:lpwstr>C7000400038000</vt:lpwstr>
  </property>
  <property fmtid="{D5CDD505-2E9C-101B-9397-08002B2CF9AE}" name="NXPowerLiteVersion" pid="4">
    <vt:lpwstr>S9.0.3</vt:lpwstr>
  </property>
</Properties>
</file>