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7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3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73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68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60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1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1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2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9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4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63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7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3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9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438DC-C038-4646-9A14-B6AD8082E1D3}" type="datetimeFigureOut">
              <a:rPr lang="en-IN" smtClean="0"/>
              <a:t>01-01-2021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086E-920D-42B8-A8C3-E1F46ACE7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71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6944-4A00-4D7A-8DCF-163ACDF3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966" y="1230314"/>
            <a:ext cx="8465446" cy="1782760"/>
          </a:xfrm>
        </p:spPr>
        <p:txBody>
          <a:bodyPr>
            <a:normAutofit/>
          </a:bodyPr>
          <a:lstStyle/>
          <a:p>
            <a:pPr algn="just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Sentimental analysis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2075B-E397-470C-A5C0-26C18E56C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010" y="4338638"/>
            <a:ext cx="7539989" cy="17167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Submitted By :- Prabal Katiyar (1802913106)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			5</a:t>
            </a:r>
            <a:r>
              <a:rPr lang="en-US" sz="2400" baseline="30000" dirty="0">
                <a:solidFill>
                  <a:schemeClr val="tx1"/>
                </a:solidFill>
              </a:rPr>
              <a:t>th </a:t>
            </a:r>
            <a:r>
              <a:rPr lang="en-US" sz="2400" dirty="0">
                <a:solidFill>
                  <a:schemeClr val="tx1"/>
                </a:solidFill>
              </a:rPr>
              <a:t>Sem  It-b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Submitted To :- prof. </a:t>
            </a:r>
            <a:r>
              <a:rPr lang="en-US" sz="2400" dirty="0" err="1">
                <a:solidFill>
                  <a:schemeClr val="tx1"/>
                </a:solidFill>
              </a:rPr>
              <a:t>Navpreet</a:t>
            </a:r>
            <a:r>
              <a:rPr lang="en-US" sz="2400" dirty="0">
                <a:solidFill>
                  <a:schemeClr val="tx1"/>
                </a:solidFill>
              </a:rPr>
              <a:t> Kaur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066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80F2-A575-4733-93AA-CF446679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185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/>
              <a:t>Sentiment analysis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D23C-7BD8-4767-B12D-CEEC0B65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5573"/>
            <a:ext cx="9905999" cy="3541714"/>
          </a:xfrm>
        </p:spPr>
        <p:txBody>
          <a:bodyPr/>
          <a:lstStyle/>
          <a:p>
            <a:r>
              <a:rPr lang="en-US" dirty="0"/>
              <a:t>Sentiment Analysis aims to determine the attitude of a speaker, writer, or other subject with respect to some topic or the overall contextual polarity or emotional reaction to a document, interaction, or event.</a:t>
            </a:r>
          </a:p>
          <a:p>
            <a:r>
              <a:rPr lang="en-US" dirty="0"/>
              <a:t>The applications of sentiment analysis are broad and powerful. The ability to extract insights from social data is a practice that is being widely adopted by organizations across the world</a:t>
            </a:r>
            <a:endParaRPr lang="en-IN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AD3D2C0E-86F8-40D3-9525-C54040D7E1FF}"/>
              </a:ext>
            </a:extLst>
          </p:cNvPr>
          <p:cNvGrpSpPr>
            <a:grpSpLocks/>
          </p:cNvGrpSpPr>
          <p:nvPr/>
        </p:nvGrpSpPr>
        <p:grpSpPr bwMode="auto">
          <a:xfrm>
            <a:off x="6296094" y="3710608"/>
            <a:ext cx="5078412" cy="3134139"/>
            <a:chOff x="1558" y="331"/>
            <a:chExt cx="7997" cy="6224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88971E45-029F-4732-8350-531CB7F87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" y="345"/>
              <a:ext cx="7966" cy="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3C8A7CF-1A14-4F40-95C0-01A2494B0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31"/>
              <a:ext cx="7997" cy="6224"/>
            </a:xfrm>
            <a:custGeom>
              <a:avLst/>
              <a:gdLst>
                <a:gd name="T0" fmla="+- 0 9554 1558"/>
                <a:gd name="T1" fmla="*/ T0 w 7997"/>
                <a:gd name="T2" fmla="+- 0 331 331"/>
                <a:gd name="T3" fmla="*/ 331 h 6224"/>
                <a:gd name="T4" fmla="+- 0 1558 1558"/>
                <a:gd name="T5" fmla="*/ T4 w 7997"/>
                <a:gd name="T6" fmla="+- 0 331 331"/>
                <a:gd name="T7" fmla="*/ 331 h 6224"/>
                <a:gd name="T8" fmla="+- 0 1558 1558"/>
                <a:gd name="T9" fmla="*/ T8 w 7997"/>
                <a:gd name="T10" fmla="+- 0 6554 331"/>
                <a:gd name="T11" fmla="*/ 6554 h 6224"/>
                <a:gd name="T12" fmla="+- 0 9554 1558"/>
                <a:gd name="T13" fmla="*/ T12 w 7997"/>
                <a:gd name="T14" fmla="+- 0 6554 331"/>
                <a:gd name="T15" fmla="*/ 6554 h 6224"/>
                <a:gd name="T16" fmla="+- 0 9554 1558"/>
                <a:gd name="T17" fmla="*/ T16 w 7997"/>
                <a:gd name="T18" fmla="+- 0 6552 331"/>
                <a:gd name="T19" fmla="*/ 6552 h 6224"/>
                <a:gd name="T20" fmla="+- 0 1572 1558"/>
                <a:gd name="T21" fmla="*/ T20 w 7997"/>
                <a:gd name="T22" fmla="+- 0 6552 331"/>
                <a:gd name="T23" fmla="*/ 6552 h 6224"/>
                <a:gd name="T24" fmla="+- 0 1565 1558"/>
                <a:gd name="T25" fmla="*/ T24 w 7997"/>
                <a:gd name="T26" fmla="+- 0 6545 331"/>
                <a:gd name="T27" fmla="*/ 6545 h 6224"/>
                <a:gd name="T28" fmla="+- 0 1572 1558"/>
                <a:gd name="T29" fmla="*/ T28 w 7997"/>
                <a:gd name="T30" fmla="+- 0 6545 331"/>
                <a:gd name="T31" fmla="*/ 6545 h 6224"/>
                <a:gd name="T32" fmla="+- 0 1572 1558"/>
                <a:gd name="T33" fmla="*/ T32 w 7997"/>
                <a:gd name="T34" fmla="+- 0 345 331"/>
                <a:gd name="T35" fmla="*/ 345 h 6224"/>
                <a:gd name="T36" fmla="+- 0 1565 1558"/>
                <a:gd name="T37" fmla="*/ T36 w 7997"/>
                <a:gd name="T38" fmla="+- 0 345 331"/>
                <a:gd name="T39" fmla="*/ 345 h 6224"/>
                <a:gd name="T40" fmla="+- 0 1572 1558"/>
                <a:gd name="T41" fmla="*/ T40 w 7997"/>
                <a:gd name="T42" fmla="+- 0 338 331"/>
                <a:gd name="T43" fmla="*/ 338 h 6224"/>
                <a:gd name="T44" fmla="+- 0 9554 1558"/>
                <a:gd name="T45" fmla="*/ T44 w 7997"/>
                <a:gd name="T46" fmla="+- 0 338 331"/>
                <a:gd name="T47" fmla="*/ 338 h 6224"/>
                <a:gd name="T48" fmla="+- 0 9554 1558"/>
                <a:gd name="T49" fmla="*/ T48 w 7997"/>
                <a:gd name="T50" fmla="+- 0 331 331"/>
                <a:gd name="T51" fmla="*/ 331 h 6224"/>
                <a:gd name="T52" fmla="+- 0 1572 1558"/>
                <a:gd name="T53" fmla="*/ T52 w 7997"/>
                <a:gd name="T54" fmla="+- 0 6545 331"/>
                <a:gd name="T55" fmla="*/ 6545 h 6224"/>
                <a:gd name="T56" fmla="+- 0 1565 1558"/>
                <a:gd name="T57" fmla="*/ T56 w 7997"/>
                <a:gd name="T58" fmla="+- 0 6545 331"/>
                <a:gd name="T59" fmla="*/ 6545 h 6224"/>
                <a:gd name="T60" fmla="+- 0 1572 1558"/>
                <a:gd name="T61" fmla="*/ T60 w 7997"/>
                <a:gd name="T62" fmla="+- 0 6552 331"/>
                <a:gd name="T63" fmla="*/ 6552 h 6224"/>
                <a:gd name="T64" fmla="+- 0 1572 1558"/>
                <a:gd name="T65" fmla="*/ T64 w 7997"/>
                <a:gd name="T66" fmla="+- 0 6545 331"/>
                <a:gd name="T67" fmla="*/ 6545 h 6224"/>
                <a:gd name="T68" fmla="+- 0 9538 1558"/>
                <a:gd name="T69" fmla="*/ T68 w 7997"/>
                <a:gd name="T70" fmla="+- 0 6545 331"/>
                <a:gd name="T71" fmla="*/ 6545 h 6224"/>
                <a:gd name="T72" fmla="+- 0 1572 1558"/>
                <a:gd name="T73" fmla="*/ T72 w 7997"/>
                <a:gd name="T74" fmla="+- 0 6545 331"/>
                <a:gd name="T75" fmla="*/ 6545 h 6224"/>
                <a:gd name="T76" fmla="+- 0 1572 1558"/>
                <a:gd name="T77" fmla="*/ T76 w 7997"/>
                <a:gd name="T78" fmla="+- 0 6552 331"/>
                <a:gd name="T79" fmla="*/ 6552 h 6224"/>
                <a:gd name="T80" fmla="+- 0 9538 1558"/>
                <a:gd name="T81" fmla="*/ T80 w 7997"/>
                <a:gd name="T82" fmla="+- 0 6552 331"/>
                <a:gd name="T83" fmla="*/ 6552 h 6224"/>
                <a:gd name="T84" fmla="+- 0 9538 1558"/>
                <a:gd name="T85" fmla="*/ T84 w 7997"/>
                <a:gd name="T86" fmla="+- 0 6545 331"/>
                <a:gd name="T87" fmla="*/ 6545 h 6224"/>
                <a:gd name="T88" fmla="+- 0 9538 1558"/>
                <a:gd name="T89" fmla="*/ T88 w 7997"/>
                <a:gd name="T90" fmla="+- 0 338 331"/>
                <a:gd name="T91" fmla="*/ 338 h 6224"/>
                <a:gd name="T92" fmla="+- 0 9538 1558"/>
                <a:gd name="T93" fmla="*/ T92 w 7997"/>
                <a:gd name="T94" fmla="+- 0 6552 331"/>
                <a:gd name="T95" fmla="*/ 6552 h 6224"/>
                <a:gd name="T96" fmla="+- 0 9547 1558"/>
                <a:gd name="T97" fmla="*/ T96 w 7997"/>
                <a:gd name="T98" fmla="+- 0 6545 331"/>
                <a:gd name="T99" fmla="*/ 6545 h 6224"/>
                <a:gd name="T100" fmla="+- 0 9554 1558"/>
                <a:gd name="T101" fmla="*/ T100 w 7997"/>
                <a:gd name="T102" fmla="+- 0 6545 331"/>
                <a:gd name="T103" fmla="*/ 6545 h 6224"/>
                <a:gd name="T104" fmla="+- 0 9554 1558"/>
                <a:gd name="T105" fmla="*/ T104 w 7997"/>
                <a:gd name="T106" fmla="+- 0 345 331"/>
                <a:gd name="T107" fmla="*/ 345 h 6224"/>
                <a:gd name="T108" fmla="+- 0 9547 1558"/>
                <a:gd name="T109" fmla="*/ T108 w 7997"/>
                <a:gd name="T110" fmla="+- 0 345 331"/>
                <a:gd name="T111" fmla="*/ 345 h 6224"/>
                <a:gd name="T112" fmla="+- 0 9538 1558"/>
                <a:gd name="T113" fmla="*/ T112 w 7997"/>
                <a:gd name="T114" fmla="+- 0 338 331"/>
                <a:gd name="T115" fmla="*/ 338 h 6224"/>
                <a:gd name="T116" fmla="+- 0 9554 1558"/>
                <a:gd name="T117" fmla="*/ T116 w 7997"/>
                <a:gd name="T118" fmla="+- 0 6545 331"/>
                <a:gd name="T119" fmla="*/ 6545 h 6224"/>
                <a:gd name="T120" fmla="+- 0 9547 1558"/>
                <a:gd name="T121" fmla="*/ T120 w 7997"/>
                <a:gd name="T122" fmla="+- 0 6545 331"/>
                <a:gd name="T123" fmla="*/ 6545 h 6224"/>
                <a:gd name="T124" fmla="+- 0 9538 1558"/>
                <a:gd name="T125" fmla="*/ T124 w 7997"/>
                <a:gd name="T126" fmla="+- 0 6552 331"/>
                <a:gd name="T127" fmla="*/ 6552 h 6224"/>
                <a:gd name="T128" fmla="+- 0 9554 1558"/>
                <a:gd name="T129" fmla="*/ T128 w 7997"/>
                <a:gd name="T130" fmla="+- 0 6552 331"/>
                <a:gd name="T131" fmla="*/ 6552 h 6224"/>
                <a:gd name="T132" fmla="+- 0 9554 1558"/>
                <a:gd name="T133" fmla="*/ T132 w 7997"/>
                <a:gd name="T134" fmla="+- 0 6545 331"/>
                <a:gd name="T135" fmla="*/ 6545 h 6224"/>
                <a:gd name="T136" fmla="+- 0 1572 1558"/>
                <a:gd name="T137" fmla="*/ T136 w 7997"/>
                <a:gd name="T138" fmla="+- 0 338 331"/>
                <a:gd name="T139" fmla="*/ 338 h 6224"/>
                <a:gd name="T140" fmla="+- 0 1565 1558"/>
                <a:gd name="T141" fmla="*/ T140 w 7997"/>
                <a:gd name="T142" fmla="+- 0 345 331"/>
                <a:gd name="T143" fmla="*/ 345 h 6224"/>
                <a:gd name="T144" fmla="+- 0 1572 1558"/>
                <a:gd name="T145" fmla="*/ T144 w 7997"/>
                <a:gd name="T146" fmla="+- 0 345 331"/>
                <a:gd name="T147" fmla="*/ 345 h 6224"/>
                <a:gd name="T148" fmla="+- 0 1572 1558"/>
                <a:gd name="T149" fmla="*/ T148 w 7997"/>
                <a:gd name="T150" fmla="+- 0 338 331"/>
                <a:gd name="T151" fmla="*/ 338 h 6224"/>
                <a:gd name="T152" fmla="+- 0 9538 1558"/>
                <a:gd name="T153" fmla="*/ T152 w 7997"/>
                <a:gd name="T154" fmla="+- 0 338 331"/>
                <a:gd name="T155" fmla="*/ 338 h 6224"/>
                <a:gd name="T156" fmla="+- 0 1572 1558"/>
                <a:gd name="T157" fmla="*/ T156 w 7997"/>
                <a:gd name="T158" fmla="+- 0 338 331"/>
                <a:gd name="T159" fmla="*/ 338 h 6224"/>
                <a:gd name="T160" fmla="+- 0 1572 1558"/>
                <a:gd name="T161" fmla="*/ T160 w 7997"/>
                <a:gd name="T162" fmla="+- 0 345 331"/>
                <a:gd name="T163" fmla="*/ 345 h 6224"/>
                <a:gd name="T164" fmla="+- 0 9538 1558"/>
                <a:gd name="T165" fmla="*/ T164 w 7997"/>
                <a:gd name="T166" fmla="+- 0 345 331"/>
                <a:gd name="T167" fmla="*/ 345 h 6224"/>
                <a:gd name="T168" fmla="+- 0 9538 1558"/>
                <a:gd name="T169" fmla="*/ T168 w 7997"/>
                <a:gd name="T170" fmla="+- 0 338 331"/>
                <a:gd name="T171" fmla="*/ 338 h 6224"/>
                <a:gd name="T172" fmla="+- 0 9554 1558"/>
                <a:gd name="T173" fmla="*/ T172 w 7997"/>
                <a:gd name="T174" fmla="+- 0 338 331"/>
                <a:gd name="T175" fmla="*/ 338 h 6224"/>
                <a:gd name="T176" fmla="+- 0 9538 1558"/>
                <a:gd name="T177" fmla="*/ T176 w 7997"/>
                <a:gd name="T178" fmla="+- 0 338 331"/>
                <a:gd name="T179" fmla="*/ 338 h 6224"/>
                <a:gd name="T180" fmla="+- 0 9547 1558"/>
                <a:gd name="T181" fmla="*/ T180 w 7997"/>
                <a:gd name="T182" fmla="+- 0 345 331"/>
                <a:gd name="T183" fmla="*/ 345 h 6224"/>
                <a:gd name="T184" fmla="+- 0 9554 1558"/>
                <a:gd name="T185" fmla="*/ T184 w 7997"/>
                <a:gd name="T186" fmla="+- 0 345 331"/>
                <a:gd name="T187" fmla="*/ 345 h 6224"/>
                <a:gd name="T188" fmla="+- 0 9554 1558"/>
                <a:gd name="T189" fmla="*/ T188 w 7997"/>
                <a:gd name="T190" fmla="+- 0 338 331"/>
                <a:gd name="T191" fmla="*/ 338 h 62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7997" h="6224">
                  <a:moveTo>
                    <a:pt x="7996" y="0"/>
                  </a:moveTo>
                  <a:lnTo>
                    <a:pt x="0" y="0"/>
                  </a:lnTo>
                  <a:lnTo>
                    <a:pt x="0" y="6223"/>
                  </a:lnTo>
                  <a:lnTo>
                    <a:pt x="7996" y="6223"/>
                  </a:lnTo>
                  <a:lnTo>
                    <a:pt x="7996" y="6221"/>
                  </a:lnTo>
                  <a:lnTo>
                    <a:pt x="14" y="6221"/>
                  </a:lnTo>
                  <a:lnTo>
                    <a:pt x="7" y="6214"/>
                  </a:lnTo>
                  <a:lnTo>
                    <a:pt x="14" y="6214"/>
                  </a:lnTo>
                  <a:lnTo>
                    <a:pt x="14" y="14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7996" y="7"/>
                  </a:lnTo>
                  <a:lnTo>
                    <a:pt x="7996" y="0"/>
                  </a:lnTo>
                  <a:close/>
                  <a:moveTo>
                    <a:pt x="14" y="6214"/>
                  </a:moveTo>
                  <a:lnTo>
                    <a:pt x="7" y="6214"/>
                  </a:lnTo>
                  <a:lnTo>
                    <a:pt x="14" y="6221"/>
                  </a:lnTo>
                  <a:lnTo>
                    <a:pt x="14" y="6214"/>
                  </a:lnTo>
                  <a:close/>
                  <a:moveTo>
                    <a:pt x="7980" y="6214"/>
                  </a:moveTo>
                  <a:lnTo>
                    <a:pt x="14" y="6214"/>
                  </a:lnTo>
                  <a:lnTo>
                    <a:pt x="14" y="6221"/>
                  </a:lnTo>
                  <a:lnTo>
                    <a:pt x="7980" y="6221"/>
                  </a:lnTo>
                  <a:lnTo>
                    <a:pt x="7980" y="6214"/>
                  </a:lnTo>
                  <a:close/>
                  <a:moveTo>
                    <a:pt x="7980" y="7"/>
                  </a:moveTo>
                  <a:lnTo>
                    <a:pt x="7980" y="6221"/>
                  </a:lnTo>
                  <a:lnTo>
                    <a:pt x="7989" y="6214"/>
                  </a:lnTo>
                  <a:lnTo>
                    <a:pt x="7996" y="6214"/>
                  </a:lnTo>
                  <a:lnTo>
                    <a:pt x="7996" y="14"/>
                  </a:lnTo>
                  <a:lnTo>
                    <a:pt x="7989" y="14"/>
                  </a:lnTo>
                  <a:lnTo>
                    <a:pt x="7980" y="7"/>
                  </a:lnTo>
                  <a:close/>
                  <a:moveTo>
                    <a:pt x="7996" y="6214"/>
                  </a:moveTo>
                  <a:lnTo>
                    <a:pt x="7989" y="6214"/>
                  </a:lnTo>
                  <a:lnTo>
                    <a:pt x="7980" y="6221"/>
                  </a:lnTo>
                  <a:lnTo>
                    <a:pt x="7996" y="6221"/>
                  </a:lnTo>
                  <a:lnTo>
                    <a:pt x="7996" y="6214"/>
                  </a:lnTo>
                  <a:close/>
                  <a:moveTo>
                    <a:pt x="14" y="7"/>
                  </a:moveTo>
                  <a:lnTo>
                    <a:pt x="7" y="14"/>
                  </a:lnTo>
                  <a:lnTo>
                    <a:pt x="14" y="14"/>
                  </a:lnTo>
                  <a:lnTo>
                    <a:pt x="14" y="7"/>
                  </a:lnTo>
                  <a:close/>
                  <a:moveTo>
                    <a:pt x="7980" y="7"/>
                  </a:moveTo>
                  <a:lnTo>
                    <a:pt x="14" y="7"/>
                  </a:lnTo>
                  <a:lnTo>
                    <a:pt x="14" y="14"/>
                  </a:lnTo>
                  <a:lnTo>
                    <a:pt x="7980" y="14"/>
                  </a:lnTo>
                  <a:lnTo>
                    <a:pt x="7980" y="7"/>
                  </a:lnTo>
                  <a:close/>
                  <a:moveTo>
                    <a:pt x="7996" y="7"/>
                  </a:moveTo>
                  <a:lnTo>
                    <a:pt x="7980" y="7"/>
                  </a:lnTo>
                  <a:lnTo>
                    <a:pt x="7989" y="14"/>
                  </a:lnTo>
                  <a:lnTo>
                    <a:pt x="7996" y="14"/>
                  </a:lnTo>
                  <a:lnTo>
                    <a:pt x="799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8768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5E7D-EBC5-46D4-AC8B-6462B59E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0953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/>
              <a:t>Twitter Sentiment analysis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1CDF9-1B1D-4964-A486-FAE25FFF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4243"/>
            <a:ext cx="9905999" cy="4306958"/>
          </a:xfrm>
        </p:spPr>
        <p:txBody>
          <a:bodyPr/>
          <a:lstStyle/>
          <a:p>
            <a:r>
              <a:rPr lang="en-US" dirty="0"/>
              <a:t>Twitter is an online news and social networking service that enables users to send and read short 140-character messages called "tweets". Registered users can read and post tweets, but those who are unregistered can only read them. </a:t>
            </a:r>
          </a:p>
          <a:p>
            <a:r>
              <a:rPr lang="en-US" dirty="0"/>
              <a:t>Sentiment Analysis is a tools to analyze opinions in Twitter data can help companies understand how people are talking about their brand. ... This is one of the reasons why social listening ― monitoring conversations on social media platforms ― has become a crucial process in social media marketing.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28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9A85-732E-4329-8E92-A2E7612B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198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overview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F31F-689E-4208-8F20-132D8E85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7251"/>
            <a:ext cx="9905999" cy="4664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Tweets are imported using R and the data is cleaned by removing emoticons and URLs. Lexical Analysis is used to predict the sentiment of tweets and subsequently express the opinion graphically through </a:t>
            </a:r>
            <a:r>
              <a:rPr lang="en-US" dirty="0" err="1"/>
              <a:t>ggplots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500" b="1" u="sng" dirty="0"/>
              <a:t>Steps</a:t>
            </a:r>
          </a:p>
          <a:p>
            <a:pPr marL="457200" indent="-457200">
              <a:buAutoNum type="arabicPeriod"/>
            </a:pPr>
            <a:r>
              <a:rPr lang="en-US" sz="2000" dirty="0"/>
              <a:t>Extraction of Tweets </a:t>
            </a:r>
          </a:p>
          <a:p>
            <a:pPr marL="457200" indent="-457200">
              <a:buAutoNum type="arabicPeriod"/>
            </a:pPr>
            <a:r>
              <a:rPr lang="en-US" sz="2000" dirty="0"/>
              <a:t>Loading Tweets </a:t>
            </a:r>
          </a:p>
          <a:p>
            <a:pPr marL="457200" indent="-457200">
              <a:buAutoNum type="arabicPeriod"/>
            </a:pPr>
            <a:r>
              <a:rPr lang="en-US" sz="2000" dirty="0"/>
              <a:t>Cleaning Tweets 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</a:t>
            </a:r>
            <a:r>
              <a:rPr lang="en-US" sz="2000" dirty="0" err="1"/>
              <a:t>get_nrc_sentiment</a:t>
            </a:r>
            <a:r>
              <a:rPr lang="en-US" sz="2000" dirty="0"/>
              <a:t> function to analyze sentiments. </a:t>
            </a:r>
          </a:p>
          <a:p>
            <a:pPr marL="457200" indent="-457200">
              <a:buAutoNum type="arabicPeriod"/>
            </a:pPr>
            <a:r>
              <a:rPr lang="en-US" sz="2000" dirty="0"/>
              <a:t>Use the </a:t>
            </a:r>
            <a:r>
              <a:rPr lang="en-US" sz="2000" dirty="0" err="1"/>
              <a:t>Barplot</a:t>
            </a:r>
            <a:r>
              <a:rPr lang="en-US" sz="2000" dirty="0"/>
              <a:t> to visualize the sentiments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988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C68A-2159-4C5F-AD40-DF999B4B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4454"/>
            <a:ext cx="10334970" cy="1478570"/>
          </a:xfrm>
        </p:spPr>
        <p:txBody>
          <a:bodyPr/>
          <a:lstStyle/>
          <a:p>
            <a:r>
              <a:rPr lang="en-US" sz="4800" b="1" dirty="0"/>
              <a:t>Implementation</a:t>
            </a:r>
            <a:r>
              <a:rPr lang="en-US" dirty="0"/>
              <a:t> </a:t>
            </a:r>
            <a:r>
              <a:rPr lang="en-US" sz="2400" dirty="0"/>
              <a:t>(using </a:t>
            </a:r>
            <a:r>
              <a:rPr lang="en-US" sz="2400" dirty="0" err="1"/>
              <a:t>get_nrc_sentiment</a:t>
            </a:r>
            <a:r>
              <a:rPr lang="en-US" sz="2400" dirty="0"/>
              <a:t> function)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10DF-1B8D-4DE6-BEF7-D55D9243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1235"/>
            <a:ext cx="9905999" cy="495631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Loading Libraries</a:t>
            </a:r>
          </a:p>
          <a:p>
            <a:pPr marL="457200" indent="-457200">
              <a:buFont typeface="+mj-lt"/>
              <a:buAutoNum type="arabicPeriod"/>
            </a:pP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endParaRPr lang="en-US" b="1" u="sng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Setup twitter </a:t>
            </a:r>
            <a:r>
              <a:rPr lang="en-US" b="1" u="sng" dirty="0" err="1"/>
              <a:t>oauth</a:t>
            </a:r>
            <a:r>
              <a:rPr lang="en-IN" b="1" u="sng" dirty="0"/>
              <a:t> using access token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C01F082-2E9F-4321-BC03-38E6C52A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26" y="2013659"/>
            <a:ext cx="2387224" cy="1522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7F9E8A38-3A81-452D-B7A5-D3883534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21" y="4339307"/>
            <a:ext cx="7679973" cy="228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53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6A24-A0A5-45E7-9800-C8D7E089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5" y="12813"/>
            <a:ext cx="10387978" cy="1395168"/>
          </a:xfrm>
        </p:spPr>
        <p:txBody>
          <a:bodyPr>
            <a:normAutofit/>
          </a:bodyPr>
          <a:lstStyle/>
          <a:p>
            <a:r>
              <a:rPr lang="en-US" sz="4800" b="1" dirty="0"/>
              <a:t>Implementation</a:t>
            </a:r>
            <a:r>
              <a:rPr lang="en-US" dirty="0"/>
              <a:t> </a:t>
            </a:r>
            <a:r>
              <a:rPr lang="en-US" sz="2400" dirty="0"/>
              <a:t>(using </a:t>
            </a:r>
            <a:r>
              <a:rPr lang="en-US" sz="2400" dirty="0" err="1"/>
              <a:t>get_nrc_sentiment</a:t>
            </a:r>
            <a:r>
              <a:rPr lang="en-US" sz="2400" dirty="0"/>
              <a:t> function)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B73C-3312-4CC8-A452-D40980B6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67408"/>
            <a:ext cx="9905999" cy="566963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1" u="sng" dirty="0"/>
              <a:t>Loading Tweets on “Lockdown” contains 1000 tweets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b="1" u="sng" dirty="0"/>
          </a:p>
          <a:p>
            <a:pPr marL="457200" indent="-457200">
              <a:buFont typeface="+mj-lt"/>
              <a:buAutoNum type="arabicPeriod" startAt="3"/>
            </a:pPr>
            <a:endParaRPr lang="en-US" b="1" u="sng" dirty="0"/>
          </a:p>
          <a:p>
            <a:pPr marL="457200" indent="-457200">
              <a:buFont typeface="+mj-lt"/>
              <a:buAutoNum type="arabicPeriod" startAt="3"/>
            </a:pPr>
            <a:r>
              <a:rPr lang="en-IN" b="1" u="sng" dirty="0"/>
              <a:t>Data cleaning</a:t>
            </a:r>
            <a:endParaRPr lang="en-US" b="1" u="sng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03C5E1E-FEF1-4D2D-A877-238EC26E5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4" b="1"/>
          <a:stretch/>
        </p:blipFill>
        <p:spPr bwMode="auto">
          <a:xfrm>
            <a:off x="1631709" y="1460989"/>
            <a:ext cx="6419545" cy="116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CC6124A-9096-4722-BE9B-A531EADB1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93" y="3116878"/>
            <a:ext cx="6866590" cy="3728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98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A351-C335-47CB-9D60-70FFFFA2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2696"/>
            <a:ext cx="9905999" cy="5367130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b="1" u="sng" dirty="0"/>
              <a:t>Converting in </a:t>
            </a:r>
            <a:r>
              <a:rPr lang="en-US" b="1" u="sng" dirty="0" err="1"/>
              <a:t>Textdocument</a:t>
            </a:r>
            <a:r>
              <a:rPr lang="en-US" b="1" u="sng" dirty="0"/>
              <a:t> Matrix</a:t>
            </a:r>
          </a:p>
          <a:p>
            <a:pPr marL="457200" indent="-457200">
              <a:buFont typeface="+mj-lt"/>
              <a:buAutoNum type="arabicPeriod" startAt="5"/>
            </a:pPr>
            <a:endParaRPr lang="en-US" b="1" u="sng" dirty="0"/>
          </a:p>
          <a:p>
            <a:pPr marL="457200" indent="-457200">
              <a:buFont typeface="+mj-lt"/>
              <a:buAutoNum type="arabicPeriod" startAt="5"/>
            </a:pPr>
            <a:endParaRPr lang="en-US" b="1" u="sng" dirty="0"/>
          </a:p>
          <a:p>
            <a:pPr marL="457200" indent="-457200">
              <a:buFont typeface="+mj-lt"/>
              <a:buAutoNum type="arabicPeriod" startAt="5"/>
            </a:pPr>
            <a:r>
              <a:rPr lang="en-US" b="1" u="sng" dirty="0"/>
              <a:t>Creating </a:t>
            </a:r>
            <a:r>
              <a:rPr lang="en-US" b="1" u="sng" dirty="0" err="1"/>
              <a:t>Wordcloud</a:t>
            </a:r>
            <a:endParaRPr lang="en-US" b="1" u="sng" dirty="0"/>
          </a:p>
          <a:p>
            <a:pPr marL="457200" indent="-457200">
              <a:buFont typeface="+mj-lt"/>
              <a:buAutoNum type="arabicPeriod" startAt="5"/>
            </a:pPr>
            <a:endParaRPr lang="en-US" b="1" u="sng" dirty="0"/>
          </a:p>
          <a:p>
            <a:pPr marL="457200" indent="-457200">
              <a:buFont typeface="+mj-lt"/>
              <a:buAutoNum type="arabicPeriod" startAt="5"/>
            </a:pPr>
            <a:endParaRPr lang="en-US" b="1" u="sng" dirty="0"/>
          </a:p>
          <a:p>
            <a:pPr marL="457200" indent="-457200">
              <a:buFont typeface="+mj-lt"/>
              <a:buAutoNum type="arabicPeriod" startAt="5"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		      </a:t>
            </a:r>
            <a:r>
              <a:rPr lang="en-US" sz="2600" b="1" u="sng" dirty="0"/>
              <a:t>Output of </a:t>
            </a:r>
            <a:r>
              <a:rPr lang="en-US" sz="2600" b="1" u="sng" dirty="0" err="1"/>
              <a:t>Wordcloud</a:t>
            </a:r>
            <a:r>
              <a:rPr lang="en-US" sz="2600" b="1" u="sng" dirty="0"/>
              <a:t> </a:t>
            </a:r>
            <a:r>
              <a:rPr lang="en-US" b="1" u="sng" dirty="0"/>
              <a:t>:-</a:t>
            </a:r>
            <a:endParaRPr lang="en-IN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E39B1E-0872-4C80-96D7-9761B633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2533"/>
            <a:ext cx="10295214" cy="1477963"/>
          </a:xfrm>
        </p:spPr>
        <p:txBody>
          <a:bodyPr/>
          <a:lstStyle/>
          <a:p>
            <a:r>
              <a:rPr lang="en-US" sz="4800" b="1" dirty="0"/>
              <a:t>Implementation</a:t>
            </a:r>
            <a:r>
              <a:rPr lang="en-US" dirty="0"/>
              <a:t> </a:t>
            </a:r>
            <a:r>
              <a:rPr lang="en-US" sz="2400" dirty="0"/>
              <a:t>(using </a:t>
            </a:r>
            <a:r>
              <a:rPr lang="en-US" sz="2400" dirty="0" err="1"/>
              <a:t>get_nrc_sentiment</a:t>
            </a:r>
            <a:r>
              <a:rPr lang="en-US" sz="2400" dirty="0"/>
              <a:t> function)</a:t>
            </a:r>
            <a:endParaRPr lang="en-IN" sz="2400" dirty="0"/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CF718D44-F18E-43D7-AB6C-CABBAE4D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33" y="1746632"/>
            <a:ext cx="3923665" cy="112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1" name="Picture 15">
            <a:extLst>
              <a:ext uri="{FF2B5EF4-FFF2-40B4-BE49-F238E27FC236}">
                <a16:creationId xmlns:a16="http://schemas.microsoft.com/office/drawing/2014/main" id="{C91A41FF-E3B0-4A62-AD2A-AC9CC983C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53" y="3480685"/>
            <a:ext cx="4021634" cy="154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42669758-F831-4894-9FB6-556D69C679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4" r="19107"/>
          <a:stretch/>
        </p:blipFill>
        <p:spPr>
          <a:xfrm>
            <a:off x="6851374" y="2389065"/>
            <a:ext cx="4500833" cy="442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9D20-1F78-48A9-BAE4-9ECED82F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6" y="1311964"/>
            <a:ext cx="11476383" cy="5417239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7"/>
            </a:pPr>
            <a:r>
              <a:rPr lang="en-US" b="1" dirty="0"/>
              <a:t>Obtain sentiment using “</a:t>
            </a:r>
            <a:r>
              <a:rPr lang="en-US" b="1" dirty="0" err="1"/>
              <a:t>get_nrc_sentiment</a:t>
            </a:r>
            <a:r>
              <a:rPr lang="en-US" b="1" dirty="0"/>
              <a:t>” function built in </a:t>
            </a:r>
            <a:r>
              <a:rPr lang="en-US" b="1" dirty="0" err="1"/>
              <a:t>syuzhet</a:t>
            </a:r>
            <a:r>
              <a:rPr lang="en-US" b="1" dirty="0"/>
              <a:t> package in R.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7"/>
            </a:pPr>
            <a:endParaRPr lang="en-US" b="1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7"/>
            </a:pPr>
            <a:endParaRPr lang="en-US" b="1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7"/>
            </a:pPr>
            <a:r>
              <a:rPr lang="en-US" b="1" u="sng" dirty="0" err="1"/>
              <a:t>Barplot</a:t>
            </a:r>
            <a:r>
              <a:rPr lang="en-US" b="1" u="sng" dirty="0"/>
              <a:t> to visualize the sentiments: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7"/>
            </a:pPr>
            <a:endParaRPr lang="en-US" b="1" u="sng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7"/>
            </a:pPr>
            <a:endParaRPr lang="en-US" b="1" u="sng" dirty="0"/>
          </a:p>
          <a:p>
            <a:pPr marL="0" indent="0">
              <a:spcBef>
                <a:spcPts val="0"/>
              </a:spcBef>
              <a:buNone/>
            </a:pPr>
            <a:endParaRPr lang="en-US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414405-70C4-40AD-868A-4F917E32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8796"/>
            <a:ext cx="10334970" cy="1477963"/>
          </a:xfrm>
        </p:spPr>
        <p:txBody>
          <a:bodyPr/>
          <a:lstStyle/>
          <a:p>
            <a:r>
              <a:rPr lang="en-US" sz="4800" b="1" dirty="0"/>
              <a:t>Implementation</a:t>
            </a:r>
            <a:r>
              <a:rPr lang="en-US" dirty="0"/>
              <a:t> </a:t>
            </a:r>
            <a:r>
              <a:rPr lang="en-US" sz="2400" dirty="0"/>
              <a:t>(using </a:t>
            </a:r>
            <a:r>
              <a:rPr lang="en-US" sz="2400" dirty="0" err="1"/>
              <a:t>get_nrc_sentiment</a:t>
            </a:r>
            <a:r>
              <a:rPr lang="en-US" sz="2400" dirty="0"/>
              <a:t> function)</a:t>
            </a:r>
            <a:endParaRPr lang="en-IN" sz="2400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3FA3D2F-5EBC-4DC1-AE8D-020EE2E03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77" y="1877018"/>
            <a:ext cx="4957293" cy="74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DE4E320-0C33-4BA0-BF89-30CDD1A8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251382"/>
            <a:ext cx="5365404" cy="66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hart, bar chart, histogram&#10;&#10;Description automatically generated">
            <a:extLst>
              <a:ext uri="{FF2B5EF4-FFF2-40B4-BE49-F238E27FC236}">
                <a16:creationId xmlns:a16="http://schemas.microsoft.com/office/drawing/2014/main" id="{60E4A150-3E17-4C04-A809-5BB3AAB543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7"/>
          <a:stretch/>
        </p:blipFill>
        <p:spPr>
          <a:xfrm>
            <a:off x="6563303" y="3347525"/>
            <a:ext cx="5588938" cy="345805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0BD170-605B-4982-84F4-8326C361FEC9}"/>
              </a:ext>
            </a:extLst>
          </p:cNvPr>
          <p:cNvSpPr txBox="1">
            <a:spLocks/>
          </p:cNvSpPr>
          <p:nvPr/>
        </p:nvSpPr>
        <p:spPr>
          <a:xfrm>
            <a:off x="1257977" y="4268553"/>
            <a:ext cx="4838023" cy="1855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n-US" sz="2400" b="1" u="sng" dirty="0"/>
              <a:t>Conclusion using </a:t>
            </a:r>
            <a:r>
              <a:rPr lang="en-US" sz="2400" b="1" u="sng" dirty="0" err="1"/>
              <a:t>get_nrc_sentiment</a:t>
            </a:r>
            <a:endParaRPr lang="en-US" sz="2400" b="1" u="sng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sz="2400" b="1" u="sng" dirty="0"/>
              <a:t>function :-</a:t>
            </a:r>
            <a:endParaRPr lang="en-IN" sz="2400" b="1" u="sng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85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FA590D-B2CC-471F-B541-2FA6E142B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6" y="689315"/>
            <a:ext cx="10963422" cy="5481711"/>
          </a:xfrm>
        </p:spPr>
      </p:pic>
    </p:spTree>
    <p:extLst>
      <p:ext uri="{BB962C8B-B14F-4D97-AF65-F5344CB8AC3E}">
        <p14:creationId xmlns:p14="http://schemas.microsoft.com/office/powerpoint/2010/main" val="65493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Sentimental analysis</vt:lpstr>
      <vt:lpstr>Sentiment analysis</vt:lpstr>
      <vt:lpstr>Twitter Sentiment analysis</vt:lpstr>
      <vt:lpstr>Project overview</vt:lpstr>
      <vt:lpstr>Implementation (using get_nrc_sentiment function)</vt:lpstr>
      <vt:lpstr>Implementation (using get_nrc_sentiment function)</vt:lpstr>
      <vt:lpstr>Implementation (using get_nrc_sentiment function)</vt:lpstr>
      <vt:lpstr>Implementation (using get_nrc_sentiment function)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</dc:title>
  <dc:creator>Prabal Katiyar</dc:creator>
  <cp:lastModifiedBy>Prabal Katiyar</cp:lastModifiedBy>
  <cp:revision>9</cp:revision>
  <dcterms:created xsi:type="dcterms:W3CDTF">2021-01-01T15:24:54Z</dcterms:created>
  <dcterms:modified xsi:type="dcterms:W3CDTF">2021-01-01T16:46:23Z</dcterms:modified>
</cp:coreProperties>
</file>