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8" r:id="rId7"/>
    <p:sldId id="401" r:id="rId8"/>
    <p:sldId id="409" r:id="rId9"/>
    <p:sldId id="402" r:id="rId10"/>
    <p:sldId id="410" r:id="rId11"/>
    <p:sldId id="412" r:id="rId12"/>
    <p:sldId id="411" r:id="rId13"/>
    <p:sldId id="413" r:id="rId14"/>
    <p:sldId id="4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709296"/>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(IBM) HONS. </a:t>
            </a:r>
          </a:p>
          <a:p>
            <a:pPr algn="ctr">
              <a:lnSpc>
                <a:spcPct val="150000"/>
              </a:lnSpc>
            </a:pPr>
            <a:r>
              <a:rPr lang="en-US" sz="2400" b="1" dirty="0">
                <a:solidFill>
                  <a:srgbClr val="000000"/>
                </a:solidFill>
              </a:rPr>
              <a:t>INTERNET OF THINGS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WinDuino: Ditch the login hassle, embrace the tap</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56200" y="4713444"/>
            <a:ext cx="3407408" cy="1323439"/>
          </a:xfrm>
          <a:prstGeom prst="rect">
            <a:avLst/>
          </a:prstGeom>
          <a:noFill/>
        </p:spPr>
        <p:txBody>
          <a:bodyPr wrap="none" rtlCol="0">
            <a:spAutoFit/>
          </a:bodyPr>
          <a:lstStyle/>
          <a:p>
            <a:r>
              <a:rPr lang="en-US" sz="2000" b="1" dirty="0"/>
              <a:t>Submitted by: </a:t>
            </a:r>
          </a:p>
          <a:p>
            <a:r>
              <a:rPr lang="en-US" sz="2000" dirty="0"/>
              <a:t>PRABAL MANHAS (20BCS4513)</a:t>
            </a:r>
          </a:p>
          <a:p>
            <a:r>
              <a:rPr lang="en-US" sz="2000" dirty="0"/>
              <a:t>ANANDUU. (20BCS4522)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U. HARIHARAN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37A37-4869-FC7B-F41A-AD19694F3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9A873-C40B-7381-2EEE-FA21931A205F}"/>
              </a:ext>
            </a:extLst>
          </p:cNvPr>
          <p:cNvSpPr>
            <a:spLocks noGrp="1"/>
          </p:cNvSpPr>
          <p:nvPr>
            <p:ph type="title"/>
          </p:nvPr>
        </p:nvSpPr>
        <p:spPr>
          <a:xfrm>
            <a:off x="838200" y="111351"/>
            <a:ext cx="10515600" cy="1325563"/>
          </a:xfrm>
        </p:spPr>
        <p:txBody>
          <a:bodyPr/>
          <a:lstStyle/>
          <a:p>
            <a:r>
              <a:rPr lang="en-US" b="1" dirty="0">
                <a:latin typeface="+mn-lt"/>
                <a:cs typeface="Times New Roman" panose="02020603050405020304" pitchFamily="18" charset="0"/>
              </a:rPr>
              <a:t>Implementation Plan (Timeline)</a:t>
            </a:r>
          </a:p>
        </p:txBody>
      </p:sp>
      <p:sp>
        <p:nvSpPr>
          <p:cNvPr id="3" name="Content Placeholder 2">
            <a:extLst>
              <a:ext uri="{FF2B5EF4-FFF2-40B4-BE49-F238E27FC236}">
                <a16:creationId xmlns:a16="http://schemas.microsoft.com/office/drawing/2014/main" id="{B1AEB532-6E1D-3DBC-B6F9-BD604C7E20C8}"/>
              </a:ext>
            </a:extLst>
          </p:cNvPr>
          <p:cNvSpPr>
            <a:spLocks noGrp="1"/>
          </p:cNvSpPr>
          <p:nvPr>
            <p:ph idx="1"/>
          </p:nvPr>
        </p:nvSpPr>
        <p:spPr>
          <a:xfrm>
            <a:off x="838200" y="1436914"/>
            <a:ext cx="10367865" cy="5284561"/>
          </a:xfrm>
        </p:spPr>
        <p:txBody>
          <a:bodyPr>
            <a:normAutofit lnSpcReduction="10000"/>
          </a:bodyPr>
          <a:lstStyle/>
          <a:p>
            <a:pPr marL="0" indent="0" algn="l">
              <a:buNone/>
            </a:pPr>
            <a:r>
              <a:rPr lang="en-US" sz="2200" b="1" i="0" dirty="0">
                <a:solidFill>
                  <a:srgbClr val="0D0D0D"/>
                </a:solidFill>
                <a:effectLst/>
                <a:cs typeface="Times New Roman" panose="02020603050405020304" pitchFamily="18" charset="0"/>
              </a:rPr>
              <a:t>Arduino and RFID Integration:</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Utilize Arduino Uno and RFID RC522 module to establish communication.</a:t>
            </a:r>
          </a:p>
          <a:p>
            <a:pPr lvl="1"/>
            <a:r>
              <a:rPr lang="en-US" sz="2200" b="0" i="0" dirty="0">
                <a:solidFill>
                  <a:srgbClr val="0D0D0D"/>
                </a:solidFill>
                <a:effectLst/>
                <a:cs typeface="Times New Roman" panose="02020603050405020304" pitchFamily="18" charset="0"/>
              </a:rPr>
              <a:t>Implement code to read RFID unique IDs and transmit them to the Arduino.</a:t>
            </a:r>
          </a:p>
          <a:p>
            <a:pPr marL="457200" lvl="1" indent="0" algn="l">
              <a:buNone/>
            </a:pPr>
            <a:endParaRPr lang="en-US" sz="2200" b="0" i="0" dirty="0">
              <a:solidFill>
                <a:srgbClr val="0D0D0D"/>
              </a:solidFill>
              <a:effectLst/>
              <a:cs typeface="Times New Roman" panose="02020603050405020304" pitchFamily="18" charset="0"/>
            </a:endParaRPr>
          </a:p>
          <a:p>
            <a:pPr marL="0" indent="0" algn="l">
              <a:buNone/>
            </a:pPr>
            <a:r>
              <a:rPr lang="en-US" sz="2200" b="1" i="0" dirty="0">
                <a:solidFill>
                  <a:srgbClr val="0D0D0D"/>
                </a:solidFill>
                <a:effectLst/>
                <a:cs typeface="Times New Roman" panose="02020603050405020304" pitchFamily="18" charset="0"/>
              </a:rPr>
              <a:t>Updating RFID UID and Credentials in Arduino Code:</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Develop logic to store and manage RFID unique IDs as credentials in Arduino's memory.</a:t>
            </a:r>
          </a:p>
          <a:p>
            <a:pPr lvl="1"/>
            <a:r>
              <a:rPr lang="en-US" sz="2200" b="0" i="0" dirty="0">
                <a:solidFill>
                  <a:srgbClr val="0D0D0D"/>
                </a:solidFill>
                <a:effectLst/>
                <a:cs typeface="Times New Roman" panose="02020603050405020304" pitchFamily="18" charset="0"/>
              </a:rPr>
              <a:t>Design a method to update and maintain the whitelist of authorized users within the Arduino code.</a:t>
            </a:r>
          </a:p>
          <a:p>
            <a:pPr marL="457200" lvl="1" indent="0" algn="l">
              <a:buNone/>
            </a:pPr>
            <a:endParaRPr lang="en-US" sz="2200" b="0" i="0" dirty="0">
              <a:solidFill>
                <a:srgbClr val="0D0D0D"/>
              </a:solidFill>
              <a:effectLst/>
              <a:cs typeface="Times New Roman" panose="02020603050405020304" pitchFamily="18" charset="0"/>
            </a:endParaRPr>
          </a:p>
          <a:p>
            <a:pPr marL="0" indent="0" algn="l">
              <a:buNone/>
            </a:pPr>
            <a:r>
              <a:rPr lang="en-US" sz="2200" b="1" i="0" dirty="0">
                <a:solidFill>
                  <a:srgbClr val="0D0D0D"/>
                </a:solidFill>
                <a:effectLst/>
                <a:cs typeface="Times New Roman" panose="02020603050405020304" pitchFamily="18" charset="0"/>
              </a:rPr>
              <a:t>Adding Registry to Windows for RFID Lock Screen:</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Explore Windows registry settings to integrate RFID-based authentication with the lock screen.</a:t>
            </a:r>
          </a:p>
          <a:p>
            <a:pPr lvl="1"/>
            <a:r>
              <a:rPr lang="en-US" sz="2200" b="0" i="0" dirty="0">
                <a:solidFill>
                  <a:srgbClr val="0D0D0D"/>
                </a:solidFill>
                <a:effectLst/>
                <a:cs typeface="Times New Roman" panose="02020603050405020304" pitchFamily="18" charset="0"/>
              </a:rPr>
              <a:t>Implement necessary registry changes to enable RFID authentication as an alternative to password-based login.</a:t>
            </a:r>
          </a:p>
          <a:p>
            <a:endParaRPr lang="en-US" sz="2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32583F-4299-84C2-BED8-21205677F9D7}"/>
              </a:ext>
            </a:extLst>
          </p:cNvPr>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6" name="Picture 5">
            <a:extLst>
              <a:ext uri="{FF2B5EF4-FFF2-40B4-BE49-F238E27FC236}">
                <a16:creationId xmlns:a16="http://schemas.microsoft.com/office/drawing/2014/main" id="{0F4CF6AC-129B-5400-76C6-7A3B21C9A5E3}"/>
              </a:ext>
            </a:extLst>
          </p:cNvPr>
          <p:cNvPicPr>
            <a:picLocks noChangeAspect="1"/>
          </p:cNvPicPr>
          <p:nvPr/>
        </p:nvPicPr>
        <p:blipFill>
          <a:blip r:embed="rId2"/>
          <a:stretch>
            <a:fillRect/>
          </a:stretch>
        </p:blipFill>
        <p:spPr>
          <a:xfrm>
            <a:off x="10142375" y="111351"/>
            <a:ext cx="1881673" cy="1881673"/>
          </a:xfrm>
          <a:prstGeom prst="rect">
            <a:avLst/>
          </a:prstGeom>
        </p:spPr>
      </p:pic>
    </p:spTree>
    <p:extLst>
      <p:ext uri="{BB962C8B-B14F-4D97-AF65-F5344CB8AC3E}">
        <p14:creationId xmlns:p14="http://schemas.microsoft.com/office/powerpoint/2010/main" val="80276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BC38-F480-E670-9465-C13558080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C3CA5-4B89-A85C-ADB3-4AA9A124139E}"/>
              </a:ext>
            </a:extLst>
          </p:cNvPr>
          <p:cNvSpPr>
            <a:spLocks noGrp="1"/>
          </p:cNvSpPr>
          <p:nvPr>
            <p:ph type="title"/>
          </p:nvPr>
        </p:nvSpPr>
        <p:spPr>
          <a:xfrm>
            <a:off x="838200" y="365125"/>
            <a:ext cx="9332167" cy="511953"/>
          </a:xfrm>
        </p:spPr>
        <p:txBody>
          <a:bodyPr>
            <a:normAutofit fontScale="90000"/>
          </a:bodyPr>
          <a:lstStyle/>
          <a:p>
            <a:r>
              <a:rPr lang="en-US" b="1" dirty="0">
                <a:latin typeface="+mn-lt"/>
                <a:cs typeface="Times New Roman" panose="02020603050405020304" pitchFamily="18" charset="0"/>
              </a:rPr>
              <a:t>Implementation Plan (Timeline)</a:t>
            </a:r>
          </a:p>
        </p:txBody>
      </p:sp>
      <p:sp>
        <p:nvSpPr>
          <p:cNvPr id="3" name="Content Placeholder 2">
            <a:extLst>
              <a:ext uri="{FF2B5EF4-FFF2-40B4-BE49-F238E27FC236}">
                <a16:creationId xmlns:a16="http://schemas.microsoft.com/office/drawing/2014/main" id="{00959BF6-339F-F8C1-D2F0-9CB3EE187650}"/>
              </a:ext>
            </a:extLst>
          </p:cNvPr>
          <p:cNvSpPr>
            <a:spLocks noGrp="1"/>
          </p:cNvSpPr>
          <p:nvPr>
            <p:ph idx="1"/>
          </p:nvPr>
        </p:nvSpPr>
        <p:spPr>
          <a:xfrm>
            <a:off x="730120" y="1132439"/>
            <a:ext cx="10979798" cy="5214581"/>
          </a:xfrm>
        </p:spPr>
        <p:txBody>
          <a:bodyPr>
            <a:noAutofit/>
          </a:bodyPr>
          <a:lstStyle/>
          <a:p>
            <a:pPr marL="0" indent="0" algn="l">
              <a:buNone/>
            </a:pPr>
            <a:r>
              <a:rPr lang="en-US" sz="2200" b="1" i="0" dirty="0">
                <a:solidFill>
                  <a:srgbClr val="0D0D0D"/>
                </a:solidFill>
                <a:effectLst/>
                <a:cs typeface="Times New Roman" panose="02020603050405020304" pitchFamily="18" charset="0"/>
              </a:rPr>
              <a:t>Scanning RFID Tag to Login to Windows:</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Develop code to enable the Arduino to communicate with the Windows system for login authentication.</a:t>
            </a:r>
          </a:p>
          <a:p>
            <a:pPr lvl="1"/>
            <a:r>
              <a:rPr lang="en-US" sz="2200" b="0" i="0" dirty="0">
                <a:solidFill>
                  <a:srgbClr val="0D0D0D"/>
                </a:solidFill>
                <a:effectLst/>
                <a:cs typeface="Times New Roman" panose="02020603050405020304" pitchFamily="18" charset="0"/>
              </a:rPr>
              <a:t>Implement a process where scanning an RFID tag triggers login authentication on the Windows lock screen.</a:t>
            </a:r>
          </a:p>
          <a:p>
            <a:pPr marL="457200" lvl="1" indent="0" algn="l">
              <a:buNone/>
            </a:pPr>
            <a:endParaRPr lang="en-US" sz="2200" b="0" i="0" dirty="0">
              <a:solidFill>
                <a:srgbClr val="0D0D0D"/>
              </a:solidFill>
              <a:effectLst/>
              <a:cs typeface="Times New Roman" panose="02020603050405020304" pitchFamily="18" charset="0"/>
            </a:endParaRPr>
          </a:p>
          <a:p>
            <a:pPr marL="0" indent="0" algn="l">
              <a:buNone/>
            </a:pPr>
            <a:r>
              <a:rPr lang="en-US" sz="2200" b="1" i="0" dirty="0">
                <a:solidFill>
                  <a:srgbClr val="0D0D0D"/>
                </a:solidFill>
                <a:effectLst/>
                <a:cs typeface="Times New Roman" panose="02020603050405020304" pitchFamily="18" charset="0"/>
              </a:rPr>
              <a:t>ESP-32 Cam for Surveillance:</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Integrate ESP8266 CAM module with the Arduino for continuous hardware surveillance.</a:t>
            </a:r>
          </a:p>
          <a:p>
            <a:pPr lvl="1"/>
            <a:r>
              <a:rPr lang="en-US" sz="2200" b="0" i="0" dirty="0">
                <a:solidFill>
                  <a:srgbClr val="0D0D0D"/>
                </a:solidFill>
                <a:effectLst/>
                <a:cs typeface="Times New Roman" panose="02020603050405020304" pitchFamily="18" charset="0"/>
              </a:rPr>
              <a:t>Develop code to capture images or videos upon unauthorized access attempts and store them for analysis.</a:t>
            </a:r>
          </a:p>
          <a:p>
            <a:pPr marL="457200" lvl="1" indent="0" algn="l">
              <a:buNone/>
            </a:pPr>
            <a:endParaRPr lang="en-US" sz="2200" b="0" i="0" dirty="0">
              <a:solidFill>
                <a:srgbClr val="0D0D0D"/>
              </a:solidFill>
              <a:effectLst/>
              <a:cs typeface="Times New Roman" panose="02020603050405020304" pitchFamily="18" charset="0"/>
            </a:endParaRPr>
          </a:p>
          <a:p>
            <a:pPr marL="0" indent="0" algn="l">
              <a:buNone/>
            </a:pPr>
            <a:r>
              <a:rPr lang="en-US" sz="2200" b="1" i="0" dirty="0">
                <a:solidFill>
                  <a:srgbClr val="0D0D0D"/>
                </a:solidFill>
                <a:effectLst/>
                <a:cs typeface="Times New Roman" panose="02020603050405020304" pitchFamily="18" charset="0"/>
              </a:rPr>
              <a:t>Buzzer Feedback on Scanning Tag:</a:t>
            </a:r>
            <a:endParaRPr lang="en-US" sz="2200" b="0" i="0" dirty="0">
              <a:solidFill>
                <a:srgbClr val="0D0D0D"/>
              </a:solidFill>
              <a:effectLst/>
              <a:cs typeface="Times New Roman" panose="02020603050405020304" pitchFamily="18" charset="0"/>
            </a:endParaRPr>
          </a:p>
          <a:p>
            <a:pPr lvl="1"/>
            <a:r>
              <a:rPr lang="en-US" sz="2200" b="0" i="0" dirty="0">
                <a:solidFill>
                  <a:srgbClr val="0D0D0D"/>
                </a:solidFill>
                <a:effectLst/>
                <a:cs typeface="Times New Roman" panose="02020603050405020304" pitchFamily="18" charset="0"/>
              </a:rPr>
              <a:t>Integrate a buzzer with the Arduino to provide feedback upon successful RFID tag scanning.</a:t>
            </a:r>
          </a:p>
          <a:p>
            <a:pPr lvl="1"/>
            <a:r>
              <a:rPr lang="en-US" sz="2200" b="0" i="0" dirty="0">
                <a:solidFill>
                  <a:srgbClr val="0D0D0D"/>
                </a:solidFill>
                <a:effectLst/>
                <a:cs typeface="Times New Roman" panose="02020603050405020304" pitchFamily="18" charset="0"/>
              </a:rPr>
              <a:t>Implement logic to trigger the buzzer to indicate successful authentication or any errors during the process.</a:t>
            </a:r>
          </a:p>
          <a:p>
            <a:endParaRPr lang="en-US" sz="2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A27D6C-6EF4-594F-D7EE-3DD082BC2F05}"/>
              </a:ext>
            </a:extLst>
          </p:cNvPr>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8" name="Picture 7">
            <a:extLst>
              <a:ext uri="{FF2B5EF4-FFF2-40B4-BE49-F238E27FC236}">
                <a16:creationId xmlns:a16="http://schemas.microsoft.com/office/drawing/2014/main" id="{3715457F-68B6-A2C3-E7CA-856FB3E56584}"/>
              </a:ext>
            </a:extLst>
          </p:cNvPr>
          <p:cNvPicPr>
            <a:picLocks noChangeAspect="1"/>
          </p:cNvPicPr>
          <p:nvPr/>
        </p:nvPicPr>
        <p:blipFill>
          <a:blip r:embed="rId2"/>
          <a:stretch>
            <a:fillRect/>
          </a:stretch>
        </p:blipFill>
        <p:spPr>
          <a:xfrm>
            <a:off x="10655559" y="71210"/>
            <a:ext cx="1396482" cy="1396482"/>
          </a:xfrm>
          <a:prstGeom prst="rect">
            <a:avLst/>
          </a:prstGeom>
        </p:spPr>
      </p:pic>
    </p:spTree>
    <p:extLst>
      <p:ext uri="{BB962C8B-B14F-4D97-AF65-F5344CB8AC3E}">
        <p14:creationId xmlns:p14="http://schemas.microsoft.com/office/powerpoint/2010/main" val="233892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6A859-AF04-DC7B-EEC4-A76DDC789C8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C539DB-8515-B51A-1BC5-3EBD8CFF3839}"/>
              </a:ext>
            </a:extLst>
          </p:cNvPr>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13" name="Picture 12">
            <a:extLst>
              <a:ext uri="{FF2B5EF4-FFF2-40B4-BE49-F238E27FC236}">
                <a16:creationId xmlns:a16="http://schemas.microsoft.com/office/drawing/2014/main" id="{C3D825CB-9477-5788-F001-E26C8CCF5AC9}"/>
              </a:ext>
            </a:extLst>
          </p:cNvPr>
          <p:cNvPicPr>
            <a:picLocks noChangeAspect="1"/>
          </p:cNvPicPr>
          <p:nvPr/>
        </p:nvPicPr>
        <p:blipFill>
          <a:blip r:embed="rId2"/>
          <a:stretch>
            <a:fillRect/>
          </a:stretch>
        </p:blipFill>
        <p:spPr>
          <a:xfrm>
            <a:off x="4767943" y="2212910"/>
            <a:ext cx="2656114" cy="2656114"/>
          </a:xfrm>
          <a:prstGeom prst="rect">
            <a:avLst/>
          </a:prstGeom>
        </p:spPr>
      </p:pic>
    </p:spTree>
    <p:extLst>
      <p:ext uri="{BB962C8B-B14F-4D97-AF65-F5344CB8AC3E}">
        <p14:creationId xmlns:p14="http://schemas.microsoft.com/office/powerpoint/2010/main" val="31368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mn-lt"/>
                <a:cs typeface="Times New Roman" panose="02020603050405020304" pitchFamily="18" charset="0"/>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cs typeface="Times New Roman"/>
              </a:rPr>
              <a:t>Introduction to Project</a:t>
            </a:r>
          </a:p>
          <a:p>
            <a:r>
              <a:rPr lang="en-US" dirty="0">
                <a:cs typeface="Times New Roman"/>
              </a:rPr>
              <a:t>Problem Formulation</a:t>
            </a:r>
          </a:p>
          <a:p>
            <a:r>
              <a:rPr lang="en-US" dirty="0">
                <a:cs typeface="Times New Roman"/>
              </a:rPr>
              <a:t>Objectives of the work </a:t>
            </a:r>
          </a:p>
          <a:p>
            <a:r>
              <a:rPr lang="en-US" dirty="0">
                <a:cs typeface="Times New Roman"/>
              </a:rPr>
              <a:t>Methodology used</a:t>
            </a:r>
          </a:p>
          <a:p>
            <a:r>
              <a:rPr lang="en-US" spc="-10" dirty="0">
                <a:cs typeface="Times New Roman"/>
              </a:rPr>
              <a:t>Results and Outputs</a:t>
            </a:r>
          </a:p>
          <a:p>
            <a:r>
              <a:rPr lang="en-US" spc="-10" dirty="0">
                <a:cs typeface="Times New Roman"/>
              </a:rPr>
              <a:t>Conclusion</a:t>
            </a:r>
          </a:p>
          <a:p>
            <a:r>
              <a:rPr lang="en-US" dirty="0">
                <a:cs typeface="Times New Roman"/>
              </a:rPr>
              <a:t>Future Scope</a:t>
            </a:r>
          </a:p>
          <a:p>
            <a:r>
              <a:rPr lang="en-US" dirty="0">
                <a:cs typeface="Times New Roman"/>
              </a:rPr>
              <a:t>References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cs typeface="Times New Roman" panose="02020603050405020304" pitchFamily="18" charset="0"/>
              </a:rPr>
              <a:t>Introduction to Project</a:t>
            </a:r>
          </a:p>
        </p:txBody>
      </p:sp>
      <p:sp>
        <p:nvSpPr>
          <p:cNvPr id="3" name="Content Placeholder 2"/>
          <p:cNvSpPr>
            <a:spLocks noGrp="1"/>
          </p:cNvSpPr>
          <p:nvPr>
            <p:ph idx="1"/>
          </p:nvPr>
        </p:nvSpPr>
        <p:spPr>
          <a:xfrm>
            <a:off x="838200" y="1825625"/>
            <a:ext cx="9453465" cy="4351338"/>
          </a:xfrm>
        </p:spPr>
        <p:txBody>
          <a:bodyPr>
            <a:normAutofit/>
          </a:bodyPr>
          <a:lstStyle/>
          <a:p>
            <a:pPr marL="163195" indent="0">
              <a:lnSpc>
                <a:spcPct val="103000"/>
              </a:lnSpc>
              <a:spcAft>
                <a:spcPts val="415"/>
              </a:spcAft>
              <a:buNone/>
            </a:pPr>
            <a:r>
              <a:rPr lang="en-IN" sz="2200" b="1" dirty="0">
                <a:solidFill>
                  <a:srgbClr val="000000"/>
                </a:solidFill>
                <a:effectLst/>
                <a:ea typeface="Times New Roman" panose="02020603050405020304" pitchFamily="18" charset="0"/>
              </a:rPr>
              <a:t>"WinDuino"</a:t>
            </a:r>
            <a:r>
              <a:rPr lang="en-IN" sz="2200" dirty="0">
                <a:solidFill>
                  <a:srgbClr val="000000"/>
                </a:solidFill>
                <a:effectLst/>
                <a:ea typeface="Times New Roman" panose="02020603050405020304" pitchFamily="18" charset="0"/>
              </a:rPr>
              <a:t> aims to streamline the login process for Windows systems and websites by leveraging an Arduino-based RFID authentication system. The project revolves around enhancing user convenience through RFID technology, minimizing the need for conventional login credentials like passwords. </a:t>
            </a:r>
          </a:p>
          <a:p>
            <a:pPr marL="163195" indent="0">
              <a:lnSpc>
                <a:spcPct val="103000"/>
              </a:lnSpc>
              <a:spcAft>
                <a:spcPts val="415"/>
              </a:spcAft>
              <a:buNone/>
            </a:pPr>
            <a:endParaRPr lang="en-IN" sz="2200" dirty="0">
              <a:solidFill>
                <a:srgbClr val="000000"/>
              </a:solidFill>
              <a:ea typeface="Times New Roman" panose="02020603050405020304" pitchFamily="18" charset="0"/>
            </a:endParaRPr>
          </a:p>
          <a:p>
            <a:pPr marL="163195" indent="0">
              <a:lnSpc>
                <a:spcPct val="103000"/>
              </a:lnSpc>
              <a:spcAft>
                <a:spcPts val="415"/>
              </a:spcAft>
              <a:buNone/>
            </a:pPr>
            <a:r>
              <a:rPr lang="en-IN" sz="2200" dirty="0">
                <a:solidFill>
                  <a:srgbClr val="000000"/>
                </a:solidFill>
                <a:effectLst/>
                <a:ea typeface="Times New Roman" panose="02020603050405020304" pitchFamily="18" charset="0"/>
              </a:rPr>
              <a:t>The primary components include an Arduino Uno, RFID RC522, RFID tags (attached to objects like a keychain and an electromagnetic card), a two-way radio transmitter-receiver (reader) for communication with the tags, and an ESP8266 CAM for continuous hardware surveillance.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pic>
        <p:nvPicPr>
          <p:cNvPr id="6" name="Picture 5">
            <a:extLst>
              <a:ext uri="{FF2B5EF4-FFF2-40B4-BE49-F238E27FC236}">
                <a16:creationId xmlns:a16="http://schemas.microsoft.com/office/drawing/2014/main" id="{5E41D28B-1D94-D8CB-FF02-0AAB5EA252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9496" y="242596"/>
            <a:ext cx="2333552" cy="2351314"/>
          </a:xfrm>
          <a:prstGeom prst="rect">
            <a:avLst/>
          </a:prstGeom>
        </p:spPr>
      </p:pic>
      <p:pic>
        <p:nvPicPr>
          <p:cNvPr id="12" name="Picture 11">
            <a:extLst>
              <a:ext uri="{FF2B5EF4-FFF2-40B4-BE49-F238E27FC236}">
                <a16:creationId xmlns:a16="http://schemas.microsoft.com/office/drawing/2014/main" id="{4BCA0BA3-193C-E4F9-77B4-A155A1C839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3620" y="3108702"/>
            <a:ext cx="2105303" cy="2105303"/>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F057A-4FEA-CA3A-623B-565E2732A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BF641B-C262-0AFC-1F9A-C9A3B865954A}"/>
              </a:ext>
            </a:extLst>
          </p:cNvPr>
          <p:cNvSpPr>
            <a:spLocks noGrp="1"/>
          </p:cNvSpPr>
          <p:nvPr>
            <p:ph type="title"/>
          </p:nvPr>
        </p:nvSpPr>
        <p:spPr/>
        <p:txBody>
          <a:bodyPr/>
          <a:lstStyle/>
          <a:p>
            <a:r>
              <a:rPr lang="en-US" b="1" dirty="0">
                <a:latin typeface="+mn-lt"/>
                <a:cs typeface="Times New Roman" panose="02020603050405020304" pitchFamily="18" charset="0"/>
              </a:rPr>
              <a:t>Introduction to Project</a:t>
            </a:r>
          </a:p>
        </p:txBody>
      </p:sp>
      <p:sp>
        <p:nvSpPr>
          <p:cNvPr id="3" name="Content Placeholder 2">
            <a:extLst>
              <a:ext uri="{FF2B5EF4-FFF2-40B4-BE49-F238E27FC236}">
                <a16:creationId xmlns:a16="http://schemas.microsoft.com/office/drawing/2014/main" id="{337D2495-D78E-4666-FD89-6CE8610B6F9B}"/>
              </a:ext>
            </a:extLst>
          </p:cNvPr>
          <p:cNvSpPr>
            <a:spLocks noGrp="1"/>
          </p:cNvSpPr>
          <p:nvPr>
            <p:ph idx="1"/>
          </p:nvPr>
        </p:nvSpPr>
        <p:spPr>
          <a:xfrm>
            <a:off x="772884" y="1452400"/>
            <a:ext cx="9649410" cy="4903949"/>
          </a:xfrm>
        </p:spPr>
        <p:txBody>
          <a:bodyPr>
            <a:noAutofit/>
          </a:bodyPr>
          <a:lstStyle/>
          <a:p>
            <a:pPr marL="163195" indent="0">
              <a:lnSpc>
                <a:spcPct val="103000"/>
              </a:lnSpc>
              <a:spcAft>
                <a:spcPts val="415"/>
              </a:spcAft>
              <a:buNone/>
            </a:pPr>
            <a:r>
              <a:rPr lang="en-IN" sz="2200" dirty="0">
                <a:solidFill>
                  <a:srgbClr val="000000"/>
                </a:solidFill>
                <a:effectLst/>
                <a:ea typeface="Times New Roman" panose="02020603050405020304" pitchFamily="18" charset="0"/>
              </a:rPr>
              <a:t>The system starts by reading the Unique Identification (UID) of RFID tags using the RFID RC522 module. These tags, affixed to everyday objects like keychains and cards, serve as the user's credentials. The Arduino Uno stores the UIDs of authorized users, creating a whitelist. When a user presents their RFID tag, the system authenticates them by comparing the scanned UID with the stored values. Access is granted only if a match is found, providing a seamless and secure authentication process.</a:t>
            </a:r>
          </a:p>
          <a:p>
            <a:pPr marL="163195" indent="0">
              <a:lnSpc>
                <a:spcPct val="103000"/>
              </a:lnSpc>
              <a:spcAft>
                <a:spcPts val="415"/>
              </a:spcAft>
              <a:buNone/>
            </a:pPr>
            <a:r>
              <a:rPr lang="en-IN" sz="2200" dirty="0">
                <a:solidFill>
                  <a:srgbClr val="000000"/>
                </a:solidFill>
                <a:effectLst/>
                <a:ea typeface="Times New Roman" panose="02020603050405020304" pitchFamily="18" charset="0"/>
              </a:rPr>
              <a:t>The project extends its functionality to automate the login process for both Windows systems and websites. For Windows login, additional scripts or libraries are employed to simulate keyboard input. This ensures that the RFID-based authentication seamlessly replaces the traditional login method, to automate the login process, providing a holistic solution for various user authentication scenarios.</a:t>
            </a:r>
          </a:p>
        </p:txBody>
      </p:sp>
      <p:sp>
        <p:nvSpPr>
          <p:cNvPr id="4" name="Slide Number Placeholder 3">
            <a:extLst>
              <a:ext uri="{FF2B5EF4-FFF2-40B4-BE49-F238E27FC236}">
                <a16:creationId xmlns:a16="http://schemas.microsoft.com/office/drawing/2014/main" id="{4C67CF15-9C9A-788A-297B-B43E5C20E2A3}"/>
              </a:ext>
            </a:extLst>
          </p:cNvPr>
          <p:cNvSpPr>
            <a:spLocks noGrp="1"/>
          </p:cNvSpPr>
          <p:nvPr>
            <p:ph type="sldNum" sz="quarter" idx="12"/>
          </p:nvPr>
        </p:nvSpPr>
        <p:spPr/>
        <p:txBody>
          <a:bodyPr/>
          <a:lstStyle/>
          <a:p>
            <a:fld id="{BDCDBBEF-AA6C-4BA6-85B2-A17D7F280E38}" type="slidenum">
              <a:rPr lang="en-US" smtClean="0"/>
              <a:pPr/>
              <a:t>4</a:t>
            </a:fld>
            <a:endParaRPr lang="en-US" dirty="0"/>
          </a:p>
        </p:txBody>
      </p:sp>
      <p:sp>
        <p:nvSpPr>
          <p:cNvPr id="7" name="Oval 6">
            <a:extLst>
              <a:ext uri="{FF2B5EF4-FFF2-40B4-BE49-F238E27FC236}">
                <a16:creationId xmlns:a16="http://schemas.microsoft.com/office/drawing/2014/main" id="{BD996726-2935-32A7-DEB9-129AB8FBD628}"/>
              </a:ext>
            </a:extLst>
          </p:cNvPr>
          <p:cNvSpPr/>
          <p:nvPr/>
        </p:nvSpPr>
        <p:spPr>
          <a:xfrm>
            <a:off x="10161037" y="159364"/>
            <a:ext cx="1763485" cy="1762742"/>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3706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cs typeface="Times New Roman" panose="02020603050405020304" pitchFamily="18" charset="0"/>
              </a:rPr>
              <a:t>Problem Formulation</a:t>
            </a:r>
          </a:p>
        </p:txBody>
      </p:sp>
      <p:sp>
        <p:nvSpPr>
          <p:cNvPr id="3" name="Content Placeholder 2"/>
          <p:cNvSpPr>
            <a:spLocks noGrp="1"/>
          </p:cNvSpPr>
          <p:nvPr>
            <p:ph idx="1"/>
          </p:nvPr>
        </p:nvSpPr>
        <p:spPr>
          <a:xfrm>
            <a:off x="838200" y="1825625"/>
            <a:ext cx="9322837" cy="4351338"/>
          </a:xfrm>
        </p:spPr>
        <p:txBody>
          <a:bodyPr>
            <a:normAutofit/>
          </a:bodyPr>
          <a:lstStyle/>
          <a:p>
            <a:pPr marL="0" indent="0">
              <a:buNone/>
            </a:pPr>
            <a:r>
              <a:rPr lang="en-US" sz="2200" dirty="0">
                <a:cs typeface="Times New Roman" panose="02020603050405020304" pitchFamily="18" charset="0"/>
              </a:rPr>
              <a:t>In today's digital era, traditional authentication methods, such as passwords and PINs, present significant challenges. These methods are often vulnerable to security breaches, as users may employ weak passwords or fall victim to phishing attacks. </a:t>
            </a:r>
          </a:p>
          <a:p>
            <a:pPr marL="0" indent="0">
              <a:buNone/>
            </a:pPr>
            <a:endParaRPr lang="en-US" sz="2200" dirty="0">
              <a:cs typeface="Times New Roman" panose="02020603050405020304" pitchFamily="18" charset="0"/>
            </a:endParaRPr>
          </a:p>
          <a:p>
            <a:pPr marL="0" indent="0">
              <a:buNone/>
            </a:pPr>
            <a:r>
              <a:rPr lang="en-US" sz="2200" dirty="0">
                <a:cs typeface="Times New Roman" panose="02020603050405020304" pitchFamily="18" charset="0"/>
              </a:rPr>
              <a:t>Moreover, managing multiple passwords can be cumbersome, leading to user frustration and potential security risks. The need for a streamlined and secure authentication solution is evident, one that prioritizes both user convenience and system security.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6" name="Picture 5">
            <a:extLst>
              <a:ext uri="{FF2B5EF4-FFF2-40B4-BE49-F238E27FC236}">
                <a16:creationId xmlns:a16="http://schemas.microsoft.com/office/drawing/2014/main" id="{88700AB0-2D1E-F31E-2CB8-225B2E09801E}"/>
              </a:ext>
            </a:extLst>
          </p:cNvPr>
          <p:cNvPicPr>
            <a:picLocks noChangeAspect="1"/>
          </p:cNvPicPr>
          <p:nvPr/>
        </p:nvPicPr>
        <p:blipFill>
          <a:blip r:embed="rId2"/>
          <a:stretch>
            <a:fillRect/>
          </a:stretch>
        </p:blipFill>
        <p:spPr>
          <a:xfrm>
            <a:off x="9982200" y="4291677"/>
            <a:ext cx="1974980" cy="1974980"/>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8352-1AF2-3735-8E62-C380C8989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629F5-6FD4-74F9-A8B7-33C336C3C4D8}"/>
              </a:ext>
            </a:extLst>
          </p:cNvPr>
          <p:cNvSpPr>
            <a:spLocks noGrp="1"/>
          </p:cNvSpPr>
          <p:nvPr>
            <p:ph type="title"/>
          </p:nvPr>
        </p:nvSpPr>
        <p:spPr/>
        <p:txBody>
          <a:bodyPr/>
          <a:lstStyle/>
          <a:p>
            <a:r>
              <a:rPr lang="en-US" b="1" dirty="0">
                <a:latin typeface="+mn-lt"/>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34F142CF-DCBF-8C67-5437-D52DF4FB17C3}"/>
              </a:ext>
            </a:extLst>
          </p:cNvPr>
          <p:cNvSpPr>
            <a:spLocks noGrp="1"/>
          </p:cNvSpPr>
          <p:nvPr>
            <p:ph idx="1"/>
          </p:nvPr>
        </p:nvSpPr>
        <p:spPr>
          <a:xfrm>
            <a:off x="838200" y="1825625"/>
            <a:ext cx="9472127" cy="4351338"/>
          </a:xfrm>
        </p:spPr>
        <p:txBody>
          <a:bodyPr>
            <a:normAutofit/>
          </a:bodyPr>
          <a:lstStyle/>
          <a:p>
            <a:pPr marL="0" indent="0">
              <a:buNone/>
            </a:pPr>
            <a:r>
              <a:rPr lang="en-US" sz="2400" dirty="0">
                <a:cs typeface="Times New Roman" panose="02020603050405020304" pitchFamily="18" charset="0"/>
              </a:rPr>
              <a:t>WinDuino addresses this need by leveraging RFID technology to automate the login process and minimize reliance on vulnerable passwords. By integrating seamlessly with Windows systems and websites, WinDuino offers a frictionless user experience while enhancing overall system security. Additionally, its continuous surveillance features provide proactive monitoring against unauthorized access attempts, ensuring a robust defense mechanism. </a:t>
            </a: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essence, WinDuino represents a forward-thinking approach to authentication, ushering in a future where security and convenience coexist harmoniously in the digital realm.</a:t>
            </a:r>
          </a:p>
        </p:txBody>
      </p:sp>
      <p:sp>
        <p:nvSpPr>
          <p:cNvPr id="4" name="Slide Number Placeholder 3">
            <a:extLst>
              <a:ext uri="{FF2B5EF4-FFF2-40B4-BE49-F238E27FC236}">
                <a16:creationId xmlns:a16="http://schemas.microsoft.com/office/drawing/2014/main" id="{9CBA65AD-4476-C88C-6F6C-D8DF62FDB8E3}"/>
              </a:ext>
            </a:extLst>
          </p:cNvPr>
          <p:cNvSpPr>
            <a:spLocks noGrp="1"/>
          </p:cNvSpPr>
          <p:nvPr>
            <p:ph type="sldNum" sz="quarter" idx="12"/>
          </p:nvPr>
        </p:nvSpPr>
        <p:spPr/>
        <p:txBody>
          <a:bodyPr/>
          <a:lstStyle/>
          <a:p>
            <a:fld id="{BDCDBBEF-AA6C-4BA6-85B2-A17D7F280E38}" type="slidenum">
              <a:rPr lang="en-US" smtClean="0"/>
              <a:pPr/>
              <a:t>6</a:t>
            </a:fld>
            <a:endParaRPr lang="en-US" dirty="0"/>
          </a:p>
        </p:txBody>
      </p:sp>
      <p:pic>
        <p:nvPicPr>
          <p:cNvPr id="6" name="Picture 5">
            <a:extLst>
              <a:ext uri="{FF2B5EF4-FFF2-40B4-BE49-F238E27FC236}">
                <a16:creationId xmlns:a16="http://schemas.microsoft.com/office/drawing/2014/main" id="{1CF8E591-6352-07CE-EA09-6C5CE4F52F45}"/>
              </a:ext>
            </a:extLst>
          </p:cNvPr>
          <p:cNvPicPr>
            <a:picLocks noChangeAspect="1"/>
          </p:cNvPicPr>
          <p:nvPr/>
        </p:nvPicPr>
        <p:blipFill>
          <a:blip r:embed="rId2"/>
          <a:stretch>
            <a:fillRect/>
          </a:stretch>
        </p:blipFill>
        <p:spPr>
          <a:xfrm>
            <a:off x="9422362" y="4075517"/>
            <a:ext cx="2191139" cy="2191139"/>
          </a:xfrm>
          <a:prstGeom prst="rect">
            <a:avLst/>
          </a:prstGeom>
        </p:spPr>
      </p:pic>
    </p:spTree>
    <p:extLst>
      <p:ext uri="{BB962C8B-B14F-4D97-AF65-F5344CB8AC3E}">
        <p14:creationId xmlns:p14="http://schemas.microsoft.com/office/powerpoint/2010/main" val="247893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cs typeface="Times New Roman" panose="02020603050405020304" pitchFamily="18" charset="0"/>
              </a:rPr>
              <a:t>Objectives of the Work</a:t>
            </a:r>
          </a:p>
        </p:txBody>
      </p:sp>
      <p:sp>
        <p:nvSpPr>
          <p:cNvPr id="3" name="Content Placeholder 2"/>
          <p:cNvSpPr>
            <a:spLocks noGrp="1"/>
          </p:cNvSpPr>
          <p:nvPr>
            <p:ph idx="1"/>
          </p:nvPr>
        </p:nvSpPr>
        <p:spPr>
          <a:xfrm>
            <a:off x="838200" y="1825625"/>
            <a:ext cx="11142306" cy="4351338"/>
          </a:xfrm>
        </p:spPr>
        <p:txBody>
          <a:bodyPr>
            <a:normAutofit/>
          </a:bodyPr>
          <a:lstStyle/>
          <a:p>
            <a:r>
              <a:rPr lang="en-US" sz="2400" dirty="0">
                <a:cs typeface="Times New Roman" panose="02020603050405020304" pitchFamily="18" charset="0"/>
              </a:rPr>
              <a:t>Develop an RFID-based authentication system using Arduino </a:t>
            </a:r>
          </a:p>
          <a:p>
            <a:r>
              <a:rPr lang="en-US" sz="2400" dirty="0">
                <a:cs typeface="Times New Roman" panose="02020603050405020304" pitchFamily="18" charset="0"/>
              </a:rPr>
              <a:t>technology.</a:t>
            </a:r>
          </a:p>
          <a:p>
            <a:r>
              <a:rPr lang="en-US" sz="2400" dirty="0">
                <a:cs typeface="Times New Roman" panose="02020603050405020304" pitchFamily="18" charset="0"/>
              </a:rPr>
              <a:t>Seamlessly integrate the authentication system with Windows login procedures and website authentication processes.</a:t>
            </a:r>
          </a:p>
          <a:p>
            <a:r>
              <a:rPr lang="en-US" sz="2400" dirty="0">
                <a:cs typeface="Times New Roman" panose="02020603050405020304" pitchFamily="18" charset="0"/>
              </a:rPr>
              <a:t>Enhance system security through continuous hardware surveillance using ESP8266 CAM module.</a:t>
            </a:r>
          </a:p>
          <a:p>
            <a:r>
              <a:rPr lang="en-US" sz="2400" dirty="0">
                <a:cs typeface="Times New Roman" panose="02020603050405020304" pitchFamily="18" charset="0"/>
              </a:rPr>
              <a:t>Simplify user access by minimizing reliance on traditional login credentials like passwords.</a:t>
            </a:r>
          </a:p>
          <a:p>
            <a:r>
              <a:rPr lang="en-US" sz="2400" dirty="0">
                <a:cs typeface="Times New Roman" panose="02020603050405020304" pitchFamily="18" charset="0"/>
              </a:rPr>
              <a:t>Provide a holistic solution that prioritizes both convenience and security in user authentication processes.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6" name="Picture 5">
            <a:extLst>
              <a:ext uri="{FF2B5EF4-FFF2-40B4-BE49-F238E27FC236}">
                <a16:creationId xmlns:a16="http://schemas.microsoft.com/office/drawing/2014/main" id="{0D827087-9AB7-D6B0-3085-79834EA9BE7D}"/>
              </a:ext>
            </a:extLst>
          </p:cNvPr>
          <p:cNvPicPr>
            <a:picLocks noChangeAspect="1"/>
          </p:cNvPicPr>
          <p:nvPr/>
        </p:nvPicPr>
        <p:blipFill>
          <a:blip r:embed="rId2"/>
          <a:stretch>
            <a:fillRect/>
          </a:stretch>
        </p:blipFill>
        <p:spPr>
          <a:xfrm>
            <a:off x="10199914" y="137610"/>
            <a:ext cx="1780592" cy="1780592"/>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86F31-F259-6C89-DD84-E54C62EA4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FD189-B350-B7C0-9859-1B876F7B1E86}"/>
              </a:ext>
            </a:extLst>
          </p:cNvPr>
          <p:cNvSpPr>
            <a:spLocks noGrp="1"/>
          </p:cNvSpPr>
          <p:nvPr>
            <p:ph type="title"/>
          </p:nvPr>
        </p:nvSpPr>
        <p:spPr>
          <a:xfrm>
            <a:off x="765110" y="111966"/>
            <a:ext cx="3610947" cy="814793"/>
          </a:xfrm>
        </p:spPr>
        <p:txBody>
          <a:bodyPr/>
          <a:lstStyle/>
          <a:p>
            <a:r>
              <a:rPr lang="en-US" b="1" dirty="0">
                <a:latin typeface="+mn-lt"/>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92DE1D33-D522-59A1-B978-6A366993E67C}"/>
              </a:ext>
            </a:extLst>
          </p:cNvPr>
          <p:cNvSpPr>
            <a:spLocks noGrp="1"/>
          </p:cNvSpPr>
          <p:nvPr>
            <p:ph idx="1"/>
          </p:nvPr>
        </p:nvSpPr>
        <p:spPr>
          <a:xfrm>
            <a:off x="765110" y="1110341"/>
            <a:ext cx="10319658" cy="4195747"/>
          </a:xfrm>
        </p:spPr>
        <p:txBody>
          <a:bodyPr>
            <a:noAutofit/>
          </a:bodyPr>
          <a:lstStyle/>
          <a:p>
            <a:r>
              <a:rPr lang="en-US" sz="2200" b="1" dirty="0">
                <a:cs typeface="Times New Roman" panose="02020603050405020304" pitchFamily="18" charset="0"/>
              </a:rPr>
              <a:t>Implementation of an RFID-based authentication system using Arduino technology: </a:t>
            </a:r>
            <a:r>
              <a:rPr lang="en-US" sz="2200" dirty="0">
                <a:cs typeface="Times New Roman" panose="02020603050405020304" pitchFamily="18" charset="0"/>
              </a:rPr>
              <a:t>This involves designing and building the hardware components necessary for RFID authentication, such as Arduino Uno and RFID RC522 module, and developing the software logic to manage the authentication process.</a:t>
            </a:r>
          </a:p>
          <a:p>
            <a:endParaRPr lang="en-US" sz="2200" dirty="0">
              <a:cs typeface="Times New Roman" panose="02020603050405020304" pitchFamily="18" charset="0"/>
            </a:endParaRPr>
          </a:p>
          <a:p>
            <a:r>
              <a:rPr lang="en-US" sz="2200" b="1" dirty="0">
                <a:cs typeface="Times New Roman" panose="02020603050405020304" pitchFamily="18" charset="0"/>
              </a:rPr>
              <a:t>Integration of the authentication system with Windows login and website authentication processes: </a:t>
            </a:r>
            <a:r>
              <a:rPr lang="en-US" sz="2200" dirty="0">
                <a:cs typeface="Times New Roman" panose="02020603050405020304" pitchFamily="18" charset="0"/>
              </a:rPr>
              <a:t>The project aims to seamlessly incorporate the RFID authentication system into existing login procedures for Windows systems and websites. This involves developing scripts or libraries to enable communication between the RFID system and the login interfaces.</a:t>
            </a:r>
          </a:p>
          <a:p>
            <a:endParaRPr lang="en-US" sz="2200" dirty="0">
              <a:cs typeface="Times New Roman" panose="02020603050405020304" pitchFamily="18" charset="0"/>
            </a:endParaRPr>
          </a:p>
          <a:p>
            <a:r>
              <a:rPr lang="en-US" sz="2200" b="1" dirty="0">
                <a:cs typeface="Times New Roman" panose="02020603050405020304" pitchFamily="18" charset="0"/>
              </a:rPr>
              <a:t>Utilization of continuous hardware surveillance using ESP8266 CAM module for enhanced security: </a:t>
            </a:r>
            <a:r>
              <a:rPr lang="en-US" sz="2200" dirty="0">
                <a:cs typeface="Times New Roman" panose="02020603050405020304" pitchFamily="18" charset="0"/>
              </a:rPr>
              <a:t>The project includes setting up and configuring the ESP8266 CAM module to monitor the authentication process continuously. It involves capturing images or videos when unauthorized access attempts are detected, thus enhancing overall system security.</a:t>
            </a:r>
          </a:p>
          <a:p>
            <a:endParaRPr lang="en-US" sz="2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C5C65C-0FAF-6AC9-73AC-555A249BC2A4}"/>
              </a:ext>
            </a:extLst>
          </p:cNvPr>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6" name="Picture 5">
            <a:extLst>
              <a:ext uri="{FF2B5EF4-FFF2-40B4-BE49-F238E27FC236}">
                <a16:creationId xmlns:a16="http://schemas.microsoft.com/office/drawing/2014/main" id="{2F20CE06-3AE2-9C56-531E-CC37F729FADE}"/>
              </a:ext>
            </a:extLst>
          </p:cNvPr>
          <p:cNvPicPr>
            <a:picLocks noChangeAspect="1"/>
          </p:cNvPicPr>
          <p:nvPr/>
        </p:nvPicPr>
        <p:blipFill>
          <a:blip r:embed="rId2"/>
          <a:stretch>
            <a:fillRect/>
          </a:stretch>
        </p:blipFill>
        <p:spPr>
          <a:xfrm>
            <a:off x="10315770" y="2842726"/>
            <a:ext cx="1537996" cy="1537996"/>
          </a:xfrm>
          <a:prstGeom prst="rect">
            <a:avLst/>
          </a:prstGeom>
        </p:spPr>
      </p:pic>
    </p:spTree>
    <p:extLst>
      <p:ext uri="{BB962C8B-B14F-4D97-AF65-F5344CB8AC3E}">
        <p14:creationId xmlns:p14="http://schemas.microsoft.com/office/powerpoint/2010/main" val="106659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0C4EC-F717-ECEF-ACDE-0D6F22DC1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24C9EE-AAD2-7ABB-3558-AA25A8A9DB6B}"/>
              </a:ext>
            </a:extLst>
          </p:cNvPr>
          <p:cNvSpPr>
            <a:spLocks noGrp="1"/>
          </p:cNvSpPr>
          <p:nvPr>
            <p:ph type="title"/>
          </p:nvPr>
        </p:nvSpPr>
        <p:spPr>
          <a:xfrm>
            <a:off x="838200" y="0"/>
            <a:ext cx="10515600" cy="1325563"/>
          </a:xfrm>
        </p:spPr>
        <p:txBody>
          <a:bodyPr/>
          <a:lstStyle/>
          <a:p>
            <a:r>
              <a:rPr lang="en-US" b="1" dirty="0">
                <a:latin typeface="+mn-lt"/>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F5AC0CE1-1567-62E1-D119-A79FFE87A87A}"/>
              </a:ext>
            </a:extLst>
          </p:cNvPr>
          <p:cNvSpPr>
            <a:spLocks noGrp="1"/>
          </p:cNvSpPr>
          <p:nvPr>
            <p:ph idx="1"/>
          </p:nvPr>
        </p:nvSpPr>
        <p:spPr>
          <a:xfrm>
            <a:off x="838200" y="1160025"/>
            <a:ext cx="10515600" cy="5492702"/>
          </a:xfrm>
        </p:spPr>
        <p:txBody>
          <a:bodyPr>
            <a:noAutofit/>
          </a:bodyPr>
          <a:lstStyle/>
          <a:p>
            <a:r>
              <a:rPr lang="en-US" sz="2200" b="1" dirty="0">
                <a:cs typeface="Times New Roman" panose="02020603050405020304" pitchFamily="18" charset="0"/>
              </a:rPr>
              <a:t>Development of scripts or libraries to automate the login process and simulate keyboard input: </a:t>
            </a:r>
            <a:r>
              <a:rPr lang="en-US" sz="2200" dirty="0">
                <a:cs typeface="Times New Roman" panose="02020603050405020304" pitchFamily="18" charset="0"/>
              </a:rPr>
              <a:t>To automate the login process for Windows systems, additional scripts or libraries will be developed to simulate keyboard input based on RFID authentication. This ensures a seamless transition from traditional login methods to RFID-based authentication.</a:t>
            </a:r>
          </a:p>
          <a:p>
            <a:endParaRPr lang="en-US" sz="2200" dirty="0">
              <a:cs typeface="Times New Roman" panose="02020603050405020304" pitchFamily="18" charset="0"/>
            </a:endParaRPr>
          </a:p>
          <a:p>
            <a:r>
              <a:rPr lang="en-US" sz="2200" b="1" dirty="0">
                <a:cs typeface="Times New Roman" panose="02020603050405020304" pitchFamily="18" charset="0"/>
              </a:rPr>
              <a:t>Testing and refinement of the system to ensure reliability and efficiency: </a:t>
            </a:r>
            <a:r>
              <a:rPr lang="en-US" sz="2200" dirty="0">
                <a:cs typeface="Times New Roman" panose="02020603050405020304" pitchFamily="18" charset="0"/>
              </a:rPr>
              <a:t>The project will undergo rigorous testing to validate the functionality, reliability, and efficiency of the RFID authentication system. This includes testing various scenarios and edge cases to identify and address any potential issues.</a:t>
            </a:r>
          </a:p>
          <a:p>
            <a:endParaRPr lang="en-US" sz="2200" dirty="0">
              <a:cs typeface="Times New Roman" panose="02020603050405020304" pitchFamily="18" charset="0"/>
            </a:endParaRPr>
          </a:p>
          <a:p>
            <a:r>
              <a:rPr lang="en-US" sz="2200" b="1" dirty="0">
                <a:cs typeface="Times New Roman" panose="02020603050405020304" pitchFamily="18" charset="0"/>
              </a:rPr>
              <a:t>Potential deployment of the system for real-world use in various scenarios requiring user authentication: </a:t>
            </a:r>
            <a:r>
              <a:rPr lang="en-US" sz="2200" dirty="0">
                <a:cs typeface="Times New Roman" panose="02020603050405020304" pitchFamily="18" charset="0"/>
              </a:rPr>
              <a:t>Upon successful testing and refinement, the project aims to deploy the RFID authentication system for real-world applications. This could include deployment in environments such as offices, schools, or public spaces, where user authentication is essential for security purposes.</a:t>
            </a:r>
          </a:p>
          <a:p>
            <a:endParaRPr lang="en-US" sz="2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8F7ACA-4A5D-043E-3B70-6AE9224D4CBE}"/>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6" name="Picture 5">
            <a:extLst>
              <a:ext uri="{FF2B5EF4-FFF2-40B4-BE49-F238E27FC236}">
                <a16:creationId xmlns:a16="http://schemas.microsoft.com/office/drawing/2014/main" id="{F992391D-5AC1-6AFD-9079-7DF39F7BBB57}"/>
              </a:ext>
            </a:extLst>
          </p:cNvPr>
          <p:cNvPicPr>
            <a:picLocks noChangeAspect="1"/>
          </p:cNvPicPr>
          <p:nvPr/>
        </p:nvPicPr>
        <p:blipFill>
          <a:blip r:embed="rId2"/>
          <a:stretch>
            <a:fillRect/>
          </a:stretch>
        </p:blipFill>
        <p:spPr>
          <a:xfrm>
            <a:off x="10729426" y="111190"/>
            <a:ext cx="1248747" cy="1248747"/>
          </a:xfrm>
          <a:prstGeom prst="rect">
            <a:avLst/>
          </a:prstGeom>
        </p:spPr>
      </p:pic>
    </p:spTree>
    <p:extLst>
      <p:ext uri="{BB962C8B-B14F-4D97-AF65-F5344CB8AC3E}">
        <p14:creationId xmlns:p14="http://schemas.microsoft.com/office/powerpoint/2010/main" val="22496200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6158</TotalTime>
  <Words>1127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Problem Formulation</vt:lpstr>
      <vt:lpstr>Objectives of the Work</vt:lpstr>
      <vt:lpstr>Project Scope</vt:lpstr>
      <vt:lpstr>Project Scope</vt:lpstr>
      <vt:lpstr>Implementation Plan (Timeline)</vt:lpstr>
      <vt:lpstr>Implementation Plan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PRABAL MANHAS</cp:lastModifiedBy>
  <cp:revision>497</cp:revision>
  <dcterms:created xsi:type="dcterms:W3CDTF">2019-01-09T10:33:58Z</dcterms:created>
  <dcterms:modified xsi:type="dcterms:W3CDTF">2024-02-08T19:24:47Z</dcterms:modified>
</cp:coreProperties>
</file>