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30"/>
  </p:notesMasterIdLst>
  <p:handoutMasterIdLst>
    <p:handoutMasterId r:id="rId31"/>
  </p:handoutMasterIdLst>
  <p:sldIdLst>
    <p:sldId id="277" r:id="rId4"/>
    <p:sldId id="399" r:id="rId5"/>
    <p:sldId id="400" r:id="rId6"/>
    <p:sldId id="408" r:id="rId7"/>
    <p:sldId id="409" r:id="rId8"/>
    <p:sldId id="401" r:id="rId9"/>
    <p:sldId id="410" r:id="rId10"/>
    <p:sldId id="412" r:id="rId11"/>
    <p:sldId id="402" r:id="rId12"/>
    <p:sldId id="403" r:id="rId13"/>
    <p:sldId id="415" r:id="rId14"/>
    <p:sldId id="413" r:id="rId15"/>
    <p:sldId id="404" r:id="rId16"/>
    <p:sldId id="436" r:id="rId17"/>
    <p:sldId id="425" r:id="rId18"/>
    <p:sldId id="426" r:id="rId19"/>
    <p:sldId id="427" r:id="rId20"/>
    <p:sldId id="428" r:id="rId21"/>
    <p:sldId id="429" r:id="rId22"/>
    <p:sldId id="430" r:id="rId23"/>
    <p:sldId id="433" r:id="rId24"/>
    <p:sldId id="435" r:id="rId25"/>
    <p:sldId id="405" r:id="rId26"/>
    <p:sldId id="406" r:id="rId27"/>
    <p:sldId id="437" r:id="rId28"/>
    <p:sldId id="40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publication/309088652_Cloud_Computing_and_Healthcare_Services%5d(https:/www.researchgate.net/publication/309088652_Cloud_Computing_and_Healthcare_Services" TargetMode="External"/><Relationship Id="rId2" Type="http://schemas.openxmlformats.org/officeDocument/2006/relationships/hyperlink" Target="https://irojournals.com/itdw/article/view/1/1/2" TargetMode="External"/><Relationship Id="rId1" Type="http://schemas.openxmlformats.org/officeDocument/2006/relationships/slideLayout" Target="../slideLayouts/slideLayout2.xml"/><Relationship Id="rId6" Type="http://schemas.openxmlformats.org/officeDocument/2006/relationships/hyperlink" Target="https://powerbi.microsoft.com/en-us/industry/healthcare" TargetMode="External"/><Relationship Id="rId5" Type="http://schemas.openxmlformats.org/officeDocument/2006/relationships/hyperlink" Target="https://pubmed.ncbi.nlm.nih.gov/37811595/" TargetMode="External"/><Relationship Id="rId4" Type="http://schemas.openxmlformats.org/officeDocument/2006/relationships/hyperlink" Target="https://dl.acm.org/doi/abs/10.4018/IJSI.293267"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emerald.com/insight/%5d(https:/www.emerald.com/insight" TargetMode="External"/><Relationship Id="rId3" Type="http://schemas.openxmlformats.org/officeDocument/2006/relationships/hyperlink" Target="https://www.oreilly.com/library/view/practical-ai-on/9781492075806" TargetMode="External"/><Relationship Id="rId7" Type="http://schemas.openxmlformats.org/officeDocument/2006/relationships/hyperlink" Target="https://www.researchgate.net/publication/353165013_CLOUD_COMPUTING_IN_HEALTHCARE" TargetMode="External"/><Relationship Id="rId2" Type="http://schemas.openxmlformats.org/officeDocument/2006/relationships/hyperlink" Target="https://www.irjmets.com/uploadedfiles/paper/volume2/issue_8_august_2020/3036/1628083115.pdf" TargetMode="External"/><Relationship Id="rId1" Type="http://schemas.openxmlformats.org/officeDocument/2006/relationships/slideLayout" Target="../slideLayouts/slideLayout2.xml"/><Relationship Id="rId6" Type="http://schemas.openxmlformats.org/officeDocument/2006/relationships/hyperlink" Target="https://link.springer.com/book/10.1007/978-1-4614-5629-2" TargetMode="External"/><Relationship Id="rId5" Type="http://schemas.openxmlformats.org/officeDocument/2006/relationships/hyperlink" Target="https://www.forbes.com/sites/forbestechcouncil/2022/05/10/how-technology-puts-the-care-in-healthcare-the-role-of-the-cloud-during-the-pandemic" TargetMode="External"/><Relationship Id="rId4" Type="http://schemas.openxmlformats.org/officeDocument/2006/relationships/hyperlink" Target="https://www.softwebsolutions.com/resources/power-bi-dashboard-for-healthcare-industry.html" TargetMode="External"/><Relationship Id="rId9" Type="http://schemas.openxmlformats.org/officeDocument/2006/relationships/hyperlink" Target="https://onlinelibrary.wiley.com/doi/abs/10.1002/9781119792550.ch1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Submitted in the partial fulfillment for the award of the degree of</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BACHELOR OF ENGINEERING </a:t>
            </a:r>
            <a:endParaRPr lang="en-US" sz="2400" dirty="0">
              <a:solidFill>
                <a:srgbClr val="000000"/>
              </a:solidFill>
              <a:latin typeface="Times New Roman" panose="02020603050405020304" pitchFamily="18" charset="0"/>
              <a:cs typeface="Times New Roman" panose="02020603050405020304" pitchFamily="18" charset="0"/>
            </a:endParaRPr>
          </a:p>
          <a:p>
            <a:pPr algn="ctr">
              <a:lnSpc>
                <a:spcPct val="150000"/>
              </a:lnSpc>
            </a:pPr>
            <a:r>
              <a:rPr lang="en-US" sz="2400" i="1" dirty="0">
                <a:solidFill>
                  <a:srgbClr val="000000"/>
                </a:solidFill>
                <a:latin typeface="Times New Roman" panose="02020603050405020304" pitchFamily="18" charset="0"/>
                <a:cs typeface="Times New Roman" panose="02020603050405020304" pitchFamily="18" charset="0"/>
              </a:rPr>
              <a:t> IN</a:t>
            </a:r>
          </a:p>
          <a:p>
            <a:pPr algn="ctr">
              <a:lnSpc>
                <a:spcPct val="150000"/>
              </a:lnSpc>
            </a:pPr>
            <a:r>
              <a:rPr lang="en-US" sz="2400" b="1" dirty="0">
                <a:solidFill>
                  <a:srgbClr val="000000"/>
                </a:solidFill>
                <a:latin typeface="Times New Roman" panose="02020603050405020304" pitchFamily="18" charset="0"/>
                <a:cs typeface="Times New Roman" panose="02020603050405020304" pitchFamily="18" charset="0"/>
              </a:rPr>
              <a:t>CSE - IBM (Hons.) Internet of Things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200" b="1" i="0" u="none" strike="noStrike" baseline="0" dirty="0">
                <a:solidFill>
                  <a:srgbClr val="000000"/>
                </a:solidFill>
                <a:latin typeface="Times New Roman" panose="02020603050405020304" pitchFamily="18" charset="0"/>
              </a:rPr>
              <a:t>Harnessing Cloud Synergy for Streamlined Healthcare and Life Sciences Ventures </a:t>
            </a:r>
            <a:endParaRPr lang="en-US" sz="5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806905" cy="1323439"/>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Submitted by: </a:t>
            </a:r>
          </a:p>
          <a:p>
            <a:r>
              <a:rPr lang="en-US" sz="2000" dirty="0">
                <a:latin typeface="Times New Roman" panose="02020603050405020304" pitchFamily="18" charset="0"/>
                <a:cs typeface="Times New Roman" panose="02020603050405020304" pitchFamily="18" charset="0"/>
              </a:rPr>
              <a:t>Prabal </a:t>
            </a:r>
            <a:r>
              <a:rPr lang="en-US" sz="2000" dirty="0" err="1">
                <a:latin typeface="Times New Roman" panose="02020603050405020304" pitchFamily="18" charset="0"/>
                <a:cs typeface="Times New Roman" panose="02020603050405020304" pitchFamily="18" charset="0"/>
              </a:rPr>
              <a:t>Manhas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20BCS4513</a:t>
            </a: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81250" y="4725655"/>
            <a:ext cx="3070264" cy="1015663"/>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U. Hariharan</a:t>
            </a:r>
          </a:p>
          <a:p>
            <a:r>
              <a:rPr lang="en-US" sz="2000" dirty="0">
                <a:latin typeface="Times New Roman" panose="02020603050405020304" pitchFamily="18" charset="0"/>
                <a:cs typeface="Times New Roman" panose="02020603050405020304" pitchFamily="18" charset="0"/>
              </a:rPr>
              <a:t>(E11201)</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744"/>
            <a:ext cx="10515600" cy="1325563"/>
          </a:xfrm>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4">
            <a:extLst>
              <a:ext uri="{FF2B5EF4-FFF2-40B4-BE49-F238E27FC236}">
                <a16:creationId xmlns:a16="http://schemas.microsoft.com/office/drawing/2014/main" id="{1F408786-7134-67E5-2491-ACDD0EE1D3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434783"/>
            <a:ext cx="10106608" cy="5177473"/>
          </a:xfrm>
          <a:prstGeom prst="rect">
            <a:avLst/>
          </a:prstGeom>
          <a:noFill/>
          <a:ln>
            <a:noFill/>
          </a:ln>
        </p:spPr>
      </p:pic>
    </p:spTree>
    <p:extLst>
      <p:ext uri="{BB962C8B-B14F-4D97-AF65-F5344CB8AC3E}">
        <p14:creationId xmlns:p14="http://schemas.microsoft.com/office/powerpoint/2010/main" val="228524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418253"/>
            <a:ext cx="10515600" cy="5206482"/>
          </a:xfrm>
        </p:spPr>
        <p:txBody>
          <a:bodyPr>
            <a:normAutofit fontScale="92500" lnSpcReduction="10000"/>
          </a:bodyPr>
          <a:lstStyle/>
          <a:p>
            <a:pPr marL="571500" indent="-571500">
              <a:buFont typeface="+mj-lt"/>
              <a:buAutoNum type="romanUcPeriod"/>
            </a:pPr>
            <a:r>
              <a:rPr lang="en-US" b="1" dirty="0">
                <a:latin typeface="Times New Roman" panose="02020603050405020304" pitchFamily="18" charset="0"/>
                <a:cs typeface="Times New Roman" panose="02020603050405020304" pitchFamily="18" charset="0"/>
              </a:rPr>
              <a:t>Data Acquisition: </a:t>
            </a:r>
            <a:r>
              <a:rPr lang="en-US" dirty="0">
                <a:latin typeface="Times New Roman" panose="02020603050405020304" pitchFamily="18" charset="0"/>
                <a:cs typeface="Times New Roman" panose="02020603050405020304" pitchFamily="18" charset="0"/>
              </a:rPr>
              <a:t>Retrieve datasets (Companies.xlsx and Medicines.xlsx) from secure Google Cloud Storage using GCP storage client.</a:t>
            </a:r>
          </a:p>
          <a:p>
            <a:pPr marL="571500" indent="-571500">
              <a:buFont typeface="+mj-lt"/>
              <a:buAutoNum type="romanUcPeriod"/>
            </a:pPr>
            <a:r>
              <a:rPr lang="en-US" b="1" dirty="0">
                <a:latin typeface="Times New Roman" panose="02020603050405020304" pitchFamily="18" charset="0"/>
                <a:cs typeface="Times New Roman" panose="02020603050405020304" pitchFamily="18" charset="0"/>
              </a:rPr>
              <a:t>Interactive User Interface: </a:t>
            </a:r>
            <a:r>
              <a:rPr lang="en-US" dirty="0">
                <a:latin typeface="Times New Roman" panose="02020603050405020304" pitchFamily="18" charset="0"/>
                <a:cs typeface="Times New Roman" panose="02020603050405020304" pitchFamily="18" charset="0"/>
              </a:rPr>
              <a:t>Develop a user-friendly interface allowing dynamic inputs for queries related to medicines, diseases, and pharmaceutical companies.</a:t>
            </a:r>
          </a:p>
          <a:p>
            <a:pPr marL="571500" indent="-571500">
              <a:buFont typeface="+mj-lt"/>
              <a:buAutoNum type="romanUcPeriod"/>
            </a:pPr>
            <a:r>
              <a:rPr lang="en-US" b="1" dirty="0">
                <a:latin typeface="Times New Roman" panose="02020603050405020304" pitchFamily="18" charset="0"/>
                <a:cs typeface="Times New Roman" panose="02020603050405020304" pitchFamily="18" charset="0"/>
              </a:rPr>
              <a:t>Dynamic Decision Paths: </a:t>
            </a:r>
            <a:r>
              <a:rPr lang="en-US" dirty="0">
                <a:latin typeface="Times New Roman" panose="02020603050405020304" pitchFamily="18" charset="0"/>
                <a:cs typeface="Times New Roman" panose="02020603050405020304" pitchFamily="18" charset="0"/>
              </a:rPr>
              <a:t>Employ Python script hosted on GCP to dynamically navigate through decision paths based on user inputs.</a:t>
            </a:r>
          </a:p>
          <a:p>
            <a:pPr marL="571500" indent="-571500">
              <a:buFont typeface="+mj-lt"/>
              <a:buAutoNum type="romanUcPeriod"/>
            </a:pPr>
            <a:r>
              <a:rPr lang="en-US" b="1" dirty="0">
                <a:latin typeface="Times New Roman" panose="02020603050405020304" pitchFamily="18" charset="0"/>
                <a:cs typeface="Times New Roman" panose="02020603050405020304" pitchFamily="18" charset="0"/>
              </a:rPr>
              <a:t>Data Processing and Analysis: </a:t>
            </a:r>
            <a:r>
              <a:rPr lang="en-US" dirty="0">
                <a:latin typeface="Times New Roman" panose="02020603050405020304" pitchFamily="18" charset="0"/>
                <a:cs typeface="Times New Roman" panose="02020603050405020304" pitchFamily="18" charset="0"/>
              </a:rPr>
              <a:t>Utilize Python scripts for data processing and analysis, showcasing capabilities such as average ratings and prescription analytics.</a:t>
            </a:r>
          </a:p>
          <a:p>
            <a:pPr marL="571500" indent="-571500">
              <a:buFont typeface="+mj-lt"/>
              <a:buAutoNum type="romanUcPeriod"/>
            </a:pPr>
            <a:r>
              <a:rPr lang="en-US" b="1" dirty="0">
                <a:latin typeface="Times New Roman" panose="02020603050405020304" pitchFamily="18" charset="0"/>
                <a:cs typeface="Times New Roman" panose="02020603050405020304" pitchFamily="18" charset="0"/>
              </a:rPr>
              <a:t>Data Security Measures: </a:t>
            </a:r>
            <a:r>
              <a:rPr lang="en-US" dirty="0">
                <a:latin typeface="Times New Roman" panose="02020603050405020304" pitchFamily="18" charset="0"/>
                <a:cs typeface="Times New Roman" panose="02020603050405020304" pitchFamily="18" charset="0"/>
              </a:rPr>
              <a:t>Ensure data security through private Google Cloud Storage, encrypted data transmission, data anonymization, and Role-Based Access Control (RBAC).</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2400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199" y="1418253"/>
            <a:ext cx="10787743" cy="5206482"/>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VI. Assessment of Performance and Scalability: </a:t>
            </a:r>
            <a:r>
              <a:rPr lang="en-US" dirty="0">
                <a:latin typeface="Times New Roman" panose="02020603050405020304" pitchFamily="18" charset="0"/>
                <a:cs typeface="Times New Roman" panose="02020603050405020304" pitchFamily="18" charset="0"/>
              </a:rPr>
              <a:t>Evaluate the performance and scalability of AWS, Azure, and GCP in handling substantial computational and storage requirements.</a:t>
            </a:r>
          </a:p>
          <a:p>
            <a:pPr marL="0" indent="0">
              <a:buNone/>
            </a:pPr>
            <a:r>
              <a:rPr lang="en-US" b="1" dirty="0">
                <a:latin typeface="Times New Roman" panose="02020603050405020304" pitchFamily="18" charset="0"/>
                <a:cs typeface="Times New Roman" panose="02020603050405020304" pitchFamily="18" charset="0"/>
              </a:rPr>
              <a:t>VII. Ensuring Safe Data Handling: </a:t>
            </a:r>
            <a:r>
              <a:rPr lang="en-US" dirty="0">
                <a:latin typeface="Times New Roman" panose="02020603050405020304" pitchFamily="18" charset="0"/>
                <a:cs typeface="Times New Roman" panose="02020603050405020304" pitchFamily="18" charset="0"/>
              </a:rPr>
              <a:t>Implement measures, including private Google Cloud Buckets and secure data transmission, to fortify data security.</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VIII. Cloud Solutions Integration: </a:t>
            </a:r>
            <a:r>
              <a:rPr lang="en-US" dirty="0">
                <a:latin typeface="Times New Roman" panose="02020603050405020304" pitchFamily="18" charset="0"/>
                <a:cs typeface="Times New Roman" panose="02020603050405020304" pitchFamily="18" charset="0"/>
              </a:rPr>
              <a:t>Explore and integrate cloud solutions for advanced healthcare applications on AWS, Azure, and GCP.</a:t>
            </a:r>
          </a:p>
          <a:p>
            <a:pPr marL="0" indent="0">
              <a:buNone/>
            </a:pPr>
            <a:r>
              <a:rPr lang="en-US" b="1" dirty="0">
                <a:latin typeface="Times New Roman" panose="02020603050405020304" pitchFamily="18" charset="0"/>
                <a:cs typeface="Times New Roman" panose="02020603050405020304" pitchFamily="18" charset="0"/>
              </a:rPr>
              <a:t>IX. Results Integration: </a:t>
            </a:r>
            <a:r>
              <a:rPr lang="en-US" dirty="0">
                <a:latin typeface="Times New Roman" panose="02020603050405020304" pitchFamily="18" charset="0"/>
                <a:cs typeface="Times New Roman" panose="02020603050405020304" pitchFamily="18" charset="0"/>
              </a:rPr>
              <a:t>Integrate results into a Power BI dashboard for visualization and analysis.</a:t>
            </a:r>
          </a:p>
          <a:p>
            <a:pPr marL="0" indent="0">
              <a:buNone/>
            </a:pPr>
            <a:r>
              <a:rPr lang="en-US" b="1" dirty="0">
                <a:latin typeface="Times New Roman" panose="02020603050405020304" pitchFamily="18" charset="0"/>
                <a:cs typeface="Times New Roman" panose="02020603050405020304" pitchFamily="18" charset="0"/>
              </a:rPr>
              <a:t>X. Python Scripts for Decision-Making: </a:t>
            </a:r>
            <a:r>
              <a:rPr lang="en-US" dirty="0">
                <a:latin typeface="Times New Roman" panose="02020603050405020304" pitchFamily="18" charset="0"/>
                <a:cs typeface="Times New Roman" panose="02020603050405020304" pitchFamily="18" charset="0"/>
              </a:rPr>
              <a:t>Implement enhanced decision-making functionality using Python scripts on GCP.</a:t>
            </a:r>
          </a:p>
          <a:p>
            <a:pPr marL="0" indent="0">
              <a:buNone/>
            </a:pPr>
            <a:r>
              <a:rPr lang="en-US" b="1" dirty="0">
                <a:latin typeface="Times New Roman" panose="02020603050405020304" pitchFamily="18" charset="0"/>
                <a:cs typeface="Times New Roman" panose="02020603050405020304" pitchFamily="18" charset="0"/>
              </a:rPr>
              <a:t>XI. Data-Driven Insights: </a:t>
            </a:r>
            <a:r>
              <a:rPr lang="en-US" dirty="0">
                <a:latin typeface="Times New Roman" panose="02020603050405020304" pitchFamily="18" charset="0"/>
                <a:cs typeface="Times New Roman" panose="02020603050405020304" pitchFamily="18" charset="0"/>
              </a:rPr>
              <a:t>Deploy GCP Virtual Machine Instances for data-driven insights, including medicine sales, ratings, drug analysis, and prescription categorization.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10672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8679025" cy="5187821"/>
          </a:xfrm>
        </p:spPr>
        <p:txBody>
          <a:bodyPr>
            <a:normAutofit lnSpcReduction="10000"/>
          </a:bodyPr>
          <a:lstStyle/>
          <a:p>
            <a:pPr marL="0" indent="0">
              <a:buNone/>
            </a:pPr>
            <a:r>
              <a:rPr lang="en-US" dirty="0">
                <a:latin typeface="Times New Roman" panose="02020603050405020304" pitchFamily="18" charset="0"/>
              </a:rPr>
              <a:t>Our journey through cloud-based healthcare analysis has yielded tangible and impactful results. The integration of Python scripts on Google Cloud Platform (GCP) has fortified our decision-making process, ensuring efficiency and accuracy. </a:t>
            </a:r>
          </a:p>
          <a:p>
            <a:pPr marL="0" indent="0">
              <a:buNone/>
            </a:pPr>
            <a:endParaRPr lang="en-US" dirty="0">
              <a:latin typeface="Times New Roman" panose="02020603050405020304" pitchFamily="18" charset="0"/>
            </a:endParaRPr>
          </a:p>
          <a:p>
            <a:pPr marL="0" indent="0">
              <a:buNone/>
            </a:pPr>
            <a:r>
              <a:rPr lang="en-US" dirty="0">
                <a:latin typeface="Times New Roman" panose="02020603050405020304" pitchFamily="18" charset="0"/>
              </a:rPr>
              <a:t>Explore with us the valuable data-driven insights, including medicine sales, ratings, drug analysis, and prescription categorization, hosted on GCP Virtual Machine Instances. Witness the successful embedding of Power BI in a custom HTML webpage, enhancing data visualization and facilitating user-friendly exploration for healthcare professionals and researchers alike.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8" name="Picture 7">
            <a:extLst>
              <a:ext uri="{FF2B5EF4-FFF2-40B4-BE49-F238E27FC236}">
                <a16:creationId xmlns:a16="http://schemas.microsoft.com/office/drawing/2014/main" id="{2B891B93-5D09-F52C-DEFA-FF2632666739}"/>
              </a:ext>
            </a:extLst>
          </p:cNvPr>
          <p:cNvPicPr>
            <a:picLocks noChangeAspect="1"/>
          </p:cNvPicPr>
          <p:nvPr/>
        </p:nvPicPr>
        <p:blipFill>
          <a:blip r:embed="rId2"/>
          <a:stretch>
            <a:fillRect/>
          </a:stretch>
        </p:blipFill>
        <p:spPr>
          <a:xfrm>
            <a:off x="9515669" y="354563"/>
            <a:ext cx="2676331" cy="2676331"/>
          </a:xfrm>
          <a:prstGeom prst="rect">
            <a:avLst/>
          </a:prstGeom>
        </p:spPr>
      </p:pic>
      <p:sp>
        <p:nvSpPr>
          <p:cNvPr id="9" name="TextBox 8">
            <a:extLst>
              <a:ext uri="{FF2B5EF4-FFF2-40B4-BE49-F238E27FC236}">
                <a16:creationId xmlns:a16="http://schemas.microsoft.com/office/drawing/2014/main" id="{6CC6156A-009A-B24C-2AA1-E296049A6A00}"/>
              </a:ext>
            </a:extLst>
          </p:cNvPr>
          <p:cNvSpPr txBox="1"/>
          <p:nvPr/>
        </p:nvSpPr>
        <p:spPr>
          <a:xfrm>
            <a:off x="9943916" y="3152001"/>
            <a:ext cx="1819835" cy="276999"/>
          </a:xfrm>
          <a:prstGeom prst="rect">
            <a:avLst/>
          </a:prstGeom>
          <a:noFill/>
        </p:spPr>
        <p:txBody>
          <a:bodyPr wrap="square" rtlCol="0">
            <a:spAutoFit/>
          </a:bodyPr>
          <a:lstStyle/>
          <a:p>
            <a:r>
              <a:rPr lang="en-IN" sz="1200" dirty="0"/>
              <a:t>courtesy : flaticon.com</a:t>
            </a:r>
          </a:p>
        </p:txBody>
      </p:sp>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fontScale="92500" lnSpcReduction="10000"/>
          </a:bodyPr>
          <a:lstStyle/>
          <a:p>
            <a:pPr marL="0" indent="0">
              <a:buNone/>
            </a:pPr>
            <a:r>
              <a:rPr lang="en-IN" sz="3000" b="1" u="none" strike="noStrike" dirty="0">
                <a:effectLst/>
                <a:latin typeface="Times New Roman" panose="02020603050405020304" pitchFamily="18" charset="0"/>
              </a:rPr>
              <a:t>Data Import and Cleansing : </a:t>
            </a:r>
            <a:r>
              <a:rPr lang="en-IN" sz="3000" dirty="0">
                <a:effectLst/>
                <a:latin typeface="Times New Roman" panose="02020603050405020304" pitchFamily="18" charset="0"/>
              </a:rPr>
              <a:t>In the initial step, healthcare datasets, encompassing medicines, companies, and ratings, were imported into Power BI. These raw datasets often contain inconsistencies, missing values, and inaccuracies. The data cleansing process aimed to rectify these issues. The result was successful data import and transformation, ensuring data quality for subsequent analysis.</a:t>
            </a: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1. Data Importing and Cleaning Process</a:t>
            </a:r>
          </a:p>
          <a:p>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203120" y="3596951"/>
            <a:ext cx="5785760" cy="23933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1514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lnSpcReduction="10000"/>
          </a:bodyPr>
          <a:lstStyle/>
          <a:p>
            <a:pPr marL="0" indent="0">
              <a:buNone/>
            </a:pPr>
            <a:r>
              <a:rPr lang="en-US" b="1" u="none" strike="noStrike" dirty="0">
                <a:effectLst/>
                <a:latin typeface="Times New Roman" panose="02020603050405020304" pitchFamily="18" charset="0"/>
              </a:rPr>
              <a:t>Data Transformation with Power BI Advanced Query Editor - </a:t>
            </a:r>
            <a:r>
              <a:rPr lang="en-US" u="none" strike="noStrike" dirty="0">
                <a:effectLst/>
                <a:latin typeface="Times New Roman" panose="02020603050405020304" pitchFamily="18" charset="0"/>
              </a:rPr>
              <a:t>Data transformation plays a pivotal role in data analysis. Using the advanced query editor, the dataset underwent necessary transformations, which included standardizing categories and addressing missing values. This transformed data is structured and optimized for analysis, forming a solid foundation for further insights.</a:t>
            </a:r>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endParaRPr lang="en-IN" sz="1800"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2. Data Cleaning with Microsoft Power BI</a:t>
            </a:r>
          </a:p>
          <a:p>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203120" y="3573625"/>
            <a:ext cx="5785760" cy="23933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303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fontScale="92500"/>
          </a:bodyPr>
          <a:lstStyle/>
          <a:p>
            <a:pPr marL="0" indent="0">
              <a:buNone/>
            </a:pPr>
            <a:r>
              <a:rPr lang="en-US" b="1" dirty="0">
                <a:latin typeface="Times New Roman" panose="02020603050405020304" pitchFamily="18" charset="0"/>
              </a:rPr>
              <a:t>Power BI Health Dashboard Creation - </a:t>
            </a:r>
            <a:r>
              <a:rPr lang="en-US" dirty="0">
                <a:latin typeface="Times New Roman" panose="02020603050405020304" pitchFamily="18" charset="0"/>
              </a:rPr>
              <a:t>Creating a comprehensive dashboard is a fundamental step in the methodology. Power BI, a powerful data visualization tool, was used for this purpose. The dashboard brings together various visualizations and key insights, making healthcare data accessible and user-friendly for professionals and researchers.</a:t>
            </a: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3. Health Dashboard</a:t>
            </a:r>
          </a:p>
          <a:p>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203120" y="3428999"/>
            <a:ext cx="5632970" cy="262656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823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fontScale="92500"/>
          </a:bodyPr>
          <a:lstStyle/>
          <a:p>
            <a:pPr marL="0" indent="0">
              <a:buNone/>
            </a:pPr>
            <a:r>
              <a:rPr lang="en-IN" b="1" dirty="0">
                <a:latin typeface="Times New Roman" panose="02020603050405020304" pitchFamily="18" charset="0"/>
              </a:rPr>
              <a:t>Visualization on Power BI - </a:t>
            </a:r>
            <a:r>
              <a:rPr lang="en-IN" dirty="0">
                <a:effectLst/>
                <a:latin typeface="Times New Roman" panose="02020603050405020304" pitchFamily="18" charset="0"/>
                <a:ea typeface="SimSun" panose="02010600030101010101" pitchFamily="2" charset="-122"/>
              </a:rPr>
              <a:t>The theory behind data visualization guided the selection of visualization types. Visualization choices included word clouds, bar charts, scatter plots, and other forms. These visualizations offered valuable insights into various aspects, such as company counts, medicine trends, and prescription analytics, simplifying complex data for interpretation.</a:t>
            </a:r>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4. Power BI Visualization</a:t>
            </a:r>
          </a:p>
          <a:p>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931505" y="3429000"/>
            <a:ext cx="5040088" cy="2495939"/>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53E6D3B-DE0E-D4C8-6611-BFDE1882F32C}"/>
              </a:ext>
            </a:extLst>
          </p:cNvPr>
          <p:cNvSpPr/>
          <p:nvPr/>
        </p:nvSpPr>
        <p:spPr>
          <a:xfrm>
            <a:off x="6501878" y="3429000"/>
            <a:ext cx="5040088" cy="249593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272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a:bodyPr>
          <a:lstStyle/>
          <a:p>
            <a:pPr marL="0" indent="0">
              <a:buNone/>
            </a:pPr>
            <a:r>
              <a:rPr lang="en-US" b="1" u="none" strike="noStrike" dirty="0">
                <a:effectLst/>
                <a:latin typeface="Times New Roman" panose="02020603050405020304" pitchFamily="18" charset="0"/>
              </a:rPr>
              <a:t>Designing our HTML Webpage - </a:t>
            </a:r>
            <a:r>
              <a:rPr lang="en-US" u="none" strike="noStrike" dirty="0">
                <a:effectLst/>
                <a:latin typeface="Times New Roman" panose="02020603050405020304" pitchFamily="18" charset="0"/>
              </a:rPr>
              <a:t>A custom HTML webpage was designed to ensure accessibility to the project's findings. The webpage design aligns with user experience and accessibility principles, creating a user-friendly platform for accessing healthcare insights.</a:t>
            </a: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5. Designing the Webpage and Embedding the Dashboard using HTML Tags</a:t>
            </a:r>
          </a:p>
          <a:p>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a:extLst>
              <a:ext uri="{FF2B5EF4-FFF2-40B4-BE49-F238E27FC236}">
                <a16:creationId xmlns:a16="http://schemas.microsoft.com/office/drawing/2014/main" id="{26A433C2-2EEA-68FE-C4AD-1E519E886751}"/>
              </a:ext>
            </a:extLst>
          </p:cNvPr>
          <p:cNvSpPr/>
          <p:nvPr/>
        </p:nvSpPr>
        <p:spPr>
          <a:xfrm>
            <a:off x="950166" y="3149082"/>
            <a:ext cx="5040088" cy="280384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B7BEF04-42CB-A305-0EEB-059E14064388}"/>
              </a:ext>
            </a:extLst>
          </p:cNvPr>
          <p:cNvSpPr/>
          <p:nvPr/>
        </p:nvSpPr>
        <p:spPr>
          <a:xfrm>
            <a:off x="6313712" y="3149081"/>
            <a:ext cx="5040088" cy="280384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9979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a:bodyPr>
          <a:lstStyle/>
          <a:p>
            <a:pPr marL="0" indent="0">
              <a:buNone/>
            </a:pPr>
            <a:r>
              <a:rPr lang="en-US" b="1" dirty="0">
                <a:latin typeface="Times New Roman" panose="02020603050405020304" pitchFamily="18" charset="0"/>
              </a:rPr>
              <a:t>Hosting the Website over GitHub Pages - </a:t>
            </a:r>
            <a:r>
              <a:rPr lang="en-US" dirty="0">
                <a:latin typeface="Times New Roman" panose="02020603050405020304" pitchFamily="18" charset="0"/>
              </a:rPr>
              <a:t>Hosting the webpage on GitHub Pages contributes to open access and collaboration. This approach adheres to the principles of open access, making the project's findings available to a wider audience.</a:t>
            </a:r>
          </a:p>
          <a:p>
            <a:pPr marL="0" indent="0">
              <a:buNone/>
            </a:pPr>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6. Deploying Website using GitHub Pages for Public Access</a:t>
            </a:r>
          </a:p>
          <a:p>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203120" y="3429000"/>
            <a:ext cx="5785760" cy="23933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841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203650"/>
            <a:ext cx="10610461" cy="5299788"/>
          </a:xfrm>
        </p:spPr>
        <p:txBody>
          <a:bodyPr>
            <a:normAutofit fontScale="92500" lnSpcReduction="20000"/>
          </a:bodyPr>
          <a:lstStyle/>
          <a:p>
            <a:pPr marL="0" indent="0">
              <a:buNone/>
            </a:pPr>
            <a:r>
              <a:rPr lang="en-US" b="1" u="none" strike="noStrike" dirty="0">
                <a:effectLst/>
                <a:latin typeface="Times New Roman" panose="02020603050405020304" pitchFamily="18" charset="0"/>
              </a:rPr>
              <a:t>Python Scripts for Enhanced Decision-Making Functionality - </a:t>
            </a:r>
            <a:r>
              <a:rPr lang="en-US" u="none" strike="noStrike" dirty="0">
                <a:effectLst/>
                <a:latin typeface="Times New Roman" panose="02020603050405020304" pitchFamily="18" charset="0"/>
              </a:rPr>
              <a:t>The implementation of enhanced decision-making functionality is made using the Google Cloud Platform (GCP). By employing Python scripts and leveraging GCP services, the decision-making process is now more robust and efficient. The datasets stored in Google Cloud, will be fetched automatically without the need to download and save on local PC. This ensures high accuracy and ease of access.</a:t>
            </a: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endParaRPr lang="en-IN" dirty="0">
              <a:effectLst/>
              <a:latin typeface="Times New Roman" panose="02020603050405020304" pitchFamily="18" charset="0"/>
            </a:endParaRPr>
          </a:p>
          <a:p>
            <a:endParaRPr lang="en-IN" dirty="0">
              <a:latin typeface="Times New Roman" panose="02020603050405020304" pitchFamily="18" charset="0"/>
            </a:endParaRPr>
          </a:p>
          <a:p>
            <a:pPr marL="0" indent="0" algn="ctr">
              <a:buNone/>
            </a:pPr>
            <a:endParaRPr lang="en-IN" sz="1800" dirty="0">
              <a:effectLst/>
              <a:latin typeface="Times New Roman" panose="02020603050405020304" pitchFamily="18" charset="0"/>
            </a:endParaRPr>
          </a:p>
          <a:p>
            <a:pPr marL="0" indent="0" algn="ctr">
              <a:buNone/>
            </a:pPr>
            <a:r>
              <a:rPr lang="en-IN" sz="1900" dirty="0">
                <a:effectLst/>
                <a:latin typeface="Times New Roman" panose="02020603050405020304" pitchFamily="18" charset="0"/>
              </a:rPr>
              <a:t>Fig. 7. </a:t>
            </a:r>
            <a:r>
              <a:rPr lang="en-IN" sz="1900" dirty="0">
                <a:latin typeface="Times New Roman" panose="02020603050405020304" pitchFamily="18" charset="0"/>
              </a:rPr>
              <a:t> Enhanced Decision Making using Python Scripts</a:t>
            </a:r>
            <a:endParaRPr lang="en-US" sz="3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10240" y="3429000"/>
            <a:ext cx="5785760" cy="23933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3A797E0-3A10-08AC-8959-CB44DE4CAD77}"/>
              </a:ext>
            </a:extLst>
          </p:cNvPr>
          <p:cNvSpPr/>
          <p:nvPr/>
        </p:nvSpPr>
        <p:spPr>
          <a:xfrm>
            <a:off x="6296610" y="3429000"/>
            <a:ext cx="5785760" cy="239330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338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Autofit/>
          </a:bodyPr>
          <a:lstStyle/>
          <a:p>
            <a:pPr marL="0" indent="0">
              <a:buNone/>
            </a:pPr>
            <a:r>
              <a:rPr lang="en-US" sz="2600" b="1" u="none" strike="noStrike" dirty="0">
                <a:effectLst/>
                <a:latin typeface="Times New Roman" panose="02020603050405020304" pitchFamily="18" charset="0"/>
              </a:rPr>
              <a:t>Secure Data Handling - </a:t>
            </a:r>
            <a:r>
              <a:rPr lang="en-US" sz="2600" u="none" strike="noStrike" dirty="0">
                <a:effectLst/>
                <a:latin typeface="Times New Roman" panose="02020603050405020304" pitchFamily="18" charset="0"/>
              </a:rPr>
              <a:t>Ensuring the security of healthcare data is paramount. The integration of secure data handling measures in the project involves stringent protocols during the data retrieval process. </a:t>
            </a:r>
          </a:p>
          <a:p>
            <a:pPr marL="0" indent="0">
              <a:buNone/>
            </a:pPr>
            <a:r>
              <a:rPr lang="en-IN" sz="2600" dirty="0">
                <a:effectLst/>
                <a:latin typeface="Times New Roman" panose="02020603050405020304" pitchFamily="18" charset="0"/>
                <a:ea typeface="SimSun" panose="02010600030101010101" pitchFamily="2" charset="-122"/>
              </a:rPr>
              <a:t>Encrypted channels, such as HTTPS, are utilized to safeguard against potential data interception, ensuring the integrity and confidentiality of the information being transferred.</a:t>
            </a:r>
          </a:p>
          <a:p>
            <a:pPr marL="0" indent="0">
              <a:buNone/>
            </a:pPr>
            <a:r>
              <a:rPr lang="en-US" sz="2600" u="none" strike="noStrike" dirty="0">
                <a:effectLst/>
                <a:latin typeface="Times New Roman" panose="02020603050405020304" pitchFamily="18" charset="0"/>
              </a:rPr>
              <a:t> </a:t>
            </a:r>
            <a:endParaRPr lang="en-IN" sz="2600" dirty="0">
              <a:latin typeface="Times New Roman" panose="02020603050405020304" pitchFamily="18" charset="0"/>
            </a:endParaRPr>
          </a:p>
          <a:p>
            <a:endParaRPr lang="en-IN" sz="2600" dirty="0">
              <a:effectLst/>
              <a:latin typeface="Times New Roman" panose="02020603050405020304" pitchFamily="18" charset="0"/>
            </a:endParaRPr>
          </a:p>
          <a:p>
            <a:endParaRPr lang="en-IN" sz="2600" dirty="0">
              <a:latin typeface="Times New Roman" panose="02020603050405020304" pitchFamily="18" charset="0"/>
            </a:endParaRPr>
          </a:p>
          <a:p>
            <a:endParaRPr lang="en-IN" sz="2600" dirty="0">
              <a:latin typeface="Times New Roman" panose="02020603050405020304" pitchFamily="18" charset="0"/>
            </a:endParaRPr>
          </a:p>
          <a:p>
            <a:pPr marL="0" indent="0" algn="ctr">
              <a:buNone/>
            </a:pPr>
            <a:endParaRPr lang="en-IN" sz="2600" dirty="0">
              <a:latin typeface="Times New Roman" panose="02020603050405020304" pitchFamily="18" charset="0"/>
            </a:endParaRPr>
          </a:p>
          <a:p>
            <a:pPr marL="0" indent="0" algn="ctr">
              <a:buNone/>
            </a:pPr>
            <a:r>
              <a:rPr lang="en-IN" sz="1800" dirty="0">
                <a:effectLst/>
                <a:latin typeface="Times New Roman" panose="02020603050405020304" pitchFamily="18" charset="0"/>
              </a:rPr>
              <a:t>Fig. 8. </a:t>
            </a:r>
            <a:r>
              <a:rPr lang="en-IN" sz="1800" dirty="0">
                <a:latin typeface="Times New Roman" panose="02020603050405020304" pitchFamily="18" charset="0"/>
              </a:rPr>
              <a:t> Secure Data Handling</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203120" y="3624943"/>
            <a:ext cx="5785760" cy="239330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0106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838199" y="1315616"/>
            <a:ext cx="10610461" cy="5187821"/>
          </a:xfrm>
        </p:spPr>
        <p:txBody>
          <a:bodyPr>
            <a:normAutofit fontScale="92500" lnSpcReduction="20000"/>
          </a:bodyPr>
          <a:lstStyle/>
          <a:p>
            <a:pPr marL="0" indent="0">
              <a:buNone/>
            </a:pPr>
            <a:r>
              <a:rPr lang="en-US" b="1" dirty="0">
                <a:latin typeface="Times New Roman" panose="02020603050405020304" pitchFamily="18" charset="0"/>
              </a:rPr>
              <a:t>Data Protection through Private Google Cloud Buckets - </a:t>
            </a:r>
            <a:r>
              <a:rPr lang="en-US" dirty="0">
                <a:latin typeface="Times New Roman" panose="02020603050405020304" pitchFamily="18" charset="0"/>
              </a:rPr>
              <a:t>To fortify real data protection, the project implemented a strategy of uploading datasets onto private Google Cloud Buckets. This ensures that sensitive data remains shielded and is used exclusively for computational purposes without the need to expose its contents to end-users. </a:t>
            </a:r>
          </a:p>
          <a:p>
            <a:pPr marL="0" indent="0">
              <a:buNone/>
            </a:pPr>
            <a:r>
              <a:rPr lang="en-US" dirty="0">
                <a:latin typeface="Times New Roman" panose="02020603050405020304" pitchFamily="18" charset="0"/>
              </a:rPr>
              <a:t>The utilization of private buckets adds an extra layer of security, allowing for robust computing while maintaining the confidentiality of the healthcare datasets.</a:t>
            </a:r>
          </a:p>
          <a:p>
            <a:pPr marL="0" indent="0">
              <a:buNone/>
            </a:pPr>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pPr marL="0" indent="0">
              <a:buNone/>
            </a:pPr>
            <a:r>
              <a:rPr lang="en-US" sz="1900" dirty="0">
                <a:latin typeface="Times New Roman" panose="02020603050405020304" pitchFamily="18" charset="0"/>
              </a:rPr>
              <a:t>                                           Fig. 9. Google Cloud Private Buckets for Healthcare Datasets</a:t>
            </a:r>
          </a:p>
          <a:p>
            <a:pPr marL="0" indent="0">
              <a:buNone/>
            </a:pPr>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
        <p:nvSpPr>
          <p:cNvPr id="8" name="Rectangle 7">
            <a:extLst>
              <a:ext uri="{FF2B5EF4-FFF2-40B4-BE49-F238E27FC236}">
                <a16:creationId xmlns:a16="http://schemas.microsoft.com/office/drawing/2014/main" id="{AFCC13E9-7C6F-7B34-0C1D-CEC1A4BDE1B5}"/>
              </a:ext>
            </a:extLst>
          </p:cNvPr>
          <p:cNvSpPr/>
          <p:nvPr/>
        </p:nvSpPr>
        <p:spPr>
          <a:xfrm>
            <a:off x="3203120" y="3760235"/>
            <a:ext cx="5785760" cy="225334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236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474237"/>
            <a:ext cx="10515600" cy="5178490"/>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Our project, navigating data import, transformation, and visualization alongside custom HTML webpage design, GitHub Pages hosting, and Power BI integration, has crafted a user-friendly healthcare data exploration platform. The successful integration of Power BI into the webpage enhances data visualization and supports data-driven decisions in healthcare. Insights, such as medicine sales, ratings, and prescription analytics, contribute significantly to healthcare services and research.</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project underscores the growing role of cloud technologies in healthcare, providing efficient analysis tools and paving the way for innovation. The addition of Python scripts on GCP enhances decision-making functionality, automating dataset retrieval for accuracy. Data-driven insights on GCP instances offer valuable analytics, prioritizing security through encrypted channels and private Google Cloud Buckets. The project aligns with evolving cloud technologies, fostering innovation in healthcare and life sciences.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pic>
        <p:nvPicPr>
          <p:cNvPr id="6" name="Picture 5">
            <a:extLst>
              <a:ext uri="{FF2B5EF4-FFF2-40B4-BE49-F238E27FC236}">
                <a16:creationId xmlns:a16="http://schemas.microsoft.com/office/drawing/2014/main" id="{6E4F0FD9-2A29-BBA7-53FB-303E73C47777}"/>
              </a:ext>
            </a:extLst>
          </p:cNvPr>
          <p:cNvPicPr>
            <a:picLocks noChangeAspect="1"/>
          </p:cNvPicPr>
          <p:nvPr/>
        </p:nvPicPr>
        <p:blipFill>
          <a:blip r:embed="rId2"/>
          <a:stretch>
            <a:fillRect/>
          </a:stretch>
        </p:blipFill>
        <p:spPr>
          <a:xfrm>
            <a:off x="10654002" y="62037"/>
            <a:ext cx="1258078" cy="1258078"/>
          </a:xfrm>
          <a:prstGeom prst="rect">
            <a:avLst/>
          </a:prstGeom>
        </p:spPr>
      </p:pic>
      <p:sp>
        <p:nvSpPr>
          <p:cNvPr id="7" name="TextBox 6">
            <a:extLst>
              <a:ext uri="{FF2B5EF4-FFF2-40B4-BE49-F238E27FC236}">
                <a16:creationId xmlns:a16="http://schemas.microsoft.com/office/drawing/2014/main" id="{E734B726-7734-B22B-8BFF-D9E68364FAEC}"/>
              </a:ext>
            </a:extLst>
          </p:cNvPr>
          <p:cNvSpPr txBox="1"/>
          <p:nvPr/>
        </p:nvSpPr>
        <p:spPr>
          <a:xfrm>
            <a:off x="10373124" y="1371489"/>
            <a:ext cx="1819835" cy="276999"/>
          </a:xfrm>
          <a:prstGeom prst="rect">
            <a:avLst/>
          </a:prstGeom>
          <a:noFill/>
        </p:spPr>
        <p:txBody>
          <a:bodyPr wrap="square" rtlCol="0">
            <a:spAutoFit/>
          </a:bodyPr>
          <a:lstStyle/>
          <a:p>
            <a:r>
              <a:rPr lang="en-IN" sz="1200" dirty="0"/>
              <a:t>courtesy : flaticon.com</a:t>
            </a:r>
          </a:p>
        </p:txBody>
      </p:sp>
    </p:spTree>
    <p:extLst>
      <p:ext uri="{BB962C8B-B14F-4D97-AF65-F5344CB8AC3E}">
        <p14:creationId xmlns:p14="http://schemas.microsoft.com/office/powerpoint/2010/main" val="88046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825624"/>
            <a:ext cx="10515600" cy="4530725"/>
          </a:xfrm>
        </p:spPr>
        <p:txBody>
          <a:bodyPr>
            <a:normAutofit/>
          </a:bodyPr>
          <a:lstStyle/>
          <a:p>
            <a:pPr indent="0" algn="just">
              <a:lnSpc>
                <a:spcPct val="95000"/>
              </a:lnSpc>
              <a:spcAft>
                <a:spcPts val="600"/>
              </a:spcAft>
              <a:buNone/>
              <a:tabLst>
                <a:tab pos="182880" algn="l"/>
              </a:tabLst>
            </a:pPr>
            <a:r>
              <a:rPr lang="en-IN" sz="2600" spc="-5" dirty="0">
                <a:effectLst/>
                <a:latin typeface="Times New Roman" panose="02020603050405020304" pitchFamily="18" charset="0"/>
                <a:ea typeface="SimSun" panose="02010600030101010101" pitchFamily="2" charset="-122"/>
              </a:rPr>
              <a:t>The future scope of this project extends to the development of dedicated mobile applications for both Android and iOS platforms. These applications will provide users with seamless and convenient access to healthcare data and insights, ensuring that vital information is at their fingertips whenever needed.</a:t>
            </a:r>
            <a:endParaRPr lang="en-IN" sz="2600" spc="-5" dirty="0">
              <a:latin typeface="Times New Roman" panose="02020603050405020304" pitchFamily="18" charset="0"/>
              <a:ea typeface="SimSun" panose="02010600030101010101" pitchFamily="2" charset="-122"/>
            </a:endParaRPr>
          </a:p>
          <a:p>
            <a:pPr indent="0" algn="just">
              <a:lnSpc>
                <a:spcPct val="95000"/>
              </a:lnSpc>
              <a:spcAft>
                <a:spcPts val="600"/>
              </a:spcAft>
              <a:buNone/>
              <a:tabLst>
                <a:tab pos="182880" algn="l"/>
              </a:tabLst>
            </a:pPr>
            <a:r>
              <a:rPr lang="en-IN" sz="2600" dirty="0">
                <a:effectLst/>
                <a:latin typeface="Times New Roman" panose="02020603050405020304" pitchFamily="18" charset="0"/>
                <a:ea typeface="SimSun" panose="02010600030101010101" pitchFamily="2" charset="-122"/>
              </a:rPr>
              <a:t>            The mobile apps will enhance user engagement and further promote data-driven decision-making in healthcare. Additionally, the project's continuous integration with evolving cloud technologies promises to unlock new avenues for innovation, ultimately leading to more efficient healthcare analysis, enhanced medical research, and improved healthcare services</a:t>
            </a: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pic>
        <p:nvPicPr>
          <p:cNvPr id="6" name="Picture 5">
            <a:extLst>
              <a:ext uri="{FF2B5EF4-FFF2-40B4-BE49-F238E27FC236}">
                <a16:creationId xmlns:a16="http://schemas.microsoft.com/office/drawing/2014/main" id="{97065938-DAEC-CC3E-177C-04C8EC346D79}"/>
              </a:ext>
            </a:extLst>
          </p:cNvPr>
          <p:cNvPicPr>
            <a:picLocks noChangeAspect="1"/>
          </p:cNvPicPr>
          <p:nvPr/>
        </p:nvPicPr>
        <p:blipFill>
          <a:blip r:embed="rId2"/>
          <a:stretch>
            <a:fillRect/>
          </a:stretch>
        </p:blipFill>
        <p:spPr>
          <a:xfrm>
            <a:off x="10328988" y="0"/>
            <a:ext cx="1676400" cy="1676400"/>
          </a:xfrm>
          <a:prstGeom prst="rect">
            <a:avLst/>
          </a:prstGeom>
        </p:spPr>
      </p:pic>
      <p:sp>
        <p:nvSpPr>
          <p:cNvPr id="7" name="TextBox 6">
            <a:extLst>
              <a:ext uri="{FF2B5EF4-FFF2-40B4-BE49-F238E27FC236}">
                <a16:creationId xmlns:a16="http://schemas.microsoft.com/office/drawing/2014/main" id="{7DF14453-B781-B03A-B208-B57A39D94BBB}"/>
              </a:ext>
            </a:extLst>
          </p:cNvPr>
          <p:cNvSpPr txBox="1"/>
          <p:nvPr/>
        </p:nvSpPr>
        <p:spPr>
          <a:xfrm>
            <a:off x="10185553" y="1619657"/>
            <a:ext cx="1819835" cy="276999"/>
          </a:xfrm>
          <a:prstGeom prst="rect">
            <a:avLst/>
          </a:prstGeom>
          <a:noFill/>
        </p:spPr>
        <p:txBody>
          <a:bodyPr wrap="square" rtlCol="0">
            <a:spAutoFit/>
          </a:bodyPr>
          <a:lstStyle/>
          <a:p>
            <a:r>
              <a:rPr lang="en-IN" sz="1200" dirty="0"/>
              <a:t>courtesy : flaticon.com</a:t>
            </a:r>
          </a:p>
        </p:txBody>
      </p:sp>
    </p:spTree>
    <p:extLst>
      <p:ext uri="{BB962C8B-B14F-4D97-AF65-F5344CB8AC3E}">
        <p14:creationId xmlns:p14="http://schemas.microsoft.com/office/powerpoint/2010/main" val="1952428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325563"/>
            <a:ext cx="11142306" cy="5030787"/>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[1] IJRASET Publication. "Big Data Analytics in Healthcare: A Review of Challenges, Methods, and Tools" (2022). International Journal of Research in Advanced Science, Engineering and Technology.</a:t>
            </a:r>
          </a:p>
          <a:p>
            <a:pPr marL="0" indent="0">
              <a:buNone/>
            </a:pPr>
            <a:r>
              <a:rPr lang="en-US" sz="1600" dirty="0">
                <a:latin typeface="Times New Roman" panose="02020603050405020304" pitchFamily="18" charset="0"/>
                <a:cs typeface="Times New Roman" panose="02020603050405020304" pitchFamily="18" charset="0"/>
                <a:hlinkClick r:id="rId2"/>
              </a:rPr>
              <a:t>https://irojournals.com/itdw/article/view/1/1/2</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[2] J. International Journal of Advanced Research in Science, Engineering and Technology. "A Comprehensive Study on Cloud Computing in Healthcare: Applications, Challenges, and Future Directions"(2023).</a:t>
            </a:r>
          </a:p>
          <a:p>
            <a:pPr marL="0" indent="0">
              <a:buNone/>
            </a:pPr>
            <a:r>
              <a:rPr lang="en-US" sz="1600" dirty="0">
                <a:latin typeface="Times New Roman" panose="02020603050405020304" pitchFamily="18" charset="0"/>
                <a:cs typeface="Times New Roman" panose="02020603050405020304" pitchFamily="18" charset="0"/>
                <a:hlinkClick r:id="rId3"/>
              </a:rPr>
              <a:t>https://www.researchgate.net/publication/309088652_Cloud_Computing_and_Healthcare_Services](https://www.researchgate.net/publication/309088652_Cloud_Computing_and_Healthcare_Services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[3] Journal of Data Science. "Leveraging Power BI for Data-Driven Healthcare: A Practical Guide" (2023). </a:t>
            </a:r>
          </a:p>
          <a:p>
            <a:pPr marL="0" indent="0">
              <a:buNone/>
            </a:pPr>
            <a:r>
              <a:rPr lang="en-US" sz="1600" dirty="0">
                <a:latin typeface="Times New Roman" panose="02020603050405020304" pitchFamily="18" charset="0"/>
                <a:cs typeface="Times New Roman" panose="02020603050405020304" pitchFamily="18" charset="0"/>
                <a:hlinkClick r:id="rId4"/>
              </a:rPr>
              <a:t>https://dl.acm.org/doi/abs/10.4018/IJSI.293267</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[4] Journal of Medical Internet Research. "The Impact of Cloud Computing on Healthcare: A Systematic Review" (2022). </a:t>
            </a:r>
          </a:p>
          <a:p>
            <a:pPr marL="0" indent="0">
              <a:buNone/>
            </a:pPr>
            <a:r>
              <a:rPr lang="en-US" sz="1600" dirty="0">
                <a:latin typeface="Times New Roman" panose="02020603050405020304" pitchFamily="18" charset="0"/>
                <a:cs typeface="Times New Roman" panose="02020603050405020304" pitchFamily="18" charset="0"/>
              </a:rPr>
              <a:t>https://www.jmir.org/2011/3/e67/</a:t>
            </a:r>
          </a:p>
          <a:p>
            <a:pPr marL="0" indent="0">
              <a:buNone/>
            </a:pPr>
            <a:r>
              <a:rPr lang="en-US" sz="1600" dirty="0">
                <a:latin typeface="Times New Roman" panose="02020603050405020304" pitchFamily="18" charset="0"/>
                <a:cs typeface="Times New Roman" panose="02020603050405020304" pitchFamily="18" charset="0"/>
              </a:rPr>
              <a:t>[5] Journal of Cloud Computing. "Exploring the Potential of Google Cloud Platform for Healthcare: A Case Study" (2022). </a:t>
            </a:r>
            <a:r>
              <a:rPr lang="en-US" sz="1600" dirty="0">
                <a:latin typeface="Times New Roman" panose="02020603050405020304" pitchFamily="18" charset="0"/>
                <a:cs typeface="Times New Roman" panose="02020603050405020304" pitchFamily="18" charset="0"/>
                <a:hlinkClick r:id="rId5"/>
              </a:rPr>
              <a:t>https://pubmed.ncbi.nlm.nih.gov/37811595/</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[6] Microsoft Health. "Power BI for Healthcare: A Comprehensive Guide to Data Visualization and Analysis" (2023). </a:t>
            </a:r>
          </a:p>
          <a:p>
            <a:pPr marL="0" indent="0">
              <a:buNone/>
            </a:pPr>
            <a:r>
              <a:rPr lang="en-US" sz="1600" dirty="0">
                <a:latin typeface="Times New Roman" panose="02020603050405020304" pitchFamily="18" charset="0"/>
                <a:cs typeface="Times New Roman" panose="02020603050405020304" pitchFamily="18" charset="0"/>
                <a:hlinkClick r:id="rId6"/>
              </a:rPr>
              <a:t>https://powerbi.microsoft.com/en-us/industry/healthcare</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25</a:t>
            </a:fld>
            <a:endParaRPr lang="en-US"/>
          </a:p>
        </p:txBody>
      </p:sp>
    </p:spTree>
    <p:extLst>
      <p:ext uri="{BB962C8B-B14F-4D97-AF65-F5344CB8AC3E}">
        <p14:creationId xmlns:p14="http://schemas.microsoft.com/office/powerpoint/2010/main" val="2887411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232"/>
            <a:ext cx="10515600" cy="1325563"/>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98376"/>
            <a:ext cx="10853057" cy="5723099"/>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[7] JMIR Publications. "Cloud Computing in Healthcare: A Review of Recent Literature" (2023). </a:t>
            </a:r>
          </a:p>
          <a:p>
            <a:pPr marL="0" indent="0">
              <a:buNone/>
            </a:pPr>
            <a:r>
              <a:rPr lang="en-US" sz="1600" dirty="0">
                <a:latin typeface="Times New Roman" panose="02020603050405020304" pitchFamily="18" charset="0"/>
                <a:cs typeface="Times New Roman" panose="02020603050405020304" pitchFamily="18" charset="0"/>
                <a:hlinkClick r:id="rId2"/>
              </a:rPr>
              <a:t>https://www.irjmets.com/uploadedfiles/paper/volume2/issue_8_august_2020/3036/1628083115.pdf</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[8] O'Reilly Media. "Google Cloud AI in Healthcare: A Practical Guide" (2022).</a:t>
            </a:r>
          </a:p>
          <a:p>
            <a:pPr marL="0" indent="0">
              <a:buNone/>
            </a:pPr>
            <a:r>
              <a:rPr lang="en-US" sz="1600" dirty="0">
                <a:latin typeface="Times New Roman" panose="02020603050405020304" pitchFamily="18" charset="0"/>
                <a:cs typeface="Times New Roman" panose="02020603050405020304" pitchFamily="18" charset="0"/>
                <a:hlinkClick r:id="rId3"/>
              </a:rPr>
              <a:t>https://www.oreilly.com/library/view/practical-ai-on/9781492075806</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[9] Healthcare IT News. "Power BI for Healthcare: Best Practices for Data-Driven Decision Making" (2023). </a:t>
            </a:r>
          </a:p>
          <a:p>
            <a:pPr marL="0" indent="0">
              <a:buNone/>
            </a:pPr>
            <a:r>
              <a:rPr lang="en-US" sz="1600" dirty="0">
                <a:latin typeface="Times New Roman" panose="02020603050405020304" pitchFamily="18" charset="0"/>
                <a:cs typeface="Times New Roman" panose="02020603050405020304" pitchFamily="18" charset="0"/>
                <a:hlinkClick r:id="rId4"/>
              </a:rPr>
              <a:t>https://www.softwebsolutions.com/resources/power-bi-dashboard-for-healthcare-industry.html</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[10] Forbes Technology Council. "Cloud Computing in Healthcare: A Comprehensive Overview" (2023). </a:t>
            </a:r>
          </a:p>
          <a:p>
            <a:pPr marL="0" indent="0">
              <a:buNone/>
            </a:pPr>
            <a:r>
              <a:rPr lang="en-US" sz="1600" dirty="0">
                <a:latin typeface="Times New Roman" panose="02020603050405020304" pitchFamily="18" charset="0"/>
                <a:cs typeface="Times New Roman" panose="02020603050405020304" pitchFamily="18" charset="0"/>
                <a:hlinkClick r:id="rId5"/>
              </a:rPr>
              <a:t>https://www.forbes.com/sites/forbestechcouncil/2022/05/10/how-technology-puts-the-care-in-healthcare-the-role-of-the-cloud-during-the-pandemic</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[11] Ahmed et al. "A scoping review of cloud computing in healthcare" (2023).</a:t>
            </a:r>
          </a:p>
          <a:p>
            <a:pPr marL="0" indent="0">
              <a:buNone/>
            </a:pPr>
            <a:r>
              <a:rPr lang="en-US" sz="1600" dirty="0">
                <a:latin typeface="Times New Roman" panose="02020603050405020304" pitchFamily="18" charset="0"/>
                <a:cs typeface="Times New Roman" panose="02020603050405020304" pitchFamily="18" charset="0"/>
                <a:hlinkClick r:id="rId6"/>
              </a:rPr>
              <a:t>https://link.springer.com/book/10.1007/978-1-4614-5629-2</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[13]	Sharma et al. "Implementation of cloud computing in healthcare" (2023). </a:t>
            </a:r>
            <a:r>
              <a:rPr lang="en-US" sz="1600" dirty="0">
                <a:latin typeface="Times New Roman" panose="02020603050405020304" pitchFamily="18" charset="0"/>
                <a:cs typeface="Times New Roman" panose="02020603050405020304" pitchFamily="18" charset="0"/>
                <a:hlinkClick r:id="rId7"/>
              </a:rPr>
              <a:t>https://www.researchgate.net/publication/353165013_CLOUD_COMPUTING_IN_HEALTHCARE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[14]	Singh et al. "Big data analytics in healthcare using Google Cloud" (2023). </a:t>
            </a:r>
            <a:r>
              <a:rPr lang="en-US" sz="1600" dirty="0">
                <a:latin typeface="Times New Roman" panose="02020603050405020304" pitchFamily="18" charset="0"/>
                <a:cs typeface="Times New Roman" panose="02020603050405020304" pitchFamily="18" charset="0"/>
                <a:hlinkClick r:id="rId8"/>
              </a:rPr>
              <a:t>https://www.emerald.com/insight/](https://www.emerald.com/insight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[15]	Patil et al. "Big data in healthcare: management, analysis and future prospects" (2023). </a:t>
            </a:r>
          </a:p>
          <a:p>
            <a:pPr marL="0" indent="0">
              <a:buNone/>
            </a:pPr>
            <a:r>
              <a:rPr lang="en-US" sz="1600" dirty="0">
                <a:latin typeface="Times New Roman" panose="02020603050405020304" pitchFamily="18" charset="0"/>
                <a:cs typeface="Times New Roman" panose="02020603050405020304" pitchFamily="18" charset="0"/>
                <a:hlinkClick r:id="rId9"/>
              </a:rPr>
              <a:t>https://onlinelibrary.wiley.com/doi/abs/10.1002/9781119792550.ch14</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26</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816295"/>
            <a:ext cx="10515600" cy="435133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In the midst of a digital revolution, the healthcare and life sciences industries are navigating a transformative paradigm shift. A surge in data generation, coupled with the imperative for personalized medicine and innovative research approaches, demands a strategic overhaul. In response to this dynamic landscape, cloud computing emerges as a linchpin, ushering in efficiency, scalability, and innovation.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Our project, titled "Harnessing Cloud Synergy for Streamlined Healthcare and Life Sciences Ventures," embarks on an exploration of the pivotal role played by cloud computing platforms, including Amazon Web Services (AWS), Microsoft Azure, and Google Cloud Platform (GCP). These platforms have become indispensable allies, offering tools to leverage the potential of data-driven insights and optimize operational processes.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B2A685A5-9B4F-0A08-1D1E-B9876CE1A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4281" y="136525"/>
            <a:ext cx="1593041" cy="1251144"/>
          </a:xfrm>
          <a:prstGeom prst="rect">
            <a:avLst/>
          </a:prstGeom>
        </p:spPr>
      </p:pic>
      <p:sp>
        <p:nvSpPr>
          <p:cNvPr id="6" name="TextBox 5">
            <a:extLst>
              <a:ext uri="{FF2B5EF4-FFF2-40B4-BE49-F238E27FC236}">
                <a16:creationId xmlns:a16="http://schemas.microsoft.com/office/drawing/2014/main" id="{761D8354-4426-4BD7-AC6B-59AB51673245}"/>
              </a:ext>
            </a:extLst>
          </p:cNvPr>
          <p:cNvSpPr txBox="1"/>
          <p:nvPr/>
        </p:nvSpPr>
        <p:spPr>
          <a:xfrm>
            <a:off x="9647853" y="1387669"/>
            <a:ext cx="2248678" cy="246221"/>
          </a:xfrm>
          <a:prstGeom prst="rect">
            <a:avLst/>
          </a:prstGeom>
          <a:noFill/>
        </p:spPr>
        <p:txBody>
          <a:bodyPr wrap="square" rtlCol="0">
            <a:spAutoFit/>
          </a:bodyPr>
          <a:lstStyle/>
          <a:p>
            <a:pPr algn="ctr"/>
            <a:r>
              <a:rPr lang="en-IN" sz="1000" dirty="0">
                <a:latin typeface="Times New Roman" panose="02020603050405020304" pitchFamily="18" charset="0"/>
                <a:cs typeface="Times New Roman" panose="02020603050405020304" pitchFamily="18" charset="0"/>
              </a:rPr>
              <a:t>Courtesy – freepik.org</a:t>
            </a: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This journey transcends mere infrastructure migration; it demands a holistic approach reshaping how healthcare data is collected, processed, and analyzed. The promise is not only operational efficiency but profound improvements in patient outcomes and advancements in medical research.</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This endeavor is not merely an examination but a hands-on demonstration of the capabilities, employing Python scripts on GCP for data acquisition, transformation, and decision-making. The results showcase not just successful data handling but a tangible pathway for healthcare innovation.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id="{2E5B9D61-2F9A-5076-616C-62F8DA3C00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0327" y="136525"/>
            <a:ext cx="1392424" cy="1227481"/>
          </a:xfrm>
          <a:prstGeom prst="rect">
            <a:avLst/>
          </a:prstGeom>
        </p:spPr>
      </p:pic>
      <p:sp>
        <p:nvSpPr>
          <p:cNvPr id="7" name="TextBox 6">
            <a:extLst>
              <a:ext uri="{FF2B5EF4-FFF2-40B4-BE49-F238E27FC236}">
                <a16:creationId xmlns:a16="http://schemas.microsoft.com/office/drawing/2014/main" id="{F42763B6-7275-E7C6-6B7D-94C2C64A7BA8}"/>
              </a:ext>
            </a:extLst>
          </p:cNvPr>
          <p:cNvSpPr txBox="1"/>
          <p:nvPr/>
        </p:nvSpPr>
        <p:spPr>
          <a:xfrm>
            <a:off x="10372165" y="1454106"/>
            <a:ext cx="1819835" cy="276999"/>
          </a:xfrm>
          <a:prstGeom prst="rect">
            <a:avLst/>
          </a:prstGeom>
          <a:noFill/>
        </p:spPr>
        <p:txBody>
          <a:bodyPr wrap="square" rtlCol="0">
            <a:spAutoFit/>
          </a:bodyPr>
          <a:lstStyle/>
          <a:p>
            <a:r>
              <a:rPr lang="en-IN" sz="1200" dirty="0"/>
              <a:t>courtesy : pngwing.com</a:t>
            </a:r>
          </a:p>
        </p:txBody>
      </p:sp>
    </p:spTree>
    <p:extLst>
      <p:ext uri="{BB962C8B-B14F-4D97-AF65-F5344CB8AC3E}">
        <p14:creationId xmlns:p14="http://schemas.microsoft.com/office/powerpoint/2010/main" val="8832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In the next slides, we will walk you through our objectives, methodology, and results analysis unveiling the transformative power that cloud technologies bring to the forefront of healthcare and life sciences.</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80914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In the digital age, healthcare and life sciences face a multifaceted challenge. The unprecedented influx of data, coupled with the imperative for personalized medicine and innovative research, necessitates a paradigm shift. Traditional approaches to data management and analysis are proving inadequate in the face of this deluge.</a:t>
            </a:r>
          </a:p>
          <a:p>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Picture 4">
            <a:extLst>
              <a:ext uri="{FF2B5EF4-FFF2-40B4-BE49-F238E27FC236}">
                <a16:creationId xmlns:a16="http://schemas.microsoft.com/office/drawing/2014/main" id="{64FD6C2E-43DD-F8A4-4A26-3E2F7DA77B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1868" y="3374568"/>
            <a:ext cx="1985867" cy="2981782"/>
          </a:xfrm>
          <a:prstGeom prst="rect">
            <a:avLst/>
          </a:prstGeom>
        </p:spPr>
      </p:pic>
      <p:sp>
        <p:nvSpPr>
          <p:cNvPr id="6" name="TextBox 5">
            <a:extLst>
              <a:ext uri="{FF2B5EF4-FFF2-40B4-BE49-F238E27FC236}">
                <a16:creationId xmlns:a16="http://schemas.microsoft.com/office/drawing/2014/main" id="{6E339DA4-F723-B1CB-DC81-3D4BA8E1E097}"/>
              </a:ext>
            </a:extLst>
          </p:cNvPr>
          <p:cNvSpPr txBox="1"/>
          <p:nvPr/>
        </p:nvSpPr>
        <p:spPr>
          <a:xfrm>
            <a:off x="9757900" y="6258738"/>
            <a:ext cx="1819835" cy="276999"/>
          </a:xfrm>
          <a:prstGeom prst="rect">
            <a:avLst/>
          </a:prstGeom>
          <a:noFill/>
        </p:spPr>
        <p:txBody>
          <a:bodyPr wrap="square" rtlCol="0">
            <a:spAutoFit/>
          </a:bodyPr>
          <a:lstStyle/>
          <a:p>
            <a:r>
              <a:rPr lang="en-IN" sz="1200" dirty="0"/>
              <a:t>courtesy : freepik.org</a:t>
            </a:r>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76"/>
            <a:ext cx="10515600" cy="1325563"/>
          </a:xfrm>
        </p:spPr>
        <p:txBody>
          <a:bodyPr/>
          <a:lstStyle/>
          <a:p>
            <a:r>
              <a:rPr lang="en-US" b="1" dirty="0">
                <a:latin typeface="Times New Roman" panose="02020603050405020304" pitchFamily="18" charset="0"/>
                <a:cs typeface="Times New Roman" panose="02020603050405020304" pitchFamily="18" charset="0"/>
              </a:rPr>
              <a:t>Problem Formulation – Key Challenges</a:t>
            </a:r>
          </a:p>
        </p:txBody>
      </p:sp>
      <p:sp>
        <p:nvSpPr>
          <p:cNvPr id="3" name="Content Placeholder 2"/>
          <p:cNvSpPr>
            <a:spLocks noGrp="1"/>
          </p:cNvSpPr>
          <p:nvPr>
            <p:ph idx="1"/>
          </p:nvPr>
        </p:nvSpPr>
        <p:spPr>
          <a:xfrm>
            <a:off x="838200" y="1352939"/>
            <a:ext cx="10515600" cy="5368536"/>
          </a:xfrm>
        </p:spPr>
        <p:txBody>
          <a:bodyPr>
            <a:normAutofit/>
          </a:bodyPr>
          <a:lstStyle/>
          <a:p>
            <a:pPr marL="571500" indent="-571500">
              <a:buFont typeface="+mj-lt"/>
              <a:buAutoNum type="romanUcPeriod"/>
            </a:pPr>
            <a:r>
              <a:rPr lang="en-US" sz="2600" b="1" dirty="0">
                <a:latin typeface="Times New Roman" panose="02020603050405020304" pitchFamily="18" charset="0"/>
                <a:cs typeface="Times New Roman" panose="02020603050405020304" pitchFamily="18" charset="0"/>
              </a:rPr>
              <a:t>Data Overload: </a:t>
            </a:r>
            <a:r>
              <a:rPr lang="en-US" sz="2600" dirty="0">
                <a:latin typeface="Times New Roman" panose="02020603050405020304" pitchFamily="18" charset="0"/>
                <a:cs typeface="Times New Roman" panose="02020603050405020304" pitchFamily="18" charset="0"/>
              </a:rPr>
              <a:t>The sheer volume of healthcare data is overwhelming, creating bottlenecks in processing and analysis.</a:t>
            </a:r>
          </a:p>
          <a:p>
            <a:pPr marL="571500" indent="-571500">
              <a:buFont typeface="+mj-lt"/>
              <a:buAutoNum type="romanUcPeriod"/>
            </a:pPr>
            <a:r>
              <a:rPr lang="en-US" sz="2600" b="1" dirty="0">
                <a:latin typeface="Times New Roman" panose="02020603050405020304" pitchFamily="18" charset="0"/>
                <a:cs typeface="Times New Roman" panose="02020603050405020304" pitchFamily="18" charset="0"/>
              </a:rPr>
              <a:t>Lack of Interoperability: </a:t>
            </a:r>
            <a:r>
              <a:rPr lang="en-US" sz="2600" dirty="0">
                <a:latin typeface="Times New Roman" panose="02020603050405020304" pitchFamily="18" charset="0"/>
                <a:cs typeface="Times New Roman" panose="02020603050405020304" pitchFamily="18" charset="0"/>
              </a:rPr>
              <a:t>Siloed healthcare systems impede seamless collaboration and information exchange among professionals.</a:t>
            </a:r>
          </a:p>
          <a:p>
            <a:pPr marL="571500" indent="-571500">
              <a:buFont typeface="+mj-lt"/>
              <a:buAutoNum type="romanUcPeriod"/>
            </a:pPr>
            <a:r>
              <a:rPr lang="en-US" sz="2600" b="1" dirty="0">
                <a:latin typeface="Times New Roman" panose="02020603050405020304" pitchFamily="18" charset="0"/>
                <a:cs typeface="Times New Roman" panose="02020603050405020304" pitchFamily="18" charset="0"/>
              </a:rPr>
              <a:t>Security Concerns: </a:t>
            </a:r>
            <a:r>
              <a:rPr lang="en-US" sz="2600" dirty="0">
                <a:latin typeface="Times New Roman" panose="02020603050405020304" pitchFamily="18" charset="0"/>
                <a:cs typeface="Times New Roman" panose="02020603050405020304" pitchFamily="18" charset="0"/>
              </a:rPr>
              <a:t>Sensitive patient data requires robust security measures to protect against breaches and unauthorized access.</a:t>
            </a:r>
          </a:p>
          <a:p>
            <a:pPr marL="571500" indent="-571500">
              <a:buFont typeface="+mj-lt"/>
              <a:buAutoNum type="romanUcPeriod"/>
            </a:pPr>
            <a:r>
              <a:rPr lang="en-US" sz="2600" b="1" dirty="0">
                <a:latin typeface="Times New Roman" panose="02020603050405020304" pitchFamily="18" charset="0"/>
                <a:cs typeface="Times New Roman" panose="02020603050405020304" pitchFamily="18" charset="0"/>
              </a:rPr>
              <a:t>Operational Inefficiencies: </a:t>
            </a:r>
            <a:r>
              <a:rPr lang="en-US" sz="2600" dirty="0">
                <a:latin typeface="Times New Roman" panose="02020603050405020304" pitchFamily="18" charset="0"/>
                <a:cs typeface="Times New Roman" panose="02020603050405020304" pitchFamily="18" charset="0"/>
              </a:rPr>
              <a:t>Outdated infrastructure hampers operational efficiency, hindering the swift deployment of innovative healthcare solutions.</a:t>
            </a:r>
          </a:p>
          <a:p>
            <a:pPr marL="571500" indent="-571500">
              <a:buFont typeface="+mj-lt"/>
              <a:buAutoNum type="romanUcPeriod"/>
            </a:pPr>
            <a:r>
              <a:rPr lang="en-US" sz="2600" b="1" dirty="0">
                <a:latin typeface="Times New Roman" panose="02020603050405020304" pitchFamily="18" charset="0"/>
                <a:cs typeface="Times New Roman" panose="02020603050405020304" pitchFamily="18" charset="0"/>
              </a:rPr>
              <a:t>Decision-Making Complexity: </a:t>
            </a:r>
            <a:r>
              <a:rPr lang="en-US" sz="2600" dirty="0">
                <a:latin typeface="Times New Roman" panose="02020603050405020304" pitchFamily="18" charset="0"/>
                <a:cs typeface="Times New Roman" panose="02020603050405020304" pitchFamily="18" charset="0"/>
              </a:rPr>
              <a:t>Healthcare professionals are faced with the daunting task of extracting meaningful insights from vast datasets, often in real-time scenarios.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id="{02343B5A-E038-3C03-A30E-A5120FEF96C9}"/>
              </a:ext>
            </a:extLst>
          </p:cNvPr>
          <p:cNvPicPr>
            <a:picLocks noChangeAspect="1"/>
          </p:cNvPicPr>
          <p:nvPr/>
        </p:nvPicPr>
        <p:blipFill>
          <a:blip r:embed="rId2"/>
          <a:stretch>
            <a:fillRect/>
          </a:stretch>
        </p:blipFill>
        <p:spPr>
          <a:xfrm flipH="1">
            <a:off x="10776079" y="27376"/>
            <a:ext cx="1155441" cy="1155441"/>
          </a:xfrm>
          <a:prstGeom prst="rect">
            <a:avLst/>
          </a:prstGeom>
        </p:spPr>
      </p:pic>
      <p:sp>
        <p:nvSpPr>
          <p:cNvPr id="7" name="TextBox 6">
            <a:extLst>
              <a:ext uri="{FF2B5EF4-FFF2-40B4-BE49-F238E27FC236}">
                <a16:creationId xmlns:a16="http://schemas.microsoft.com/office/drawing/2014/main" id="{C1EA7F7F-1E96-7E79-2C48-F648DCDC9B32}"/>
              </a:ext>
            </a:extLst>
          </p:cNvPr>
          <p:cNvSpPr txBox="1"/>
          <p:nvPr/>
        </p:nvSpPr>
        <p:spPr>
          <a:xfrm>
            <a:off x="10443881" y="1182817"/>
            <a:ext cx="1819835" cy="276999"/>
          </a:xfrm>
          <a:prstGeom prst="rect">
            <a:avLst/>
          </a:prstGeom>
          <a:noFill/>
        </p:spPr>
        <p:txBody>
          <a:bodyPr wrap="square" rtlCol="0">
            <a:spAutoFit/>
          </a:bodyPr>
          <a:lstStyle/>
          <a:p>
            <a:r>
              <a:rPr lang="en-IN" sz="1200" dirty="0"/>
              <a:t>courtesy : flaticon.com</a:t>
            </a:r>
          </a:p>
        </p:txBody>
      </p:sp>
    </p:spTree>
    <p:extLst>
      <p:ext uri="{BB962C8B-B14F-4D97-AF65-F5344CB8AC3E}">
        <p14:creationId xmlns:p14="http://schemas.microsoft.com/office/powerpoint/2010/main" val="4228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76"/>
            <a:ext cx="10515600" cy="1325563"/>
          </a:xfrm>
        </p:spPr>
        <p:txBody>
          <a:bodyPr/>
          <a:lstStyle/>
          <a:p>
            <a:r>
              <a:rPr lang="en-US" b="1" dirty="0">
                <a:latin typeface="Times New Roman" panose="02020603050405020304" pitchFamily="18" charset="0"/>
                <a:cs typeface="Times New Roman" panose="02020603050405020304" pitchFamily="18" charset="0"/>
              </a:rPr>
              <a:t>Problem Formulation – Our Approach</a:t>
            </a:r>
          </a:p>
        </p:txBody>
      </p:sp>
      <p:sp>
        <p:nvSpPr>
          <p:cNvPr id="3" name="Content Placeholder 2"/>
          <p:cNvSpPr>
            <a:spLocks noGrp="1"/>
          </p:cNvSpPr>
          <p:nvPr>
            <p:ph idx="1"/>
          </p:nvPr>
        </p:nvSpPr>
        <p:spPr>
          <a:xfrm>
            <a:off x="838200" y="1352939"/>
            <a:ext cx="10515600" cy="5368536"/>
          </a:xfrm>
        </p:spPr>
        <p:txBody>
          <a:bodyPr>
            <a:normAutofit fontScale="92500" lnSpcReduction="10000"/>
          </a:bodyPr>
          <a:lstStyle/>
          <a:p>
            <a:pPr marL="571500" indent="-571500" algn="l">
              <a:buFont typeface="+mj-lt"/>
              <a:buAutoNum type="romanUcPeriod"/>
            </a:pPr>
            <a:r>
              <a:rPr lang="en-US" b="1" i="0" dirty="0">
                <a:effectLst/>
                <a:latin typeface="Times New Roman" panose="02020603050405020304" pitchFamily="18" charset="0"/>
                <a:cs typeface="Times New Roman" panose="02020603050405020304" pitchFamily="18" charset="0"/>
              </a:rPr>
              <a:t>Cloud Synergy:</a:t>
            </a:r>
            <a:r>
              <a:rPr lang="en-US" b="0" i="0" dirty="0">
                <a:effectLst/>
                <a:latin typeface="Times New Roman" panose="02020603050405020304" pitchFamily="18" charset="0"/>
                <a:cs typeface="Times New Roman" panose="02020603050405020304" pitchFamily="18" charset="0"/>
              </a:rPr>
              <a:t> We propose a strategic shift towards cloud computing to address these multifaceted challenges, fostering a unified, scalable, and secure ecosystem for healthcare and life sciences.</a:t>
            </a:r>
          </a:p>
          <a:p>
            <a:pPr marL="571500" indent="-571500" algn="l">
              <a:buFont typeface="+mj-lt"/>
              <a:buAutoNum type="romanUcPeriod"/>
            </a:pPr>
            <a:r>
              <a:rPr lang="en-US" b="1" i="0" dirty="0">
                <a:effectLst/>
                <a:latin typeface="Times New Roman" panose="02020603050405020304" pitchFamily="18" charset="0"/>
                <a:cs typeface="Times New Roman" panose="02020603050405020304" pitchFamily="18" charset="0"/>
              </a:rPr>
              <a:t>Platform Evaluation:</a:t>
            </a:r>
            <a:r>
              <a:rPr lang="en-US" b="0" i="0" dirty="0">
                <a:effectLst/>
                <a:latin typeface="Times New Roman" panose="02020603050405020304" pitchFamily="18" charset="0"/>
                <a:cs typeface="Times New Roman" panose="02020603050405020304" pitchFamily="18" charset="0"/>
              </a:rPr>
              <a:t> Our research meticulously examines three major cloud platforms – AWS, Azure, and GCP to identify the most suitable solution for empowering innovation and efficiency in healthcare ventures.</a:t>
            </a:r>
          </a:p>
          <a:p>
            <a:pPr marL="571500" indent="-571500" algn="l">
              <a:buFont typeface="+mj-lt"/>
              <a:buAutoNum type="romanUcPeriod"/>
            </a:pPr>
            <a:r>
              <a:rPr lang="en-US" b="1" i="0" dirty="0">
                <a:effectLst/>
                <a:latin typeface="Times New Roman" panose="02020603050405020304" pitchFamily="18" charset="0"/>
                <a:cs typeface="Times New Roman" panose="02020603050405020304" pitchFamily="18" charset="0"/>
              </a:rPr>
              <a:t>Data-Driven Decision Making:</a:t>
            </a:r>
            <a:r>
              <a:rPr lang="en-US" b="0" i="0" dirty="0">
                <a:effectLst/>
                <a:latin typeface="Times New Roman" panose="02020603050405020304" pitchFamily="18" charset="0"/>
                <a:cs typeface="Times New Roman" panose="02020603050405020304" pitchFamily="18" charset="0"/>
              </a:rPr>
              <a:t> Leveraging Python scripts on GCP, we enhance the decision-making process, ensuring a dynamic, contextually relevant response to user queries, leading to more informed and efficient healthcare practices.</a:t>
            </a:r>
          </a:p>
          <a:p>
            <a:pPr marL="571500" indent="-571500" algn="l">
              <a:buFont typeface="+mj-lt"/>
              <a:buAutoNum type="romanUcPeriod"/>
            </a:pPr>
            <a:r>
              <a:rPr lang="en-US" b="1" i="0" dirty="0">
                <a:effectLst/>
                <a:latin typeface="Times New Roman" panose="02020603050405020304" pitchFamily="18" charset="0"/>
                <a:cs typeface="Times New Roman" panose="02020603050405020304" pitchFamily="18" charset="0"/>
              </a:rPr>
              <a:t>Holistic Data Security:</a:t>
            </a:r>
            <a:r>
              <a:rPr lang="en-US" b="0" i="0" dirty="0">
                <a:effectLst/>
                <a:latin typeface="Times New Roman" panose="02020603050405020304" pitchFamily="18" charset="0"/>
                <a:cs typeface="Times New Roman" panose="02020603050405020304" pitchFamily="18" charset="0"/>
              </a:rPr>
              <a:t> Our commitment to data security includes private Google Cloud Storage, encrypted data transmission, data anonymization, and Role-Based Access Control (RBAC), ensuring a robust shield for sensitive healthcare information.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4">
            <a:extLst>
              <a:ext uri="{FF2B5EF4-FFF2-40B4-BE49-F238E27FC236}">
                <a16:creationId xmlns:a16="http://schemas.microsoft.com/office/drawing/2014/main" id="{24608E4C-2491-B5E8-6178-0944A99A10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59616" y="136525"/>
            <a:ext cx="1555102" cy="1325563"/>
          </a:xfrm>
          <a:prstGeom prst="rect">
            <a:avLst/>
          </a:prstGeom>
        </p:spPr>
      </p:pic>
    </p:spTree>
    <p:extLst>
      <p:ext uri="{BB962C8B-B14F-4D97-AF65-F5344CB8AC3E}">
        <p14:creationId xmlns:p14="http://schemas.microsoft.com/office/powerpoint/2010/main" val="331978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315616"/>
            <a:ext cx="10515600" cy="5299788"/>
          </a:xfrm>
        </p:spPr>
        <p:txBody>
          <a:bodyPr>
            <a:normAutofit/>
          </a:bodyPr>
          <a:lstStyle/>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Data Acquisition and Import</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Data Transformation with Power BI Advanced Query Editor</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Decision Making Process</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Microsoft Power BI </a:t>
            </a:r>
            <a:r>
              <a:rPr lang="en-US" sz="2600" dirty="0" err="1">
                <a:latin typeface="Times New Roman" panose="02020603050405020304" pitchFamily="18" charset="0"/>
                <a:cs typeface="Times New Roman" panose="02020603050405020304" pitchFamily="18" charset="0"/>
              </a:rPr>
              <a:t>Heatlh</a:t>
            </a:r>
            <a:r>
              <a:rPr lang="en-US" sz="2600" dirty="0">
                <a:latin typeface="Times New Roman" panose="02020603050405020304" pitchFamily="18" charset="0"/>
                <a:cs typeface="Times New Roman" panose="02020603050405020304" pitchFamily="18" charset="0"/>
              </a:rPr>
              <a:t> Dashboard Creation</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Visualization Exploration</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Embedding the Health Dashboard into HTML Webpage</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Designing our HTML Webpage</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Hosting the Website over GitHub Pages</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Python Scripts for Enhanced Decision-Making Functionality</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Google Cloud Data-Driven Insights</a:t>
            </a:r>
          </a:p>
          <a:p>
            <a:pPr marL="571500" indent="-571500">
              <a:buFont typeface="+mj-lt"/>
              <a:buAutoNum type="romanUcPeriod"/>
            </a:pPr>
            <a:r>
              <a:rPr lang="en-US" sz="2600" dirty="0">
                <a:latin typeface="Times New Roman" panose="02020603050405020304" pitchFamily="18" charset="0"/>
                <a:cs typeface="Times New Roman" panose="02020603050405020304" pitchFamily="18" charset="0"/>
              </a:rPr>
              <a:t>Secure Data Handling only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E1E64176-95C7-AFA0-A477-A9B303E6616F}"/>
              </a:ext>
            </a:extLst>
          </p:cNvPr>
          <p:cNvPicPr>
            <a:picLocks noChangeAspect="1"/>
          </p:cNvPicPr>
          <p:nvPr/>
        </p:nvPicPr>
        <p:blipFill>
          <a:blip r:embed="rId2"/>
          <a:stretch>
            <a:fillRect/>
          </a:stretch>
        </p:blipFill>
        <p:spPr>
          <a:xfrm>
            <a:off x="9629192" y="242596"/>
            <a:ext cx="2562808" cy="2562808"/>
          </a:xfrm>
          <a:prstGeom prst="rect">
            <a:avLst/>
          </a:prstGeom>
        </p:spPr>
      </p:pic>
      <p:sp>
        <p:nvSpPr>
          <p:cNvPr id="7" name="TextBox 6">
            <a:extLst>
              <a:ext uri="{FF2B5EF4-FFF2-40B4-BE49-F238E27FC236}">
                <a16:creationId xmlns:a16="http://schemas.microsoft.com/office/drawing/2014/main" id="{80B6C43E-6FCF-8CDF-4B24-D671E8E94D83}"/>
              </a:ext>
            </a:extLst>
          </p:cNvPr>
          <p:cNvSpPr txBox="1"/>
          <p:nvPr/>
        </p:nvSpPr>
        <p:spPr>
          <a:xfrm>
            <a:off x="10000678" y="2772975"/>
            <a:ext cx="1819835" cy="276999"/>
          </a:xfrm>
          <a:prstGeom prst="rect">
            <a:avLst/>
          </a:prstGeom>
          <a:noFill/>
        </p:spPr>
        <p:txBody>
          <a:bodyPr wrap="square" rtlCol="0">
            <a:spAutoFit/>
          </a:bodyPr>
          <a:lstStyle/>
          <a:p>
            <a:r>
              <a:rPr lang="en-IN" sz="1200" dirty="0"/>
              <a:t>courtesy : flaticon.com</a:t>
            </a:r>
          </a:p>
        </p:txBody>
      </p:sp>
    </p:spTree>
    <p:extLst>
      <p:ext uri="{BB962C8B-B14F-4D97-AF65-F5344CB8AC3E}">
        <p14:creationId xmlns:p14="http://schemas.microsoft.com/office/powerpoint/2010/main" val="4749653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6216</TotalTime>
  <Words>2606</Words>
  <Application>Microsoft Office PowerPoint</Application>
  <PresentationFormat>Widescreen</PresentationFormat>
  <Paragraphs>227</Paragraphs>
  <Slides>26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Introduction to Project</vt:lpstr>
      <vt:lpstr>Introduction to Project</vt:lpstr>
      <vt:lpstr>Problem Formulation</vt:lpstr>
      <vt:lpstr>Problem Formulation – Key Challenges</vt:lpstr>
      <vt:lpstr>Problem Formulation – Our Approach</vt:lpstr>
      <vt:lpstr>Objectives of the Work</vt:lpstr>
      <vt:lpstr>Methodology used</vt:lpstr>
      <vt:lpstr>Methodology used</vt:lpstr>
      <vt:lpstr>Methodology used</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PRABAL MANHAS</cp:lastModifiedBy>
  <cp:revision>494</cp:revision>
  <dcterms:created xsi:type="dcterms:W3CDTF">2019-01-09T10:33:58Z</dcterms:created>
  <dcterms:modified xsi:type="dcterms:W3CDTF">2023-11-20T16:31:20Z</dcterms:modified>
</cp:coreProperties>
</file>