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ral Gupta" userId="4e53305f1f59e9ef" providerId="LiveId" clId="{0E8168CA-3219-49C8-9191-14FB2BCD81B8}"/>
    <pc:docChg chg="modSld">
      <pc:chgData name="Aviral Gupta" userId="4e53305f1f59e9ef" providerId="LiveId" clId="{0E8168CA-3219-49C8-9191-14FB2BCD81B8}" dt="2022-10-15T11:46:08.525" v="41" actId="20577"/>
      <pc:docMkLst>
        <pc:docMk/>
      </pc:docMkLst>
      <pc:sldChg chg="modSp mod">
        <pc:chgData name="Aviral Gupta" userId="4e53305f1f59e9ef" providerId="LiveId" clId="{0E8168CA-3219-49C8-9191-14FB2BCD81B8}" dt="2022-10-15T11:46:08.525" v="41" actId="20577"/>
        <pc:sldMkLst>
          <pc:docMk/>
          <pc:sldMk cId="3243315131" sldId="256"/>
        </pc:sldMkLst>
        <pc:spChg chg="mod">
          <ac:chgData name="Aviral Gupta" userId="4e53305f1f59e9ef" providerId="LiveId" clId="{0E8168CA-3219-49C8-9191-14FB2BCD81B8}" dt="2022-10-15T11:35:30.968" v="8" actId="20577"/>
          <ac:spMkLst>
            <pc:docMk/>
            <pc:sldMk cId="3243315131" sldId="256"/>
            <ac:spMk id="8" creationId="{C9456819-232C-6941-7403-296AC0D90794}"/>
          </ac:spMkLst>
        </pc:spChg>
        <pc:spChg chg="mod">
          <ac:chgData name="Aviral Gupta" userId="4e53305f1f59e9ef" providerId="LiveId" clId="{0E8168CA-3219-49C8-9191-14FB2BCD81B8}" dt="2022-10-15T11:46:08.525" v="41" actId="20577"/>
          <ac:spMkLst>
            <pc:docMk/>
            <pc:sldMk cId="3243315131" sldId="256"/>
            <ac:spMk id="9" creationId="{43638C95-69B4-B52A-2E04-635AD51256CD}"/>
          </ac:spMkLst>
        </pc:spChg>
      </pc:sldChg>
      <pc:sldChg chg="modSp mod">
        <pc:chgData name="Aviral Gupta" userId="4e53305f1f59e9ef" providerId="LiveId" clId="{0E8168CA-3219-49C8-9191-14FB2BCD81B8}" dt="2022-10-15T11:45:22.830" v="9" actId="1076"/>
        <pc:sldMkLst>
          <pc:docMk/>
          <pc:sldMk cId="968396095" sldId="261"/>
        </pc:sldMkLst>
        <pc:spChg chg="mod">
          <ac:chgData name="Aviral Gupta" userId="4e53305f1f59e9ef" providerId="LiveId" clId="{0E8168CA-3219-49C8-9191-14FB2BCD81B8}" dt="2022-10-15T11:45:22.830" v="9" actId="1076"/>
          <ac:spMkLst>
            <pc:docMk/>
            <pc:sldMk cId="968396095" sldId="261"/>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70969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27300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75098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778146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3965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181564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60127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427972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88754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8523D0-444A-4FAF-8293-ADF36B9839D0}" type="datetimeFigureOut">
              <a:rPr lang="en-IN" smtClean="0"/>
              <a:t>15-10-2022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3753524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8523D0-444A-4FAF-8293-ADF36B9839D0}"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34068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8523D0-444A-4FAF-8293-ADF36B9839D0}" type="datetimeFigureOut">
              <a:rPr lang="en-IN" smtClean="0"/>
              <a:t>15-10-2022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267725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8523D0-444A-4FAF-8293-ADF36B9839D0}" type="datetimeFigureOut">
              <a:rPr lang="en-IN" smtClean="0"/>
              <a:t>15-10-2022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98499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523D0-444A-4FAF-8293-ADF36B9839D0}" type="datetimeFigureOut">
              <a:rPr lang="en-IN" smtClean="0"/>
              <a:t>15-10-2022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354903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523D0-444A-4FAF-8293-ADF36B9839D0}"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29307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8523D0-444A-4FAF-8293-ADF36B9839D0}" type="datetimeFigureOut">
              <a:rPr lang="en-IN" smtClean="0"/>
              <a:t>15-10-2022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7EFB2F-03C1-41A3-B535-E9986B9BD491}" type="slidenum">
              <a:rPr lang="en-IN" smtClean="0"/>
              <a:t>‹#›</a:t>
            </a:fld>
            <a:endParaRPr lang="en-IN"/>
          </a:p>
        </p:txBody>
      </p:sp>
    </p:spTree>
    <p:extLst>
      <p:ext uri="{BB962C8B-B14F-4D97-AF65-F5344CB8AC3E}">
        <p14:creationId xmlns:p14="http://schemas.microsoft.com/office/powerpoint/2010/main" val="234562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8523D0-444A-4FAF-8293-ADF36B9839D0}" type="datetimeFigureOut">
              <a:rPr lang="en-IN" smtClean="0"/>
              <a:t>15-10-2022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7EFB2F-03C1-41A3-B535-E9986B9BD491}" type="slidenum">
              <a:rPr lang="en-IN" smtClean="0"/>
              <a:t>‹#›</a:t>
            </a:fld>
            <a:endParaRPr lang="en-IN"/>
          </a:p>
        </p:txBody>
      </p:sp>
    </p:spTree>
    <p:extLst>
      <p:ext uri="{BB962C8B-B14F-4D97-AF65-F5344CB8AC3E}">
        <p14:creationId xmlns:p14="http://schemas.microsoft.com/office/powerpoint/2010/main" val="348043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a:t>
            </a:r>
          </a:p>
        </p:txBody>
      </p:sp>
      <p:sp>
        <p:nvSpPr>
          <p:cNvPr id="3" name="Text Placeholder 2"/>
          <p:cNvSpPr>
            <a:spLocks noGrp="1"/>
          </p:cNvSpPr>
          <p:nvPr>
            <p:ph type="body" idx="1"/>
          </p:nvPr>
        </p:nvSpPr>
        <p:spPr/>
        <p:txBody>
          <a:bodyPr/>
          <a:lstStyle/>
          <a:p>
            <a:r>
              <a:rPr lang="en-US" dirty="0"/>
              <a:t>TEAM 2 CODE BLACK</a:t>
            </a:r>
          </a:p>
        </p:txBody>
      </p:sp>
    </p:spTree>
    <p:extLst>
      <p:ext uri="{BB962C8B-B14F-4D97-AF65-F5344CB8AC3E}">
        <p14:creationId xmlns:p14="http://schemas.microsoft.com/office/powerpoint/2010/main" val="138068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456819-232C-6941-7403-296AC0D90794}"/>
              </a:ext>
            </a:extLst>
          </p:cNvPr>
          <p:cNvSpPr txBox="1"/>
          <p:nvPr/>
        </p:nvSpPr>
        <p:spPr>
          <a:xfrm>
            <a:off x="1705170" y="1069730"/>
            <a:ext cx="6097554" cy="2031325"/>
          </a:xfrm>
          <a:prstGeom prst="rect">
            <a:avLst/>
          </a:prstGeom>
          <a:noFill/>
        </p:spPr>
        <p:txBody>
          <a:bodyPr wrap="square">
            <a:spAutoFit/>
          </a:bodyPr>
          <a:lstStyle/>
          <a:p>
            <a:pPr algn="l" fontAlgn="base"/>
            <a:r>
              <a:rPr lang="en-US" b="1" i="0" dirty="0">
                <a:solidFill>
                  <a:srgbClr val="273239"/>
                </a:solidFill>
                <a:effectLst/>
                <a:latin typeface="urw-din"/>
              </a:rPr>
              <a:t>SQL Join</a:t>
            </a:r>
            <a:r>
              <a:rPr lang="en-US" b="0" i="0" dirty="0">
                <a:solidFill>
                  <a:srgbClr val="273239"/>
                </a:solidFill>
                <a:effectLst/>
                <a:latin typeface="urw-din"/>
              </a:rPr>
              <a:t> statement is used to combine data or rows from two or more tables based on a common field between them. Different types of Joins are as follows: </a:t>
            </a:r>
          </a:p>
          <a:p>
            <a:pPr algn="l" fontAlgn="base">
              <a:buFont typeface="Arial" panose="020B0604020202020204" pitchFamily="34" charset="0"/>
              <a:buChar char="•"/>
            </a:pPr>
            <a:r>
              <a:rPr lang="en-US" b="0" i="0" dirty="0">
                <a:solidFill>
                  <a:srgbClr val="273239"/>
                </a:solidFill>
                <a:effectLst/>
                <a:latin typeface="urw-din"/>
              </a:rPr>
              <a:t>INNER JOIN</a:t>
            </a:r>
          </a:p>
          <a:p>
            <a:pPr algn="l" fontAlgn="base">
              <a:buFont typeface="Arial" panose="020B0604020202020204" pitchFamily="34" charset="0"/>
              <a:buChar char="•"/>
            </a:pPr>
            <a:r>
              <a:rPr lang="en-US" b="0" i="0" dirty="0">
                <a:solidFill>
                  <a:srgbClr val="273239"/>
                </a:solidFill>
                <a:effectLst/>
                <a:latin typeface="urw-din"/>
              </a:rPr>
              <a:t>LEFT JOIN</a:t>
            </a:r>
          </a:p>
          <a:p>
            <a:pPr algn="l" fontAlgn="base">
              <a:buFont typeface="Arial" panose="020B0604020202020204" pitchFamily="34" charset="0"/>
              <a:buChar char="•"/>
            </a:pPr>
            <a:r>
              <a:rPr lang="en-US" b="0" i="0" dirty="0">
                <a:solidFill>
                  <a:srgbClr val="273239"/>
                </a:solidFill>
                <a:effectLst/>
                <a:latin typeface="urw-din"/>
              </a:rPr>
              <a:t>RIGHT JOIN</a:t>
            </a:r>
          </a:p>
          <a:p>
            <a:pPr algn="l" fontAlgn="base">
              <a:buFont typeface="Arial" panose="020B0604020202020204" pitchFamily="34" charset="0"/>
              <a:buChar char="•"/>
            </a:pPr>
            <a:r>
              <a:rPr lang="en-US" dirty="0">
                <a:solidFill>
                  <a:srgbClr val="273239"/>
                </a:solidFill>
                <a:latin typeface="urw-din"/>
              </a:rPr>
              <a:t>Cross</a:t>
            </a:r>
            <a:r>
              <a:rPr lang="en-US" b="0" i="0" dirty="0">
                <a:solidFill>
                  <a:srgbClr val="273239"/>
                </a:solidFill>
                <a:effectLst/>
                <a:latin typeface="urw-din"/>
              </a:rPr>
              <a:t> JOIN</a:t>
            </a:r>
          </a:p>
        </p:txBody>
      </p:sp>
      <p:sp>
        <p:nvSpPr>
          <p:cNvPr id="9" name="TextBox 8">
            <a:extLst>
              <a:ext uri="{FF2B5EF4-FFF2-40B4-BE49-F238E27FC236}">
                <a16:creationId xmlns:a16="http://schemas.microsoft.com/office/drawing/2014/main" id="{43638C95-69B4-B52A-2E04-635AD51256CD}"/>
              </a:ext>
            </a:extLst>
          </p:cNvPr>
          <p:cNvSpPr txBox="1"/>
          <p:nvPr/>
        </p:nvSpPr>
        <p:spPr>
          <a:xfrm>
            <a:off x="1705170" y="3890865"/>
            <a:ext cx="6841671" cy="2862322"/>
          </a:xfrm>
          <a:prstGeom prst="rect">
            <a:avLst/>
          </a:prstGeom>
          <a:noFill/>
        </p:spPr>
        <p:txBody>
          <a:bodyPr wrap="square" rtlCol="0">
            <a:spAutoFit/>
          </a:bodyPr>
          <a:lstStyle/>
          <a:p>
            <a:pPr algn="ctr" fontAlgn="base"/>
            <a:r>
              <a:rPr lang="en-US" b="1" i="0" dirty="0">
                <a:solidFill>
                  <a:srgbClr val="273239"/>
                </a:solidFill>
                <a:effectLst/>
                <a:latin typeface="urw-din"/>
              </a:rPr>
              <a:t>A. INNER JOIN</a:t>
            </a:r>
          </a:p>
          <a:p>
            <a:pPr algn="l" fontAlgn="base"/>
            <a:r>
              <a:rPr lang="en-US" b="0" i="0" dirty="0">
                <a:solidFill>
                  <a:srgbClr val="273239"/>
                </a:solidFill>
                <a:effectLst/>
                <a:latin typeface="urw-din"/>
              </a:rPr>
              <a:t>The INNER JOIN keyword selects all rows from both the tables as long as the condition is satisfied. This keyword will create the result-set by combining all rows from both the tables where the condition satisfies </a:t>
            </a:r>
            <a:r>
              <a:rPr lang="en-US" b="0" i="0" dirty="0" err="1">
                <a:solidFill>
                  <a:srgbClr val="273239"/>
                </a:solidFill>
                <a:effectLst/>
                <a:latin typeface="urw-din"/>
              </a:rPr>
              <a:t>i.e</a:t>
            </a:r>
            <a:r>
              <a:rPr lang="en-US" b="0" i="0" dirty="0">
                <a:solidFill>
                  <a:srgbClr val="273239"/>
                </a:solidFill>
                <a:effectLst/>
                <a:latin typeface="urw-din"/>
              </a:rPr>
              <a:t> value of the common field will be the same. </a:t>
            </a:r>
          </a:p>
          <a:p>
            <a:r>
              <a:rPr lang="en-US" dirty="0">
                <a:latin typeface="Segoe UI" panose="020B0502040204020203" pitchFamily="34" charset="0"/>
              </a:rPr>
              <a:t>INNER JOIN Syntax</a:t>
            </a:r>
          </a:p>
          <a:p>
            <a:r>
              <a:rPr lang="en-US" dirty="0">
                <a:latin typeface="Consolas" panose="020B0609020204030204" pitchFamily="49" charset="0"/>
              </a:rPr>
              <a:t>SELECT </a:t>
            </a:r>
            <a:r>
              <a:rPr lang="en-US" i="1" dirty="0" err="1">
                <a:latin typeface="Consolas" panose="020B0609020204030204" pitchFamily="49" charset="0"/>
              </a:rPr>
              <a:t>column_name</a:t>
            </a:r>
            <a:r>
              <a:rPr lang="en-US" i="1" dirty="0">
                <a:latin typeface="Consolas" panose="020B0609020204030204" pitchFamily="49" charset="0"/>
              </a:rPr>
              <a:t>(s)</a:t>
            </a:r>
            <a:br>
              <a:rPr lang="en-US" dirty="0">
                <a:latin typeface="Consolas" panose="020B0609020204030204" pitchFamily="49" charset="0"/>
              </a:rPr>
            </a:br>
            <a:r>
              <a:rPr lang="en-US" dirty="0">
                <a:latin typeface="Consolas" panose="020B0609020204030204" pitchFamily="49" charset="0"/>
              </a:rPr>
              <a:t>FROM </a:t>
            </a:r>
            <a:r>
              <a:rPr lang="en-US" i="1" dirty="0">
                <a:latin typeface="Consolas" panose="020B0609020204030204" pitchFamily="49" charset="0"/>
              </a:rPr>
              <a:t>table1</a:t>
            </a:r>
            <a:br>
              <a:rPr lang="en-US" dirty="0">
                <a:latin typeface="Consolas" panose="020B0609020204030204" pitchFamily="49" charset="0"/>
              </a:rPr>
            </a:br>
            <a:r>
              <a:rPr lang="en-US" dirty="0">
                <a:latin typeface="Consolas" panose="020B0609020204030204" pitchFamily="49" charset="0"/>
              </a:rPr>
              <a:t>INNER JOIN </a:t>
            </a:r>
            <a:r>
              <a:rPr lang="en-US" i="1" dirty="0">
                <a:latin typeface="Consolas" panose="020B0609020204030204" pitchFamily="49" charset="0"/>
              </a:rPr>
              <a:t>table2</a:t>
            </a:r>
            <a:r>
              <a:rPr lang="en-US" dirty="0">
                <a:latin typeface="Consolas" panose="020B0609020204030204" pitchFamily="49" charset="0"/>
              </a:rPr>
              <a:t>;</a:t>
            </a:r>
            <a:endParaRPr lang="en-US" b="0" i="0" dirty="0">
              <a:effectLst/>
              <a:latin typeface="Consolas" panose="020B0609020204030204" pitchFamily="49" charset="0"/>
            </a:endParaRPr>
          </a:p>
          <a:p>
            <a:pPr algn="l" fontAlgn="base"/>
            <a:endParaRPr lang="en-US" b="0" i="0" dirty="0">
              <a:solidFill>
                <a:srgbClr val="273239"/>
              </a:solidFill>
              <a:effectLst/>
              <a:latin typeface="urw-din"/>
            </a:endParaRPr>
          </a:p>
        </p:txBody>
      </p:sp>
      <p:pic>
        <p:nvPicPr>
          <p:cNvPr id="11" name="Picture 10">
            <a:extLst>
              <a:ext uri="{FF2B5EF4-FFF2-40B4-BE49-F238E27FC236}">
                <a16:creationId xmlns:a16="http://schemas.microsoft.com/office/drawing/2014/main" id="{7A48CCDA-BE73-37B8-27B9-2A3F73AA2C24}"/>
              </a:ext>
            </a:extLst>
          </p:cNvPr>
          <p:cNvPicPr>
            <a:picLocks noChangeAspect="1"/>
          </p:cNvPicPr>
          <p:nvPr/>
        </p:nvPicPr>
        <p:blipFill>
          <a:blip r:embed="rId2"/>
          <a:stretch>
            <a:fillRect/>
          </a:stretch>
        </p:blipFill>
        <p:spPr>
          <a:xfrm>
            <a:off x="8413221" y="3632572"/>
            <a:ext cx="3564175" cy="2438071"/>
          </a:xfrm>
          <a:prstGeom prst="rect">
            <a:avLst/>
          </a:prstGeom>
        </p:spPr>
      </p:pic>
    </p:spTree>
    <p:extLst>
      <p:ext uri="{BB962C8B-B14F-4D97-AF65-F5344CB8AC3E}">
        <p14:creationId xmlns:p14="http://schemas.microsoft.com/office/powerpoint/2010/main" val="324331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864079" y="297080"/>
            <a:ext cx="9220200" cy="26802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273239"/>
                </a:solidFill>
                <a:effectLst/>
                <a:latin typeface="urw-din"/>
              </a:rPr>
              <a:t>B. LEFT JOIN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273239"/>
                </a:solidFill>
                <a:effectLst/>
                <a:latin typeface="urw-din"/>
              </a:rPr>
              <a:t>This join returns all the rows of the table on the left side of the join and matches rows for the table on the right side of the join. For the rows for which there is no matching row on the right side, the result-set will contain </a:t>
            </a:r>
            <a:r>
              <a:rPr kumimoji="0" lang="en-US" sz="1800" b="0" i="1" u="none" strike="noStrike" cap="none" normalizeH="0" baseline="0" dirty="0">
                <a:ln>
                  <a:noFill/>
                </a:ln>
                <a:solidFill>
                  <a:srgbClr val="273239"/>
                </a:solidFill>
                <a:effectLst/>
                <a:latin typeface="urw-din"/>
              </a:rPr>
              <a:t>null</a:t>
            </a:r>
            <a:r>
              <a:rPr kumimoji="0" lang="en-US" sz="1800" b="0" i="0" u="none" strike="noStrike" cap="none" normalizeH="0" baseline="0" dirty="0">
                <a:ln>
                  <a:noFill/>
                </a:ln>
                <a:solidFill>
                  <a:srgbClr val="273239"/>
                </a:solidFill>
                <a:effectLst/>
                <a:latin typeface="urw-din"/>
              </a:rPr>
              <a:t>. LEFT JOIN is also known as LEFT OUTER JOIN.</a:t>
            </a:r>
            <a:endParaRPr kumimoji="0" 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273239"/>
                </a:solidFill>
                <a:effectLst/>
                <a:latin typeface="urw-din"/>
              </a:rPr>
              <a:t>Syntax:</a:t>
            </a:r>
            <a:r>
              <a:rPr kumimoji="0" lang="en-US" sz="1800" b="0" i="0" u="none" strike="noStrike" cap="none" normalizeH="0" baseline="0" dirty="0">
                <a:ln>
                  <a:noFill/>
                </a:ln>
                <a:solidFill>
                  <a:srgbClr val="273239"/>
                </a:solidFill>
                <a:effectLst/>
                <a:latin typeface="urw-din"/>
              </a:rPr>
              <a:t> </a:t>
            </a:r>
            <a:endParaRPr kumimoji="0" lang="en-US" sz="18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273239"/>
                </a:solidFill>
                <a:effectLst/>
                <a:latin typeface="Consolas" panose="020B0609020204030204" pitchFamily="49" charset="0"/>
              </a:rPr>
              <a:t>SELECT table1.column1,table1.column2,table2.column1,.... FROM table1 LEFT JOIN table2 ON table1.matching_column = table2.matching_column; </a:t>
            </a:r>
            <a:br>
              <a:rPr kumimoji="0" lang="en-US" sz="1800" b="0" i="0" u="none" strike="noStrike" cap="none" normalizeH="0" baseline="0" dirty="0">
                <a:ln>
                  <a:noFill/>
                </a:ln>
                <a:solidFill>
                  <a:srgbClr val="273239"/>
                </a:solidFill>
                <a:effectLst/>
                <a:latin typeface="Consolas" panose="020B0609020204030204" pitchFamily="49" charset="0"/>
              </a:rPr>
            </a:br>
            <a:br>
              <a:rPr kumimoji="0" lang="en-US" sz="800" b="0" i="0" u="none" strike="noStrike" cap="none" normalizeH="0" baseline="0" dirty="0">
                <a:ln>
                  <a:noFill/>
                </a:ln>
                <a:solidFill>
                  <a:schemeClr val="tx1"/>
                </a:solidFill>
                <a:effectLst/>
              </a:rPr>
            </a:b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2795173" y="3298594"/>
            <a:ext cx="5014395" cy="3383573"/>
          </a:xfrm>
          <a:prstGeom prst="rect">
            <a:avLst/>
          </a:prstGeom>
        </p:spPr>
      </p:pic>
      <p:sp>
        <p:nvSpPr>
          <p:cNvPr id="5" name="Rectangle 2"/>
          <p:cNvSpPr>
            <a:spLocks noChangeArrowheads="1"/>
          </p:cNvSpPr>
          <p:nvPr/>
        </p:nvSpPr>
        <p:spPr bwMode="auto">
          <a:xfrm>
            <a:off x="864079" y="2439632"/>
            <a:ext cx="9987951"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Consolas" panose="020B0609020204030204" pitchFamily="49" charset="0"/>
              </a:rPr>
              <a:t>table1: First table. table2: Second table matching_column: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Consolas" panose="020B0609020204030204" pitchFamily="49" charset="0"/>
              </a:rPr>
              <a:t>Column common to both the tables.</a:t>
            </a:r>
            <a:r>
              <a:rPr kumimoji="0" lang="en-US" b="0" i="0" u="none" strike="noStrike" cap="none" normalizeH="0" baseline="0" dirty="0">
                <a:ln>
                  <a:noFill/>
                </a:ln>
                <a:solidFill>
                  <a:schemeClr val="tx1"/>
                </a:solidFill>
                <a:effectLst/>
              </a:rPr>
              <a:t> </a:t>
            </a:r>
            <a:endParaRPr kumimoji="0" 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85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98430" y="545618"/>
            <a:ext cx="9906000" cy="26802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73239"/>
                </a:solidFill>
                <a:effectLst/>
                <a:latin typeface="urw-din"/>
              </a:rPr>
              <a:t>C. RIGHT JOIN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urw-din"/>
              </a:rPr>
              <a:t>RIGHT JOIN is similar to LEFT JOIN. This join returns all the rows of the table on the right side of the join and matching rows for the table on the left side of the join. For the rows for which there is no matching row on the left side, the result-set will contain </a:t>
            </a:r>
            <a:r>
              <a:rPr kumimoji="0" lang="en-US" b="0" i="1" u="none" strike="noStrike" cap="none" normalizeH="0" baseline="0" dirty="0">
                <a:ln>
                  <a:noFill/>
                </a:ln>
                <a:solidFill>
                  <a:srgbClr val="273239"/>
                </a:solidFill>
                <a:effectLst/>
                <a:latin typeface="urw-din"/>
              </a:rPr>
              <a:t>null</a:t>
            </a:r>
            <a:r>
              <a:rPr kumimoji="0" lang="en-US" b="0" i="0" u="none" strike="noStrike" cap="none" normalizeH="0" baseline="0" dirty="0">
                <a:ln>
                  <a:noFill/>
                </a:ln>
                <a:solidFill>
                  <a:srgbClr val="273239"/>
                </a:solidFill>
                <a:effectLst/>
                <a:latin typeface="urw-din"/>
              </a:rPr>
              <a:t>. RIGHT JOIN is also known as RIGHT OUTER JOIN. </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73239"/>
                </a:solidFill>
                <a:effectLst/>
                <a:latin typeface="urw-din"/>
              </a:rPr>
              <a:t>Syntax:</a:t>
            </a:r>
            <a:r>
              <a:rPr kumimoji="0" lang="en-US" b="0" i="0" u="none" strike="noStrike" cap="none" normalizeH="0" baseline="0" dirty="0">
                <a:ln>
                  <a:noFill/>
                </a:ln>
                <a:solidFill>
                  <a:srgbClr val="273239"/>
                </a:solidFill>
                <a:effectLst/>
                <a:latin typeface="urw-din"/>
              </a:rPr>
              <a:t> </a:t>
            </a:r>
            <a:endParaRPr kumimoji="0" lang="en-US"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Consolas" panose="020B0609020204030204" pitchFamily="49" charset="0"/>
              </a:rPr>
              <a:t>SELECT table1.column1,table1.column2,table2.column1,.... FROM table1 RIGHT JOIN table2 ON table1.matching_column = table2.matching_column;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800" b="0" i="0" u="none" strike="noStrike" cap="none" normalizeH="0" baseline="0" dirty="0">
                <a:ln>
                  <a:noFill/>
                </a:ln>
                <a:solidFill>
                  <a:schemeClr val="tx1"/>
                </a:solidFill>
                <a:effectLst/>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098430" y="2818495"/>
            <a:ext cx="4812215" cy="89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Consolas" panose="020B0609020204030204" pitchFamily="49" charset="0"/>
              </a:rPr>
              <a:t>table1: First table.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Consolas" panose="020B0609020204030204" pitchFamily="49" charset="0"/>
              </a:rPr>
              <a:t>table2: Second table matching_column: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Consolas" panose="020B0609020204030204" pitchFamily="49" charset="0"/>
              </a:rPr>
              <a:t>Column common to both the tables.</a:t>
            </a:r>
            <a:r>
              <a:rPr kumimoji="0" lang="en-US" b="0" i="0" u="none" strike="noStrike" cap="none" normalizeH="0" baseline="0" dirty="0">
                <a:ln>
                  <a:noFill/>
                </a:ln>
                <a:solidFill>
                  <a:schemeClr val="tx1"/>
                </a:solidFill>
                <a:effectLst/>
              </a:rPr>
              <a:t> </a:t>
            </a:r>
            <a:endParaRPr kumimoji="0" lang="en-US"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5589852" y="3306268"/>
            <a:ext cx="5414578" cy="3354614"/>
          </a:xfrm>
          <a:prstGeom prst="rect">
            <a:avLst/>
          </a:prstGeom>
        </p:spPr>
      </p:pic>
    </p:spTree>
    <p:extLst>
      <p:ext uri="{BB962C8B-B14F-4D97-AF65-F5344CB8AC3E}">
        <p14:creationId xmlns:p14="http://schemas.microsoft.com/office/powerpoint/2010/main" val="1269212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1110" y="585058"/>
            <a:ext cx="11214340" cy="400110"/>
          </a:xfrm>
          <a:prstGeom prst="rect">
            <a:avLst/>
          </a:prstGeom>
          <a:noFill/>
        </p:spPr>
        <p:txBody>
          <a:bodyPr wrap="square" rtlCol="0">
            <a:spAutoFit/>
          </a:bodyPr>
          <a:lstStyle/>
          <a:p>
            <a:r>
              <a:rPr lang="en-US" sz="2000" b="1" dirty="0"/>
              <a:t>                                                                                  D. CROSS JOIN</a:t>
            </a:r>
          </a:p>
        </p:txBody>
      </p:sp>
      <p:sp>
        <p:nvSpPr>
          <p:cNvPr id="5" name="TextBox 4"/>
          <p:cNvSpPr txBox="1"/>
          <p:nvPr/>
        </p:nvSpPr>
        <p:spPr>
          <a:xfrm>
            <a:off x="65579" y="1055933"/>
            <a:ext cx="10938294" cy="3243532"/>
          </a:xfrm>
          <a:prstGeom prst="rect">
            <a:avLst/>
          </a:prstGeom>
          <a:noFill/>
        </p:spPr>
        <p:txBody>
          <a:bodyPr wrap="square" rtlCol="0">
            <a:spAutoFit/>
          </a:bodyPr>
          <a:lstStyle/>
          <a:p>
            <a:endParaRPr lang="en-US" dirty="0"/>
          </a:p>
        </p:txBody>
      </p:sp>
      <p:sp>
        <p:nvSpPr>
          <p:cNvPr id="6" name="Rectangle 1"/>
          <p:cNvSpPr>
            <a:spLocks noChangeArrowheads="1"/>
          </p:cNvSpPr>
          <p:nvPr/>
        </p:nvSpPr>
        <p:spPr bwMode="auto">
          <a:xfrm>
            <a:off x="923027" y="1445726"/>
            <a:ext cx="9705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effectLst/>
                <a:latin typeface="Verdana" panose="020B0604030504040204" pitchFamily="34" charset="0"/>
              </a:rPr>
              <a:t>The </a:t>
            </a:r>
            <a:r>
              <a:rPr kumimoji="0" lang="en-US" b="0" i="0" u="none" strike="noStrike" cap="none" normalizeH="0" baseline="0" dirty="0">
                <a:ln>
                  <a:noFill/>
                </a:ln>
                <a:effectLst/>
                <a:latin typeface="Consolas" panose="020B0609020204030204" pitchFamily="49" charset="0"/>
              </a:rPr>
              <a:t>CROSS JOIN</a:t>
            </a:r>
            <a:r>
              <a:rPr kumimoji="0" lang="en-US" b="0" i="0" u="none" strike="noStrike" cap="none" normalizeH="0" baseline="0" dirty="0">
                <a:ln>
                  <a:noFill/>
                </a:ln>
                <a:effectLst/>
                <a:latin typeface="Verdana" panose="020B0604030504040204" pitchFamily="34" charset="0"/>
              </a:rPr>
              <a:t> keyword returns all records from both tables (table1 and table2).</a:t>
            </a:r>
            <a:r>
              <a:rPr kumimoji="0" lang="en-US" b="0" i="0" u="none" strike="noStrike" cap="none" normalizeH="0" baseline="0" dirty="0">
                <a:ln>
                  <a:noFill/>
                </a:ln>
                <a:effectLst/>
              </a:rPr>
              <a:t> </a:t>
            </a:r>
          </a:p>
        </p:txBody>
      </p:sp>
      <p:sp>
        <p:nvSpPr>
          <p:cNvPr id="7" name="Rectangle 6"/>
          <p:cNvSpPr/>
          <p:nvPr/>
        </p:nvSpPr>
        <p:spPr>
          <a:xfrm>
            <a:off x="923027" y="2122097"/>
            <a:ext cx="6096000" cy="1200329"/>
          </a:xfrm>
          <a:prstGeom prst="rect">
            <a:avLst/>
          </a:prstGeom>
        </p:spPr>
        <p:txBody>
          <a:bodyPr>
            <a:spAutoFit/>
          </a:bodyPr>
          <a:lstStyle/>
          <a:p>
            <a:r>
              <a:rPr lang="en-US" dirty="0">
                <a:latin typeface="Segoe UI" panose="020B0502040204020203" pitchFamily="34" charset="0"/>
              </a:rPr>
              <a:t>CROSS JOIN Syntax</a:t>
            </a:r>
          </a:p>
          <a:p>
            <a:r>
              <a:rPr lang="en-US" dirty="0">
                <a:latin typeface="Consolas" panose="020B0609020204030204" pitchFamily="49" charset="0"/>
              </a:rPr>
              <a:t>SELECT </a:t>
            </a:r>
            <a:r>
              <a:rPr lang="en-US" i="1" dirty="0" err="1">
                <a:latin typeface="Consolas" panose="020B0609020204030204" pitchFamily="49" charset="0"/>
              </a:rPr>
              <a:t>column_name</a:t>
            </a:r>
            <a:r>
              <a:rPr lang="en-US" i="1" dirty="0">
                <a:latin typeface="Consolas" panose="020B0609020204030204" pitchFamily="49" charset="0"/>
              </a:rPr>
              <a:t>(s)</a:t>
            </a:r>
            <a:br>
              <a:rPr lang="en-US" dirty="0">
                <a:latin typeface="Consolas" panose="020B0609020204030204" pitchFamily="49" charset="0"/>
              </a:rPr>
            </a:br>
            <a:r>
              <a:rPr lang="en-US" dirty="0">
                <a:latin typeface="Consolas" panose="020B0609020204030204" pitchFamily="49" charset="0"/>
              </a:rPr>
              <a:t>FROM </a:t>
            </a:r>
            <a:r>
              <a:rPr lang="en-US" i="1" dirty="0">
                <a:latin typeface="Consolas" panose="020B0609020204030204" pitchFamily="49" charset="0"/>
              </a:rPr>
              <a:t>table1</a:t>
            </a:r>
            <a:br>
              <a:rPr lang="en-US" dirty="0">
                <a:latin typeface="Consolas" panose="020B0609020204030204" pitchFamily="49" charset="0"/>
              </a:rPr>
            </a:br>
            <a:r>
              <a:rPr lang="en-US" dirty="0">
                <a:latin typeface="Consolas" panose="020B0609020204030204" pitchFamily="49" charset="0"/>
              </a:rPr>
              <a:t>CROSS JOIN </a:t>
            </a:r>
            <a:r>
              <a:rPr lang="en-US" i="1" dirty="0">
                <a:latin typeface="Consolas" panose="020B0609020204030204" pitchFamily="49" charset="0"/>
              </a:rPr>
              <a:t>table2</a:t>
            </a:r>
            <a:r>
              <a:rPr lang="en-US" dirty="0">
                <a:latin typeface="Consolas" panose="020B0609020204030204" pitchFamily="49" charset="0"/>
              </a:rPr>
              <a:t>;</a:t>
            </a:r>
            <a:endParaRPr lang="en-US" b="0" i="0" dirty="0">
              <a:effectLst/>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3780133" y="3540339"/>
            <a:ext cx="3509187" cy="2438775"/>
          </a:xfrm>
          <a:prstGeom prst="rect">
            <a:avLst/>
          </a:prstGeom>
        </p:spPr>
      </p:pic>
    </p:spTree>
    <p:extLst>
      <p:ext uri="{BB962C8B-B14F-4D97-AF65-F5344CB8AC3E}">
        <p14:creationId xmlns:p14="http://schemas.microsoft.com/office/powerpoint/2010/main" val="9683960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401</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Consolas</vt:lpstr>
      <vt:lpstr>Segoe UI</vt:lpstr>
      <vt:lpstr>Trebuchet MS</vt:lpstr>
      <vt:lpstr>urw-din</vt:lpstr>
      <vt:lpstr>Verdana</vt:lpstr>
      <vt:lpstr>Wingdings 3</vt:lpstr>
      <vt:lpstr>Facet</vt:lpstr>
      <vt:lpstr>JOINS</vt:lpstr>
      <vt:lpstr>PowerPoint Presentation</vt:lpstr>
      <vt:lpstr>B. LEFT JOIN This join returns all the rows of the table on the left side of the join and matches rows for the table on the right side of the join. For the rows for which there is no matching row on the right side, the result-set will contain null. LEFT JOIN is also known as LEFT OUTER JOIN. Syntax:  SELECT table1.column1,table1.column2,table2.column1,.... FROM table1 LEFT JOIN table2 ON table1.matching_column = table2.matching_column;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Suyog Bagde</dc:creator>
  <cp:lastModifiedBy>Aviral Gupta</cp:lastModifiedBy>
  <cp:revision>6</cp:revision>
  <dcterms:created xsi:type="dcterms:W3CDTF">2022-10-15T10:03:18Z</dcterms:created>
  <dcterms:modified xsi:type="dcterms:W3CDTF">2022-10-15T11:46:15Z</dcterms:modified>
</cp:coreProperties>
</file>