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256" r:id="rId2"/>
    <p:sldId id="291" r:id="rId3"/>
    <p:sldId id="292" r:id="rId4"/>
    <p:sldId id="257" r:id="rId5"/>
    <p:sldId id="258" r:id="rId6"/>
    <p:sldId id="288" r:id="rId7"/>
    <p:sldId id="293" r:id="rId8"/>
    <p:sldId id="259" r:id="rId9"/>
    <p:sldId id="294" r:id="rId10"/>
    <p:sldId id="289" r:id="rId11"/>
    <p:sldId id="280" r:id="rId12"/>
    <p:sldId id="281" r:id="rId13"/>
    <p:sldId id="290" r:id="rId14"/>
    <p:sldId id="282" r:id="rId15"/>
    <p:sldId id="295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rabanch\Downloads\Cafe%20Great%20Transaction%20Data-working-Category-wise-sales.xlsx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Order</a:t>
            </a:r>
            <a:r>
              <a:rPr lang="en-US" baseline="0"/>
              <a:t> Type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bar"/>
        <c:grouping val="clustered"/>
        <c:varyColors val="0"/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-654819936"/>
        <c:axId val="-654821568"/>
        <c:axId val="0"/>
      </c:bar3DChart>
      <c:catAx>
        <c:axId val="-65481993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654821568"/>
        <c:crosses val="autoZero"/>
        <c:auto val="1"/>
        <c:lblAlgn val="ctr"/>
        <c:lblOffset val="100"/>
        <c:noMultiLvlLbl val="0"/>
      </c:catAx>
      <c:valAx>
        <c:axId val="-65482156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6548199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</cdr:x>
      <cdr:y>0</cdr:y>
    </cdr:from>
    <cdr:to>
      <cdr:x>1</cdr:x>
      <cdr:y>1</cdr:y>
    </cdr:to>
    <cdr:pic>
      <cdr:nvPicPr>
        <cdr:cNvPr id="2" name="chart">
          <a:extLst xmlns:a="http://schemas.openxmlformats.org/drawingml/2006/main">
            <a:ext uri="{FF2B5EF4-FFF2-40B4-BE49-F238E27FC236}">
              <a16:creationId xmlns:a16="http://schemas.microsoft.com/office/drawing/2014/main" id="{EFC44070-3192-48C6-A793-EE4393C7579A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/>
        <a:stretch xmlns:a="http://schemas.openxmlformats.org/drawingml/2006/main">
          <a:fillRect/>
        </a:stretch>
      </cdr:blipFill>
      <cdr:spPr>
        <a:xfrm xmlns:a="http://schemas.openxmlformats.org/drawingml/2006/main">
          <a:off x="0" y="0"/>
          <a:ext cx="11000000" cy="5619048"/>
        </a:xfrm>
        <a:prstGeom xmlns:a="http://schemas.openxmlformats.org/drawingml/2006/main" prst="rect">
          <a:avLst/>
        </a:prstGeom>
      </cdr:spPr>
    </cdr:pic>
  </cdr:relSizeAnchor>
</c:userShap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11/19/2017</a:t>
            </a:fld>
            <a:endParaRPr lang="en-US" dirty="0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11/19/2017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11/19/2017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11/19/2017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dirty="0"/>
              <a:t>Click icon to add picture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11/19/2017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  <a:alpha val="94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AU" u="sng" dirty="0"/>
              <a:t>Elsevier Case Study</a:t>
            </a:r>
            <a:endParaRPr lang="en-AU" b="1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4000" dirty="0"/>
              <a:t>Create Customer Segment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IN" sz="2000" dirty="0">
                <a:solidFill>
                  <a:schemeClr val="accent1">
                    <a:lumMod val="75000"/>
                  </a:schemeClr>
                </a:solidFill>
              </a:rPr>
              <a:t>RFM = 555 will indicate best customers</a:t>
            </a:r>
          </a:p>
          <a:p>
            <a:pPr marL="0" indent="0">
              <a:buNone/>
            </a:pPr>
            <a:r>
              <a:rPr lang="en-IN" sz="2000" dirty="0">
                <a:solidFill>
                  <a:schemeClr val="accent1">
                    <a:lumMod val="75000"/>
                  </a:schemeClr>
                </a:solidFill>
              </a:rPr>
              <a:t>RFM = 111 will indicate worst customers</a:t>
            </a:r>
          </a:p>
          <a:p>
            <a:pPr marL="0" indent="0">
              <a:buNone/>
            </a:pPr>
            <a:endParaRPr lang="en-IN" sz="12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IN" sz="1200" dirty="0">
                <a:solidFill>
                  <a:srgbClr val="FF0000"/>
                </a:solidFill>
              </a:rPr>
              <a:t>IF REGEXP_MATCH(STR([RFM]),'555') THEN "Best Customers"</a:t>
            </a:r>
          </a:p>
          <a:p>
            <a:pPr marL="0" indent="0">
              <a:buNone/>
            </a:pPr>
            <a:r>
              <a:rPr lang="en-IN" sz="1200" dirty="0">
                <a:solidFill>
                  <a:srgbClr val="FF0000"/>
                </a:solidFill>
              </a:rPr>
              <a:t>ELSEIF REGEXP_MATCH(STR([RFM]),'[1-5][1-5]5') THEN "Big Spenders"</a:t>
            </a:r>
          </a:p>
          <a:p>
            <a:pPr marL="0" indent="0">
              <a:buNone/>
            </a:pPr>
            <a:r>
              <a:rPr lang="en-IN" sz="1200" dirty="0">
                <a:solidFill>
                  <a:srgbClr val="FF0000"/>
                </a:solidFill>
              </a:rPr>
              <a:t>ELSEIF REGEXP_MATCH(STR([RFM]),'[1-5][4-5][1-5]') THEN "Loyal Customers"</a:t>
            </a:r>
          </a:p>
          <a:p>
            <a:pPr marL="0" indent="0">
              <a:buNone/>
            </a:pPr>
            <a:r>
              <a:rPr lang="en-IN" sz="1200" dirty="0">
                <a:solidFill>
                  <a:srgbClr val="FF0000"/>
                </a:solidFill>
              </a:rPr>
              <a:t>ELSEIF REGEXP_MATCH(STR([RFM]),'5[2-5][2-5]') THEN "Recent Customers"</a:t>
            </a:r>
          </a:p>
          <a:p>
            <a:pPr marL="0" indent="0">
              <a:buNone/>
            </a:pPr>
            <a:r>
              <a:rPr lang="en-IN" sz="1200" dirty="0">
                <a:solidFill>
                  <a:srgbClr val="FF0000"/>
                </a:solidFill>
              </a:rPr>
              <a:t>ELSEIF [RFM]=511  OR [RFM]=521 THEN "New Customers"</a:t>
            </a:r>
          </a:p>
          <a:p>
            <a:pPr marL="0" indent="0">
              <a:buNone/>
            </a:pPr>
            <a:r>
              <a:rPr lang="en-IN" sz="1200" dirty="0">
                <a:solidFill>
                  <a:srgbClr val="FF0000"/>
                </a:solidFill>
              </a:rPr>
              <a:t>ELSEIF REGEXP_MATCH(STR([RFM]),'4[1-5][1-5]') THEN "Potential Loyal Customers"</a:t>
            </a:r>
          </a:p>
          <a:p>
            <a:pPr marL="0" indent="0">
              <a:buNone/>
            </a:pPr>
            <a:r>
              <a:rPr lang="en-IN" sz="1200" dirty="0">
                <a:solidFill>
                  <a:srgbClr val="FF0000"/>
                </a:solidFill>
              </a:rPr>
              <a:t>ELSEIF REGEXP_MATCH(STR([RFM]),'3[1-4][1-4]') THEN "Average Customers"</a:t>
            </a:r>
          </a:p>
          <a:p>
            <a:pPr marL="0" indent="0">
              <a:buNone/>
            </a:pPr>
            <a:r>
              <a:rPr lang="en-IN" sz="1200" dirty="0">
                <a:solidFill>
                  <a:srgbClr val="FF0000"/>
                </a:solidFill>
              </a:rPr>
              <a:t>ELSEIF REGEXP_MATCH(STR([RFM]),'1[2-5][2-5]')  THEN "At Risk Customers"</a:t>
            </a:r>
          </a:p>
          <a:p>
            <a:pPr marL="0" indent="0">
              <a:buNone/>
            </a:pPr>
            <a:r>
              <a:rPr lang="en-IN" sz="1200" dirty="0">
                <a:solidFill>
                  <a:srgbClr val="FF0000"/>
                </a:solidFill>
              </a:rPr>
              <a:t>ELSEIF REGEXP_MATCH(STR([RFM]),'2[1-5][1-5]') THEN "Almost Lost Customers"</a:t>
            </a:r>
          </a:p>
          <a:p>
            <a:pPr marL="0" indent="0">
              <a:buNone/>
            </a:pPr>
            <a:r>
              <a:rPr lang="en-IN" sz="1200" dirty="0">
                <a:solidFill>
                  <a:srgbClr val="FF0000"/>
                </a:solidFill>
              </a:rPr>
              <a:t>ELSEIF REGEXP_MATCH(STR([RFM]),'1[2-3][2-3]') THEN "Lost Customers"</a:t>
            </a:r>
          </a:p>
          <a:p>
            <a:pPr marL="0" indent="0">
              <a:buNone/>
            </a:pPr>
            <a:r>
              <a:rPr lang="en-IN" sz="1200" dirty="0">
                <a:solidFill>
                  <a:srgbClr val="FF0000"/>
                </a:solidFill>
              </a:rPr>
              <a:t>ELSEIF [RFM]=111 OR REGEXP_MATCH(STR([RFM]),'1[1-2][1-2]')  THEN "Lost Cheap Customers"</a:t>
            </a:r>
          </a:p>
          <a:p>
            <a:pPr marL="0" indent="0">
              <a:buNone/>
            </a:pPr>
            <a:r>
              <a:rPr lang="en-IN" sz="1200" dirty="0">
                <a:solidFill>
                  <a:srgbClr val="FF0000"/>
                </a:solidFill>
              </a:rPr>
              <a:t>ELSE "Others"</a:t>
            </a:r>
          </a:p>
          <a:p>
            <a:pPr marL="0" indent="0">
              <a:buNone/>
            </a:pPr>
            <a:r>
              <a:rPr lang="en-IN" sz="1200" dirty="0">
                <a:solidFill>
                  <a:srgbClr val="FF0000"/>
                </a:solidFill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9880895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3200" dirty="0"/>
              <a:t>Customer Segments		</a:t>
            </a:r>
            <a:endParaRPr lang="en-AU" sz="3200" b="1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6F688DA-82F9-4EDE-8FBA-4BA6066BB19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4870703"/>
              </p:ext>
            </p:extLst>
          </p:nvPr>
        </p:nvGraphicFramePr>
        <p:xfrm>
          <a:off x="0" y="1609724"/>
          <a:ext cx="8077200" cy="52482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Packages Used</a:t>
            </a:r>
          </a:p>
          <a:p>
            <a:pPr marL="0" indent="0">
              <a:buNone/>
            </a:pPr>
            <a:endParaRPr lang="en-IN" dirty="0"/>
          </a:p>
          <a:p>
            <a:pPr marL="514350" indent="-514350">
              <a:buAutoNum type="arabicParenR"/>
            </a:pPr>
            <a:r>
              <a:rPr lang="en-IN" dirty="0"/>
              <a:t>Pandas</a:t>
            </a:r>
          </a:p>
          <a:p>
            <a:pPr marL="514350" indent="-514350">
              <a:buAutoNum type="arabicParenR"/>
            </a:pPr>
            <a:r>
              <a:rPr lang="en-IN" dirty="0" err="1"/>
              <a:t>Mlxtend</a:t>
            </a:r>
            <a:r>
              <a:rPr lang="en-IN" dirty="0"/>
              <a:t> for </a:t>
            </a:r>
            <a:r>
              <a:rPr lang="en-IN" dirty="0" err="1"/>
              <a:t>apriori</a:t>
            </a:r>
            <a:endParaRPr lang="en-IN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Product Recommendation using Python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Python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9416"/>
            <a:ext cx="7239000" cy="540098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900" dirty="0">
                <a:solidFill>
                  <a:srgbClr val="FF0000"/>
                </a:solidFill>
              </a:rPr>
              <a:t>import pandas as </a:t>
            </a:r>
            <a:r>
              <a:rPr lang="en-IN" sz="900" dirty="0" err="1">
                <a:solidFill>
                  <a:srgbClr val="FF0000"/>
                </a:solidFill>
              </a:rPr>
              <a:t>pd</a:t>
            </a:r>
            <a:endParaRPr lang="en-IN" sz="9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IN" sz="900" dirty="0">
                <a:solidFill>
                  <a:srgbClr val="FF0000"/>
                </a:solidFill>
              </a:rPr>
              <a:t>sales = </a:t>
            </a:r>
            <a:r>
              <a:rPr lang="en-IN" sz="900" dirty="0" err="1">
                <a:solidFill>
                  <a:srgbClr val="FF0000"/>
                </a:solidFill>
              </a:rPr>
              <a:t>pd.read_csv</a:t>
            </a:r>
            <a:r>
              <a:rPr lang="en-IN" sz="900" dirty="0">
                <a:solidFill>
                  <a:srgbClr val="FF0000"/>
                </a:solidFill>
              </a:rPr>
              <a:t>('sales.csv')</a:t>
            </a:r>
          </a:p>
          <a:p>
            <a:pPr marL="0" indent="0">
              <a:buNone/>
            </a:pPr>
            <a:endParaRPr lang="en-IN" sz="9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IN" sz="900" dirty="0">
                <a:solidFill>
                  <a:srgbClr val="FF0000"/>
                </a:solidFill>
              </a:rPr>
              <a:t>#Show sales data</a:t>
            </a:r>
          </a:p>
          <a:p>
            <a:pPr marL="0" indent="0">
              <a:buNone/>
            </a:pPr>
            <a:r>
              <a:rPr lang="en-IN" sz="900" dirty="0">
                <a:solidFill>
                  <a:srgbClr val="FF0000"/>
                </a:solidFill>
              </a:rPr>
              <a:t>sales</a:t>
            </a:r>
          </a:p>
          <a:p>
            <a:pPr marL="0" indent="0">
              <a:buNone/>
            </a:pPr>
            <a:endParaRPr lang="en-IN" sz="9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IN" sz="900" dirty="0">
                <a:solidFill>
                  <a:srgbClr val="FF0000"/>
                </a:solidFill>
              </a:rPr>
              <a:t>#Check </a:t>
            </a:r>
            <a:r>
              <a:rPr lang="en-IN" sz="900" dirty="0" err="1">
                <a:solidFill>
                  <a:srgbClr val="FF0000"/>
                </a:solidFill>
              </a:rPr>
              <a:t>IsNa</a:t>
            </a:r>
            <a:endParaRPr lang="en-IN" sz="9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IN" sz="900" dirty="0" err="1">
                <a:solidFill>
                  <a:srgbClr val="FF0000"/>
                </a:solidFill>
              </a:rPr>
              <a:t>sales.isnull</a:t>
            </a:r>
            <a:r>
              <a:rPr lang="en-IN" sz="900" dirty="0">
                <a:solidFill>
                  <a:srgbClr val="FF0000"/>
                </a:solidFill>
              </a:rPr>
              <a:t>()</a:t>
            </a:r>
          </a:p>
          <a:p>
            <a:pPr marL="0" indent="0">
              <a:buNone/>
            </a:pPr>
            <a:r>
              <a:rPr lang="en-IN" sz="900" dirty="0" err="1">
                <a:solidFill>
                  <a:srgbClr val="FF0000"/>
                </a:solidFill>
              </a:rPr>
              <a:t>sales.describe</a:t>
            </a:r>
            <a:r>
              <a:rPr lang="en-IN" sz="900" dirty="0">
                <a:solidFill>
                  <a:srgbClr val="FF0000"/>
                </a:solidFill>
              </a:rPr>
              <a:t>()</a:t>
            </a:r>
          </a:p>
          <a:p>
            <a:pPr marL="0" indent="0">
              <a:buNone/>
            </a:pPr>
            <a:endParaRPr lang="en-IN" sz="9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IN" sz="900" dirty="0">
                <a:solidFill>
                  <a:srgbClr val="FF0000"/>
                </a:solidFill>
              </a:rPr>
              <a:t>#Convert row wise data to column wise data. Each product will  have one column</a:t>
            </a:r>
          </a:p>
          <a:p>
            <a:pPr marL="0" indent="0">
              <a:buNone/>
            </a:pPr>
            <a:r>
              <a:rPr lang="en-IN" sz="900" dirty="0">
                <a:solidFill>
                  <a:srgbClr val="FF0000"/>
                </a:solidFill>
              </a:rPr>
              <a:t>basket = (sales[sales['Transaction Type (</a:t>
            </a:r>
            <a:r>
              <a:rPr lang="en-IN" sz="900" dirty="0" err="1">
                <a:solidFill>
                  <a:srgbClr val="FF0000"/>
                </a:solidFill>
              </a:rPr>
              <a:t>Desc</a:t>
            </a:r>
            <a:r>
              <a:rPr lang="en-IN" sz="900" dirty="0">
                <a:solidFill>
                  <a:srgbClr val="FF0000"/>
                </a:solidFill>
              </a:rPr>
              <a:t>)'] =="Sale"]</a:t>
            </a:r>
          </a:p>
          <a:p>
            <a:pPr marL="0" indent="0">
              <a:buNone/>
            </a:pPr>
            <a:r>
              <a:rPr lang="en-IN" sz="900" dirty="0">
                <a:solidFill>
                  <a:srgbClr val="FF0000"/>
                </a:solidFill>
              </a:rPr>
              <a:t>          .</a:t>
            </a:r>
            <a:r>
              <a:rPr lang="en-IN" sz="900" dirty="0" err="1">
                <a:solidFill>
                  <a:srgbClr val="FF0000"/>
                </a:solidFill>
              </a:rPr>
              <a:t>groupby</a:t>
            </a:r>
            <a:r>
              <a:rPr lang="en-IN" sz="900" dirty="0">
                <a:solidFill>
                  <a:srgbClr val="FF0000"/>
                </a:solidFill>
              </a:rPr>
              <a:t>(['Invoice Number', 'PID'])['Delivered Qty']</a:t>
            </a:r>
          </a:p>
          <a:p>
            <a:pPr marL="0" indent="0">
              <a:buNone/>
            </a:pPr>
            <a:r>
              <a:rPr lang="en-IN" sz="900" dirty="0">
                <a:solidFill>
                  <a:srgbClr val="FF0000"/>
                </a:solidFill>
              </a:rPr>
              <a:t>          .sum().unstack().</a:t>
            </a:r>
            <a:r>
              <a:rPr lang="en-IN" sz="900" dirty="0" err="1">
                <a:solidFill>
                  <a:srgbClr val="FF0000"/>
                </a:solidFill>
              </a:rPr>
              <a:t>reset_index</a:t>
            </a:r>
            <a:r>
              <a:rPr lang="en-IN" sz="900" dirty="0">
                <a:solidFill>
                  <a:srgbClr val="FF0000"/>
                </a:solidFill>
              </a:rPr>
              <a:t>().</a:t>
            </a:r>
            <a:r>
              <a:rPr lang="en-IN" sz="900" dirty="0" err="1">
                <a:solidFill>
                  <a:srgbClr val="FF0000"/>
                </a:solidFill>
              </a:rPr>
              <a:t>fillna</a:t>
            </a:r>
            <a:r>
              <a:rPr lang="en-IN" sz="900" dirty="0">
                <a:solidFill>
                  <a:srgbClr val="FF0000"/>
                </a:solidFill>
              </a:rPr>
              <a:t>(0)</a:t>
            </a:r>
          </a:p>
          <a:p>
            <a:pPr marL="0" indent="0">
              <a:buNone/>
            </a:pPr>
            <a:r>
              <a:rPr lang="en-IN" sz="900" dirty="0">
                <a:solidFill>
                  <a:srgbClr val="FF0000"/>
                </a:solidFill>
              </a:rPr>
              <a:t>          .</a:t>
            </a:r>
            <a:r>
              <a:rPr lang="en-IN" sz="900" dirty="0" err="1">
                <a:solidFill>
                  <a:srgbClr val="FF0000"/>
                </a:solidFill>
              </a:rPr>
              <a:t>set_index</a:t>
            </a:r>
            <a:r>
              <a:rPr lang="en-IN" sz="900" dirty="0">
                <a:solidFill>
                  <a:srgbClr val="FF0000"/>
                </a:solidFill>
              </a:rPr>
              <a:t>('Invoice Number'))</a:t>
            </a:r>
          </a:p>
          <a:p>
            <a:pPr marL="0" indent="0">
              <a:buNone/>
            </a:pPr>
            <a:endParaRPr lang="en-IN" sz="9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IN" sz="900" dirty="0">
                <a:solidFill>
                  <a:srgbClr val="FF0000"/>
                </a:solidFill>
              </a:rPr>
              <a:t>from </a:t>
            </a:r>
            <a:r>
              <a:rPr lang="en-IN" sz="900" dirty="0" err="1">
                <a:solidFill>
                  <a:srgbClr val="FF0000"/>
                </a:solidFill>
              </a:rPr>
              <a:t>mlxtend.frequent_patterns</a:t>
            </a:r>
            <a:r>
              <a:rPr lang="en-IN" sz="900" dirty="0">
                <a:solidFill>
                  <a:srgbClr val="FF0000"/>
                </a:solidFill>
              </a:rPr>
              <a:t> import </a:t>
            </a:r>
            <a:r>
              <a:rPr lang="en-IN" sz="900" dirty="0" err="1">
                <a:solidFill>
                  <a:srgbClr val="FF0000"/>
                </a:solidFill>
              </a:rPr>
              <a:t>apriori</a:t>
            </a:r>
            <a:endParaRPr lang="en-IN" sz="9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IN" sz="900" dirty="0">
                <a:solidFill>
                  <a:srgbClr val="FF0000"/>
                </a:solidFill>
              </a:rPr>
              <a:t>from </a:t>
            </a:r>
            <a:r>
              <a:rPr lang="en-IN" sz="900" dirty="0" err="1">
                <a:solidFill>
                  <a:srgbClr val="FF0000"/>
                </a:solidFill>
              </a:rPr>
              <a:t>mlxtend.frequent_patterns</a:t>
            </a:r>
            <a:r>
              <a:rPr lang="en-IN" sz="900" dirty="0">
                <a:solidFill>
                  <a:srgbClr val="FF0000"/>
                </a:solidFill>
              </a:rPr>
              <a:t> import </a:t>
            </a:r>
            <a:r>
              <a:rPr lang="en-IN" sz="900" dirty="0" err="1">
                <a:solidFill>
                  <a:srgbClr val="FF0000"/>
                </a:solidFill>
              </a:rPr>
              <a:t>association_rules</a:t>
            </a:r>
            <a:endParaRPr lang="en-IN" sz="9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IN" sz="900" dirty="0">
                <a:solidFill>
                  <a:srgbClr val="FF0000"/>
                </a:solidFill>
              </a:rPr>
              <a:t>#perform </a:t>
            </a:r>
            <a:r>
              <a:rPr lang="en-IN" sz="900" dirty="0" err="1">
                <a:solidFill>
                  <a:srgbClr val="FF0000"/>
                </a:solidFill>
              </a:rPr>
              <a:t>apriori</a:t>
            </a:r>
            <a:r>
              <a:rPr lang="en-IN" sz="900" dirty="0">
                <a:solidFill>
                  <a:srgbClr val="FF0000"/>
                </a:solidFill>
              </a:rPr>
              <a:t> analysis. Set</a:t>
            </a:r>
          </a:p>
          <a:p>
            <a:pPr marL="0" indent="0">
              <a:buNone/>
            </a:pPr>
            <a:r>
              <a:rPr lang="en-IN" sz="900" dirty="0" err="1">
                <a:solidFill>
                  <a:srgbClr val="FF0000"/>
                </a:solidFill>
              </a:rPr>
              <a:t>frequent_itemsets</a:t>
            </a:r>
            <a:r>
              <a:rPr lang="en-IN" sz="900" dirty="0">
                <a:solidFill>
                  <a:srgbClr val="FF0000"/>
                </a:solidFill>
              </a:rPr>
              <a:t> = </a:t>
            </a:r>
            <a:r>
              <a:rPr lang="en-IN" sz="900" dirty="0" err="1">
                <a:solidFill>
                  <a:srgbClr val="FF0000"/>
                </a:solidFill>
              </a:rPr>
              <a:t>apriori</a:t>
            </a:r>
            <a:r>
              <a:rPr lang="en-IN" sz="900" dirty="0">
                <a:solidFill>
                  <a:srgbClr val="FF0000"/>
                </a:solidFill>
              </a:rPr>
              <a:t>(</a:t>
            </a:r>
            <a:r>
              <a:rPr lang="en-IN" sz="900" dirty="0" err="1">
                <a:solidFill>
                  <a:srgbClr val="FF0000"/>
                </a:solidFill>
              </a:rPr>
              <a:t>basket_sets</a:t>
            </a:r>
            <a:r>
              <a:rPr lang="en-IN" sz="900" dirty="0">
                <a:solidFill>
                  <a:srgbClr val="FF0000"/>
                </a:solidFill>
              </a:rPr>
              <a:t>, </a:t>
            </a:r>
            <a:r>
              <a:rPr lang="en-IN" sz="900" dirty="0" err="1">
                <a:solidFill>
                  <a:srgbClr val="FF0000"/>
                </a:solidFill>
              </a:rPr>
              <a:t>min_support</a:t>
            </a:r>
            <a:r>
              <a:rPr lang="en-IN" sz="900" dirty="0">
                <a:solidFill>
                  <a:srgbClr val="FF0000"/>
                </a:solidFill>
              </a:rPr>
              <a:t>=0.0025, </a:t>
            </a:r>
            <a:r>
              <a:rPr lang="en-IN" sz="900" dirty="0" err="1">
                <a:solidFill>
                  <a:srgbClr val="FF0000"/>
                </a:solidFill>
              </a:rPr>
              <a:t>use_colnames</a:t>
            </a:r>
            <a:r>
              <a:rPr lang="en-IN" sz="900" dirty="0">
                <a:solidFill>
                  <a:srgbClr val="FF0000"/>
                </a:solidFill>
              </a:rPr>
              <a:t>=True)</a:t>
            </a:r>
          </a:p>
          <a:p>
            <a:pPr marL="0" indent="0">
              <a:buNone/>
            </a:pPr>
            <a:endParaRPr lang="en-IN" sz="9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IN" sz="900" dirty="0">
                <a:solidFill>
                  <a:srgbClr val="FF0000"/>
                </a:solidFill>
              </a:rPr>
              <a:t>#Find </a:t>
            </a:r>
            <a:r>
              <a:rPr lang="en-IN" sz="900" dirty="0" err="1">
                <a:solidFill>
                  <a:srgbClr val="FF0000"/>
                </a:solidFill>
              </a:rPr>
              <a:t>Recomemendations</a:t>
            </a:r>
            <a:endParaRPr lang="en-IN" sz="9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IN" sz="900" dirty="0">
                <a:solidFill>
                  <a:srgbClr val="FF0000"/>
                </a:solidFill>
              </a:rPr>
              <a:t>rules = </a:t>
            </a:r>
            <a:r>
              <a:rPr lang="en-IN" sz="900" dirty="0" err="1">
                <a:solidFill>
                  <a:srgbClr val="FF0000"/>
                </a:solidFill>
              </a:rPr>
              <a:t>association_rules</a:t>
            </a:r>
            <a:r>
              <a:rPr lang="en-IN" sz="900" dirty="0">
                <a:solidFill>
                  <a:srgbClr val="FF0000"/>
                </a:solidFill>
              </a:rPr>
              <a:t>(</a:t>
            </a:r>
            <a:r>
              <a:rPr lang="en-IN" sz="900" dirty="0" err="1">
                <a:solidFill>
                  <a:srgbClr val="FF0000"/>
                </a:solidFill>
              </a:rPr>
              <a:t>frequent_itemsets</a:t>
            </a:r>
            <a:r>
              <a:rPr lang="en-IN" sz="900" dirty="0">
                <a:solidFill>
                  <a:srgbClr val="FF0000"/>
                </a:solidFill>
              </a:rPr>
              <a:t>, metric="lift", </a:t>
            </a:r>
            <a:r>
              <a:rPr lang="en-IN" sz="900" dirty="0" err="1">
                <a:solidFill>
                  <a:srgbClr val="FF0000"/>
                </a:solidFill>
              </a:rPr>
              <a:t>min_threshold</a:t>
            </a:r>
            <a:r>
              <a:rPr lang="en-IN" sz="900" dirty="0">
                <a:solidFill>
                  <a:srgbClr val="FF0000"/>
                </a:solidFill>
              </a:rPr>
              <a:t>=0.01)</a:t>
            </a:r>
          </a:p>
          <a:p>
            <a:pPr marL="0" indent="0">
              <a:buNone/>
            </a:pPr>
            <a:r>
              <a:rPr lang="en-IN" sz="900" dirty="0">
                <a:solidFill>
                  <a:srgbClr val="FF0000"/>
                </a:solidFill>
              </a:rPr>
              <a:t>rules</a:t>
            </a:r>
          </a:p>
        </p:txBody>
      </p:sp>
    </p:spTree>
    <p:extLst>
      <p:ext uri="{BB962C8B-B14F-4D97-AF65-F5344CB8AC3E}">
        <p14:creationId xmlns:p14="http://schemas.microsoft.com/office/powerpoint/2010/main" val="10909755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Associated product recommendations	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B9A8BA5-1EA1-4EBE-9ED9-3A9936713F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2600" y="2166144"/>
            <a:ext cx="464820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0222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2D7F3-9D2B-48C5-AF1C-DA479A483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Cross Checking	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082D3D-D123-4E0F-80B4-7BB969C72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Products ABC434, ABC392 are sold together</a:t>
            </a:r>
          </a:p>
          <a:p>
            <a:endParaRPr lang="en-IN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756609-346F-475A-BE04-1146A76A5D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2650" y="2633662"/>
            <a:ext cx="4838700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892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E4662-A27D-44C0-A844-E1302177B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Contains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9FC17-300E-439C-ABAD-679A4F43E9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Performing RFM analysis in Tableau</a:t>
            </a:r>
          </a:p>
          <a:p>
            <a:r>
              <a:rPr lang="en-IN" dirty="0"/>
              <a:t>Performing Market basket Analysis in Python</a:t>
            </a:r>
          </a:p>
        </p:txBody>
      </p:sp>
    </p:spTree>
    <p:extLst>
      <p:ext uri="{BB962C8B-B14F-4D97-AF65-F5344CB8AC3E}">
        <p14:creationId xmlns:p14="http://schemas.microsoft.com/office/powerpoint/2010/main" val="2573015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35162-CBE6-4F10-9946-40AF447BA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Data Cleaning	\ Corrections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48207-210A-4DBC-8B37-F63055C5B7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Removed  00:00:00 from the date columns</a:t>
            </a:r>
          </a:p>
          <a:p>
            <a:r>
              <a:rPr lang="en-IN" dirty="0"/>
              <a:t>Changed Transaction types ‘Returns’ to ‘Returns’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30591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3600" b="1" u="sng" dirty="0"/>
              <a:t>Exploratory Analysis </a:t>
            </a:r>
            <a:endParaRPr lang="en-AU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F33AB96-70BE-467B-826C-E5011E1075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631690"/>
            <a:ext cx="9144000" cy="540451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8229600" cy="1143000"/>
          </a:xfrm>
        </p:spPr>
        <p:txBody>
          <a:bodyPr>
            <a:normAutofit/>
          </a:bodyPr>
          <a:lstStyle/>
          <a:p>
            <a:r>
              <a:rPr lang="en-AU" sz="3200" b="1" dirty="0"/>
              <a:t>Top 10 Invoice items by sales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AF9561-AAC7-4ECA-8041-BB0C38085E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2" y="1609416"/>
            <a:ext cx="7953375" cy="35909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Sales Trend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0B25ADA-248D-4A68-ADAD-AC7C9CC26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1099915-0376-4BD1-BCAC-B183ABC769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2400" y="1439594"/>
            <a:ext cx="9144000" cy="5475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261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FD2DB-452D-435F-BA62-8A8A7375D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New Product Launces each year	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962CBCE-F9F6-4C33-A93C-EE2A4D75C8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862074"/>
            <a:ext cx="7239000" cy="4341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5147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3200" dirty="0"/>
              <a:t>Top Products Sold	</a:t>
            </a:r>
            <a:endParaRPr lang="en-AU" sz="3200" b="1" dirty="0"/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A109B6A1-D233-4916-8BB8-C614A9BDBB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0" y="1600200"/>
            <a:ext cx="6867439" cy="484663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3F4A0-7AD5-459A-B924-6665C56FC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RFM Segment Calculations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8EA049-E6E8-4F1A-BAB8-F01C11E952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Recency</a:t>
            </a:r>
            <a:r>
              <a:rPr lang="en-IN" dirty="0"/>
              <a:t> Percentile</a:t>
            </a:r>
          </a:p>
          <a:p>
            <a:pPr marL="0" indent="0">
              <a:buNone/>
            </a:pPr>
            <a:r>
              <a:rPr lang="en-IN" sz="16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RANK_PERCENTILE(MIN(DATEDIFF('day',[Invoice Date],TODAY())),'</a:t>
            </a:r>
            <a:r>
              <a:rPr lang="en-IN" sz="16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asc</a:t>
            </a:r>
            <a:r>
              <a:rPr lang="en-IN" sz="16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’)</a:t>
            </a:r>
          </a:p>
          <a:p>
            <a:r>
              <a:rPr lang="en-IN" dirty="0"/>
              <a:t>Frequency Percentile</a:t>
            </a:r>
          </a:p>
          <a:p>
            <a:pPr marL="0" indent="0">
              <a:buNone/>
            </a:pPr>
            <a:r>
              <a:rPr lang="en-IN" sz="16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RANK_PERCENTILE(SUM([Number of Records]),'</a:t>
            </a:r>
            <a:r>
              <a:rPr lang="en-IN" sz="16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asc</a:t>
            </a:r>
            <a:r>
              <a:rPr lang="en-IN" sz="16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’)</a:t>
            </a:r>
          </a:p>
          <a:p>
            <a:r>
              <a:rPr lang="en-IN" dirty="0"/>
              <a:t>Monetary Percentile</a:t>
            </a:r>
          </a:p>
          <a:p>
            <a:pPr marL="0" indent="0">
              <a:buNone/>
            </a:pPr>
            <a:r>
              <a:rPr lang="en-IN" sz="16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RANK_PERCENTILE(SUM([Unit price]))</a:t>
            </a:r>
          </a:p>
          <a:p>
            <a:r>
              <a:rPr lang="en-IN" dirty="0"/>
              <a:t>Convert percentile to range 1 to 5</a:t>
            </a:r>
          </a:p>
          <a:p>
            <a:r>
              <a:rPr lang="en-IN" dirty="0"/>
              <a:t>RFM</a:t>
            </a:r>
          </a:p>
          <a:p>
            <a:pPr marL="0" indent="0">
              <a:buNone/>
            </a:pPr>
            <a:r>
              <a:rPr lang="en-IN" sz="16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IN" sz="16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Recency</a:t>
            </a:r>
            <a:r>
              <a:rPr lang="en-IN" sz="16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]*100+[Frequency]*10+[Monetary]</a:t>
            </a:r>
          </a:p>
        </p:txBody>
      </p:sp>
    </p:spTree>
    <p:extLst>
      <p:ext uri="{BB962C8B-B14F-4D97-AF65-F5344CB8AC3E}">
        <p14:creationId xmlns:p14="http://schemas.microsoft.com/office/powerpoint/2010/main" val="37814300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2383</TotalTime>
  <Words>539</Words>
  <Application>Microsoft Office PowerPoint</Application>
  <PresentationFormat>On-screen Show (4:3)</PresentationFormat>
  <Paragraphs>74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Calibri</vt:lpstr>
      <vt:lpstr>Trebuchet MS</vt:lpstr>
      <vt:lpstr>Wingdings</vt:lpstr>
      <vt:lpstr>Wingdings 2</vt:lpstr>
      <vt:lpstr>Opulent</vt:lpstr>
      <vt:lpstr>Elsevier Case Study</vt:lpstr>
      <vt:lpstr>Contains </vt:lpstr>
      <vt:lpstr>Data Cleaning \ Corrections </vt:lpstr>
      <vt:lpstr>Exploratory Analysis </vt:lpstr>
      <vt:lpstr>Top 10 Invoice items by sales</vt:lpstr>
      <vt:lpstr>Sales Trend</vt:lpstr>
      <vt:lpstr>New Product Launces each year </vt:lpstr>
      <vt:lpstr>Top Products Sold </vt:lpstr>
      <vt:lpstr>RFM Segment Calculations</vt:lpstr>
      <vt:lpstr>Create Customer Segment </vt:lpstr>
      <vt:lpstr>Customer Segments  </vt:lpstr>
      <vt:lpstr>Product Recommendation using Python </vt:lpstr>
      <vt:lpstr>Python Code</vt:lpstr>
      <vt:lpstr>Associated product recommendations </vt:lpstr>
      <vt:lpstr>Cross Checking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Retail Analytics – Assignment1</dc:title>
  <dc:creator>prabanch</dc:creator>
  <cp:lastModifiedBy>prabanch ev</cp:lastModifiedBy>
  <cp:revision>192</cp:revision>
  <dcterms:created xsi:type="dcterms:W3CDTF">2006-08-16T00:00:00Z</dcterms:created>
  <dcterms:modified xsi:type="dcterms:W3CDTF">2017-11-19T18:37:41Z</dcterms:modified>
</cp:coreProperties>
</file>