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7" r:id="rId8"/>
    <p:sldId id="269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CFA2-D26B-4055-ADE0-F1B5B9A38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94677-E76D-4350-957C-7AE7572D1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3B645-7C01-4B33-A65A-5BD801E7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2DA1-00DA-4163-9DCC-2270E356963B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A583-FEFD-4545-9C45-0F090059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52E67-ECA3-4F7B-8704-BE8B1873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A2E4-3655-4A2B-A813-782CE79E6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2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9E17-55BF-4D8D-B96E-83929CF9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A95A9-427A-427F-B72A-91459EF30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6F46-AD11-4E31-81EC-D78D0B22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2DA1-00DA-4163-9DCC-2270E356963B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505D9-1EF0-448F-BA2F-F10B9095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5063-3190-4193-9858-30B943EB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A2E4-3655-4A2B-A813-782CE79E6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35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557C3-04CE-443E-A90C-94A08ED28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10B8A-2FE1-40B0-A53F-86BBE8EE1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DF54-653D-448D-95CE-26A603DA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2DA1-00DA-4163-9DCC-2270E356963B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F66E-8DF3-4D3F-86D2-A0C54726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18F4-D30A-4BC1-857C-484CFF38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A2E4-3655-4A2B-A813-782CE79E6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3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D06C2-D785-45E2-A6CB-B0049B76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0B90-17AB-410E-B250-83F170292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D0A3D-5F3A-4613-9E81-12B5E8B5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2DA1-00DA-4163-9DCC-2270E356963B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E8D89-F38D-4F06-98C5-521E1630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2B33-00C1-48DC-BF21-D4996813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A2E4-3655-4A2B-A813-782CE79E6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97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A582-4E54-471A-B974-DDB82636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8D40F-E68F-476F-9086-EBCCED672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FE4B9-5F44-47A1-AC6B-0D84EF55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2DA1-00DA-4163-9DCC-2270E356963B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F668C-4994-4DFF-AFB6-CA4DE629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A014-EA12-4F16-ABA2-026C1886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A2E4-3655-4A2B-A813-782CE79E6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86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9746-6D01-45A8-B62D-3EC8AC4E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3E5BD-204E-4423-86A8-136235EBC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C7B64-61F4-4B32-AB6F-F51E0F849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18E6F-6B8B-4C2C-9C6F-62A07820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2DA1-00DA-4163-9DCC-2270E356963B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1093C-7D28-4CAA-8F8F-8C216BE8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0029F-E5F7-4D99-AEB5-79DBD7E5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A2E4-3655-4A2B-A813-782CE79E6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43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0AC1-6D5E-426A-AA9F-DE583509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CEA2E-86F9-46FD-8794-70896CD8D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34753-04B0-4CA7-8DC0-EBE673168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E895D-95B5-4E22-9F8A-E2B6D8ECF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5137E-87AD-462B-8027-E4CB9923E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BF212-0ED1-4436-8465-C95860E4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2DA1-00DA-4163-9DCC-2270E356963B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7DEBA-DB83-4903-B929-447E33A9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D2F07-F2FB-401E-B995-450ED179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A2E4-3655-4A2B-A813-782CE79E6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9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81A6-1AD3-4D81-86DE-8526913D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E1D7E-5D5D-45E9-B53C-261C132E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2DA1-00DA-4163-9DCC-2270E356963B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20A25-DAC9-4F36-8F83-8AB85E7A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371DF-25D9-46A0-AD9F-BCF0FD45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A2E4-3655-4A2B-A813-782CE79E6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56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3582E-955E-4F3C-A070-F8729E55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2DA1-00DA-4163-9DCC-2270E356963B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A6212-7E5D-41F2-84EE-1CF819AD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4E4FC-5FA1-4074-B840-CBFA4C23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A2E4-3655-4A2B-A813-782CE79E6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933D-339E-4F2E-880B-C6718DD5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8ACD-6E93-4274-BB51-1AE6CD9E4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D4EA0-3449-49A2-BE1E-A78CE1785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09A84-D292-49C0-BC3D-132F64A7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2DA1-00DA-4163-9DCC-2270E356963B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7CD51-762F-41E6-99C8-DF5F0CE2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CF977-AF09-4B7D-A0C5-FC36DF53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A2E4-3655-4A2B-A813-782CE79E6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3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A42D-4221-4DF9-995B-23EE0BD6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F8995-41E1-42A1-8AFD-E5E2C6F52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AA48B-AA8F-4FD4-ACBA-343B94291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196C0-96FB-4EFC-81B7-9CBC628D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2DA1-00DA-4163-9DCC-2270E356963B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8EA0A-32B4-4CE4-B4D0-89E7E08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3D5FD-3C48-4151-B07C-0A4A0BE3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A2E4-3655-4A2B-A813-782CE79E6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60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12EBC-A4A4-4EB3-9270-E219988E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9CB16-8FBE-4775-8C77-BF63D08E6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87C80-0AC4-46E8-94F8-9C92AF3DC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22DA1-00DA-4163-9DCC-2270E356963B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E13E2-E03C-47ED-B2DD-A7BF2D17D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EE42-9318-4D2C-98C3-89A2409FE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0A2E4-3655-4A2B-A813-782CE79E6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95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42301-0A37-438E-9C30-937D7DCCD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GB" sz="5600">
                <a:solidFill>
                  <a:srgbClr val="FFFFFF"/>
                </a:solidFill>
              </a:rPr>
              <a:t>AI in Stock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CCF63-4EF7-4DDF-8683-B08D05FC7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 fontScale="62500" lnSpcReduction="20000"/>
          </a:bodyPr>
          <a:lstStyle/>
          <a:p>
            <a:r>
              <a:rPr lang="en-GB" sz="2800" dirty="0">
                <a:solidFill>
                  <a:srgbClr val="000000"/>
                </a:solidFill>
              </a:rPr>
              <a:t>CASE STUDIES IN DATA ANALYTICS &amp; AI</a:t>
            </a:r>
          </a:p>
          <a:p>
            <a:r>
              <a:rPr lang="en-GB" sz="2800" dirty="0">
                <a:solidFill>
                  <a:srgbClr val="000000"/>
                </a:solidFill>
              </a:rPr>
              <a:t>PRABANCHAN CV</a:t>
            </a:r>
            <a:br>
              <a:rPr lang="en-GB" sz="2800" dirty="0">
                <a:solidFill>
                  <a:srgbClr val="000000"/>
                </a:solidFill>
              </a:rPr>
            </a:br>
            <a:r>
              <a:rPr lang="en-GB" sz="2800" dirty="0">
                <a:solidFill>
                  <a:srgbClr val="000000"/>
                </a:solidFill>
              </a:rPr>
              <a:t>(U2058657)</a:t>
            </a:r>
          </a:p>
        </p:txBody>
      </p:sp>
    </p:spTree>
    <p:extLst>
      <p:ext uri="{BB962C8B-B14F-4D97-AF65-F5344CB8AC3E}">
        <p14:creationId xmlns:p14="http://schemas.microsoft.com/office/powerpoint/2010/main" val="412033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D1AEA-5AAF-44A6-A2B8-45E6A4E9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01" y="114300"/>
            <a:ext cx="2844800" cy="3588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Experimental Results (</a:t>
            </a:r>
            <a:r>
              <a:rPr lang="en-US" sz="3700" dirty="0" err="1">
                <a:solidFill>
                  <a:srgbClr val="FFFFFF"/>
                </a:solidFill>
              </a:rPr>
              <a:t>cont</a:t>
            </a:r>
            <a:r>
              <a:rPr lang="en-US" sz="37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83AA3-FF36-424D-ACFE-610156A4FF70}"/>
              </a:ext>
            </a:extLst>
          </p:cNvPr>
          <p:cNvSpPr txBox="1"/>
          <p:nvPr/>
        </p:nvSpPr>
        <p:spPr>
          <a:xfrm>
            <a:off x="4037825" y="669363"/>
            <a:ext cx="1560597" cy="5534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Prediction using LSTM model – ADAM optimizer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D62FBF6-61A5-47BE-AEEE-69081C10A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5" y="114300"/>
            <a:ext cx="6553200" cy="3733800"/>
          </a:xfrm>
          <a:prstGeom prst="rect">
            <a:avLst/>
          </a:prstGeom>
        </p:spPr>
      </p:pic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91F987C-AB7B-4043-B5A0-B9213A2D4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6" y="4046071"/>
            <a:ext cx="2781300" cy="281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99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3206E-FE2D-4748-A81A-E4861432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Evaluation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470F9-2746-4FD7-B70E-3417861CA08A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LSTM model performance was evaluated using Root Mean Squared Error (RMSE) &amp; Mean Absolute Error (MAE)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E17A30-B514-4E77-A850-5FDBA936A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0329"/>
              </p:ext>
            </p:extLst>
          </p:nvPr>
        </p:nvGraphicFramePr>
        <p:xfrm>
          <a:off x="557784" y="2893374"/>
          <a:ext cx="11164824" cy="3165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608">
                  <a:extLst>
                    <a:ext uri="{9D8B030D-6E8A-4147-A177-3AD203B41FA5}">
                      <a16:colId xmlns:a16="http://schemas.microsoft.com/office/drawing/2014/main" val="4120795726"/>
                    </a:ext>
                  </a:extLst>
                </a:gridCol>
                <a:gridCol w="3721608">
                  <a:extLst>
                    <a:ext uri="{9D8B030D-6E8A-4147-A177-3AD203B41FA5}">
                      <a16:colId xmlns:a16="http://schemas.microsoft.com/office/drawing/2014/main" val="2430800003"/>
                    </a:ext>
                  </a:extLst>
                </a:gridCol>
                <a:gridCol w="3721608">
                  <a:extLst>
                    <a:ext uri="{9D8B030D-6E8A-4147-A177-3AD203B41FA5}">
                      <a16:colId xmlns:a16="http://schemas.microsoft.com/office/drawing/2014/main" val="404381296"/>
                    </a:ext>
                  </a:extLst>
                </a:gridCol>
              </a:tblGrid>
              <a:tr h="1306285">
                <a:tc>
                  <a:txBody>
                    <a:bodyPr/>
                    <a:lstStyle/>
                    <a:p>
                      <a:endParaRPr lang="en-GB" sz="2500"/>
                    </a:p>
                    <a:p>
                      <a:endParaRPr lang="en-GB" sz="2500"/>
                    </a:p>
                  </a:txBody>
                  <a:tcPr marL="125604" marR="125604" marT="62802" marB="62802"/>
                </a:tc>
                <a:tc>
                  <a:txBody>
                    <a:bodyPr/>
                    <a:lstStyle/>
                    <a:p>
                      <a:endParaRPr lang="en-GB" sz="2500"/>
                    </a:p>
                    <a:p>
                      <a:r>
                        <a:rPr lang="en-GB" sz="2500"/>
                        <a:t>                  RMSE</a:t>
                      </a:r>
                    </a:p>
                    <a:p>
                      <a:r>
                        <a:rPr lang="en-GB" sz="2500"/>
                        <a:t>                                            </a:t>
                      </a:r>
                    </a:p>
                  </a:txBody>
                  <a:tcPr marL="125604" marR="125604" marT="62802" marB="62802"/>
                </a:tc>
                <a:tc>
                  <a:txBody>
                    <a:bodyPr/>
                    <a:lstStyle/>
                    <a:p>
                      <a:endParaRPr lang="en-GB" sz="2500"/>
                    </a:p>
                    <a:p>
                      <a:r>
                        <a:rPr lang="en-GB" sz="2500"/>
                        <a:t>                 MAE</a:t>
                      </a:r>
                    </a:p>
                  </a:txBody>
                  <a:tcPr marL="125604" marR="125604" marT="62802" marB="62802"/>
                </a:tc>
                <a:extLst>
                  <a:ext uri="{0D108BD9-81ED-4DB2-BD59-A6C34878D82A}">
                    <a16:rowId xmlns:a16="http://schemas.microsoft.com/office/drawing/2014/main" val="1269862509"/>
                  </a:ext>
                </a:extLst>
              </a:tr>
              <a:tr h="929472">
                <a:tc>
                  <a:txBody>
                    <a:bodyPr/>
                    <a:lstStyle/>
                    <a:p>
                      <a:endParaRPr lang="en-GB" sz="2500"/>
                    </a:p>
                    <a:p>
                      <a:r>
                        <a:rPr lang="en-GB" sz="2500"/>
                        <a:t>               SGD optimizer</a:t>
                      </a:r>
                    </a:p>
                  </a:txBody>
                  <a:tcPr marL="125604" marR="125604" marT="62802" marB="62802"/>
                </a:tc>
                <a:tc>
                  <a:txBody>
                    <a:bodyPr/>
                    <a:lstStyle/>
                    <a:p>
                      <a:endParaRPr lang="en-GB" sz="2500"/>
                    </a:p>
                    <a:p>
                      <a:r>
                        <a:rPr lang="en-GB" sz="2500"/>
                        <a:t>                  7.54</a:t>
                      </a:r>
                    </a:p>
                  </a:txBody>
                  <a:tcPr marL="125604" marR="125604" marT="62802" marB="62802"/>
                </a:tc>
                <a:tc>
                  <a:txBody>
                    <a:bodyPr/>
                    <a:lstStyle/>
                    <a:p>
                      <a:endParaRPr lang="en-GB" sz="2500"/>
                    </a:p>
                    <a:p>
                      <a:r>
                        <a:rPr lang="en-GB" sz="2500"/>
                        <a:t>                  6.05</a:t>
                      </a:r>
                    </a:p>
                  </a:txBody>
                  <a:tcPr marL="125604" marR="125604" marT="62802" marB="62802"/>
                </a:tc>
                <a:extLst>
                  <a:ext uri="{0D108BD9-81ED-4DB2-BD59-A6C34878D82A}">
                    <a16:rowId xmlns:a16="http://schemas.microsoft.com/office/drawing/2014/main" val="4049789539"/>
                  </a:ext>
                </a:extLst>
              </a:tr>
              <a:tr h="929472">
                <a:tc>
                  <a:txBody>
                    <a:bodyPr/>
                    <a:lstStyle/>
                    <a:p>
                      <a:endParaRPr lang="en-GB" sz="2500"/>
                    </a:p>
                    <a:p>
                      <a:r>
                        <a:rPr lang="en-GB" sz="2500"/>
                        <a:t>             ADAM optimizer</a:t>
                      </a:r>
                    </a:p>
                  </a:txBody>
                  <a:tcPr marL="125604" marR="125604" marT="62802" marB="62802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 </a:t>
                      </a:r>
                    </a:p>
                    <a:p>
                      <a:r>
                        <a:rPr lang="en-GB" sz="2500"/>
                        <a:t>                  4.92</a:t>
                      </a:r>
                    </a:p>
                  </a:txBody>
                  <a:tcPr marL="125604" marR="125604" marT="62802" marB="62802"/>
                </a:tc>
                <a:tc>
                  <a:txBody>
                    <a:bodyPr/>
                    <a:lstStyle/>
                    <a:p>
                      <a:endParaRPr lang="en-GB" sz="2500"/>
                    </a:p>
                    <a:p>
                      <a:r>
                        <a:rPr lang="en-GB" sz="2500"/>
                        <a:t>                   3.90</a:t>
                      </a:r>
                    </a:p>
                  </a:txBody>
                  <a:tcPr marL="125604" marR="125604" marT="62802" marB="62802"/>
                </a:tc>
                <a:extLst>
                  <a:ext uri="{0D108BD9-81ED-4DB2-BD59-A6C34878D82A}">
                    <a16:rowId xmlns:a16="http://schemas.microsoft.com/office/drawing/2014/main" val="56418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80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5C58F-6E39-4176-A7D4-442DD39C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2" y="291580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915C-926D-40BD-8648-83703EDF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 dirty="0"/>
              <a:t>Predicted stock price of a Apple Inc using LSTM model.</a:t>
            </a:r>
          </a:p>
          <a:p>
            <a:r>
              <a:rPr lang="en-GB" sz="2000" dirty="0"/>
              <a:t>LSTM model using both optimizers performed well.</a:t>
            </a:r>
          </a:p>
          <a:p>
            <a:r>
              <a:rPr lang="en-GB" sz="2000" dirty="0"/>
              <a:t>Predicted closing value of stock price with low RMSE &amp; MAE.</a:t>
            </a:r>
          </a:p>
          <a:p>
            <a:r>
              <a:rPr lang="en-GB" sz="2000" dirty="0"/>
              <a:t>To obtain more useful prediction on stock market, sentiment analysis on financial news, public opinion on social media could be used.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3062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C863A-4086-4BD7-83E7-A3926A57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2" y="1564834"/>
            <a:ext cx="2266953" cy="1864166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C339F-0DB0-4A57-B4E4-BCE570AE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 dirty="0"/>
              <a:t>Introduction</a:t>
            </a:r>
          </a:p>
          <a:p>
            <a:r>
              <a:rPr lang="en-GB" sz="2000" dirty="0"/>
              <a:t>Dataset</a:t>
            </a:r>
          </a:p>
          <a:p>
            <a:r>
              <a:rPr lang="en-GB" sz="2000" dirty="0"/>
              <a:t>Experimental Setup</a:t>
            </a:r>
          </a:p>
          <a:p>
            <a:r>
              <a:rPr lang="en-GB" sz="2000" dirty="0"/>
              <a:t>Experimental Work</a:t>
            </a:r>
          </a:p>
          <a:p>
            <a:r>
              <a:rPr lang="en-GB" sz="2000" dirty="0"/>
              <a:t>Experimental Results</a:t>
            </a:r>
          </a:p>
          <a:p>
            <a:r>
              <a:rPr lang="en-GB" sz="2000" dirty="0"/>
              <a:t>Performance Evaluation</a:t>
            </a:r>
          </a:p>
          <a:p>
            <a:r>
              <a:rPr lang="en-GB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3445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AC632-B953-4FAD-AE33-A9BD6C90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196330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BAB0-C862-456F-9B1F-9BD57A3FD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 b="0" i="0">
                <a:effectLst/>
                <a:latin typeface="roboto"/>
              </a:rPr>
              <a:t>Stock markets are where individual and institutional investors come together to buy and sell shares in a public venue.</a:t>
            </a:r>
          </a:p>
          <a:p>
            <a:endParaRPr lang="en-GB" sz="2000" b="0" i="0">
              <a:effectLst/>
              <a:latin typeface="roboto"/>
            </a:endParaRPr>
          </a:p>
          <a:p>
            <a:r>
              <a:rPr lang="en-GB" sz="2000" dirty="0"/>
              <a:t>The stock market is extremely volatile; any geopolitical change can have a significant impact on stock prices, as we recently saw with Covid-19, which is why performing a reliable trend analysis on financial data is extremely difficult.</a:t>
            </a:r>
          </a:p>
          <a:p>
            <a:endParaRPr lang="en-GB" sz="2000" dirty="0"/>
          </a:p>
          <a:p>
            <a:r>
              <a:rPr lang="en-GB" sz="2000" dirty="0"/>
              <a:t>AI provides efficient solution to deal with this cumbersome task with the help of machine learning techniques.</a:t>
            </a:r>
          </a:p>
          <a:p>
            <a:endParaRPr lang="en-GB" sz="2000" dirty="0"/>
          </a:p>
          <a:p>
            <a:r>
              <a:rPr lang="en-GB" sz="2000" dirty="0"/>
              <a:t>LSTM model with SGD &amp; ADAM optimizers were used in this study.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3191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3561F-043D-4D34-8E01-0813A2B2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A7B6F-6A6A-4B3D-AEAC-F478B65842F3}"/>
              </a:ext>
            </a:extLst>
          </p:cNvPr>
          <p:cNvSpPr txBox="1"/>
          <p:nvPr/>
        </p:nvSpPr>
        <p:spPr>
          <a:xfrm>
            <a:off x="1095474" y="2166974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FEFFFF"/>
                </a:solidFill>
              </a:rPr>
              <a:t>VARIABLES DESCRIPTION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E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EFFFF"/>
                </a:solidFill>
              </a:rPr>
              <a:t>High, Low: It describes the maximum and minimum price of the share for the day.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EFFFF"/>
                </a:solidFill>
              </a:rPr>
              <a:t>Open, Close: It is the opening and closing price at which the stock is traded on a particular day.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EFFFF"/>
                </a:solidFill>
              </a:rPr>
              <a:t>Close is the chosen target variable, since </a:t>
            </a:r>
            <a:r>
              <a:rPr lang="en-US" sz="1500" dirty="0">
                <a:solidFill>
                  <a:srgbClr val="FEFFFF"/>
                </a:solidFill>
                <a:effectLst/>
              </a:rPr>
              <a:t>the selling price of a stock for the day is normally used to calculate profit or loss.</a:t>
            </a:r>
            <a:endParaRPr lang="en-US" sz="1500" dirty="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E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EFFFF"/>
              </a:solidFill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80F4756-6CE5-419E-AFB6-201EDA9A4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68" y="1228432"/>
            <a:ext cx="6539075" cy="408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9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46CCF-D2EA-4537-A55E-7B2310AC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2" y="33873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Experimental</a:t>
            </a:r>
            <a:br>
              <a:rPr lang="en-GB" sz="4000" dirty="0">
                <a:solidFill>
                  <a:srgbClr val="FFFFFF"/>
                </a:solidFill>
              </a:rPr>
            </a:br>
            <a:r>
              <a:rPr lang="en-GB" sz="4000" dirty="0">
                <a:solidFill>
                  <a:srgbClr val="FFFFFF"/>
                </a:solidFill>
              </a:rPr>
              <a:t>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4BEE9-891A-4773-B47A-9A9AFC82F155}"/>
              </a:ext>
            </a:extLst>
          </p:cNvPr>
          <p:cNvSpPr txBox="1"/>
          <p:nvPr/>
        </p:nvSpPr>
        <p:spPr>
          <a:xfrm>
            <a:off x="838200" y="3293616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GB"/>
          </a:p>
          <a:p>
            <a:pPr>
              <a:spcAft>
                <a:spcPts val="600"/>
              </a:spcAft>
            </a:pPr>
            <a:endParaRPr lang="en-GB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3F6B438-6905-46AE-9C9E-E45837DD4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075" y="338138"/>
            <a:ext cx="7550150" cy="6215062"/>
          </a:xfrm>
        </p:spPr>
        <p:txBody>
          <a:bodyPr>
            <a:normAutofit/>
          </a:bodyPr>
          <a:lstStyle/>
          <a:p>
            <a:r>
              <a:rPr lang="en-GB" dirty="0"/>
              <a:t>IDE </a:t>
            </a:r>
          </a:p>
          <a:p>
            <a:pPr lvl="1"/>
            <a:r>
              <a:rPr lang="en-GB" sz="2600" dirty="0"/>
              <a:t>Google </a:t>
            </a:r>
            <a:r>
              <a:rPr lang="en-GB" sz="2600" dirty="0" err="1"/>
              <a:t>colab</a:t>
            </a:r>
            <a:endParaRPr lang="en-GB" sz="2600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7C346E-1BE9-4CDF-89BF-4741B51D4FF8}"/>
              </a:ext>
            </a:extLst>
          </p:cNvPr>
          <p:cNvSpPr txBox="1"/>
          <p:nvPr/>
        </p:nvSpPr>
        <p:spPr>
          <a:xfrm>
            <a:off x="4283075" y="1370763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Python</a:t>
            </a:r>
          </a:p>
          <a:p>
            <a:pPr lvl="1"/>
            <a:endParaRPr lang="en-GB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1E35E-F0D8-49CE-A7FA-E5396353C9F5}"/>
              </a:ext>
            </a:extLst>
          </p:cNvPr>
          <p:cNvSpPr txBox="1"/>
          <p:nvPr/>
        </p:nvSpPr>
        <p:spPr>
          <a:xfrm>
            <a:off x="4309637" y="2448790"/>
            <a:ext cx="755015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Libraries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Pandas (</a:t>
            </a:r>
            <a:r>
              <a:rPr lang="en-GB" sz="2400" dirty="0" err="1"/>
              <a:t>DataReader</a:t>
            </a:r>
            <a:r>
              <a:rPr lang="en-GB" sz="2400" dirty="0"/>
              <a:t> for importing live stock data from the source (YAHOO)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Numpy</a:t>
            </a: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Matplotlib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Seaborn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Sklearn</a:t>
            </a:r>
            <a:r>
              <a:rPr lang="en-GB" sz="2400" dirty="0"/>
              <a:t> metrics (</a:t>
            </a:r>
            <a:r>
              <a:rPr lang="en-GB" sz="2400" dirty="0" err="1"/>
              <a:t>Sklearn</a:t>
            </a:r>
            <a:r>
              <a:rPr lang="en-GB" sz="2400" dirty="0"/>
              <a:t> </a:t>
            </a:r>
            <a:r>
              <a:rPr lang="en-GB" sz="2400" dirty="0" err="1"/>
              <a:t>preprocessing</a:t>
            </a:r>
            <a:r>
              <a:rPr lang="en-GB" sz="2400" dirty="0"/>
              <a:t> for </a:t>
            </a:r>
            <a:r>
              <a:rPr lang="en-GB" sz="2400" dirty="0" err="1"/>
              <a:t>MinMax</a:t>
            </a:r>
            <a:r>
              <a:rPr lang="en-GB" sz="2400" dirty="0"/>
              <a:t> scaling)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Keras</a:t>
            </a:r>
            <a:r>
              <a:rPr lang="en-GB" sz="2400" dirty="0"/>
              <a:t> (Sequential, Dense, LSTM for developing LSTM model)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61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46CCF-D2EA-4537-A55E-7B2310AC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2" y="33873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Experimental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B2F3-DF37-4209-8847-C875BDE3E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200" dirty="0"/>
              <a:t>   Data Pre-processing </a:t>
            </a:r>
          </a:p>
          <a:p>
            <a:pPr lvl="1"/>
            <a:r>
              <a:rPr lang="en-GB" sz="2000" dirty="0"/>
              <a:t>Feature Scaling using </a:t>
            </a:r>
            <a:r>
              <a:rPr lang="en-GB" sz="2000" dirty="0" err="1"/>
              <a:t>MinMax</a:t>
            </a:r>
            <a:r>
              <a:rPr lang="en-GB" sz="2000" dirty="0"/>
              <a:t> scaler.</a:t>
            </a:r>
          </a:p>
          <a:p>
            <a:pPr lvl="1"/>
            <a:r>
              <a:rPr lang="en-GB" sz="2000" dirty="0"/>
              <a:t>Data Partition</a:t>
            </a:r>
          </a:p>
          <a:p>
            <a:pPr lvl="2"/>
            <a:r>
              <a:rPr lang="en-GB" dirty="0"/>
              <a:t>Train, test for training and testing the LSTM model.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4BEE9-891A-4773-B47A-9A9AFC82F155}"/>
              </a:ext>
            </a:extLst>
          </p:cNvPr>
          <p:cNvSpPr txBox="1"/>
          <p:nvPr/>
        </p:nvSpPr>
        <p:spPr>
          <a:xfrm>
            <a:off x="838200" y="3293616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GB"/>
          </a:p>
          <a:p>
            <a:pPr>
              <a:spcAft>
                <a:spcPts val="600"/>
              </a:spcAf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34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46CCF-D2EA-4537-A55E-7B2310AC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2" y="33873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Experimental Work (</a:t>
            </a:r>
            <a:r>
              <a:rPr lang="en-GB" sz="4000" dirty="0" err="1">
                <a:solidFill>
                  <a:srgbClr val="FFFFFF"/>
                </a:solidFill>
              </a:rPr>
              <a:t>cont</a:t>
            </a:r>
            <a:r>
              <a:rPr lang="en-GB" sz="40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B2F3-DF37-4209-8847-C875BDE3E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739" y="10139"/>
            <a:ext cx="7551195" cy="2944352"/>
          </a:xfrm>
        </p:spPr>
        <p:txBody>
          <a:bodyPr anchor="ctr">
            <a:normAutofit/>
          </a:bodyPr>
          <a:lstStyle/>
          <a:p>
            <a:r>
              <a:rPr lang="en-GB" sz="2000" dirty="0"/>
              <a:t>LSTM model</a:t>
            </a:r>
          </a:p>
          <a:p>
            <a:pPr lvl="1"/>
            <a:r>
              <a:rPr lang="en-GB" sz="1800" dirty="0"/>
              <a:t>Variant of RNN that introduce a number of special, internal gates.</a:t>
            </a:r>
          </a:p>
          <a:p>
            <a:pPr lvl="1"/>
            <a:r>
              <a:rPr lang="en-GB" sz="1800" dirty="0"/>
              <a:t>Internal gates help with the problem of learning relationships between long and short sequences in data</a:t>
            </a:r>
          </a:p>
          <a:p>
            <a:pPr lvl="1"/>
            <a:r>
              <a:rPr lang="en-GB" sz="1800" dirty="0"/>
              <a:t>Pro: Introduces many more internal parameters which must be learned. It is flexible.</a:t>
            </a:r>
          </a:p>
          <a:p>
            <a:pPr lvl="1"/>
            <a:r>
              <a:rPr lang="en-GB" sz="1800" dirty="0"/>
              <a:t>Con: Introduces many more internal parameters which must be learned. It is time consuming.</a:t>
            </a:r>
          </a:p>
          <a:p>
            <a:pPr lvl="1"/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4BEE9-891A-4773-B47A-9A9AFC82F155}"/>
              </a:ext>
            </a:extLst>
          </p:cNvPr>
          <p:cNvSpPr txBox="1"/>
          <p:nvPr/>
        </p:nvSpPr>
        <p:spPr>
          <a:xfrm>
            <a:off x="838200" y="3293616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GB"/>
          </a:p>
          <a:p>
            <a:pPr>
              <a:spcAft>
                <a:spcPts val="600"/>
              </a:spcAft>
            </a:pPr>
            <a:endParaRPr lang="en-GB"/>
          </a:p>
        </p:txBody>
      </p:sp>
      <p:pic>
        <p:nvPicPr>
          <p:cNvPr id="12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81D27F4-05F6-44D8-AC12-7D9F37E59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74" y="3362325"/>
            <a:ext cx="6719402" cy="2847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5FC1BA-00FE-423D-82EF-2A64415705A7}"/>
              </a:ext>
            </a:extLst>
          </p:cNvPr>
          <p:cNvSpPr txBox="1"/>
          <p:nvPr/>
        </p:nvSpPr>
        <p:spPr>
          <a:xfrm>
            <a:off x="4282739" y="2707508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LSTM </a:t>
            </a:r>
            <a:r>
              <a:rPr lang="en-GB" sz="200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0397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86DA7-6643-49A5-AB3E-8A51B3C1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Experimental Work (cont)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D23A5-8876-44B7-9EA4-AAAB35342673}"/>
              </a:ext>
            </a:extLst>
          </p:cNvPr>
          <p:cNvSpPr txBox="1"/>
          <p:nvPr/>
        </p:nvSpPr>
        <p:spPr>
          <a:xfrm>
            <a:off x="4240449" y="586855"/>
            <a:ext cx="3025303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LSTM model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3B95121C-F3F7-47A7-A70D-A4F888ECB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1581151"/>
            <a:ext cx="5534028" cy="437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1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DABA5-790D-4F66-AEEF-3D3E928F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56" y="268365"/>
            <a:ext cx="2844800" cy="3588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Experimental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60DF43-63A2-40CA-8BD7-57BC0D7DF391}"/>
              </a:ext>
            </a:extLst>
          </p:cNvPr>
          <p:cNvSpPr txBox="1"/>
          <p:nvPr/>
        </p:nvSpPr>
        <p:spPr>
          <a:xfrm>
            <a:off x="4037825" y="890557"/>
            <a:ext cx="2058175" cy="4765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Prediction using LSTM model – SGD optimizer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352DD-A524-4B0B-A5DC-ACE5EF578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42043"/>
            <a:ext cx="6038850" cy="3286957"/>
          </a:xfrm>
          <a:prstGeom prst="rect">
            <a:avLst/>
          </a:prstGeom>
        </p:spPr>
      </p:pic>
      <p:pic>
        <p:nvPicPr>
          <p:cNvPr id="8" name="Picture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5BDD6DD5-53B0-4A6C-9E7B-82E7FD565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589864"/>
            <a:ext cx="3038475" cy="301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8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463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AI in Stock Price Prediction</vt:lpstr>
      <vt:lpstr>Content</vt:lpstr>
      <vt:lpstr>Introduction</vt:lpstr>
      <vt:lpstr>Dataset</vt:lpstr>
      <vt:lpstr>Experimental Setup</vt:lpstr>
      <vt:lpstr>Experimental Work</vt:lpstr>
      <vt:lpstr>Experimental Work (cont)</vt:lpstr>
      <vt:lpstr>Experimental Work (cont)</vt:lpstr>
      <vt:lpstr>Experimental Results</vt:lpstr>
      <vt:lpstr>Experimental Results (cont)</vt:lpstr>
      <vt:lpstr>Performance Evaluation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Stock Price Prediction</dc:title>
  <dc:creator>Prabanchan Chantheran Vethathiri</dc:creator>
  <cp:lastModifiedBy>Prabanchan Chantheran Vethathiri</cp:lastModifiedBy>
  <cp:revision>11</cp:revision>
  <dcterms:created xsi:type="dcterms:W3CDTF">2021-03-08T13:51:59Z</dcterms:created>
  <dcterms:modified xsi:type="dcterms:W3CDTF">2021-03-08T15:25:00Z</dcterms:modified>
</cp:coreProperties>
</file>