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4"/>
  </p:notesMasterIdLst>
  <p:handoutMasterIdLst>
    <p:handoutMasterId r:id="rId115"/>
  </p:handoutMasterIdLst>
  <p:sldIdLst>
    <p:sldId id="260" r:id="rId2"/>
    <p:sldId id="391" r:id="rId3"/>
    <p:sldId id="453" r:id="rId4"/>
    <p:sldId id="392" r:id="rId5"/>
    <p:sldId id="455" r:id="rId6"/>
    <p:sldId id="456" r:id="rId7"/>
    <p:sldId id="457" r:id="rId8"/>
    <p:sldId id="458" r:id="rId9"/>
    <p:sldId id="460" r:id="rId10"/>
    <p:sldId id="461" r:id="rId11"/>
    <p:sldId id="467" r:id="rId12"/>
    <p:sldId id="462" r:id="rId13"/>
    <p:sldId id="463" r:id="rId14"/>
    <p:sldId id="464" r:id="rId15"/>
    <p:sldId id="465" r:id="rId16"/>
    <p:sldId id="466" r:id="rId17"/>
    <p:sldId id="468" r:id="rId18"/>
    <p:sldId id="469" r:id="rId19"/>
    <p:sldId id="470" r:id="rId20"/>
    <p:sldId id="471" r:id="rId21"/>
    <p:sldId id="472" r:id="rId22"/>
    <p:sldId id="473" r:id="rId23"/>
    <p:sldId id="475" r:id="rId24"/>
    <p:sldId id="476" r:id="rId25"/>
    <p:sldId id="477" r:id="rId26"/>
    <p:sldId id="478" r:id="rId27"/>
    <p:sldId id="479" r:id="rId28"/>
    <p:sldId id="480" r:id="rId29"/>
    <p:sldId id="481" r:id="rId30"/>
    <p:sldId id="482" r:id="rId31"/>
    <p:sldId id="483" r:id="rId32"/>
    <p:sldId id="484" r:id="rId33"/>
    <p:sldId id="486" r:id="rId34"/>
    <p:sldId id="487" r:id="rId35"/>
    <p:sldId id="488" r:id="rId36"/>
    <p:sldId id="489" r:id="rId37"/>
    <p:sldId id="490" r:id="rId38"/>
    <p:sldId id="491" r:id="rId39"/>
    <p:sldId id="492" r:id="rId40"/>
    <p:sldId id="493" r:id="rId41"/>
    <p:sldId id="494" r:id="rId42"/>
    <p:sldId id="495" r:id="rId43"/>
    <p:sldId id="496" r:id="rId44"/>
    <p:sldId id="497" r:id="rId45"/>
    <p:sldId id="498" r:id="rId46"/>
    <p:sldId id="499" r:id="rId47"/>
    <p:sldId id="500" r:id="rId48"/>
    <p:sldId id="501" r:id="rId49"/>
    <p:sldId id="502" r:id="rId50"/>
    <p:sldId id="503" r:id="rId51"/>
    <p:sldId id="504" r:id="rId52"/>
    <p:sldId id="505" r:id="rId53"/>
    <p:sldId id="506" r:id="rId54"/>
    <p:sldId id="507" r:id="rId55"/>
    <p:sldId id="508" r:id="rId56"/>
    <p:sldId id="509" r:id="rId57"/>
    <p:sldId id="510" r:id="rId58"/>
    <p:sldId id="511" r:id="rId59"/>
    <p:sldId id="512" r:id="rId60"/>
    <p:sldId id="513" r:id="rId61"/>
    <p:sldId id="514" r:id="rId62"/>
    <p:sldId id="515" r:id="rId63"/>
    <p:sldId id="516" r:id="rId64"/>
    <p:sldId id="517" r:id="rId65"/>
    <p:sldId id="518" r:id="rId66"/>
    <p:sldId id="519" r:id="rId67"/>
    <p:sldId id="520" r:id="rId68"/>
    <p:sldId id="521" r:id="rId69"/>
    <p:sldId id="522" r:id="rId70"/>
    <p:sldId id="523" r:id="rId71"/>
    <p:sldId id="524" r:id="rId72"/>
    <p:sldId id="525" r:id="rId73"/>
    <p:sldId id="526" r:id="rId74"/>
    <p:sldId id="527" r:id="rId75"/>
    <p:sldId id="528" r:id="rId76"/>
    <p:sldId id="529" r:id="rId77"/>
    <p:sldId id="530" r:id="rId78"/>
    <p:sldId id="531" r:id="rId79"/>
    <p:sldId id="532" r:id="rId80"/>
    <p:sldId id="533" r:id="rId81"/>
    <p:sldId id="534" r:id="rId82"/>
    <p:sldId id="535" r:id="rId83"/>
    <p:sldId id="536" r:id="rId84"/>
    <p:sldId id="537" r:id="rId85"/>
    <p:sldId id="538" r:id="rId86"/>
    <p:sldId id="539" r:id="rId87"/>
    <p:sldId id="540" r:id="rId88"/>
    <p:sldId id="541" r:id="rId89"/>
    <p:sldId id="542" r:id="rId90"/>
    <p:sldId id="543" r:id="rId91"/>
    <p:sldId id="544" r:id="rId92"/>
    <p:sldId id="545" r:id="rId93"/>
    <p:sldId id="546" r:id="rId94"/>
    <p:sldId id="547" r:id="rId95"/>
    <p:sldId id="548" r:id="rId96"/>
    <p:sldId id="549" r:id="rId97"/>
    <p:sldId id="550" r:id="rId98"/>
    <p:sldId id="551" r:id="rId99"/>
    <p:sldId id="552" r:id="rId100"/>
    <p:sldId id="553" r:id="rId101"/>
    <p:sldId id="554" r:id="rId102"/>
    <p:sldId id="555" r:id="rId103"/>
    <p:sldId id="556" r:id="rId104"/>
    <p:sldId id="557" r:id="rId105"/>
    <p:sldId id="558" r:id="rId106"/>
    <p:sldId id="559" r:id="rId107"/>
    <p:sldId id="560" r:id="rId108"/>
    <p:sldId id="561" r:id="rId109"/>
    <p:sldId id="562" r:id="rId110"/>
    <p:sldId id="563" r:id="rId111"/>
    <p:sldId id="564" r:id="rId112"/>
    <p:sldId id="565" r:id="rId113"/>
  </p:sldIdLst>
  <p:sldSz cx="9144000" cy="6858000" type="screen4x3"/>
  <p:notesSz cx="6811963" cy="9942513"/>
  <p:defaultTextStyle>
    <a:defPPr>
      <a:defRPr lang="en-US"/>
    </a:defPPr>
    <a:lvl1pPr algn="l" rtl="0" fontAlgn="base">
      <a:spcBef>
        <a:spcPct val="0"/>
      </a:spcBef>
      <a:spcAft>
        <a:spcPct val="0"/>
      </a:spcAft>
      <a:defRPr b="1" kern="1200">
        <a:solidFill>
          <a:schemeClr val="tx1"/>
        </a:solidFill>
        <a:latin typeface="Times New Roman" pitchFamily="18" charset="0"/>
        <a:ea typeface="+mn-ea"/>
        <a:cs typeface="+mn-cs"/>
      </a:defRPr>
    </a:lvl1pPr>
    <a:lvl2pPr marL="457200" algn="l" rtl="0" fontAlgn="base">
      <a:spcBef>
        <a:spcPct val="0"/>
      </a:spcBef>
      <a:spcAft>
        <a:spcPct val="0"/>
      </a:spcAft>
      <a:defRPr b="1" kern="1200">
        <a:solidFill>
          <a:schemeClr val="tx1"/>
        </a:solidFill>
        <a:latin typeface="Times New Roman" pitchFamily="18" charset="0"/>
        <a:ea typeface="+mn-ea"/>
        <a:cs typeface="+mn-cs"/>
      </a:defRPr>
    </a:lvl2pPr>
    <a:lvl3pPr marL="914400" algn="l" rtl="0" fontAlgn="base">
      <a:spcBef>
        <a:spcPct val="0"/>
      </a:spcBef>
      <a:spcAft>
        <a:spcPct val="0"/>
      </a:spcAft>
      <a:defRPr b="1" kern="1200">
        <a:solidFill>
          <a:schemeClr val="tx1"/>
        </a:solidFill>
        <a:latin typeface="Times New Roman" pitchFamily="18" charset="0"/>
        <a:ea typeface="+mn-ea"/>
        <a:cs typeface="+mn-cs"/>
      </a:defRPr>
    </a:lvl3pPr>
    <a:lvl4pPr marL="1371600" algn="l" rtl="0" fontAlgn="base">
      <a:spcBef>
        <a:spcPct val="0"/>
      </a:spcBef>
      <a:spcAft>
        <a:spcPct val="0"/>
      </a:spcAft>
      <a:defRPr b="1" kern="1200">
        <a:solidFill>
          <a:schemeClr val="tx1"/>
        </a:solidFill>
        <a:latin typeface="Times New Roman" pitchFamily="18" charset="0"/>
        <a:ea typeface="+mn-ea"/>
        <a:cs typeface="+mn-cs"/>
      </a:defRPr>
    </a:lvl4pPr>
    <a:lvl5pPr marL="1828800" algn="l" rtl="0" fontAlgn="base">
      <a:spcBef>
        <a:spcPct val="0"/>
      </a:spcBef>
      <a:spcAft>
        <a:spcPct val="0"/>
      </a:spcAft>
      <a:defRPr b="1" kern="1200">
        <a:solidFill>
          <a:schemeClr val="tx1"/>
        </a:solidFill>
        <a:latin typeface="Times New Roman" pitchFamily="18" charset="0"/>
        <a:ea typeface="+mn-ea"/>
        <a:cs typeface="+mn-cs"/>
      </a:defRPr>
    </a:lvl5pPr>
    <a:lvl6pPr marL="2286000" algn="l" defTabSz="914400" rtl="0" eaLnBrk="1" latinLnBrk="0" hangingPunct="1">
      <a:defRPr b="1" kern="1200">
        <a:solidFill>
          <a:schemeClr val="tx1"/>
        </a:solidFill>
        <a:latin typeface="Times New Roman" pitchFamily="18" charset="0"/>
        <a:ea typeface="+mn-ea"/>
        <a:cs typeface="+mn-cs"/>
      </a:defRPr>
    </a:lvl6pPr>
    <a:lvl7pPr marL="2743200" algn="l" defTabSz="914400" rtl="0" eaLnBrk="1" latinLnBrk="0" hangingPunct="1">
      <a:defRPr b="1" kern="1200">
        <a:solidFill>
          <a:schemeClr val="tx1"/>
        </a:solidFill>
        <a:latin typeface="Times New Roman" pitchFamily="18" charset="0"/>
        <a:ea typeface="+mn-ea"/>
        <a:cs typeface="+mn-cs"/>
      </a:defRPr>
    </a:lvl7pPr>
    <a:lvl8pPr marL="3200400" algn="l" defTabSz="914400" rtl="0" eaLnBrk="1" latinLnBrk="0" hangingPunct="1">
      <a:defRPr b="1" kern="1200">
        <a:solidFill>
          <a:schemeClr val="tx1"/>
        </a:solidFill>
        <a:latin typeface="Times New Roman" pitchFamily="18" charset="0"/>
        <a:ea typeface="+mn-ea"/>
        <a:cs typeface="+mn-cs"/>
      </a:defRPr>
    </a:lvl8pPr>
    <a:lvl9pPr marL="3657600" algn="l" defTabSz="914400" rtl="0" eaLnBrk="1" latinLnBrk="0" hangingPunct="1">
      <a:defRPr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9044" autoAdjust="0"/>
    <p:restoredTop sz="94660"/>
  </p:normalViewPr>
  <p:slideViewPr>
    <p:cSldViewPr>
      <p:cViewPr>
        <p:scale>
          <a:sx n="75" d="100"/>
          <a:sy n="75" d="100"/>
        </p:scale>
        <p:origin x="-96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511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3859213" y="0"/>
            <a:ext cx="295116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9444038"/>
            <a:ext cx="29511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3859213" y="9444038"/>
            <a:ext cx="295116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pPr>
              <a:defRPr/>
            </a:pPr>
            <a:fld id="{38A9A03C-3A72-44A9-8995-6E2D92EEED90}" type="slidenum">
              <a:rPr lang="en-US"/>
              <a:pPr>
                <a:defRPr/>
              </a:pPr>
              <a:t>‹#›</a:t>
            </a:fld>
            <a:endParaRPr lang="en-US"/>
          </a:p>
        </p:txBody>
      </p:sp>
    </p:spTree>
    <p:extLst>
      <p:ext uri="{BB962C8B-B14F-4D97-AF65-F5344CB8AC3E}">
        <p14:creationId xmlns:p14="http://schemas.microsoft.com/office/powerpoint/2010/main" val="1076273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511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defRPr>
            </a:lvl1pPr>
          </a:lstStyle>
          <a:p>
            <a:pPr>
              <a:defRPr/>
            </a:pPr>
            <a:endParaRPr lang="en-US"/>
          </a:p>
        </p:txBody>
      </p:sp>
      <p:sp>
        <p:nvSpPr>
          <p:cNvPr id="11267" name="Rectangle 3"/>
          <p:cNvSpPr>
            <a:spLocks noGrp="1" noChangeArrowheads="1"/>
          </p:cNvSpPr>
          <p:nvPr>
            <p:ph type="dt" idx="1"/>
          </p:nvPr>
        </p:nvSpPr>
        <p:spPr bwMode="auto">
          <a:xfrm>
            <a:off x="3859213" y="0"/>
            <a:ext cx="295116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922338" y="746125"/>
            <a:ext cx="4967287"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681038" y="4722813"/>
            <a:ext cx="5449887" cy="44735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9444038"/>
            <a:ext cx="29511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defRPr>
            </a:lvl1pPr>
          </a:lstStyle>
          <a:p>
            <a:pPr>
              <a:defRPr/>
            </a:pPr>
            <a:endParaRPr lang="en-US"/>
          </a:p>
        </p:txBody>
      </p:sp>
      <p:sp>
        <p:nvSpPr>
          <p:cNvPr id="11271" name="Rectangle 7"/>
          <p:cNvSpPr>
            <a:spLocks noGrp="1" noChangeArrowheads="1"/>
          </p:cNvSpPr>
          <p:nvPr>
            <p:ph type="sldNum" sz="quarter" idx="5"/>
          </p:nvPr>
        </p:nvSpPr>
        <p:spPr bwMode="auto">
          <a:xfrm>
            <a:off x="3859213" y="9444038"/>
            <a:ext cx="295116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pPr>
              <a:defRPr/>
            </a:pPr>
            <a:fld id="{1BF2E3F8-D68A-4F8F-AAEF-D4CFD025901F}" type="slidenum">
              <a:rPr lang="en-US"/>
              <a:pPr>
                <a:defRPr/>
              </a:pPr>
              <a:t>‹#›</a:t>
            </a:fld>
            <a:endParaRPr lang="en-US"/>
          </a:p>
        </p:txBody>
      </p:sp>
    </p:spTree>
    <p:extLst>
      <p:ext uri="{BB962C8B-B14F-4D97-AF65-F5344CB8AC3E}">
        <p14:creationId xmlns:p14="http://schemas.microsoft.com/office/powerpoint/2010/main" val="29251476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4</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13</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104</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105</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106</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107</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108</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109</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110</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111</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112</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14</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15</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16</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17</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18</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19</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20</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21</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22</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5</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23</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24</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25</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26</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27</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28</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29</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30</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31</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32</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6</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33</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34</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35</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36</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37</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38</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39</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41</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42</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43</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7</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44</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45</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46</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47</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48</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49</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50</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51</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52</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53</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8</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54</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55</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56</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57</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58</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59</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60</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61</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62</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63</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9</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64</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65</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66</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67</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68</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69</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70</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71</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72</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73</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10</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74</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75</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76</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77</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78</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79</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80</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81</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82</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83</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11</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84</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85</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86</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87</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88</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89</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90</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91</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92</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93</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12</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94</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95</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96</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97</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98</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99</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100</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101</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102</a:t>
            </a:fld>
            <a:endParaRPr lang="en-US"/>
          </a:p>
        </p:txBody>
      </p:sp>
    </p:spTree>
    <p:extLst>
      <p:ext uri="{BB962C8B-B14F-4D97-AF65-F5344CB8AC3E}">
        <p14:creationId xmlns:p14="http://schemas.microsoft.com/office/powerpoint/2010/main" val="223775189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103</a:t>
            </a:fld>
            <a:endParaRPr lang="en-US"/>
          </a:p>
        </p:txBody>
      </p:sp>
    </p:spTree>
    <p:extLst>
      <p:ext uri="{BB962C8B-B14F-4D97-AF65-F5344CB8AC3E}">
        <p14:creationId xmlns:p14="http://schemas.microsoft.com/office/powerpoint/2010/main" val="2237751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184386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95711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81705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94645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94765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56024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26869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30738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275519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174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19727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13462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p:nvSpPr>
        <p:spPr bwMode="auto">
          <a:xfrm>
            <a:off x="0" y="6299200"/>
            <a:ext cx="9144000" cy="533400"/>
          </a:xfrm>
          <a:prstGeom prst="rect">
            <a:avLst/>
          </a:prstGeom>
          <a:solidFill>
            <a:srgbClr val="E7EAEF"/>
          </a:solidFill>
          <a:ln w="9525">
            <a:noFill/>
            <a:miter lim="800000"/>
            <a:headEnd/>
            <a:tailEnd/>
          </a:ln>
          <a:effectLst/>
        </p:spPr>
        <p:txBody>
          <a:bodyPr wrap="none" anchor="ctr"/>
          <a:lstStyle/>
          <a:p>
            <a:pPr algn="ctr">
              <a:defRPr/>
            </a:pPr>
            <a:endParaRPr lang="en-IN" sz="1000" b="0">
              <a:latin typeface="Arial" charset="0"/>
            </a:endParaRPr>
          </a:p>
        </p:txBody>
      </p:sp>
      <p:sp>
        <p:nvSpPr>
          <p:cNvPr id="1032" name="Rectangle 8"/>
          <p:cNvSpPr>
            <a:spLocks noChangeArrowheads="1"/>
          </p:cNvSpPr>
          <p:nvPr/>
        </p:nvSpPr>
        <p:spPr bwMode="auto">
          <a:xfrm>
            <a:off x="0" y="6381750"/>
            <a:ext cx="1752600" cy="476250"/>
          </a:xfrm>
          <a:prstGeom prst="rect">
            <a:avLst/>
          </a:prstGeom>
          <a:noFill/>
          <a:ln w="9525">
            <a:noFill/>
            <a:miter lim="800000"/>
            <a:headEnd/>
            <a:tailEnd/>
          </a:ln>
          <a:effectLst/>
        </p:spPr>
        <p:txBody>
          <a:bodyPr/>
          <a:lstStyle/>
          <a:p>
            <a:pPr>
              <a:defRPr/>
            </a:pPr>
            <a:r>
              <a:rPr lang="en-US" sz="1000" b="0" dirty="0">
                <a:latin typeface="Arial" charset="0"/>
              </a:rPr>
              <a:t> </a:t>
            </a:r>
            <a:r>
              <a:rPr lang="en-US" sz="1000" dirty="0">
                <a:solidFill>
                  <a:srgbClr val="FF3300"/>
                </a:solidFill>
                <a:ea typeface="ＭＳ Ｐゴシック" charset="-128"/>
              </a:rPr>
              <a:t>TSIP</a:t>
            </a:r>
            <a:r>
              <a:rPr lang="en-US" sz="1000" b="0" dirty="0">
                <a:latin typeface="Arial" charset="0"/>
              </a:rPr>
              <a:t> </a:t>
            </a:r>
            <a:r>
              <a:rPr lang="en-US" altLang="ja-JP" sz="1000" dirty="0">
                <a:solidFill>
                  <a:srgbClr val="FF3300"/>
                </a:solidFill>
                <a:ea typeface="ＭＳ Ｐゴシック" charset="-128"/>
              </a:rPr>
              <a:t>Confidential</a:t>
            </a:r>
            <a:endParaRPr lang="en-US" sz="1000" dirty="0">
              <a:solidFill>
                <a:srgbClr val="FF3300"/>
              </a:solidFill>
              <a:ea typeface="ＭＳ Ｐゴシック" charset="-128"/>
            </a:endParaRPr>
          </a:p>
        </p:txBody>
      </p:sp>
      <p:sp>
        <p:nvSpPr>
          <p:cNvPr id="1034" name="Rectangle 10"/>
          <p:cNvSpPr>
            <a:spLocks noChangeArrowheads="1"/>
          </p:cNvSpPr>
          <p:nvPr/>
        </p:nvSpPr>
        <p:spPr bwMode="auto">
          <a:xfrm>
            <a:off x="5562600" y="6384925"/>
            <a:ext cx="2286000" cy="473075"/>
          </a:xfrm>
          <a:prstGeom prst="rect">
            <a:avLst/>
          </a:prstGeom>
          <a:noFill/>
          <a:ln w="9525">
            <a:noFill/>
            <a:miter lim="800000"/>
            <a:headEnd/>
            <a:tailEnd/>
          </a:ln>
          <a:effectLst/>
        </p:spPr>
        <p:txBody>
          <a:bodyPr/>
          <a:lstStyle/>
          <a:p>
            <a:pPr>
              <a:defRPr/>
            </a:pPr>
            <a:r>
              <a:rPr lang="en-US" altLang="ja-JP" sz="1000" dirty="0">
                <a:ea typeface="ＭＳ Ｐゴシック" charset="-128"/>
              </a:rPr>
              <a:t>Copyright © 2007 TSIP </a:t>
            </a:r>
          </a:p>
          <a:p>
            <a:pPr>
              <a:defRPr/>
            </a:pPr>
            <a:r>
              <a:rPr lang="en-US" altLang="ja-JP" sz="1000" dirty="0">
                <a:ea typeface="ＭＳ Ｐゴシック" charset="-128"/>
              </a:rPr>
              <a:t>All rights reserved</a:t>
            </a:r>
            <a:r>
              <a:rPr lang="en-US" altLang="ja-JP" sz="1000" b="0" dirty="0">
                <a:ea typeface="ＭＳ Ｐゴシック" charset="-128"/>
              </a:rPr>
              <a:t>                         </a:t>
            </a:r>
            <a:fld id="{14BACF82-E868-48D5-A95E-B797FDDA7462}" type="slidenum">
              <a:rPr lang="en-US" sz="1000" b="0"/>
              <a:pPr>
                <a:defRPr/>
              </a:pPr>
              <a:t>‹#›</a:t>
            </a:fld>
            <a:endParaRPr lang="en-US" sz="1000" b="0" dirty="0"/>
          </a:p>
        </p:txBody>
      </p:sp>
      <p:pic>
        <p:nvPicPr>
          <p:cNvPr id="1029"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66088" y="6329363"/>
            <a:ext cx="987425"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1925" y="193675"/>
            <a:ext cx="193833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7" name="Rectangle 13"/>
          <p:cNvSpPr>
            <a:spLocks noChangeArrowheads="1"/>
          </p:cNvSpPr>
          <p:nvPr/>
        </p:nvSpPr>
        <p:spPr bwMode="auto">
          <a:xfrm>
            <a:off x="457200" y="6400800"/>
            <a:ext cx="2133600" cy="320675"/>
          </a:xfrm>
          <a:prstGeom prst="rect">
            <a:avLst/>
          </a:prstGeom>
          <a:noFill/>
          <a:ln w="9525">
            <a:noFill/>
            <a:miter lim="800000"/>
            <a:headEnd/>
            <a:tailEnd/>
          </a:ln>
          <a:effectLst/>
        </p:spPr>
        <p:txBody>
          <a:bodyPr/>
          <a:lstStyle/>
          <a:p>
            <a:pPr>
              <a:defRPr/>
            </a:pPr>
            <a:endParaRPr lang="en-US" sz="1000" b="0">
              <a:latin typeface="Arial" charset="0"/>
              <a:cs typeface="Arial" charset="0"/>
            </a:endParaRPr>
          </a:p>
        </p:txBody>
      </p:sp>
      <p:sp>
        <p:nvSpPr>
          <p:cNvPr id="1038" name="Rectangle 14"/>
          <p:cNvSpPr>
            <a:spLocks noChangeArrowheads="1"/>
          </p:cNvSpPr>
          <p:nvPr/>
        </p:nvSpPr>
        <p:spPr bwMode="auto">
          <a:xfrm>
            <a:off x="3124200" y="6324600"/>
            <a:ext cx="2895600" cy="396875"/>
          </a:xfrm>
          <a:prstGeom prst="rect">
            <a:avLst/>
          </a:prstGeom>
          <a:noFill/>
          <a:ln w="9525">
            <a:noFill/>
            <a:miter lim="800000"/>
            <a:headEnd/>
            <a:tailEnd/>
          </a:ln>
          <a:effectLst/>
        </p:spPr>
        <p:txBody>
          <a:bodyPr/>
          <a:lstStyle/>
          <a:p>
            <a:pPr algn="ctr">
              <a:defRPr/>
            </a:pPr>
            <a:endParaRPr lang="en-US" sz="1000" b="0">
              <a:latin typeface="Arial" charset="0"/>
              <a:cs typeface="Arial" charset="0"/>
            </a:endParaRPr>
          </a:p>
        </p:txBody>
      </p:sp>
      <p:sp>
        <p:nvSpPr>
          <p:cNvPr id="1039" name="Rectangle 15"/>
          <p:cNvSpPr>
            <a:spLocks noChangeArrowheads="1"/>
          </p:cNvSpPr>
          <p:nvPr/>
        </p:nvSpPr>
        <p:spPr bwMode="auto">
          <a:xfrm>
            <a:off x="6553200" y="6324600"/>
            <a:ext cx="2133600" cy="396875"/>
          </a:xfrm>
          <a:prstGeom prst="rect">
            <a:avLst/>
          </a:prstGeom>
          <a:noFill/>
          <a:ln w="9525">
            <a:noFill/>
            <a:miter lim="800000"/>
            <a:headEnd/>
            <a:tailEnd/>
          </a:ln>
          <a:effectLst/>
        </p:spPr>
        <p:txBody>
          <a:bodyPr/>
          <a:lstStyle/>
          <a:p>
            <a:pPr algn="r">
              <a:defRPr/>
            </a:pPr>
            <a:fld id="{19D777BC-957C-45D1-8A60-4726A7E809AC}" type="slidenum">
              <a:rPr lang="en-US" sz="1000" b="0">
                <a:latin typeface="Arial" charset="0"/>
                <a:cs typeface="Arial" charset="0"/>
              </a:rPr>
              <a:pPr algn="r">
                <a:defRPr/>
              </a:pPr>
              <a:t>‹#›</a:t>
            </a:fld>
            <a:endParaRPr lang="en-US" sz="1000" b="0">
              <a:latin typeface="Arial" charset="0"/>
              <a:cs typeface="Arial" charset="0"/>
            </a:endParaRPr>
          </a:p>
        </p:txBody>
      </p:sp>
      <p:sp>
        <p:nvSpPr>
          <p:cNvPr id="1040" name="Rectangle 16"/>
          <p:cNvSpPr>
            <a:spLocks noChangeArrowheads="1"/>
          </p:cNvSpPr>
          <p:nvPr/>
        </p:nvSpPr>
        <p:spPr bwMode="auto">
          <a:xfrm>
            <a:off x="0" y="6324600"/>
            <a:ext cx="9144000" cy="533400"/>
          </a:xfrm>
          <a:prstGeom prst="rect">
            <a:avLst/>
          </a:prstGeom>
          <a:solidFill>
            <a:srgbClr val="E7EAEF"/>
          </a:solidFill>
          <a:ln w="9525">
            <a:noFill/>
            <a:miter lim="800000"/>
            <a:headEnd/>
            <a:tailEnd/>
          </a:ln>
          <a:effectLst/>
        </p:spPr>
        <p:txBody>
          <a:bodyPr wrap="none" anchor="ctr"/>
          <a:lstStyle/>
          <a:p>
            <a:pPr algn="ctr">
              <a:defRPr/>
            </a:pPr>
            <a:endParaRPr lang="en-IN" sz="1000" b="0">
              <a:latin typeface="Arial" charset="0"/>
              <a:cs typeface="Arial" charset="0"/>
            </a:endParaRPr>
          </a:p>
        </p:txBody>
      </p:sp>
      <p:sp>
        <p:nvSpPr>
          <p:cNvPr id="1041" name="Rectangle 17"/>
          <p:cNvSpPr>
            <a:spLocks noChangeArrowheads="1"/>
          </p:cNvSpPr>
          <p:nvPr/>
        </p:nvSpPr>
        <p:spPr bwMode="auto">
          <a:xfrm>
            <a:off x="0" y="6381750"/>
            <a:ext cx="1752600" cy="476250"/>
          </a:xfrm>
          <a:prstGeom prst="rect">
            <a:avLst/>
          </a:prstGeom>
          <a:noFill/>
          <a:ln w="9525">
            <a:noFill/>
            <a:miter lim="800000"/>
            <a:headEnd/>
            <a:tailEnd/>
          </a:ln>
          <a:effectLst/>
        </p:spPr>
        <p:txBody>
          <a:bodyPr/>
          <a:lstStyle/>
          <a:p>
            <a:pPr>
              <a:defRPr/>
            </a:pPr>
            <a:r>
              <a:rPr lang="en-US" sz="1000" dirty="0">
                <a:solidFill>
                  <a:srgbClr val="FF3300"/>
                </a:solidFill>
                <a:ea typeface="ＭＳ Ｐゴシック" charset="-128"/>
                <a:cs typeface="Arial" charset="0"/>
              </a:rPr>
              <a:t>TSIP</a:t>
            </a:r>
            <a:r>
              <a:rPr lang="en-US" sz="1000" b="0" dirty="0">
                <a:latin typeface="Arial" charset="0"/>
                <a:ea typeface="ＭＳ Ｐゴシック" charset="-128"/>
                <a:cs typeface="Arial" charset="0"/>
              </a:rPr>
              <a:t> </a:t>
            </a:r>
            <a:r>
              <a:rPr lang="en-US" altLang="ja-JP" sz="1000" dirty="0">
                <a:solidFill>
                  <a:srgbClr val="FF3300"/>
                </a:solidFill>
                <a:ea typeface="ＭＳ Ｐゴシック" charset="-128"/>
                <a:cs typeface="Arial" charset="0"/>
              </a:rPr>
              <a:t>Confidential</a:t>
            </a:r>
            <a:endParaRPr lang="en-US" sz="1000" dirty="0">
              <a:solidFill>
                <a:srgbClr val="FF3300"/>
              </a:solidFill>
              <a:ea typeface="ＭＳ Ｐゴシック" charset="-128"/>
              <a:cs typeface="Arial" charset="0"/>
            </a:endParaRPr>
          </a:p>
        </p:txBody>
      </p:sp>
      <p:sp>
        <p:nvSpPr>
          <p:cNvPr id="1042" name="Rectangle 18"/>
          <p:cNvSpPr>
            <a:spLocks noChangeArrowheads="1"/>
          </p:cNvSpPr>
          <p:nvPr/>
        </p:nvSpPr>
        <p:spPr bwMode="auto">
          <a:xfrm>
            <a:off x="1828800" y="6381750"/>
            <a:ext cx="3657600" cy="476250"/>
          </a:xfrm>
          <a:prstGeom prst="rect">
            <a:avLst/>
          </a:prstGeom>
          <a:noFill/>
          <a:ln w="9525">
            <a:noFill/>
            <a:miter lim="800000"/>
            <a:headEnd/>
            <a:tailEnd/>
          </a:ln>
          <a:effectLst/>
        </p:spPr>
        <p:txBody>
          <a:bodyPr/>
          <a:lstStyle/>
          <a:p>
            <a:pPr algn="ctr">
              <a:defRPr/>
            </a:pPr>
            <a:r>
              <a:rPr lang="en-US" altLang="ja-JP" sz="1000" dirty="0">
                <a:ea typeface="ＭＳ Ｐゴシック" pitchFamily="34" charset="-128"/>
                <a:cs typeface="Arial" charset="0"/>
              </a:rPr>
              <a:t>Toshiba Software (India) Pvt. Ltd.</a:t>
            </a:r>
          </a:p>
        </p:txBody>
      </p:sp>
      <p:sp>
        <p:nvSpPr>
          <p:cNvPr id="1043" name="Rectangle 19"/>
          <p:cNvSpPr>
            <a:spLocks noChangeArrowheads="1"/>
          </p:cNvSpPr>
          <p:nvPr/>
        </p:nvSpPr>
        <p:spPr bwMode="auto">
          <a:xfrm>
            <a:off x="5257800" y="6384925"/>
            <a:ext cx="2286000" cy="473075"/>
          </a:xfrm>
          <a:prstGeom prst="rect">
            <a:avLst/>
          </a:prstGeom>
          <a:noFill/>
          <a:ln w="9525">
            <a:noFill/>
            <a:miter lim="800000"/>
            <a:headEnd/>
            <a:tailEnd/>
          </a:ln>
          <a:effectLst/>
        </p:spPr>
        <p:txBody>
          <a:bodyPr/>
          <a:lstStyle/>
          <a:p>
            <a:pPr>
              <a:defRPr/>
            </a:pPr>
            <a:r>
              <a:rPr lang="en-US" altLang="ja-JP" sz="1000" dirty="0">
                <a:ea typeface="ＭＳ Ｐゴシック" charset="-128"/>
                <a:cs typeface="Arial" charset="0"/>
              </a:rPr>
              <a:t>Copyright © 2013 TSIP</a:t>
            </a:r>
          </a:p>
          <a:p>
            <a:pPr>
              <a:defRPr/>
            </a:pPr>
            <a:r>
              <a:rPr lang="en-US" altLang="ja-JP" sz="1000" dirty="0">
                <a:ea typeface="ＭＳ Ｐゴシック" charset="-128"/>
                <a:cs typeface="Arial" charset="0"/>
              </a:rPr>
              <a:t>All rights reserved</a:t>
            </a:r>
            <a:r>
              <a:rPr lang="en-US" altLang="ja-JP" sz="1000" b="0" dirty="0">
                <a:ea typeface="ＭＳ Ｐゴシック" charset="-128"/>
                <a:cs typeface="Arial" charset="0"/>
              </a:rPr>
              <a:t>                         </a:t>
            </a:r>
            <a:fld id="{931B00ED-5240-4185-86CE-347CD9D1A9FA}" type="slidenum">
              <a:rPr lang="en-US" sz="1000" b="0">
                <a:ea typeface="ＭＳ Ｐゴシック" charset="-128"/>
                <a:cs typeface="Arial" charset="0"/>
              </a:rPr>
              <a:pPr>
                <a:defRPr/>
              </a:pPr>
              <a:t>‹#›</a:t>
            </a:fld>
            <a:endParaRPr lang="en-US" sz="1000" b="0" dirty="0">
              <a:ea typeface="ＭＳ Ｐゴシック" charset="-128"/>
              <a:cs typeface="Arial" charset="0"/>
            </a:endParaRPr>
          </a:p>
        </p:txBody>
      </p:sp>
      <p:pic>
        <p:nvPicPr>
          <p:cNvPr id="2" name="Picture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1925" y="193675"/>
            <a:ext cx="193833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67600" y="6421438"/>
            <a:ext cx="164782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notesSlide" Target="../notesSlides/notesSlide96.xml"/><Relationship Id="rId1" Type="http://schemas.openxmlformats.org/officeDocument/2006/relationships/slideLayout" Target="../slideLayouts/slideLayout12.xml"/><Relationship Id="rId6" Type="http://schemas.openxmlformats.org/officeDocument/2006/relationships/image" Target="../media/image158.png"/><Relationship Id="rId5" Type="http://schemas.openxmlformats.org/officeDocument/2006/relationships/image" Target="../media/image157.png"/><Relationship Id="rId4" Type="http://schemas.openxmlformats.org/officeDocument/2006/relationships/image" Target="../media/image156.png"/></Relationships>
</file>

<file path=ppt/slides/_rels/slide101.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notesSlide" Target="../notesSlides/notesSlide97.xml"/><Relationship Id="rId1" Type="http://schemas.openxmlformats.org/officeDocument/2006/relationships/slideLayout" Target="../slideLayouts/slideLayout12.xml"/><Relationship Id="rId6" Type="http://schemas.openxmlformats.org/officeDocument/2006/relationships/image" Target="../media/image162.png"/><Relationship Id="rId5" Type="http://schemas.openxmlformats.org/officeDocument/2006/relationships/image" Target="../media/image161.png"/><Relationship Id="rId4" Type="http://schemas.openxmlformats.org/officeDocument/2006/relationships/image" Target="../media/image160.png"/></Relationships>
</file>

<file path=ppt/slides/_rels/slide102.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notesSlide" Target="../notesSlides/notesSlide98.xml"/><Relationship Id="rId1" Type="http://schemas.openxmlformats.org/officeDocument/2006/relationships/slideLayout" Target="../slideLayouts/slideLayout12.xml"/><Relationship Id="rId4" Type="http://schemas.openxmlformats.org/officeDocument/2006/relationships/image" Target="../media/image164.png"/></Relationships>
</file>

<file path=ppt/slides/_rels/slide103.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notesSlide" Target="../notesSlides/notesSlide99.xml"/><Relationship Id="rId1" Type="http://schemas.openxmlformats.org/officeDocument/2006/relationships/slideLayout" Target="../slideLayouts/slideLayout12.xml"/><Relationship Id="rId4" Type="http://schemas.openxmlformats.org/officeDocument/2006/relationships/image" Target="../media/image166.png"/></Relationships>
</file>

<file path=ppt/slides/_rels/slide104.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notesSlide" Target="../notesSlides/notesSlide100.xml"/><Relationship Id="rId1" Type="http://schemas.openxmlformats.org/officeDocument/2006/relationships/slideLayout" Target="../slideLayouts/slideLayout12.xml"/><Relationship Id="rId4" Type="http://schemas.openxmlformats.org/officeDocument/2006/relationships/image" Target="../media/image168.png"/></Relationships>
</file>

<file path=ppt/slides/_rels/slide105.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notesSlide" Target="../notesSlides/notesSlide101.xml"/><Relationship Id="rId1" Type="http://schemas.openxmlformats.org/officeDocument/2006/relationships/slideLayout" Target="../slideLayouts/slideLayout12.xml"/><Relationship Id="rId4" Type="http://schemas.openxmlformats.org/officeDocument/2006/relationships/image" Target="../media/image170.png"/></Relationships>
</file>

<file path=ppt/slides/_rels/slide10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2.xml"/><Relationship Id="rId1" Type="http://schemas.openxmlformats.org/officeDocument/2006/relationships/slideLayout" Target="../slideLayouts/slideLayout12.xml"/><Relationship Id="rId4" Type="http://schemas.openxmlformats.org/officeDocument/2006/relationships/image" Target="../media/image171.png"/></Relationships>
</file>

<file path=ppt/slides/_rels/slide10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3.xml"/><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4.xml"/><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6.xml"/><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8" Type="http://schemas.openxmlformats.org/officeDocument/2006/relationships/image" Target="../media/image176.png"/><Relationship Id="rId3" Type="http://schemas.openxmlformats.org/officeDocument/2006/relationships/image" Target="../media/image5.png"/><Relationship Id="rId7" Type="http://schemas.openxmlformats.org/officeDocument/2006/relationships/image" Target="../media/image175.png"/><Relationship Id="rId2" Type="http://schemas.openxmlformats.org/officeDocument/2006/relationships/notesSlide" Target="../notesSlides/notesSlide107.xml"/><Relationship Id="rId1" Type="http://schemas.openxmlformats.org/officeDocument/2006/relationships/slideLayout" Target="../slideLayouts/slideLayout12.xml"/><Relationship Id="rId6" Type="http://schemas.openxmlformats.org/officeDocument/2006/relationships/image" Target="../media/image174.png"/><Relationship Id="rId5" Type="http://schemas.openxmlformats.org/officeDocument/2006/relationships/image" Target="../media/image173.png"/><Relationship Id="rId4" Type="http://schemas.openxmlformats.org/officeDocument/2006/relationships/image" Target="../media/image172.png"/><Relationship Id="rId9" Type="http://schemas.openxmlformats.org/officeDocument/2006/relationships/image" Target="../media/image177.png"/></Relationships>
</file>

<file path=ppt/slides/_rels/slide1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8.xml"/><Relationship Id="rId1" Type="http://schemas.openxmlformats.org/officeDocument/2006/relationships/slideLayout" Target="../slideLayouts/slideLayout12.xml"/><Relationship Id="rId4" Type="http://schemas.openxmlformats.org/officeDocument/2006/relationships/image" Target="../media/image178.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5.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5.png"/><Relationship Id="rId7"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2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5.png"/><Relationship Id="rId7"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2.xml"/><Relationship Id="rId5" Type="http://schemas.openxmlformats.org/officeDocument/2006/relationships/image" Target="../media/image47.png"/><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5.png"/><Relationship Id="rId7"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53.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2.xml"/><Relationship Id="rId5" Type="http://schemas.openxmlformats.org/officeDocument/2006/relationships/image" Target="../media/image55.png"/><Relationship Id="rId4" Type="http://schemas.openxmlformats.org/officeDocument/2006/relationships/image" Target="../media/image54.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56.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12.xml"/><Relationship Id="rId5" Type="http://schemas.openxmlformats.org/officeDocument/2006/relationships/image" Target="../media/image58.png"/><Relationship Id="rId4" Type="http://schemas.openxmlformats.org/officeDocument/2006/relationships/image" Target="../media/image57.png"/></Relationships>
</file>

<file path=ppt/slides/_rels/slide39.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png"/><Relationship Id="rId7" Type="http://schemas.openxmlformats.org/officeDocument/2006/relationships/image" Target="../media/image62.png"/><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 Id="rId9" Type="http://schemas.openxmlformats.org/officeDocument/2006/relationships/image" Target="../media/image6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65.png"/></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4.xml"/><Relationship Id="rId1" Type="http://schemas.openxmlformats.org/officeDocument/2006/relationships/slideLayout" Target="../slideLayouts/slideLayout12.xml"/><Relationship Id="rId5" Type="http://schemas.openxmlformats.org/officeDocument/2006/relationships/image" Target="../media/image67.png"/><Relationship Id="rId4" Type="http://schemas.openxmlformats.org/officeDocument/2006/relationships/image" Target="../media/image66.png"/></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1.png"/><Relationship Id="rId2" Type="http://schemas.openxmlformats.org/officeDocument/2006/relationships/notesSlide" Target="../notesSlides/notesSlide55.xml"/><Relationship Id="rId1" Type="http://schemas.openxmlformats.org/officeDocument/2006/relationships/slideLayout" Target="../slideLayouts/slideLayout1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5.png"/><Relationship Id="rId7" Type="http://schemas.openxmlformats.org/officeDocument/2006/relationships/image" Target="../media/image75.png"/><Relationship Id="rId2" Type="http://schemas.openxmlformats.org/officeDocument/2006/relationships/notesSlide" Target="../notesSlides/notesSlide56.xml"/><Relationship Id="rId1" Type="http://schemas.openxmlformats.org/officeDocument/2006/relationships/slideLayout" Target="../slideLayouts/slideLayout1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61.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5.png"/><Relationship Id="rId7" Type="http://schemas.openxmlformats.org/officeDocument/2006/relationships/image" Target="../media/image75.png"/><Relationship Id="rId2" Type="http://schemas.openxmlformats.org/officeDocument/2006/relationships/notesSlide" Target="../notesSlides/notesSlide57.xml"/><Relationship Id="rId1" Type="http://schemas.openxmlformats.org/officeDocument/2006/relationships/slideLayout" Target="../slideLayouts/slideLayout1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6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58.xml"/><Relationship Id="rId1" Type="http://schemas.openxmlformats.org/officeDocument/2006/relationships/slideLayout" Target="../slideLayouts/slideLayout1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6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59.xml"/><Relationship Id="rId1" Type="http://schemas.openxmlformats.org/officeDocument/2006/relationships/slideLayout" Target="../slideLayouts/slideLayout1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6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60.xml"/><Relationship Id="rId1" Type="http://schemas.openxmlformats.org/officeDocument/2006/relationships/slideLayout" Target="../slideLayouts/slideLayout12.xml"/><Relationship Id="rId4" Type="http://schemas.openxmlformats.org/officeDocument/2006/relationships/image" Target="../media/image86.png"/></Relationships>
</file>

<file path=ppt/slides/_rels/slide6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61.xml"/><Relationship Id="rId1" Type="http://schemas.openxmlformats.org/officeDocument/2006/relationships/slideLayout" Target="../slideLayouts/slideLayout12.xml"/><Relationship Id="rId4" Type="http://schemas.openxmlformats.org/officeDocument/2006/relationships/image" Target="../media/image88.png"/></Relationships>
</file>

<file path=ppt/slides/_rels/slide6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62.xml"/><Relationship Id="rId1" Type="http://schemas.openxmlformats.org/officeDocument/2006/relationships/slideLayout" Target="../slideLayouts/slideLayout12.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s>
</file>

<file path=ppt/slides/_rels/slide67.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63.xml"/><Relationship Id="rId1" Type="http://schemas.openxmlformats.org/officeDocument/2006/relationships/slideLayout" Target="../slideLayouts/slideLayout12.xml"/><Relationship Id="rId4" Type="http://schemas.openxmlformats.org/officeDocument/2006/relationships/image" Target="../media/image94.png"/></Relationships>
</file>

<file path=ppt/slides/_rels/slide6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64.xml"/><Relationship Id="rId1" Type="http://schemas.openxmlformats.org/officeDocument/2006/relationships/slideLayout" Target="../slideLayouts/slideLayout12.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69.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65.xml"/><Relationship Id="rId1" Type="http://schemas.openxmlformats.org/officeDocument/2006/relationships/slideLayout" Target="../slideLayouts/slideLayout12.xml"/><Relationship Id="rId4" Type="http://schemas.openxmlformats.org/officeDocument/2006/relationships/image" Target="../media/image100.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66.xml"/><Relationship Id="rId1" Type="http://schemas.openxmlformats.org/officeDocument/2006/relationships/slideLayout" Target="../slideLayouts/slideLayout12.xml"/><Relationship Id="rId4" Type="http://schemas.openxmlformats.org/officeDocument/2006/relationships/image" Target="../media/image102.png"/></Relationships>
</file>

<file path=ppt/slides/_rels/slide71.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67.xml"/><Relationship Id="rId1" Type="http://schemas.openxmlformats.org/officeDocument/2006/relationships/slideLayout" Target="../slideLayouts/slideLayout12.xml"/><Relationship Id="rId4" Type="http://schemas.openxmlformats.org/officeDocument/2006/relationships/image" Target="../media/image104.png"/></Relationships>
</file>

<file path=ppt/slides/_rels/slide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8.xml"/><Relationship Id="rId1" Type="http://schemas.openxmlformats.org/officeDocument/2006/relationships/slideLayout" Target="../slideLayouts/slideLayout12.xml"/><Relationship Id="rId4" Type="http://schemas.openxmlformats.org/officeDocument/2006/relationships/image" Target="../media/image105.png"/></Relationships>
</file>

<file path=ppt/slides/_rels/slide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8" Type="http://schemas.openxmlformats.org/officeDocument/2006/relationships/image" Target="../media/image110.png"/><Relationship Id="rId13" Type="http://schemas.openxmlformats.org/officeDocument/2006/relationships/image" Target="../media/image115.png"/><Relationship Id="rId3" Type="http://schemas.openxmlformats.org/officeDocument/2006/relationships/image" Target="../media/image5.png"/><Relationship Id="rId7" Type="http://schemas.openxmlformats.org/officeDocument/2006/relationships/image" Target="../media/image109.png"/><Relationship Id="rId12" Type="http://schemas.openxmlformats.org/officeDocument/2006/relationships/image" Target="../media/image114.png"/><Relationship Id="rId2" Type="http://schemas.openxmlformats.org/officeDocument/2006/relationships/notesSlide" Target="../notesSlides/notesSlide80.xml"/><Relationship Id="rId1" Type="http://schemas.openxmlformats.org/officeDocument/2006/relationships/slideLayout" Target="../slideLayouts/slideLayout12.xml"/><Relationship Id="rId6" Type="http://schemas.openxmlformats.org/officeDocument/2006/relationships/image" Target="../media/image108.png"/><Relationship Id="rId11" Type="http://schemas.openxmlformats.org/officeDocument/2006/relationships/image" Target="../media/image113.png"/><Relationship Id="rId5" Type="http://schemas.openxmlformats.org/officeDocument/2006/relationships/image" Target="../media/image107.png"/><Relationship Id="rId10" Type="http://schemas.openxmlformats.org/officeDocument/2006/relationships/image" Target="../media/image112.png"/><Relationship Id="rId4" Type="http://schemas.openxmlformats.org/officeDocument/2006/relationships/image" Target="../media/image106.png"/><Relationship Id="rId9" Type="http://schemas.openxmlformats.org/officeDocument/2006/relationships/image" Target="../media/image111.png"/></Relationships>
</file>

<file path=ppt/slides/_rels/slide85.xml.rels><?xml version="1.0" encoding="UTF-8" standalone="yes"?>
<Relationships xmlns="http://schemas.openxmlformats.org/package/2006/relationships"><Relationship Id="rId8" Type="http://schemas.openxmlformats.org/officeDocument/2006/relationships/image" Target="../media/image121.png"/><Relationship Id="rId3" Type="http://schemas.openxmlformats.org/officeDocument/2006/relationships/image" Target="../media/image116.png"/><Relationship Id="rId7" Type="http://schemas.openxmlformats.org/officeDocument/2006/relationships/image" Target="../media/image120.png"/><Relationship Id="rId2" Type="http://schemas.openxmlformats.org/officeDocument/2006/relationships/notesSlide" Target="../notesSlides/notesSlide81.xml"/><Relationship Id="rId1" Type="http://schemas.openxmlformats.org/officeDocument/2006/relationships/slideLayout" Target="../slideLayouts/slideLayout12.xml"/><Relationship Id="rId6" Type="http://schemas.openxmlformats.org/officeDocument/2006/relationships/image" Target="../media/image119.png"/><Relationship Id="rId5" Type="http://schemas.openxmlformats.org/officeDocument/2006/relationships/image" Target="../media/image118.png"/><Relationship Id="rId4" Type="http://schemas.openxmlformats.org/officeDocument/2006/relationships/image" Target="../media/image117.png"/></Relationships>
</file>

<file path=ppt/slides/_rels/slide86.xml.rels><?xml version="1.0" encoding="UTF-8" standalone="yes"?>
<Relationships xmlns="http://schemas.openxmlformats.org/package/2006/relationships"><Relationship Id="rId8" Type="http://schemas.openxmlformats.org/officeDocument/2006/relationships/image" Target="../media/image127.png"/><Relationship Id="rId3" Type="http://schemas.openxmlformats.org/officeDocument/2006/relationships/image" Target="../media/image122.png"/><Relationship Id="rId7" Type="http://schemas.openxmlformats.org/officeDocument/2006/relationships/image" Target="../media/image126.png"/><Relationship Id="rId2" Type="http://schemas.openxmlformats.org/officeDocument/2006/relationships/notesSlide" Target="../notesSlides/notesSlide82.xml"/><Relationship Id="rId1" Type="http://schemas.openxmlformats.org/officeDocument/2006/relationships/slideLayout" Target="../slideLayouts/slideLayout12.xml"/><Relationship Id="rId6" Type="http://schemas.openxmlformats.org/officeDocument/2006/relationships/image" Target="../media/image125.png"/><Relationship Id="rId5" Type="http://schemas.openxmlformats.org/officeDocument/2006/relationships/image" Target="../media/image124.png"/><Relationship Id="rId10" Type="http://schemas.openxmlformats.org/officeDocument/2006/relationships/image" Target="../media/image129.png"/><Relationship Id="rId4" Type="http://schemas.openxmlformats.org/officeDocument/2006/relationships/image" Target="../media/image123.png"/><Relationship Id="rId9" Type="http://schemas.openxmlformats.org/officeDocument/2006/relationships/image" Target="../media/image128.png"/></Relationships>
</file>

<file path=ppt/slides/_rels/slide87.xml.rels><?xml version="1.0" encoding="UTF-8" standalone="yes"?>
<Relationships xmlns="http://schemas.openxmlformats.org/package/2006/relationships"><Relationship Id="rId8" Type="http://schemas.openxmlformats.org/officeDocument/2006/relationships/image" Target="../media/image135.png"/><Relationship Id="rId3" Type="http://schemas.openxmlformats.org/officeDocument/2006/relationships/image" Target="../media/image130.png"/><Relationship Id="rId7" Type="http://schemas.openxmlformats.org/officeDocument/2006/relationships/image" Target="../media/image134.png"/><Relationship Id="rId2" Type="http://schemas.openxmlformats.org/officeDocument/2006/relationships/notesSlide" Target="../notesSlides/notesSlide83.xml"/><Relationship Id="rId1" Type="http://schemas.openxmlformats.org/officeDocument/2006/relationships/slideLayout" Target="../slideLayouts/slideLayout12.xml"/><Relationship Id="rId6" Type="http://schemas.openxmlformats.org/officeDocument/2006/relationships/image" Target="../media/image133.png"/><Relationship Id="rId5" Type="http://schemas.openxmlformats.org/officeDocument/2006/relationships/image" Target="../media/image132.png"/><Relationship Id="rId4" Type="http://schemas.openxmlformats.org/officeDocument/2006/relationships/image" Target="../media/image131.png"/></Relationships>
</file>

<file path=ppt/slides/_rels/slide88.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notesSlide" Target="../notesSlides/notesSlide84.xml"/><Relationship Id="rId1" Type="http://schemas.openxmlformats.org/officeDocument/2006/relationships/slideLayout" Target="../slideLayouts/slideLayout12.xml"/><Relationship Id="rId6" Type="http://schemas.openxmlformats.org/officeDocument/2006/relationships/image" Target="../media/image139.png"/><Relationship Id="rId5" Type="http://schemas.openxmlformats.org/officeDocument/2006/relationships/image" Target="../media/image138.png"/><Relationship Id="rId4" Type="http://schemas.openxmlformats.org/officeDocument/2006/relationships/image" Target="../media/image137.png"/></Relationships>
</file>

<file path=ppt/slides/_rels/slide89.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85.xml"/><Relationship Id="rId1" Type="http://schemas.openxmlformats.org/officeDocument/2006/relationships/slideLayout" Target="../slideLayouts/slideLayout12.xml"/><Relationship Id="rId6" Type="http://schemas.openxmlformats.org/officeDocument/2006/relationships/image" Target="../media/image143.png"/><Relationship Id="rId5" Type="http://schemas.openxmlformats.org/officeDocument/2006/relationships/image" Target="../media/image142.png"/><Relationship Id="rId4" Type="http://schemas.openxmlformats.org/officeDocument/2006/relationships/image" Target="../media/image141.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86.xml"/><Relationship Id="rId1" Type="http://schemas.openxmlformats.org/officeDocument/2006/relationships/slideLayout" Target="../slideLayouts/slideLayout12.xml"/><Relationship Id="rId4" Type="http://schemas.openxmlformats.org/officeDocument/2006/relationships/image" Target="../media/image145.png"/></Relationships>
</file>

<file path=ppt/slides/_rels/slide91.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notesSlide" Target="../notesSlides/notesSlide87.xml"/><Relationship Id="rId1" Type="http://schemas.openxmlformats.org/officeDocument/2006/relationships/slideLayout" Target="../slideLayouts/slideLayout12.xml"/><Relationship Id="rId4" Type="http://schemas.openxmlformats.org/officeDocument/2006/relationships/image" Target="../media/image147.png"/></Relationships>
</file>

<file path=ppt/slides/_rels/slide9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8.xml"/><Relationship Id="rId1" Type="http://schemas.openxmlformats.org/officeDocument/2006/relationships/slideLayout" Target="../slideLayouts/slideLayout12.xml"/><Relationship Id="rId4" Type="http://schemas.openxmlformats.org/officeDocument/2006/relationships/image" Target="../media/image148.png"/></Relationships>
</file>

<file path=ppt/slides/_rels/slide9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9.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0.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1.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2.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3.xml"/><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4.xml"/><Relationship Id="rId1" Type="http://schemas.openxmlformats.org/officeDocument/2006/relationships/slideLayout" Target="../slideLayouts/slideLayout12.xml"/><Relationship Id="rId5" Type="http://schemas.openxmlformats.org/officeDocument/2006/relationships/image" Target="../media/image150.png"/><Relationship Id="rId4" Type="http://schemas.openxmlformats.org/officeDocument/2006/relationships/image" Target="../media/image149.png"/></Relationships>
</file>

<file path=ppt/slides/_rels/slide99.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95.xml"/><Relationship Id="rId1" Type="http://schemas.openxmlformats.org/officeDocument/2006/relationships/slideLayout" Target="../slideLayouts/slideLayout12.xml"/><Relationship Id="rId6" Type="http://schemas.openxmlformats.org/officeDocument/2006/relationships/image" Target="../media/image154.png"/><Relationship Id="rId5" Type="http://schemas.openxmlformats.org/officeDocument/2006/relationships/image" Target="../media/image153.png"/><Relationship Id="rId4" Type="http://schemas.openxmlformats.org/officeDocument/2006/relationships/image" Target="../media/image15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85" name="Group 29"/>
          <p:cNvGraphicFramePr>
            <a:graphicFrameLocks noGrp="1"/>
          </p:cNvGraphicFramePr>
          <p:nvPr>
            <p:ph/>
            <p:extLst>
              <p:ext uri="{D42A27DB-BD31-4B8C-83A1-F6EECF244321}">
                <p14:modId xmlns:p14="http://schemas.microsoft.com/office/powerpoint/2010/main" val="4058162570"/>
              </p:ext>
            </p:extLst>
          </p:nvPr>
        </p:nvGraphicFramePr>
        <p:xfrm>
          <a:off x="4800600" y="228600"/>
          <a:ext cx="4191000" cy="1555005"/>
        </p:xfrm>
        <a:graphic>
          <a:graphicData uri="http://schemas.openxmlformats.org/drawingml/2006/table">
            <a:tbl>
              <a:tblPr/>
              <a:tblGrid>
                <a:gridCol w="1641475"/>
                <a:gridCol w="2549525"/>
              </a:tblGrid>
              <a:tr h="30494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smtClean="0">
                          <a:ln>
                            <a:noFill/>
                          </a:ln>
                          <a:solidFill>
                            <a:schemeClr val="tx1"/>
                          </a:solidFill>
                          <a:effectLst/>
                          <a:latin typeface="Times New Roman" pitchFamily="18" charset="0"/>
                          <a:cs typeface="Times New Roman" pitchFamily="18" charset="0"/>
                        </a:rPr>
                        <a:t>Scope of Disclosure </a:t>
                      </a:r>
                    </a:p>
                  </a:txBody>
                  <a:tcPr marT="45742" marB="457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GB" sz="1000" b="0" i="0" u="none" strike="noStrike" cap="none" normalizeH="0" baseline="0" dirty="0" smtClean="0">
                          <a:ln>
                            <a:noFill/>
                          </a:ln>
                          <a:solidFill>
                            <a:schemeClr val="tx1"/>
                          </a:solidFill>
                          <a:effectLst/>
                          <a:latin typeface="Times New Roman" pitchFamily="18" charset="0"/>
                        </a:rPr>
                        <a:t>TSIP Team</a:t>
                      </a:r>
                    </a:p>
                  </a:txBody>
                  <a:tcPr marT="45742" marB="457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94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smtClean="0">
                          <a:ln>
                            <a:noFill/>
                          </a:ln>
                          <a:solidFill>
                            <a:schemeClr val="tx1"/>
                          </a:solidFill>
                          <a:effectLst/>
                          <a:latin typeface="Times New Roman" pitchFamily="18" charset="0"/>
                          <a:cs typeface="Times New Roman" pitchFamily="18" charset="0"/>
                        </a:rPr>
                        <a:t>Confidential period</a:t>
                      </a:r>
                    </a:p>
                  </a:txBody>
                  <a:tcPr marT="45742" marB="457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N" sz="1000" b="0" i="0" u="none" strike="noStrike" cap="none" normalizeH="0" baseline="0" dirty="0" smtClean="0">
                          <a:ln>
                            <a:noFill/>
                          </a:ln>
                          <a:solidFill>
                            <a:schemeClr val="tx1"/>
                          </a:solidFill>
                          <a:effectLst/>
                          <a:latin typeface="Times New Roman" pitchFamily="18" charset="0"/>
                        </a:rPr>
                        <a:t>Indefinite</a:t>
                      </a:r>
                    </a:p>
                  </a:txBody>
                  <a:tcPr marT="45742" marB="457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42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smtClean="0">
                          <a:ln>
                            <a:noFill/>
                          </a:ln>
                          <a:solidFill>
                            <a:schemeClr val="tx1"/>
                          </a:solidFill>
                          <a:effectLst/>
                          <a:latin typeface="Times New Roman" pitchFamily="18" charset="0"/>
                          <a:cs typeface="Times New Roman" pitchFamily="18" charset="0"/>
                        </a:rPr>
                        <a:t>Head of information</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smtClean="0">
                          <a:ln>
                            <a:noFill/>
                          </a:ln>
                          <a:solidFill>
                            <a:schemeClr val="tx1"/>
                          </a:solidFill>
                          <a:effectLst/>
                          <a:latin typeface="Times New Roman" pitchFamily="18" charset="0"/>
                          <a:cs typeface="Times New Roman" pitchFamily="18" charset="0"/>
                        </a:rPr>
                        <a:t>owner section</a:t>
                      </a:r>
                    </a:p>
                  </a:txBody>
                  <a:tcPr marT="45742" marB="457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GB" sz="1000" b="0" i="0" u="none" strike="noStrike" cap="none" normalizeH="0" baseline="0" dirty="0" smtClean="0">
                          <a:ln>
                            <a:noFill/>
                          </a:ln>
                          <a:solidFill>
                            <a:schemeClr val="tx1"/>
                          </a:solidFill>
                          <a:effectLst/>
                          <a:latin typeface="Times New Roman" pitchFamily="18" charset="0"/>
                        </a:rPr>
                        <a:t>Training Division Head</a:t>
                      </a:r>
                    </a:p>
                  </a:txBody>
                  <a:tcPr marT="45742" marB="457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241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smtClean="0">
                          <a:ln>
                            <a:noFill/>
                          </a:ln>
                          <a:solidFill>
                            <a:schemeClr val="tx1"/>
                          </a:solidFill>
                          <a:effectLst/>
                          <a:latin typeface="Times New Roman" pitchFamily="18" charset="0"/>
                          <a:cs typeface="Times New Roman" pitchFamily="18" charset="0"/>
                        </a:rPr>
                        <a:t>Handling restriction</a:t>
                      </a:r>
                    </a:p>
                  </a:txBody>
                  <a:tcPr marT="45742" marB="457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Symbol" pitchFamily="18" charset="2"/>
                        <a:buNone/>
                        <a:tabLst>
                          <a:tab pos="457200" algn="l"/>
                        </a:tabLst>
                      </a:pPr>
                      <a:r>
                        <a:rPr kumimoji="0" lang="en-GB" sz="1000" b="0" i="0" u="none" strike="noStrike" cap="none" normalizeH="0" baseline="0" dirty="0" smtClean="0">
                          <a:ln>
                            <a:noFill/>
                          </a:ln>
                          <a:solidFill>
                            <a:schemeClr val="tx1"/>
                          </a:solidFill>
                          <a:effectLst/>
                          <a:latin typeface="Times New Roman" pitchFamily="18" charset="0"/>
                          <a:cs typeface="Times New Roman" pitchFamily="18" charset="0"/>
                        </a:rPr>
                        <a:t>“No Copying” , “No Printing”</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Symbol" pitchFamily="18" charset="2"/>
                        <a:buNone/>
                        <a:tabLst>
                          <a:tab pos="457200" algn="l"/>
                        </a:tabLst>
                      </a:pPr>
                      <a:r>
                        <a:rPr kumimoji="0" lang="en-GB" sz="1000" b="0" i="0" u="none" strike="noStrike" cap="none" normalizeH="0" baseline="0" dirty="0" smtClean="0">
                          <a:ln>
                            <a:noFill/>
                          </a:ln>
                          <a:solidFill>
                            <a:schemeClr val="tx1"/>
                          </a:solidFill>
                          <a:effectLst/>
                          <a:latin typeface="Times New Roman" pitchFamily="18" charset="0"/>
                          <a:cs typeface="Times New Roman" pitchFamily="18" charset="0"/>
                        </a:rPr>
                        <a:t>“No transferring”, “No re-disclosure” </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Lst>
                      </a:pPr>
                      <a:r>
                        <a:rPr kumimoji="0" lang="en-GB" sz="1000" b="0" i="0" u="none" strike="noStrike" cap="none" normalizeH="0" baseline="0" dirty="0" smtClean="0">
                          <a:ln>
                            <a:noFill/>
                          </a:ln>
                          <a:solidFill>
                            <a:schemeClr val="tx1"/>
                          </a:solidFill>
                          <a:effectLst/>
                          <a:latin typeface="Times New Roman" pitchFamily="18" charset="0"/>
                          <a:cs typeface="Times New Roman" pitchFamily="18" charset="0"/>
                        </a:rPr>
                        <a:t>“No circulation” , “Do not duplicate”</a:t>
                      </a:r>
                    </a:p>
                  </a:txBody>
                  <a:tcPr marT="45742" marB="457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3091" name="Picture 27" descr="eco_02_Gr_Wh1_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1800" y="5105400"/>
            <a:ext cx="20828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2" name="Text Box 28"/>
          <p:cNvSpPr txBox="1">
            <a:spLocks noChangeArrowheads="1"/>
          </p:cNvSpPr>
          <p:nvPr/>
        </p:nvSpPr>
        <p:spPr bwMode="auto">
          <a:xfrm>
            <a:off x="5736821" y="2922376"/>
            <a:ext cx="27863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itchFamily="18" charset="0"/>
              </a:defRPr>
            </a:lvl1pPr>
            <a:lvl2pPr marL="742950" indent="-285750" eaLnBrk="0" hangingPunct="0">
              <a:defRPr b="1">
                <a:solidFill>
                  <a:schemeClr val="tx1"/>
                </a:solidFill>
                <a:latin typeface="Times New Roman" pitchFamily="18" charset="0"/>
              </a:defRPr>
            </a:lvl2pPr>
            <a:lvl3pPr marL="1143000" indent="-228600" eaLnBrk="0" hangingPunct="0">
              <a:defRPr b="1">
                <a:solidFill>
                  <a:schemeClr val="tx1"/>
                </a:solidFill>
                <a:latin typeface="Times New Roman" pitchFamily="18" charset="0"/>
              </a:defRPr>
            </a:lvl3pPr>
            <a:lvl4pPr marL="1600200" indent="-228600" eaLnBrk="0" hangingPunct="0">
              <a:defRPr b="1">
                <a:solidFill>
                  <a:schemeClr val="tx1"/>
                </a:solidFill>
                <a:latin typeface="Times New Roman" pitchFamily="18" charset="0"/>
              </a:defRPr>
            </a:lvl4pPr>
            <a:lvl5pPr marL="2057400" indent="-228600" eaLnBrk="0" hangingPunct="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eaLnBrk="1" hangingPunct="1"/>
            <a:r>
              <a:rPr lang="en-US" altLang="en-US" sz="2400" dirty="0" smtClean="0">
                <a:latin typeface="+mj-lt"/>
              </a:rPr>
              <a:t>Activity Diagrams</a:t>
            </a:r>
            <a:endParaRPr lang="en-IN" altLang="en-US" sz="2400" dirty="0">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990600"/>
            <a:ext cx="8382000" cy="5135563"/>
          </a:xfrm>
        </p:spPr>
        <p:txBody>
          <a:bodyPr/>
          <a:lstStyle/>
          <a:p>
            <a:r>
              <a:rPr lang="en-US" sz="2000" dirty="0" smtClean="0"/>
              <a:t>The </a:t>
            </a:r>
            <a:r>
              <a:rPr lang="en-US" sz="2000" b="1" dirty="0" err="1"/>
              <a:t>localPrecondition</a:t>
            </a:r>
            <a:r>
              <a:rPr lang="en-US" sz="2000" dirty="0"/>
              <a:t> and </a:t>
            </a:r>
            <a:r>
              <a:rPr lang="en-US" sz="2000" b="1" dirty="0" err="1"/>
              <a:t>localPostcondition</a:t>
            </a:r>
            <a:r>
              <a:rPr lang="en-US" sz="2000" dirty="0"/>
              <a:t> for an Action are Constraints that should hold when an execution of an Action starts and completes, respectively. </a:t>
            </a:r>
            <a:endParaRPr lang="en-US" sz="2000" dirty="0" smtClean="0"/>
          </a:p>
          <a:p>
            <a:endParaRPr lang="en-US" sz="2000" dirty="0"/>
          </a:p>
          <a:p>
            <a:r>
              <a:rPr lang="en-US" sz="2000" dirty="0"/>
              <a:t>An </a:t>
            </a:r>
            <a:r>
              <a:rPr lang="en-US" sz="2000" b="1" dirty="0" err="1"/>
              <a:t>OpaqueAction</a:t>
            </a:r>
            <a:r>
              <a:rPr lang="en-US" sz="2000" dirty="0"/>
              <a:t> is an Action whose specification may be given in a textual concrete syntax other than </a:t>
            </a:r>
            <a:r>
              <a:rPr lang="en-US" sz="2000" dirty="0" smtClean="0"/>
              <a:t>UML. </a:t>
            </a:r>
            <a:r>
              <a:rPr lang="en-US" sz="2000" dirty="0"/>
              <a:t>An </a:t>
            </a:r>
            <a:r>
              <a:rPr lang="en-US" sz="2000" dirty="0" err="1"/>
              <a:t>OpaqueAction</a:t>
            </a:r>
            <a:r>
              <a:rPr lang="en-US" sz="2000" dirty="0"/>
              <a:t> has a body that consists of a sequence of text Strings representing alternative </a:t>
            </a:r>
            <a:r>
              <a:rPr lang="en-US" sz="2000" dirty="0" smtClean="0"/>
              <a:t>means </a:t>
            </a:r>
            <a:r>
              <a:rPr lang="en-US" sz="2000" dirty="0"/>
              <a:t>of specifying the behavior of the Action </a:t>
            </a:r>
            <a:endParaRPr lang="en-US" sz="2000" dirty="0" smtClean="0"/>
          </a:p>
          <a:p>
            <a:endParaRPr lang="en-US" sz="2000" dirty="0"/>
          </a:p>
          <a:p>
            <a:endParaRPr lang="en-US" sz="20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104769" y="53109"/>
            <a:ext cx="1503938" cy="523220"/>
          </a:xfrm>
          <a:prstGeom prst="rect">
            <a:avLst/>
          </a:prstGeom>
          <a:noFill/>
        </p:spPr>
        <p:txBody>
          <a:bodyPr wrap="none" rtlCol="0">
            <a:spAutoFit/>
          </a:bodyPr>
          <a:lstStyle/>
          <a:p>
            <a:r>
              <a:rPr lang="en-US" sz="2800" dirty="0" smtClean="0">
                <a:latin typeface="+mj-lt"/>
              </a:rPr>
              <a:t>Actions</a:t>
            </a:r>
            <a:endParaRPr lang="en-US" sz="2800" dirty="0">
              <a:latin typeface="+mj-lt"/>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182496368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0" y="47336"/>
            <a:ext cx="1523174" cy="523220"/>
          </a:xfrm>
          <a:prstGeom prst="rect">
            <a:avLst/>
          </a:prstGeom>
          <a:noFill/>
        </p:spPr>
        <p:txBody>
          <a:bodyPr wrap="none" rtlCol="0">
            <a:spAutoFit/>
          </a:bodyPr>
          <a:lstStyle/>
          <a:p>
            <a:r>
              <a:rPr lang="en-US" sz="2800" dirty="0" smtClean="0"/>
              <a:t>Notation</a:t>
            </a:r>
            <a:endParaRPr lang="en-US" sz="2800" dirty="0">
              <a:latin typeface="+mj-lt"/>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157288"/>
            <a:ext cx="1466850" cy="151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7938" y="2971800"/>
            <a:ext cx="4048125" cy="21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3099" y="3505200"/>
            <a:ext cx="6276975"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5629275"/>
            <a:ext cx="3990975"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852095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0" y="47336"/>
            <a:ext cx="1523174" cy="523220"/>
          </a:xfrm>
          <a:prstGeom prst="rect">
            <a:avLst/>
          </a:prstGeom>
          <a:noFill/>
        </p:spPr>
        <p:txBody>
          <a:bodyPr wrap="none" rtlCol="0">
            <a:spAutoFit/>
          </a:bodyPr>
          <a:lstStyle/>
          <a:p>
            <a:r>
              <a:rPr lang="en-US" sz="2800" dirty="0" smtClean="0"/>
              <a:t>Notation</a:t>
            </a:r>
            <a:endParaRPr lang="en-US" sz="2800" dirty="0">
              <a:latin typeface="+mj-lt"/>
            </a:endParaRP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0099" y="1231900"/>
            <a:ext cx="174307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0499" y="2168525"/>
            <a:ext cx="3238500"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9636" y="2755900"/>
            <a:ext cx="1800225"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5499" y="4051300"/>
            <a:ext cx="2076450"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127510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0" y="47336"/>
            <a:ext cx="1680268" cy="523220"/>
          </a:xfrm>
          <a:prstGeom prst="rect">
            <a:avLst/>
          </a:prstGeom>
          <a:noFill/>
        </p:spPr>
        <p:txBody>
          <a:bodyPr wrap="none" rtlCol="0">
            <a:spAutoFit/>
          </a:bodyPr>
          <a:lstStyle/>
          <a:p>
            <a:r>
              <a:rPr lang="en-US" sz="2800" dirty="0" smtClean="0"/>
              <a:t>Examples</a:t>
            </a:r>
            <a:endParaRPr lang="en-US" sz="2800" dirty="0">
              <a:latin typeface="+mj-lt"/>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884" y="1393374"/>
            <a:ext cx="7810500" cy="2276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609" y="3657450"/>
            <a:ext cx="535305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883944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0" y="47336"/>
            <a:ext cx="1680268" cy="523220"/>
          </a:xfrm>
          <a:prstGeom prst="rect">
            <a:avLst/>
          </a:prstGeom>
          <a:noFill/>
        </p:spPr>
        <p:txBody>
          <a:bodyPr wrap="none" rtlCol="0">
            <a:spAutoFit/>
          </a:bodyPr>
          <a:lstStyle/>
          <a:p>
            <a:r>
              <a:rPr lang="en-US" sz="2800" dirty="0" smtClean="0"/>
              <a:t>Examples</a:t>
            </a:r>
            <a:endParaRPr lang="en-US" sz="2800" dirty="0">
              <a:latin typeface="+mj-lt"/>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599" y="1480457"/>
            <a:ext cx="7839075" cy="2151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606650"/>
            <a:ext cx="527685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329082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0" y="47336"/>
            <a:ext cx="1680268" cy="523220"/>
          </a:xfrm>
          <a:prstGeom prst="rect">
            <a:avLst/>
          </a:prstGeom>
          <a:noFill/>
        </p:spPr>
        <p:txBody>
          <a:bodyPr wrap="none" rtlCol="0">
            <a:spAutoFit/>
          </a:bodyPr>
          <a:lstStyle/>
          <a:p>
            <a:r>
              <a:rPr lang="en-US" sz="2800" dirty="0" smtClean="0"/>
              <a:t>Examples</a:t>
            </a:r>
            <a:endParaRPr lang="en-US" sz="2800" dirty="0">
              <a:latin typeface="+mj-lt"/>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037" y="1209675"/>
            <a:ext cx="5495925"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1375" y="3576638"/>
            <a:ext cx="2457450"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667022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0" y="47336"/>
            <a:ext cx="1680268" cy="523220"/>
          </a:xfrm>
          <a:prstGeom prst="rect">
            <a:avLst/>
          </a:prstGeom>
          <a:noFill/>
        </p:spPr>
        <p:txBody>
          <a:bodyPr wrap="none" rtlCol="0">
            <a:spAutoFit/>
          </a:bodyPr>
          <a:lstStyle/>
          <a:p>
            <a:r>
              <a:rPr lang="en-US" sz="2800" dirty="0" smtClean="0"/>
              <a:t>Examples</a:t>
            </a:r>
            <a:endParaRPr lang="en-US" sz="2800" dirty="0">
              <a:latin typeface="+mj-lt"/>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175" y="1266825"/>
            <a:ext cx="5657850" cy="216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825" y="3609975"/>
            <a:ext cx="211455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568118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6" y="838200"/>
            <a:ext cx="8604197" cy="5135563"/>
          </a:xfrm>
        </p:spPr>
        <p:txBody>
          <a:bodyPr/>
          <a:lstStyle/>
          <a:p>
            <a:r>
              <a:rPr lang="en-US" sz="1800" dirty="0"/>
              <a:t>An </a:t>
            </a:r>
            <a:r>
              <a:rPr lang="en-US" sz="1800" dirty="0" err="1"/>
              <a:t>ExecutableNode</a:t>
            </a:r>
            <a:r>
              <a:rPr lang="en-US" sz="1800" dirty="0"/>
              <a:t> is a kind of </a:t>
            </a:r>
            <a:r>
              <a:rPr lang="en-US" sz="1800" dirty="0" err="1"/>
              <a:t>ActivityNode</a:t>
            </a:r>
            <a:r>
              <a:rPr lang="en-US" sz="1800" dirty="0"/>
              <a:t> that may be executed as a step in the overall </a:t>
            </a:r>
            <a:r>
              <a:rPr lang="en-US" sz="1800" dirty="0" smtClean="0"/>
              <a:t>desired </a:t>
            </a:r>
            <a:r>
              <a:rPr lang="en-US" sz="1800" dirty="0"/>
              <a:t>behavior of the containing Activity </a:t>
            </a:r>
            <a:endParaRPr lang="en-US" sz="1800" dirty="0" smtClean="0"/>
          </a:p>
          <a:p>
            <a:r>
              <a:rPr lang="en-US" sz="1800" dirty="0" smtClean="0"/>
              <a:t>The </a:t>
            </a:r>
            <a:r>
              <a:rPr lang="en-US" sz="1800" dirty="0" err="1"/>
              <a:t>ControlNodes</a:t>
            </a:r>
            <a:r>
              <a:rPr lang="en-US" sz="1800" dirty="0"/>
              <a:t> and </a:t>
            </a:r>
            <a:r>
              <a:rPr lang="en-US" sz="1800" dirty="0" err="1"/>
              <a:t>ObjectNodes</a:t>
            </a:r>
            <a:r>
              <a:rPr lang="en-US" sz="1800" dirty="0"/>
              <a:t> in an Activity are largely there to control the sequencing and to manage the flow of data between the </a:t>
            </a:r>
            <a:r>
              <a:rPr lang="en-US" sz="1800" dirty="0" err="1"/>
              <a:t>ExecutableNodes</a:t>
            </a:r>
            <a:r>
              <a:rPr lang="en-US" sz="1800" dirty="0"/>
              <a:t> of the Activity. </a:t>
            </a:r>
            <a:endParaRPr lang="en-US" sz="1800" i="1"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810000" y="47336"/>
            <a:ext cx="2906565" cy="523220"/>
          </a:xfrm>
          <a:prstGeom prst="rect">
            <a:avLst/>
          </a:prstGeom>
          <a:noFill/>
        </p:spPr>
        <p:txBody>
          <a:bodyPr wrap="none" rtlCol="0">
            <a:spAutoFit/>
          </a:bodyPr>
          <a:lstStyle/>
          <a:p>
            <a:r>
              <a:rPr lang="en-US" sz="2800" dirty="0" smtClean="0"/>
              <a:t>Executable Nodes</a:t>
            </a:r>
            <a:endParaRPr lang="en-US" sz="2800" dirty="0">
              <a:latin typeface="+mj-lt"/>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663" y="2495550"/>
            <a:ext cx="7686675"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92444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6" y="838200"/>
            <a:ext cx="8604197" cy="5135563"/>
          </a:xfrm>
        </p:spPr>
        <p:txBody>
          <a:bodyPr/>
          <a:lstStyle/>
          <a:p>
            <a:r>
              <a:rPr lang="en-US" sz="1800" dirty="0"/>
              <a:t>An </a:t>
            </a:r>
            <a:r>
              <a:rPr lang="en-US" sz="1800" dirty="0" err="1"/>
              <a:t>ExecutableNode</a:t>
            </a:r>
            <a:r>
              <a:rPr lang="en-US" sz="1800" dirty="0"/>
              <a:t> is a kind of </a:t>
            </a:r>
            <a:r>
              <a:rPr lang="en-US" sz="1800" dirty="0" err="1"/>
              <a:t>ActivityNode</a:t>
            </a:r>
            <a:r>
              <a:rPr lang="en-US" sz="1800" dirty="0"/>
              <a:t> that may be executed as a step in the overall </a:t>
            </a:r>
            <a:r>
              <a:rPr lang="en-US" sz="1800" dirty="0" smtClean="0"/>
              <a:t>desired </a:t>
            </a:r>
            <a:r>
              <a:rPr lang="en-US" sz="1800" dirty="0"/>
              <a:t>behavior of the containing Activity </a:t>
            </a:r>
            <a:endParaRPr lang="en-US" sz="1800" dirty="0" smtClean="0"/>
          </a:p>
          <a:p>
            <a:r>
              <a:rPr lang="en-US" sz="1800" dirty="0" smtClean="0"/>
              <a:t>The </a:t>
            </a:r>
            <a:r>
              <a:rPr lang="en-US" sz="1800" dirty="0" err="1"/>
              <a:t>ControlNodes</a:t>
            </a:r>
            <a:r>
              <a:rPr lang="en-US" sz="1800" dirty="0"/>
              <a:t> and </a:t>
            </a:r>
            <a:r>
              <a:rPr lang="en-US" sz="1800" dirty="0" err="1"/>
              <a:t>ObjectNodes</a:t>
            </a:r>
            <a:r>
              <a:rPr lang="en-US" sz="1800" dirty="0"/>
              <a:t> in an Activity are largely there to control the sequencing and to manage the flow of data between the </a:t>
            </a:r>
            <a:r>
              <a:rPr lang="en-US" sz="1800" dirty="0" err="1"/>
              <a:t>ExecutableNodes</a:t>
            </a:r>
            <a:r>
              <a:rPr lang="en-US" sz="1800" dirty="0"/>
              <a:t> of the Activity. </a:t>
            </a:r>
            <a:endParaRPr lang="en-US" sz="1800" dirty="0" smtClean="0"/>
          </a:p>
          <a:p>
            <a:r>
              <a:rPr lang="en-US" sz="1800" dirty="0"/>
              <a:t>All the incoming and outgoing </a:t>
            </a:r>
            <a:r>
              <a:rPr lang="en-US" sz="1800" dirty="0" err="1"/>
              <a:t>ActivityEdges</a:t>
            </a:r>
            <a:r>
              <a:rPr lang="en-US" sz="1800" dirty="0"/>
              <a:t> of an </a:t>
            </a:r>
            <a:r>
              <a:rPr lang="en-US" sz="1800" dirty="0" err="1"/>
              <a:t>ExecutableNode</a:t>
            </a:r>
            <a:r>
              <a:rPr lang="en-US" sz="1800" dirty="0"/>
              <a:t> shall be </a:t>
            </a:r>
            <a:r>
              <a:rPr lang="en-US" sz="1800" dirty="0" err="1"/>
              <a:t>ControlFlows</a:t>
            </a:r>
            <a:r>
              <a:rPr lang="en-US" sz="1800" dirty="0"/>
              <a:t>. </a:t>
            </a:r>
            <a:endParaRPr lang="en-US" sz="1800" dirty="0" smtClean="0"/>
          </a:p>
          <a:p>
            <a:r>
              <a:rPr lang="en-US" sz="1800" dirty="0"/>
              <a:t>An </a:t>
            </a:r>
            <a:r>
              <a:rPr lang="en-US" sz="1800" dirty="0" err="1"/>
              <a:t>ExecutableNode</a:t>
            </a:r>
            <a:r>
              <a:rPr lang="en-US" sz="1800" dirty="0"/>
              <a:t> may also consume and produce data, but it must do so through related </a:t>
            </a:r>
            <a:r>
              <a:rPr lang="en-US" sz="1800" dirty="0" err="1"/>
              <a:t>ObjectNodes</a:t>
            </a:r>
            <a:r>
              <a:rPr lang="en-US" sz="1800" dirty="0"/>
              <a:t> </a:t>
            </a:r>
            <a:endParaRPr lang="en-US" sz="1800" dirty="0" smtClean="0"/>
          </a:p>
          <a:p>
            <a:r>
              <a:rPr lang="en-US" sz="1800" dirty="0"/>
              <a:t>An </a:t>
            </a:r>
            <a:r>
              <a:rPr lang="en-US" sz="1800" dirty="0" err="1"/>
              <a:t>ExecutableNode</a:t>
            </a:r>
            <a:r>
              <a:rPr lang="en-US" sz="1800" dirty="0"/>
              <a:t> shall not execute until all incoming </a:t>
            </a:r>
            <a:r>
              <a:rPr lang="en-US" sz="1800" dirty="0" err="1"/>
              <a:t>ControlFlows</a:t>
            </a:r>
            <a:r>
              <a:rPr lang="en-US" sz="1800" dirty="0"/>
              <a:t> (if any) are offering tokens </a:t>
            </a:r>
            <a:r>
              <a:rPr lang="en-US" sz="1800" dirty="0" smtClean="0"/>
              <a:t>=&gt;</a:t>
            </a:r>
            <a:r>
              <a:rPr lang="en-US" sz="1800" dirty="0"/>
              <a:t>there is an </a:t>
            </a:r>
            <a:r>
              <a:rPr lang="en-US" sz="1800" i="1" dirty="0"/>
              <a:t>implicit join </a:t>
            </a:r>
            <a:r>
              <a:rPr lang="en-US" sz="1800" dirty="0"/>
              <a:t>on the incoming Control Flows. </a:t>
            </a:r>
            <a:endParaRPr lang="en-US" sz="1800" dirty="0" smtClean="0"/>
          </a:p>
          <a:p>
            <a:r>
              <a:rPr lang="en-US" sz="1800" dirty="0"/>
              <a:t>Before an </a:t>
            </a:r>
            <a:r>
              <a:rPr lang="en-US" sz="1800" dirty="0" err="1"/>
              <a:t>ExecutableNode</a:t>
            </a:r>
            <a:r>
              <a:rPr lang="en-US" sz="1800" dirty="0"/>
              <a:t> begins executing, it accepts all tokens offered on incoming </a:t>
            </a:r>
            <a:r>
              <a:rPr lang="en-US" sz="1800" dirty="0" err="1"/>
              <a:t>ControlFlows</a:t>
            </a:r>
            <a:r>
              <a:rPr lang="en-US" sz="1800" dirty="0"/>
              <a:t> </a:t>
            </a:r>
            <a:endParaRPr lang="en-US" sz="1800" dirty="0" smtClean="0"/>
          </a:p>
          <a:p>
            <a:r>
              <a:rPr lang="en-US" sz="1800" dirty="0"/>
              <a:t>If multiple tokens are being offered on a </a:t>
            </a:r>
            <a:r>
              <a:rPr lang="en-US" sz="1800" dirty="0" err="1"/>
              <a:t>ControlFlow</a:t>
            </a:r>
            <a:r>
              <a:rPr lang="en-US" sz="1800" dirty="0"/>
              <a:t>, they are all consumed </a:t>
            </a:r>
            <a:endParaRPr lang="en-US" sz="1800" dirty="0" smtClean="0"/>
          </a:p>
          <a:p>
            <a:r>
              <a:rPr lang="en-US" sz="1800" dirty="0" smtClean="0"/>
              <a:t>Multiple </a:t>
            </a:r>
            <a:r>
              <a:rPr lang="en-US" sz="1800" dirty="0"/>
              <a:t>concurrent executions of an </a:t>
            </a:r>
            <a:r>
              <a:rPr lang="en-US" sz="1800" dirty="0" err="1"/>
              <a:t>ExecutableNode</a:t>
            </a:r>
            <a:r>
              <a:rPr lang="en-US" sz="1800" dirty="0"/>
              <a:t> may be ongoing at one </a:t>
            </a:r>
            <a:r>
              <a:rPr lang="en-US" sz="1800" dirty="0" smtClean="0"/>
              <a:t>time. In </a:t>
            </a:r>
            <a:r>
              <a:rPr lang="en-US" sz="1800" dirty="0"/>
              <a:t>this case, the </a:t>
            </a:r>
            <a:r>
              <a:rPr lang="en-US" sz="1800" dirty="0" err="1"/>
              <a:t>ExecutableNode</a:t>
            </a:r>
            <a:r>
              <a:rPr lang="en-US" sz="1800" dirty="0"/>
              <a:t> holds one control token for each concurrent execution. </a:t>
            </a:r>
            <a:endParaRPr lang="en-US" sz="1800" i="1"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810000" y="47336"/>
            <a:ext cx="2906565" cy="523220"/>
          </a:xfrm>
          <a:prstGeom prst="rect">
            <a:avLst/>
          </a:prstGeom>
          <a:noFill/>
        </p:spPr>
        <p:txBody>
          <a:bodyPr wrap="none" rtlCol="0">
            <a:spAutoFit/>
          </a:bodyPr>
          <a:lstStyle/>
          <a:p>
            <a:r>
              <a:rPr lang="en-US" sz="2800" dirty="0" smtClean="0"/>
              <a:t>Executable Nodes</a:t>
            </a:r>
            <a:endParaRPr lang="en-US" sz="2800" dirty="0">
              <a:latin typeface="+mj-lt"/>
            </a:endParaRPr>
          </a:p>
        </p:txBody>
      </p:sp>
    </p:spTree>
    <p:extLst>
      <p:ext uri="{BB962C8B-B14F-4D97-AF65-F5344CB8AC3E}">
        <p14:creationId xmlns:p14="http://schemas.microsoft.com/office/powerpoint/2010/main" val="318132659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6" y="838200"/>
            <a:ext cx="8604197" cy="5135563"/>
          </a:xfrm>
        </p:spPr>
        <p:txBody>
          <a:bodyPr/>
          <a:lstStyle/>
          <a:p>
            <a:r>
              <a:rPr lang="en-US" sz="1800" dirty="0"/>
              <a:t>When an </a:t>
            </a:r>
            <a:r>
              <a:rPr lang="en-US" sz="1800" dirty="0" err="1"/>
              <a:t>ExecutableNode</a:t>
            </a:r>
            <a:r>
              <a:rPr lang="en-US" sz="1800" dirty="0"/>
              <a:t> completes an execution, the control token representing that execution is removed from the </a:t>
            </a:r>
            <a:r>
              <a:rPr lang="en-US" sz="1800" dirty="0" err="1"/>
              <a:t>ExecutableNode</a:t>
            </a:r>
            <a:r>
              <a:rPr lang="en-US" sz="1800" dirty="0"/>
              <a:t> and control tokens are offered on all outgoing </a:t>
            </a:r>
            <a:r>
              <a:rPr lang="en-US" sz="1800" dirty="0" err="1"/>
              <a:t>ControlFlows</a:t>
            </a:r>
            <a:r>
              <a:rPr lang="en-US" sz="1800" dirty="0"/>
              <a:t> of the </a:t>
            </a:r>
            <a:r>
              <a:rPr lang="en-US" sz="1800" dirty="0" err="1"/>
              <a:t>ExecutableNode</a:t>
            </a:r>
            <a:r>
              <a:rPr lang="en-US" sz="1800" dirty="0"/>
              <a:t> </a:t>
            </a:r>
            <a:r>
              <a:rPr lang="en-US" sz="1800" dirty="0" smtClean="0"/>
              <a:t>=&gt; </a:t>
            </a:r>
            <a:r>
              <a:rPr lang="en-US" sz="1800" dirty="0"/>
              <a:t>there is an </a:t>
            </a:r>
            <a:r>
              <a:rPr lang="en-US" sz="1800" i="1" dirty="0"/>
              <a:t>implicit fork </a:t>
            </a:r>
            <a:r>
              <a:rPr lang="en-US" sz="1800" dirty="0"/>
              <a:t>of the flow of control from the </a:t>
            </a:r>
            <a:r>
              <a:rPr lang="en-US" sz="1800" dirty="0" err="1"/>
              <a:t>ExecutableNode</a:t>
            </a:r>
            <a:r>
              <a:rPr lang="en-US" sz="1800" dirty="0"/>
              <a:t> to its outgoing </a:t>
            </a:r>
            <a:r>
              <a:rPr lang="en-US" sz="1800" dirty="0" err="1"/>
              <a:t>ControlFlows</a:t>
            </a:r>
            <a:r>
              <a:rPr lang="en-US" sz="1800" dirty="0"/>
              <a:t>. </a:t>
            </a:r>
            <a:endParaRPr lang="en-US" sz="1800" i="1"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810000" y="47336"/>
            <a:ext cx="2906565" cy="523220"/>
          </a:xfrm>
          <a:prstGeom prst="rect">
            <a:avLst/>
          </a:prstGeom>
          <a:noFill/>
        </p:spPr>
        <p:txBody>
          <a:bodyPr wrap="none" rtlCol="0">
            <a:spAutoFit/>
          </a:bodyPr>
          <a:lstStyle/>
          <a:p>
            <a:r>
              <a:rPr lang="en-US" sz="2800" dirty="0" smtClean="0"/>
              <a:t>Executable Nodes</a:t>
            </a:r>
            <a:endParaRPr lang="en-US" sz="2800" dirty="0">
              <a:latin typeface="+mj-lt"/>
            </a:endParaRPr>
          </a:p>
        </p:txBody>
      </p:sp>
    </p:spTree>
    <p:extLst>
      <p:ext uri="{BB962C8B-B14F-4D97-AF65-F5344CB8AC3E}">
        <p14:creationId xmlns:p14="http://schemas.microsoft.com/office/powerpoint/2010/main" val="237460642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6" y="838200"/>
            <a:ext cx="8604197" cy="5135563"/>
          </a:xfrm>
        </p:spPr>
        <p:txBody>
          <a:bodyPr/>
          <a:lstStyle/>
          <a:p>
            <a:r>
              <a:rPr lang="en-US" sz="1800" dirty="0"/>
              <a:t>An exception is a value used to identify a non-normal completion mode of an </a:t>
            </a:r>
            <a:r>
              <a:rPr lang="en-US" sz="1800" dirty="0" smtClean="0"/>
              <a:t>execution. </a:t>
            </a:r>
          </a:p>
          <a:p>
            <a:endParaRPr lang="en-US" sz="1800" i="1" dirty="0"/>
          </a:p>
          <a:p>
            <a:r>
              <a:rPr lang="en-US" sz="1800" dirty="0"/>
              <a:t>If an exception is raised </a:t>
            </a:r>
            <a:r>
              <a:rPr lang="en-US" sz="1800" dirty="0" smtClean="0"/>
              <a:t>within </a:t>
            </a:r>
            <a:r>
              <a:rPr lang="en-US" sz="1800" dirty="0"/>
              <a:t>the execution of an </a:t>
            </a:r>
            <a:r>
              <a:rPr lang="en-US" sz="1800" dirty="0" err="1"/>
              <a:t>ExecutableNode</a:t>
            </a:r>
            <a:r>
              <a:rPr lang="en-US" sz="1800" dirty="0"/>
              <a:t> and not handled within that execution, then the execution is terminated and the exception is propagated out of the </a:t>
            </a:r>
            <a:r>
              <a:rPr lang="en-US" sz="1800" dirty="0" err="1"/>
              <a:t>ExecutableNode</a:t>
            </a:r>
            <a:r>
              <a:rPr lang="en-US" sz="1800" dirty="0"/>
              <a:t>. </a:t>
            </a:r>
            <a:endParaRPr lang="en-US" sz="1800" dirty="0" smtClean="0"/>
          </a:p>
          <a:p>
            <a:endParaRPr lang="en-US" sz="1800" i="1" dirty="0"/>
          </a:p>
          <a:p>
            <a:r>
              <a:rPr lang="en-US" sz="1800" dirty="0"/>
              <a:t>An </a:t>
            </a:r>
            <a:r>
              <a:rPr lang="en-US" sz="1800" dirty="0" err="1"/>
              <a:t>ExecutableNode</a:t>
            </a:r>
            <a:r>
              <a:rPr lang="en-US" sz="1800" dirty="0"/>
              <a:t> may have one or more </a:t>
            </a:r>
            <a:r>
              <a:rPr lang="en-US" sz="1800" dirty="0" err="1"/>
              <a:t>ExceptionHandlers</a:t>
            </a:r>
            <a:r>
              <a:rPr lang="en-US" sz="1800" dirty="0"/>
              <a:t> that are used to deal with exceptions that may be propagated out of the </a:t>
            </a:r>
            <a:r>
              <a:rPr lang="en-US" sz="1800" dirty="0" err="1"/>
              <a:t>ExecutableNode</a:t>
            </a:r>
            <a:r>
              <a:rPr lang="en-US" sz="1800" dirty="0"/>
              <a:t> </a:t>
            </a:r>
            <a:endParaRPr lang="en-US" sz="1800" dirty="0" smtClean="0"/>
          </a:p>
          <a:p>
            <a:endParaRPr lang="en-US" sz="1800" i="1" dirty="0"/>
          </a:p>
          <a:p>
            <a:r>
              <a:rPr lang="en-US" sz="1800" dirty="0"/>
              <a:t>If an exception is propagated out of the </a:t>
            </a:r>
            <a:r>
              <a:rPr lang="en-US" sz="1800" dirty="0" err="1"/>
              <a:t>protectedNode</a:t>
            </a:r>
            <a:r>
              <a:rPr lang="en-US" sz="1800" dirty="0"/>
              <a:t>, then the set of handlers is examined for a handler that matches the exception. A handler matches if the type of the exception is the same as, or a (direct or indirect) subtype of, one of the </a:t>
            </a:r>
            <a:r>
              <a:rPr lang="en-US" sz="1800" dirty="0" err="1"/>
              <a:t>exceptionTypes</a:t>
            </a:r>
            <a:r>
              <a:rPr lang="en-US" sz="1800" dirty="0"/>
              <a:t> of the handler. If there is a match, the handler catches the exception. If there are multiple matches, exactly one handler catches the exception, but it is not defined which does. </a:t>
            </a:r>
            <a:endParaRPr lang="en-US" sz="1800" i="1"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2743200" y="47336"/>
            <a:ext cx="5240537" cy="523220"/>
          </a:xfrm>
          <a:prstGeom prst="rect">
            <a:avLst/>
          </a:prstGeom>
          <a:noFill/>
        </p:spPr>
        <p:txBody>
          <a:bodyPr wrap="none" rtlCol="0">
            <a:spAutoFit/>
          </a:bodyPr>
          <a:lstStyle/>
          <a:p>
            <a:r>
              <a:rPr lang="en-US" sz="2800" dirty="0" smtClean="0"/>
              <a:t>Exception &amp; Exception Handlers</a:t>
            </a:r>
            <a:endParaRPr lang="en-US" sz="2800" dirty="0">
              <a:latin typeface="+mj-lt"/>
            </a:endParaRPr>
          </a:p>
        </p:txBody>
      </p:sp>
    </p:spTree>
    <p:extLst>
      <p:ext uri="{BB962C8B-B14F-4D97-AF65-F5344CB8AC3E}">
        <p14:creationId xmlns:p14="http://schemas.microsoft.com/office/powerpoint/2010/main" val="31256669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990600"/>
            <a:ext cx="8382000" cy="5135563"/>
          </a:xfrm>
        </p:spPr>
        <p:txBody>
          <a:bodyPr/>
          <a:lstStyle/>
          <a:p>
            <a:r>
              <a:rPr lang="en-US" sz="2000" dirty="0"/>
              <a:t>A Pin represents an input to an Action or an output from an Action. An </a:t>
            </a:r>
            <a:r>
              <a:rPr lang="en-US" sz="2000" dirty="0" err="1"/>
              <a:t>InputPin</a:t>
            </a:r>
            <a:r>
              <a:rPr lang="en-US" sz="2000" dirty="0"/>
              <a:t> represents an input, while an </a:t>
            </a:r>
            <a:r>
              <a:rPr lang="en-US" sz="2000" dirty="0" err="1"/>
              <a:t>OutputPin</a:t>
            </a:r>
            <a:r>
              <a:rPr lang="en-US" sz="2000" dirty="0"/>
              <a:t> represents an output. </a:t>
            </a:r>
          </a:p>
          <a:p>
            <a:endParaRPr lang="en-US" sz="2000" dirty="0"/>
          </a:p>
          <a:p>
            <a:r>
              <a:rPr lang="en-US" sz="2000" dirty="0"/>
              <a:t>A Pin is a kind of </a:t>
            </a:r>
            <a:r>
              <a:rPr lang="en-US" sz="2000" b="1" dirty="0" err="1"/>
              <a:t>ObjectNode</a:t>
            </a:r>
            <a:r>
              <a:rPr lang="en-US" sz="2000" dirty="0"/>
              <a:t> ; so it </a:t>
            </a:r>
            <a:r>
              <a:rPr lang="en-US" sz="2000" b="1" dirty="0"/>
              <a:t>holds object tokens </a:t>
            </a:r>
            <a:r>
              <a:rPr lang="en-US" sz="2000" dirty="0"/>
              <a:t>that contain values of a specified Type </a:t>
            </a:r>
          </a:p>
          <a:p>
            <a:endParaRPr lang="en-US" sz="20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104769" y="53109"/>
            <a:ext cx="942887" cy="523220"/>
          </a:xfrm>
          <a:prstGeom prst="rect">
            <a:avLst/>
          </a:prstGeom>
          <a:noFill/>
        </p:spPr>
        <p:txBody>
          <a:bodyPr wrap="none" rtlCol="0">
            <a:spAutoFit/>
          </a:bodyPr>
          <a:lstStyle/>
          <a:p>
            <a:r>
              <a:rPr lang="en-US" sz="2800" dirty="0" smtClean="0">
                <a:latin typeface="+mj-lt"/>
              </a:rPr>
              <a:t>Pins</a:t>
            </a:r>
            <a:endParaRPr lang="en-US" sz="2800" dirty="0">
              <a:latin typeface="+mj-lt"/>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238973880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6" y="838200"/>
            <a:ext cx="8604197" cy="5135563"/>
          </a:xfrm>
        </p:spPr>
        <p:txBody>
          <a:bodyPr/>
          <a:lstStyle/>
          <a:p>
            <a:r>
              <a:rPr lang="en-US" sz="1800" dirty="0"/>
              <a:t>If an </a:t>
            </a:r>
            <a:r>
              <a:rPr lang="en-US" sz="1800" dirty="0" err="1"/>
              <a:t>ExceptionHandler</a:t>
            </a:r>
            <a:r>
              <a:rPr lang="en-US" sz="1800" dirty="0"/>
              <a:t> catches an exception, the exception is wrapped in an object token that is placed on the </a:t>
            </a:r>
            <a:r>
              <a:rPr lang="en-US" sz="1800" dirty="0" err="1"/>
              <a:t>exceptionInput</a:t>
            </a:r>
            <a:r>
              <a:rPr lang="en-US" sz="1800" dirty="0"/>
              <a:t> </a:t>
            </a:r>
            <a:r>
              <a:rPr lang="en-US" sz="1800" dirty="0" err="1"/>
              <a:t>ObjectNode</a:t>
            </a:r>
            <a:r>
              <a:rPr lang="en-US" sz="1800" dirty="0"/>
              <a:t> for the handler </a:t>
            </a:r>
            <a:endParaRPr lang="en-US" sz="1800" dirty="0" smtClean="0"/>
          </a:p>
          <a:p>
            <a:endParaRPr lang="en-US" sz="1800" i="1" dirty="0"/>
          </a:p>
          <a:p>
            <a:r>
              <a:rPr lang="en-US" sz="1800" dirty="0"/>
              <a:t>The </a:t>
            </a:r>
            <a:r>
              <a:rPr lang="en-US" sz="1800" dirty="0" err="1"/>
              <a:t>handlerBody</a:t>
            </a:r>
            <a:r>
              <a:rPr lang="en-US" sz="1800" dirty="0"/>
              <a:t> of the </a:t>
            </a:r>
            <a:r>
              <a:rPr lang="en-US" sz="1800" dirty="0" err="1"/>
              <a:t>ExceptionHandler</a:t>
            </a:r>
            <a:r>
              <a:rPr lang="en-US" sz="1800" dirty="0"/>
              <a:t> is then executed. </a:t>
            </a:r>
            <a:endParaRPr lang="en-US" sz="1800" dirty="0" smtClean="0"/>
          </a:p>
          <a:p>
            <a:endParaRPr lang="en-US" sz="1800" dirty="0"/>
          </a:p>
          <a:p>
            <a:r>
              <a:rPr lang="en-US" sz="1800" dirty="0"/>
              <a:t>If an </a:t>
            </a:r>
            <a:r>
              <a:rPr lang="en-US" sz="1800" dirty="0" err="1"/>
              <a:t>ExecutableNode</a:t>
            </a:r>
            <a:r>
              <a:rPr lang="en-US" sz="1800" dirty="0"/>
              <a:t> propagates an exception and the node either has no handlers, or no handler matches the propagated exception, then the exception continues to propagate outward. If the exception is not caught at all within the execution of the containing Activity, then the Activity execution terminates and the exception is propagated out of the Activity. If the Activity was invoked synchronously, then the exception is propagated to the caller. If the Activity was invoked asynchronously, then the exception is lost and not propagated further </a:t>
            </a:r>
            <a:endParaRPr lang="en-US" sz="1800" dirty="0" smtClean="0"/>
          </a:p>
          <a:p>
            <a:endParaRPr lang="en-US" sz="1800" i="1" dirty="0"/>
          </a:p>
          <a:p>
            <a:endParaRPr lang="en-US" sz="1800" i="1"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2743200" y="47336"/>
            <a:ext cx="5240537" cy="523220"/>
          </a:xfrm>
          <a:prstGeom prst="rect">
            <a:avLst/>
          </a:prstGeom>
          <a:noFill/>
        </p:spPr>
        <p:txBody>
          <a:bodyPr wrap="none" rtlCol="0">
            <a:spAutoFit/>
          </a:bodyPr>
          <a:lstStyle/>
          <a:p>
            <a:r>
              <a:rPr lang="en-US" sz="2800" dirty="0" smtClean="0"/>
              <a:t>Exception &amp; Exception Handlers</a:t>
            </a:r>
            <a:endParaRPr lang="en-US" sz="2800" dirty="0">
              <a:latin typeface="+mj-lt"/>
            </a:endParaRPr>
          </a:p>
        </p:txBody>
      </p:sp>
    </p:spTree>
    <p:extLst>
      <p:ext uri="{BB962C8B-B14F-4D97-AF65-F5344CB8AC3E}">
        <p14:creationId xmlns:p14="http://schemas.microsoft.com/office/powerpoint/2010/main" val="128279089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4191000" y="69272"/>
            <a:ext cx="1662635" cy="523220"/>
          </a:xfrm>
          <a:prstGeom prst="rect">
            <a:avLst/>
          </a:prstGeom>
          <a:noFill/>
        </p:spPr>
        <p:txBody>
          <a:bodyPr wrap="none" rtlCol="0">
            <a:spAutoFit/>
          </a:bodyPr>
          <a:lstStyle/>
          <a:p>
            <a:r>
              <a:rPr lang="en-US" sz="2800" dirty="0" smtClean="0"/>
              <a:t>Notations</a:t>
            </a:r>
            <a:endParaRPr lang="en-US" sz="2800" dirty="0">
              <a:latin typeface="+mj-lt"/>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12" y="1163637"/>
            <a:ext cx="1524000"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612" y="1973262"/>
            <a:ext cx="2181225"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012" y="2590800"/>
            <a:ext cx="4330755" cy="1092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012" y="3683607"/>
            <a:ext cx="230505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5979" y="4191000"/>
            <a:ext cx="5019675" cy="872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8612" y="5196588"/>
            <a:ext cx="329565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249040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4191000" y="69272"/>
            <a:ext cx="1680268" cy="523220"/>
          </a:xfrm>
          <a:prstGeom prst="rect">
            <a:avLst/>
          </a:prstGeom>
          <a:noFill/>
        </p:spPr>
        <p:txBody>
          <a:bodyPr wrap="none" rtlCol="0">
            <a:spAutoFit/>
          </a:bodyPr>
          <a:lstStyle/>
          <a:p>
            <a:r>
              <a:rPr lang="en-US" sz="2800" dirty="0" smtClean="0"/>
              <a:t>Examples</a:t>
            </a:r>
            <a:endParaRPr lang="en-US" sz="2800" dirty="0">
              <a:latin typeface="+mj-lt"/>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5438" y="1595438"/>
            <a:ext cx="59531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72079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971540"/>
            <a:ext cx="8382000" cy="5135563"/>
          </a:xfrm>
        </p:spPr>
        <p:txBody>
          <a:bodyPr/>
          <a:lstStyle/>
          <a:p>
            <a:r>
              <a:rPr lang="en-US" sz="2000" dirty="0"/>
              <a:t>Values held in the tokens of the </a:t>
            </a:r>
            <a:r>
              <a:rPr lang="en-US" sz="2000" dirty="0" err="1"/>
              <a:t>InputPins</a:t>
            </a:r>
            <a:r>
              <a:rPr lang="en-US" sz="2000" dirty="0"/>
              <a:t> of an Action provide the input data for executions of the Action, and the output data from Action executions are placed on the </a:t>
            </a:r>
            <a:r>
              <a:rPr lang="en-US" sz="2000" dirty="0" err="1"/>
              <a:t>OutputPins</a:t>
            </a:r>
            <a:r>
              <a:rPr lang="en-US" sz="2000" dirty="0"/>
              <a:t> of the Action </a:t>
            </a:r>
            <a:r>
              <a:rPr lang="en-US" sz="2000" b="1" dirty="0"/>
              <a:t>wrapped in object tokens </a:t>
            </a:r>
            <a:endParaRPr lang="en-US" sz="2000" b="1" dirty="0" smtClean="0"/>
          </a:p>
          <a:p>
            <a:endParaRPr lang="en-US" sz="2000" dirty="0"/>
          </a:p>
          <a:p>
            <a:r>
              <a:rPr lang="en-US" sz="2000" dirty="0"/>
              <a:t>A Pin is also a </a:t>
            </a:r>
            <a:r>
              <a:rPr lang="en-US" sz="2000" b="1" dirty="0" err="1"/>
              <a:t>MultiplicityElement</a:t>
            </a:r>
            <a:r>
              <a:rPr lang="en-US" sz="2000" dirty="0"/>
              <a:t>. The multiplicity bounds on a Pin constrain the total number of values that may be input or output by a single execution of an Action, not the number of tokens it contains </a:t>
            </a:r>
            <a:endParaRPr lang="en-US" sz="2000" dirty="0" smtClean="0"/>
          </a:p>
          <a:p>
            <a:endParaRPr lang="en-US" sz="2000" dirty="0"/>
          </a:p>
          <a:p>
            <a:r>
              <a:rPr lang="en-US" sz="2000" dirty="0"/>
              <a:t>Pin inherits both an </a:t>
            </a:r>
            <a:r>
              <a:rPr lang="en-US" sz="2000" b="1" dirty="0"/>
              <a:t>ordering</a:t>
            </a:r>
            <a:r>
              <a:rPr lang="en-US" sz="2000" dirty="0"/>
              <a:t> attribute from </a:t>
            </a:r>
            <a:r>
              <a:rPr lang="en-US" sz="2000" dirty="0" err="1"/>
              <a:t>ObjectNode</a:t>
            </a:r>
            <a:r>
              <a:rPr lang="en-US" sz="2000" dirty="0"/>
              <a:t> and an </a:t>
            </a:r>
            <a:r>
              <a:rPr lang="en-US" sz="2000" b="1" dirty="0" err="1"/>
              <a:t>isOrdered</a:t>
            </a:r>
            <a:r>
              <a:rPr lang="en-US" sz="2000" dirty="0"/>
              <a:t> attribute from </a:t>
            </a:r>
            <a:r>
              <a:rPr lang="en-US" sz="2000" dirty="0" err="1"/>
              <a:t>MultiplicityElement</a:t>
            </a:r>
            <a:r>
              <a:rPr lang="en-US" sz="2000" dirty="0"/>
              <a:t>. </a:t>
            </a:r>
            <a:r>
              <a:rPr lang="en-US" sz="2000" dirty="0" smtClean="0"/>
              <a:t>If </a:t>
            </a:r>
            <a:r>
              <a:rPr lang="en-US" sz="2000" dirty="0" err="1"/>
              <a:t>isOrdered</a:t>
            </a:r>
            <a:r>
              <a:rPr lang="en-US" sz="2000" dirty="0"/>
              <a:t> is true, then the ordering of values on the Pin considered as a </a:t>
            </a:r>
            <a:r>
              <a:rPr lang="en-US" sz="2000" dirty="0" err="1"/>
              <a:t>MultiplicityElement</a:t>
            </a:r>
            <a:r>
              <a:rPr lang="en-US" sz="2000" dirty="0"/>
              <a:t> is the order in which the values were placed onto the </a:t>
            </a:r>
            <a:r>
              <a:rPr lang="en-US" sz="2000" dirty="0" smtClean="0"/>
              <a:t>Pin.</a:t>
            </a:r>
            <a:r>
              <a:rPr lang="en-US" sz="2000" dirty="0"/>
              <a:t> The value of the ordering attribute, however, determines the order in which values are taken from the Pin. For example, if </a:t>
            </a:r>
            <a:r>
              <a:rPr lang="en-US" sz="2000" dirty="0" err="1"/>
              <a:t>isOrdered</a:t>
            </a:r>
            <a:r>
              <a:rPr lang="en-US" sz="2000" dirty="0"/>
              <a:t> is true and the ordering is FIFO, then values will be taken from the Pin in the same order as the </a:t>
            </a:r>
            <a:r>
              <a:rPr lang="en-US" sz="2000" dirty="0" err="1"/>
              <a:t>MultiplicityElement</a:t>
            </a:r>
            <a:r>
              <a:rPr lang="en-US" sz="2000" dirty="0"/>
              <a:t> ordering </a:t>
            </a:r>
          </a:p>
          <a:p>
            <a:endParaRPr lang="en-US" sz="2000" dirty="0" smtClean="0"/>
          </a:p>
          <a:p>
            <a:endParaRPr lang="en-US" sz="20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4104769" y="53109"/>
            <a:ext cx="942887" cy="523220"/>
          </a:xfrm>
          <a:prstGeom prst="rect">
            <a:avLst/>
          </a:prstGeom>
          <a:noFill/>
        </p:spPr>
        <p:txBody>
          <a:bodyPr wrap="none" rtlCol="0">
            <a:spAutoFit/>
          </a:bodyPr>
          <a:lstStyle/>
          <a:p>
            <a:r>
              <a:rPr lang="en-US" sz="2800" dirty="0" smtClean="0">
                <a:latin typeface="+mj-lt"/>
              </a:rPr>
              <a:t>Pins</a:t>
            </a:r>
            <a:endParaRPr lang="en-US" sz="2800" dirty="0">
              <a:latin typeface="+mj-lt"/>
            </a:endParaRPr>
          </a:p>
        </p:txBody>
      </p:sp>
    </p:spTree>
    <p:extLst>
      <p:ext uri="{BB962C8B-B14F-4D97-AF65-F5344CB8AC3E}">
        <p14:creationId xmlns:p14="http://schemas.microsoft.com/office/powerpoint/2010/main" val="23030406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971540"/>
            <a:ext cx="8382000" cy="5135563"/>
          </a:xfrm>
        </p:spPr>
        <p:txBody>
          <a:bodyPr/>
          <a:lstStyle/>
          <a:p>
            <a:r>
              <a:rPr lang="en-US" sz="2000" dirty="0"/>
              <a:t>An </a:t>
            </a:r>
            <a:r>
              <a:rPr lang="en-US" sz="2000" b="1" dirty="0" err="1"/>
              <a:t>InputPin</a:t>
            </a:r>
            <a:r>
              <a:rPr lang="en-US" sz="2000" dirty="0"/>
              <a:t> is a Pin that holds input values to be consumed by its Action. An Action </a:t>
            </a:r>
            <a:r>
              <a:rPr lang="en-US" sz="2000" b="1" dirty="0"/>
              <a:t>cannot start execution </a:t>
            </a:r>
            <a:r>
              <a:rPr lang="en-US" sz="2000" dirty="0"/>
              <a:t>if one of its </a:t>
            </a:r>
            <a:r>
              <a:rPr lang="en-US" sz="2000" dirty="0" err="1"/>
              <a:t>InputPins</a:t>
            </a:r>
            <a:r>
              <a:rPr lang="en-US" sz="2000" dirty="0"/>
              <a:t> has fewer values than the lower multiplicity of that </a:t>
            </a:r>
            <a:r>
              <a:rPr lang="en-US" sz="2000" dirty="0" err="1"/>
              <a:t>InputPin</a:t>
            </a:r>
            <a:r>
              <a:rPr lang="en-US" sz="2000" dirty="0"/>
              <a:t>. </a:t>
            </a:r>
            <a:endParaRPr lang="en-US" sz="2000" dirty="0" smtClean="0"/>
          </a:p>
          <a:p>
            <a:endParaRPr lang="en-US" sz="2000" dirty="0"/>
          </a:p>
          <a:p>
            <a:r>
              <a:rPr lang="en-US" sz="2000" dirty="0"/>
              <a:t>Tokens consumed by an Action are </a:t>
            </a:r>
            <a:r>
              <a:rPr lang="en-US" sz="2000" b="1" dirty="0"/>
              <a:t>immediately removed </a:t>
            </a:r>
            <a:r>
              <a:rPr lang="en-US" sz="2000" dirty="0"/>
              <a:t>from its </a:t>
            </a:r>
            <a:r>
              <a:rPr lang="en-US" sz="2000" dirty="0" err="1"/>
              <a:t>InputPins</a:t>
            </a:r>
            <a:r>
              <a:rPr lang="en-US" sz="2000" dirty="0"/>
              <a:t> when the action begins an execution </a:t>
            </a:r>
            <a:endParaRPr lang="en-US" sz="2000" dirty="0" smtClean="0"/>
          </a:p>
          <a:p>
            <a:endParaRPr lang="en-US" sz="2000" dirty="0" smtClean="0"/>
          </a:p>
          <a:p>
            <a:r>
              <a:rPr lang="en-US" sz="2000" dirty="0"/>
              <a:t>An </a:t>
            </a:r>
            <a:r>
              <a:rPr lang="en-US" sz="2000" b="1" dirty="0" err="1"/>
              <a:t>OutputPin</a:t>
            </a:r>
            <a:r>
              <a:rPr lang="en-US" sz="2000" dirty="0"/>
              <a:t> is a Pin that holds output values produced by an Action </a:t>
            </a:r>
            <a:endParaRPr lang="en-US" sz="2000" dirty="0" smtClean="0"/>
          </a:p>
          <a:p>
            <a:endParaRPr lang="en-US" sz="2000" dirty="0"/>
          </a:p>
          <a:p>
            <a:r>
              <a:rPr lang="en-US" sz="2000" dirty="0"/>
              <a:t>For each execution, an Action </a:t>
            </a:r>
            <a:r>
              <a:rPr lang="en-US" sz="2000" b="1" dirty="0"/>
              <a:t>cannot terminate itself </a:t>
            </a:r>
            <a:r>
              <a:rPr lang="en-US" sz="2000" dirty="0"/>
              <a:t>unless it can put at least as many values into its outputs as required by the multiplicity lower bounds on those </a:t>
            </a:r>
            <a:r>
              <a:rPr lang="en-US" sz="2000" dirty="0" err="1"/>
              <a:t>OutputPins</a:t>
            </a:r>
            <a:r>
              <a:rPr lang="en-US" sz="2000" dirty="0"/>
              <a:t> </a:t>
            </a:r>
            <a:endParaRPr lang="en-US" sz="2000" dirty="0" smtClean="0"/>
          </a:p>
          <a:p>
            <a:endParaRPr lang="en-US" sz="2000" dirty="0"/>
          </a:p>
          <a:p>
            <a:r>
              <a:rPr lang="en-US" sz="2000" b="1" dirty="0" err="1"/>
              <a:t>ValuePins</a:t>
            </a:r>
            <a:r>
              <a:rPr lang="en-US" sz="2000" dirty="0"/>
              <a:t> and </a:t>
            </a:r>
            <a:r>
              <a:rPr lang="en-US" sz="2000" b="1" dirty="0" err="1"/>
              <a:t>ActionInputPins</a:t>
            </a:r>
            <a:r>
              <a:rPr lang="en-US" sz="2000" dirty="0"/>
              <a:t> are </a:t>
            </a:r>
            <a:r>
              <a:rPr lang="en-US" sz="2000" dirty="0" err="1"/>
              <a:t>InputPins</a:t>
            </a:r>
            <a:r>
              <a:rPr lang="en-US" sz="2000" dirty="0"/>
              <a:t> </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4104769" y="53109"/>
            <a:ext cx="942887" cy="523220"/>
          </a:xfrm>
          <a:prstGeom prst="rect">
            <a:avLst/>
          </a:prstGeom>
          <a:noFill/>
        </p:spPr>
        <p:txBody>
          <a:bodyPr wrap="none" rtlCol="0">
            <a:spAutoFit/>
          </a:bodyPr>
          <a:lstStyle/>
          <a:p>
            <a:r>
              <a:rPr lang="en-US" sz="2800" dirty="0" smtClean="0">
                <a:latin typeface="+mj-lt"/>
              </a:rPr>
              <a:t>Pins</a:t>
            </a:r>
            <a:endParaRPr lang="en-US" sz="2800" dirty="0">
              <a:latin typeface="+mj-lt"/>
            </a:endParaRPr>
          </a:p>
        </p:txBody>
      </p:sp>
    </p:spTree>
    <p:extLst>
      <p:ext uri="{BB962C8B-B14F-4D97-AF65-F5344CB8AC3E}">
        <p14:creationId xmlns:p14="http://schemas.microsoft.com/office/powerpoint/2010/main" val="3509009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971540"/>
            <a:ext cx="8382000" cy="5135563"/>
          </a:xfrm>
        </p:spPr>
        <p:txBody>
          <a:bodyPr/>
          <a:lstStyle/>
          <a:p>
            <a:r>
              <a:rPr lang="en-US" sz="2000" dirty="0"/>
              <a:t>When the Action is enabled by other means, values are computed as specified for the </a:t>
            </a:r>
            <a:r>
              <a:rPr lang="en-US" sz="2000" dirty="0" err="1"/>
              <a:t>ValuePins</a:t>
            </a:r>
            <a:r>
              <a:rPr lang="en-US" sz="2000" dirty="0"/>
              <a:t> and </a:t>
            </a:r>
            <a:r>
              <a:rPr lang="en-US" sz="2000" dirty="0" err="1"/>
              <a:t>ActionInputPins</a:t>
            </a:r>
            <a:r>
              <a:rPr lang="en-US" sz="2000" dirty="0"/>
              <a:t> owned by an Action, and the results are provided as inputs to the Action when it begins execution </a:t>
            </a:r>
            <a:endParaRPr lang="en-US" sz="2000" dirty="0" smtClean="0"/>
          </a:p>
          <a:p>
            <a:endParaRPr lang="en-US" sz="2000" dirty="0"/>
          </a:p>
          <a:p>
            <a:r>
              <a:rPr lang="en-US" sz="2000" dirty="0"/>
              <a:t>A </a:t>
            </a:r>
            <a:r>
              <a:rPr lang="en-US" sz="2000" b="1" dirty="0" err="1"/>
              <a:t>ValuePin</a:t>
            </a:r>
            <a:r>
              <a:rPr lang="en-US" sz="2000" dirty="0"/>
              <a:t> provides a value by </a:t>
            </a:r>
            <a:r>
              <a:rPr lang="en-US" sz="2000" b="1" dirty="0"/>
              <a:t>evaluating a </a:t>
            </a:r>
            <a:r>
              <a:rPr lang="en-US" sz="2000" b="1" dirty="0" err="1" smtClean="0"/>
              <a:t>ValueSpecification</a:t>
            </a:r>
            <a:r>
              <a:rPr lang="en-US" sz="2000" dirty="0" smtClean="0"/>
              <a:t>. When </a:t>
            </a:r>
            <a:r>
              <a:rPr lang="en-US" sz="2000" dirty="0"/>
              <a:t>the Action is enabled by other means, the </a:t>
            </a:r>
            <a:r>
              <a:rPr lang="en-US" sz="2000" dirty="0" err="1" smtClean="0"/>
              <a:t>ValueSpecification</a:t>
            </a:r>
            <a:r>
              <a:rPr lang="en-US" sz="2000" dirty="0" smtClean="0"/>
              <a:t> </a:t>
            </a:r>
            <a:r>
              <a:rPr lang="en-US" sz="2000" dirty="0"/>
              <a:t>of the </a:t>
            </a:r>
            <a:r>
              <a:rPr lang="en-US" sz="2000" dirty="0" err="1"/>
              <a:t>ValuePin</a:t>
            </a:r>
            <a:r>
              <a:rPr lang="en-US" sz="2000" dirty="0"/>
              <a:t> is evaluated, and the result is provided as an input to the Action when it begins execution </a:t>
            </a:r>
            <a:endParaRPr lang="en-US" sz="2000" dirty="0" smtClean="0"/>
          </a:p>
          <a:p>
            <a:endParaRPr lang="en-US" sz="2000" dirty="0"/>
          </a:p>
          <a:p>
            <a:r>
              <a:rPr lang="en-US" sz="2000" dirty="0"/>
              <a:t>An </a:t>
            </a:r>
            <a:r>
              <a:rPr lang="en-US" sz="2000" b="1" dirty="0" err="1"/>
              <a:t>ActionInputPin</a:t>
            </a:r>
            <a:r>
              <a:rPr lang="en-US" sz="2000" dirty="0"/>
              <a:t> provides values by </a:t>
            </a:r>
            <a:r>
              <a:rPr lang="en-US" sz="2000" b="1" dirty="0"/>
              <a:t>executing another </a:t>
            </a:r>
            <a:r>
              <a:rPr lang="en-US" sz="2000" b="1" dirty="0" smtClean="0"/>
              <a:t>Action</a:t>
            </a:r>
            <a:r>
              <a:rPr lang="en-US" sz="2000" dirty="0" smtClean="0"/>
              <a:t>.</a:t>
            </a:r>
            <a:r>
              <a:rPr lang="en-US" sz="2000" dirty="0"/>
              <a:t> </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4104769" y="53109"/>
            <a:ext cx="942887" cy="523220"/>
          </a:xfrm>
          <a:prstGeom prst="rect">
            <a:avLst/>
          </a:prstGeom>
          <a:noFill/>
        </p:spPr>
        <p:txBody>
          <a:bodyPr wrap="none" rtlCol="0">
            <a:spAutoFit/>
          </a:bodyPr>
          <a:lstStyle/>
          <a:p>
            <a:r>
              <a:rPr lang="en-US" sz="2800" dirty="0" smtClean="0">
                <a:latin typeface="+mj-lt"/>
              </a:rPr>
              <a:t>Pins</a:t>
            </a:r>
            <a:endParaRPr lang="en-US" sz="2800" dirty="0">
              <a:latin typeface="+mj-lt"/>
            </a:endParaRPr>
          </a:p>
        </p:txBody>
      </p:sp>
    </p:spTree>
    <p:extLst>
      <p:ext uri="{BB962C8B-B14F-4D97-AF65-F5344CB8AC3E}">
        <p14:creationId xmlns:p14="http://schemas.microsoft.com/office/powerpoint/2010/main" val="24930539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971540"/>
            <a:ext cx="8382000" cy="5135563"/>
          </a:xfrm>
        </p:spPr>
        <p:txBody>
          <a:bodyPr/>
          <a:lstStyle/>
          <a:p>
            <a:r>
              <a:rPr lang="en-US" sz="2000" dirty="0"/>
              <a:t>Activities include </a:t>
            </a:r>
            <a:r>
              <a:rPr lang="en-US" sz="2000" b="1" dirty="0" err="1"/>
              <a:t>ControlFlows</a:t>
            </a:r>
            <a:r>
              <a:rPr lang="en-US" sz="2000" dirty="0"/>
              <a:t> between </a:t>
            </a:r>
            <a:r>
              <a:rPr lang="en-US" sz="2000" b="1" dirty="0" err="1"/>
              <a:t>ExecutableNodes</a:t>
            </a:r>
            <a:r>
              <a:rPr lang="en-US" sz="2000" b="1" dirty="0"/>
              <a:t> </a:t>
            </a:r>
            <a:endParaRPr lang="en-US" sz="2000" b="1" dirty="0" smtClean="0"/>
          </a:p>
          <a:p>
            <a:endParaRPr lang="en-US" sz="2000" dirty="0" smtClean="0"/>
          </a:p>
          <a:p>
            <a:r>
              <a:rPr lang="en-US" sz="2000" b="1" dirty="0"/>
              <a:t>Pins are </a:t>
            </a:r>
            <a:r>
              <a:rPr lang="en-US" sz="2000" b="1" dirty="0" err="1"/>
              <a:t>ObjectNodes</a:t>
            </a:r>
            <a:r>
              <a:rPr lang="en-US" sz="2000" dirty="0"/>
              <a:t> that may hold tokens accepted and offered according to the semantics of </a:t>
            </a:r>
            <a:r>
              <a:rPr lang="en-US" sz="2000" dirty="0" err="1"/>
              <a:t>ObjectFlows</a:t>
            </a:r>
            <a:r>
              <a:rPr lang="en-US" sz="2000" dirty="0"/>
              <a:t> between </a:t>
            </a:r>
            <a:r>
              <a:rPr lang="en-US" sz="2000" dirty="0" err="1"/>
              <a:t>ObjectNodes</a:t>
            </a:r>
            <a:r>
              <a:rPr lang="en-US" sz="2000" dirty="0"/>
              <a:t> </a:t>
            </a:r>
            <a:endParaRPr lang="en-US" sz="2000" dirty="0" smtClean="0"/>
          </a:p>
          <a:p>
            <a:endParaRPr lang="en-US" sz="2000" dirty="0"/>
          </a:p>
          <a:p>
            <a:r>
              <a:rPr lang="en-US" sz="2000" dirty="0"/>
              <a:t>Executing an Action in an Activity requires all of its </a:t>
            </a:r>
            <a:r>
              <a:rPr lang="en-US" sz="2000" dirty="0" err="1"/>
              <a:t>InputPins</a:t>
            </a:r>
            <a:r>
              <a:rPr lang="en-US" sz="2000" dirty="0"/>
              <a:t> to be </a:t>
            </a:r>
            <a:r>
              <a:rPr lang="en-US" sz="2000" b="1" dirty="0"/>
              <a:t>offered all necessary tokens</a:t>
            </a:r>
            <a:r>
              <a:rPr lang="en-US" sz="2000" dirty="0"/>
              <a:t>, as specified by their minimum </a:t>
            </a:r>
            <a:r>
              <a:rPr lang="en-US" sz="2000" dirty="0" smtClean="0"/>
              <a:t>multiplicity. When </a:t>
            </a:r>
            <a:r>
              <a:rPr lang="en-US" sz="2000" dirty="0"/>
              <a:t>the Action begins executing, all the </a:t>
            </a:r>
            <a:r>
              <a:rPr lang="en-US" sz="2000" dirty="0" err="1"/>
              <a:t>InputPins</a:t>
            </a:r>
            <a:r>
              <a:rPr lang="en-US" sz="2000" dirty="0"/>
              <a:t> </a:t>
            </a:r>
            <a:r>
              <a:rPr lang="en-US" sz="2000" b="1" dirty="0"/>
              <a:t>accept tokens </a:t>
            </a:r>
            <a:r>
              <a:rPr lang="en-US" sz="2000" dirty="0"/>
              <a:t>offered to them at once, up to the maximum multiplicity allowed on each </a:t>
            </a:r>
            <a:r>
              <a:rPr lang="en-US" sz="2000" dirty="0" err="1"/>
              <a:t>InputPin</a:t>
            </a:r>
            <a:r>
              <a:rPr lang="en-US" sz="2000" dirty="0"/>
              <a:t> </a:t>
            </a:r>
            <a:endParaRPr lang="en-US" sz="2000" dirty="0" smtClean="0"/>
          </a:p>
          <a:p>
            <a:endParaRPr lang="en-US" sz="2000" dirty="0"/>
          </a:p>
          <a:p>
            <a:r>
              <a:rPr lang="en-US" sz="2000" dirty="0"/>
              <a:t>When an Action in an Activity completes execution, </a:t>
            </a:r>
            <a:r>
              <a:rPr lang="en-US" sz="2000" b="1" dirty="0"/>
              <a:t>object tokens </a:t>
            </a:r>
            <a:r>
              <a:rPr lang="en-US" sz="2000" dirty="0"/>
              <a:t>for output data placed on its </a:t>
            </a:r>
            <a:r>
              <a:rPr lang="en-US" sz="2000" dirty="0" err="1"/>
              <a:t>OutputPins</a:t>
            </a:r>
            <a:r>
              <a:rPr lang="en-US" sz="2000" dirty="0"/>
              <a:t> may be </a:t>
            </a:r>
            <a:r>
              <a:rPr lang="en-US" sz="2000" b="1" dirty="0"/>
              <a:t>offered on any outgoing</a:t>
            </a:r>
            <a:r>
              <a:rPr lang="en-US" sz="2000" dirty="0"/>
              <a:t> </a:t>
            </a:r>
            <a:r>
              <a:rPr lang="en-US" sz="2000" dirty="0" err="1"/>
              <a:t>ObjectFlows</a:t>
            </a:r>
            <a:r>
              <a:rPr lang="en-US" sz="2000" dirty="0"/>
              <a:t> from those </a:t>
            </a:r>
            <a:r>
              <a:rPr lang="en-US" sz="2000" dirty="0" smtClean="0"/>
              <a:t>Pins. </a:t>
            </a:r>
            <a:r>
              <a:rPr lang="en-US" sz="2000" b="1" dirty="0" smtClean="0"/>
              <a:t>Control </a:t>
            </a:r>
            <a:r>
              <a:rPr lang="en-US" sz="2000" b="1" dirty="0"/>
              <a:t>tokens </a:t>
            </a:r>
            <a:r>
              <a:rPr lang="en-US" sz="2000" dirty="0"/>
              <a:t>shall be </a:t>
            </a:r>
            <a:r>
              <a:rPr lang="en-US" sz="2000" b="1" dirty="0"/>
              <a:t>offered on any outgoing </a:t>
            </a:r>
            <a:r>
              <a:rPr lang="en-US" sz="2000" b="1" dirty="0" err="1"/>
              <a:t>ControlFlows</a:t>
            </a:r>
            <a:r>
              <a:rPr lang="en-US" sz="2000" b="1" dirty="0"/>
              <a:t> </a:t>
            </a:r>
            <a:r>
              <a:rPr lang="en-US" sz="2000" dirty="0"/>
              <a:t>from the Action </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2826927" y="53109"/>
            <a:ext cx="4744632" cy="523220"/>
          </a:xfrm>
          <a:prstGeom prst="rect">
            <a:avLst/>
          </a:prstGeom>
          <a:noFill/>
        </p:spPr>
        <p:txBody>
          <a:bodyPr wrap="none" rtlCol="0">
            <a:spAutoFit/>
          </a:bodyPr>
          <a:lstStyle/>
          <a:p>
            <a:r>
              <a:rPr lang="en-US" sz="2800" dirty="0"/>
              <a:t>Actions and Pins in Activities </a:t>
            </a:r>
            <a:endParaRPr lang="en-US" sz="2800" dirty="0">
              <a:latin typeface="+mj-lt"/>
            </a:endParaRPr>
          </a:p>
        </p:txBody>
      </p:sp>
    </p:spTree>
    <p:extLst>
      <p:ext uri="{BB962C8B-B14F-4D97-AF65-F5344CB8AC3E}">
        <p14:creationId xmlns:p14="http://schemas.microsoft.com/office/powerpoint/2010/main" val="26070796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971540"/>
            <a:ext cx="8382000" cy="5135563"/>
          </a:xfrm>
        </p:spPr>
        <p:txBody>
          <a:bodyPr/>
          <a:lstStyle/>
          <a:p>
            <a:r>
              <a:rPr lang="en-US" sz="2000" dirty="0"/>
              <a:t>If an Action is not </a:t>
            </a:r>
            <a:r>
              <a:rPr lang="en-US" sz="2000" b="1" dirty="0"/>
              <a:t>locally reentrant </a:t>
            </a:r>
            <a:r>
              <a:rPr lang="en-US" sz="2000" dirty="0"/>
              <a:t>(</a:t>
            </a:r>
            <a:r>
              <a:rPr lang="en-US" sz="2000" dirty="0" err="1"/>
              <a:t>isLocallyReentrant</a:t>
            </a:r>
            <a:r>
              <a:rPr lang="en-US" sz="2000" dirty="0"/>
              <a:t>=false), then once it starts executing, the Action and its </a:t>
            </a:r>
            <a:r>
              <a:rPr lang="en-US" sz="2000" dirty="0" err="1"/>
              <a:t>InputPins</a:t>
            </a:r>
            <a:r>
              <a:rPr lang="en-US" sz="2000" dirty="0"/>
              <a:t> do not accept any tokens offered to them until the execution has finished </a:t>
            </a:r>
            <a:endParaRPr lang="en-US" sz="2000" dirty="0" smtClean="0"/>
          </a:p>
          <a:p>
            <a:endParaRPr lang="en-US" sz="2000" dirty="0"/>
          </a:p>
          <a:p>
            <a:r>
              <a:rPr lang="en-US" sz="2000" dirty="0" smtClean="0"/>
              <a:t>If </a:t>
            </a:r>
            <a:r>
              <a:rPr lang="en-US" sz="2000" dirty="0"/>
              <a:t>the Action is locally reentrant (</a:t>
            </a:r>
            <a:r>
              <a:rPr lang="en-US" sz="2000" dirty="0" err="1"/>
              <a:t>isLocallyReentrant</a:t>
            </a:r>
            <a:r>
              <a:rPr lang="en-US" sz="2000" dirty="0"/>
              <a:t>=true), then it may begin a new execution any </a:t>
            </a:r>
            <a:r>
              <a:rPr lang="en-US" sz="2000" dirty="0" smtClean="0"/>
              <a:t>time</a:t>
            </a:r>
            <a:endParaRPr lang="en-US" sz="20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8" name="TextBox 7"/>
          <p:cNvSpPr txBox="1"/>
          <p:nvPr/>
        </p:nvSpPr>
        <p:spPr>
          <a:xfrm>
            <a:off x="2826927" y="53109"/>
            <a:ext cx="4744632" cy="523220"/>
          </a:xfrm>
          <a:prstGeom prst="rect">
            <a:avLst/>
          </a:prstGeom>
          <a:noFill/>
        </p:spPr>
        <p:txBody>
          <a:bodyPr wrap="none" rtlCol="0">
            <a:spAutoFit/>
          </a:bodyPr>
          <a:lstStyle/>
          <a:p>
            <a:r>
              <a:rPr lang="en-US" sz="2800" dirty="0"/>
              <a:t>Actions and Pins in Activities </a:t>
            </a:r>
            <a:endParaRPr lang="en-US" sz="2800" dirty="0">
              <a:latin typeface="+mj-lt"/>
            </a:endParaRPr>
          </a:p>
        </p:txBody>
      </p:sp>
    </p:spTree>
    <p:extLst>
      <p:ext uri="{BB962C8B-B14F-4D97-AF65-F5344CB8AC3E}">
        <p14:creationId xmlns:p14="http://schemas.microsoft.com/office/powerpoint/2010/main" val="35014495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8" name="TextBox 7"/>
          <p:cNvSpPr txBox="1"/>
          <p:nvPr/>
        </p:nvSpPr>
        <p:spPr>
          <a:xfrm>
            <a:off x="4114800" y="152400"/>
            <a:ext cx="1523174" cy="523220"/>
          </a:xfrm>
          <a:prstGeom prst="rect">
            <a:avLst/>
          </a:prstGeom>
          <a:noFill/>
        </p:spPr>
        <p:txBody>
          <a:bodyPr wrap="none" rtlCol="0">
            <a:spAutoFit/>
          </a:bodyPr>
          <a:lstStyle/>
          <a:p>
            <a:r>
              <a:rPr lang="en-US" sz="2800" dirty="0" smtClean="0"/>
              <a:t>Notation</a:t>
            </a:r>
            <a:endParaRPr lang="en-US" sz="2800" dirty="0">
              <a:latin typeface="+mj-lt"/>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809750"/>
            <a:ext cx="1390650"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9437" y="1152525"/>
            <a:ext cx="1990725" cy="2038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725" y="3787775"/>
            <a:ext cx="3648075"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6724" y="4981287"/>
            <a:ext cx="4562475" cy="107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7974" y="3431055"/>
            <a:ext cx="3409950"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1"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71587" y="2571750"/>
            <a:ext cx="523875"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2"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19437" y="3190875"/>
            <a:ext cx="2200275"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3"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5000" y="4797425"/>
            <a:ext cx="990600"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4"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82762" y="6174255"/>
            <a:ext cx="187642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5"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39348" y="5218580"/>
            <a:ext cx="1800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28162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14800" y="152400"/>
            <a:ext cx="1680268" cy="523220"/>
          </a:xfrm>
          <a:prstGeom prst="rect">
            <a:avLst/>
          </a:prstGeom>
          <a:noFill/>
        </p:spPr>
        <p:txBody>
          <a:bodyPr wrap="none" rtlCol="0">
            <a:spAutoFit/>
          </a:bodyPr>
          <a:lstStyle/>
          <a:p>
            <a:r>
              <a:rPr lang="en-US" sz="2800" dirty="0" smtClean="0"/>
              <a:t>Examples</a:t>
            </a:r>
            <a:endParaRPr lang="en-US" sz="2800" dirty="0">
              <a:latin typeface="+mj-lt"/>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19200"/>
            <a:ext cx="2076450"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837" y="2057400"/>
            <a:ext cx="1476375"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819400"/>
            <a:ext cx="3257550"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5670550"/>
            <a:ext cx="4010025"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5104" y="1219200"/>
            <a:ext cx="5448895"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14726" y="4305300"/>
            <a:ext cx="1009650" cy="21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5"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70425" y="4768208"/>
            <a:ext cx="4234459" cy="1213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6"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57501" y="5918200"/>
            <a:ext cx="333375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44689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971540"/>
            <a:ext cx="8382000" cy="5135563"/>
          </a:xfrm>
        </p:spPr>
        <p:txBody>
          <a:bodyPr/>
          <a:lstStyle/>
          <a:p>
            <a:r>
              <a:rPr lang="en-US" sz="2000" dirty="0"/>
              <a:t>An </a:t>
            </a:r>
            <a:r>
              <a:rPr lang="en-US" sz="2000" b="1" dirty="0" err="1"/>
              <a:t>InvocationAction</a:t>
            </a:r>
            <a:r>
              <a:rPr lang="en-US" sz="2000" dirty="0"/>
              <a:t> is an Action that results, directly or indirectly, in the invocation of a Behavior </a:t>
            </a:r>
            <a:endParaRPr lang="en-US" sz="2000" dirty="0" smtClean="0"/>
          </a:p>
          <a:p>
            <a:endParaRPr lang="en-US" sz="2000" dirty="0"/>
          </a:p>
          <a:p>
            <a:r>
              <a:rPr lang="en-US" sz="2000" dirty="0" err="1"/>
              <a:t>InvocationActions</a:t>
            </a:r>
            <a:r>
              <a:rPr lang="en-US" sz="2000" dirty="0"/>
              <a:t> include the </a:t>
            </a:r>
            <a:r>
              <a:rPr lang="en-US" sz="2000" b="1" dirty="0" err="1"/>
              <a:t>CallActions</a:t>
            </a:r>
            <a:r>
              <a:rPr lang="en-US" sz="2000" dirty="0"/>
              <a:t> for calling Operations or Behaviors and for starting Behaviors that have been previously instantiated </a:t>
            </a:r>
            <a:endParaRPr lang="en-US" sz="2000" dirty="0" smtClean="0"/>
          </a:p>
          <a:p>
            <a:endParaRPr lang="en-US" sz="2000" dirty="0"/>
          </a:p>
          <a:p>
            <a:r>
              <a:rPr lang="en-US" sz="2000" dirty="0"/>
              <a:t>Additional kinds of </a:t>
            </a:r>
            <a:r>
              <a:rPr lang="en-US" sz="2000" dirty="0" err="1"/>
              <a:t>InvocationActions</a:t>
            </a:r>
            <a:r>
              <a:rPr lang="en-US" sz="2000" dirty="0"/>
              <a:t> allow for the </a:t>
            </a:r>
            <a:r>
              <a:rPr lang="en-US" sz="2000" dirty="0" smtClean="0"/>
              <a:t>sending </a:t>
            </a:r>
            <a:r>
              <a:rPr lang="en-US" sz="2000" dirty="0"/>
              <a:t>of signals and other objects and the ability for broadcasting signals to available </a:t>
            </a:r>
            <a:r>
              <a:rPr lang="en-US" sz="2000" dirty="0" smtClean="0"/>
              <a:t>receivers</a:t>
            </a:r>
          </a:p>
          <a:p>
            <a:endParaRPr lang="en-US" sz="2000" dirty="0"/>
          </a:p>
          <a:p>
            <a:endParaRPr lang="en-US" sz="2000" dirty="0"/>
          </a:p>
          <a:p>
            <a:endParaRPr lang="en-US" sz="2000" dirty="0" smtClean="0"/>
          </a:p>
          <a:p>
            <a:endParaRPr lang="en-US" sz="2000" dirty="0" smtClean="0"/>
          </a:p>
          <a:p>
            <a:endParaRPr lang="en-US" sz="2000" dirty="0"/>
          </a:p>
          <a:p>
            <a:endParaRPr lang="en-US" sz="20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8" name="TextBox 7"/>
          <p:cNvSpPr txBox="1"/>
          <p:nvPr/>
        </p:nvSpPr>
        <p:spPr>
          <a:xfrm>
            <a:off x="3429000" y="42718"/>
            <a:ext cx="3048655" cy="523220"/>
          </a:xfrm>
          <a:prstGeom prst="rect">
            <a:avLst/>
          </a:prstGeom>
          <a:noFill/>
        </p:spPr>
        <p:txBody>
          <a:bodyPr wrap="none" rtlCol="0">
            <a:spAutoFit/>
          </a:bodyPr>
          <a:lstStyle/>
          <a:p>
            <a:r>
              <a:rPr lang="en-US" sz="2800" dirty="0" smtClean="0"/>
              <a:t>Invocation Actions</a:t>
            </a:r>
            <a:endParaRPr lang="en-US" sz="2800" dirty="0">
              <a:latin typeface="+mj-lt"/>
            </a:endParaRPr>
          </a:p>
        </p:txBody>
      </p:sp>
    </p:spTree>
    <p:extLst>
      <p:ext uri="{BB962C8B-B14F-4D97-AF65-F5344CB8AC3E}">
        <p14:creationId xmlns:p14="http://schemas.microsoft.com/office/powerpoint/2010/main" val="14961639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73544" y="3016480"/>
            <a:ext cx="2715283" cy="2511132"/>
            <a:chOff x="3609317" y="3737268"/>
            <a:chExt cx="2715283" cy="2511132"/>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6671" y="3957458"/>
              <a:ext cx="1668812" cy="2091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3609317" y="3737268"/>
              <a:ext cx="2715283" cy="2511132"/>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5" name="Straight Connector 4"/>
            <p:cNvCxnSpPr>
              <a:stCxn id="4" idx="7"/>
              <a:endCxn id="4" idx="3"/>
            </p:cNvCxnSpPr>
            <p:nvPr/>
          </p:nvCxnSpPr>
          <p:spPr bwMode="auto">
            <a:xfrm flipH="1">
              <a:off x="4006961" y="4105015"/>
              <a:ext cx="1919995" cy="1775638"/>
            </a:xfrm>
            <a:prstGeom prst="line">
              <a:avLst/>
            </a:prstGeom>
            <a:solidFill>
              <a:schemeClr val="accent1"/>
            </a:solidFill>
            <a:ln w="25400" cap="flat" cmpd="sng" algn="ctr">
              <a:solidFill>
                <a:srgbClr val="FF0000"/>
              </a:solidFill>
              <a:prstDash val="solid"/>
              <a:round/>
              <a:headEnd type="none" w="med" len="med"/>
              <a:tailEnd type="none" w="med" len="med"/>
            </a:ln>
            <a:effectLst/>
          </p:spPr>
        </p:cxnSp>
      </p:grpSp>
      <p:sp>
        <p:nvSpPr>
          <p:cNvPr id="6" name="TextBox 5"/>
          <p:cNvSpPr txBox="1"/>
          <p:nvPr/>
        </p:nvSpPr>
        <p:spPr>
          <a:xfrm>
            <a:off x="3162618" y="2347302"/>
            <a:ext cx="3608680" cy="646331"/>
          </a:xfrm>
          <a:prstGeom prst="rect">
            <a:avLst/>
          </a:prstGeom>
          <a:noFill/>
        </p:spPr>
        <p:txBody>
          <a:bodyPr wrap="none" rtlCol="0">
            <a:spAutoFit/>
          </a:bodyPr>
          <a:lstStyle>
            <a:defPPr>
              <a:defRPr lang="en-US"/>
            </a:defPPr>
            <a:lvl1pPr>
              <a:defRPr>
                <a:latin typeface="+mj-lt"/>
              </a:defRPr>
            </a:lvl1pPr>
          </a:lstStyle>
          <a:p>
            <a:r>
              <a:rPr lang="en-US" dirty="0"/>
              <a:t>Please do not fall off the chair !</a:t>
            </a:r>
          </a:p>
          <a:p>
            <a:endParaRPr lang="en-US" dirty="0"/>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81000"/>
            <a:ext cx="4953000" cy="1719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2667000" y="1142999"/>
            <a:ext cx="4724400" cy="784830"/>
          </a:xfrm>
          <a:prstGeom prst="rect">
            <a:avLst/>
          </a:prstGeom>
          <a:noFill/>
        </p:spPr>
        <p:txBody>
          <a:bodyPr wrap="square" rtlCol="0">
            <a:spAutoFit/>
          </a:bodyPr>
          <a:lstStyle/>
          <a:p>
            <a:r>
              <a:rPr lang="en-US" sz="900" dirty="0" smtClean="0"/>
              <a:t>UML 2.5 discussions have been known to cause or induce sleep among participants. </a:t>
            </a:r>
          </a:p>
          <a:p>
            <a:endParaRPr lang="en-US" sz="900" dirty="0"/>
          </a:p>
          <a:p>
            <a:r>
              <a:rPr lang="en-US" sz="900" dirty="0" smtClean="0"/>
              <a:t>Necessary precautions to prevent injuries due to participants  falling off chairs ,resulting from UML-induced stupor is highly advised </a:t>
            </a:r>
            <a:r>
              <a:rPr lang="en-US" sz="900" dirty="0" smtClean="0">
                <a:sym typeface="Wingdings" panose="05000000000000000000" pitchFamily="2" charset="2"/>
              </a:rPr>
              <a:t></a:t>
            </a:r>
            <a:endParaRPr lang="en-US" sz="900" dirty="0" smtClean="0"/>
          </a:p>
          <a:p>
            <a:endParaRPr lang="en-US" sz="900" dirty="0"/>
          </a:p>
        </p:txBody>
      </p:sp>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518" y="2960982"/>
            <a:ext cx="2362200" cy="2643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22215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8" name="TextBox 7"/>
          <p:cNvSpPr txBox="1"/>
          <p:nvPr/>
        </p:nvSpPr>
        <p:spPr>
          <a:xfrm>
            <a:off x="3429000" y="42718"/>
            <a:ext cx="3048655" cy="523220"/>
          </a:xfrm>
          <a:prstGeom prst="rect">
            <a:avLst/>
          </a:prstGeom>
          <a:noFill/>
        </p:spPr>
        <p:txBody>
          <a:bodyPr wrap="none" rtlCol="0">
            <a:spAutoFit/>
          </a:bodyPr>
          <a:lstStyle/>
          <a:p>
            <a:r>
              <a:rPr lang="en-US" sz="2800" dirty="0" smtClean="0"/>
              <a:t>Invocation Actions</a:t>
            </a:r>
            <a:endParaRPr lang="en-US" sz="2800" dirty="0">
              <a:latin typeface="+mj-lt"/>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197" y="1219201"/>
            <a:ext cx="8732987"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8158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971540"/>
            <a:ext cx="8382000" cy="5135563"/>
          </a:xfrm>
        </p:spPr>
        <p:txBody>
          <a:bodyPr/>
          <a:lstStyle/>
          <a:p>
            <a:r>
              <a:rPr lang="en-US" sz="2000" dirty="0"/>
              <a:t>A </a:t>
            </a:r>
            <a:r>
              <a:rPr lang="en-US" sz="2000" b="1" dirty="0" err="1"/>
              <a:t>CallAction</a:t>
            </a:r>
            <a:r>
              <a:rPr lang="en-US" sz="2000" dirty="0"/>
              <a:t> is an </a:t>
            </a:r>
            <a:r>
              <a:rPr lang="en-US" sz="2000" dirty="0" err="1"/>
              <a:t>InvocationAction</a:t>
            </a:r>
            <a:r>
              <a:rPr lang="en-US" sz="2000" dirty="0"/>
              <a:t> that calls a Behavior or an Operation. </a:t>
            </a:r>
          </a:p>
          <a:p>
            <a:pPr lvl="1">
              <a:buFont typeface="Wingdings" panose="05000000000000000000" pitchFamily="2" charset="2"/>
              <a:buChar char="q"/>
            </a:pPr>
            <a:r>
              <a:rPr lang="en-US" sz="1600" dirty="0"/>
              <a:t>A </a:t>
            </a:r>
            <a:r>
              <a:rPr lang="en-US" sz="1600" b="1" dirty="0" err="1"/>
              <a:t>CallBehaviorAction</a:t>
            </a:r>
            <a:r>
              <a:rPr lang="en-US" sz="1600" dirty="0"/>
              <a:t> is a </a:t>
            </a:r>
            <a:r>
              <a:rPr lang="en-US" sz="1600" dirty="0" err="1"/>
              <a:t>CallAction</a:t>
            </a:r>
            <a:r>
              <a:rPr lang="en-US" sz="1600" dirty="0"/>
              <a:t> that invokes a Behavior </a:t>
            </a:r>
            <a:r>
              <a:rPr lang="en-US" sz="1600" dirty="0" smtClean="0"/>
              <a:t>directly</a:t>
            </a:r>
          </a:p>
          <a:p>
            <a:pPr lvl="1">
              <a:buFont typeface="Wingdings" panose="05000000000000000000" pitchFamily="2" charset="2"/>
              <a:buChar char="q"/>
            </a:pPr>
            <a:r>
              <a:rPr lang="en-US" sz="1600" dirty="0" smtClean="0"/>
              <a:t>A </a:t>
            </a:r>
            <a:r>
              <a:rPr lang="en-US" sz="1600" b="1" dirty="0" err="1"/>
              <a:t>CallOperationAction</a:t>
            </a:r>
            <a:r>
              <a:rPr lang="en-US" sz="1600" dirty="0"/>
              <a:t> is a </a:t>
            </a:r>
            <a:r>
              <a:rPr lang="en-US" sz="1600" dirty="0" err="1"/>
              <a:t>CallAction</a:t>
            </a:r>
            <a:r>
              <a:rPr lang="en-US" sz="1600" dirty="0"/>
              <a:t> that transmits an Operation call request message to the target object, where it may cause the invocation of an associated Behavior </a:t>
            </a:r>
            <a:endParaRPr lang="en-US" sz="1600" dirty="0" smtClean="0"/>
          </a:p>
          <a:p>
            <a:pPr>
              <a:buFont typeface="Wingdings" panose="05000000000000000000" pitchFamily="2" charset="2"/>
              <a:buChar char="q"/>
            </a:pPr>
            <a:r>
              <a:rPr lang="en-US" sz="2000" dirty="0"/>
              <a:t>A </a:t>
            </a:r>
            <a:r>
              <a:rPr lang="en-US" sz="2000" b="1" dirty="0" err="1"/>
              <a:t>CallAction</a:t>
            </a:r>
            <a:r>
              <a:rPr lang="en-US" sz="2000" dirty="0"/>
              <a:t> may result in either a synchronous or asynchronous Behavior invocation, either directly or through an Operation call. </a:t>
            </a:r>
          </a:p>
          <a:p>
            <a:pPr>
              <a:buFont typeface="Wingdings" panose="05000000000000000000" pitchFamily="2" charset="2"/>
              <a:buChar char="q"/>
            </a:pPr>
            <a:endParaRPr lang="en-US" sz="2000" dirty="0"/>
          </a:p>
          <a:p>
            <a:pPr lvl="1">
              <a:buFont typeface="Wingdings" panose="05000000000000000000" pitchFamily="2" charset="2"/>
              <a:buChar char="q"/>
            </a:pPr>
            <a:r>
              <a:rPr lang="en-US" sz="1600" dirty="0"/>
              <a:t>If the call is </a:t>
            </a:r>
            <a:r>
              <a:rPr lang="en-US" sz="1600" b="1" dirty="0"/>
              <a:t>synchronous</a:t>
            </a:r>
            <a:r>
              <a:rPr lang="en-US" sz="1600" dirty="0"/>
              <a:t> (</a:t>
            </a:r>
            <a:r>
              <a:rPr lang="en-US" sz="1600" dirty="0" err="1"/>
              <a:t>isSynchronous</a:t>
            </a:r>
            <a:r>
              <a:rPr lang="en-US" sz="1600" dirty="0"/>
              <a:t>=true), then the execution of the Action does not complete until the execution of the invoked Behavior completes, normally or otherwise </a:t>
            </a:r>
            <a:endParaRPr lang="en-US" sz="1600" dirty="0" smtClean="0"/>
          </a:p>
          <a:p>
            <a:pPr>
              <a:buFont typeface="Wingdings" panose="05000000000000000000" pitchFamily="2" charset="2"/>
              <a:buChar char="q"/>
            </a:pPr>
            <a:endParaRPr lang="en-US" sz="2000" dirty="0"/>
          </a:p>
          <a:p>
            <a:pPr lvl="1">
              <a:buFont typeface="Wingdings" panose="05000000000000000000" pitchFamily="2" charset="2"/>
              <a:buChar char="q"/>
            </a:pPr>
            <a:r>
              <a:rPr lang="en-US" sz="1600" dirty="0"/>
              <a:t>If the call is </a:t>
            </a:r>
            <a:r>
              <a:rPr lang="en-US" sz="1600" b="1" dirty="0"/>
              <a:t>asynchronous</a:t>
            </a:r>
            <a:r>
              <a:rPr lang="en-US" sz="1600" dirty="0"/>
              <a:t> (</a:t>
            </a:r>
            <a:r>
              <a:rPr lang="en-US" sz="1600" dirty="0" err="1"/>
              <a:t>isSynchronous</a:t>
            </a:r>
            <a:r>
              <a:rPr lang="en-US" sz="1600" dirty="0"/>
              <a:t>=false), then the execution of the Action completes as soon as the Behavior has been invoked. When an asynchronous call is complete, execution of the Behavior containing the </a:t>
            </a:r>
            <a:r>
              <a:rPr lang="en-US" sz="1600" dirty="0" err="1"/>
              <a:t>CallAction</a:t>
            </a:r>
            <a:r>
              <a:rPr lang="en-US" sz="1600" dirty="0"/>
              <a:t> proceeds independently of and concurrently with the execution of the invoked </a:t>
            </a:r>
            <a:r>
              <a:rPr lang="en-US" sz="1600" dirty="0" smtClean="0"/>
              <a:t>Behavior. </a:t>
            </a:r>
            <a:endParaRPr lang="en-US" sz="1600" dirty="0"/>
          </a:p>
          <a:p>
            <a:pPr lvl="1">
              <a:buFont typeface="Wingdings" panose="05000000000000000000" pitchFamily="2" charset="2"/>
              <a:buChar char="q"/>
            </a:pPr>
            <a:endParaRPr lang="en-US" sz="1600" dirty="0"/>
          </a:p>
          <a:p>
            <a:pPr lvl="1">
              <a:buFont typeface="Wingdings" panose="05000000000000000000" pitchFamily="2" charset="2"/>
              <a:buChar char="q"/>
            </a:pPr>
            <a:endParaRPr lang="en-US" sz="1600" dirty="0"/>
          </a:p>
          <a:p>
            <a:pPr lvl="1">
              <a:buFont typeface="Wingdings" panose="05000000000000000000" pitchFamily="2" charset="2"/>
              <a:buChar char="q"/>
            </a:pPr>
            <a:endParaRPr lang="en-US" sz="1600" dirty="0"/>
          </a:p>
          <a:p>
            <a:pPr lvl="1">
              <a:buFont typeface="Wingdings" panose="05000000000000000000" pitchFamily="2" charset="2"/>
              <a:buChar char="q"/>
            </a:pPr>
            <a:endParaRPr lang="en-US" sz="1600" dirty="0"/>
          </a:p>
          <a:p>
            <a:pPr lvl="1">
              <a:buFont typeface="Wingdings" panose="05000000000000000000" pitchFamily="2" charset="2"/>
              <a:buChar char="q"/>
            </a:pPr>
            <a:endParaRPr lang="en-US" sz="1600" dirty="0"/>
          </a:p>
          <a:p>
            <a:pPr lvl="1">
              <a:buFont typeface="Wingdings" panose="05000000000000000000" pitchFamily="2" charset="2"/>
              <a:buChar char="q"/>
            </a:pPr>
            <a:endParaRPr lang="en-US" sz="1600" dirty="0"/>
          </a:p>
          <a:p>
            <a:pPr lvl="1">
              <a:buFont typeface="Wingdings" panose="05000000000000000000" pitchFamily="2" charset="2"/>
              <a:buChar char="q"/>
            </a:pPr>
            <a:endParaRPr lang="en-US" sz="16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8" name="TextBox 7"/>
          <p:cNvSpPr txBox="1"/>
          <p:nvPr/>
        </p:nvSpPr>
        <p:spPr>
          <a:xfrm>
            <a:off x="3429000" y="42718"/>
            <a:ext cx="3048655" cy="523220"/>
          </a:xfrm>
          <a:prstGeom prst="rect">
            <a:avLst/>
          </a:prstGeom>
          <a:noFill/>
        </p:spPr>
        <p:txBody>
          <a:bodyPr wrap="none" rtlCol="0">
            <a:spAutoFit/>
          </a:bodyPr>
          <a:lstStyle/>
          <a:p>
            <a:r>
              <a:rPr lang="en-US" sz="2800" dirty="0" smtClean="0"/>
              <a:t>Invocation Actions</a:t>
            </a:r>
            <a:endParaRPr lang="en-US" sz="2800" dirty="0">
              <a:latin typeface="+mj-lt"/>
            </a:endParaRPr>
          </a:p>
        </p:txBody>
      </p:sp>
    </p:spTree>
    <p:extLst>
      <p:ext uri="{BB962C8B-B14F-4D97-AF65-F5344CB8AC3E}">
        <p14:creationId xmlns:p14="http://schemas.microsoft.com/office/powerpoint/2010/main" val="14418991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971540"/>
            <a:ext cx="8382000" cy="5135563"/>
          </a:xfrm>
        </p:spPr>
        <p:txBody>
          <a:bodyPr/>
          <a:lstStyle/>
          <a:p>
            <a:r>
              <a:rPr lang="en-US" sz="2000" dirty="0"/>
              <a:t>If the Behavior invoked by a </a:t>
            </a:r>
            <a:r>
              <a:rPr lang="en-US" sz="2000" dirty="0" err="1"/>
              <a:t>CallAction</a:t>
            </a:r>
            <a:r>
              <a:rPr lang="en-US" sz="2000" dirty="0"/>
              <a:t> is </a:t>
            </a:r>
            <a:r>
              <a:rPr lang="en-US" sz="2000" b="1" dirty="0"/>
              <a:t>not reentrant</a:t>
            </a:r>
            <a:r>
              <a:rPr lang="en-US" sz="2000" dirty="0"/>
              <a:t>, then no more than one execution of it shall exist at any given time </a:t>
            </a:r>
            <a:endParaRPr lang="en-US" sz="2000" dirty="0" smtClean="0"/>
          </a:p>
          <a:p>
            <a:endParaRPr lang="en-US" sz="2000" dirty="0"/>
          </a:p>
          <a:p>
            <a:r>
              <a:rPr lang="en-US" sz="2000" dirty="0"/>
              <a:t>The type, ordering, and multiplicity of the argument and result pins of a </a:t>
            </a:r>
            <a:r>
              <a:rPr lang="en-US" sz="2000" dirty="0" err="1"/>
              <a:t>CallAction</a:t>
            </a:r>
            <a:r>
              <a:rPr lang="en-US" sz="2000" dirty="0"/>
              <a:t> </a:t>
            </a:r>
            <a:r>
              <a:rPr lang="en-US" sz="2000" b="1" dirty="0"/>
              <a:t>shall be the same </a:t>
            </a:r>
            <a:r>
              <a:rPr lang="en-US" sz="2000" dirty="0"/>
              <a:t>as the corresponding Parameters </a:t>
            </a:r>
            <a:endParaRPr lang="en-US" sz="2000" dirty="0" smtClean="0"/>
          </a:p>
          <a:p>
            <a:endParaRPr lang="en-US" sz="2000" dirty="0"/>
          </a:p>
          <a:p>
            <a:r>
              <a:rPr lang="en-US" sz="2000" dirty="0"/>
              <a:t>When a </a:t>
            </a:r>
            <a:r>
              <a:rPr lang="en-US" sz="2000" dirty="0" err="1"/>
              <a:t>CallAction</a:t>
            </a:r>
            <a:r>
              <a:rPr lang="en-US" sz="2000" dirty="0"/>
              <a:t> executes, it passes the values on its argument Pins to the invoked Behavior or Operation on the </a:t>
            </a:r>
            <a:r>
              <a:rPr lang="en-US" sz="2000" b="1" dirty="0"/>
              <a:t>corresponding input Parameters</a:t>
            </a:r>
            <a:r>
              <a:rPr lang="en-US" sz="2000" dirty="0"/>
              <a:t>. If the call is synchronous, then values returned on output Parameters are placed in tokens on the </a:t>
            </a:r>
            <a:r>
              <a:rPr lang="en-US" sz="2000" b="1" dirty="0"/>
              <a:t>corresponding result Pins</a:t>
            </a:r>
            <a:r>
              <a:rPr lang="en-US" sz="2000" dirty="0"/>
              <a:t> of the </a:t>
            </a:r>
            <a:r>
              <a:rPr lang="en-US" sz="2000" dirty="0" err="1"/>
              <a:t>CallAction</a:t>
            </a:r>
            <a:r>
              <a:rPr lang="en-US" sz="2000" dirty="0"/>
              <a:t>. If an output Parameter has no values, then a </a:t>
            </a:r>
            <a:r>
              <a:rPr lang="en-US" sz="2000" b="1" dirty="0"/>
              <a:t>null token</a:t>
            </a:r>
            <a:r>
              <a:rPr lang="en-US" sz="2000" dirty="0"/>
              <a:t> is placed on the corresponding result </a:t>
            </a:r>
            <a:r>
              <a:rPr lang="en-US" sz="2000" dirty="0" smtClean="0"/>
              <a:t>Pin.</a:t>
            </a:r>
            <a:r>
              <a:rPr lang="en-US" sz="2000" dirty="0"/>
              <a:t> If the call is asynchronous, then </a:t>
            </a:r>
            <a:r>
              <a:rPr lang="en-US" sz="2000" b="1" dirty="0"/>
              <a:t>result values cannot be returned</a:t>
            </a:r>
            <a:r>
              <a:rPr lang="en-US" sz="2000" dirty="0"/>
              <a:t>. </a:t>
            </a:r>
            <a:endParaRPr lang="en-US" sz="2000" dirty="0" smtClean="0"/>
          </a:p>
          <a:p>
            <a:endParaRPr lang="en-US" sz="2000" dirty="0"/>
          </a:p>
          <a:p>
            <a:endParaRPr lang="en-US" sz="2000" dirty="0"/>
          </a:p>
          <a:p>
            <a:pPr lvl="1">
              <a:buFont typeface="Wingdings" panose="05000000000000000000" pitchFamily="2" charset="2"/>
              <a:buChar char="q"/>
            </a:pPr>
            <a:endParaRPr lang="en-US" sz="16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8" name="TextBox 7"/>
          <p:cNvSpPr txBox="1"/>
          <p:nvPr/>
        </p:nvSpPr>
        <p:spPr>
          <a:xfrm>
            <a:off x="3429000" y="42718"/>
            <a:ext cx="3048655" cy="523220"/>
          </a:xfrm>
          <a:prstGeom prst="rect">
            <a:avLst/>
          </a:prstGeom>
          <a:noFill/>
        </p:spPr>
        <p:txBody>
          <a:bodyPr wrap="none" rtlCol="0">
            <a:spAutoFit/>
          </a:bodyPr>
          <a:lstStyle/>
          <a:p>
            <a:r>
              <a:rPr lang="en-US" sz="2800" dirty="0" smtClean="0"/>
              <a:t>Invocation Actions</a:t>
            </a:r>
            <a:endParaRPr lang="en-US" sz="2800" dirty="0">
              <a:latin typeface="+mj-lt"/>
            </a:endParaRPr>
          </a:p>
        </p:txBody>
      </p:sp>
    </p:spTree>
    <p:extLst>
      <p:ext uri="{BB962C8B-B14F-4D97-AF65-F5344CB8AC3E}">
        <p14:creationId xmlns:p14="http://schemas.microsoft.com/office/powerpoint/2010/main" val="18732255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971540"/>
            <a:ext cx="8382000" cy="5135563"/>
          </a:xfrm>
        </p:spPr>
        <p:txBody>
          <a:bodyPr/>
          <a:lstStyle/>
          <a:p>
            <a:r>
              <a:rPr lang="en-US" sz="2000" dirty="0"/>
              <a:t>If any of the Parameters are streaming (</a:t>
            </a:r>
            <a:r>
              <a:rPr lang="en-US" sz="2000" dirty="0" err="1"/>
              <a:t>isStreaming</a:t>
            </a:r>
            <a:r>
              <a:rPr lang="en-US" sz="2000" dirty="0"/>
              <a:t>=true), then the </a:t>
            </a:r>
            <a:r>
              <a:rPr lang="en-US" sz="2000" b="1" dirty="0"/>
              <a:t>call must be synchronous </a:t>
            </a:r>
            <a:endParaRPr lang="en-US" sz="2000" b="1" dirty="0" smtClean="0"/>
          </a:p>
          <a:p>
            <a:pPr lvl="1"/>
            <a:r>
              <a:rPr lang="en-US" sz="1600" dirty="0"/>
              <a:t>the </a:t>
            </a:r>
            <a:r>
              <a:rPr lang="en-US" sz="1600" dirty="0" err="1"/>
              <a:t>CallAction</a:t>
            </a:r>
            <a:r>
              <a:rPr lang="en-US" sz="1600" dirty="0"/>
              <a:t> continues to accept tokens offered to the argument Pins corresponding to streaming input Parameters, up to the upper multiplicity of each Pin, which are consumed by the Action and posted to the executing Behavior as they arrive </a:t>
            </a:r>
            <a:endParaRPr lang="en-US" sz="1600" dirty="0" smtClean="0"/>
          </a:p>
          <a:p>
            <a:pPr lvl="1"/>
            <a:endParaRPr lang="en-US" sz="1200" dirty="0"/>
          </a:p>
          <a:p>
            <a:r>
              <a:rPr lang="en-US" sz="1600" b="1" dirty="0"/>
              <a:t>F</a:t>
            </a:r>
            <a:r>
              <a:rPr lang="en-US" sz="1600" b="1" dirty="0" smtClean="0"/>
              <a:t>ollowing </a:t>
            </a:r>
            <a:r>
              <a:rPr lang="en-US" sz="1600" b="1" dirty="0"/>
              <a:t>rules </a:t>
            </a:r>
            <a:r>
              <a:rPr lang="en-US" sz="1600" dirty="0"/>
              <a:t>also apply to a </a:t>
            </a:r>
            <a:r>
              <a:rPr lang="en-US" sz="1600" b="1" dirty="0" err="1"/>
              <a:t>CallAction</a:t>
            </a:r>
            <a:r>
              <a:rPr lang="en-US" sz="1600" b="1" dirty="0"/>
              <a:t> invoking a Behavior or Operation </a:t>
            </a:r>
            <a:r>
              <a:rPr lang="en-US" sz="1600" dirty="0"/>
              <a:t>with </a:t>
            </a:r>
            <a:r>
              <a:rPr lang="en-US" sz="1600" b="1" dirty="0"/>
              <a:t>streaming</a:t>
            </a:r>
            <a:r>
              <a:rPr lang="en-US" sz="1600" dirty="0"/>
              <a:t> Parameters: </a:t>
            </a:r>
            <a:endParaRPr lang="en-US" sz="1600" dirty="0" smtClean="0"/>
          </a:p>
          <a:p>
            <a:pPr lvl="1"/>
            <a:r>
              <a:rPr lang="en-US" sz="1600" dirty="0" smtClean="0"/>
              <a:t>All </a:t>
            </a:r>
            <a:r>
              <a:rPr lang="en-US" sz="1600" dirty="0" err="1"/>
              <a:t>InputPins</a:t>
            </a:r>
            <a:r>
              <a:rPr lang="en-US" sz="1600" dirty="0"/>
              <a:t> for the </a:t>
            </a:r>
            <a:r>
              <a:rPr lang="en-US" sz="1600" dirty="0" err="1"/>
              <a:t>CallAction</a:t>
            </a:r>
            <a:r>
              <a:rPr lang="en-US" sz="1600" dirty="0"/>
              <a:t> shall have been offered a number of values equal to or greater than the lower multiplicity of each Pin before the </a:t>
            </a:r>
            <a:r>
              <a:rPr lang="en-US" sz="1600" dirty="0" err="1"/>
              <a:t>CallAction</a:t>
            </a:r>
            <a:r>
              <a:rPr lang="en-US" sz="1600" dirty="0"/>
              <a:t> can execute, </a:t>
            </a:r>
            <a:r>
              <a:rPr lang="en-US" sz="1600" b="1" dirty="0"/>
              <a:t>per the usual rules. </a:t>
            </a:r>
            <a:endParaRPr lang="en-US" sz="1600" b="1" dirty="0" smtClean="0"/>
          </a:p>
          <a:p>
            <a:pPr lvl="1"/>
            <a:r>
              <a:rPr lang="en-US" sz="1600" dirty="0" smtClean="0"/>
              <a:t>A </a:t>
            </a:r>
            <a:r>
              <a:rPr lang="en-US" sz="1600" dirty="0"/>
              <a:t>number of values </a:t>
            </a:r>
            <a:r>
              <a:rPr lang="en-US" sz="1600" b="1" dirty="0"/>
              <a:t>equal to or greater than the lower multiplicity of each argument Pin </a:t>
            </a:r>
            <a:r>
              <a:rPr lang="en-US" sz="1600" dirty="0"/>
              <a:t>of the </a:t>
            </a:r>
            <a:r>
              <a:rPr lang="en-US" sz="1600" dirty="0" err="1"/>
              <a:t>CallAction</a:t>
            </a:r>
            <a:r>
              <a:rPr lang="en-US" sz="1600" dirty="0"/>
              <a:t> corresponding to a </a:t>
            </a:r>
            <a:r>
              <a:rPr lang="en-US" sz="1600" b="1" dirty="0"/>
              <a:t>streaming</a:t>
            </a:r>
            <a:r>
              <a:rPr lang="en-US" sz="1600" dirty="0"/>
              <a:t> Parameter </a:t>
            </a:r>
            <a:r>
              <a:rPr lang="en-US" sz="1600" b="1" dirty="0"/>
              <a:t>must be accepted before the </a:t>
            </a:r>
            <a:r>
              <a:rPr lang="en-US" sz="1600" b="1" dirty="0" err="1"/>
              <a:t>CallAction</a:t>
            </a:r>
            <a:r>
              <a:rPr lang="en-US" sz="1600" b="1" dirty="0"/>
              <a:t> can complete execution normally</a:t>
            </a:r>
            <a:r>
              <a:rPr lang="en-US" sz="1600" dirty="0"/>
              <a:t> </a:t>
            </a:r>
          </a:p>
          <a:p>
            <a:pPr lvl="1"/>
            <a:r>
              <a:rPr lang="en-US" sz="1600" dirty="0"/>
              <a:t>Before an invoked Behavior execution completes </a:t>
            </a:r>
            <a:r>
              <a:rPr lang="en-US" sz="1600" dirty="0" smtClean="0"/>
              <a:t>normally, </a:t>
            </a:r>
            <a:r>
              <a:rPr lang="en-US" sz="1600" dirty="0"/>
              <a:t>a number of values </a:t>
            </a:r>
            <a:r>
              <a:rPr lang="en-US" sz="1600" b="1" dirty="0"/>
              <a:t>equal to at least the lower multiplicity of each result Pin of the </a:t>
            </a:r>
            <a:r>
              <a:rPr lang="en-US" sz="1600" b="1" dirty="0" err="1"/>
              <a:t>CallAction</a:t>
            </a:r>
            <a:r>
              <a:rPr lang="en-US" sz="1600" b="1" dirty="0"/>
              <a:t> shall be posted by the time the execution completes </a:t>
            </a:r>
          </a:p>
          <a:p>
            <a:pPr lvl="1"/>
            <a:endParaRPr lang="en-US" sz="1200" dirty="0"/>
          </a:p>
          <a:p>
            <a:pPr lvl="1"/>
            <a:endParaRPr lang="en-US" sz="1200" dirty="0" smtClean="0"/>
          </a:p>
          <a:p>
            <a:pPr lvl="1"/>
            <a:endParaRPr lang="en-US" sz="12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8" name="TextBox 7"/>
          <p:cNvSpPr txBox="1"/>
          <p:nvPr/>
        </p:nvSpPr>
        <p:spPr>
          <a:xfrm>
            <a:off x="3429000" y="42718"/>
            <a:ext cx="3048655" cy="523220"/>
          </a:xfrm>
          <a:prstGeom prst="rect">
            <a:avLst/>
          </a:prstGeom>
          <a:noFill/>
        </p:spPr>
        <p:txBody>
          <a:bodyPr wrap="none" rtlCol="0">
            <a:spAutoFit/>
          </a:bodyPr>
          <a:lstStyle/>
          <a:p>
            <a:r>
              <a:rPr lang="en-US" sz="2800" dirty="0" smtClean="0"/>
              <a:t>Invocation Actions</a:t>
            </a:r>
            <a:endParaRPr lang="en-US" sz="2800" dirty="0">
              <a:latin typeface="+mj-lt"/>
            </a:endParaRPr>
          </a:p>
        </p:txBody>
      </p:sp>
    </p:spTree>
    <p:extLst>
      <p:ext uri="{BB962C8B-B14F-4D97-AF65-F5344CB8AC3E}">
        <p14:creationId xmlns:p14="http://schemas.microsoft.com/office/powerpoint/2010/main" val="28689497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971540"/>
            <a:ext cx="8382000" cy="5135563"/>
          </a:xfrm>
        </p:spPr>
        <p:txBody>
          <a:bodyPr/>
          <a:lstStyle/>
          <a:p>
            <a:r>
              <a:rPr lang="en-US" sz="2000" dirty="0"/>
              <a:t>A </a:t>
            </a:r>
            <a:r>
              <a:rPr lang="en-US" sz="2000" b="1" dirty="0"/>
              <a:t>send</a:t>
            </a:r>
            <a:r>
              <a:rPr lang="en-US" sz="2000" dirty="0"/>
              <a:t> Action is an action that transmits an object asynchronously to one or more target objects</a:t>
            </a:r>
            <a:r>
              <a:rPr lang="en-US" sz="2000" dirty="0" smtClean="0"/>
              <a:t>. As </a:t>
            </a:r>
            <a:r>
              <a:rPr lang="en-US" sz="2000" dirty="0"/>
              <a:t>a send Action is always asynchronous, it may have argument inputs, but it has no result outputs. The Action completes as soon as the object is sent, whether or not it has been received yet </a:t>
            </a:r>
          </a:p>
          <a:p>
            <a:endParaRPr lang="en-US" sz="1600" dirty="0"/>
          </a:p>
          <a:p>
            <a:r>
              <a:rPr lang="en-US" sz="1600" dirty="0"/>
              <a:t>A </a:t>
            </a:r>
            <a:r>
              <a:rPr lang="en-US" sz="1600" b="1" dirty="0" err="1"/>
              <a:t>SendSignalAction</a:t>
            </a:r>
            <a:r>
              <a:rPr lang="en-US" sz="1600" dirty="0"/>
              <a:t> is an </a:t>
            </a:r>
            <a:r>
              <a:rPr lang="en-US" sz="1600" dirty="0" err="1"/>
              <a:t>InvocationAction</a:t>
            </a:r>
            <a:r>
              <a:rPr lang="en-US" sz="1600" dirty="0"/>
              <a:t> that creates a </a:t>
            </a:r>
            <a:r>
              <a:rPr lang="en-US" sz="1600" b="1" dirty="0"/>
              <a:t>Signal instance </a:t>
            </a:r>
            <a:r>
              <a:rPr lang="en-US" sz="1600" dirty="0"/>
              <a:t>and transmits the instance to the </a:t>
            </a:r>
            <a:r>
              <a:rPr lang="en-US" sz="1600" b="1" dirty="0"/>
              <a:t>object given on its target </a:t>
            </a:r>
            <a:r>
              <a:rPr lang="en-US" sz="1600" b="1" dirty="0" err="1"/>
              <a:t>InputPin</a:t>
            </a:r>
            <a:r>
              <a:rPr lang="en-US" sz="1600" dirty="0"/>
              <a:t>. </a:t>
            </a:r>
          </a:p>
          <a:p>
            <a:endParaRPr lang="en-US" sz="1600" dirty="0" smtClean="0"/>
          </a:p>
          <a:p>
            <a:r>
              <a:rPr lang="en-US" sz="1600" b="1" dirty="0" err="1" smtClean="0"/>
              <a:t>BroadcastSignalAction</a:t>
            </a:r>
            <a:r>
              <a:rPr lang="en-US" sz="1600" dirty="0" smtClean="0"/>
              <a:t> </a:t>
            </a:r>
            <a:r>
              <a:rPr lang="en-US" sz="1600" dirty="0"/>
              <a:t>is an </a:t>
            </a:r>
            <a:r>
              <a:rPr lang="en-US" sz="1600" dirty="0" err="1"/>
              <a:t>InvocationAction</a:t>
            </a:r>
            <a:r>
              <a:rPr lang="en-US" sz="1600" dirty="0"/>
              <a:t> that creates a Signal instance using values from its argument </a:t>
            </a:r>
            <a:r>
              <a:rPr lang="en-US" sz="1600" dirty="0" err="1"/>
              <a:t>InputPins</a:t>
            </a:r>
            <a:r>
              <a:rPr lang="en-US" sz="1600" dirty="0"/>
              <a:t>, </a:t>
            </a:r>
            <a:r>
              <a:rPr lang="en-US" sz="1600" b="1" dirty="0"/>
              <a:t>similarly to a </a:t>
            </a:r>
            <a:r>
              <a:rPr lang="en-US" sz="1600" b="1" dirty="0" err="1"/>
              <a:t>SendSignalAction</a:t>
            </a:r>
            <a:r>
              <a:rPr lang="en-US" sz="1600" dirty="0"/>
              <a:t>. </a:t>
            </a:r>
            <a:r>
              <a:rPr lang="en-US" sz="1600" dirty="0" smtClean="0"/>
              <a:t>However</a:t>
            </a:r>
            <a:r>
              <a:rPr lang="en-US" sz="1600" dirty="0"/>
              <a:t>, instead of sending the Signal instance to a single target object, it transmits the instance potentially </a:t>
            </a:r>
            <a:r>
              <a:rPr lang="en-US" sz="1600" b="1" dirty="0"/>
              <a:t>to all available target objects </a:t>
            </a:r>
            <a:r>
              <a:rPr lang="en-US" sz="1600" dirty="0"/>
              <a:t>in the system </a:t>
            </a:r>
          </a:p>
          <a:p>
            <a:endParaRPr lang="en-US" sz="1600" dirty="0" smtClean="0"/>
          </a:p>
          <a:p>
            <a:r>
              <a:rPr lang="en-US" sz="1600" dirty="0" smtClean="0"/>
              <a:t>A </a:t>
            </a:r>
            <a:r>
              <a:rPr lang="en-US" sz="1600" b="1" dirty="0" err="1"/>
              <a:t>SendObjectAction</a:t>
            </a:r>
            <a:r>
              <a:rPr lang="en-US" sz="1600" b="1" dirty="0"/>
              <a:t> </a:t>
            </a:r>
            <a:r>
              <a:rPr lang="en-US" sz="1600" dirty="0"/>
              <a:t>is an Invocation action that </a:t>
            </a:r>
            <a:r>
              <a:rPr lang="en-US" sz="1600" b="1" dirty="0"/>
              <a:t>transmits any kind of object to the object given on its target </a:t>
            </a:r>
            <a:r>
              <a:rPr lang="en-US" sz="1600" b="1" dirty="0" err="1"/>
              <a:t>InputPin</a:t>
            </a:r>
            <a:r>
              <a:rPr lang="en-US" sz="1600" dirty="0"/>
              <a:t>. </a:t>
            </a:r>
            <a:r>
              <a:rPr lang="en-US" sz="1600" dirty="0" smtClean="0"/>
              <a:t>The </a:t>
            </a:r>
            <a:r>
              <a:rPr lang="en-US" sz="1600" dirty="0"/>
              <a:t>object to be transmitted is given on the single request </a:t>
            </a:r>
            <a:r>
              <a:rPr lang="en-US" sz="1600" dirty="0" err="1"/>
              <a:t>InputPin</a:t>
            </a:r>
            <a:r>
              <a:rPr lang="en-US" sz="1600" dirty="0"/>
              <a:t> of the </a:t>
            </a:r>
            <a:r>
              <a:rPr lang="en-US" sz="1600" dirty="0" err="1"/>
              <a:t>SendObjectAction</a:t>
            </a:r>
            <a:r>
              <a:rPr lang="en-US" sz="1600" dirty="0"/>
              <a:t> </a:t>
            </a:r>
          </a:p>
          <a:p>
            <a:endParaRPr lang="en-US" sz="1600" dirty="0"/>
          </a:p>
          <a:p>
            <a:endParaRPr lang="en-US" sz="1600" dirty="0"/>
          </a:p>
          <a:p>
            <a:endParaRPr lang="en-US" sz="16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8" name="TextBox 7"/>
          <p:cNvSpPr txBox="1"/>
          <p:nvPr/>
        </p:nvSpPr>
        <p:spPr>
          <a:xfrm>
            <a:off x="3429000" y="42718"/>
            <a:ext cx="2171813" cy="523220"/>
          </a:xfrm>
          <a:prstGeom prst="rect">
            <a:avLst/>
          </a:prstGeom>
          <a:noFill/>
        </p:spPr>
        <p:txBody>
          <a:bodyPr wrap="none" rtlCol="0">
            <a:spAutoFit/>
          </a:bodyPr>
          <a:lstStyle/>
          <a:p>
            <a:r>
              <a:rPr lang="en-US" sz="2800" dirty="0" smtClean="0"/>
              <a:t>Send Actions</a:t>
            </a:r>
            <a:endParaRPr lang="en-US" sz="2800" dirty="0">
              <a:latin typeface="+mj-lt"/>
            </a:endParaRPr>
          </a:p>
        </p:txBody>
      </p:sp>
    </p:spTree>
    <p:extLst>
      <p:ext uri="{BB962C8B-B14F-4D97-AF65-F5344CB8AC3E}">
        <p14:creationId xmlns:p14="http://schemas.microsoft.com/office/powerpoint/2010/main" val="3402096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753058"/>
            <a:ext cx="8382000" cy="5135563"/>
          </a:xfrm>
        </p:spPr>
        <p:txBody>
          <a:bodyPr/>
          <a:lstStyle/>
          <a:p>
            <a:endParaRPr lang="en-US" sz="2000" dirty="0"/>
          </a:p>
          <a:p>
            <a:r>
              <a:rPr lang="en-US" sz="2000" dirty="0"/>
              <a:t>A </a:t>
            </a:r>
            <a:r>
              <a:rPr lang="en-US" sz="2000" dirty="0" err="1"/>
              <a:t>CallOperationAction</a:t>
            </a:r>
            <a:r>
              <a:rPr lang="en-US" sz="2000" dirty="0"/>
              <a:t>, </a:t>
            </a:r>
            <a:r>
              <a:rPr lang="en-US" sz="2000" dirty="0" err="1"/>
              <a:t>SendSignalAction</a:t>
            </a:r>
            <a:r>
              <a:rPr lang="en-US" sz="2000" dirty="0"/>
              <a:t>, or </a:t>
            </a:r>
            <a:r>
              <a:rPr lang="en-US" sz="2000" dirty="0" err="1"/>
              <a:t>SendObjectAction</a:t>
            </a:r>
            <a:r>
              <a:rPr lang="en-US" sz="2000" dirty="0"/>
              <a:t> may </a:t>
            </a:r>
            <a:r>
              <a:rPr lang="en-US" sz="2000" b="1" dirty="0"/>
              <a:t>send a request through a Port </a:t>
            </a:r>
            <a:r>
              <a:rPr lang="en-US" sz="2000" dirty="0"/>
              <a:t>by targeting an object having the Port and identifying the Port with the Action’s </a:t>
            </a:r>
            <a:r>
              <a:rPr lang="en-US" sz="2000" dirty="0" err="1"/>
              <a:t>onPort</a:t>
            </a:r>
            <a:r>
              <a:rPr lang="en-US" sz="2000" dirty="0"/>
              <a:t> attribute. </a:t>
            </a:r>
            <a:endParaRPr lang="en-US" sz="2000" dirty="0" smtClean="0"/>
          </a:p>
          <a:p>
            <a:endParaRPr lang="en-US" sz="2000" dirty="0"/>
          </a:p>
          <a:p>
            <a:r>
              <a:rPr lang="en-US" sz="2000" dirty="0"/>
              <a:t>If </a:t>
            </a:r>
            <a:r>
              <a:rPr lang="en-US" sz="2000" b="1" dirty="0" err="1"/>
              <a:t>onPort</a:t>
            </a:r>
            <a:r>
              <a:rPr lang="en-US" sz="2000" dirty="0"/>
              <a:t> is given, then the Port shall be an </a:t>
            </a:r>
            <a:r>
              <a:rPr lang="en-US" sz="2000" b="1" dirty="0"/>
              <a:t>owned or inherited feature of the type of the target </a:t>
            </a:r>
            <a:r>
              <a:rPr lang="en-US" sz="2000" b="1" dirty="0" err="1"/>
              <a:t>InputPin</a:t>
            </a:r>
            <a:r>
              <a:rPr lang="en-US" sz="2000" b="1" dirty="0"/>
              <a:t> of the Action</a:t>
            </a:r>
            <a:r>
              <a:rPr lang="en-US" sz="2000" dirty="0"/>
              <a:t>. When the Action executes, rather than sending a message to the target object itself, it sends the </a:t>
            </a:r>
            <a:r>
              <a:rPr lang="en-US" sz="2000" b="1" dirty="0"/>
              <a:t>message through the given Port of the target </a:t>
            </a:r>
            <a:r>
              <a:rPr lang="en-US" sz="2000" b="1" dirty="0" smtClean="0"/>
              <a:t>object.</a:t>
            </a:r>
          </a:p>
          <a:p>
            <a:endParaRPr lang="en-US" sz="2000" dirty="0"/>
          </a:p>
          <a:p>
            <a:r>
              <a:rPr lang="en-US" sz="2000" dirty="0"/>
              <a:t>An Action is said to </a:t>
            </a:r>
            <a:r>
              <a:rPr lang="en-US" sz="2000" b="1" dirty="0"/>
              <a:t>execute </a:t>
            </a:r>
            <a:r>
              <a:rPr lang="en-US" sz="2000" b="1" i="1" dirty="0"/>
              <a:t>inside </a:t>
            </a:r>
            <a:r>
              <a:rPr lang="en-US" sz="2000" b="1" dirty="0"/>
              <a:t>an object </a:t>
            </a:r>
            <a:r>
              <a:rPr lang="en-US" sz="2000" dirty="0"/>
              <a:t>if the context object of the Behavior execution within which the Action is executing is either the same as or is directly or indirectly </a:t>
            </a:r>
            <a:r>
              <a:rPr lang="en-US" sz="2000" dirty="0" smtClean="0"/>
              <a:t>owned </a:t>
            </a:r>
            <a:r>
              <a:rPr lang="en-US" sz="2000" dirty="0"/>
              <a:t>by the given object</a:t>
            </a:r>
            <a:r>
              <a:rPr lang="en-US" sz="2000" dirty="0" smtClean="0"/>
              <a:t>.</a:t>
            </a:r>
          </a:p>
          <a:p>
            <a:endParaRPr lang="en-US" sz="2000" dirty="0"/>
          </a:p>
          <a:p>
            <a:r>
              <a:rPr lang="en-US" sz="2000" dirty="0"/>
              <a:t>In the case of a </a:t>
            </a:r>
            <a:r>
              <a:rPr lang="en-US" sz="2000" dirty="0" err="1"/>
              <a:t>CallOperationAction</a:t>
            </a:r>
            <a:r>
              <a:rPr lang="en-US" sz="2000" dirty="0"/>
              <a:t>, a provided or required Interface of the given Port shall have the </a:t>
            </a:r>
            <a:r>
              <a:rPr lang="en-US" sz="2000" b="1" dirty="0"/>
              <a:t>called Operation as a feature </a:t>
            </a:r>
            <a:r>
              <a:rPr lang="en-US" sz="2000" b="1" dirty="0" smtClean="0"/>
              <a:t> </a:t>
            </a:r>
            <a:endParaRPr lang="en-US" sz="2000" b="1"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8" name="TextBox 7"/>
          <p:cNvSpPr txBox="1"/>
          <p:nvPr/>
        </p:nvSpPr>
        <p:spPr>
          <a:xfrm>
            <a:off x="2920149" y="60036"/>
            <a:ext cx="4626010" cy="523220"/>
          </a:xfrm>
          <a:prstGeom prst="rect">
            <a:avLst/>
          </a:prstGeom>
          <a:noFill/>
        </p:spPr>
        <p:txBody>
          <a:bodyPr wrap="none" rtlCol="0">
            <a:spAutoFit/>
          </a:bodyPr>
          <a:lstStyle/>
          <a:p>
            <a:r>
              <a:rPr lang="en-US" sz="2800" dirty="0" smtClean="0"/>
              <a:t>Invocation Actions and Ports</a:t>
            </a:r>
            <a:endParaRPr lang="en-US" sz="2800" dirty="0">
              <a:latin typeface="+mj-lt"/>
            </a:endParaRPr>
          </a:p>
        </p:txBody>
      </p:sp>
    </p:spTree>
    <p:extLst>
      <p:ext uri="{BB962C8B-B14F-4D97-AF65-F5344CB8AC3E}">
        <p14:creationId xmlns:p14="http://schemas.microsoft.com/office/powerpoint/2010/main" val="3402096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971540"/>
            <a:ext cx="8382000" cy="5135563"/>
          </a:xfrm>
        </p:spPr>
        <p:txBody>
          <a:bodyPr/>
          <a:lstStyle/>
          <a:p>
            <a:r>
              <a:rPr lang="en-US" sz="2000" dirty="0" smtClean="0"/>
              <a:t>If </a:t>
            </a:r>
            <a:r>
              <a:rPr lang="en-US" sz="2000" dirty="0"/>
              <a:t>the invoked </a:t>
            </a:r>
            <a:r>
              <a:rPr lang="en-US" sz="2000" dirty="0" err="1"/>
              <a:t>BehavioralFeature</a:t>
            </a:r>
            <a:r>
              <a:rPr lang="en-US" sz="2000" dirty="0"/>
              <a:t> is on a provided Interface but not on any required Interface, then, when the </a:t>
            </a:r>
            <a:r>
              <a:rPr lang="en-US" sz="2000" dirty="0" err="1"/>
              <a:t>InvocationAction</a:t>
            </a:r>
            <a:r>
              <a:rPr lang="en-US" sz="2000" dirty="0"/>
              <a:t> is executed, the invocation is made </a:t>
            </a:r>
            <a:r>
              <a:rPr lang="en-US" sz="2000" b="1" dirty="0"/>
              <a:t>into the object given on the target </a:t>
            </a:r>
            <a:r>
              <a:rPr lang="en-US" sz="2000" b="1" dirty="0" err="1"/>
              <a:t>InputPin</a:t>
            </a:r>
            <a:r>
              <a:rPr lang="en-US" sz="2000" b="1" dirty="0"/>
              <a:t> through the given Port </a:t>
            </a:r>
          </a:p>
          <a:p>
            <a:endParaRPr lang="en-US" sz="2000" dirty="0" smtClean="0"/>
          </a:p>
          <a:p>
            <a:r>
              <a:rPr lang="en-US" sz="2000" dirty="0" smtClean="0"/>
              <a:t>If </a:t>
            </a:r>
            <a:r>
              <a:rPr lang="en-US" sz="2000" dirty="0"/>
              <a:t>the invoked </a:t>
            </a:r>
            <a:r>
              <a:rPr lang="en-US" sz="2000" dirty="0" err="1"/>
              <a:t>BehavioralFeature</a:t>
            </a:r>
            <a:r>
              <a:rPr lang="en-US" sz="2000" dirty="0"/>
              <a:t> is on a required Interface but not on any provided Interface, then, if the </a:t>
            </a:r>
            <a:r>
              <a:rPr lang="en-US" sz="2000" dirty="0" err="1"/>
              <a:t>InvocationAction</a:t>
            </a:r>
            <a:r>
              <a:rPr lang="en-US" sz="2000" dirty="0"/>
              <a:t> is being executed inside the object given on the target </a:t>
            </a:r>
            <a:r>
              <a:rPr lang="en-US" sz="2000" dirty="0" err="1"/>
              <a:t>InputPin</a:t>
            </a:r>
            <a:r>
              <a:rPr lang="en-US" sz="2000" dirty="0"/>
              <a:t>, the invocation is forwarded </a:t>
            </a:r>
            <a:r>
              <a:rPr lang="en-US" sz="2000" b="1" dirty="0"/>
              <a:t>out of the target object through the given Port </a:t>
            </a:r>
          </a:p>
          <a:p>
            <a:endParaRPr lang="en-US" sz="2000" dirty="0" smtClean="0"/>
          </a:p>
          <a:p>
            <a:endParaRPr lang="en-US" sz="2000" dirty="0"/>
          </a:p>
          <a:p>
            <a:pPr lvl="1">
              <a:buFont typeface="Wingdings" panose="05000000000000000000" pitchFamily="2" charset="2"/>
              <a:buChar char="q"/>
            </a:pPr>
            <a:endParaRPr lang="en-US" sz="16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2920149" y="60036"/>
            <a:ext cx="4626010" cy="523220"/>
          </a:xfrm>
          <a:prstGeom prst="rect">
            <a:avLst/>
          </a:prstGeom>
          <a:noFill/>
        </p:spPr>
        <p:txBody>
          <a:bodyPr wrap="none" rtlCol="0">
            <a:spAutoFit/>
          </a:bodyPr>
          <a:lstStyle/>
          <a:p>
            <a:r>
              <a:rPr lang="en-US" sz="2800" dirty="0" smtClean="0"/>
              <a:t>Invocation Actions and Ports</a:t>
            </a:r>
            <a:endParaRPr lang="en-US" sz="2800" dirty="0">
              <a:latin typeface="+mj-lt"/>
            </a:endParaRPr>
          </a:p>
        </p:txBody>
      </p:sp>
    </p:spTree>
    <p:extLst>
      <p:ext uri="{BB962C8B-B14F-4D97-AF65-F5344CB8AC3E}">
        <p14:creationId xmlns:p14="http://schemas.microsoft.com/office/powerpoint/2010/main" val="3402096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971540"/>
            <a:ext cx="8382000" cy="5135563"/>
          </a:xfrm>
        </p:spPr>
        <p:txBody>
          <a:bodyPr/>
          <a:lstStyle/>
          <a:p>
            <a:endParaRPr lang="en-US" sz="2000" dirty="0"/>
          </a:p>
          <a:p>
            <a:pPr lvl="1">
              <a:buFont typeface="Wingdings" panose="05000000000000000000" pitchFamily="2" charset="2"/>
              <a:buChar char="q"/>
            </a:pPr>
            <a:endParaRPr lang="en-US" sz="16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8" name="TextBox 7"/>
          <p:cNvSpPr txBox="1"/>
          <p:nvPr/>
        </p:nvSpPr>
        <p:spPr>
          <a:xfrm>
            <a:off x="4038600" y="152400"/>
            <a:ext cx="1523174" cy="523220"/>
          </a:xfrm>
          <a:prstGeom prst="rect">
            <a:avLst/>
          </a:prstGeom>
          <a:noFill/>
        </p:spPr>
        <p:txBody>
          <a:bodyPr wrap="none" rtlCol="0">
            <a:spAutoFit/>
          </a:bodyPr>
          <a:lstStyle/>
          <a:p>
            <a:r>
              <a:rPr lang="en-US" sz="2800" dirty="0" smtClean="0"/>
              <a:t>Notation</a:t>
            </a:r>
            <a:endParaRPr lang="en-US" sz="2800" dirty="0">
              <a:latin typeface="+mj-lt"/>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371600"/>
            <a:ext cx="2009775"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190750"/>
            <a:ext cx="1381125"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3143250"/>
            <a:ext cx="649605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86187" y="5145788"/>
            <a:ext cx="1571625"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92353" y="1371600"/>
            <a:ext cx="2105025"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2"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88921" y="2190750"/>
            <a:ext cx="1514475"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2096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971540"/>
            <a:ext cx="8382000" cy="5135563"/>
          </a:xfrm>
        </p:spPr>
        <p:txBody>
          <a:bodyPr/>
          <a:lstStyle/>
          <a:p>
            <a:endParaRPr lang="en-US" sz="2000" dirty="0"/>
          </a:p>
          <a:p>
            <a:pPr lvl="1">
              <a:buFont typeface="Wingdings" panose="05000000000000000000" pitchFamily="2" charset="2"/>
              <a:buChar char="q"/>
            </a:pPr>
            <a:endParaRPr lang="en-US" sz="16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75" y="3001963"/>
            <a:ext cx="5219700"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7262" y="2044701"/>
            <a:ext cx="1514475"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75" y="1219200"/>
            <a:ext cx="2000250"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7262" y="3851276"/>
            <a:ext cx="3324225"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4"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4062" y="4302967"/>
            <a:ext cx="1352550"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5"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9312" y="5236417"/>
            <a:ext cx="125730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6"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41370" y="1210091"/>
            <a:ext cx="2891617" cy="1589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7"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77655" y="2986088"/>
            <a:ext cx="1895475"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4038600" y="152400"/>
            <a:ext cx="1523174" cy="523220"/>
          </a:xfrm>
          <a:prstGeom prst="rect">
            <a:avLst/>
          </a:prstGeom>
          <a:noFill/>
        </p:spPr>
        <p:txBody>
          <a:bodyPr wrap="none" rtlCol="0">
            <a:spAutoFit/>
          </a:bodyPr>
          <a:lstStyle/>
          <a:p>
            <a:r>
              <a:rPr lang="en-US" sz="2800" dirty="0" smtClean="0"/>
              <a:t>Notation</a:t>
            </a:r>
            <a:endParaRPr lang="en-US" sz="2800" dirty="0">
              <a:latin typeface="+mj-lt"/>
            </a:endParaRPr>
          </a:p>
        </p:txBody>
      </p:sp>
    </p:spTree>
    <p:extLst>
      <p:ext uri="{BB962C8B-B14F-4D97-AF65-F5344CB8AC3E}">
        <p14:creationId xmlns:p14="http://schemas.microsoft.com/office/powerpoint/2010/main" val="3402096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971540"/>
            <a:ext cx="8382000" cy="5135563"/>
          </a:xfrm>
        </p:spPr>
        <p:txBody>
          <a:bodyPr/>
          <a:lstStyle/>
          <a:p>
            <a:endParaRPr lang="en-US" sz="2000" dirty="0"/>
          </a:p>
          <a:p>
            <a:pPr lvl="1">
              <a:buFont typeface="Wingdings" panose="05000000000000000000" pitchFamily="2" charset="2"/>
              <a:buChar char="q"/>
            </a:pPr>
            <a:endParaRPr lang="en-US" sz="16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968" y="1524000"/>
            <a:ext cx="638175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3068" y="2743200"/>
            <a:ext cx="173355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3352800"/>
            <a:ext cx="6477000"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4686300"/>
            <a:ext cx="1752600" cy="21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4038600" y="152400"/>
            <a:ext cx="1523174" cy="523220"/>
          </a:xfrm>
          <a:prstGeom prst="rect">
            <a:avLst/>
          </a:prstGeom>
          <a:noFill/>
        </p:spPr>
        <p:txBody>
          <a:bodyPr wrap="none" rtlCol="0">
            <a:spAutoFit/>
          </a:bodyPr>
          <a:lstStyle/>
          <a:p>
            <a:r>
              <a:rPr lang="en-US" sz="2800" dirty="0" smtClean="0"/>
              <a:t>Notation</a:t>
            </a:r>
            <a:endParaRPr lang="en-US" sz="2800" dirty="0">
              <a:latin typeface="+mj-lt"/>
            </a:endParaRPr>
          </a:p>
        </p:txBody>
      </p:sp>
    </p:spTree>
    <p:extLst>
      <p:ext uri="{BB962C8B-B14F-4D97-AF65-F5344CB8AC3E}">
        <p14:creationId xmlns:p14="http://schemas.microsoft.com/office/powerpoint/2010/main" val="340209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438401"/>
            <a:ext cx="8229600" cy="533400"/>
          </a:xfrm>
        </p:spPr>
        <p:txBody>
          <a:bodyPr/>
          <a:lstStyle/>
          <a:p>
            <a:pPr marL="0" indent="0" algn="r">
              <a:buNone/>
            </a:pPr>
            <a:r>
              <a:rPr lang="en-US" dirty="0" smtClean="0"/>
              <a:t>Actions</a:t>
            </a:r>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8763993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971540"/>
            <a:ext cx="8382000" cy="5135563"/>
          </a:xfrm>
        </p:spPr>
        <p:txBody>
          <a:bodyPr/>
          <a:lstStyle/>
          <a:p>
            <a:endParaRPr lang="en-US" sz="2000" dirty="0"/>
          </a:p>
          <a:p>
            <a:pPr lvl="1">
              <a:buFont typeface="Wingdings" panose="05000000000000000000" pitchFamily="2" charset="2"/>
              <a:buChar char="q"/>
            </a:pPr>
            <a:endParaRPr lang="en-US" sz="16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2700" y="1447800"/>
            <a:ext cx="6400800"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2895600"/>
            <a:ext cx="40100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4038600" y="152400"/>
            <a:ext cx="1523174" cy="523220"/>
          </a:xfrm>
          <a:prstGeom prst="rect">
            <a:avLst/>
          </a:prstGeom>
          <a:noFill/>
        </p:spPr>
        <p:txBody>
          <a:bodyPr wrap="none" rtlCol="0">
            <a:spAutoFit/>
          </a:bodyPr>
          <a:lstStyle/>
          <a:p>
            <a:r>
              <a:rPr lang="en-US" sz="2800" dirty="0" smtClean="0"/>
              <a:t>Notation</a:t>
            </a:r>
            <a:endParaRPr lang="en-US" sz="2800" dirty="0">
              <a:latin typeface="+mj-lt"/>
            </a:endParaRPr>
          </a:p>
        </p:txBody>
      </p:sp>
    </p:spTree>
    <p:extLst>
      <p:ext uri="{BB962C8B-B14F-4D97-AF65-F5344CB8AC3E}">
        <p14:creationId xmlns:p14="http://schemas.microsoft.com/office/powerpoint/2010/main" val="3402096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971540"/>
            <a:ext cx="8382000" cy="5135563"/>
          </a:xfrm>
        </p:spPr>
        <p:txBody>
          <a:bodyPr/>
          <a:lstStyle/>
          <a:p>
            <a:endParaRPr lang="en-US" sz="2000" dirty="0"/>
          </a:p>
          <a:p>
            <a:pPr lvl="1">
              <a:buFont typeface="Wingdings" panose="05000000000000000000" pitchFamily="2" charset="2"/>
              <a:buChar char="q"/>
            </a:pPr>
            <a:endParaRPr lang="en-US" sz="16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1238249"/>
            <a:ext cx="1200150"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0487" y="2076449"/>
            <a:ext cx="1476375"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2620962"/>
            <a:ext cx="58674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5"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86225" y="3354387"/>
            <a:ext cx="1190625"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6"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47825" y="3681412"/>
            <a:ext cx="6229350"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7"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95725" y="5032934"/>
            <a:ext cx="1733550"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4210050" y="60036"/>
            <a:ext cx="1680268" cy="523220"/>
          </a:xfrm>
          <a:prstGeom prst="rect">
            <a:avLst/>
          </a:prstGeom>
          <a:noFill/>
        </p:spPr>
        <p:txBody>
          <a:bodyPr wrap="none" rtlCol="0">
            <a:spAutoFit/>
          </a:bodyPr>
          <a:lstStyle/>
          <a:p>
            <a:r>
              <a:rPr lang="en-US" sz="2800" dirty="0" smtClean="0"/>
              <a:t>Examples</a:t>
            </a:r>
            <a:endParaRPr lang="en-US" sz="2800" dirty="0">
              <a:latin typeface="+mj-lt"/>
            </a:endParaRPr>
          </a:p>
        </p:txBody>
      </p:sp>
    </p:spTree>
    <p:extLst>
      <p:ext uri="{BB962C8B-B14F-4D97-AF65-F5344CB8AC3E}">
        <p14:creationId xmlns:p14="http://schemas.microsoft.com/office/powerpoint/2010/main" val="3402096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971540"/>
            <a:ext cx="8382000" cy="5135563"/>
          </a:xfrm>
        </p:spPr>
        <p:txBody>
          <a:bodyPr/>
          <a:lstStyle/>
          <a:p>
            <a:endParaRPr lang="en-US" sz="2000" dirty="0"/>
          </a:p>
          <a:p>
            <a:pPr lvl="1">
              <a:buFont typeface="Wingdings" panose="05000000000000000000" pitchFamily="2" charset="2"/>
              <a:buChar char="q"/>
            </a:pPr>
            <a:endParaRPr lang="en-US" sz="16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5884" y="2343150"/>
            <a:ext cx="6010275"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3741" y="3790950"/>
            <a:ext cx="1762125"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4210050" y="60036"/>
            <a:ext cx="1680268" cy="523220"/>
          </a:xfrm>
          <a:prstGeom prst="rect">
            <a:avLst/>
          </a:prstGeom>
          <a:noFill/>
        </p:spPr>
        <p:txBody>
          <a:bodyPr wrap="none" rtlCol="0">
            <a:spAutoFit/>
          </a:bodyPr>
          <a:lstStyle/>
          <a:p>
            <a:r>
              <a:rPr lang="en-US" sz="2800" dirty="0" smtClean="0"/>
              <a:t>Examples</a:t>
            </a:r>
            <a:endParaRPr lang="en-US" sz="2800" dirty="0">
              <a:latin typeface="+mj-lt"/>
            </a:endParaRPr>
          </a:p>
        </p:txBody>
      </p:sp>
    </p:spTree>
    <p:extLst>
      <p:ext uri="{BB962C8B-B14F-4D97-AF65-F5344CB8AC3E}">
        <p14:creationId xmlns:p14="http://schemas.microsoft.com/office/powerpoint/2010/main" val="3402096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971540"/>
            <a:ext cx="8382000" cy="5135563"/>
          </a:xfrm>
        </p:spPr>
        <p:txBody>
          <a:bodyPr/>
          <a:lstStyle/>
          <a:p>
            <a:r>
              <a:rPr lang="en-US" sz="2000" dirty="0"/>
              <a:t>An </a:t>
            </a:r>
            <a:r>
              <a:rPr lang="en-US" sz="2000" b="1" dirty="0" err="1"/>
              <a:t>AcceptEventAction</a:t>
            </a:r>
            <a:r>
              <a:rPr lang="en-US" sz="2000" dirty="0"/>
              <a:t> waits for the occurrence of one or more Events. If an accepted Event occurrence is for a </a:t>
            </a:r>
            <a:r>
              <a:rPr lang="en-US" sz="2000" b="1" dirty="0" err="1"/>
              <a:t>CallEvent</a:t>
            </a:r>
            <a:r>
              <a:rPr lang="en-US" sz="2000" dirty="0"/>
              <a:t>, then a </a:t>
            </a:r>
            <a:r>
              <a:rPr lang="en-US" sz="2000" dirty="0" err="1"/>
              <a:t>ReplyAction</a:t>
            </a:r>
            <a:r>
              <a:rPr lang="en-US" sz="2000" dirty="0"/>
              <a:t> may be used to reply to it. If an accepted Event occurrence is for a </a:t>
            </a:r>
            <a:r>
              <a:rPr lang="en-US" sz="2000" b="1" dirty="0" err="1"/>
              <a:t>SignalEvent</a:t>
            </a:r>
            <a:r>
              <a:rPr lang="en-US" sz="2000" dirty="0"/>
              <a:t>, then the received Signal instance may either be </a:t>
            </a:r>
            <a:r>
              <a:rPr lang="en-US" sz="2000" dirty="0" err="1"/>
              <a:t>unmarshalled</a:t>
            </a:r>
            <a:r>
              <a:rPr lang="en-US" sz="2000" dirty="0"/>
              <a:t> immediately into its attribute </a:t>
            </a:r>
            <a:r>
              <a:rPr lang="en-US" sz="2000" dirty="0" smtClean="0"/>
              <a:t>values</a:t>
            </a:r>
          </a:p>
          <a:p>
            <a:endParaRPr lang="en-US" sz="2000" dirty="0"/>
          </a:p>
          <a:p>
            <a:r>
              <a:rPr lang="en-US" sz="2000" dirty="0" err="1"/>
              <a:t>AcceptEventAction</a:t>
            </a:r>
            <a:r>
              <a:rPr lang="en-US" sz="2000" dirty="0"/>
              <a:t> is an Action with Triggers for one or more Events </a:t>
            </a:r>
            <a:endParaRPr lang="en-US" sz="2000" dirty="0" smtClean="0"/>
          </a:p>
          <a:p>
            <a:endParaRPr lang="en-US" sz="2000" dirty="0"/>
          </a:p>
          <a:p>
            <a:r>
              <a:rPr lang="en-US" sz="2000" dirty="0"/>
              <a:t>When an </a:t>
            </a:r>
            <a:r>
              <a:rPr lang="en-US" sz="2000" b="1" dirty="0" err="1"/>
              <a:t>AcceptEventAction</a:t>
            </a:r>
            <a:r>
              <a:rPr lang="en-US" sz="2000" dirty="0"/>
              <a:t> is executed, it waits for an Event occurrence to be dispatched from the event pool of the context object for its execution that matches one of its Triggers </a:t>
            </a:r>
            <a:endParaRPr lang="en-US" sz="2000" dirty="0" smtClean="0"/>
          </a:p>
          <a:p>
            <a:endParaRPr lang="en-US" sz="2000" dirty="0"/>
          </a:p>
          <a:p>
            <a:r>
              <a:rPr lang="en-US" sz="2000" dirty="0"/>
              <a:t>The </a:t>
            </a:r>
            <a:r>
              <a:rPr lang="en-US" sz="2000" b="1" dirty="0"/>
              <a:t>context object </a:t>
            </a:r>
            <a:r>
              <a:rPr lang="en-US" sz="2000" dirty="0"/>
              <a:t>for an </a:t>
            </a:r>
            <a:r>
              <a:rPr lang="en-US" sz="2000" dirty="0" err="1"/>
              <a:t>AcceptEventAction</a:t>
            </a:r>
            <a:r>
              <a:rPr lang="en-US" sz="2000" dirty="0"/>
              <a:t> is the context object of the Behavior execution within which the </a:t>
            </a:r>
            <a:r>
              <a:rPr lang="en-US" sz="2000" dirty="0" err="1"/>
              <a:t>AcceptEventAction</a:t>
            </a:r>
            <a:r>
              <a:rPr lang="en-US" sz="2000" dirty="0"/>
              <a:t> is executing </a:t>
            </a:r>
            <a:r>
              <a:rPr lang="en-US" sz="2000" dirty="0" smtClean="0"/>
              <a:t> </a:t>
            </a:r>
            <a:endParaRPr lang="en-US" sz="16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8" name="TextBox 7"/>
          <p:cNvSpPr txBox="1"/>
          <p:nvPr/>
        </p:nvSpPr>
        <p:spPr>
          <a:xfrm>
            <a:off x="2971800" y="304328"/>
            <a:ext cx="3773557" cy="523220"/>
          </a:xfrm>
          <a:prstGeom prst="rect">
            <a:avLst/>
          </a:prstGeom>
          <a:noFill/>
        </p:spPr>
        <p:txBody>
          <a:bodyPr wrap="square" rtlCol="0">
            <a:spAutoFit/>
          </a:bodyPr>
          <a:lstStyle/>
          <a:p>
            <a:r>
              <a:rPr lang="en-US" sz="2800" dirty="0" smtClean="0"/>
              <a:t>Accept Event Action</a:t>
            </a:r>
            <a:endParaRPr lang="en-US" sz="2800" dirty="0">
              <a:latin typeface="+mj-lt"/>
            </a:endParaRPr>
          </a:p>
        </p:txBody>
      </p:sp>
    </p:spTree>
    <p:extLst>
      <p:ext uri="{BB962C8B-B14F-4D97-AF65-F5344CB8AC3E}">
        <p14:creationId xmlns:p14="http://schemas.microsoft.com/office/powerpoint/2010/main" val="3402096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971540"/>
            <a:ext cx="8382000" cy="5135563"/>
          </a:xfrm>
        </p:spPr>
        <p:txBody>
          <a:bodyPr/>
          <a:lstStyle/>
          <a:p>
            <a:endParaRPr lang="en-US" sz="2000" dirty="0"/>
          </a:p>
          <a:p>
            <a:pPr lvl="1">
              <a:buFont typeface="Wingdings" panose="05000000000000000000" pitchFamily="2" charset="2"/>
              <a:buChar char="q"/>
            </a:pPr>
            <a:endParaRPr lang="en-US" sz="16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575" y="1824038"/>
            <a:ext cx="7562850" cy="3209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2096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971540"/>
            <a:ext cx="8382000" cy="5135563"/>
          </a:xfrm>
        </p:spPr>
        <p:txBody>
          <a:bodyPr/>
          <a:lstStyle/>
          <a:p>
            <a:r>
              <a:rPr lang="en-US" sz="2000" dirty="0"/>
              <a:t>An </a:t>
            </a:r>
            <a:r>
              <a:rPr lang="en-US" sz="2000" dirty="0" err="1"/>
              <a:t>AcceptEventAction</a:t>
            </a:r>
            <a:r>
              <a:rPr lang="en-US" sz="2000" dirty="0"/>
              <a:t> is a </a:t>
            </a:r>
            <a:r>
              <a:rPr lang="en-US" sz="2000" b="1" i="1" dirty="0"/>
              <a:t>wait point </a:t>
            </a:r>
            <a:r>
              <a:rPr lang="en-US" sz="2000" dirty="0"/>
              <a:t>in the sense </a:t>
            </a:r>
            <a:r>
              <a:rPr lang="en-US" sz="2000" dirty="0" smtClean="0"/>
              <a:t>the </a:t>
            </a:r>
            <a:r>
              <a:rPr lang="en-US" sz="2000" dirty="0" err="1"/>
              <a:t>AcceptEventAction</a:t>
            </a:r>
            <a:r>
              <a:rPr lang="en-US" sz="2000" dirty="0"/>
              <a:t> waits, rather than the whole Activity (Activities can have other Actions executing while </a:t>
            </a:r>
            <a:r>
              <a:rPr lang="en-US" sz="2000" dirty="0" err="1"/>
              <a:t>AcceptEventActions</a:t>
            </a:r>
            <a:r>
              <a:rPr lang="en-US" sz="2000" dirty="0"/>
              <a:t> are waiting). </a:t>
            </a:r>
            <a:endParaRPr lang="en-US" sz="2000" dirty="0" smtClean="0"/>
          </a:p>
          <a:p>
            <a:endParaRPr lang="en-US" sz="2000" dirty="0"/>
          </a:p>
          <a:p>
            <a:r>
              <a:rPr lang="en-US" sz="2000" dirty="0"/>
              <a:t>If a matching Event occurrence for an </a:t>
            </a:r>
            <a:r>
              <a:rPr lang="en-US" sz="2000" dirty="0" err="1"/>
              <a:t>AcceptEventAction</a:t>
            </a:r>
            <a:r>
              <a:rPr lang="en-US" sz="2000" dirty="0"/>
              <a:t> is dispatched from the event pool, then the </a:t>
            </a:r>
            <a:r>
              <a:rPr lang="en-US" sz="2000" dirty="0" err="1"/>
              <a:t>AcceptEventAction</a:t>
            </a:r>
            <a:r>
              <a:rPr lang="en-US" sz="2000" dirty="0"/>
              <a:t> is </a:t>
            </a:r>
            <a:r>
              <a:rPr lang="en-US" sz="2000" b="1" dirty="0"/>
              <a:t>enabled</a:t>
            </a:r>
            <a:r>
              <a:rPr lang="en-US" sz="2000" dirty="0"/>
              <a:t> to </a:t>
            </a:r>
            <a:r>
              <a:rPr lang="en-US" sz="2000" dirty="0" smtClean="0"/>
              <a:t>continue. </a:t>
            </a:r>
            <a:r>
              <a:rPr lang="en-US" sz="2000" dirty="0"/>
              <a:t>However, if the containing Behavior execution has more than one waiting Trigger that matches the Event occurrence, </a:t>
            </a:r>
            <a:r>
              <a:rPr lang="en-US" sz="2000" b="1" dirty="0"/>
              <a:t>only one of them </a:t>
            </a:r>
            <a:r>
              <a:rPr lang="en-US" sz="2000" dirty="0"/>
              <a:t>will be selected to actually </a:t>
            </a:r>
            <a:r>
              <a:rPr lang="en-US" sz="2000" dirty="0" smtClean="0"/>
              <a:t>trigger.</a:t>
            </a:r>
          </a:p>
          <a:p>
            <a:endParaRPr lang="en-US" sz="2000" dirty="0"/>
          </a:p>
          <a:p>
            <a:r>
              <a:rPr lang="en-US" sz="2000" dirty="0"/>
              <a:t>An </a:t>
            </a:r>
            <a:r>
              <a:rPr lang="en-US" sz="2000" dirty="0" err="1"/>
              <a:t>AcceptEventAction</a:t>
            </a:r>
            <a:r>
              <a:rPr lang="en-US" sz="2000" dirty="0"/>
              <a:t> with a trigger for a </a:t>
            </a:r>
            <a:r>
              <a:rPr lang="en-US" sz="2000" dirty="0" err="1"/>
              <a:t>SignalEvent</a:t>
            </a:r>
            <a:r>
              <a:rPr lang="en-US" sz="2000" dirty="0"/>
              <a:t> is informally called an </a:t>
            </a:r>
            <a:r>
              <a:rPr lang="en-US" sz="2000" b="1" i="1" dirty="0"/>
              <a:t>accept signal action</a:t>
            </a:r>
            <a:r>
              <a:rPr lang="en-US" sz="2000" i="1" dirty="0"/>
              <a:t>. </a:t>
            </a:r>
            <a:endParaRPr lang="en-US" sz="20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429000" y="42718"/>
            <a:ext cx="3316357" cy="523220"/>
          </a:xfrm>
          <a:prstGeom prst="rect">
            <a:avLst/>
          </a:prstGeom>
          <a:noFill/>
        </p:spPr>
        <p:txBody>
          <a:bodyPr wrap="none" rtlCol="0">
            <a:spAutoFit/>
          </a:bodyPr>
          <a:lstStyle/>
          <a:p>
            <a:r>
              <a:rPr lang="en-US" sz="2800" dirty="0" smtClean="0"/>
              <a:t>Accept Event Action</a:t>
            </a:r>
            <a:endParaRPr lang="en-US" sz="2800" dirty="0">
              <a:latin typeface="+mj-lt"/>
            </a:endParaRPr>
          </a:p>
        </p:txBody>
      </p:sp>
    </p:spTree>
    <p:extLst>
      <p:ext uri="{BB962C8B-B14F-4D97-AF65-F5344CB8AC3E}">
        <p14:creationId xmlns:p14="http://schemas.microsoft.com/office/powerpoint/2010/main" val="3402096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971540"/>
            <a:ext cx="8382000" cy="5135563"/>
          </a:xfrm>
        </p:spPr>
        <p:txBody>
          <a:bodyPr/>
          <a:lstStyle/>
          <a:p>
            <a:r>
              <a:rPr lang="en-US" sz="2000" dirty="0"/>
              <a:t>If an accept signal action has </a:t>
            </a:r>
            <a:r>
              <a:rPr lang="en-US" sz="2000" b="1" dirty="0" err="1"/>
              <a:t>isUnmarshall</a:t>
            </a:r>
            <a:r>
              <a:rPr lang="en-US" sz="2000" b="1" dirty="0"/>
              <a:t>=false</a:t>
            </a:r>
            <a:r>
              <a:rPr lang="en-US" sz="2000" dirty="0"/>
              <a:t>, then it must have a single result </a:t>
            </a:r>
            <a:r>
              <a:rPr lang="en-US" sz="2000" dirty="0" err="1"/>
              <a:t>OutputPin</a:t>
            </a:r>
            <a:r>
              <a:rPr lang="en-US" sz="2000" dirty="0"/>
              <a:t> on which the </a:t>
            </a:r>
            <a:r>
              <a:rPr lang="en-US" sz="2000" b="1" dirty="0"/>
              <a:t>Signal instance </a:t>
            </a:r>
            <a:r>
              <a:rPr lang="en-US" sz="2000" dirty="0"/>
              <a:t>associated with an accepted </a:t>
            </a:r>
            <a:r>
              <a:rPr lang="en-US" sz="2000" dirty="0" err="1"/>
              <a:t>SignalEvent</a:t>
            </a:r>
            <a:r>
              <a:rPr lang="en-US" sz="2000" dirty="0"/>
              <a:t> occurrence is placed. If it has </a:t>
            </a:r>
            <a:r>
              <a:rPr lang="en-US" sz="2000" b="1" dirty="0" err="1"/>
              <a:t>isUnmarshall</a:t>
            </a:r>
            <a:r>
              <a:rPr lang="en-US" sz="2000" b="1" dirty="0"/>
              <a:t>=true</a:t>
            </a:r>
            <a:r>
              <a:rPr lang="en-US" sz="2000" dirty="0"/>
              <a:t>, then it must have result </a:t>
            </a:r>
            <a:r>
              <a:rPr lang="en-US" sz="2000" dirty="0" err="1"/>
              <a:t>OutputPins</a:t>
            </a:r>
            <a:r>
              <a:rPr lang="en-US" sz="2000" dirty="0"/>
              <a:t> corresponding to each of the attributes of the Signal of the </a:t>
            </a:r>
            <a:r>
              <a:rPr lang="en-US" sz="2000" dirty="0" err="1"/>
              <a:t>SignalEvent</a:t>
            </a:r>
            <a:r>
              <a:rPr lang="en-US" sz="2000" dirty="0"/>
              <a:t> (in order), and the </a:t>
            </a:r>
            <a:r>
              <a:rPr lang="en-US" sz="2000" b="1" dirty="0"/>
              <a:t>attribute values of the Signal instance </a:t>
            </a:r>
            <a:r>
              <a:rPr lang="en-US" sz="2000" dirty="0"/>
              <a:t>associated with an accepted </a:t>
            </a:r>
            <a:r>
              <a:rPr lang="en-US" sz="2000" dirty="0" err="1"/>
              <a:t>SignalEvent</a:t>
            </a:r>
            <a:r>
              <a:rPr lang="en-US" sz="2000" dirty="0"/>
              <a:t> occurrence are placed on these </a:t>
            </a:r>
            <a:r>
              <a:rPr lang="en-US" sz="2000" dirty="0" err="1"/>
              <a:t>OutputPins</a:t>
            </a:r>
            <a:r>
              <a:rPr lang="en-US" sz="2000" dirty="0"/>
              <a:t>. </a:t>
            </a:r>
            <a:endParaRPr lang="en-US" sz="2000" dirty="0" smtClean="0"/>
          </a:p>
          <a:p>
            <a:endParaRPr lang="en-US" sz="2000" dirty="0"/>
          </a:p>
          <a:p>
            <a:r>
              <a:rPr lang="en-US" sz="1800" dirty="0"/>
              <a:t>An </a:t>
            </a:r>
            <a:r>
              <a:rPr lang="en-US" sz="1800" dirty="0" err="1"/>
              <a:t>AcceptEventAction</a:t>
            </a:r>
            <a:r>
              <a:rPr lang="en-US" sz="1800" dirty="0"/>
              <a:t> with a trigger for a </a:t>
            </a:r>
            <a:r>
              <a:rPr lang="en-US" sz="1800" dirty="0" err="1"/>
              <a:t>TimeEvent</a:t>
            </a:r>
            <a:r>
              <a:rPr lang="en-US" sz="1800" dirty="0"/>
              <a:t> is informally called a </a:t>
            </a:r>
            <a:r>
              <a:rPr lang="en-US" sz="1800" b="1" i="1" dirty="0"/>
              <a:t>wait time </a:t>
            </a:r>
            <a:r>
              <a:rPr lang="en-US" sz="1800" b="1" i="1" dirty="0" smtClean="0"/>
              <a:t>action</a:t>
            </a:r>
            <a:r>
              <a:rPr lang="en-US" sz="1800" i="1" dirty="0" smtClean="0"/>
              <a:t>. </a:t>
            </a:r>
            <a:r>
              <a:rPr lang="en-US" sz="1800" dirty="0"/>
              <a:t>A wait time action must have a single result </a:t>
            </a:r>
            <a:r>
              <a:rPr lang="en-US" sz="1800" dirty="0" err="1"/>
              <a:t>OutputPin</a:t>
            </a:r>
            <a:r>
              <a:rPr lang="en-US" sz="1800" dirty="0"/>
              <a:t>. When it accepts a </a:t>
            </a:r>
            <a:r>
              <a:rPr lang="en-US" sz="1800" dirty="0" err="1"/>
              <a:t>TimeEvent</a:t>
            </a:r>
            <a:r>
              <a:rPr lang="en-US" sz="1800" dirty="0"/>
              <a:t> occurrence, then the time value of when the occurrence transpired is placed on the result </a:t>
            </a:r>
            <a:r>
              <a:rPr lang="en-US" sz="1800" dirty="0" err="1"/>
              <a:t>OutputPin</a:t>
            </a:r>
            <a:r>
              <a:rPr lang="en-US" sz="1800" dirty="0"/>
              <a:t> </a:t>
            </a:r>
            <a:endParaRPr lang="en-US" sz="1800" dirty="0" smtClean="0"/>
          </a:p>
          <a:p>
            <a:endParaRPr lang="en-US" sz="1800" i="1" dirty="0"/>
          </a:p>
          <a:p>
            <a:r>
              <a:rPr lang="en-US" sz="1800" dirty="0"/>
              <a:t>If the triggers of an </a:t>
            </a:r>
            <a:r>
              <a:rPr lang="en-US" sz="1800" dirty="0" err="1"/>
              <a:t>AcceptEventAction</a:t>
            </a:r>
            <a:r>
              <a:rPr lang="en-US" sz="1800" dirty="0"/>
              <a:t> are all for </a:t>
            </a:r>
            <a:r>
              <a:rPr lang="en-US" sz="1800" dirty="0" err="1"/>
              <a:t>ChangeEvents</a:t>
            </a:r>
            <a:r>
              <a:rPr lang="en-US" sz="1800" dirty="0"/>
              <a:t> and/or </a:t>
            </a:r>
            <a:r>
              <a:rPr lang="en-US" sz="1800" dirty="0" err="1"/>
              <a:t>CallEvents</a:t>
            </a:r>
            <a:r>
              <a:rPr lang="en-US" sz="1800" dirty="0"/>
              <a:t>, then the </a:t>
            </a:r>
            <a:r>
              <a:rPr lang="en-US" sz="1800" dirty="0" err="1"/>
              <a:t>AcceptEventAction</a:t>
            </a:r>
            <a:r>
              <a:rPr lang="en-US" sz="1800" dirty="0"/>
              <a:t> has no result </a:t>
            </a:r>
            <a:r>
              <a:rPr lang="en-US" sz="1800" dirty="0" err="1"/>
              <a:t>OutputPins</a:t>
            </a:r>
            <a:r>
              <a:rPr lang="en-US" sz="1800" dirty="0"/>
              <a:t> </a:t>
            </a:r>
            <a:endParaRPr lang="en-US" sz="1800" i="1" dirty="0" smtClean="0"/>
          </a:p>
          <a:p>
            <a:endParaRPr lang="en-US" sz="1600" i="1" dirty="0"/>
          </a:p>
          <a:p>
            <a:endParaRPr lang="en-US" sz="16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429000" y="42718"/>
            <a:ext cx="3316357" cy="523220"/>
          </a:xfrm>
          <a:prstGeom prst="rect">
            <a:avLst/>
          </a:prstGeom>
          <a:noFill/>
        </p:spPr>
        <p:txBody>
          <a:bodyPr wrap="none" rtlCol="0">
            <a:spAutoFit/>
          </a:bodyPr>
          <a:lstStyle/>
          <a:p>
            <a:r>
              <a:rPr lang="en-US" sz="2800" dirty="0" smtClean="0"/>
              <a:t>Accept Event Action</a:t>
            </a:r>
            <a:endParaRPr lang="en-US" sz="2800" dirty="0">
              <a:latin typeface="+mj-lt"/>
            </a:endParaRPr>
          </a:p>
        </p:txBody>
      </p:sp>
    </p:spTree>
    <p:extLst>
      <p:ext uri="{BB962C8B-B14F-4D97-AF65-F5344CB8AC3E}">
        <p14:creationId xmlns:p14="http://schemas.microsoft.com/office/powerpoint/2010/main" val="42559513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971540"/>
            <a:ext cx="8382000" cy="5135563"/>
          </a:xfrm>
        </p:spPr>
        <p:txBody>
          <a:bodyPr/>
          <a:lstStyle/>
          <a:p>
            <a:r>
              <a:rPr lang="en-US" sz="2000" dirty="0"/>
              <a:t>If one of the triggers of an </a:t>
            </a:r>
            <a:r>
              <a:rPr lang="en-US" sz="2000" dirty="0" err="1"/>
              <a:t>AcceptEventAction</a:t>
            </a:r>
            <a:r>
              <a:rPr lang="en-US" sz="2000" dirty="0"/>
              <a:t> is an </a:t>
            </a:r>
            <a:r>
              <a:rPr lang="en-US" sz="2000" b="1" dirty="0" err="1"/>
              <a:t>AnyReceiveEvent</a:t>
            </a:r>
            <a:r>
              <a:rPr lang="en-US" sz="2000" dirty="0"/>
              <a:t>, and the Event occurrence is for a message that is not matched by a </a:t>
            </a:r>
            <a:r>
              <a:rPr lang="en-US" sz="2000" dirty="0" err="1"/>
              <a:t>SignalEvent</a:t>
            </a:r>
            <a:r>
              <a:rPr lang="en-US" sz="2000" dirty="0"/>
              <a:t> or </a:t>
            </a:r>
            <a:r>
              <a:rPr lang="en-US" sz="2000" dirty="0" err="1"/>
              <a:t>CallEvent</a:t>
            </a:r>
            <a:r>
              <a:rPr lang="en-US" sz="2000" dirty="0"/>
              <a:t> trigger on the same </a:t>
            </a:r>
            <a:r>
              <a:rPr lang="en-US" sz="2000" dirty="0" err="1"/>
              <a:t>AcceptEventAction</a:t>
            </a:r>
            <a:r>
              <a:rPr lang="en-US" sz="2000" dirty="0"/>
              <a:t>, then the Event occurrence matches the trigger for the </a:t>
            </a:r>
            <a:r>
              <a:rPr lang="en-US" sz="2000" dirty="0" err="1"/>
              <a:t>AnyReceiveEvent</a:t>
            </a:r>
            <a:r>
              <a:rPr lang="en-US" sz="2000" dirty="0"/>
              <a:t> </a:t>
            </a:r>
            <a:endParaRPr lang="en-US" sz="2000" dirty="0" smtClean="0"/>
          </a:p>
          <a:p>
            <a:endParaRPr lang="en-US" sz="2000" dirty="0"/>
          </a:p>
          <a:p>
            <a:r>
              <a:rPr lang="en-US" sz="1800" dirty="0"/>
              <a:t>If the </a:t>
            </a:r>
            <a:r>
              <a:rPr lang="en-US" sz="1800" dirty="0" err="1"/>
              <a:t>AcceptEventAction</a:t>
            </a:r>
            <a:r>
              <a:rPr lang="en-US" sz="1800" dirty="0"/>
              <a:t> has no incoming edges, by the usual rules, it is </a:t>
            </a:r>
            <a:r>
              <a:rPr lang="en-US" sz="1800" b="1" dirty="0"/>
              <a:t>enabled</a:t>
            </a:r>
            <a:r>
              <a:rPr lang="en-US" sz="1800" dirty="0"/>
              <a:t> when its immediately containing Activity (or </a:t>
            </a:r>
            <a:r>
              <a:rPr lang="en-US" sz="1800" dirty="0" err="1"/>
              <a:t>StructuredActivityNode</a:t>
            </a:r>
            <a:r>
              <a:rPr lang="en-US" sz="1800" dirty="0"/>
              <a:t>) begins execution. </a:t>
            </a:r>
            <a:endParaRPr lang="en-US" sz="1800" dirty="0" smtClean="0"/>
          </a:p>
          <a:p>
            <a:endParaRPr lang="en-US" sz="1600" dirty="0"/>
          </a:p>
          <a:p>
            <a:r>
              <a:rPr lang="en-US" sz="1800" dirty="0" smtClean="0"/>
              <a:t>An </a:t>
            </a:r>
            <a:r>
              <a:rPr lang="en-US" sz="1800" dirty="0" err="1"/>
              <a:t>AcceptEventAction</a:t>
            </a:r>
            <a:r>
              <a:rPr lang="en-US" sz="1800" dirty="0"/>
              <a:t> with no incoming edges </a:t>
            </a:r>
            <a:r>
              <a:rPr lang="en-US" sz="1800" b="1" dirty="0"/>
              <a:t>remains enabled </a:t>
            </a:r>
            <a:r>
              <a:rPr lang="en-US" sz="1800" dirty="0"/>
              <a:t>after it accepts an Event occurrence. That is, it does not terminate after accepting an Event occurrence and outputting any values (as described above), but </a:t>
            </a:r>
            <a:r>
              <a:rPr lang="en-US" sz="1800" b="1" dirty="0"/>
              <a:t>continues to wait </a:t>
            </a:r>
            <a:r>
              <a:rPr lang="en-US" sz="1800" dirty="0"/>
              <a:t>for another Event occurrence. Such an </a:t>
            </a:r>
            <a:r>
              <a:rPr lang="en-US" sz="1800" dirty="0" err="1"/>
              <a:t>AcceptEventAction</a:t>
            </a:r>
            <a:r>
              <a:rPr lang="en-US" sz="1800" dirty="0"/>
              <a:t> is terminated when its immediately containing Activity (or </a:t>
            </a:r>
            <a:r>
              <a:rPr lang="en-US" sz="1800" dirty="0" err="1"/>
              <a:t>StructuredActivityNode</a:t>
            </a:r>
            <a:r>
              <a:rPr lang="en-US" sz="1800" dirty="0"/>
              <a:t>) is terminated. </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429000" y="42718"/>
            <a:ext cx="3316357" cy="523220"/>
          </a:xfrm>
          <a:prstGeom prst="rect">
            <a:avLst/>
          </a:prstGeom>
          <a:noFill/>
        </p:spPr>
        <p:txBody>
          <a:bodyPr wrap="none" rtlCol="0">
            <a:spAutoFit/>
          </a:bodyPr>
          <a:lstStyle/>
          <a:p>
            <a:r>
              <a:rPr lang="en-US" sz="2800" dirty="0" smtClean="0"/>
              <a:t>Accept Event Action</a:t>
            </a:r>
            <a:endParaRPr lang="en-US" sz="2800" dirty="0">
              <a:latin typeface="+mj-lt"/>
            </a:endParaRPr>
          </a:p>
        </p:txBody>
      </p:sp>
    </p:spTree>
    <p:extLst>
      <p:ext uri="{BB962C8B-B14F-4D97-AF65-F5344CB8AC3E}">
        <p14:creationId xmlns:p14="http://schemas.microsoft.com/office/powerpoint/2010/main" val="42559513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971540"/>
            <a:ext cx="8382000" cy="5135563"/>
          </a:xfrm>
        </p:spPr>
        <p:txBody>
          <a:bodyPr/>
          <a:lstStyle/>
          <a:p>
            <a:endParaRPr lang="en-US" sz="2000" dirty="0"/>
          </a:p>
          <a:p>
            <a:pPr lvl="1">
              <a:buFont typeface="Wingdings" panose="05000000000000000000" pitchFamily="2" charset="2"/>
              <a:buChar char="q"/>
            </a:pPr>
            <a:endParaRPr lang="en-US" sz="16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733800" y="47336"/>
            <a:ext cx="1523174" cy="523220"/>
          </a:xfrm>
          <a:prstGeom prst="rect">
            <a:avLst/>
          </a:prstGeom>
          <a:noFill/>
        </p:spPr>
        <p:txBody>
          <a:bodyPr wrap="none" rtlCol="0">
            <a:spAutoFit/>
          </a:bodyPr>
          <a:lstStyle/>
          <a:p>
            <a:r>
              <a:rPr lang="en-US" sz="2800" dirty="0" smtClean="0"/>
              <a:t>Notation</a:t>
            </a:r>
            <a:endParaRPr lang="en-US" sz="2800" dirty="0">
              <a:latin typeface="+mj-lt"/>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1370" y="1143000"/>
            <a:ext cx="5212633" cy="111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8512" y="2590800"/>
            <a:ext cx="2038350"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59513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971540"/>
            <a:ext cx="8382000" cy="5135563"/>
          </a:xfrm>
        </p:spPr>
        <p:txBody>
          <a:bodyPr/>
          <a:lstStyle/>
          <a:p>
            <a:endParaRPr lang="en-US" sz="2000" dirty="0"/>
          </a:p>
          <a:p>
            <a:pPr lvl="1">
              <a:buFont typeface="Wingdings" panose="05000000000000000000" pitchFamily="2" charset="2"/>
              <a:buChar char="q"/>
            </a:pPr>
            <a:endParaRPr lang="en-US" sz="16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810000" y="42718"/>
            <a:ext cx="1680268" cy="523220"/>
          </a:xfrm>
          <a:prstGeom prst="rect">
            <a:avLst/>
          </a:prstGeom>
          <a:noFill/>
        </p:spPr>
        <p:txBody>
          <a:bodyPr wrap="none" rtlCol="0">
            <a:spAutoFit/>
          </a:bodyPr>
          <a:lstStyle/>
          <a:p>
            <a:r>
              <a:rPr lang="en-US" sz="2800" dirty="0" smtClean="0"/>
              <a:t>Examples</a:t>
            </a:r>
            <a:endParaRPr lang="en-US" sz="2800" dirty="0">
              <a:latin typeface="+mj-lt"/>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5650" y="1494312"/>
            <a:ext cx="3048000" cy="791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2400300"/>
            <a:ext cx="2628900"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4013" y="3014663"/>
            <a:ext cx="5895975"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3300" y="3990975"/>
            <a:ext cx="2590800"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2287" y="4495800"/>
            <a:ext cx="3552825"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00525" y="5248274"/>
            <a:ext cx="1466850"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5951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990600"/>
            <a:ext cx="8229600" cy="5135563"/>
          </a:xfrm>
        </p:spPr>
        <p:txBody>
          <a:bodyPr/>
          <a:lstStyle/>
          <a:p>
            <a:r>
              <a:rPr lang="en-US" sz="2000" dirty="0"/>
              <a:t>An </a:t>
            </a:r>
            <a:r>
              <a:rPr lang="en-US" sz="2000" b="1" i="1" dirty="0"/>
              <a:t>Action</a:t>
            </a:r>
            <a:r>
              <a:rPr lang="en-US" sz="2000" i="1" dirty="0"/>
              <a:t> </a:t>
            </a:r>
            <a:r>
              <a:rPr lang="en-US" sz="2000" dirty="0"/>
              <a:t>is the fundamental unit of behavior </a:t>
            </a:r>
            <a:r>
              <a:rPr lang="en-US" sz="2000" dirty="0" smtClean="0"/>
              <a:t>specification </a:t>
            </a:r>
            <a:r>
              <a:rPr lang="en-US" sz="2000" dirty="0"/>
              <a:t>in UML </a:t>
            </a:r>
            <a:endParaRPr lang="en-US" sz="2000" dirty="0" smtClean="0"/>
          </a:p>
          <a:p>
            <a:endParaRPr lang="en-US" sz="2000" dirty="0"/>
          </a:p>
          <a:p>
            <a:r>
              <a:rPr lang="en-US" sz="2000" dirty="0"/>
              <a:t>An Action may take a </a:t>
            </a:r>
            <a:r>
              <a:rPr lang="en-US" sz="2000" b="1" dirty="0"/>
              <a:t>set of inputs and produce a set of outputs</a:t>
            </a:r>
            <a:r>
              <a:rPr lang="en-US" sz="2000" dirty="0"/>
              <a:t>, though either or both of these sets may be empty </a:t>
            </a:r>
          </a:p>
          <a:p>
            <a:endParaRPr lang="en-US" sz="2000" dirty="0" smtClean="0"/>
          </a:p>
          <a:p>
            <a:r>
              <a:rPr lang="en-US" sz="2000" dirty="0"/>
              <a:t>Actions are </a:t>
            </a:r>
            <a:r>
              <a:rPr lang="en-US" sz="2000" b="1" dirty="0"/>
              <a:t>contained in Behaviors</a:t>
            </a:r>
            <a:r>
              <a:rPr lang="en-US" sz="2000" dirty="0"/>
              <a:t>, specifically Activities </a:t>
            </a:r>
            <a:r>
              <a:rPr lang="en-US" sz="2000" dirty="0" smtClean="0"/>
              <a:t>and </a:t>
            </a:r>
            <a:r>
              <a:rPr lang="en-US" sz="2000" dirty="0"/>
              <a:t>Interactions </a:t>
            </a:r>
            <a:endParaRPr lang="en-US" sz="2000" dirty="0" smtClean="0"/>
          </a:p>
          <a:p>
            <a:endParaRPr lang="en-US" sz="2000" dirty="0"/>
          </a:p>
          <a:p>
            <a:r>
              <a:rPr lang="en-US" sz="2000" dirty="0"/>
              <a:t>Actions are very dependent on Activities, because they specialize elements and semantics from Activities to accept inputs and provide outputs and to define Actions that coordinate other Actions </a:t>
            </a:r>
            <a:endParaRPr lang="en-US" sz="2000" dirty="0" smtClean="0"/>
          </a:p>
          <a:p>
            <a:endParaRPr lang="en-US"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104769" y="53109"/>
            <a:ext cx="1503938" cy="523220"/>
          </a:xfrm>
          <a:prstGeom prst="rect">
            <a:avLst/>
          </a:prstGeom>
          <a:noFill/>
        </p:spPr>
        <p:txBody>
          <a:bodyPr wrap="none" rtlCol="0">
            <a:spAutoFit/>
          </a:bodyPr>
          <a:lstStyle/>
          <a:p>
            <a:r>
              <a:rPr lang="en-US" sz="2800" dirty="0" smtClean="0">
                <a:latin typeface="+mj-lt"/>
              </a:rPr>
              <a:t>Actions</a:t>
            </a:r>
            <a:endParaRPr lang="en-US" sz="2800" dirty="0">
              <a:latin typeface="+mj-lt"/>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35225930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438401"/>
            <a:ext cx="8229600" cy="533400"/>
          </a:xfrm>
        </p:spPr>
        <p:txBody>
          <a:bodyPr/>
          <a:lstStyle/>
          <a:p>
            <a:pPr marL="0" indent="0" algn="r">
              <a:buNone/>
            </a:pPr>
            <a:r>
              <a:rPr lang="en-US" dirty="0" smtClean="0"/>
              <a:t>Activities</a:t>
            </a:r>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3264546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971540"/>
            <a:ext cx="8382000" cy="5135563"/>
          </a:xfrm>
        </p:spPr>
        <p:txBody>
          <a:bodyPr/>
          <a:lstStyle/>
          <a:p>
            <a:r>
              <a:rPr lang="en-US" sz="1600" dirty="0"/>
              <a:t>An </a:t>
            </a:r>
            <a:r>
              <a:rPr lang="en-US" sz="1600" b="1" dirty="0"/>
              <a:t>Activity</a:t>
            </a:r>
            <a:r>
              <a:rPr lang="en-US" sz="1600" dirty="0"/>
              <a:t> is a kind of Behavior </a:t>
            </a:r>
            <a:r>
              <a:rPr lang="en-US" sz="1600" dirty="0" smtClean="0"/>
              <a:t>that </a:t>
            </a:r>
            <a:r>
              <a:rPr lang="en-US" sz="1600" dirty="0"/>
              <a:t>is specified as a graph of </a:t>
            </a:r>
            <a:r>
              <a:rPr lang="en-US" sz="1600" i="1" dirty="0"/>
              <a:t>nodes </a:t>
            </a:r>
            <a:r>
              <a:rPr lang="en-US" sz="1600" dirty="0"/>
              <a:t>interconnected by </a:t>
            </a:r>
            <a:r>
              <a:rPr lang="en-US" sz="1600" i="1" dirty="0"/>
              <a:t>edges. </a:t>
            </a:r>
            <a:endParaRPr lang="en-US" sz="1600" i="1" dirty="0" smtClean="0"/>
          </a:p>
          <a:p>
            <a:endParaRPr lang="en-US" sz="1600" i="1" dirty="0"/>
          </a:p>
          <a:p>
            <a:r>
              <a:rPr lang="en-US" sz="1600" b="1" i="1" dirty="0"/>
              <a:t>executable</a:t>
            </a:r>
            <a:r>
              <a:rPr lang="en-US" sz="1600" i="1" dirty="0"/>
              <a:t> nodes </a:t>
            </a:r>
            <a:r>
              <a:rPr lang="en-US" sz="1600" dirty="0" smtClean="0"/>
              <a:t>embody </a:t>
            </a:r>
            <a:r>
              <a:rPr lang="en-US" sz="1600" dirty="0"/>
              <a:t>lower-level steps in the overall Activity </a:t>
            </a:r>
            <a:endParaRPr lang="en-US" sz="1600" dirty="0" smtClean="0"/>
          </a:p>
          <a:p>
            <a:endParaRPr lang="en-US" sz="1600" dirty="0"/>
          </a:p>
          <a:p>
            <a:r>
              <a:rPr lang="en-US" sz="1600" b="1" i="1" dirty="0"/>
              <a:t>Object</a:t>
            </a:r>
            <a:r>
              <a:rPr lang="en-US" sz="1600" i="1" dirty="0"/>
              <a:t> nodes </a:t>
            </a:r>
            <a:r>
              <a:rPr lang="en-US" sz="1600" dirty="0"/>
              <a:t>hold data that is input to and output from executable nodes, and moves across </a:t>
            </a:r>
            <a:r>
              <a:rPr lang="en-US" sz="1600" i="1" dirty="0"/>
              <a:t>object flow </a:t>
            </a:r>
            <a:r>
              <a:rPr lang="en-US" sz="1600" dirty="0"/>
              <a:t>edges </a:t>
            </a:r>
            <a:endParaRPr lang="en-US" sz="1600" dirty="0" smtClean="0"/>
          </a:p>
          <a:p>
            <a:endParaRPr lang="en-US" sz="1600" dirty="0"/>
          </a:p>
          <a:p>
            <a:r>
              <a:rPr lang="en-US" sz="1600" b="1" i="1" dirty="0"/>
              <a:t>Control</a:t>
            </a:r>
            <a:r>
              <a:rPr lang="en-US" sz="1600" i="1" dirty="0"/>
              <a:t> nodes </a:t>
            </a:r>
            <a:r>
              <a:rPr lang="en-US" sz="1600" dirty="0"/>
              <a:t>specify sequencing of executable nodes via </a:t>
            </a:r>
            <a:r>
              <a:rPr lang="en-US" sz="1600" i="1" dirty="0"/>
              <a:t>control flow </a:t>
            </a:r>
            <a:r>
              <a:rPr lang="en-US" sz="1600" dirty="0"/>
              <a:t>edges. </a:t>
            </a:r>
            <a:endParaRPr lang="en-US" sz="1600" dirty="0" smtClean="0"/>
          </a:p>
          <a:p>
            <a:endParaRPr lang="en-US" sz="1600" dirty="0"/>
          </a:p>
          <a:p>
            <a:r>
              <a:rPr lang="en-US" sz="1600" dirty="0"/>
              <a:t>Activities are essentially what are commonly called “</a:t>
            </a:r>
            <a:r>
              <a:rPr lang="en-US" sz="1600" b="1" dirty="0"/>
              <a:t>control and data flow</a:t>
            </a:r>
            <a:r>
              <a:rPr lang="en-US" sz="1600" dirty="0"/>
              <a:t>” models </a:t>
            </a:r>
            <a:endParaRPr lang="en-US" sz="1600" dirty="0" smtClean="0"/>
          </a:p>
          <a:p>
            <a:endParaRPr lang="en-US" sz="1600" dirty="0"/>
          </a:p>
          <a:p>
            <a:r>
              <a:rPr lang="en-US" sz="1600" dirty="0"/>
              <a:t>Such models of computation are inherently </a:t>
            </a:r>
            <a:r>
              <a:rPr lang="en-US" sz="1600" b="1" dirty="0"/>
              <a:t>concurrent </a:t>
            </a:r>
            <a:endParaRPr lang="en-US" sz="1600" b="1" dirty="0" smtClean="0"/>
          </a:p>
          <a:p>
            <a:endParaRPr lang="en-US" sz="1600" dirty="0"/>
          </a:p>
          <a:p>
            <a:r>
              <a:rPr lang="en-US" sz="1600" dirty="0"/>
              <a:t>An Activity is a Behavior specified as </a:t>
            </a:r>
            <a:r>
              <a:rPr lang="en-US" sz="1600" b="1" dirty="0"/>
              <a:t>sequencing of subordinate units</a:t>
            </a:r>
            <a:r>
              <a:rPr lang="en-US" sz="1600" dirty="0"/>
              <a:t>, using a control and data flow model </a:t>
            </a:r>
          </a:p>
          <a:p>
            <a:endParaRPr lang="en-US" sz="1600" dirty="0" smtClean="0"/>
          </a:p>
          <a:p>
            <a:endParaRPr lang="en-US" sz="16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4114800" y="47336"/>
            <a:ext cx="1619354" cy="523220"/>
          </a:xfrm>
          <a:prstGeom prst="rect">
            <a:avLst/>
          </a:prstGeom>
          <a:noFill/>
        </p:spPr>
        <p:txBody>
          <a:bodyPr wrap="none" rtlCol="0">
            <a:spAutoFit/>
          </a:bodyPr>
          <a:lstStyle/>
          <a:p>
            <a:r>
              <a:rPr lang="en-US" sz="2800" dirty="0" smtClean="0"/>
              <a:t>Activities</a:t>
            </a:r>
            <a:endParaRPr lang="en-US" sz="2800" dirty="0">
              <a:latin typeface="+mj-lt"/>
            </a:endParaRPr>
          </a:p>
        </p:txBody>
      </p:sp>
    </p:spTree>
    <p:extLst>
      <p:ext uri="{BB962C8B-B14F-4D97-AF65-F5344CB8AC3E}">
        <p14:creationId xmlns:p14="http://schemas.microsoft.com/office/powerpoint/2010/main" val="1022406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971540"/>
            <a:ext cx="8382000" cy="5135563"/>
          </a:xfrm>
        </p:spPr>
        <p:txBody>
          <a:bodyPr/>
          <a:lstStyle/>
          <a:p>
            <a:endParaRPr lang="en-US" sz="1600" dirty="0" smtClean="0"/>
          </a:p>
          <a:p>
            <a:endParaRPr lang="en-US" sz="16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4114800" y="47336"/>
            <a:ext cx="1619354" cy="523220"/>
          </a:xfrm>
          <a:prstGeom prst="rect">
            <a:avLst/>
          </a:prstGeom>
          <a:noFill/>
        </p:spPr>
        <p:txBody>
          <a:bodyPr wrap="none" rtlCol="0">
            <a:spAutoFit/>
          </a:bodyPr>
          <a:lstStyle/>
          <a:p>
            <a:r>
              <a:rPr lang="en-US" sz="2800" dirty="0" smtClean="0"/>
              <a:t>Activities</a:t>
            </a:r>
            <a:endParaRPr lang="en-US" sz="2800" dirty="0">
              <a:latin typeface="+mj-lt"/>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88" y="1357313"/>
            <a:ext cx="8201025" cy="414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21511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971540"/>
            <a:ext cx="8382000" cy="5135563"/>
          </a:xfrm>
        </p:spPr>
        <p:txBody>
          <a:bodyPr/>
          <a:lstStyle/>
          <a:p>
            <a:r>
              <a:rPr lang="en-US" sz="1600" dirty="0"/>
              <a:t>Subordinate behaviors coordinated by these models may be initiated because other behaviors in the model finish executing, because </a:t>
            </a:r>
            <a:r>
              <a:rPr lang="en-US" sz="1600" b="1" dirty="0"/>
              <a:t>objects and data become available</a:t>
            </a:r>
            <a:r>
              <a:rPr lang="en-US" sz="1600" dirty="0"/>
              <a:t> or because </a:t>
            </a:r>
            <a:r>
              <a:rPr lang="en-US" sz="1600" b="1" dirty="0"/>
              <a:t>events occur externally to the flow </a:t>
            </a:r>
            <a:endParaRPr lang="en-US" sz="1600" b="1" dirty="0" smtClean="0"/>
          </a:p>
          <a:p>
            <a:endParaRPr lang="en-US" sz="1600" dirty="0"/>
          </a:p>
          <a:p>
            <a:r>
              <a:rPr lang="en-US" sz="1600" dirty="0" smtClean="0"/>
              <a:t>An </a:t>
            </a:r>
            <a:r>
              <a:rPr lang="en-US" sz="1600" b="1" dirty="0" err="1"/>
              <a:t>ExecutableNode</a:t>
            </a:r>
            <a:r>
              <a:rPr lang="en-US" sz="1600" dirty="0"/>
              <a:t> can be the execution of a subordinate behavior, such as an arithmetic computation, a call to an operation, or manipulation of object contents </a:t>
            </a:r>
            <a:endParaRPr lang="en-US" sz="1600" dirty="0" smtClean="0"/>
          </a:p>
          <a:p>
            <a:endParaRPr lang="en-US" sz="1600" dirty="0"/>
          </a:p>
          <a:p>
            <a:r>
              <a:rPr lang="en-US" sz="1600" dirty="0" err="1"/>
              <a:t>ActivityNodes</a:t>
            </a:r>
            <a:r>
              <a:rPr lang="en-US" sz="1600" dirty="0"/>
              <a:t> also </a:t>
            </a:r>
            <a:r>
              <a:rPr lang="en-US" sz="1600" b="1" dirty="0"/>
              <a:t>include flow-of-control constructs, such as synchronization, decision, and concurrency control </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4114800" y="47336"/>
            <a:ext cx="1619354" cy="523220"/>
          </a:xfrm>
          <a:prstGeom prst="rect">
            <a:avLst/>
          </a:prstGeom>
          <a:noFill/>
        </p:spPr>
        <p:txBody>
          <a:bodyPr wrap="none" rtlCol="0">
            <a:spAutoFit/>
          </a:bodyPr>
          <a:lstStyle/>
          <a:p>
            <a:r>
              <a:rPr lang="en-US" sz="2800" dirty="0" smtClean="0"/>
              <a:t>Activities</a:t>
            </a:r>
            <a:endParaRPr lang="en-US" sz="2800" dirty="0">
              <a:latin typeface="+mj-lt"/>
            </a:endParaRPr>
          </a:p>
        </p:txBody>
      </p:sp>
    </p:spTree>
    <p:extLst>
      <p:ext uri="{BB962C8B-B14F-4D97-AF65-F5344CB8AC3E}">
        <p14:creationId xmlns:p14="http://schemas.microsoft.com/office/powerpoint/2010/main" val="11443170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971540"/>
            <a:ext cx="8382000" cy="5135563"/>
          </a:xfrm>
        </p:spPr>
        <p:txBody>
          <a:bodyPr/>
          <a:lstStyle/>
          <a:p>
            <a:r>
              <a:rPr lang="en-US" sz="1600" dirty="0" smtClean="0"/>
              <a:t>Effect </a:t>
            </a:r>
            <a:r>
              <a:rPr lang="en-US" sz="1600" dirty="0"/>
              <a:t>of one </a:t>
            </a:r>
            <a:r>
              <a:rPr lang="en-US" sz="1600" dirty="0" err="1"/>
              <a:t>ActivityNode</a:t>
            </a:r>
            <a:r>
              <a:rPr lang="en-US" sz="1600" dirty="0"/>
              <a:t> on another is specified by the </a:t>
            </a:r>
            <a:r>
              <a:rPr lang="en-US" sz="1600" b="1" i="1" dirty="0"/>
              <a:t>flow of tokens </a:t>
            </a:r>
            <a:r>
              <a:rPr lang="en-US" sz="1600" dirty="0"/>
              <a:t>over the </a:t>
            </a:r>
            <a:r>
              <a:rPr lang="en-US" sz="1600" dirty="0" err="1"/>
              <a:t>ActivityEdges</a:t>
            </a:r>
            <a:r>
              <a:rPr lang="en-US" sz="1600" dirty="0"/>
              <a:t> between the </a:t>
            </a:r>
            <a:r>
              <a:rPr lang="en-US" sz="1600" dirty="0" err="1"/>
              <a:t>ActivityNodes</a:t>
            </a:r>
            <a:r>
              <a:rPr lang="en-US" sz="1600" dirty="0"/>
              <a:t> </a:t>
            </a:r>
            <a:endParaRPr lang="en-US" sz="1600" dirty="0" smtClean="0"/>
          </a:p>
          <a:p>
            <a:endParaRPr lang="en-US" sz="1600" dirty="0"/>
          </a:p>
          <a:p>
            <a:r>
              <a:rPr lang="en-US" sz="1600" dirty="0"/>
              <a:t>An </a:t>
            </a:r>
            <a:r>
              <a:rPr lang="en-US" sz="1600" b="1" i="1" dirty="0"/>
              <a:t>object token </a:t>
            </a:r>
            <a:r>
              <a:rPr lang="en-US" sz="1600" dirty="0"/>
              <a:t>is a container for a value that flows over </a:t>
            </a:r>
            <a:r>
              <a:rPr lang="en-US" sz="1600" dirty="0" err="1"/>
              <a:t>ObjectFlow</a:t>
            </a:r>
            <a:r>
              <a:rPr lang="en-US" sz="1600" dirty="0"/>
              <a:t> edges </a:t>
            </a:r>
            <a:endParaRPr lang="en-US" sz="1600" dirty="0" smtClean="0"/>
          </a:p>
          <a:p>
            <a:endParaRPr lang="en-US" sz="1600" dirty="0"/>
          </a:p>
          <a:p>
            <a:r>
              <a:rPr lang="en-US" sz="1600" dirty="0"/>
              <a:t>An object token with no value in it is called a </a:t>
            </a:r>
            <a:r>
              <a:rPr lang="en-US" sz="1600" b="1" i="1" dirty="0"/>
              <a:t>null </a:t>
            </a:r>
            <a:r>
              <a:rPr lang="en-US" sz="1600" b="1" dirty="0"/>
              <a:t>token </a:t>
            </a:r>
            <a:endParaRPr lang="en-US" sz="1600" b="1" dirty="0" smtClean="0"/>
          </a:p>
          <a:p>
            <a:endParaRPr lang="en-US" sz="1600" dirty="0"/>
          </a:p>
          <a:p>
            <a:r>
              <a:rPr lang="en-US" sz="1600" dirty="0"/>
              <a:t>A </a:t>
            </a:r>
            <a:r>
              <a:rPr lang="en-US" sz="1600" b="1" i="1" dirty="0"/>
              <a:t>control token </a:t>
            </a:r>
            <a:r>
              <a:rPr lang="en-US" sz="1600" dirty="0"/>
              <a:t>affects execution of </a:t>
            </a:r>
            <a:r>
              <a:rPr lang="en-US" sz="1600" dirty="0" err="1"/>
              <a:t>ActivityNodes</a:t>
            </a:r>
            <a:r>
              <a:rPr lang="en-US" sz="1600" dirty="0"/>
              <a:t>, but does </a:t>
            </a:r>
            <a:r>
              <a:rPr lang="en-US" sz="1600" b="1" dirty="0"/>
              <a:t>not carry any data</a:t>
            </a:r>
            <a:r>
              <a:rPr lang="en-US" sz="1600" dirty="0"/>
              <a:t>, and </a:t>
            </a:r>
            <a:r>
              <a:rPr lang="en-US" sz="1600" b="1" dirty="0"/>
              <a:t>flows only over </a:t>
            </a:r>
            <a:r>
              <a:rPr lang="en-US" sz="1600" b="1" dirty="0" err="1"/>
              <a:t>ControlFlow</a:t>
            </a:r>
            <a:r>
              <a:rPr lang="en-US" sz="1600" b="1" dirty="0"/>
              <a:t> edges </a:t>
            </a:r>
            <a:endParaRPr lang="en-US" sz="1600" b="1" dirty="0" smtClean="0"/>
          </a:p>
          <a:p>
            <a:endParaRPr lang="en-US" sz="1600" dirty="0"/>
          </a:p>
          <a:p>
            <a:r>
              <a:rPr lang="en-US" sz="1600" b="1" dirty="0" err="1"/>
              <a:t>ActivityEdges</a:t>
            </a:r>
            <a:r>
              <a:rPr lang="en-US" sz="1600" b="1" dirty="0"/>
              <a:t> are directed</a:t>
            </a:r>
            <a:r>
              <a:rPr lang="en-US" sz="1600" dirty="0"/>
              <a:t>, with tokens flowing from the source </a:t>
            </a:r>
            <a:r>
              <a:rPr lang="en-US" sz="1600" dirty="0" err="1"/>
              <a:t>ActivityNode</a:t>
            </a:r>
            <a:r>
              <a:rPr lang="en-US" sz="1600" dirty="0"/>
              <a:t> to the target </a:t>
            </a:r>
            <a:r>
              <a:rPr lang="en-US" sz="1600" dirty="0" err="1"/>
              <a:t>ActivityNode</a:t>
            </a:r>
            <a:r>
              <a:rPr lang="en-US" sz="1600" dirty="0"/>
              <a:t> </a:t>
            </a:r>
            <a:endParaRPr lang="en-US" sz="1600" dirty="0" smtClean="0"/>
          </a:p>
          <a:p>
            <a:endParaRPr lang="en-US" sz="1600" dirty="0"/>
          </a:p>
          <a:p>
            <a:r>
              <a:rPr lang="en-US" sz="1600" dirty="0"/>
              <a:t>However, tokens </a:t>
            </a:r>
            <a:r>
              <a:rPr lang="en-US" sz="1600" i="1" dirty="0"/>
              <a:t>offered </a:t>
            </a:r>
            <a:r>
              <a:rPr lang="en-US" sz="1600" dirty="0"/>
              <a:t>to an </a:t>
            </a:r>
            <a:r>
              <a:rPr lang="en-US" sz="1600" dirty="0" err="1"/>
              <a:t>ActivityEdge</a:t>
            </a:r>
            <a:r>
              <a:rPr lang="en-US" sz="1600" dirty="0"/>
              <a:t> by the source </a:t>
            </a:r>
            <a:r>
              <a:rPr lang="en-US" sz="1600" dirty="0" err="1"/>
              <a:t>ActivityNode</a:t>
            </a:r>
            <a:r>
              <a:rPr lang="en-US" sz="1600" dirty="0"/>
              <a:t> </a:t>
            </a:r>
            <a:r>
              <a:rPr lang="en-US" sz="1600" b="1" dirty="0"/>
              <a:t>may not immediately flow</a:t>
            </a:r>
            <a:r>
              <a:rPr lang="en-US" sz="1600" dirty="0"/>
              <a:t> along the edge. Instead, the </a:t>
            </a:r>
            <a:r>
              <a:rPr lang="en-US" sz="1600" b="1" dirty="0"/>
              <a:t>tokens only move when the offer is </a:t>
            </a:r>
            <a:r>
              <a:rPr lang="en-US" sz="1600" b="1" i="1" dirty="0"/>
              <a:t>accepted </a:t>
            </a:r>
            <a:r>
              <a:rPr lang="en-US" sz="1600" b="1" dirty="0"/>
              <a:t>by the </a:t>
            </a:r>
            <a:r>
              <a:rPr lang="en-US" sz="1600" b="1" dirty="0" err="1"/>
              <a:t>ActivityEdge</a:t>
            </a:r>
            <a:r>
              <a:rPr lang="en-US" sz="1600" dirty="0"/>
              <a:t>, which requires </a:t>
            </a:r>
            <a:r>
              <a:rPr lang="en-US" sz="1600" b="1" dirty="0"/>
              <a:t>at least the target </a:t>
            </a:r>
            <a:r>
              <a:rPr lang="en-US" sz="1600" b="1" dirty="0" err="1"/>
              <a:t>ActivityNode</a:t>
            </a:r>
            <a:r>
              <a:rPr lang="en-US" sz="1600" b="1" dirty="0"/>
              <a:t> to accept them also</a:t>
            </a:r>
            <a:r>
              <a:rPr lang="en-US" sz="1600" dirty="0"/>
              <a:t>, which in turn might depend on </a:t>
            </a:r>
            <a:r>
              <a:rPr lang="en-US" sz="1600" b="1" dirty="0"/>
              <a:t>acceptance of cascading offers</a:t>
            </a:r>
            <a:r>
              <a:rPr lang="en-US" sz="1600" dirty="0"/>
              <a:t> of the same tokens to edges and nodes further downstream of the target </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4114800" y="47336"/>
            <a:ext cx="1619354" cy="523220"/>
          </a:xfrm>
          <a:prstGeom prst="rect">
            <a:avLst/>
          </a:prstGeom>
          <a:noFill/>
        </p:spPr>
        <p:txBody>
          <a:bodyPr wrap="none" rtlCol="0">
            <a:spAutoFit/>
          </a:bodyPr>
          <a:lstStyle/>
          <a:p>
            <a:r>
              <a:rPr lang="en-US" sz="2800" dirty="0" smtClean="0"/>
              <a:t>Activities</a:t>
            </a:r>
            <a:endParaRPr lang="en-US" sz="2800" dirty="0">
              <a:latin typeface="+mj-lt"/>
            </a:endParaRPr>
          </a:p>
        </p:txBody>
      </p:sp>
    </p:spTree>
    <p:extLst>
      <p:ext uri="{BB962C8B-B14F-4D97-AF65-F5344CB8AC3E}">
        <p14:creationId xmlns:p14="http://schemas.microsoft.com/office/powerpoint/2010/main" val="40884190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971540"/>
            <a:ext cx="8382000" cy="5135563"/>
          </a:xfrm>
        </p:spPr>
        <p:txBody>
          <a:bodyPr/>
          <a:lstStyle/>
          <a:p>
            <a:r>
              <a:rPr lang="en-US" sz="1600" dirty="0"/>
              <a:t>O</a:t>
            </a:r>
            <a:r>
              <a:rPr lang="en-US" sz="1600" dirty="0" smtClean="0"/>
              <a:t>bject </a:t>
            </a:r>
            <a:r>
              <a:rPr lang="en-US" sz="1600" dirty="0"/>
              <a:t>tokens shall only be accepted by </a:t>
            </a:r>
            <a:r>
              <a:rPr lang="en-US" sz="1600" b="1" dirty="0" err="1"/>
              <a:t>ObjectNodes</a:t>
            </a:r>
            <a:r>
              <a:rPr lang="en-US" sz="1600" b="1" dirty="0"/>
              <a:t> </a:t>
            </a:r>
            <a:endParaRPr lang="en-US" sz="1600" b="1" dirty="0" smtClean="0"/>
          </a:p>
          <a:p>
            <a:endParaRPr lang="en-US" sz="1600" dirty="0"/>
          </a:p>
          <a:p>
            <a:r>
              <a:rPr lang="en-US" sz="1600" dirty="0" smtClean="0"/>
              <a:t>Control </a:t>
            </a:r>
            <a:r>
              <a:rPr lang="en-US" sz="1600" dirty="0"/>
              <a:t>tokens shall only be accepted by </a:t>
            </a:r>
            <a:r>
              <a:rPr lang="en-US" sz="1600" b="1" dirty="0" err="1"/>
              <a:t>ExecutableNodes</a:t>
            </a:r>
            <a:r>
              <a:rPr lang="en-US" sz="1600" b="1" dirty="0"/>
              <a:t> </a:t>
            </a:r>
            <a:endParaRPr lang="en-US" sz="1600" b="1" dirty="0" smtClean="0"/>
          </a:p>
          <a:p>
            <a:endParaRPr lang="en-US" sz="1600" dirty="0"/>
          </a:p>
          <a:p>
            <a:r>
              <a:rPr lang="en-US" sz="1600" dirty="0" err="1"/>
              <a:t>ControlNodes</a:t>
            </a:r>
            <a:r>
              <a:rPr lang="en-US" sz="1600" dirty="0"/>
              <a:t> are used to control the routing of offers through a network of </a:t>
            </a:r>
            <a:r>
              <a:rPr lang="en-US" sz="1600" dirty="0" err="1"/>
              <a:t>ActivityEdges</a:t>
            </a:r>
            <a:r>
              <a:rPr lang="en-US" sz="1600" dirty="0"/>
              <a:t>, </a:t>
            </a:r>
            <a:r>
              <a:rPr lang="en-US" sz="1600" b="1" dirty="0"/>
              <a:t>controlling the flow of accepted tokens</a:t>
            </a:r>
            <a:r>
              <a:rPr lang="en-US" sz="1600" dirty="0"/>
              <a:t>. </a:t>
            </a:r>
            <a:endParaRPr lang="en-US" sz="1600" dirty="0" smtClean="0"/>
          </a:p>
          <a:p>
            <a:endParaRPr lang="en-US" sz="1600" dirty="0"/>
          </a:p>
          <a:p>
            <a:r>
              <a:rPr lang="en-US" sz="1600" dirty="0"/>
              <a:t>Activities are </a:t>
            </a:r>
            <a:r>
              <a:rPr lang="en-US" sz="1600" b="1" dirty="0"/>
              <a:t>Classes</a:t>
            </a:r>
            <a:r>
              <a:rPr lang="en-US" sz="1600" dirty="0"/>
              <a:t> </a:t>
            </a:r>
            <a:r>
              <a:rPr lang="en-US" sz="1600" dirty="0" smtClean="0"/>
              <a:t>; </a:t>
            </a:r>
            <a:r>
              <a:rPr lang="en-US" sz="1600" dirty="0"/>
              <a:t>and may </a:t>
            </a:r>
            <a:r>
              <a:rPr lang="en-US" sz="1600" b="1" dirty="0"/>
              <a:t>support Properties </a:t>
            </a:r>
            <a:endParaRPr lang="en-US" sz="1600" b="1" dirty="0" smtClean="0"/>
          </a:p>
          <a:p>
            <a:endParaRPr lang="en-US" sz="1600" dirty="0"/>
          </a:p>
          <a:p>
            <a:pPr marL="0" indent="0">
              <a:buNone/>
            </a:pPr>
            <a:r>
              <a:rPr lang="en-US" sz="1600" dirty="0" smtClean="0"/>
              <a:t>. </a:t>
            </a:r>
            <a:endParaRPr lang="en-US" sz="16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4114800" y="47336"/>
            <a:ext cx="1619354" cy="523220"/>
          </a:xfrm>
          <a:prstGeom prst="rect">
            <a:avLst/>
          </a:prstGeom>
          <a:noFill/>
        </p:spPr>
        <p:txBody>
          <a:bodyPr wrap="none" rtlCol="0">
            <a:spAutoFit/>
          </a:bodyPr>
          <a:lstStyle/>
          <a:p>
            <a:r>
              <a:rPr lang="en-US" sz="2800" dirty="0" smtClean="0"/>
              <a:t>Activities</a:t>
            </a:r>
            <a:endParaRPr lang="en-US" sz="2800" dirty="0">
              <a:latin typeface="+mj-lt"/>
            </a:endParaRPr>
          </a:p>
        </p:txBody>
      </p:sp>
    </p:spTree>
    <p:extLst>
      <p:ext uri="{BB962C8B-B14F-4D97-AF65-F5344CB8AC3E}">
        <p14:creationId xmlns:p14="http://schemas.microsoft.com/office/powerpoint/2010/main" val="9845346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971540"/>
            <a:ext cx="8382000" cy="5135563"/>
          </a:xfrm>
        </p:spPr>
        <p:txBody>
          <a:bodyPr/>
          <a:lstStyle/>
          <a:p>
            <a:r>
              <a:rPr lang="en-US" sz="1600" dirty="0" err="1"/>
              <a:t>ActivityNodes</a:t>
            </a:r>
            <a:r>
              <a:rPr lang="en-US" sz="1600" dirty="0"/>
              <a:t> are used to </a:t>
            </a:r>
            <a:r>
              <a:rPr lang="en-US" sz="1600" b="1" dirty="0"/>
              <a:t>model the individual steps in the behavior </a:t>
            </a:r>
            <a:r>
              <a:rPr lang="en-US" sz="1600" dirty="0"/>
              <a:t>specified by an Activity. </a:t>
            </a:r>
            <a:endParaRPr lang="en-US" sz="1600" dirty="0" smtClean="0"/>
          </a:p>
          <a:p>
            <a:endParaRPr lang="en-US" sz="1600" dirty="0"/>
          </a:p>
          <a:p>
            <a:r>
              <a:rPr lang="en-US" sz="1600" dirty="0"/>
              <a:t>An </a:t>
            </a:r>
            <a:r>
              <a:rPr lang="en-US" sz="1600" dirty="0" err="1"/>
              <a:t>ActivityNode</a:t>
            </a:r>
            <a:r>
              <a:rPr lang="en-US" sz="1600" dirty="0"/>
              <a:t> is </a:t>
            </a:r>
            <a:r>
              <a:rPr lang="en-US" sz="1600" b="1" dirty="0"/>
              <a:t>enabled to begin execution </a:t>
            </a:r>
            <a:r>
              <a:rPr lang="en-US" sz="1600" dirty="0"/>
              <a:t>when specified conditions are satisfied on the tokens offered to it on incoming </a:t>
            </a:r>
            <a:r>
              <a:rPr lang="en-US" sz="1600" dirty="0" err="1"/>
              <a:t>ActivityEdges</a:t>
            </a:r>
            <a:r>
              <a:rPr lang="en-US" sz="1600" dirty="0"/>
              <a:t> </a:t>
            </a:r>
            <a:endParaRPr lang="en-US" sz="1600" dirty="0" smtClean="0"/>
          </a:p>
          <a:p>
            <a:endParaRPr lang="en-US" sz="1600" dirty="0"/>
          </a:p>
          <a:p>
            <a:r>
              <a:rPr lang="en-US" sz="1600" dirty="0"/>
              <a:t>When an </a:t>
            </a:r>
            <a:r>
              <a:rPr lang="en-US" sz="1600" dirty="0" err="1"/>
              <a:t>ActivityNode</a:t>
            </a:r>
            <a:r>
              <a:rPr lang="en-US" sz="1600" dirty="0"/>
              <a:t> begins execution, tokens are accepted from some or all of its incoming </a:t>
            </a:r>
            <a:r>
              <a:rPr lang="en-US" sz="1600" dirty="0" err="1"/>
              <a:t>ActivityEdges</a:t>
            </a:r>
            <a:r>
              <a:rPr lang="en-US" sz="1600" dirty="0"/>
              <a:t> and a token </a:t>
            </a:r>
            <a:r>
              <a:rPr lang="en-US" sz="1600" b="1" dirty="0"/>
              <a:t>is </a:t>
            </a:r>
            <a:r>
              <a:rPr lang="en-US" sz="1600" b="1" i="1" dirty="0"/>
              <a:t>placed on </a:t>
            </a:r>
            <a:r>
              <a:rPr lang="en-US" sz="1600" b="1" dirty="0"/>
              <a:t>the node </a:t>
            </a:r>
            <a:endParaRPr lang="en-US" sz="1600" b="1" dirty="0" smtClean="0"/>
          </a:p>
          <a:p>
            <a:endParaRPr lang="en-US" sz="1600" dirty="0"/>
          </a:p>
          <a:p>
            <a:r>
              <a:rPr lang="en-US" sz="1600" dirty="0"/>
              <a:t>When a node completes execution, a token </a:t>
            </a:r>
            <a:r>
              <a:rPr lang="en-US" sz="1600" b="1" dirty="0"/>
              <a:t>is removed from the node </a:t>
            </a:r>
            <a:r>
              <a:rPr lang="en-US" sz="1600" dirty="0"/>
              <a:t>and tokens are offered to some or all of its outgoing </a:t>
            </a:r>
            <a:r>
              <a:rPr lang="en-US" sz="1600" dirty="0" err="1"/>
              <a:t>ActivityEdges</a:t>
            </a:r>
            <a:r>
              <a:rPr lang="en-US" sz="1600" dirty="0"/>
              <a:t> </a:t>
            </a:r>
            <a:endParaRPr lang="en-US" sz="1600" dirty="0" smtClean="0"/>
          </a:p>
          <a:p>
            <a:endParaRPr lang="en-US" sz="1600" dirty="0"/>
          </a:p>
          <a:p>
            <a:r>
              <a:rPr lang="en-US" sz="1600" dirty="0"/>
              <a:t>If two </a:t>
            </a:r>
            <a:r>
              <a:rPr lang="en-US" sz="1600" dirty="0" err="1"/>
              <a:t>ActivityNodes</a:t>
            </a:r>
            <a:r>
              <a:rPr lang="en-US" sz="1600" dirty="0"/>
              <a:t> are not ordered by </a:t>
            </a:r>
            <a:r>
              <a:rPr lang="en-US" sz="1600" dirty="0" err="1"/>
              <a:t>ActivityEdge</a:t>
            </a:r>
            <a:r>
              <a:rPr lang="en-US" sz="1600" dirty="0"/>
              <a:t> </a:t>
            </a:r>
            <a:r>
              <a:rPr lang="en-US" sz="1600" dirty="0" smtClean="0"/>
              <a:t>relationships, </a:t>
            </a:r>
            <a:r>
              <a:rPr lang="en-US" sz="1600" dirty="0"/>
              <a:t>they may </a:t>
            </a:r>
            <a:r>
              <a:rPr lang="en-US" sz="1600" b="1" dirty="0"/>
              <a:t>execute concurrently </a:t>
            </a:r>
          </a:p>
          <a:p>
            <a:endParaRPr lang="en-US" sz="1600" dirty="0" smtClean="0"/>
          </a:p>
          <a:p>
            <a:r>
              <a:rPr lang="en-US" sz="1600" dirty="0" smtClean="0"/>
              <a:t>An </a:t>
            </a:r>
            <a:r>
              <a:rPr lang="en-US" sz="1600" dirty="0" err="1"/>
              <a:t>ActivityNode</a:t>
            </a:r>
            <a:r>
              <a:rPr lang="en-US" sz="1600" dirty="0"/>
              <a:t> may be the </a:t>
            </a:r>
            <a:r>
              <a:rPr lang="en-US" sz="1600" b="1" dirty="0"/>
              <a:t>source for multiple </a:t>
            </a:r>
            <a:r>
              <a:rPr lang="en-US" sz="1600" b="1" dirty="0" err="1"/>
              <a:t>ActivityEdges</a:t>
            </a:r>
            <a:r>
              <a:rPr lang="en-US" sz="1600" dirty="0"/>
              <a:t>, the </a:t>
            </a:r>
            <a:r>
              <a:rPr lang="en-US" sz="1600" b="1" dirty="0"/>
              <a:t>same token can be offered to multiple targets</a:t>
            </a:r>
            <a:r>
              <a:rPr lang="en-US" sz="1600" dirty="0"/>
              <a:t> </a:t>
            </a:r>
          </a:p>
          <a:p>
            <a:pPr marL="0" indent="0">
              <a:buNone/>
            </a:pPr>
            <a:r>
              <a:rPr lang="en-US" sz="1600" dirty="0" smtClean="0"/>
              <a:t>. </a:t>
            </a:r>
            <a:endParaRPr lang="en-US" sz="16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810000" y="47336"/>
            <a:ext cx="2428870" cy="523220"/>
          </a:xfrm>
          <a:prstGeom prst="rect">
            <a:avLst/>
          </a:prstGeom>
          <a:noFill/>
        </p:spPr>
        <p:txBody>
          <a:bodyPr wrap="none" rtlCol="0">
            <a:spAutoFit/>
          </a:bodyPr>
          <a:lstStyle/>
          <a:p>
            <a:r>
              <a:rPr lang="en-US" sz="2800" dirty="0" smtClean="0"/>
              <a:t>Activity Nodes</a:t>
            </a:r>
            <a:endParaRPr lang="en-US" sz="2800" dirty="0">
              <a:latin typeface="+mj-lt"/>
            </a:endParaRPr>
          </a:p>
        </p:txBody>
      </p:sp>
    </p:spTree>
    <p:extLst>
      <p:ext uri="{BB962C8B-B14F-4D97-AF65-F5344CB8AC3E}">
        <p14:creationId xmlns:p14="http://schemas.microsoft.com/office/powerpoint/2010/main" val="26986385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15378" y="901283"/>
            <a:ext cx="8382000" cy="5135563"/>
          </a:xfrm>
        </p:spPr>
        <p:txBody>
          <a:bodyPr/>
          <a:lstStyle/>
          <a:p>
            <a:r>
              <a:rPr lang="en-US" sz="1600" dirty="0" smtClean="0"/>
              <a:t>The </a:t>
            </a:r>
            <a:r>
              <a:rPr lang="en-US" sz="1600" dirty="0"/>
              <a:t>same token can </a:t>
            </a:r>
            <a:r>
              <a:rPr lang="en-US" sz="1600" b="1" dirty="0"/>
              <a:t>only be accepted at one target at a time </a:t>
            </a:r>
            <a:endParaRPr lang="en-US" sz="1600" b="1" dirty="0" smtClean="0"/>
          </a:p>
          <a:p>
            <a:endParaRPr lang="en-US" sz="1600" dirty="0"/>
          </a:p>
          <a:p>
            <a:r>
              <a:rPr lang="en-US" sz="1600" dirty="0"/>
              <a:t>If a token is offered to multiple </a:t>
            </a:r>
            <a:r>
              <a:rPr lang="en-US" sz="1600" dirty="0" err="1"/>
              <a:t>ActivityNodes</a:t>
            </a:r>
            <a:r>
              <a:rPr lang="en-US" sz="1600" dirty="0"/>
              <a:t> at the same time, </a:t>
            </a:r>
            <a:r>
              <a:rPr lang="en-US" sz="1600" b="1" dirty="0"/>
              <a:t>it shall be accepted by at most one of them </a:t>
            </a:r>
            <a:endParaRPr lang="en-US" sz="1600" b="1" dirty="0" smtClean="0"/>
          </a:p>
          <a:p>
            <a:endParaRPr lang="en-US" sz="1600" dirty="0"/>
          </a:p>
          <a:p>
            <a:r>
              <a:rPr lang="en-US" sz="1600" dirty="0"/>
              <a:t>There are three kinds of </a:t>
            </a:r>
            <a:r>
              <a:rPr lang="en-US" sz="1600" dirty="0" err="1"/>
              <a:t>ActivityNodes</a:t>
            </a:r>
            <a:r>
              <a:rPr lang="en-US" sz="1600" dirty="0"/>
              <a:t> </a:t>
            </a:r>
            <a:r>
              <a:rPr lang="en-US" sz="1600" dirty="0" smtClean="0"/>
              <a:t>:</a:t>
            </a:r>
          </a:p>
          <a:p>
            <a:pPr>
              <a:buFont typeface="Wingdings" panose="05000000000000000000" pitchFamily="2" charset="2"/>
              <a:buChar char="q"/>
            </a:pPr>
            <a:r>
              <a:rPr lang="en-US" sz="1600" b="1" dirty="0" err="1" smtClean="0"/>
              <a:t>ControlNodes</a:t>
            </a:r>
            <a:r>
              <a:rPr lang="en-US" sz="1600" dirty="0" smtClean="0"/>
              <a:t> </a:t>
            </a:r>
            <a:r>
              <a:rPr lang="en-US" sz="1600" dirty="0"/>
              <a:t>act as “traffic switches” managing the flow of tokens across </a:t>
            </a:r>
            <a:r>
              <a:rPr lang="en-US" sz="1600" dirty="0" err="1"/>
              <a:t>ActivityEdges</a:t>
            </a:r>
            <a:r>
              <a:rPr lang="en-US" sz="1600" dirty="0"/>
              <a:t>. Tokens cannot “rest” at </a:t>
            </a:r>
            <a:r>
              <a:rPr lang="en-US" sz="1600" dirty="0" err="1"/>
              <a:t>ControlNodes</a:t>
            </a:r>
            <a:r>
              <a:rPr lang="en-US" sz="1600" dirty="0"/>
              <a:t> (with exceptions for </a:t>
            </a:r>
            <a:r>
              <a:rPr lang="en-US" sz="1600" dirty="0" err="1"/>
              <a:t>InitialNodes</a:t>
            </a:r>
            <a:r>
              <a:rPr lang="en-US" sz="1600" dirty="0"/>
              <a:t> and </a:t>
            </a:r>
            <a:r>
              <a:rPr lang="en-US" sz="1600" dirty="0" err="1" smtClean="0"/>
              <a:t>ForkNodes</a:t>
            </a:r>
            <a:r>
              <a:rPr lang="en-US" sz="1600" dirty="0" smtClean="0"/>
              <a:t>). </a:t>
            </a:r>
            <a:endParaRPr lang="en-US" sz="1600" dirty="0"/>
          </a:p>
          <a:p>
            <a:pPr>
              <a:buFont typeface="Wingdings" panose="05000000000000000000" pitchFamily="2" charset="2"/>
              <a:buChar char="q"/>
            </a:pPr>
            <a:r>
              <a:rPr lang="en-US" sz="1600" b="1" dirty="0" err="1" smtClean="0"/>
              <a:t>ObjectNodes</a:t>
            </a:r>
            <a:r>
              <a:rPr lang="en-US" sz="1600" dirty="0" smtClean="0"/>
              <a:t> </a:t>
            </a:r>
            <a:r>
              <a:rPr lang="en-US" sz="1600" dirty="0"/>
              <a:t>hold object tokens accepted from incoming </a:t>
            </a:r>
            <a:r>
              <a:rPr lang="en-US" sz="1600" dirty="0" err="1"/>
              <a:t>ObjectFlows</a:t>
            </a:r>
            <a:r>
              <a:rPr lang="en-US" sz="1600" dirty="0"/>
              <a:t> and may subsequently offer them to outgoing </a:t>
            </a:r>
            <a:r>
              <a:rPr lang="en-US" sz="1600" dirty="0" err="1"/>
              <a:t>ObjectFlows</a:t>
            </a:r>
            <a:r>
              <a:rPr lang="en-US" sz="1600" dirty="0"/>
              <a:t> (with a modeler-specified exception for </a:t>
            </a:r>
            <a:r>
              <a:rPr lang="en-US" sz="1600" dirty="0" err="1" smtClean="0"/>
              <a:t>ControlFlows</a:t>
            </a:r>
            <a:r>
              <a:rPr lang="en-US" sz="1600" dirty="0" smtClean="0"/>
              <a:t>). </a:t>
            </a:r>
            <a:endParaRPr lang="en-US" sz="1600" dirty="0"/>
          </a:p>
          <a:p>
            <a:pPr>
              <a:buFont typeface="Wingdings" panose="05000000000000000000" pitchFamily="2" charset="2"/>
              <a:buChar char="q"/>
            </a:pPr>
            <a:r>
              <a:rPr lang="en-US" sz="1600" b="1" dirty="0" err="1" smtClean="0"/>
              <a:t>ExecutableNodes</a:t>
            </a:r>
            <a:r>
              <a:rPr lang="en-US" sz="1600" b="1" dirty="0" smtClean="0"/>
              <a:t>*</a:t>
            </a:r>
            <a:r>
              <a:rPr lang="en-US" sz="1600" dirty="0" smtClean="0"/>
              <a:t> </a:t>
            </a:r>
            <a:r>
              <a:rPr lang="en-US" sz="1600" dirty="0"/>
              <a:t>actually carry out the desired behavior of an Activity. If an </a:t>
            </a:r>
            <a:r>
              <a:rPr lang="en-US" sz="1600" dirty="0" err="1"/>
              <a:t>ExecutableNode</a:t>
            </a:r>
            <a:r>
              <a:rPr lang="en-US" sz="1600" dirty="0"/>
              <a:t> has incoming </a:t>
            </a:r>
            <a:r>
              <a:rPr lang="en-US" sz="1600" dirty="0" err="1"/>
              <a:t>ControlFlows</a:t>
            </a:r>
            <a:r>
              <a:rPr lang="en-US" sz="1600" dirty="0"/>
              <a:t>, then there </a:t>
            </a:r>
            <a:r>
              <a:rPr lang="en-US" sz="1600" b="1" dirty="0"/>
              <a:t>must be tokens offered on all these flows that it accepts before beginning execution</a:t>
            </a:r>
            <a:r>
              <a:rPr lang="en-US" sz="1600" dirty="0"/>
              <a:t>. While executing, an </a:t>
            </a:r>
            <a:r>
              <a:rPr lang="en-US" sz="1600" dirty="0" err="1"/>
              <a:t>ExecutableNode</a:t>
            </a:r>
            <a:r>
              <a:rPr lang="en-US" sz="1600" dirty="0"/>
              <a:t> is considered to </a:t>
            </a:r>
            <a:r>
              <a:rPr lang="en-US" sz="1600" b="1" dirty="0"/>
              <a:t>hold a single control token indicating it is executing</a:t>
            </a:r>
            <a:r>
              <a:rPr lang="en-US" sz="1600" dirty="0"/>
              <a:t>. When it completes execution, it </a:t>
            </a:r>
            <a:r>
              <a:rPr lang="en-US" sz="1600" b="1" dirty="0"/>
              <a:t>offers control tokens on all outgoing </a:t>
            </a:r>
            <a:r>
              <a:rPr lang="en-US" sz="1600" dirty="0" err="1"/>
              <a:t>ControlFlows</a:t>
            </a:r>
            <a:r>
              <a:rPr lang="en-US" sz="1600" dirty="0"/>
              <a:t>. All incoming and outgoing </a:t>
            </a:r>
            <a:r>
              <a:rPr lang="en-US" sz="1600" dirty="0" err="1"/>
              <a:t>ActivityEdges</a:t>
            </a:r>
            <a:r>
              <a:rPr lang="en-US" sz="1600" dirty="0"/>
              <a:t> of an </a:t>
            </a:r>
            <a:r>
              <a:rPr lang="en-US" sz="1600" dirty="0" err="1"/>
              <a:t>ExecutableNode</a:t>
            </a:r>
            <a:r>
              <a:rPr lang="en-US" sz="1600" dirty="0"/>
              <a:t> must be </a:t>
            </a:r>
            <a:r>
              <a:rPr lang="en-US" sz="1600" dirty="0" err="1"/>
              <a:t>ControlFlows</a:t>
            </a:r>
            <a:r>
              <a:rPr lang="en-US" sz="1600" dirty="0"/>
              <a:t>. </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810000" y="47336"/>
            <a:ext cx="2428870" cy="523220"/>
          </a:xfrm>
          <a:prstGeom prst="rect">
            <a:avLst/>
          </a:prstGeom>
          <a:noFill/>
        </p:spPr>
        <p:txBody>
          <a:bodyPr wrap="none" rtlCol="0">
            <a:spAutoFit/>
          </a:bodyPr>
          <a:lstStyle/>
          <a:p>
            <a:r>
              <a:rPr lang="en-US" sz="2800" dirty="0" smtClean="0"/>
              <a:t>Activity Nodes</a:t>
            </a:r>
            <a:endParaRPr lang="en-US" sz="2800" dirty="0">
              <a:latin typeface="+mj-lt"/>
            </a:endParaRPr>
          </a:p>
        </p:txBody>
      </p:sp>
      <p:sp>
        <p:nvSpPr>
          <p:cNvPr id="5" name="TextBox 4"/>
          <p:cNvSpPr txBox="1"/>
          <p:nvPr/>
        </p:nvSpPr>
        <p:spPr>
          <a:xfrm>
            <a:off x="165100" y="6139190"/>
            <a:ext cx="7888698" cy="523220"/>
          </a:xfrm>
          <a:prstGeom prst="rect">
            <a:avLst/>
          </a:prstGeom>
          <a:noFill/>
        </p:spPr>
        <p:txBody>
          <a:bodyPr wrap="none" rtlCol="0">
            <a:spAutoFit/>
          </a:bodyPr>
          <a:lstStyle/>
          <a:p>
            <a:r>
              <a:rPr lang="en-US" sz="1000" b="0" dirty="0" smtClean="0"/>
              <a:t>* Actions</a:t>
            </a:r>
            <a:r>
              <a:rPr lang="en-US" sz="1000" b="0" dirty="0"/>
              <a:t>, which are the only kind of </a:t>
            </a:r>
            <a:r>
              <a:rPr lang="en-US" sz="1000" b="0" dirty="0" err="1"/>
              <a:t>ExecutableNode</a:t>
            </a:r>
            <a:r>
              <a:rPr lang="en-US" sz="1000" b="0" dirty="0"/>
              <a:t>, use special attached </a:t>
            </a:r>
            <a:r>
              <a:rPr lang="en-US" sz="1000" b="0" dirty="0" err="1"/>
              <a:t>ObjectNodes</a:t>
            </a:r>
            <a:r>
              <a:rPr lang="en-US" sz="1000" b="0" dirty="0"/>
              <a:t> called Pins to accept input and produce output object tokens</a:t>
            </a:r>
          </a:p>
          <a:p>
            <a:endParaRPr lang="en-US" dirty="0"/>
          </a:p>
        </p:txBody>
      </p:sp>
    </p:spTree>
    <p:extLst>
      <p:ext uri="{BB962C8B-B14F-4D97-AF65-F5344CB8AC3E}">
        <p14:creationId xmlns:p14="http://schemas.microsoft.com/office/powerpoint/2010/main" val="37152944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971540"/>
            <a:ext cx="8382000" cy="5135563"/>
          </a:xfrm>
        </p:spPr>
        <p:txBody>
          <a:bodyPr/>
          <a:lstStyle/>
          <a:p>
            <a:r>
              <a:rPr lang="en-US" sz="1600" dirty="0" smtClean="0"/>
              <a:t> </a:t>
            </a:r>
            <a:r>
              <a:rPr lang="en-US" sz="1600" dirty="0"/>
              <a:t>An </a:t>
            </a:r>
            <a:r>
              <a:rPr lang="en-US" sz="1600" dirty="0" err="1"/>
              <a:t>ActivityEdge</a:t>
            </a:r>
            <a:r>
              <a:rPr lang="en-US" sz="1600" dirty="0"/>
              <a:t> is a </a:t>
            </a:r>
            <a:r>
              <a:rPr lang="en-US" sz="1600" b="1" dirty="0"/>
              <a:t>directed connection </a:t>
            </a:r>
            <a:r>
              <a:rPr lang="en-US" sz="1600" dirty="0"/>
              <a:t>between two </a:t>
            </a:r>
            <a:r>
              <a:rPr lang="en-US" sz="1600" dirty="0" err="1"/>
              <a:t>ActivityNodes</a:t>
            </a:r>
            <a:r>
              <a:rPr lang="en-US" sz="1600" dirty="0"/>
              <a:t> along which tokens may flow, from the source </a:t>
            </a:r>
            <a:r>
              <a:rPr lang="en-US" sz="1600" dirty="0" err="1"/>
              <a:t>ActivityNode</a:t>
            </a:r>
            <a:r>
              <a:rPr lang="en-US" sz="1600" dirty="0"/>
              <a:t> to the target </a:t>
            </a:r>
            <a:r>
              <a:rPr lang="en-US" sz="1600" dirty="0" err="1"/>
              <a:t>ActivityNode</a:t>
            </a:r>
            <a:r>
              <a:rPr lang="en-US" sz="1600" dirty="0"/>
              <a:t>. </a:t>
            </a:r>
            <a:endParaRPr lang="en-US" sz="1600" dirty="0" smtClean="0"/>
          </a:p>
          <a:p>
            <a:endParaRPr lang="en-US" sz="1600" dirty="0"/>
          </a:p>
          <a:p>
            <a:r>
              <a:rPr lang="en-US" sz="1600" dirty="0"/>
              <a:t>Tokens are </a:t>
            </a:r>
            <a:r>
              <a:rPr lang="en-US" sz="1600" b="1" i="1" dirty="0"/>
              <a:t>offered</a:t>
            </a:r>
            <a:r>
              <a:rPr lang="en-US" sz="1600" i="1" dirty="0"/>
              <a:t> </a:t>
            </a:r>
            <a:r>
              <a:rPr lang="en-US" sz="1600" dirty="0"/>
              <a:t>to an </a:t>
            </a:r>
            <a:r>
              <a:rPr lang="en-US" sz="1600" dirty="0" err="1"/>
              <a:t>ActivityEdge</a:t>
            </a:r>
            <a:r>
              <a:rPr lang="en-US" sz="1600" dirty="0"/>
              <a:t> by the source </a:t>
            </a:r>
            <a:r>
              <a:rPr lang="en-US" sz="1600" dirty="0" err="1"/>
              <a:t>ActivityNode</a:t>
            </a:r>
            <a:r>
              <a:rPr lang="en-US" sz="1600" dirty="0"/>
              <a:t> of the edge. </a:t>
            </a:r>
            <a:endParaRPr lang="en-US" sz="1600" dirty="0" smtClean="0"/>
          </a:p>
          <a:p>
            <a:endParaRPr lang="en-US" sz="1600" dirty="0"/>
          </a:p>
          <a:p>
            <a:r>
              <a:rPr lang="en-US" sz="1600" dirty="0"/>
              <a:t>Offers propagate through </a:t>
            </a:r>
            <a:r>
              <a:rPr lang="en-US" sz="1600" dirty="0" err="1"/>
              <a:t>ActivityEdges</a:t>
            </a:r>
            <a:r>
              <a:rPr lang="en-US" sz="1600" dirty="0"/>
              <a:t> and </a:t>
            </a:r>
            <a:r>
              <a:rPr lang="en-US" sz="1600" dirty="0" err="1"/>
              <a:t>ControlNodes</a:t>
            </a:r>
            <a:r>
              <a:rPr lang="en-US" sz="1600" dirty="0"/>
              <a:t>, </a:t>
            </a:r>
            <a:r>
              <a:rPr lang="en-US" sz="1600" dirty="0" smtClean="0"/>
              <a:t>until </a:t>
            </a:r>
            <a:r>
              <a:rPr lang="en-US" sz="1600" dirty="0"/>
              <a:t>they reach an </a:t>
            </a:r>
            <a:r>
              <a:rPr lang="en-US" sz="1600" dirty="0" err="1"/>
              <a:t>ObjectNode</a:t>
            </a:r>
            <a:r>
              <a:rPr lang="en-US" sz="1600" dirty="0"/>
              <a:t> (for object tokens) or an </a:t>
            </a:r>
            <a:r>
              <a:rPr lang="en-US" sz="1600" dirty="0" err="1"/>
              <a:t>ExecutableNode</a:t>
            </a:r>
            <a:r>
              <a:rPr lang="en-US" sz="1600" dirty="0"/>
              <a:t> </a:t>
            </a:r>
            <a:endParaRPr lang="en-US" sz="1600" dirty="0" smtClean="0"/>
          </a:p>
          <a:p>
            <a:endParaRPr lang="en-US" sz="1600" dirty="0"/>
          </a:p>
          <a:p>
            <a:r>
              <a:rPr lang="en-US" sz="1600" dirty="0"/>
              <a:t>Each kind of </a:t>
            </a:r>
            <a:r>
              <a:rPr lang="en-US" sz="1600" dirty="0" err="1"/>
              <a:t>ObjectNode</a:t>
            </a:r>
            <a:r>
              <a:rPr lang="en-US" sz="1600" dirty="0"/>
              <a:t> </a:t>
            </a:r>
            <a:r>
              <a:rPr lang="en-US" sz="1600" dirty="0" smtClean="0"/>
              <a:t>and </a:t>
            </a:r>
            <a:r>
              <a:rPr lang="en-US" sz="1600" dirty="0" err="1"/>
              <a:t>ExecutableNode</a:t>
            </a:r>
            <a:r>
              <a:rPr lang="en-US" sz="1600" dirty="0"/>
              <a:t> </a:t>
            </a:r>
            <a:r>
              <a:rPr lang="en-US" sz="1600" dirty="0" smtClean="0"/>
              <a:t>has </a:t>
            </a:r>
            <a:r>
              <a:rPr lang="en-US" sz="1600" dirty="0"/>
              <a:t>rules for when offered tokens may be </a:t>
            </a:r>
            <a:r>
              <a:rPr lang="en-US" sz="1600" b="1" i="1" dirty="0"/>
              <a:t>accepted</a:t>
            </a:r>
            <a:r>
              <a:rPr lang="en-US" sz="1600" i="1" dirty="0"/>
              <a:t> </a:t>
            </a:r>
            <a:r>
              <a:rPr lang="en-US" sz="1600" i="1" dirty="0" smtClean="0"/>
              <a:t>; </a:t>
            </a:r>
            <a:r>
              <a:rPr lang="en-US" sz="1600" dirty="0" smtClean="0"/>
              <a:t>If </a:t>
            </a:r>
            <a:r>
              <a:rPr lang="en-US" sz="1600" dirty="0"/>
              <a:t>an </a:t>
            </a:r>
            <a:r>
              <a:rPr lang="en-US" sz="1600" dirty="0" err="1"/>
              <a:t>ObjectNode</a:t>
            </a:r>
            <a:r>
              <a:rPr lang="en-US" sz="1600" dirty="0"/>
              <a:t> or </a:t>
            </a:r>
            <a:r>
              <a:rPr lang="en-US" sz="1600" dirty="0" err="1" smtClean="0"/>
              <a:t>ExecutableNode</a:t>
            </a:r>
            <a:r>
              <a:rPr lang="en-US" sz="1600" dirty="0" smtClean="0"/>
              <a:t> </a:t>
            </a:r>
            <a:r>
              <a:rPr lang="en-US" sz="1600" dirty="0"/>
              <a:t>accepts an offered token, then that token flows from its original offering </a:t>
            </a:r>
            <a:r>
              <a:rPr lang="en-US" sz="1600" dirty="0" err="1"/>
              <a:t>ActivityNode</a:t>
            </a:r>
            <a:r>
              <a:rPr lang="en-US" sz="1600" dirty="0"/>
              <a:t> to the </a:t>
            </a:r>
            <a:r>
              <a:rPr lang="en-US" sz="1600" dirty="0" smtClean="0"/>
              <a:t>accepting </a:t>
            </a:r>
            <a:r>
              <a:rPr lang="en-US" sz="1600" dirty="0" err="1"/>
              <a:t>ActivityNode</a:t>
            </a:r>
            <a:r>
              <a:rPr lang="en-US" sz="1600" dirty="0"/>
              <a:t> </a:t>
            </a:r>
            <a:endParaRPr lang="en-US" sz="1600" dirty="0" smtClean="0"/>
          </a:p>
          <a:p>
            <a:pPr>
              <a:buFont typeface="Wingdings" panose="05000000000000000000" pitchFamily="2" charset="2"/>
              <a:buChar char="q"/>
            </a:pPr>
            <a:endParaRPr lang="en-US" sz="1600" dirty="0"/>
          </a:p>
          <a:p>
            <a:r>
              <a:rPr lang="en-US" sz="1600" dirty="0"/>
              <a:t>An </a:t>
            </a:r>
            <a:r>
              <a:rPr lang="en-US" sz="1600" dirty="0" err="1"/>
              <a:t>ActivityEdge</a:t>
            </a:r>
            <a:r>
              <a:rPr lang="en-US" sz="1600" dirty="0"/>
              <a:t> may have a </a:t>
            </a:r>
            <a:r>
              <a:rPr lang="en-US" sz="1600" b="1" dirty="0"/>
              <a:t>guard</a:t>
            </a:r>
            <a:r>
              <a:rPr lang="en-US" sz="1600" dirty="0"/>
              <a:t>, which is a </a:t>
            </a:r>
            <a:r>
              <a:rPr lang="en-US" sz="1600" dirty="0" err="1"/>
              <a:t>ValueSpecification</a:t>
            </a:r>
            <a:r>
              <a:rPr lang="en-US" sz="1600" dirty="0"/>
              <a:t> that is evaluated for each token offered to the </a:t>
            </a:r>
            <a:r>
              <a:rPr lang="en-US" sz="1600" dirty="0" smtClean="0"/>
              <a:t>edge. An </a:t>
            </a:r>
            <a:r>
              <a:rPr lang="en-US" sz="1600" dirty="0"/>
              <a:t>offer shall only pass along an </a:t>
            </a:r>
            <a:r>
              <a:rPr lang="en-US" sz="1600" dirty="0" err="1"/>
              <a:t>ActivityEdge</a:t>
            </a:r>
            <a:r>
              <a:rPr lang="en-US" sz="1600" dirty="0"/>
              <a:t> if the </a:t>
            </a:r>
            <a:r>
              <a:rPr lang="en-US" sz="1600" b="1" dirty="0"/>
              <a:t>guard for the edge evaluates to true for the offered </a:t>
            </a:r>
            <a:r>
              <a:rPr lang="en-US" sz="1600" b="1" dirty="0" smtClean="0"/>
              <a:t>token</a:t>
            </a:r>
            <a:r>
              <a:rPr lang="en-US" sz="1600" dirty="0" smtClean="0"/>
              <a:t>.</a:t>
            </a:r>
            <a:r>
              <a:rPr lang="en-US" sz="1600" dirty="0"/>
              <a:t> An </a:t>
            </a:r>
            <a:r>
              <a:rPr lang="en-US" sz="1600" dirty="0" err="1"/>
              <a:t>ActivityEdge</a:t>
            </a:r>
            <a:r>
              <a:rPr lang="en-US" sz="1600" dirty="0"/>
              <a:t> without a guard is equivalent to one with a guard that evaluates to true for every token. </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810000" y="47336"/>
            <a:ext cx="2408032" cy="523220"/>
          </a:xfrm>
          <a:prstGeom prst="rect">
            <a:avLst/>
          </a:prstGeom>
          <a:noFill/>
        </p:spPr>
        <p:txBody>
          <a:bodyPr wrap="none" rtlCol="0">
            <a:spAutoFit/>
          </a:bodyPr>
          <a:lstStyle/>
          <a:p>
            <a:r>
              <a:rPr lang="en-US" sz="2800" dirty="0" smtClean="0"/>
              <a:t>Activity Edges</a:t>
            </a:r>
            <a:endParaRPr lang="en-US" sz="2800" dirty="0">
              <a:latin typeface="+mj-lt"/>
            </a:endParaRPr>
          </a:p>
        </p:txBody>
      </p:sp>
    </p:spTree>
    <p:extLst>
      <p:ext uri="{BB962C8B-B14F-4D97-AF65-F5344CB8AC3E}">
        <p14:creationId xmlns:p14="http://schemas.microsoft.com/office/powerpoint/2010/main" val="11644905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971540"/>
            <a:ext cx="8382000" cy="5135563"/>
          </a:xfrm>
        </p:spPr>
        <p:txBody>
          <a:bodyPr/>
          <a:lstStyle/>
          <a:p>
            <a:r>
              <a:rPr lang="en-US" sz="1600" dirty="0" smtClean="0"/>
              <a:t>Any </a:t>
            </a:r>
            <a:r>
              <a:rPr lang="en-US" sz="1600" dirty="0"/>
              <a:t>number of tokens can pass along an </a:t>
            </a:r>
            <a:r>
              <a:rPr lang="en-US" sz="1600" dirty="0" err="1"/>
              <a:t>ActivityEdge</a:t>
            </a:r>
            <a:r>
              <a:rPr lang="en-US" sz="1600" dirty="0"/>
              <a:t>, </a:t>
            </a:r>
            <a:r>
              <a:rPr lang="en-US" sz="1600" b="1" dirty="0"/>
              <a:t>in groups </a:t>
            </a:r>
            <a:r>
              <a:rPr lang="en-US" sz="1600" dirty="0"/>
              <a:t>at one time, or individually at different times </a:t>
            </a:r>
            <a:endParaRPr lang="en-US" sz="1600" dirty="0" smtClean="0"/>
          </a:p>
          <a:p>
            <a:endParaRPr lang="en-US" sz="1600" dirty="0" smtClean="0"/>
          </a:p>
          <a:p>
            <a:r>
              <a:rPr lang="en-US" sz="1600" dirty="0"/>
              <a:t>The </a:t>
            </a:r>
            <a:r>
              <a:rPr lang="en-US" sz="1600" b="1" dirty="0"/>
              <a:t>weight property </a:t>
            </a:r>
            <a:r>
              <a:rPr lang="en-US" sz="1600" dirty="0"/>
              <a:t>dictates the </a:t>
            </a:r>
            <a:r>
              <a:rPr lang="en-US" sz="1600" b="1" dirty="0"/>
              <a:t>minimum number of tokens that must traverse the edge</a:t>
            </a:r>
            <a:r>
              <a:rPr lang="en-US" sz="1600" dirty="0"/>
              <a:t> at the same time. </a:t>
            </a:r>
            <a:r>
              <a:rPr lang="en-US" sz="1600" dirty="0" smtClean="0"/>
              <a:t>It </a:t>
            </a:r>
            <a:r>
              <a:rPr lang="en-US" sz="1600" dirty="0"/>
              <a:t>is a </a:t>
            </a:r>
            <a:r>
              <a:rPr lang="en-US" sz="1600" dirty="0" err="1"/>
              <a:t>ValueSpecification</a:t>
            </a:r>
            <a:r>
              <a:rPr lang="en-US" sz="1600" dirty="0"/>
              <a:t> that is evaluated every time a new token is offered by the source </a:t>
            </a:r>
            <a:r>
              <a:rPr lang="en-US" sz="1600" dirty="0" err="1"/>
              <a:t>ActivityNode</a:t>
            </a:r>
            <a:r>
              <a:rPr lang="en-US" sz="1600" dirty="0"/>
              <a:t>. It must evaluate to a positive </a:t>
            </a:r>
            <a:r>
              <a:rPr lang="en-US" sz="1600" dirty="0" err="1"/>
              <a:t>LiteralUnlimitedNatural</a:t>
            </a:r>
            <a:r>
              <a:rPr lang="en-US" sz="1600" dirty="0"/>
              <a:t> and may be a constant</a:t>
            </a:r>
            <a:r>
              <a:rPr lang="en-US" sz="1600" b="1" dirty="0"/>
              <a:t>. Once the minimum number of tokens are offered, all the tokens offered by the source are offered to the target all at once</a:t>
            </a:r>
            <a:r>
              <a:rPr lang="en-US" sz="1600" dirty="0"/>
              <a:t>. The minimum number of tokens must then be accepted before any tokens shall traverse the edge. If the </a:t>
            </a:r>
            <a:r>
              <a:rPr lang="en-US" sz="1600" dirty="0" err="1"/>
              <a:t>ActivityEdge</a:t>
            </a:r>
            <a:r>
              <a:rPr lang="en-US" sz="1600" dirty="0"/>
              <a:t> has a guard, </a:t>
            </a:r>
            <a:r>
              <a:rPr lang="en-US" sz="1600" b="1" dirty="0"/>
              <a:t>the guard must evaluate to true for each token offered to the edge that counts towards the minimum</a:t>
            </a:r>
            <a:r>
              <a:rPr lang="en-US" sz="1600" dirty="0"/>
              <a:t>. If the guard fails for any of the tokens, and this reduces the number of tokens that can be offered to the target to less than the weight, then all the tokens fail to be offered. </a:t>
            </a:r>
            <a:r>
              <a:rPr lang="en-US" sz="1600" b="1" dirty="0"/>
              <a:t>An unlimited weight means that all the tokens offered by the source must be accepted before any of them shall traverse the edge.</a:t>
            </a:r>
            <a:r>
              <a:rPr lang="en-US" sz="1600" dirty="0"/>
              <a:t> </a:t>
            </a:r>
            <a:r>
              <a:rPr lang="en-US" sz="1600" dirty="0" smtClean="0"/>
              <a:t>If </a:t>
            </a:r>
            <a:r>
              <a:rPr lang="en-US" sz="1600" dirty="0"/>
              <a:t>a weight is not specified for an </a:t>
            </a:r>
            <a:r>
              <a:rPr lang="en-US" sz="1600" dirty="0" err="1"/>
              <a:t>ActivityEdge</a:t>
            </a:r>
            <a:r>
              <a:rPr lang="en-US" sz="1600" dirty="0"/>
              <a:t>, this is equivalent to </a:t>
            </a:r>
            <a:r>
              <a:rPr lang="en-US" sz="1600" b="1" dirty="0"/>
              <a:t>specifying a weight of 1. </a:t>
            </a:r>
          </a:p>
          <a:p>
            <a:endParaRPr lang="en-US" sz="16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810000" y="47336"/>
            <a:ext cx="2408032" cy="523220"/>
          </a:xfrm>
          <a:prstGeom prst="rect">
            <a:avLst/>
          </a:prstGeom>
          <a:noFill/>
        </p:spPr>
        <p:txBody>
          <a:bodyPr wrap="none" rtlCol="0">
            <a:spAutoFit/>
          </a:bodyPr>
          <a:lstStyle/>
          <a:p>
            <a:r>
              <a:rPr lang="en-US" sz="2800" dirty="0" smtClean="0"/>
              <a:t>Activity Edges</a:t>
            </a:r>
            <a:endParaRPr lang="en-US" sz="2800" dirty="0">
              <a:latin typeface="+mj-lt"/>
            </a:endParaRPr>
          </a:p>
        </p:txBody>
      </p:sp>
    </p:spTree>
    <p:extLst>
      <p:ext uri="{BB962C8B-B14F-4D97-AF65-F5344CB8AC3E}">
        <p14:creationId xmlns:p14="http://schemas.microsoft.com/office/powerpoint/2010/main" val="3114582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104769" y="53109"/>
            <a:ext cx="1503938" cy="523220"/>
          </a:xfrm>
          <a:prstGeom prst="rect">
            <a:avLst/>
          </a:prstGeom>
          <a:noFill/>
        </p:spPr>
        <p:txBody>
          <a:bodyPr wrap="none" rtlCol="0">
            <a:spAutoFit/>
          </a:bodyPr>
          <a:lstStyle/>
          <a:p>
            <a:r>
              <a:rPr lang="en-US" sz="2800" dirty="0" smtClean="0">
                <a:latin typeface="+mj-lt"/>
              </a:rPr>
              <a:t>Actions</a:t>
            </a:r>
            <a:endParaRPr lang="en-US" sz="2800" dirty="0">
              <a:latin typeface="+mj-lt"/>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4960" y="1143000"/>
            <a:ext cx="6931616" cy="4881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16713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971540"/>
            <a:ext cx="8382000" cy="5135563"/>
          </a:xfrm>
        </p:spPr>
        <p:txBody>
          <a:bodyPr/>
          <a:lstStyle/>
          <a:p>
            <a:pPr marL="0" indent="0">
              <a:buNone/>
            </a:pPr>
            <a:r>
              <a:rPr lang="en-US" sz="1600" dirty="0" smtClean="0"/>
              <a:t>Two </a:t>
            </a:r>
            <a:r>
              <a:rPr lang="en-US" sz="1600" dirty="0"/>
              <a:t>kinds of </a:t>
            </a:r>
            <a:r>
              <a:rPr lang="en-US" sz="1600" dirty="0" err="1"/>
              <a:t>ActivityEdges</a:t>
            </a:r>
            <a:r>
              <a:rPr lang="en-US" sz="1600" dirty="0"/>
              <a:t> </a:t>
            </a:r>
            <a:r>
              <a:rPr lang="en-US" sz="1600" dirty="0" smtClean="0"/>
              <a:t>:</a:t>
            </a:r>
          </a:p>
          <a:p>
            <a:pPr>
              <a:buFont typeface="Wingdings" panose="05000000000000000000" pitchFamily="2" charset="2"/>
              <a:buChar char="q"/>
            </a:pPr>
            <a:endParaRPr lang="en-US" sz="1600" dirty="0" smtClean="0"/>
          </a:p>
          <a:p>
            <a:pPr>
              <a:buFont typeface="Wingdings" panose="05000000000000000000" pitchFamily="2" charset="2"/>
              <a:buChar char="q"/>
            </a:pPr>
            <a:r>
              <a:rPr lang="en-US" sz="1600" dirty="0" smtClean="0"/>
              <a:t>A </a:t>
            </a:r>
            <a:r>
              <a:rPr lang="en-US" sz="1600" b="1" dirty="0" err="1"/>
              <a:t>ControlFlow</a:t>
            </a:r>
            <a:r>
              <a:rPr lang="en-US" sz="1600" dirty="0"/>
              <a:t> is an </a:t>
            </a:r>
            <a:r>
              <a:rPr lang="en-US" sz="1600" dirty="0" err="1"/>
              <a:t>ActivityEdge</a:t>
            </a:r>
            <a:r>
              <a:rPr lang="en-US" sz="1600" dirty="0"/>
              <a:t> that only passes control </a:t>
            </a:r>
            <a:r>
              <a:rPr lang="en-US" sz="1600" dirty="0" smtClean="0"/>
              <a:t>tokens. </a:t>
            </a:r>
            <a:r>
              <a:rPr lang="en-US" sz="1600" dirty="0" err="1" smtClean="0"/>
              <a:t>ControlFlows</a:t>
            </a:r>
            <a:r>
              <a:rPr lang="en-US" sz="1600" dirty="0" smtClean="0"/>
              <a:t> </a:t>
            </a:r>
            <a:r>
              <a:rPr lang="en-US" sz="1600" dirty="0"/>
              <a:t>are used to explicitly sequence execution of </a:t>
            </a:r>
            <a:r>
              <a:rPr lang="en-US" sz="1600" dirty="0" err="1"/>
              <a:t>ActivityNodes</a:t>
            </a:r>
            <a:r>
              <a:rPr lang="en-US" sz="1600" dirty="0"/>
              <a:t>, as the target </a:t>
            </a:r>
            <a:r>
              <a:rPr lang="en-US" sz="1600" dirty="0" err="1"/>
              <a:t>ActivityNode</a:t>
            </a:r>
            <a:r>
              <a:rPr lang="en-US" sz="1600" dirty="0"/>
              <a:t> cannot receive a control token and start execution until the source </a:t>
            </a:r>
            <a:r>
              <a:rPr lang="en-US" sz="1600" dirty="0" err="1"/>
              <a:t>ActivityNode</a:t>
            </a:r>
            <a:r>
              <a:rPr lang="en-US" sz="1600" dirty="0"/>
              <a:t> completes execution and produces the token. </a:t>
            </a:r>
          </a:p>
          <a:p>
            <a:endParaRPr lang="en-US" sz="1600" dirty="0"/>
          </a:p>
          <a:p>
            <a:pPr>
              <a:buFont typeface="Wingdings" panose="05000000000000000000" pitchFamily="2" charset="2"/>
              <a:buChar char="q"/>
            </a:pPr>
            <a:r>
              <a:rPr lang="en-US" sz="1600" dirty="0"/>
              <a:t>An </a:t>
            </a:r>
            <a:r>
              <a:rPr lang="en-US" sz="1600" b="1" dirty="0" err="1"/>
              <a:t>ObjectFlow</a:t>
            </a:r>
            <a:r>
              <a:rPr lang="en-US" sz="1600" dirty="0"/>
              <a:t> is an </a:t>
            </a:r>
            <a:r>
              <a:rPr lang="en-US" sz="1600" dirty="0" err="1"/>
              <a:t>ActivityEdge</a:t>
            </a:r>
            <a:r>
              <a:rPr lang="en-US" sz="1600" dirty="0"/>
              <a:t> that can have object tokens passing along </a:t>
            </a:r>
            <a:r>
              <a:rPr lang="en-US" sz="1600" dirty="0" smtClean="0"/>
              <a:t>it. </a:t>
            </a:r>
            <a:r>
              <a:rPr lang="en-US" sz="1600" dirty="0" err="1" smtClean="0"/>
              <a:t>ObjectFlows</a:t>
            </a:r>
            <a:r>
              <a:rPr lang="en-US" sz="1600" dirty="0" smtClean="0"/>
              <a:t> </a:t>
            </a:r>
            <a:r>
              <a:rPr lang="en-US" sz="1600" dirty="0"/>
              <a:t>model the flow of values between </a:t>
            </a:r>
            <a:r>
              <a:rPr lang="en-US" sz="1600" dirty="0" err="1" smtClean="0"/>
              <a:t>ObjectNodes</a:t>
            </a:r>
            <a:r>
              <a:rPr lang="en-US" sz="1600" dirty="0" smtClean="0"/>
              <a:t>. Tokens </a:t>
            </a:r>
            <a:r>
              <a:rPr lang="en-US" sz="1600" dirty="0"/>
              <a:t>are offered to the target </a:t>
            </a:r>
            <a:r>
              <a:rPr lang="en-US" sz="1600" dirty="0" err="1"/>
              <a:t>ActivityNode</a:t>
            </a:r>
            <a:r>
              <a:rPr lang="en-US" sz="1600" dirty="0"/>
              <a:t> in the same order as they are offered from the source </a:t>
            </a:r>
          </a:p>
          <a:p>
            <a:endParaRPr lang="en-US" sz="1600" dirty="0"/>
          </a:p>
          <a:p>
            <a:pPr>
              <a:buFont typeface="Wingdings" panose="05000000000000000000" pitchFamily="2" charset="2"/>
              <a:buChar char="q"/>
            </a:pPr>
            <a:endParaRPr lang="en-US" sz="1600" dirty="0"/>
          </a:p>
          <a:p>
            <a:endParaRPr lang="en-US" sz="16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810000" y="47336"/>
            <a:ext cx="2408032" cy="523220"/>
          </a:xfrm>
          <a:prstGeom prst="rect">
            <a:avLst/>
          </a:prstGeom>
          <a:noFill/>
        </p:spPr>
        <p:txBody>
          <a:bodyPr wrap="none" rtlCol="0">
            <a:spAutoFit/>
          </a:bodyPr>
          <a:lstStyle/>
          <a:p>
            <a:r>
              <a:rPr lang="en-US" sz="2800" dirty="0" smtClean="0"/>
              <a:t>Activity Edges</a:t>
            </a:r>
            <a:endParaRPr lang="en-US" sz="2800" dirty="0">
              <a:latin typeface="+mj-lt"/>
            </a:endParaRPr>
          </a:p>
        </p:txBody>
      </p:sp>
    </p:spTree>
    <p:extLst>
      <p:ext uri="{BB962C8B-B14F-4D97-AF65-F5344CB8AC3E}">
        <p14:creationId xmlns:p14="http://schemas.microsoft.com/office/powerpoint/2010/main" val="55735840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971540"/>
            <a:ext cx="8382000" cy="5135563"/>
          </a:xfrm>
        </p:spPr>
        <p:txBody>
          <a:bodyPr/>
          <a:lstStyle/>
          <a:p>
            <a:r>
              <a:rPr lang="en-US" sz="1600" dirty="0"/>
              <a:t>Object tokens pass over </a:t>
            </a:r>
            <a:r>
              <a:rPr lang="en-US" sz="1600" b="1" dirty="0" err="1"/>
              <a:t>ObjectFlows</a:t>
            </a:r>
            <a:r>
              <a:rPr lang="en-US" sz="1600" dirty="0"/>
              <a:t>, carrying data through an Activity via their values, or carrying no data </a:t>
            </a:r>
            <a:endParaRPr lang="en-US" sz="1600" dirty="0" smtClean="0"/>
          </a:p>
          <a:p>
            <a:r>
              <a:rPr lang="en-US" sz="1600" dirty="0"/>
              <a:t>A </a:t>
            </a:r>
            <a:r>
              <a:rPr lang="en-US" sz="1600" b="1" dirty="0"/>
              <a:t>null</a:t>
            </a:r>
            <a:r>
              <a:rPr lang="en-US" sz="1600" dirty="0"/>
              <a:t> token can still be passed along an </a:t>
            </a:r>
            <a:r>
              <a:rPr lang="en-US" sz="1600" dirty="0" err="1"/>
              <a:t>ObjectFlow</a:t>
            </a:r>
            <a:r>
              <a:rPr lang="en-US" sz="1600" dirty="0"/>
              <a:t> and used like any other token </a:t>
            </a:r>
            <a:endParaRPr lang="en-US" sz="1600" dirty="0" smtClean="0"/>
          </a:p>
          <a:p>
            <a:endParaRPr lang="en-US" sz="1600" dirty="0"/>
          </a:p>
          <a:p>
            <a:r>
              <a:rPr lang="en-US" sz="1600" dirty="0"/>
              <a:t>An </a:t>
            </a:r>
            <a:r>
              <a:rPr lang="en-US" sz="1600" dirty="0" err="1"/>
              <a:t>ObjectFlow</a:t>
            </a:r>
            <a:r>
              <a:rPr lang="en-US" sz="1600" dirty="0"/>
              <a:t> may have a </a:t>
            </a:r>
            <a:r>
              <a:rPr lang="en-US" sz="1600" b="1" dirty="0"/>
              <a:t>transformation</a:t>
            </a:r>
            <a:r>
              <a:rPr lang="en-US" sz="1600" dirty="0"/>
              <a:t> Behavior that has a single input Parameter and a single output Parameter </a:t>
            </a:r>
            <a:r>
              <a:rPr lang="en-US" sz="1600" dirty="0" smtClean="0"/>
              <a:t>; </a:t>
            </a:r>
            <a:r>
              <a:rPr lang="en-US" sz="1600" dirty="0"/>
              <a:t>If a transformation Behavior is specified, then the Behavior is invoked for each object token offered to the </a:t>
            </a:r>
            <a:r>
              <a:rPr lang="en-US" sz="1600" dirty="0" err="1"/>
              <a:t>ObjectFlow</a:t>
            </a:r>
            <a:r>
              <a:rPr lang="en-US" sz="1600" dirty="0"/>
              <a:t>, with the value in the token passed to the Behavior as input (for a null token, the behavior is invoked but no value is passed). The output of the Behavior is put in an object token that is offered to the target </a:t>
            </a:r>
            <a:r>
              <a:rPr lang="en-US" sz="1600" dirty="0" err="1"/>
              <a:t>ActivityNode</a:t>
            </a:r>
            <a:r>
              <a:rPr lang="en-US" sz="1600" dirty="0"/>
              <a:t> instead of the original object token </a:t>
            </a:r>
            <a:endParaRPr lang="en-US" sz="1600" dirty="0" smtClean="0"/>
          </a:p>
          <a:p>
            <a:endParaRPr lang="en-US" sz="1600" dirty="0"/>
          </a:p>
          <a:p>
            <a:r>
              <a:rPr lang="en-US" sz="1600" dirty="0"/>
              <a:t>An </a:t>
            </a:r>
            <a:r>
              <a:rPr lang="en-US" sz="1600" dirty="0" err="1"/>
              <a:t>ObjectFlow</a:t>
            </a:r>
            <a:r>
              <a:rPr lang="en-US" sz="1600" dirty="0"/>
              <a:t> may have a </a:t>
            </a:r>
            <a:r>
              <a:rPr lang="en-US" sz="1600" b="1" dirty="0"/>
              <a:t>selection</a:t>
            </a:r>
            <a:r>
              <a:rPr lang="en-US" sz="1600" dirty="0"/>
              <a:t> Behavior that has a single input Parameter and a single output </a:t>
            </a:r>
            <a:r>
              <a:rPr lang="en-US" sz="1600" dirty="0" smtClean="0"/>
              <a:t>Parameter;</a:t>
            </a:r>
            <a:r>
              <a:rPr lang="en-US" sz="1600" dirty="0"/>
              <a:t> Whenever a new token is offered to the </a:t>
            </a:r>
            <a:r>
              <a:rPr lang="en-US" sz="1600" dirty="0" err="1"/>
              <a:t>ObjectFlow</a:t>
            </a:r>
            <a:r>
              <a:rPr lang="en-US" sz="1600" dirty="0"/>
              <a:t>, or an offer is withdrawn, the selection Behavior is invoked with the values from all the object tokens currently being offered to the </a:t>
            </a:r>
            <a:r>
              <a:rPr lang="en-US" sz="1600" dirty="0" err="1"/>
              <a:t>ObjectFlow</a:t>
            </a:r>
            <a:r>
              <a:rPr lang="en-US" sz="1600" dirty="0"/>
              <a:t> passed to the Behavior input Parameter. The selection Behavior should then select one of the input values and produce it as output. This output value is put in an object token and passed to the target </a:t>
            </a:r>
            <a:r>
              <a:rPr lang="en-US" sz="1600" dirty="0" err="1"/>
              <a:t>ActivityNode</a:t>
            </a:r>
            <a:r>
              <a:rPr lang="en-US" sz="1600" dirty="0"/>
              <a:t>. </a:t>
            </a:r>
          </a:p>
          <a:p>
            <a:pPr>
              <a:buFont typeface="Wingdings" panose="05000000000000000000" pitchFamily="2" charset="2"/>
              <a:buChar char="q"/>
            </a:pPr>
            <a:endParaRPr lang="en-US" sz="1600" dirty="0"/>
          </a:p>
          <a:p>
            <a:endParaRPr lang="en-US" sz="16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810000" y="47336"/>
            <a:ext cx="2209259" cy="523220"/>
          </a:xfrm>
          <a:prstGeom prst="rect">
            <a:avLst/>
          </a:prstGeom>
          <a:noFill/>
        </p:spPr>
        <p:txBody>
          <a:bodyPr wrap="none" rtlCol="0">
            <a:spAutoFit/>
          </a:bodyPr>
          <a:lstStyle/>
          <a:p>
            <a:r>
              <a:rPr lang="en-US" sz="2800" dirty="0" smtClean="0"/>
              <a:t>Object Flows</a:t>
            </a:r>
            <a:endParaRPr lang="en-US" sz="2800" dirty="0">
              <a:latin typeface="+mj-lt"/>
            </a:endParaRPr>
          </a:p>
        </p:txBody>
      </p:sp>
    </p:spTree>
    <p:extLst>
      <p:ext uri="{BB962C8B-B14F-4D97-AF65-F5344CB8AC3E}">
        <p14:creationId xmlns:p14="http://schemas.microsoft.com/office/powerpoint/2010/main" val="21704071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971540"/>
            <a:ext cx="8382000" cy="5135563"/>
          </a:xfrm>
        </p:spPr>
        <p:txBody>
          <a:bodyPr/>
          <a:lstStyle/>
          <a:p>
            <a:r>
              <a:rPr lang="en-US" sz="1600" dirty="0" err="1"/>
              <a:t>ObjectFlows</a:t>
            </a:r>
            <a:r>
              <a:rPr lang="en-US" sz="1600" dirty="0"/>
              <a:t> provide the primary means for moving data within an Activity. </a:t>
            </a:r>
            <a:endParaRPr lang="en-US" sz="1600" dirty="0" smtClean="0"/>
          </a:p>
          <a:p>
            <a:endParaRPr lang="en-US" sz="1600" dirty="0"/>
          </a:p>
          <a:p>
            <a:r>
              <a:rPr lang="en-US" sz="1600" b="1" dirty="0" smtClean="0"/>
              <a:t>Variables </a:t>
            </a:r>
            <a:r>
              <a:rPr lang="en-US" sz="1600" b="1" dirty="0"/>
              <a:t>provide an alternate means for passing data indirectly</a:t>
            </a:r>
            <a:r>
              <a:rPr lang="en-US" sz="1600" dirty="0"/>
              <a:t>. </a:t>
            </a:r>
            <a:endParaRPr lang="en-US" sz="1600" dirty="0" smtClean="0"/>
          </a:p>
          <a:p>
            <a:endParaRPr lang="en-US" sz="1600" dirty="0"/>
          </a:p>
          <a:p>
            <a:r>
              <a:rPr lang="en-US" sz="1600" dirty="0" smtClean="0"/>
              <a:t>There </a:t>
            </a:r>
            <a:r>
              <a:rPr lang="en-US" sz="1600" dirty="0"/>
              <a:t>are Actions to write values to Variables and to subsequently read values from those </a:t>
            </a:r>
            <a:r>
              <a:rPr lang="en-US" sz="1600" dirty="0" smtClean="0"/>
              <a:t>Variables. </a:t>
            </a:r>
            <a:r>
              <a:rPr lang="en-US" sz="1600" dirty="0"/>
              <a:t>The Variables of an Activity are </a:t>
            </a:r>
            <a:r>
              <a:rPr lang="en-US" sz="1600" dirty="0" err="1"/>
              <a:t>ownedMembers</a:t>
            </a:r>
            <a:r>
              <a:rPr lang="en-US" sz="1600" dirty="0"/>
              <a:t> of the Activity considered as a Namespace, but they are local to the Activity and are not visible outside it. </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810000" y="47336"/>
            <a:ext cx="1626471" cy="523220"/>
          </a:xfrm>
          <a:prstGeom prst="rect">
            <a:avLst/>
          </a:prstGeom>
          <a:noFill/>
        </p:spPr>
        <p:txBody>
          <a:bodyPr wrap="none" rtlCol="0">
            <a:spAutoFit/>
          </a:bodyPr>
          <a:lstStyle/>
          <a:p>
            <a:r>
              <a:rPr lang="en-US" sz="2800" dirty="0" smtClean="0"/>
              <a:t>Variables</a:t>
            </a:r>
            <a:endParaRPr lang="en-US" sz="2800" dirty="0">
              <a:latin typeface="+mj-lt"/>
            </a:endParaRPr>
          </a:p>
        </p:txBody>
      </p:sp>
    </p:spTree>
    <p:extLst>
      <p:ext uri="{BB962C8B-B14F-4D97-AF65-F5344CB8AC3E}">
        <p14:creationId xmlns:p14="http://schemas.microsoft.com/office/powerpoint/2010/main" val="26798445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971540"/>
            <a:ext cx="8382000" cy="5135563"/>
          </a:xfrm>
        </p:spPr>
        <p:txBody>
          <a:bodyPr/>
          <a:lstStyle/>
          <a:p>
            <a:r>
              <a:rPr lang="en-US" sz="1600" dirty="0"/>
              <a:t>An Activity may have precondition and </a:t>
            </a:r>
            <a:r>
              <a:rPr lang="en-US" sz="1600" dirty="0" err="1"/>
              <a:t>postcondition</a:t>
            </a:r>
            <a:r>
              <a:rPr lang="en-US" sz="1600" dirty="0"/>
              <a:t> Constraints, as inherited from Behavior </a:t>
            </a:r>
            <a:endParaRPr lang="en-US" sz="1600" dirty="0" smtClean="0"/>
          </a:p>
          <a:p>
            <a:endParaRPr lang="en-US" sz="1600" dirty="0"/>
          </a:p>
          <a:p>
            <a:r>
              <a:rPr lang="en-US" sz="1600" dirty="0"/>
              <a:t>As a Behavior, an Activity may have Parameters </a:t>
            </a:r>
            <a:r>
              <a:rPr lang="en-US" sz="1600" dirty="0" smtClean="0"/>
              <a:t>For </a:t>
            </a:r>
            <a:r>
              <a:rPr lang="en-US" sz="1600" dirty="0"/>
              <a:t>each such Parameter, the Activity has a corresponding </a:t>
            </a:r>
            <a:r>
              <a:rPr lang="en-US" sz="1600" dirty="0" err="1"/>
              <a:t>ActivityParameterNode</a:t>
            </a:r>
            <a:r>
              <a:rPr lang="en-US" sz="1600" dirty="0"/>
              <a:t> (two in the case of an </a:t>
            </a:r>
            <a:r>
              <a:rPr lang="en-US" sz="1600" dirty="0" err="1"/>
              <a:t>inout</a:t>
            </a:r>
            <a:r>
              <a:rPr lang="en-US" sz="1600" dirty="0"/>
              <a:t> Parameter, one for input and one for output). </a:t>
            </a:r>
            <a:endParaRPr lang="en-US" sz="1600" dirty="0" smtClean="0"/>
          </a:p>
          <a:p>
            <a:endParaRPr lang="en-US" sz="1600" dirty="0"/>
          </a:p>
          <a:p>
            <a:r>
              <a:rPr lang="en-US" sz="1600" dirty="0"/>
              <a:t>An </a:t>
            </a:r>
            <a:r>
              <a:rPr lang="en-US" sz="1600" b="1" dirty="0" err="1"/>
              <a:t>ActivityParameterNode</a:t>
            </a:r>
            <a:r>
              <a:rPr lang="en-US" sz="1600" dirty="0"/>
              <a:t> is an </a:t>
            </a:r>
            <a:r>
              <a:rPr lang="en-US" sz="1600" dirty="0" err="1"/>
              <a:t>ObjectNode</a:t>
            </a:r>
            <a:r>
              <a:rPr lang="en-US" sz="1600" dirty="0"/>
              <a:t> that makes Parameter values accessible within the </a:t>
            </a:r>
            <a:r>
              <a:rPr lang="en-US" sz="1600" dirty="0" smtClean="0"/>
              <a:t>Activity</a:t>
            </a:r>
            <a:r>
              <a:rPr lang="en-US" sz="1600" dirty="0"/>
              <a:t> </a:t>
            </a:r>
            <a:r>
              <a:rPr lang="en-US" sz="1600" dirty="0" smtClean="0"/>
              <a:t>; When </a:t>
            </a:r>
            <a:r>
              <a:rPr lang="en-US" sz="1600" dirty="0"/>
              <a:t>an Activity is invoked, any values passed to its input Parameters are put in object tokens and placed on the corresponding input </a:t>
            </a:r>
            <a:r>
              <a:rPr lang="en-US" sz="1600" dirty="0" err="1"/>
              <a:t>ActivityParameterNodes</a:t>
            </a:r>
            <a:r>
              <a:rPr lang="en-US" sz="1600" dirty="0"/>
              <a:t> for the Activity </a:t>
            </a:r>
            <a:endParaRPr lang="en-US" sz="1600" dirty="0" smtClean="0"/>
          </a:p>
          <a:p>
            <a:endParaRPr lang="en-US" sz="1600" dirty="0"/>
          </a:p>
          <a:p>
            <a:r>
              <a:rPr lang="en-US" sz="1600" dirty="0" err="1"/>
              <a:t>ActivityParameterNodes</a:t>
            </a:r>
            <a:r>
              <a:rPr lang="en-US" sz="1600" dirty="0"/>
              <a:t> then offer their tokens to outgoing </a:t>
            </a:r>
            <a:r>
              <a:rPr lang="en-US" sz="1600" dirty="0" err="1"/>
              <a:t>ActivityEdges</a:t>
            </a:r>
            <a:r>
              <a:rPr lang="en-US" sz="1600" dirty="0"/>
              <a:t> </a:t>
            </a:r>
            <a:endParaRPr lang="en-US" sz="1600" dirty="0" smtClean="0"/>
          </a:p>
          <a:p>
            <a:endParaRPr lang="en-US" sz="1600" dirty="0"/>
          </a:p>
          <a:p>
            <a:r>
              <a:rPr lang="en-US" sz="1600" dirty="0"/>
              <a:t>When an Activity is first invoked, </a:t>
            </a:r>
            <a:r>
              <a:rPr lang="en-US" sz="1600" b="1" dirty="0"/>
              <a:t>none of its nodes other than input </a:t>
            </a:r>
            <a:r>
              <a:rPr lang="en-US" sz="1600" b="1" dirty="0" err="1"/>
              <a:t>ActivityParameterNodes</a:t>
            </a:r>
            <a:r>
              <a:rPr lang="en-US" sz="1600" b="1" dirty="0"/>
              <a:t> will initially hold any </a:t>
            </a:r>
            <a:r>
              <a:rPr lang="en-US" sz="1600" b="1" dirty="0" smtClean="0"/>
              <a:t>tokens</a:t>
            </a:r>
            <a:r>
              <a:rPr lang="en-US" sz="1600" dirty="0" smtClean="0"/>
              <a:t>. </a:t>
            </a:r>
            <a:r>
              <a:rPr lang="en-US" sz="1600" dirty="0"/>
              <a:t>However, nodes that do not have incoming edges and </a:t>
            </a:r>
            <a:r>
              <a:rPr lang="en-US" sz="1600" b="1" dirty="0"/>
              <a:t>require no input data </a:t>
            </a:r>
            <a:r>
              <a:rPr lang="en-US" sz="1600" dirty="0"/>
              <a:t>to execute are immediately </a:t>
            </a:r>
            <a:r>
              <a:rPr lang="en-US" sz="1600" dirty="0" smtClean="0"/>
              <a:t>enabled. </a:t>
            </a:r>
            <a:r>
              <a:rPr lang="en-US" sz="1600" dirty="0"/>
              <a:t>A </a:t>
            </a:r>
            <a:r>
              <a:rPr lang="en-US" sz="1600" b="1" dirty="0"/>
              <a:t>single control token is placed on each enabled node and they begin executing concurrently</a:t>
            </a:r>
            <a:r>
              <a:rPr lang="en-US" sz="1600" dirty="0"/>
              <a:t>. Such nodes include </a:t>
            </a:r>
            <a:r>
              <a:rPr lang="en-US" sz="1600" dirty="0" err="1" smtClean="0"/>
              <a:t>ExecutableNodes</a:t>
            </a:r>
            <a:r>
              <a:rPr lang="en-US" sz="1600" dirty="0" smtClean="0"/>
              <a:t> </a:t>
            </a:r>
            <a:r>
              <a:rPr lang="en-US" sz="1600" dirty="0"/>
              <a:t>with no incoming </a:t>
            </a:r>
            <a:r>
              <a:rPr lang="en-US" sz="1600" dirty="0" err="1"/>
              <a:t>ControlFlows</a:t>
            </a:r>
            <a:r>
              <a:rPr lang="en-US" sz="1600" dirty="0"/>
              <a:t> and no mandatory input data and </a:t>
            </a:r>
            <a:r>
              <a:rPr lang="en-US" sz="1600" dirty="0" err="1"/>
              <a:t>InitialNodes</a:t>
            </a:r>
            <a:r>
              <a:rPr lang="en-US" sz="1600" dirty="0"/>
              <a:t> </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810000" y="47336"/>
            <a:ext cx="3026791" cy="523220"/>
          </a:xfrm>
          <a:prstGeom prst="rect">
            <a:avLst/>
          </a:prstGeom>
          <a:noFill/>
        </p:spPr>
        <p:txBody>
          <a:bodyPr wrap="none" rtlCol="0">
            <a:spAutoFit/>
          </a:bodyPr>
          <a:lstStyle/>
          <a:p>
            <a:r>
              <a:rPr lang="en-US" sz="2800" dirty="0" smtClean="0"/>
              <a:t>Activity Execution</a:t>
            </a:r>
            <a:endParaRPr lang="en-US" sz="2800" dirty="0">
              <a:latin typeface="+mj-lt"/>
            </a:endParaRPr>
          </a:p>
        </p:txBody>
      </p:sp>
    </p:spTree>
    <p:extLst>
      <p:ext uri="{BB962C8B-B14F-4D97-AF65-F5344CB8AC3E}">
        <p14:creationId xmlns:p14="http://schemas.microsoft.com/office/powerpoint/2010/main" val="35886814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971540"/>
            <a:ext cx="8382000" cy="5135563"/>
          </a:xfrm>
        </p:spPr>
        <p:txBody>
          <a:bodyPr/>
          <a:lstStyle/>
          <a:p>
            <a:r>
              <a:rPr lang="en-US" sz="1600" dirty="0"/>
              <a:t>On each subsequent invocation of the Activity, the </a:t>
            </a:r>
            <a:r>
              <a:rPr lang="en-US" sz="1600" b="1" dirty="0" err="1"/>
              <a:t>isSingleExecutio</a:t>
            </a:r>
            <a:r>
              <a:rPr lang="en-US" sz="1600" dirty="0" err="1"/>
              <a:t>n</a:t>
            </a:r>
            <a:r>
              <a:rPr lang="en-US" sz="1600" dirty="0"/>
              <a:t> property indicates whether the same execution of the Activity handles tokens for all invocations, or a separate execution of the Activity is created for each invocation </a:t>
            </a:r>
            <a:endParaRPr lang="en-US" sz="1600" dirty="0" smtClean="0"/>
          </a:p>
          <a:p>
            <a:endParaRPr lang="en-US" sz="1600" dirty="0"/>
          </a:p>
          <a:p>
            <a:r>
              <a:rPr lang="en-US" sz="1600" dirty="0"/>
              <a:t>If a single execution of the Activity is used for all invocations, </a:t>
            </a:r>
            <a:r>
              <a:rPr lang="en-US" sz="1600" b="1" dirty="0"/>
              <a:t>the modeler must consider the interactions between the multiple streams of tokens moving through the </a:t>
            </a:r>
            <a:r>
              <a:rPr lang="en-US" sz="1600" b="1" dirty="0" err="1"/>
              <a:t>ActivityNodes</a:t>
            </a:r>
            <a:r>
              <a:rPr lang="en-US" sz="1600" b="1" dirty="0"/>
              <a:t> and </a:t>
            </a:r>
            <a:r>
              <a:rPr lang="en-US" sz="1600" b="1" dirty="0" err="1"/>
              <a:t>ActivityEdges</a:t>
            </a:r>
            <a:r>
              <a:rPr lang="en-US" sz="1600" b="1" dirty="0"/>
              <a:t>.</a:t>
            </a:r>
            <a:r>
              <a:rPr lang="en-US" sz="1600" dirty="0"/>
              <a:t> Tokens may reach bottlenecks waiting for other tokens ahead of them to move downstream, they may overtake each other due to variations in the execution time of invoked behaviors, and most importantly, may abort each other with constructs such as </a:t>
            </a:r>
            <a:r>
              <a:rPr lang="en-US" sz="1600" dirty="0" err="1"/>
              <a:t>ActivityFinalNodes</a:t>
            </a:r>
            <a:r>
              <a:rPr lang="en-US" sz="1600" dirty="0"/>
              <a:t> </a:t>
            </a:r>
            <a:endParaRPr lang="en-US" sz="1600" dirty="0" smtClean="0"/>
          </a:p>
          <a:p>
            <a:endParaRPr lang="en-US" sz="1600" dirty="0"/>
          </a:p>
          <a:p>
            <a:r>
              <a:rPr lang="en-US" sz="1600" dirty="0"/>
              <a:t>If a separate execution of the Activity is used for each invocation (this is the default), tokens from the various invocations </a:t>
            </a:r>
            <a:r>
              <a:rPr lang="en-US" sz="1600" b="1" dirty="0"/>
              <a:t>do not interact</a:t>
            </a:r>
            <a:r>
              <a:rPr lang="en-US" sz="1600" dirty="0"/>
              <a:t>. </a:t>
            </a:r>
            <a:endParaRPr lang="en-US" sz="1600" dirty="0" smtClean="0"/>
          </a:p>
          <a:p>
            <a:endParaRPr lang="en-US" sz="1600" dirty="0"/>
          </a:p>
          <a:p>
            <a:r>
              <a:rPr lang="en-US" sz="1600" dirty="0"/>
              <a:t>However, if an Activity has streaming </a:t>
            </a:r>
            <a:r>
              <a:rPr lang="en-US" sz="1600" dirty="0" smtClean="0"/>
              <a:t>Parameters, </a:t>
            </a:r>
            <a:r>
              <a:rPr lang="en-US" sz="1600" dirty="0"/>
              <a:t>then </a:t>
            </a:r>
            <a:r>
              <a:rPr lang="en-US" sz="1600" b="1" dirty="0"/>
              <a:t>additional tokens </a:t>
            </a:r>
            <a:r>
              <a:rPr lang="en-US" sz="1600" dirty="0"/>
              <a:t>may flow into and out of the Activity (via the corresponding </a:t>
            </a:r>
            <a:r>
              <a:rPr lang="en-US" sz="1600" dirty="0" err="1"/>
              <a:t>ActivityParameterNodes</a:t>
            </a:r>
            <a:r>
              <a:rPr lang="en-US" sz="1600" dirty="0"/>
              <a:t>) even during the course of a single execution </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810000" y="47336"/>
            <a:ext cx="3026791" cy="523220"/>
          </a:xfrm>
          <a:prstGeom prst="rect">
            <a:avLst/>
          </a:prstGeom>
          <a:noFill/>
        </p:spPr>
        <p:txBody>
          <a:bodyPr wrap="none" rtlCol="0">
            <a:spAutoFit/>
          </a:bodyPr>
          <a:lstStyle/>
          <a:p>
            <a:r>
              <a:rPr lang="en-US" sz="2800" dirty="0" smtClean="0"/>
              <a:t>Activity Execution</a:t>
            </a:r>
            <a:endParaRPr lang="en-US" sz="2800" dirty="0">
              <a:latin typeface="+mj-lt"/>
            </a:endParaRPr>
          </a:p>
        </p:txBody>
      </p:sp>
    </p:spTree>
    <p:extLst>
      <p:ext uri="{BB962C8B-B14F-4D97-AF65-F5344CB8AC3E}">
        <p14:creationId xmlns:p14="http://schemas.microsoft.com/office/powerpoint/2010/main" val="17986371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971540"/>
            <a:ext cx="8382000" cy="5135563"/>
          </a:xfrm>
        </p:spPr>
        <p:txBody>
          <a:bodyPr/>
          <a:lstStyle/>
          <a:p>
            <a:r>
              <a:rPr lang="en-US" sz="1600" dirty="0"/>
              <a:t>The execution of an Activity with no streaming Parameters </a:t>
            </a:r>
            <a:r>
              <a:rPr lang="en-US" sz="1600" b="1" dirty="0"/>
              <a:t>completes</a:t>
            </a:r>
            <a:r>
              <a:rPr lang="en-US" sz="1600" dirty="0"/>
              <a:t> when it has no nodes executing and no nodes enabled for execution, or when it is explicitly terminated using an </a:t>
            </a:r>
            <a:r>
              <a:rPr lang="en-US" sz="1600" dirty="0" err="1"/>
              <a:t>ActivityFinalNode</a:t>
            </a:r>
            <a:r>
              <a:rPr lang="en-US" sz="1600" dirty="0"/>
              <a:t> </a:t>
            </a:r>
            <a:endParaRPr lang="en-US" sz="1600" dirty="0" smtClean="0"/>
          </a:p>
          <a:p>
            <a:endParaRPr lang="en-US" sz="1600" dirty="0"/>
          </a:p>
          <a:p>
            <a:r>
              <a:rPr lang="en-US" sz="1600" dirty="0"/>
              <a:t>The execution of an Activity with </a:t>
            </a:r>
            <a:r>
              <a:rPr lang="en-US" sz="1600" b="1" dirty="0"/>
              <a:t>streaming input </a:t>
            </a:r>
            <a:r>
              <a:rPr lang="en-US" sz="1600" dirty="0"/>
              <a:t>Parameters </a:t>
            </a:r>
            <a:r>
              <a:rPr lang="en-US" sz="1600" b="1" dirty="0"/>
              <a:t>shall not terminate until </a:t>
            </a:r>
            <a:r>
              <a:rPr lang="en-US" sz="1600" dirty="0"/>
              <a:t>the cumulative number of values posted to each of those input Parameters (by the invoker of the Activity) is at least equal to the Parameter multiplicity lower bound. The execution of an Activity with </a:t>
            </a:r>
            <a:r>
              <a:rPr lang="en-US" sz="1600" b="1" dirty="0"/>
              <a:t>streaming output </a:t>
            </a:r>
            <a:r>
              <a:rPr lang="en-US" sz="1600" dirty="0"/>
              <a:t>Parameters shall not terminate until the cumulative number of values posted to each of those output Parameters (by the Activity itself) is at least equal to the Parameter multiplicity lower bound. </a:t>
            </a:r>
            <a:endParaRPr lang="en-US" sz="1600" dirty="0" smtClean="0"/>
          </a:p>
          <a:p>
            <a:endParaRPr lang="en-US" sz="1600" dirty="0"/>
          </a:p>
          <a:p>
            <a:r>
              <a:rPr lang="en-US" sz="1600" dirty="0"/>
              <a:t>When the execution of an Activity completes, all </a:t>
            </a:r>
            <a:r>
              <a:rPr lang="en-US" sz="1600" dirty="0" err="1"/>
              <a:t>ActivityParameterNodes</a:t>
            </a:r>
            <a:r>
              <a:rPr lang="en-US" sz="1600" dirty="0"/>
              <a:t> corresponding to non-streaming output Parameters shall hold at least as many non-null object tokens as given by the corresponding Parameter multiplicity lower bound. </a:t>
            </a:r>
            <a:endParaRPr lang="en-US" sz="1600" dirty="0" smtClean="0"/>
          </a:p>
          <a:p>
            <a:endParaRPr lang="en-US" sz="1600" dirty="0"/>
          </a:p>
          <a:p>
            <a:r>
              <a:rPr lang="en-US" sz="1600" dirty="0"/>
              <a:t>An output Parameter may also be identified as an </a:t>
            </a:r>
            <a:r>
              <a:rPr lang="en-US" sz="1600" b="1" i="1" dirty="0"/>
              <a:t>exception</a:t>
            </a:r>
            <a:r>
              <a:rPr lang="en-US" sz="1600" i="1" dirty="0"/>
              <a:t> </a:t>
            </a:r>
            <a:r>
              <a:rPr lang="en-US" sz="1600" dirty="0"/>
              <a:t>Parameter by having </a:t>
            </a:r>
            <a:r>
              <a:rPr lang="en-US" sz="1600" b="1" dirty="0" err="1" smtClean="0"/>
              <a:t>isException</a:t>
            </a:r>
            <a:r>
              <a:rPr lang="en-US" sz="1600" b="1" dirty="0" smtClean="0"/>
              <a:t>=true.</a:t>
            </a:r>
            <a:r>
              <a:rPr lang="en-US" sz="1600" dirty="0" smtClean="0"/>
              <a:t> </a:t>
            </a:r>
            <a:r>
              <a:rPr lang="en-US" sz="1600" dirty="0"/>
              <a:t>An output posted to an exception Parameter precludes outputs from being posted to other output Parameters of a Behavior. If an object token arrives at an output </a:t>
            </a:r>
            <a:r>
              <a:rPr lang="en-US" sz="1600" dirty="0" err="1"/>
              <a:t>ActivityParameterNode</a:t>
            </a:r>
            <a:r>
              <a:rPr lang="en-US" sz="1600" dirty="0"/>
              <a:t> associated with an exception Parameter, then the execution of the Activity is immediately terminated. </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810000" y="47336"/>
            <a:ext cx="3026791" cy="523220"/>
          </a:xfrm>
          <a:prstGeom prst="rect">
            <a:avLst/>
          </a:prstGeom>
          <a:noFill/>
        </p:spPr>
        <p:txBody>
          <a:bodyPr wrap="none" rtlCol="0">
            <a:spAutoFit/>
          </a:bodyPr>
          <a:lstStyle/>
          <a:p>
            <a:r>
              <a:rPr lang="en-US" sz="2800" dirty="0" smtClean="0"/>
              <a:t>Activity Execution</a:t>
            </a:r>
            <a:endParaRPr lang="en-US" sz="2800" dirty="0">
              <a:latin typeface="+mj-lt"/>
            </a:endParaRPr>
          </a:p>
        </p:txBody>
      </p:sp>
    </p:spTree>
    <p:extLst>
      <p:ext uri="{BB962C8B-B14F-4D97-AF65-F5344CB8AC3E}">
        <p14:creationId xmlns:p14="http://schemas.microsoft.com/office/powerpoint/2010/main" val="13585684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971540"/>
            <a:ext cx="8382000" cy="5135563"/>
          </a:xfrm>
        </p:spPr>
        <p:txBody>
          <a:bodyPr/>
          <a:lstStyle/>
          <a:p>
            <a:r>
              <a:rPr lang="en-US" sz="1600" dirty="0"/>
              <a:t>The value on the token is then passed to the exception Parameter as usual, but any tokens on other output </a:t>
            </a:r>
            <a:r>
              <a:rPr lang="en-US" sz="1600" dirty="0" err="1" smtClean="0"/>
              <a:t>ActivityParameterNodes</a:t>
            </a:r>
            <a:r>
              <a:rPr lang="en-US" sz="1600" dirty="0" smtClean="0"/>
              <a:t> </a:t>
            </a:r>
            <a:r>
              <a:rPr lang="en-US" sz="1600" dirty="0"/>
              <a:t>associated with non-streaming Parameters are lost and their values are not passed to the associated Parameters. Values posted to streaming output Parameters before the termination of the Activity are not affected. </a:t>
            </a:r>
            <a:endParaRPr lang="en-US" sz="1600" dirty="0" smtClean="0"/>
          </a:p>
          <a:p>
            <a:endParaRPr lang="en-US" sz="1600" dirty="0"/>
          </a:p>
          <a:p>
            <a:r>
              <a:rPr lang="en-US" sz="1600" dirty="0"/>
              <a:t>Use exception Parameters on Activities only if it is desired to </a:t>
            </a:r>
            <a:r>
              <a:rPr lang="en-US" sz="1600" b="1" dirty="0"/>
              <a:t>abort all flows </a:t>
            </a:r>
            <a:r>
              <a:rPr lang="en-US" sz="1600" dirty="0"/>
              <a:t>in the Activity. Arrange for separate invocations of the Activity to use separate executions of the Activity (i.e., </a:t>
            </a:r>
            <a:r>
              <a:rPr lang="en-US" sz="1600" dirty="0" err="1"/>
              <a:t>isSingleExecution</a:t>
            </a:r>
            <a:r>
              <a:rPr lang="en-US" sz="1600" dirty="0"/>
              <a:t>=false) when employing exception Parameters, so flows from separate executions will not affect each other. </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810000" y="47336"/>
            <a:ext cx="3026791" cy="523220"/>
          </a:xfrm>
          <a:prstGeom prst="rect">
            <a:avLst/>
          </a:prstGeom>
          <a:noFill/>
        </p:spPr>
        <p:txBody>
          <a:bodyPr wrap="none" rtlCol="0">
            <a:spAutoFit/>
          </a:bodyPr>
          <a:lstStyle/>
          <a:p>
            <a:r>
              <a:rPr lang="en-US" sz="2800" dirty="0" smtClean="0"/>
              <a:t>Activity Execution</a:t>
            </a:r>
            <a:endParaRPr lang="en-US" sz="2800" dirty="0">
              <a:latin typeface="+mj-lt"/>
            </a:endParaRPr>
          </a:p>
        </p:txBody>
      </p:sp>
    </p:spTree>
    <p:extLst>
      <p:ext uri="{BB962C8B-B14F-4D97-AF65-F5344CB8AC3E}">
        <p14:creationId xmlns:p14="http://schemas.microsoft.com/office/powerpoint/2010/main" val="21622251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971540"/>
            <a:ext cx="8382000" cy="5135563"/>
          </a:xfrm>
        </p:spPr>
        <p:txBody>
          <a:bodyPr/>
          <a:lstStyle/>
          <a:p>
            <a:r>
              <a:rPr lang="en-US" sz="1600" dirty="0"/>
              <a:t>An Activity is a Classifier and, as such, may participate in Generalization relationships </a:t>
            </a:r>
            <a:endParaRPr lang="en-US" sz="1600" dirty="0" smtClean="0"/>
          </a:p>
          <a:p>
            <a:endParaRPr lang="en-US" sz="1600" dirty="0"/>
          </a:p>
          <a:p>
            <a:r>
              <a:rPr lang="en-US" sz="1600" dirty="0"/>
              <a:t>A specialized Activity inherits the nodes and edges of its general Activities. </a:t>
            </a:r>
            <a:endParaRPr lang="en-US" sz="1600" dirty="0" smtClean="0"/>
          </a:p>
          <a:p>
            <a:endParaRPr lang="en-US" sz="1600" dirty="0"/>
          </a:p>
          <a:p>
            <a:r>
              <a:rPr lang="en-US" sz="1600" dirty="0"/>
              <a:t>The effective sets of nodes and edges used in executing a specialized Activity consists of the unions of the inherited nodes and edges (which do not include redefined nodes and edges) and any additional nodes and edges defined in the specialized Activity (including any redefining nodes and edges). The execution of the specialized Activity then proceeds as usual, but using a graph of nodes and edges constructed from the union sets. </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810000" y="47336"/>
            <a:ext cx="3762568" cy="523220"/>
          </a:xfrm>
          <a:prstGeom prst="rect">
            <a:avLst/>
          </a:prstGeom>
          <a:noFill/>
        </p:spPr>
        <p:txBody>
          <a:bodyPr wrap="none" rtlCol="0">
            <a:spAutoFit/>
          </a:bodyPr>
          <a:lstStyle/>
          <a:p>
            <a:r>
              <a:rPr lang="en-US" sz="2800" dirty="0" smtClean="0"/>
              <a:t>Activity Generalization</a:t>
            </a:r>
            <a:endParaRPr lang="en-US" sz="2800" dirty="0">
              <a:latin typeface="+mj-lt"/>
            </a:endParaRPr>
          </a:p>
        </p:txBody>
      </p:sp>
    </p:spTree>
    <p:extLst>
      <p:ext uri="{BB962C8B-B14F-4D97-AF65-F5344CB8AC3E}">
        <p14:creationId xmlns:p14="http://schemas.microsoft.com/office/powerpoint/2010/main" val="26299243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810000" y="47336"/>
            <a:ext cx="1523174" cy="523220"/>
          </a:xfrm>
          <a:prstGeom prst="rect">
            <a:avLst/>
          </a:prstGeom>
          <a:noFill/>
        </p:spPr>
        <p:txBody>
          <a:bodyPr wrap="none" rtlCol="0">
            <a:spAutoFit/>
          </a:bodyPr>
          <a:lstStyle/>
          <a:p>
            <a:r>
              <a:rPr lang="en-US" sz="2800" dirty="0" smtClean="0"/>
              <a:t>Notation</a:t>
            </a:r>
            <a:endParaRPr lang="en-US" sz="2800" dirty="0">
              <a:latin typeface="+mj-lt"/>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975" y="1943100"/>
            <a:ext cx="7258050"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4914900"/>
            <a:ext cx="1657350"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441091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810000" y="47336"/>
            <a:ext cx="1523174" cy="523220"/>
          </a:xfrm>
          <a:prstGeom prst="rect">
            <a:avLst/>
          </a:prstGeom>
          <a:noFill/>
        </p:spPr>
        <p:txBody>
          <a:bodyPr wrap="none" rtlCol="0">
            <a:spAutoFit/>
          </a:bodyPr>
          <a:lstStyle/>
          <a:p>
            <a:r>
              <a:rPr lang="en-US" sz="2800" dirty="0" smtClean="0"/>
              <a:t>Notation</a:t>
            </a:r>
            <a:endParaRPr lang="en-US" sz="2800" dirty="0">
              <a:latin typeface="+mj-lt"/>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275" y="1209675"/>
            <a:ext cx="2686050" cy="225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9637" y="3429000"/>
            <a:ext cx="221932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925" y="4048125"/>
            <a:ext cx="7229475"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9636" y="5492705"/>
            <a:ext cx="2219325"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8013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65287" y="838200"/>
            <a:ext cx="8229600" cy="5135563"/>
          </a:xfrm>
        </p:spPr>
        <p:txBody>
          <a:bodyPr/>
          <a:lstStyle/>
          <a:p>
            <a:r>
              <a:rPr lang="en-US" sz="2000" dirty="0"/>
              <a:t>If the Behavior containing an Action has a context </a:t>
            </a:r>
            <a:r>
              <a:rPr lang="en-US" sz="2000" dirty="0" err="1" smtClean="0"/>
              <a:t>BehavioredClassifier</a:t>
            </a:r>
            <a:r>
              <a:rPr lang="en-US" sz="2000" dirty="0" smtClean="0"/>
              <a:t>, </a:t>
            </a:r>
            <a:r>
              <a:rPr lang="en-US" sz="2000" dirty="0"/>
              <a:t>then that </a:t>
            </a:r>
            <a:r>
              <a:rPr lang="en-US" sz="2000" dirty="0" err="1"/>
              <a:t>BehavioredClassifier</a:t>
            </a:r>
            <a:r>
              <a:rPr lang="en-US" sz="2000" dirty="0"/>
              <a:t> is also the </a:t>
            </a:r>
            <a:r>
              <a:rPr lang="en-US" sz="2000" b="1" dirty="0"/>
              <a:t>context Classifier </a:t>
            </a:r>
            <a:r>
              <a:rPr lang="en-US" sz="2000" dirty="0"/>
              <a:t>for the Action. When the Action executes, it </a:t>
            </a:r>
            <a:r>
              <a:rPr lang="en-US" sz="2000" b="1" dirty="0"/>
              <a:t>executes in the context of an instance of the context Classifie</a:t>
            </a:r>
            <a:r>
              <a:rPr lang="en-US" sz="2000" dirty="0"/>
              <a:t>r or, if there is no context Classifier, than </a:t>
            </a:r>
            <a:r>
              <a:rPr lang="en-US" sz="2000" b="1" dirty="0"/>
              <a:t>directly in the context of the execution instance of the Behavior. </a:t>
            </a:r>
            <a:endParaRPr lang="en-US" sz="2000" b="1" dirty="0" smtClean="0"/>
          </a:p>
          <a:p>
            <a:endParaRPr lang="en-US" sz="2000" dirty="0"/>
          </a:p>
          <a:p>
            <a:r>
              <a:rPr lang="en-US" sz="2000" dirty="0"/>
              <a:t>An Action may accept inputs and produce outputs, as specified by </a:t>
            </a:r>
            <a:r>
              <a:rPr lang="en-US" sz="2000" b="1" dirty="0" err="1"/>
              <a:t>InputPins</a:t>
            </a:r>
            <a:r>
              <a:rPr lang="en-US" sz="2000" b="1" dirty="0"/>
              <a:t> and </a:t>
            </a:r>
            <a:r>
              <a:rPr lang="en-US" sz="2000" b="1" dirty="0" err="1"/>
              <a:t>OutputPins</a:t>
            </a:r>
            <a:r>
              <a:rPr lang="en-US" sz="2000" dirty="0"/>
              <a:t> of the Action, respectively </a:t>
            </a:r>
            <a:endParaRPr lang="en-US" sz="2000" dirty="0" smtClean="0"/>
          </a:p>
          <a:p>
            <a:endParaRPr lang="en-US" sz="2000" dirty="0"/>
          </a:p>
          <a:p>
            <a:r>
              <a:rPr lang="en-US" sz="2000" dirty="0"/>
              <a:t>Each </a:t>
            </a:r>
            <a:r>
              <a:rPr lang="en-US" sz="2000" b="1" dirty="0"/>
              <a:t>Pin</a:t>
            </a:r>
            <a:r>
              <a:rPr lang="en-US" sz="2000" dirty="0"/>
              <a:t> on an Action specifies the </a:t>
            </a:r>
            <a:r>
              <a:rPr lang="en-US" sz="2000" b="1" dirty="0"/>
              <a:t>type and multiplicity</a:t>
            </a:r>
            <a:r>
              <a:rPr lang="en-US" sz="2000" dirty="0"/>
              <a:t> for a specific input or output of that Action </a:t>
            </a:r>
            <a:endParaRPr lang="en-US" sz="2000" dirty="0" smtClean="0"/>
          </a:p>
          <a:p>
            <a:endParaRPr lang="en-US" sz="20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104769" y="53109"/>
            <a:ext cx="1503938" cy="523220"/>
          </a:xfrm>
          <a:prstGeom prst="rect">
            <a:avLst/>
          </a:prstGeom>
          <a:noFill/>
        </p:spPr>
        <p:txBody>
          <a:bodyPr wrap="none" rtlCol="0">
            <a:spAutoFit/>
          </a:bodyPr>
          <a:lstStyle/>
          <a:p>
            <a:r>
              <a:rPr lang="en-US" sz="2800" dirty="0" smtClean="0">
                <a:latin typeface="+mj-lt"/>
              </a:rPr>
              <a:t>Actions</a:t>
            </a:r>
            <a:endParaRPr lang="en-US" sz="2800" dirty="0">
              <a:latin typeface="+mj-lt"/>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31288496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810000" y="47336"/>
            <a:ext cx="1523174" cy="523220"/>
          </a:xfrm>
          <a:prstGeom prst="rect">
            <a:avLst/>
          </a:prstGeom>
          <a:noFill/>
        </p:spPr>
        <p:txBody>
          <a:bodyPr wrap="none" rtlCol="0">
            <a:spAutoFit/>
          </a:bodyPr>
          <a:lstStyle/>
          <a:p>
            <a:r>
              <a:rPr lang="en-US" sz="2800" dirty="0" smtClean="0"/>
              <a:t>Notation</a:t>
            </a:r>
            <a:endParaRPr lang="en-US" sz="2800" dirty="0">
              <a:latin typeface="+mj-lt"/>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066800"/>
            <a:ext cx="2981325"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1" y="1092200"/>
            <a:ext cx="5221384"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2663" y="2895600"/>
            <a:ext cx="2124075"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84362" y="3529012"/>
            <a:ext cx="7153275"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20293" y="4343400"/>
            <a:ext cx="3124200"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892190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810000" y="47336"/>
            <a:ext cx="1523174" cy="523220"/>
          </a:xfrm>
          <a:prstGeom prst="rect">
            <a:avLst/>
          </a:prstGeom>
          <a:noFill/>
        </p:spPr>
        <p:txBody>
          <a:bodyPr wrap="none" rtlCol="0">
            <a:spAutoFit/>
          </a:bodyPr>
          <a:lstStyle/>
          <a:p>
            <a:r>
              <a:rPr lang="en-US" sz="2800" dirty="0" smtClean="0"/>
              <a:t>Notation</a:t>
            </a:r>
            <a:endParaRPr lang="en-US" sz="2800" dirty="0">
              <a:latin typeface="+mj-lt"/>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066800"/>
            <a:ext cx="2981325"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1" y="1092200"/>
            <a:ext cx="5221384"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2663" y="2895600"/>
            <a:ext cx="2124075"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84362" y="3529012"/>
            <a:ext cx="7153275"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20293" y="4343400"/>
            <a:ext cx="3124200"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74136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0" y="47336"/>
            <a:ext cx="1523174" cy="523220"/>
          </a:xfrm>
          <a:prstGeom prst="rect">
            <a:avLst/>
          </a:prstGeom>
          <a:noFill/>
        </p:spPr>
        <p:txBody>
          <a:bodyPr wrap="none" rtlCol="0">
            <a:spAutoFit/>
          </a:bodyPr>
          <a:lstStyle/>
          <a:p>
            <a:r>
              <a:rPr lang="en-US" sz="2800" dirty="0" smtClean="0"/>
              <a:t>Notation</a:t>
            </a:r>
            <a:endParaRPr lang="en-US" sz="2800" dirty="0">
              <a:latin typeface="+mj-lt"/>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4993" y="1066800"/>
            <a:ext cx="5138737" cy="1131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362200"/>
            <a:ext cx="214312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6412" y="3124200"/>
            <a:ext cx="5295900" cy="213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0425" y="5259644"/>
            <a:ext cx="209550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833374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0" y="47336"/>
            <a:ext cx="1523174" cy="523220"/>
          </a:xfrm>
          <a:prstGeom prst="rect">
            <a:avLst/>
          </a:prstGeom>
          <a:noFill/>
        </p:spPr>
        <p:txBody>
          <a:bodyPr wrap="none" rtlCol="0">
            <a:spAutoFit/>
          </a:bodyPr>
          <a:lstStyle/>
          <a:p>
            <a:r>
              <a:rPr lang="en-US" sz="2800" dirty="0" smtClean="0"/>
              <a:t>Notation</a:t>
            </a:r>
            <a:endParaRPr lang="en-US" sz="2800" dirty="0">
              <a:latin typeface="+mj-lt"/>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413" y="1371600"/>
            <a:ext cx="7115175"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8850" y="3248025"/>
            <a:ext cx="468630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4413" y="4038600"/>
            <a:ext cx="7610475"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5410200"/>
            <a:ext cx="3429000"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27649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0" y="47336"/>
            <a:ext cx="1680268" cy="523220"/>
          </a:xfrm>
          <a:prstGeom prst="rect">
            <a:avLst/>
          </a:prstGeom>
          <a:noFill/>
        </p:spPr>
        <p:txBody>
          <a:bodyPr wrap="none" rtlCol="0">
            <a:spAutoFit/>
          </a:bodyPr>
          <a:lstStyle/>
          <a:p>
            <a:r>
              <a:rPr lang="en-US" sz="2800" dirty="0" smtClean="0"/>
              <a:t>Examples</a:t>
            </a:r>
            <a:endParaRPr lang="en-US" sz="2800" dirty="0">
              <a:latin typeface="+mj-lt"/>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1543050"/>
            <a:ext cx="8305800" cy="377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5264150"/>
            <a:ext cx="21336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919487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0" y="47336"/>
            <a:ext cx="1680268" cy="523220"/>
          </a:xfrm>
          <a:prstGeom prst="rect">
            <a:avLst/>
          </a:prstGeom>
          <a:noFill/>
        </p:spPr>
        <p:txBody>
          <a:bodyPr wrap="none" rtlCol="0">
            <a:spAutoFit/>
          </a:bodyPr>
          <a:lstStyle/>
          <a:p>
            <a:r>
              <a:rPr lang="en-US" sz="2800" dirty="0" smtClean="0"/>
              <a:t>Examples</a:t>
            </a:r>
            <a:endParaRPr lang="en-US" sz="2800" dirty="0">
              <a:latin typeface="+mj-lt"/>
            </a:endParaRP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38" y="1871663"/>
            <a:ext cx="8239125" cy="3114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6184" y="5181600"/>
            <a:ext cx="22479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942054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0" y="47336"/>
            <a:ext cx="1680268" cy="523220"/>
          </a:xfrm>
          <a:prstGeom prst="rect">
            <a:avLst/>
          </a:prstGeom>
          <a:noFill/>
        </p:spPr>
        <p:txBody>
          <a:bodyPr wrap="none" rtlCol="0">
            <a:spAutoFit/>
          </a:bodyPr>
          <a:lstStyle/>
          <a:p>
            <a:r>
              <a:rPr lang="en-US" sz="2800" dirty="0" smtClean="0"/>
              <a:t>Examples</a:t>
            </a:r>
            <a:endParaRPr lang="en-US" sz="2800" dirty="0">
              <a:latin typeface="+mj-lt"/>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63" y="1600200"/>
            <a:ext cx="814387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5050" y="2667000"/>
            <a:ext cx="201930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696" y="3352800"/>
            <a:ext cx="7762875"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4991100"/>
            <a:ext cx="3419475"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794603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0" y="47336"/>
            <a:ext cx="1680268" cy="523220"/>
          </a:xfrm>
          <a:prstGeom prst="rect">
            <a:avLst/>
          </a:prstGeom>
          <a:noFill/>
        </p:spPr>
        <p:txBody>
          <a:bodyPr wrap="none" rtlCol="0">
            <a:spAutoFit/>
          </a:bodyPr>
          <a:lstStyle/>
          <a:p>
            <a:r>
              <a:rPr lang="en-US" sz="2800" dirty="0" smtClean="0"/>
              <a:t>Examples</a:t>
            </a:r>
            <a:endParaRPr lang="en-US" sz="2800" dirty="0">
              <a:latin typeface="+mj-lt"/>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295400"/>
            <a:ext cx="8572500"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384" y="3513138"/>
            <a:ext cx="6667500"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312613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0" y="47336"/>
            <a:ext cx="1680268" cy="523220"/>
          </a:xfrm>
          <a:prstGeom prst="rect">
            <a:avLst/>
          </a:prstGeom>
          <a:noFill/>
        </p:spPr>
        <p:txBody>
          <a:bodyPr wrap="none" rtlCol="0">
            <a:spAutoFit/>
          </a:bodyPr>
          <a:lstStyle/>
          <a:p>
            <a:r>
              <a:rPr lang="en-US" sz="2800" dirty="0" smtClean="0"/>
              <a:t>Examples</a:t>
            </a:r>
            <a:endParaRPr lang="en-US" sz="2800" dirty="0">
              <a:latin typeface="+mj-lt"/>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066800"/>
            <a:ext cx="6640859" cy="2063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900" y="3262313"/>
            <a:ext cx="31242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4065" y="3962400"/>
            <a:ext cx="5672138" cy="1501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8604" y="5638800"/>
            <a:ext cx="1771650"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385211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0" y="47336"/>
            <a:ext cx="1680268" cy="523220"/>
          </a:xfrm>
          <a:prstGeom prst="rect">
            <a:avLst/>
          </a:prstGeom>
          <a:noFill/>
        </p:spPr>
        <p:txBody>
          <a:bodyPr wrap="none" rtlCol="0">
            <a:spAutoFit/>
          </a:bodyPr>
          <a:lstStyle/>
          <a:p>
            <a:r>
              <a:rPr lang="en-US" sz="2800" dirty="0" smtClean="0"/>
              <a:t>Examples</a:t>
            </a:r>
            <a:endParaRPr lang="en-US" sz="2800" dirty="0">
              <a:latin typeface="+mj-lt"/>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3584" y="838200"/>
            <a:ext cx="5753100" cy="32631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3759" y="4267200"/>
            <a:ext cx="295275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50680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990600"/>
            <a:ext cx="8229600" cy="5135563"/>
          </a:xfrm>
        </p:spPr>
        <p:txBody>
          <a:bodyPr/>
          <a:lstStyle/>
          <a:p>
            <a:r>
              <a:rPr lang="en-US" sz="2000" dirty="0"/>
              <a:t>An </a:t>
            </a:r>
            <a:r>
              <a:rPr lang="en-US" sz="2000" b="1" dirty="0"/>
              <a:t>Action</a:t>
            </a:r>
            <a:r>
              <a:rPr lang="en-US" sz="2000" dirty="0"/>
              <a:t> is a fundamental unit of executable functionality contained, directly or indirectly, within a Behavior </a:t>
            </a:r>
            <a:endParaRPr lang="en-US" sz="2000" dirty="0" smtClean="0"/>
          </a:p>
          <a:p>
            <a:endParaRPr lang="en-US" sz="2000" dirty="0"/>
          </a:p>
          <a:p>
            <a:r>
              <a:rPr lang="en-US" sz="2000" dirty="0"/>
              <a:t>The execution of an Action represents some </a:t>
            </a:r>
            <a:r>
              <a:rPr lang="en-US" sz="2000" b="1" dirty="0"/>
              <a:t>transformation</a:t>
            </a:r>
            <a:r>
              <a:rPr lang="en-US" sz="2000" dirty="0"/>
              <a:t> or </a:t>
            </a:r>
            <a:r>
              <a:rPr lang="en-US" sz="2000" b="1" dirty="0"/>
              <a:t>processing</a:t>
            </a:r>
            <a:r>
              <a:rPr lang="en-US" sz="2000" dirty="0"/>
              <a:t> in the modeled system </a:t>
            </a:r>
            <a:endParaRPr lang="en-US" sz="2000" dirty="0" smtClean="0"/>
          </a:p>
          <a:p>
            <a:endParaRPr lang="en-US" sz="2000" dirty="0"/>
          </a:p>
          <a:p>
            <a:r>
              <a:rPr lang="en-US" sz="2000" dirty="0"/>
              <a:t>A</a:t>
            </a:r>
            <a:r>
              <a:rPr lang="en-US" sz="2000" dirty="0" smtClean="0"/>
              <a:t>n </a:t>
            </a:r>
            <a:r>
              <a:rPr lang="en-US" sz="2000" dirty="0"/>
              <a:t>Action execution may also result in the </a:t>
            </a:r>
            <a:r>
              <a:rPr lang="en-US" sz="2000" b="1" dirty="0"/>
              <a:t>invocation of another </a:t>
            </a:r>
            <a:r>
              <a:rPr lang="en-US" sz="2000" b="1" dirty="0" smtClean="0"/>
              <a:t>Behavior</a:t>
            </a:r>
          </a:p>
          <a:p>
            <a:endParaRPr lang="en-US" sz="2000" dirty="0"/>
          </a:p>
          <a:p>
            <a:r>
              <a:rPr lang="en-US" sz="2000" dirty="0"/>
              <a:t>An Action is therefore simple from the point of view of the Behavior containing it but may be complex in its effect and not atomic. </a:t>
            </a:r>
            <a:r>
              <a:rPr lang="en-US" dirty="0" smtClean="0"/>
              <a:t> </a:t>
            </a:r>
          </a:p>
          <a:p>
            <a:endParaRPr lang="en-US"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104769" y="53109"/>
            <a:ext cx="1503938" cy="523220"/>
          </a:xfrm>
          <a:prstGeom prst="rect">
            <a:avLst/>
          </a:prstGeom>
          <a:noFill/>
        </p:spPr>
        <p:txBody>
          <a:bodyPr wrap="none" rtlCol="0">
            <a:spAutoFit/>
          </a:bodyPr>
          <a:lstStyle/>
          <a:p>
            <a:r>
              <a:rPr lang="en-US" sz="2800" dirty="0" smtClean="0">
                <a:latin typeface="+mj-lt"/>
              </a:rPr>
              <a:t>Actions</a:t>
            </a:r>
            <a:endParaRPr lang="en-US" sz="2800" dirty="0">
              <a:latin typeface="+mj-lt"/>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326690931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0" y="47336"/>
            <a:ext cx="1680268" cy="523220"/>
          </a:xfrm>
          <a:prstGeom prst="rect">
            <a:avLst/>
          </a:prstGeom>
          <a:noFill/>
        </p:spPr>
        <p:txBody>
          <a:bodyPr wrap="none" rtlCol="0">
            <a:spAutoFit/>
          </a:bodyPr>
          <a:lstStyle/>
          <a:p>
            <a:r>
              <a:rPr lang="en-US" sz="2800" dirty="0" smtClean="0"/>
              <a:t>Examples</a:t>
            </a:r>
            <a:endParaRPr lang="en-US" sz="2800" dirty="0">
              <a:latin typeface="+mj-lt"/>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33513"/>
            <a:ext cx="8839200" cy="399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5424488"/>
            <a:ext cx="436245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347636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0" y="47336"/>
            <a:ext cx="1680268" cy="523220"/>
          </a:xfrm>
          <a:prstGeom prst="rect">
            <a:avLst/>
          </a:prstGeom>
          <a:noFill/>
        </p:spPr>
        <p:txBody>
          <a:bodyPr wrap="none" rtlCol="0">
            <a:spAutoFit/>
          </a:bodyPr>
          <a:lstStyle/>
          <a:p>
            <a:r>
              <a:rPr lang="en-US" sz="2800" dirty="0" smtClean="0"/>
              <a:t>Examples</a:t>
            </a:r>
            <a:endParaRPr lang="en-US" sz="2800" dirty="0">
              <a:latin typeface="+mj-lt"/>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9900" y="1524000"/>
            <a:ext cx="3124200"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5575" y="4267200"/>
            <a:ext cx="3752850"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201711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971540"/>
            <a:ext cx="8382000" cy="5135563"/>
          </a:xfrm>
        </p:spPr>
        <p:txBody>
          <a:bodyPr/>
          <a:lstStyle/>
          <a:p>
            <a:r>
              <a:rPr lang="en-US" sz="1600" dirty="0"/>
              <a:t>A </a:t>
            </a:r>
            <a:r>
              <a:rPr lang="en-US" sz="1600" dirty="0" err="1"/>
              <a:t>ControlNode</a:t>
            </a:r>
            <a:r>
              <a:rPr lang="en-US" sz="1600" dirty="0"/>
              <a:t> is a kind of </a:t>
            </a:r>
            <a:r>
              <a:rPr lang="en-US" sz="1600" dirty="0" err="1"/>
              <a:t>ActivityNode</a:t>
            </a:r>
            <a:r>
              <a:rPr lang="en-US" sz="1600" dirty="0"/>
              <a:t> </a:t>
            </a:r>
            <a:r>
              <a:rPr lang="en-US" sz="1600" dirty="0" smtClean="0"/>
              <a:t>used </a:t>
            </a:r>
            <a:r>
              <a:rPr lang="en-US" sz="1600" dirty="0"/>
              <a:t>to manage the flow of tokens between other nodes in an Activity. </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810000" y="47336"/>
            <a:ext cx="2403158" cy="523220"/>
          </a:xfrm>
          <a:prstGeom prst="rect">
            <a:avLst/>
          </a:prstGeom>
          <a:noFill/>
        </p:spPr>
        <p:txBody>
          <a:bodyPr wrap="none" rtlCol="0">
            <a:spAutoFit/>
          </a:bodyPr>
          <a:lstStyle/>
          <a:p>
            <a:r>
              <a:rPr lang="en-US" sz="2800" dirty="0" smtClean="0"/>
              <a:t>Control Nodes</a:t>
            </a:r>
            <a:endParaRPr lang="en-US" sz="2800" dirty="0">
              <a:latin typeface="+mj-lt"/>
            </a:endParaRPr>
          </a:p>
        </p:txBody>
      </p:sp>
      <p:pic>
        <p:nvPicPr>
          <p:cNvPr id="174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1490663"/>
            <a:ext cx="8763000" cy="3876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325983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838200"/>
            <a:ext cx="8382000" cy="5135563"/>
          </a:xfrm>
        </p:spPr>
        <p:txBody>
          <a:bodyPr/>
          <a:lstStyle/>
          <a:p>
            <a:r>
              <a:rPr lang="en-US" sz="1600" dirty="0"/>
              <a:t>An </a:t>
            </a:r>
            <a:r>
              <a:rPr lang="en-US" sz="1600" dirty="0" err="1"/>
              <a:t>InitialNode</a:t>
            </a:r>
            <a:r>
              <a:rPr lang="en-US" sz="1600" dirty="0"/>
              <a:t> is a </a:t>
            </a:r>
            <a:r>
              <a:rPr lang="en-US" sz="1600" dirty="0" err="1"/>
              <a:t>ControlNode</a:t>
            </a:r>
            <a:r>
              <a:rPr lang="en-US" sz="1600" dirty="0"/>
              <a:t> that acts as a starting point for executing an Activity </a:t>
            </a:r>
            <a:endParaRPr lang="en-US" sz="1600" dirty="0" smtClean="0"/>
          </a:p>
          <a:p>
            <a:endParaRPr lang="en-US" sz="1600" dirty="0"/>
          </a:p>
          <a:p>
            <a:r>
              <a:rPr lang="en-US" sz="1600" dirty="0"/>
              <a:t>An Activity may have more than one </a:t>
            </a:r>
            <a:r>
              <a:rPr lang="en-US" sz="1600" dirty="0" err="1"/>
              <a:t>InitialNode</a:t>
            </a:r>
            <a:r>
              <a:rPr lang="en-US" sz="1600" dirty="0"/>
              <a:t> </a:t>
            </a:r>
            <a:endParaRPr lang="en-US" sz="1600" dirty="0" smtClean="0"/>
          </a:p>
          <a:p>
            <a:endParaRPr lang="en-US" sz="1600" dirty="0"/>
          </a:p>
          <a:p>
            <a:r>
              <a:rPr lang="en-US" sz="1600" dirty="0"/>
              <a:t>If an Activity has more than one </a:t>
            </a:r>
            <a:r>
              <a:rPr lang="en-US" sz="1600" dirty="0" err="1"/>
              <a:t>InitialNode</a:t>
            </a:r>
            <a:r>
              <a:rPr lang="en-US" sz="1600" dirty="0"/>
              <a:t>, then invoking the Activity starts multiple concurrent control flows, one for each </a:t>
            </a:r>
            <a:r>
              <a:rPr lang="en-US" sz="1600" dirty="0" err="1" smtClean="0"/>
              <a:t>InitialNode</a:t>
            </a:r>
            <a:r>
              <a:rPr lang="en-US" sz="1600" dirty="0" smtClean="0"/>
              <a:t>;</a:t>
            </a:r>
            <a:r>
              <a:rPr lang="en-US" sz="1600" dirty="0"/>
              <a:t> Additional concurrent flows may begin at input </a:t>
            </a:r>
            <a:r>
              <a:rPr lang="en-US" sz="1600" dirty="0" err="1"/>
              <a:t>ActivityParameterNodes</a:t>
            </a:r>
            <a:r>
              <a:rPr lang="en-US" sz="1600" dirty="0"/>
              <a:t> and enabled </a:t>
            </a:r>
            <a:r>
              <a:rPr lang="en-US" sz="1600" dirty="0" err="1"/>
              <a:t>ExecutableNodes</a:t>
            </a:r>
            <a:r>
              <a:rPr lang="en-US" sz="1600" dirty="0"/>
              <a:t> </a:t>
            </a:r>
            <a:endParaRPr lang="en-US" sz="1600" dirty="0" smtClean="0"/>
          </a:p>
          <a:p>
            <a:endParaRPr lang="en-US" sz="1600" dirty="0"/>
          </a:p>
          <a:p>
            <a:r>
              <a:rPr lang="en-US" sz="1600" dirty="0"/>
              <a:t>An </a:t>
            </a:r>
            <a:r>
              <a:rPr lang="en-US" sz="1600" dirty="0" err="1"/>
              <a:t>InitialNode</a:t>
            </a:r>
            <a:r>
              <a:rPr lang="en-US" sz="1600" dirty="0"/>
              <a:t> shall not have any incoming </a:t>
            </a:r>
            <a:r>
              <a:rPr lang="en-US" sz="1600" dirty="0" err="1"/>
              <a:t>ActivityEdges</a:t>
            </a:r>
            <a:r>
              <a:rPr lang="en-US" sz="1600" dirty="0"/>
              <a:t>, which means the </a:t>
            </a:r>
            <a:r>
              <a:rPr lang="en-US" sz="1600" dirty="0" err="1"/>
              <a:t>InitialNodes</a:t>
            </a:r>
            <a:r>
              <a:rPr lang="en-US" sz="1600" dirty="0"/>
              <a:t> owned by an Activity will always be enabled when the Activity begins execution and a single control token is placed on each such </a:t>
            </a:r>
            <a:r>
              <a:rPr lang="en-US" sz="1600" dirty="0" err="1"/>
              <a:t>InitialNode</a:t>
            </a:r>
            <a:r>
              <a:rPr lang="en-US" sz="1600" dirty="0"/>
              <a:t> when Activity execution starts </a:t>
            </a:r>
            <a:endParaRPr lang="en-US" sz="1600" dirty="0" smtClean="0"/>
          </a:p>
          <a:p>
            <a:endParaRPr lang="en-US" sz="1600" dirty="0"/>
          </a:p>
          <a:p>
            <a:r>
              <a:rPr lang="en-US" sz="1600" dirty="0"/>
              <a:t>The outgoing </a:t>
            </a:r>
            <a:r>
              <a:rPr lang="en-US" sz="1600" dirty="0" err="1"/>
              <a:t>ActivityEdges</a:t>
            </a:r>
            <a:r>
              <a:rPr lang="en-US" sz="1600" dirty="0"/>
              <a:t> of an </a:t>
            </a:r>
            <a:r>
              <a:rPr lang="en-US" sz="1600" dirty="0" err="1"/>
              <a:t>InitialNode</a:t>
            </a:r>
            <a:r>
              <a:rPr lang="en-US" sz="1600" dirty="0"/>
              <a:t> must all be </a:t>
            </a:r>
            <a:r>
              <a:rPr lang="en-US" sz="1600" dirty="0" err="1" smtClean="0"/>
              <a:t>ControlFlows</a:t>
            </a:r>
            <a:r>
              <a:rPr lang="en-US" sz="1600" dirty="0" smtClean="0"/>
              <a:t>; The </a:t>
            </a:r>
            <a:r>
              <a:rPr lang="en-US" sz="1600" dirty="0"/>
              <a:t>control token placed on an </a:t>
            </a:r>
            <a:r>
              <a:rPr lang="en-US" sz="1600" dirty="0" err="1"/>
              <a:t>InitialNode</a:t>
            </a:r>
            <a:r>
              <a:rPr lang="en-US" sz="1600" dirty="0"/>
              <a:t> is offered concurrently on all outgoing </a:t>
            </a:r>
            <a:r>
              <a:rPr lang="en-US" sz="1600" dirty="0" err="1"/>
              <a:t>ControlFlows</a:t>
            </a:r>
            <a:r>
              <a:rPr lang="en-US" sz="1600" dirty="0"/>
              <a:t> </a:t>
            </a:r>
            <a:endParaRPr lang="en-US" sz="1600" dirty="0" smtClean="0"/>
          </a:p>
          <a:p>
            <a:endParaRPr lang="en-US" sz="1600" dirty="0"/>
          </a:p>
          <a:p>
            <a:r>
              <a:rPr lang="en-US" sz="1600" dirty="0" err="1"/>
              <a:t>InitialNodes</a:t>
            </a:r>
            <a:r>
              <a:rPr lang="en-US" sz="1600" dirty="0"/>
              <a:t> are an exception to the rule that </a:t>
            </a:r>
            <a:r>
              <a:rPr lang="en-US" sz="1600" dirty="0" err="1"/>
              <a:t>ControlNodes</a:t>
            </a:r>
            <a:r>
              <a:rPr lang="en-US" sz="1600" dirty="0"/>
              <a:t> cannot “hold” tokens, but only manage their flow. If the token offered by an </a:t>
            </a:r>
            <a:r>
              <a:rPr lang="en-US" sz="1600" dirty="0" err="1"/>
              <a:t>InitialNode</a:t>
            </a:r>
            <a:r>
              <a:rPr lang="en-US" sz="1600" dirty="0"/>
              <a:t> is not immediately accepted, or is otherwise blocked from moving </a:t>
            </a:r>
            <a:r>
              <a:rPr lang="en-US" sz="1600" dirty="0" smtClean="0"/>
              <a:t>downstream,</a:t>
            </a:r>
            <a:r>
              <a:rPr lang="en-US" sz="1600" dirty="0"/>
              <a:t> then it remains on the </a:t>
            </a:r>
            <a:r>
              <a:rPr lang="en-US" sz="1600" dirty="0" err="1"/>
              <a:t>InitialNode</a:t>
            </a:r>
            <a:r>
              <a:rPr lang="en-US" sz="1600" dirty="0"/>
              <a:t> </a:t>
            </a:r>
            <a:endParaRPr lang="en-US" sz="1600" dirty="0" smtClean="0"/>
          </a:p>
          <a:p>
            <a:endParaRPr lang="en-US" sz="1600" dirty="0"/>
          </a:p>
          <a:p>
            <a:endParaRPr lang="en-US" sz="16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810000" y="47336"/>
            <a:ext cx="2010487" cy="523220"/>
          </a:xfrm>
          <a:prstGeom prst="rect">
            <a:avLst/>
          </a:prstGeom>
          <a:noFill/>
        </p:spPr>
        <p:txBody>
          <a:bodyPr wrap="none" rtlCol="0">
            <a:spAutoFit/>
          </a:bodyPr>
          <a:lstStyle/>
          <a:p>
            <a:r>
              <a:rPr lang="en-US" sz="2800" dirty="0" smtClean="0"/>
              <a:t>Initial Node</a:t>
            </a:r>
            <a:endParaRPr lang="en-US" sz="2800" dirty="0">
              <a:latin typeface="+mj-lt"/>
            </a:endParaRPr>
          </a:p>
        </p:txBody>
      </p:sp>
    </p:spTree>
    <p:extLst>
      <p:ext uri="{BB962C8B-B14F-4D97-AF65-F5344CB8AC3E}">
        <p14:creationId xmlns:p14="http://schemas.microsoft.com/office/powerpoint/2010/main" val="6107321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838200"/>
            <a:ext cx="8382000" cy="5135563"/>
          </a:xfrm>
        </p:spPr>
        <p:txBody>
          <a:bodyPr/>
          <a:lstStyle/>
          <a:p>
            <a:r>
              <a:rPr lang="en-US" sz="1600" dirty="0"/>
              <a:t>A </a:t>
            </a:r>
            <a:r>
              <a:rPr lang="en-US" sz="1600" dirty="0" err="1"/>
              <a:t>FinalNode</a:t>
            </a:r>
            <a:r>
              <a:rPr lang="en-US" sz="1600" dirty="0"/>
              <a:t> is a </a:t>
            </a:r>
            <a:r>
              <a:rPr lang="en-US" sz="1600" dirty="0" err="1"/>
              <a:t>ControlNode</a:t>
            </a:r>
            <a:r>
              <a:rPr lang="en-US" sz="1600" dirty="0"/>
              <a:t> at which a flow in an Activity stops </a:t>
            </a:r>
            <a:r>
              <a:rPr lang="en-US" sz="1600" dirty="0" smtClean="0"/>
              <a:t> </a:t>
            </a:r>
          </a:p>
          <a:p>
            <a:endParaRPr lang="en-US" sz="1600" dirty="0"/>
          </a:p>
          <a:p>
            <a:r>
              <a:rPr lang="en-US" sz="1600" dirty="0"/>
              <a:t>A </a:t>
            </a:r>
            <a:r>
              <a:rPr lang="en-US" sz="1600" dirty="0" err="1"/>
              <a:t>FinalNode</a:t>
            </a:r>
            <a:r>
              <a:rPr lang="en-US" sz="1600" dirty="0"/>
              <a:t> shall not have outgoing </a:t>
            </a:r>
            <a:r>
              <a:rPr lang="en-US" sz="1600" dirty="0" err="1"/>
              <a:t>ActivityEdges</a:t>
            </a:r>
            <a:r>
              <a:rPr lang="en-US" sz="1600" dirty="0"/>
              <a:t> </a:t>
            </a:r>
            <a:endParaRPr lang="en-US" sz="1600" dirty="0" smtClean="0"/>
          </a:p>
          <a:p>
            <a:endParaRPr lang="en-US" sz="1600" dirty="0"/>
          </a:p>
          <a:p>
            <a:r>
              <a:rPr lang="en-US" sz="1600" dirty="0"/>
              <a:t>A </a:t>
            </a:r>
            <a:r>
              <a:rPr lang="en-US" sz="1600" dirty="0" err="1"/>
              <a:t>FinalNode</a:t>
            </a:r>
            <a:r>
              <a:rPr lang="en-US" sz="1600" dirty="0"/>
              <a:t> accepts all tokens offered to it on its incoming </a:t>
            </a:r>
            <a:r>
              <a:rPr lang="en-US" sz="1600" dirty="0" err="1" smtClean="0"/>
              <a:t>ActivityEdges</a:t>
            </a:r>
            <a:endParaRPr lang="en-US" sz="1600" dirty="0" smtClean="0"/>
          </a:p>
          <a:p>
            <a:endParaRPr lang="en-US" sz="1600" dirty="0"/>
          </a:p>
          <a:p>
            <a:r>
              <a:rPr lang="en-US" sz="1600" dirty="0"/>
              <a:t>There are two kinds of </a:t>
            </a:r>
            <a:r>
              <a:rPr lang="en-US" sz="1600" dirty="0" err="1"/>
              <a:t>FinalNode</a:t>
            </a:r>
            <a:r>
              <a:rPr lang="en-US" sz="1600" dirty="0"/>
              <a:t> </a:t>
            </a:r>
            <a:r>
              <a:rPr lang="en-US" sz="1600" dirty="0" smtClean="0"/>
              <a:t>:</a:t>
            </a:r>
          </a:p>
          <a:p>
            <a:endParaRPr lang="en-US" sz="1600" dirty="0"/>
          </a:p>
          <a:p>
            <a:pPr lvl="1">
              <a:buFont typeface="Wingdings" panose="05000000000000000000" pitchFamily="2" charset="2"/>
              <a:buChar char="q"/>
            </a:pPr>
            <a:r>
              <a:rPr lang="en-US" sz="1400" dirty="0" smtClean="0"/>
              <a:t>A </a:t>
            </a:r>
            <a:r>
              <a:rPr lang="en-US" sz="1400" b="1" dirty="0" err="1"/>
              <a:t>FlowFinalNode</a:t>
            </a:r>
            <a:r>
              <a:rPr lang="en-US" sz="1400" dirty="0"/>
              <a:t> is a </a:t>
            </a:r>
            <a:r>
              <a:rPr lang="en-US" sz="1400" dirty="0" err="1"/>
              <a:t>FinalNode</a:t>
            </a:r>
            <a:r>
              <a:rPr lang="en-US" sz="1400" dirty="0"/>
              <a:t> that terminates a flow. All tokens accepted by a </a:t>
            </a:r>
            <a:r>
              <a:rPr lang="en-US" sz="1400" dirty="0" err="1"/>
              <a:t>FlowFinalNode</a:t>
            </a:r>
            <a:r>
              <a:rPr lang="en-US" sz="1400" dirty="0"/>
              <a:t> are destroyed. This has no effect on other flows in the Activity </a:t>
            </a:r>
            <a:endParaRPr lang="en-US" sz="1400" dirty="0" smtClean="0"/>
          </a:p>
          <a:p>
            <a:pPr marL="457200" lvl="1" indent="0">
              <a:buNone/>
            </a:pPr>
            <a:endParaRPr lang="en-US" sz="1400" dirty="0"/>
          </a:p>
          <a:p>
            <a:pPr lvl="1">
              <a:buFont typeface="Wingdings" panose="05000000000000000000" pitchFamily="2" charset="2"/>
              <a:buChar char="q"/>
            </a:pPr>
            <a:r>
              <a:rPr lang="en-US" sz="1400" dirty="0"/>
              <a:t>An </a:t>
            </a:r>
            <a:r>
              <a:rPr lang="en-US" sz="1400" b="1" dirty="0" err="1"/>
              <a:t>ActivityFinalNode</a:t>
            </a:r>
            <a:r>
              <a:rPr lang="en-US" sz="1400" dirty="0"/>
              <a:t> is a </a:t>
            </a:r>
            <a:r>
              <a:rPr lang="en-US" sz="1400" dirty="0" err="1"/>
              <a:t>FinalNode</a:t>
            </a:r>
            <a:r>
              <a:rPr lang="en-US" sz="1400" dirty="0"/>
              <a:t> that stops all flows in an Activity. A token reaching an </a:t>
            </a:r>
            <a:r>
              <a:rPr lang="en-US" sz="1400" dirty="0" err="1"/>
              <a:t>ActivityFinalNode</a:t>
            </a:r>
            <a:r>
              <a:rPr lang="en-US" sz="1400" dirty="0"/>
              <a:t> owned by an Activity terminates the execution of that Activity. If an Activity owns more than one </a:t>
            </a:r>
            <a:r>
              <a:rPr lang="en-US" sz="1400" dirty="0" err="1"/>
              <a:t>ActivityFinalNode</a:t>
            </a:r>
            <a:r>
              <a:rPr lang="en-US" sz="1400" dirty="0"/>
              <a:t>, then the first one to accept a token (if any) terminates the execution of the Activity, including the execution of any other </a:t>
            </a:r>
            <a:r>
              <a:rPr lang="en-US" sz="1400" dirty="0" err="1"/>
              <a:t>ActivityFinalNodes</a:t>
            </a:r>
            <a:r>
              <a:rPr lang="en-US" sz="1400" dirty="0"/>
              <a:t>. The termination of Activity execution shall destroy all tokens held in any </a:t>
            </a:r>
            <a:r>
              <a:rPr lang="en-US" sz="1400" dirty="0" err="1"/>
              <a:t>ObjectNodes</a:t>
            </a:r>
            <a:r>
              <a:rPr lang="en-US" sz="1400" dirty="0"/>
              <a:t> other than output </a:t>
            </a:r>
            <a:r>
              <a:rPr lang="en-US" sz="1400" dirty="0" err="1"/>
              <a:t>ActivityParameterNodes</a:t>
            </a:r>
            <a:r>
              <a:rPr lang="en-US" sz="1400" dirty="0"/>
              <a:t> and shall terminate the execution of any behaviors synchronously called from the Activity. </a:t>
            </a:r>
          </a:p>
          <a:p>
            <a:endParaRPr lang="en-US" sz="1400" dirty="0"/>
          </a:p>
          <a:p>
            <a:pPr marL="457200" lvl="1" indent="0">
              <a:buNone/>
            </a:pPr>
            <a:endParaRPr lang="en-US" sz="1400" dirty="0"/>
          </a:p>
          <a:p>
            <a:pPr lvl="1">
              <a:buFont typeface="Wingdings" panose="05000000000000000000" pitchFamily="2" charset="2"/>
              <a:buChar char="q"/>
            </a:pPr>
            <a:endParaRPr lang="en-US" sz="1400" dirty="0"/>
          </a:p>
          <a:p>
            <a:r>
              <a:rPr lang="en-US" sz="1600" dirty="0" smtClean="0"/>
              <a:t> </a:t>
            </a:r>
            <a:endParaRPr lang="en-US" sz="1600" dirty="0"/>
          </a:p>
          <a:p>
            <a:endParaRPr lang="en-US" sz="16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810000" y="47336"/>
            <a:ext cx="1871025" cy="523220"/>
          </a:xfrm>
          <a:prstGeom prst="rect">
            <a:avLst/>
          </a:prstGeom>
          <a:noFill/>
        </p:spPr>
        <p:txBody>
          <a:bodyPr wrap="none" rtlCol="0">
            <a:spAutoFit/>
          </a:bodyPr>
          <a:lstStyle/>
          <a:p>
            <a:r>
              <a:rPr lang="en-US" sz="2800" dirty="0" smtClean="0"/>
              <a:t>Final Node</a:t>
            </a:r>
            <a:endParaRPr lang="en-US" sz="2800" dirty="0">
              <a:latin typeface="+mj-lt"/>
            </a:endParaRPr>
          </a:p>
        </p:txBody>
      </p:sp>
    </p:spTree>
    <p:extLst>
      <p:ext uri="{BB962C8B-B14F-4D97-AF65-F5344CB8AC3E}">
        <p14:creationId xmlns:p14="http://schemas.microsoft.com/office/powerpoint/2010/main" val="77135299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838200"/>
            <a:ext cx="8382000" cy="5135563"/>
          </a:xfrm>
        </p:spPr>
        <p:txBody>
          <a:bodyPr/>
          <a:lstStyle/>
          <a:p>
            <a:r>
              <a:rPr lang="en-US" sz="1600" dirty="0"/>
              <a:t>A </a:t>
            </a:r>
            <a:r>
              <a:rPr lang="en-US" sz="1600" dirty="0" err="1"/>
              <a:t>FinalNode</a:t>
            </a:r>
            <a:r>
              <a:rPr lang="en-US" sz="1600" dirty="0"/>
              <a:t> is a </a:t>
            </a:r>
            <a:r>
              <a:rPr lang="en-US" sz="1600" dirty="0" err="1"/>
              <a:t>ControlNode</a:t>
            </a:r>
            <a:r>
              <a:rPr lang="en-US" sz="1600" dirty="0"/>
              <a:t> at which a flow in an Activity stops </a:t>
            </a:r>
            <a:r>
              <a:rPr lang="en-US" sz="1600" dirty="0" smtClean="0"/>
              <a:t> </a:t>
            </a:r>
          </a:p>
          <a:p>
            <a:endParaRPr lang="en-US" sz="1600" dirty="0"/>
          </a:p>
          <a:p>
            <a:r>
              <a:rPr lang="en-US" sz="1600" dirty="0"/>
              <a:t>A </a:t>
            </a:r>
            <a:r>
              <a:rPr lang="en-US" sz="1600" dirty="0" err="1"/>
              <a:t>FinalNode</a:t>
            </a:r>
            <a:r>
              <a:rPr lang="en-US" sz="1600" dirty="0"/>
              <a:t> shall not have outgoing </a:t>
            </a:r>
            <a:r>
              <a:rPr lang="en-US" sz="1600" dirty="0" err="1"/>
              <a:t>ActivityEdges</a:t>
            </a:r>
            <a:r>
              <a:rPr lang="en-US" sz="1600" dirty="0"/>
              <a:t> </a:t>
            </a:r>
            <a:endParaRPr lang="en-US" sz="1600" dirty="0" smtClean="0"/>
          </a:p>
          <a:p>
            <a:endParaRPr lang="en-US" sz="1600" dirty="0"/>
          </a:p>
          <a:p>
            <a:r>
              <a:rPr lang="en-US" sz="1600" dirty="0"/>
              <a:t>A </a:t>
            </a:r>
            <a:r>
              <a:rPr lang="en-US" sz="1600" dirty="0" err="1"/>
              <a:t>FinalNode</a:t>
            </a:r>
            <a:r>
              <a:rPr lang="en-US" sz="1600" dirty="0"/>
              <a:t> accepts all tokens offered to it on its incoming </a:t>
            </a:r>
            <a:r>
              <a:rPr lang="en-US" sz="1600" dirty="0" err="1" smtClean="0"/>
              <a:t>ActivityEdges</a:t>
            </a:r>
            <a:endParaRPr lang="en-US" sz="1600" dirty="0" smtClean="0"/>
          </a:p>
          <a:p>
            <a:endParaRPr lang="en-US" sz="1600" dirty="0"/>
          </a:p>
          <a:p>
            <a:r>
              <a:rPr lang="en-US" sz="1600" dirty="0"/>
              <a:t>There are two kinds of </a:t>
            </a:r>
            <a:r>
              <a:rPr lang="en-US" sz="1600" dirty="0" err="1"/>
              <a:t>FinalNode</a:t>
            </a:r>
            <a:r>
              <a:rPr lang="en-US" sz="1600" dirty="0"/>
              <a:t> </a:t>
            </a:r>
            <a:r>
              <a:rPr lang="en-US" sz="1600" dirty="0" smtClean="0"/>
              <a:t>:</a:t>
            </a:r>
          </a:p>
          <a:p>
            <a:endParaRPr lang="en-US" sz="1600" dirty="0"/>
          </a:p>
          <a:p>
            <a:pPr lvl="1">
              <a:buFont typeface="Wingdings" panose="05000000000000000000" pitchFamily="2" charset="2"/>
              <a:buChar char="q"/>
            </a:pPr>
            <a:r>
              <a:rPr lang="en-US" sz="1400" dirty="0" smtClean="0"/>
              <a:t>A </a:t>
            </a:r>
            <a:r>
              <a:rPr lang="en-US" sz="1400" b="1" dirty="0" err="1"/>
              <a:t>FlowFinalNode</a:t>
            </a:r>
            <a:r>
              <a:rPr lang="en-US" sz="1400" dirty="0"/>
              <a:t> is a </a:t>
            </a:r>
            <a:r>
              <a:rPr lang="en-US" sz="1400" dirty="0" err="1"/>
              <a:t>FinalNode</a:t>
            </a:r>
            <a:r>
              <a:rPr lang="en-US" sz="1400" dirty="0"/>
              <a:t> that terminates a flow. All tokens accepted by a </a:t>
            </a:r>
            <a:r>
              <a:rPr lang="en-US" sz="1400" dirty="0" err="1"/>
              <a:t>FlowFinalNode</a:t>
            </a:r>
            <a:r>
              <a:rPr lang="en-US" sz="1400" dirty="0"/>
              <a:t> are destroyed. This has no effect on other flows in the Activity </a:t>
            </a:r>
            <a:endParaRPr lang="en-US" sz="1400" dirty="0" smtClean="0"/>
          </a:p>
          <a:p>
            <a:pPr marL="457200" lvl="1" indent="0">
              <a:buNone/>
            </a:pPr>
            <a:endParaRPr lang="en-US" sz="1400" dirty="0"/>
          </a:p>
          <a:p>
            <a:pPr lvl="1">
              <a:buFont typeface="Wingdings" panose="05000000000000000000" pitchFamily="2" charset="2"/>
              <a:buChar char="q"/>
            </a:pPr>
            <a:r>
              <a:rPr lang="en-US" sz="1400" dirty="0"/>
              <a:t>An </a:t>
            </a:r>
            <a:r>
              <a:rPr lang="en-US" sz="1400" b="1" dirty="0" err="1"/>
              <a:t>ActivityFinalNode</a:t>
            </a:r>
            <a:r>
              <a:rPr lang="en-US" sz="1400" dirty="0"/>
              <a:t> is a </a:t>
            </a:r>
            <a:r>
              <a:rPr lang="en-US" sz="1400" dirty="0" err="1"/>
              <a:t>FinalNode</a:t>
            </a:r>
            <a:r>
              <a:rPr lang="en-US" sz="1400" dirty="0"/>
              <a:t> that stops all flows in an Activity. A token reaching an </a:t>
            </a:r>
            <a:r>
              <a:rPr lang="en-US" sz="1400" dirty="0" err="1"/>
              <a:t>ActivityFinalNode</a:t>
            </a:r>
            <a:r>
              <a:rPr lang="en-US" sz="1400" dirty="0"/>
              <a:t> owned by an Activity terminates the execution of that Activity. </a:t>
            </a:r>
          </a:p>
          <a:p>
            <a:pPr marL="457200" lvl="1" indent="0">
              <a:buNone/>
            </a:pPr>
            <a:endParaRPr lang="en-US" sz="1400" dirty="0"/>
          </a:p>
          <a:p>
            <a:pPr marL="0" indent="0">
              <a:buNone/>
            </a:pPr>
            <a:r>
              <a:rPr lang="en-US" sz="1600" dirty="0" smtClean="0"/>
              <a:t>	</a:t>
            </a:r>
            <a:r>
              <a:rPr lang="en-US" sz="1400" dirty="0" smtClean="0"/>
              <a:t>If </a:t>
            </a:r>
            <a:r>
              <a:rPr lang="en-US" sz="1400" dirty="0"/>
              <a:t>an Activity owns more than one </a:t>
            </a:r>
            <a:r>
              <a:rPr lang="en-US" sz="1400" dirty="0" err="1"/>
              <a:t>ActivityFinalNode</a:t>
            </a:r>
            <a:r>
              <a:rPr lang="en-US" sz="1400" dirty="0"/>
              <a:t>, then the first one to accept a token (if </a:t>
            </a:r>
            <a:r>
              <a:rPr lang="en-US" sz="1400" dirty="0" smtClean="0"/>
              <a:t>	any</a:t>
            </a:r>
            <a:r>
              <a:rPr lang="en-US" sz="1400" dirty="0"/>
              <a:t>) terminates the execution of the Activity, including the execution of any other </a:t>
            </a:r>
            <a:r>
              <a:rPr lang="en-US" sz="1400" dirty="0" smtClean="0"/>
              <a:t>	</a:t>
            </a:r>
            <a:r>
              <a:rPr lang="en-US" sz="1400" dirty="0" err="1" smtClean="0"/>
              <a:t>ActivityFinalNodes</a:t>
            </a:r>
            <a:r>
              <a:rPr lang="en-US" sz="1400" dirty="0"/>
              <a:t>. The termination of Activity execution shall destroy all tokens held in any </a:t>
            </a:r>
            <a:r>
              <a:rPr lang="en-US" sz="1400" dirty="0" smtClean="0"/>
              <a:t>	</a:t>
            </a:r>
            <a:r>
              <a:rPr lang="en-US" sz="1400" dirty="0" err="1" smtClean="0"/>
              <a:t>ObjectNodes</a:t>
            </a:r>
            <a:r>
              <a:rPr lang="en-US" sz="1400" dirty="0" smtClean="0"/>
              <a:t> </a:t>
            </a:r>
            <a:r>
              <a:rPr lang="en-US" sz="1400" dirty="0"/>
              <a:t>other than output </a:t>
            </a:r>
            <a:r>
              <a:rPr lang="en-US" sz="1400" dirty="0" err="1"/>
              <a:t>ActivityParameterNodes</a:t>
            </a:r>
            <a:r>
              <a:rPr lang="en-US" sz="1400" dirty="0"/>
              <a:t> and shall terminate the execution of </a:t>
            </a:r>
            <a:r>
              <a:rPr lang="en-US" sz="1400" dirty="0" smtClean="0"/>
              <a:t>	any </a:t>
            </a:r>
            <a:r>
              <a:rPr lang="en-US" sz="1400" dirty="0"/>
              <a:t>behaviors synchronously called from the Activity. However, the execution of Behaviors </a:t>
            </a:r>
            <a:r>
              <a:rPr lang="en-US" sz="1400" dirty="0" smtClean="0"/>
              <a:t>	invoked </a:t>
            </a:r>
            <a:r>
              <a:rPr lang="en-US" sz="1400" dirty="0"/>
              <a:t>asynchronously from the Activity shall not be affected </a:t>
            </a:r>
          </a:p>
          <a:p>
            <a:pPr marL="0" lvl="1" indent="0">
              <a:buNone/>
            </a:pPr>
            <a:endParaRPr lang="en-US" sz="1400" dirty="0"/>
          </a:p>
          <a:p>
            <a:endParaRPr lang="en-US" sz="1600" dirty="0"/>
          </a:p>
          <a:p>
            <a:endParaRPr lang="en-US" sz="16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810000" y="47336"/>
            <a:ext cx="3177473" cy="523220"/>
          </a:xfrm>
          <a:prstGeom prst="rect">
            <a:avLst/>
          </a:prstGeom>
          <a:noFill/>
        </p:spPr>
        <p:txBody>
          <a:bodyPr wrap="none" rtlCol="0">
            <a:spAutoFit/>
          </a:bodyPr>
          <a:lstStyle/>
          <a:p>
            <a:r>
              <a:rPr lang="en-US" sz="2800" dirty="0" smtClean="0"/>
              <a:t>Activity Final Node</a:t>
            </a:r>
            <a:endParaRPr lang="en-US" sz="2800" dirty="0">
              <a:latin typeface="+mj-lt"/>
            </a:endParaRPr>
          </a:p>
        </p:txBody>
      </p:sp>
      <p:sp>
        <p:nvSpPr>
          <p:cNvPr id="5" name="TextBox 4"/>
          <p:cNvSpPr txBox="1"/>
          <p:nvPr/>
        </p:nvSpPr>
        <p:spPr>
          <a:xfrm>
            <a:off x="228599" y="6069450"/>
            <a:ext cx="7317560" cy="530915"/>
          </a:xfrm>
          <a:prstGeom prst="rect">
            <a:avLst/>
          </a:prstGeom>
          <a:noFill/>
        </p:spPr>
        <p:txBody>
          <a:bodyPr wrap="square" rtlCol="0">
            <a:spAutoFit/>
          </a:bodyPr>
          <a:lstStyle/>
          <a:p>
            <a:pPr marL="0" lvl="1"/>
            <a:r>
              <a:rPr lang="en-US" sz="900" b="0" dirty="0" smtClean="0"/>
              <a:t>* If </a:t>
            </a:r>
            <a:r>
              <a:rPr lang="en-US" sz="900" b="0" dirty="0"/>
              <a:t>it is not desired to abort all flows in an Activity, use a </a:t>
            </a:r>
            <a:r>
              <a:rPr lang="en-US" sz="900" b="0" dirty="0" err="1"/>
              <a:t>FlowFinalNode</a:t>
            </a:r>
            <a:r>
              <a:rPr lang="en-US" sz="900" b="0" dirty="0"/>
              <a:t>, not an </a:t>
            </a:r>
            <a:r>
              <a:rPr lang="en-US" sz="900" b="0" dirty="0" err="1"/>
              <a:t>ActivityFinalNode</a:t>
            </a:r>
            <a:r>
              <a:rPr lang="en-US" sz="900" b="0" dirty="0"/>
              <a:t>. </a:t>
            </a:r>
            <a:endParaRPr lang="en-US" sz="900" b="0" dirty="0" smtClean="0"/>
          </a:p>
          <a:p>
            <a:pPr marL="0" lvl="1"/>
            <a:r>
              <a:rPr lang="en-US" sz="900" b="0" dirty="0" smtClean="0"/>
              <a:t>Using </a:t>
            </a:r>
            <a:r>
              <a:rPr lang="en-US" sz="900" b="0" dirty="0"/>
              <a:t>a </a:t>
            </a:r>
            <a:r>
              <a:rPr lang="en-US" sz="900" b="0" dirty="0" err="1"/>
              <a:t>FlowFinalNode</a:t>
            </a:r>
            <a:r>
              <a:rPr lang="en-US" sz="900" b="0" dirty="0"/>
              <a:t> will simply consume the tokens reaching it without aborting other flows </a:t>
            </a:r>
          </a:p>
          <a:p>
            <a:endParaRPr lang="en-US" sz="1050" b="0" dirty="0"/>
          </a:p>
        </p:txBody>
      </p:sp>
    </p:spTree>
    <p:extLst>
      <p:ext uri="{BB962C8B-B14F-4D97-AF65-F5344CB8AC3E}">
        <p14:creationId xmlns:p14="http://schemas.microsoft.com/office/powerpoint/2010/main" val="114971605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838200"/>
            <a:ext cx="8382000" cy="5135563"/>
          </a:xfrm>
        </p:spPr>
        <p:txBody>
          <a:bodyPr/>
          <a:lstStyle/>
          <a:p>
            <a:r>
              <a:rPr lang="en-US" sz="1600" dirty="0" smtClean="0"/>
              <a:t>A </a:t>
            </a:r>
            <a:r>
              <a:rPr lang="en-US" sz="1600" dirty="0" err="1"/>
              <a:t>ForkNode</a:t>
            </a:r>
            <a:r>
              <a:rPr lang="en-US" sz="1600" dirty="0"/>
              <a:t> is a </a:t>
            </a:r>
            <a:r>
              <a:rPr lang="en-US" sz="1600" dirty="0" err="1"/>
              <a:t>ControlNode</a:t>
            </a:r>
            <a:r>
              <a:rPr lang="en-US" sz="1600" dirty="0"/>
              <a:t> that splits a flow into multiple concurrent flows </a:t>
            </a:r>
            <a:endParaRPr lang="en-US" sz="1600" dirty="0" smtClean="0"/>
          </a:p>
          <a:p>
            <a:r>
              <a:rPr lang="en-US" sz="1600" dirty="0"/>
              <a:t>A </a:t>
            </a:r>
            <a:r>
              <a:rPr lang="en-US" sz="1600" dirty="0" err="1"/>
              <a:t>ForkNode</a:t>
            </a:r>
            <a:r>
              <a:rPr lang="en-US" sz="1600" dirty="0"/>
              <a:t> shall have exactly one incoming </a:t>
            </a:r>
            <a:r>
              <a:rPr lang="en-US" sz="1600" dirty="0" err="1"/>
              <a:t>ActivityEdge</a:t>
            </a:r>
            <a:r>
              <a:rPr lang="en-US" sz="1600" dirty="0"/>
              <a:t>, though it may have multiple outgoing </a:t>
            </a:r>
            <a:r>
              <a:rPr lang="en-US" sz="1600" dirty="0" err="1"/>
              <a:t>ActivityEdges</a:t>
            </a:r>
            <a:r>
              <a:rPr lang="en-US" sz="1600" dirty="0"/>
              <a:t> </a:t>
            </a:r>
            <a:endParaRPr lang="en-US" sz="1600" dirty="0" smtClean="0"/>
          </a:p>
          <a:p>
            <a:r>
              <a:rPr lang="en-US" sz="1600" dirty="0"/>
              <a:t>If the incoming edge is a </a:t>
            </a:r>
            <a:r>
              <a:rPr lang="en-US" sz="1600" dirty="0" err="1"/>
              <a:t>ControlFlow</a:t>
            </a:r>
            <a:r>
              <a:rPr lang="en-US" sz="1600" dirty="0"/>
              <a:t>, then all outgoing edges shall be </a:t>
            </a:r>
            <a:r>
              <a:rPr lang="en-US" sz="1600" dirty="0" err="1"/>
              <a:t>ControlFlows</a:t>
            </a:r>
            <a:r>
              <a:rPr lang="en-US" sz="1600" dirty="0"/>
              <a:t> and, if the incoming edge is an </a:t>
            </a:r>
            <a:r>
              <a:rPr lang="en-US" sz="1600" dirty="0" err="1"/>
              <a:t>ObjectFlow</a:t>
            </a:r>
            <a:r>
              <a:rPr lang="en-US" sz="1600" dirty="0"/>
              <a:t>, then all outgoing edges shall be </a:t>
            </a:r>
            <a:r>
              <a:rPr lang="en-US" sz="1600" dirty="0" err="1"/>
              <a:t>ObjectFlows</a:t>
            </a:r>
            <a:r>
              <a:rPr lang="en-US" sz="1600" dirty="0"/>
              <a:t> </a:t>
            </a:r>
            <a:endParaRPr lang="en-US" sz="1600" dirty="0" smtClean="0"/>
          </a:p>
          <a:p>
            <a:r>
              <a:rPr lang="en-US" sz="1600" dirty="0"/>
              <a:t>Tokens offered to a </a:t>
            </a:r>
            <a:r>
              <a:rPr lang="en-US" sz="1600" dirty="0" err="1"/>
              <a:t>ForkNode</a:t>
            </a:r>
            <a:r>
              <a:rPr lang="en-US" sz="1600" dirty="0"/>
              <a:t> are offered to all outgoing </a:t>
            </a:r>
            <a:r>
              <a:rPr lang="en-US" sz="1600" dirty="0" err="1"/>
              <a:t>ActivityEdges</a:t>
            </a:r>
            <a:r>
              <a:rPr lang="en-US" sz="1600" dirty="0"/>
              <a:t> of the node </a:t>
            </a:r>
            <a:endParaRPr lang="en-US" sz="1600" dirty="0" smtClean="0"/>
          </a:p>
          <a:p>
            <a:r>
              <a:rPr lang="en-US" sz="1600" dirty="0"/>
              <a:t>If at least one of these offers is accepted, the offered tokens are removed from their original source and the acceptor receives a copy of the tokens </a:t>
            </a:r>
          </a:p>
          <a:p>
            <a:r>
              <a:rPr lang="en-US" sz="1600" dirty="0"/>
              <a:t>Any other offer that was not accepted on an outgoing edge due to the failure of the target to accept it remains pending from that edge and may be accepted by the target at a later time. </a:t>
            </a:r>
          </a:p>
          <a:p>
            <a:r>
              <a:rPr lang="en-US" sz="1600" dirty="0" smtClean="0"/>
              <a:t>These </a:t>
            </a:r>
            <a:r>
              <a:rPr lang="en-US" sz="1600" dirty="0"/>
              <a:t>edges effectively accept separate copies of the offered tokens, and offers made to the edges shall stand to their targets in the order in which they were accepted by the edge (first in, first out). This is an exception to the rule that </a:t>
            </a:r>
            <a:r>
              <a:rPr lang="en-US" sz="1600" dirty="0" err="1"/>
              <a:t>ActivityEdges</a:t>
            </a:r>
            <a:r>
              <a:rPr lang="en-US" sz="1600" dirty="0"/>
              <a:t> cannot “hold” tokens if they are blocked from moving downstream. The </a:t>
            </a:r>
            <a:r>
              <a:rPr lang="en-US" sz="1600" dirty="0" err="1"/>
              <a:t>ActivityEdges</a:t>
            </a:r>
            <a:r>
              <a:rPr lang="en-US" sz="1600" dirty="0"/>
              <a:t> going out of </a:t>
            </a:r>
            <a:r>
              <a:rPr lang="en-US" sz="1600" dirty="0" err="1"/>
              <a:t>ForkNodes</a:t>
            </a:r>
            <a:r>
              <a:rPr lang="en-US" sz="1600" dirty="0"/>
              <a:t> continue to hold the tokens they accept until all pending offers have been accepted by their targets</a:t>
            </a:r>
            <a:r>
              <a:rPr lang="en-US" sz="1600" dirty="0" smtClean="0"/>
              <a:t>.</a:t>
            </a:r>
          </a:p>
          <a:p>
            <a:r>
              <a:rPr lang="en-US" sz="1600" dirty="0"/>
              <a:t>Any outgoing </a:t>
            </a:r>
            <a:r>
              <a:rPr lang="en-US" sz="1600" dirty="0" err="1"/>
              <a:t>ActivityEdges</a:t>
            </a:r>
            <a:r>
              <a:rPr lang="en-US" sz="1600" dirty="0"/>
              <a:t> that fail to accept an offer due to the failure of their guard, rather than their target, shall not receive copies of those tokens </a:t>
            </a:r>
          </a:p>
          <a:p>
            <a:r>
              <a:rPr lang="en-US" sz="1600" dirty="0" smtClean="0"/>
              <a:t> </a:t>
            </a:r>
            <a:endParaRPr lang="en-US" sz="16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810000" y="47336"/>
            <a:ext cx="1970411" cy="523220"/>
          </a:xfrm>
          <a:prstGeom prst="rect">
            <a:avLst/>
          </a:prstGeom>
          <a:noFill/>
        </p:spPr>
        <p:txBody>
          <a:bodyPr wrap="none" rtlCol="0">
            <a:spAutoFit/>
          </a:bodyPr>
          <a:lstStyle/>
          <a:p>
            <a:r>
              <a:rPr lang="en-US" sz="2800" dirty="0" smtClean="0"/>
              <a:t>Fork Nodes</a:t>
            </a:r>
            <a:endParaRPr lang="en-US" sz="2800" dirty="0">
              <a:latin typeface="+mj-lt"/>
            </a:endParaRPr>
          </a:p>
        </p:txBody>
      </p:sp>
    </p:spTree>
    <p:extLst>
      <p:ext uri="{BB962C8B-B14F-4D97-AF65-F5344CB8AC3E}">
        <p14:creationId xmlns:p14="http://schemas.microsoft.com/office/powerpoint/2010/main" val="208954855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838200"/>
            <a:ext cx="8382000" cy="5135563"/>
          </a:xfrm>
        </p:spPr>
        <p:txBody>
          <a:bodyPr/>
          <a:lstStyle/>
          <a:p>
            <a:r>
              <a:rPr lang="en-US" sz="1600" dirty="0"/>
              <a:t>A </a:t>
            </a:r>
            <a:r>
              <a:rPr lang="en-US" sz="1600" dirty="0" err="1"/>
              <a:t>JoinNode</a:t>
            </a:r>
            <a:r>
              <a:rPr lang="en-US" sz="1600" dirty="0"/>
              <a:t> is a </a:t>
            </a:r>
            <a:r>
              <a:rPr lang="en-US" sz="1600" dirty="0" err="1"/>
              <a:t>ControlNode</a:t>
            </a:r>
            <a:r>
              <a:rPr lang="en-US" sz="1600" dirty="0"/>
              <a:t> that synchronizes multiple </a:t>
            </a:r>
            <a:r>
              <a:rPr lang="en-US" sz="1600" dirty="0" smtClean="0"/>
              <a:t>flows</a:t>
            </a:r>
          </a:p>
          <a:p>
            <a:endParaRPr lang="en-US" sz="1600" dirty="0" smtClean="0"/>
          </a:p>
          <a:p>
            <a:r>
              <a:rPr lang="en-US" sz="1600" dirty="0" smtClean="0"/>
              <a:t>A </a:t>
            </a:r>
            <a:r>
              <a:rPr lang="en-US" sz="1600" dirty="0" err="1"/>
              <a:t>JoinNode</a:t>
            </a:r>
            <a:r>
              <a:rPr lang="en-US" sz="1600" dirty="0"/>
              <a:t> shall have exactly one outgoing </a:t>
            </a:r>
            <a:r>
              <a:rPr lang="en-US" sz="1600" dirty="0" err="1"/>
              <a:t>ActivityEdge</a:t>
            </a:r>
            <a:r>
              <a:rPr lang="en-US" sz="1600" dirty="0"/>
              <a:t> but may have multiple incoming </a:t>
            </a:r>
            <a:r>
              <a:rPr lang="en-US" sz="1600" dirty="0" err="1"/>
              <a:t>ActivityEdges</a:t>
            </a:r>
            <a:r>
              <a:rPr lang="en-US" sz="1600" dirty="0"/>
              <a:t> </a:t>
            </a:r>
            <a:endParaRPr lang="en-US" sz="1600" dirty="0" smtClean="0"/>
          </a:p>
          <a:p>
            <a:endParaRPr lang="en-US" sz="1600" dirty="0" smtClean="0"/>
          </a:p>
          <a:p>
            <a:r>
              <a:rPr lang="en-US" sz="1600" dirty="0" smtClean="0"/>
              <a:t>If </a:t>
            </a:r>
            <a:r>
              <a:rPr lang="en-US" sz="1600" dirty="0"/>
              <a:t>any of the incoming edges of a </a:t>
            </a:r>
            <a:r>
              <a:rPr lang="en-US" sz="1600" dirty="0" err="1"/>
              <a:t>JoinNode</a:t>
            </a:r>
            <a:r>
              <a:rPr lang="en-US" sz="1600" dirty="0"/>
              <a:t> are </a:t>
            </a:r>
            <a:r>
              <a:rPr lang="en-US" sz="1600" dirty="0" err="1"/>
              <a:t>ObjectFlows</a:t>
            </a:r>
            <a:r>
              <a:rPr lang="en-US" sz="1600" dirty="0"/>
              <a:t>, the outgoing edge shall be an </a:t>
            </a:r>
            <a:r>
              <a:rPr lang="en-US" sz="1600" dirty="0" err="1"/>
              <a:t>ObjectFlow</a:t>
            </a:r>
            <a:r>
              <a:rPr lang="en-US" sz="1600" dirty="0"/>
              <a:t>. Otherwise the outgoing edge shall be a </a:t>
            </a:r>
            <a:r>
              <a:rPr lang="en-US" sz="1600" dirty="0" err="1"/>
              <a:t>ControlFlow</a:t>
            </a:r>
            <a:r>
              <a:rPr lang="en-US" sz="1600" dirty="0"/>
              <a:t> </a:t>
            </a:r>
            <a:r>
              <a:rPr lang="en-US" sz="1600" dirty="0" smtClean="0"/>
              <a:t> </a:t>
            </a:r>
          </a:p>
          <a:p>
            <a:endParaRPr lang="en-US" sz="1600" dirty="0" smtClean="0"/>
          </a:p>
          <a:p>
            <a:r>
              <a:rPr lang="en-US" sz="1600" dirty="0" smtClean="0"/>
              <a:t>Join </a:t>
            </a:r>
            <a:r>
              <a:rPr lang="en-US" sz="1600" dirty="0"/>
              <a:t>nodes may have a </a:t>
            </a:r>
            <a:r>
              <a:rPr lang="en-US" sz="1600" dirty="0" err="1"/>
              <a:t>joinSpec</a:t>
            </a:r>
            <a:r>
              <a:rPr lang="en-US" sz="1600" dirty="0"/>
              <a:t>, which is a </a:t>
            </a:r>
            <a:r>
              <a:rPr lang="en-US" sz="1600" dirty="0" err="1"/>
              <a:t>ValueSpecification</a:t>
            </a:r>
            <a:r>
              <a:rPr lang="en-US" sz="1600" dirty="0"/>
              <a:t> that determines the condition under which the join will emit a token. If a </a:t>
            </a:r>
            <a:r>
              <a:rPr lang="en-US" sz="1600" dirty="0" err="1"/>
              <a:t>JoinNode</a:t>
            </a:r>
            <a:r>
              <a:rPr lang="en-US" sz="1600" dirty="0"/>
              <a:t> has a </a:t>
            </a:r>
            <a:r>
              <a:rPr lang="en-US" sz="1600" dirty="0" err="1"/>
              <a:t>joinSpec</a:t>
            </a:r>
            <a:r>
              <a:rPr lang="en-US" sz="1600" dirty="0"/>
              <a:t>, then this </a:t>
            </a:r>
            <a:r>
              <a:rPr lang="en-US" sz="1600" dirty="0" err="1"/>
              <a:t>ValueSpecification</a:t>
            </a:r>
            <a:r>
              <a:rPr lang="en-US" sz="1600" dirty="0"/>
              <a:t> is evaluated whenever a new token is offered to the </a:t>
            </a:r>
            <a:r>
              <a:rPr lang="en-US" sz="1600" dirty="0" err="1"/>
              <a:t>JoinNode</a:t>
            </a:r>
            <a:r>
              <a:rPr lang="en-US" sz="1600" dirty="0"/>
              <a:t> on any incoming </a:t>
            </a:r>
            <a:r>
              <a:rPr lang="en-US" sz="1600" dirty="0" err="1"/>
              <a:t>ActivityEdge</a:t>
            </a:r>
            <a:r>
              <a:rPr lang="en-US" sz="1600" dirty="0"/>
              <a:t> </a:t>
            </a:r>
            <a:endParaRPr lang="en-US" sz="1600" dirty="0" smtClean="0"/>
          </a:p>
          <a:p>
            <a:endParaRPr lang="en-US" sz="1600" dirty="0"/>
          </a:p>
          <a:p>
            <a:r>
              <a:rPr lang="en-US" sz="1600" dirty="0"/>
              <a:t>If a </a:t>
            </a:r>
            <a:r>
              <a:rPr lang="en-US" sz="1600" dirty="0" err="1"/>
              <a:t>JoinNode</a:t>
            </a:r>
            <a:r>
              <a:rPr lang="en-US" sz="1600" dirty="0"/>
              <a:t> does not have a </a:t>
            </a:r>
            <a:r>
              <a:rPr lang="en-US" sz="1600" dirty="0" err="1"/>
              <a:t>joinSpec</a:t>
            </a:r>
            <a:r>
              <a:rPr lang="en-US" sz="1600" dirty="0"/>
              <a:t>, then this is equivalent to a </a:t>
            </a:r>
            <a:r>
              <a:rPr lang="en-US" sz="1600" dirty="0" err="1"/>
              <a:t>joinSpec</a:t>
            </a:r>
            <a:r>
              <a:rPr lang="en-US" sz="1600" dirty="0"/>
              <a:t> Expression with the Boolean operator “and.” That is, the implicit default </a:t>
            </a:r>
            <a:r>
              <a:rPr lang="en-US" sz="1600" dirty="0" err="1"/>
              <a:t>joinSpec</a:t>
            </a:r>
            <a:r>
              <a:rPr lang="en-US" sz="1600" dirty="0"/>
              <a:t> condition is that there is at least one token offered on each incoming </a:t>
            </a:r>
            <a:r>
              <a:rPr lang="en-US" sz="1600" dirty="0" err="1"/>
              <a:t>ActivityEdge</a:t>
            </a:r>
            <a:r>
              <a:rPr lang="en-US" sz="1600" dirty="0"/>
              <a:t>. </a:t>
            </a:r>
            <a:endParaRPr lang="en-US" sz="1600" dirty="0" smtClean="0"/>
          </a:p>
          <a:p>
            <a:endParaRPr lang="en-US" sz="1600" dirty="0"/>
          </a:p>
          <a:p>
            <a:endParaRPr lang="en-US" sz="1600" dirty="0" smtClean="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810000" y="47336"/>
            <a:ext cx="1871025" cy="523220"/>
          </a:xfrm>
          <a:prstGeom prst="rect">
            <a:avLst/>
          </a:prstGeom>
          <a:noFill/>
        </p:spPr>
        <p:txBody>
          <a:bodyPr wrap="none" rtlCol="0">
            <a:spAutoFit/>
          </a:bodyPr>
          <a:lstStyle/>
          <a:p>
            <a:r>
              <a:rPr lang="en-US" sz="2800" dirty="0" smtClean="0"/>
              <a:t>Join Nodes</a:t>
            </a:r>
            <a:endParaRPr lang="en-US" sz="2800" dirty="0">
              <a:latin typeface="+mj-lt"/>
            </a:endParaRPr>
          </a:p>
        </p:txBody>
      </p:sp>
    </p:spTree>
    <p:extLst>
      <p:ext uri="{BB962C8B-B14F-4D97-AF65-F5344CB8AC3E}">
        <p14:creationId xmlns:p14="http://schemas.microsoft.com/office/powerpoint/2010/main" val="218128639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838200"/>
            <a:ext cx="8382000" cy="5135563"/>
          </a:xfrm>
        </p:spPr>
        <p:txBody>
          <a:bodyPr/>
          <a:lstStyle/>
          <a:p>
            <a:r>
              <a:rPr lang="en-US" sz="1600" dirty="0"/>
              <a:t>If the (implicit or explicit) </a:t>
            </a:r>
            <a:r>
              <a:rPr lang="en-US" sz="1600" dirty="0" err="1"/>
              <a:t>joinSpec</a:t>
            </a:r>
            <a:r>
              <a:rPr lang="en-US" sz="1600" dirty="0"/>
              <a:t> of a </a:t>
            </a:r>
            <a:r>
              <a:rPr lang="en-US" sz="1600" dirty="0" err="1"/>
              <a:t>JoinNode</a:t>
            </a:r>
            <a:r>
              <a:rPr lang="en-US" sz="1600" dirty="0"/>
              <a:t> evaluates to true, then tokens are offered on the outgoing </a:t>
            </a:r>
            <a:r>
              <a:rPr lang="en-US" sz="1600" dirty="0" err="1"/>
              <a:t>ActivityEdge</a:t>
            </a:r>
            <a:r>
              <a:rPr lang="en-US" sz="1600" dirty="0"/>
              <a:t> of the </a:t>
            </a:r>
            <a:r>
              <a:rPr lang="en-US" sz="1600" dirty="0" err="1"/>
              <a:t>JoinNode</a:t>
            </a:r>
            <a:r>
              <a:rPr lang="en-US" sz="1600" dirty="0"/>
              <a:t> according to the following rules: </a:t>
            </a:r>
          </a:p>
          <a:p>
            <a:pPr lvl="1">
              <a:buFont typeface="Wingdings" panose="05000000000000000000" pitchFamily="2" charset="2"/>
              <a:buChar char="q"/>
            </a:pPr>
            <a:r>
              <a:rPr lang="en-US" sz="1600" dirty="0" smtClean="0"/>
              <a:t>If </a:t>
            </a:r>
            <a:r>
              <a:rPr lang="en-US" sz="1600" dirty="0"/>
              <a:t>all the tokens offered on the incoming edges are control tokens, then one control token is offered on the outgoing edge. </a:t>
            </a:r>
          </a:p>
          <a:p>
            <a:pPr lvl="1">
              <a:buFont typeface="Wingdings" panose="05000000000000000000" pitchFamily="2" charset="2"/>
              <a:buChar char="q"/>
            </a:pPr>
            <a:r>
              <a:rPr lang="en-US" sz="1600" dirty="0" smtClean="0"/>
              <a:t>If </a:t>
            </a:r>
            <a:r>
              <a:rPr lang="en-US" sz="1600" dirty="0"/>
              <a:t>some of the tokens offered on the incoming edges are control tokens and others are object tokens, then only the object tokens are offered on the outgoing edge. Tokens are offered on the outgoing edge in the same order they were offered to the join. If </a:t>
            </a:r>
            <a:r>
              <a:rPr lang="en-US" sz="1600" dirty="0" err="1"/>
              <a:t>isCombinedDuplicate</a:t>
            </a:r>
            <a:r>
              <a:rPr lang="en-US" sz="1600" dirty="0"/>
              <a:t> is true for the </a:t>
            </a:r>
            <a:r>
              <a:rPr lang="en-US" sz="1600" dirty="0" err="1"/>
              <a:t>JoinNode</a:t>
            </a:r>
            <a:r>
              <a:rPr lang="en-US" sz="1600" dirty="0"/>
              <a:t>, then before object tokens are offered to the outgoing edge, those containing objects with the same identity are combined into one token. </a:t>
            </a:r>
            <a:endParaRPr lang="en-US" sz="1600" dirty="0" smtClean="0"/>
          </a:p>
          <a:p>
            <a:pPr lvl="1">
              <a:buFont typeface="Wingdings" panose="05000000000000000000" pitchFamily="2" charset="2"/>
              <a:buChar char="q"/>
            </a:pPr>
            <a:endParaRPr lang="en-US" sz="1600" dirty="0"/>
          </a:p>
          <a:p>
            <a:r>
              <a:rPr lang="en-US" sz="1600" dirty="0"/>
              <a:t>If any tokens are offered to the outgoing </a:t>
            </a:r>
            <a:r>
              <a:rPr lang="en-US" sz="1600" dirty="0" err="1"/>
              <a:t>ActivityEdge</a:t>
            </a:r>
            <a:r>
              <a:rPr lang="en-US" sz="1600" dirty="0"/>
              <a:t> of a </a:t>
            </a:r>
            <a:r>
              <a:rPr lang="en-US" sz="1600" dirty="0" err="1"/>
              <a:t>JoinNode</a:t>
            </a:r>
            <a:r>
              <a:rPr lang="en-US" sz="1600" dirty="0"/>
              <a:t>, they shall be accepted by the target or rejected for traversal over the edge (e.g., due to a failed guard) before any more tokens are offered to the outgoing edge. </a:t>
            </a:r>
          </a:p>
          <a:p>
            <a:endParaRPr lang="en-US" sz="1600" dirty="0"/>
          </a:p>
          <a:p>
            <a:endParaRPr lang="en-US" sz="1600" dirty="0" smtClean="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810000" y="47336"/>
            <a:ext cx="1871025" cy="523220"/>
          </a:xfrm>
          <a:prstGeom prst="rect">
            <a:avLst/>
          </a:prstGeom>
          <a:noFill/>
        </p:spPr>
        <p:txBody>
          <a:bodyPr wrap="none" rtlCol="0">
            <a:spAutoFit/>
          </a:bodyPr>
          <a:lstStyle/>
          <a:p>
            <a:r>
              <a:rPr lang="en-US" sz="2800" dirty="0" smtClean="0"/>
              <a:t>Join Nodes</a:t>
            </a:r>
            <a:endParaRPr lang="en-US" sz="2800" dirty="0">
              <a:latin typeface="+mj-lt"/>
            </a:endParaRPr>
          </a:p>
        </p:txBody>
      </p:sp>
    </p:spTree>
    <p:extLst>
      <p:ext uri="{BB962C8B-B14F-4D97-AF65-F5344CB8AC3E}">
        <p14:creationId xmlns:p14="http://schemas.microsoft.com/office/powerpoint/2010/main" val="89246941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838200"/>
            <a:ext cx="8382000" cy="5135563"/>
          </a:xfrm>
        </p:spPr>
        <p:txBody>
          <a:bodyPr/>
          <a:lstStyle/>
          <a:p>
            <a:r>
              <a:rPr lang="en-US" sz="1600" dirty="0"/>
              <a:t>A </a:t>
            </a:r>
            <a:r>
              <a:rPr lang="en-US" sz="1600" dirty="0" err="1"/>
              <a:t>MergeNode</a:t>
            </a:r>
            <a:r>
              <a:rPr lang="en-US" sz="1600" dirty="0"/>
              <a:t> is a control node that brings together multiple flows without </a:t>
            </a:r>
            <a:r>
              <a:rPr lang="en-US" sz="1600" dirty="0" smtClean="0"/>
              <a:t>synchronization. </a:t>
            </a:r>
          </a:p>
          <a:p>
            <a:endParaRPr lang="en-US" sz="1600" dirty="0"/>
          </a:p>
          <a:p>
            <a:r>
              <a:rPr lang="en-US" sz="1600" dirty="0"/>
              <a:t>A </a:t>
            </a:r>
            <a:r>
              <a:rPr lang="en-US" sz="1600" dirty="0" err="1"/>
              <a:t>MergeNode</a:t>
            </a:r>
            <a:r>
              <a:rPr lang="en-US" sz="1600" dirty="0"/>
              <a:t> shall have exactly one outgoing </a:t>
            </a:r>
            <a:r>
              <a:rPr lang="en-US" sz="1600" dirty="0" err="1"/>
              <a:t>ActivityEdge</a:t>
            </a:r>
            <a:r>
              <a:rPr lang="en-US" sz="1600" dirty="0"/>
              <a:t> but may have multiple incoming </a:t>
            </a:r>
            <a:r>
              <a:rPr lang="en-US" sz="1600" dirty="0" err="1"/>
              <a:t>ActivityEdges</a:t>
            </a:r>
            <a:r>
              <a:rPr lang="en-US" sz="1600" dirty="0"/>
              <a:t>. If the outgoing edge of a </a:t>
            </a:r>
            <a:r>
              <a:rPr lang="en-US" sz="1600" dirty="0" err="1"/>
              <a:t>MergeNode</a:t>
            </a:r>
            <a:r>
              <a:rPr lang="en-US" sz="1600" dirty="0"/>
              <a:t> is a </a:t>
            </a:r>
            <a:r>
              <a:rPr lang="en-US" sz="1600" dirty="0" err="1"/>
              <a:t>ControlFlow</a:t>
            </a:r>
            <a:r>
              <a:rPr lang="en-US" sz="1600" dirty="0"/>
              <a:t>, then all incoming edges must be </a:t>
            </a:r>
            <a:r>
              <a:rPr lang="en-US" sz="1600" dirty="0" err="1"/>
              <a:t>ControlFlows</a:t>
            </a:r>
            <a:r>
              <a:rPr lang="en-US" sz="1600" dirty="0"/>
              <a:t>, and, if the outgoing edge is an </a:t>
            </a:r>
            <a:r>
              <a:rPr lang="en-US" sz="1600" dirty="0" err="1"/>
              <a:t>ObjectFlow</a:t>
            </a:r>
            <a:r>
              <a:rPr lang="en-US" sz="1600" dirty="0"/>
              <a:t>, then all incoming edges must be </a:t>
            </a:r>
            <a:r>
              <a:rPr lang="en-US" sz="1600" dirty="0" err="1"/>
              <a:t>ObjectFlows</a:t>
            </a:r>
            <a:r>
              <a:rPr lang="en-US" sz="1600" dirty="0"/>
              <a:t>. </a:t>
            </a:r>
            <a:endParaRPr lang="en-US" sz="1600" dirty="0" smtClean="0"/>
          </a:p>
          <a:p>
            <a:endParaRPr lang="en-US" sz="1600" dirty="0"/>
          </a:p>
          <a:p>
            <a:r>
              <a:rPr lang="en-US" sz="1600" dirty="0"/>
              <a:t>All tokens offered on the incoming edges of a </a:t>
            </a:r>
            <a:r>
              <a:rPr lang="en-US" sz="1600" dirty="0" err="1"/>
              <a:t>MergeNode</a:t>
            </a:r>
            <a:r>
              <a:rPr lang="en-US" sz="1600" dirty="0"/>
              <a:t> are offered to the outgoing edge </a:t>
            </a:r>
            <a:endParaRPr lang="en-US" sz="1600" dirty="0" smtClean="0"/>
          </a:p>
          <a:p>
            <a:endParaRPr lang="en-US" sz="1600" dirty="0"/>
          </a:p>
          <a:p>
            <a:r>
              <a:rPr lang="en-US" sz="1600"/>
              <a:t>There is no synchronization of flows or joining of tokens. </a:t>
            </a:r>
            <a:endParaRPr lang="en-US" sz="1600" dirty="0"/>
          </a:p>
          <a:p>
            <a:endParaRPr lang="en-US" sz="1600" dirty="0"/>
          </a:p>
          <a:p>
            <a:endParaRPr lang="en-US" sz="1600" dirty="0" smtClean="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810000" y="47336"/>
            <a:ext cx="2206053" cy="523220"/>
          </a:xfrm>
          <a:prstGeom prst="rect">
            <a:avLst/>
          </a:prstGeom>
          <a:noFill/>
        </p:spPr>
        <p:txBody>
          <a:bodyPr wrap="none" rtlCol="0">
            <a:spAutoFit/>
          </a:bodyPr>
          <a:lstStyle/>
          <a:p>
            <a:r>
              <a:rPr lang="en-US" sz="2800" dirty="0" smtClean="0"/>
              <a:t>Merge Nodes</a:t>
            </a:r>
            <a:endParaRPr lang="en-US" sz="2800" dirty="0">
              <a:latin typeface="+mj-lt"/>
            </a:endParaRPr>
          </a:p>
        </p:txBody>
      </p:sp>
    </p:spTree>
    <p:extLst>
      <p:ext uri="{BB962C8B-B14F-4D97-AF65-F5344CB8AC3E}">
        <p14:creationId xmlns:p14="http://schemas.microsoft.com/office/powerpoint/2010/main" val="1060065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990600"/>
            <a:ext cx="8382000" cy="5135563"/>
          </a:xfrm>
        </p:spPr>
        <p:txBody>
          <a:bodyPr/>
          <a:lstStyle/>
          <a:p>
            <a:r>
              <a:rPr lang="en-US" sz="2000" dirty="0"/>
              <a:t>Once it has been determined that an Action will execute, the general </a:t>
            </a:r>
            <a:r>
              <a:rPr lang="en-US" sz="2000" b="1" dirty="0"/>
              <a:t>steps for that execution </a:t>
            </a:r>
            <a:r>
              <a:rPr lang="en-US" sz="2000" dirty="0"/>
              <a:t>are as follows </a:t>
            </a:r>
            <a:r>
              <a:rPr lang="en-US" sz="2000" dirty="0" smtClean="0"/>
              <a:t>:</a:t>
            </a:r>
          </a:p>
          <a:p>
            <a:pPr lvl="1">
              <a:buFont typeface="Wingdings" panose="05000000000000000000" pitchFamily="2" charset="2"/>
              <a:buChar char="q"/>
            </a:pPr>
            <a:r>
              <a:rPr lang="en-US" sz="1800" dirty="0" smtClean="0"/>
              <a:t>The </a:t>
            </a:r>
            <a:r>
              <a:rPr lang="en-US" sz="1800" dirty="0"/>
              <a:t>Action execution </a:t>
            </a:r>
            <a:r>
              <a:rPr lang="en-US" sz="1800" b="1" dirty="0"/>
              <a:t>consumes input data </a:t>
            </a:r>
            <a:r>
              <a:rPr lang="en-US" sz="1800" dirty="0"/>
              <a:t>on all </a:t>
            </a:r>
            <a:r>
              <a:rPr lang="en-US" sz="1800" dirty="0" err="1"/>
              <a:t>InputPins</a:t>
            </a:r>
            <a:r>
              <a:rPr lang="en-US" sz="1800" dirty="0"/>
              <a:t> on the Action up to the upper multiplicity for each </a:t>
            </a:r>
            <a:r>
              <a:rPr lang="en-US" sz="1800" dirty="0" err="1"/>
              <a:t>InputPin</a:t>
            </a:r>
            <a:r>
              <a:rPr lang="en-US" sz="1800" dirty="0"/>
              <a:t>. </a:t>
            </a:r>
            <a:r>
              <a:rPr lang="en-US" sz="1800" dirty="0" smtClean="0"/>
              <a:t>If the Action is an invocation of a Behavior with streaming Parameters then the Action execution </a:t>
            </a:r>
            <a:r>
              <a:rPr lang="en-US" sz="1800" b="1" dirty="0" smtClean="0"/>
              <a:t>may consume additional data </a:t>
            </a:r>
            <a:r>
              <a:rPr lang="en-US" sz="1800" dirty="0" smtClean="0"/>
              <a:t>supplied to </a:t>
            </a:r>
            <a:r>
              <a:rPr lang="en-US" sz="1800" dirty="0" err="1" smtClean="0"/>
              <a:t>InputPins</a:t>
            </a:r>
            <a:r>
              <a:rPr lang="en-US" sz="1800" dirty="0" smtClean="0"/>
              <a:t> corresponding to streaming input </a:t>
            </a:r>
            <a:r>
              <a:rPr lang="en-US" sz="1800" dirty="0" err="1"/>
              <a:t>Parameters.Otherwise</a:t>
            </a:r>
            <a:r>
              <a:rPr lang="en-US" sz="1800" dirty="0"/>
              <a:t>, once an Action execution has started, any additional data on </a:t>
            </a:r>
            <a:r>
              <a:rPr lang="en-US" sz="1800" dirty="0" err="1"/>
              <a:t>InputPins</a:t>
            </a:r>
            <a:r>
              <a:rPr lang="en-US" sz="1800" dirty="0"/>
              <a:t> has no effect on it. </a:t>
            </a:r>
          </a:p>
          <a:p>
            <a:pPr lvl="1">
              <a:buFont typeface="Wingdings" panose="05000000000000000000" pitchFamily="2" charset="2"/>
              <a:buChar char="q"/>
            </a:pPr>
            <a:endParaRPr lang="en-US" sz="1800" dirty="0" smtClean="0"/>
          </a:p>
          <a:p>
            <a:pPr lvl="1">
              <a:buFont typeface="Wingdings" panose="05000000000000000000" pitchFamily="2" charset="2"/>
              <a:buChar char="q"/>
            </a:pPr>
            <a:r>
              <a:rPr lang="en-US" sz="1800" dirty="0" smtClean="0"/>
              <a:t>An </a:t>
            </a:r>
            <a:r>
              <a:rPr lang="en-US" sz="1800" dirty="0"/>
              <a:t>Action continues executing until it has completed </a:t>
            </a:r>
          </a:p>
          <a:p>
            <a:pPr lvl="1">
              <a:buFont typeface="Wingdings" panose="05000000000000000000" pitchFamily="2" charset="2"/>
              <a:buChar char="q"/>
            </a:pPr>
            <a:endParaRPr lang="en-US" sz="1800" dirty="0" smtClean="0"/>
          </a:p>
          <a:p>
            <a:pPr lvl="1">
              <a:buFont typeface="Wingdings" panose="05000000000000000000" pitchFamily="2" charset="2"/>
              <a:buChar char="q"/>
            </a:pPr>
            <a:r>
              <a:rPr lang="en-US" sz="1800" dirty="0" smtClean="0"/>
              <a:t>When </a:t>
            </a:r>
            <a:r>
              <a:rPr lang="en-US" sz="1800" dirty="0"/>
              <a:t>completed, an Action execution </a:t>
            </a:r>
            <a:r>
              <a:rPr lang="en-US" sz="1800" b="1" dirty="0"/>
              <a:t>provides any output data </a:t>
            </a:r>
            <a:r>
              <a:rPr lang="en-US" sz="1800" dirty="0"/>
              <a:t>on the </a:t>
            </a:r>
            <a:r>
              <a:rPr lang="en-US" sz="1800" dirty="0" err="1"/>
              <a:t>OutputPins</a:t>
            </a:r>
            <a:r>
              <a:rPr lang="en-US" sz="1800" dirty="0"/>
              <a:t> of the Action, and it </a:t>
            </a:r>
            <a:r>
              <a:rPr lang="en-US" sz="1800" dirty="0" smtClean="0"/>
              <a:t>terminates. However</a:t>
            </a:r>
            <a:r>
              <a:rPr lang="en-US" sz="1800" dirty="0"/>
              <a:t>, if the Action is an invocation of a Behavior with streaming </a:t>
            </a:r>
            <a:r>
              <a:rPr lang="en-US" sz="1800" dirty="0" smtClean="0"/>
              <a:t>Parameters, then </a:t>
            </a:r>
            <a:r>
              <a:rPr lang="en-US" sz="1800" dirty="0"/>
              <a:t>the Action execution may also post data to </a:t>
            </a:r>
            <a:r>
              <a:rPr lang="en-US" sz="1800" dirty="0" err="1"/>
              <a:t>OutputPins</a:t>
            </a:r>
            <a:r>
              <a:rPr lang="en-US" sz="1800" dirty="0"/>
              <a:t> corresponding to streaming output Parameters </a:t>
            </a:r>
            <a:r>
              <a:rPr lang="en-US" sz="1800" b="1" dirty="0"/>
              <a:t>before completion of the execution </a:t>
            </a:r>
          </a:p>
          <a:p>
            <a:pPr lvl="1">
              <a:buFont typeface="Wingdings" panose="05000000000000000000" pitchFamily="2" charset="2"/>
              <a:buChar char="q"/>
            </a:pPr>
            <a:endParaRPr lang="en-US" sz="1800" dirty="0"/>
          </a:p>
          <a:p>
            <a:pPr lvl="1">
              <a:buFont typeface="Wingdings" panose="05000000000000000000" pitchFamily="2" charset="2"/>
              <a:buChar char="q"/>
            </a:pPr>
            <a:endParaRPr lang="en-US" sz="1800" dirty="0"/>
          </a:p>
          <a:p>
            <a:pPr lvl="1">
              <a:buFont typeface="Wingdings" panose="05000000000000000000" pitchFamily="2" charset="2"/>
              <a:buChar char="q"/>
            </a:pPr>
            <a:endParaRPr lang="en-US" sz="1800" dirty="0"/>
          </a:p>
          <a:p>
            <a:endParaRPr lang="en-US" sz="28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104769" y="53109"/>
            <a:ext cx="1503938" cy="523220"/>
          </a:xfrm>
          <a:prstGeom prst="rect">
            <a:avLst/>
          </a:prstGeom>
          <a:noFill/>
        </p:spPr>
        <p:txBody>
          <a:bodyPr wrap="none" rtlCol="0">
            <a:spAutoFit/>
          </a:bodyPr>
          <a:lstStyle/>
          <a:p>
            <a:r>
              <a:rPr lang="en-US" sz="2800" dirty="0" smtClean="0">
                <a:latin typeface="+mj-lt"/>
              </a:rPr>
              <a:t>Actions</a:t>
            </a:r>
            <a:endParaRPr lang="en-US" sz="2800" dirty="0">
              <a:latin typeface="+mj-lt"/>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372241512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838200"/>
            <a:ext cx="8382000" cy="5135563"/>
          </a:xfrm>
        </p:spPr>
        <p:txBody>
          <a:bodyPr/>
          <a:lstStyle/>
          <a:p>
            <a:r>
              <a:rPr lang="en-US" sz="1600" dirty="0"/>
              <a:t>A </a:t>
            </a:r>
            <a:r>
              <a:rPr lang="en-US" sz="1600" dirty="0" err="1"/>
              <a:t>DecisionNode</a:t>
            </a:r>
            <a:r>
              <a:rPr lang="en-US" sz="1600" dirty="0"/>
              <a:t> is a </a:t>
            </a:r>
            <a:r>
              <a:rPr lang="en-US" sz="1600" dirty="0" err="1"/>
              <a:t>ControlNode</a:t>
            </a:r>
            <a:r>
              <a:rPr lang="en-US" sz="1600" dirty="0"/>
              <a:t> that chooses between outgoing </a:t>
            </a:r>
            <a:r>
              <a:rPr lang="en-US" sz="1600" dirty="0" smtClean="0"/>
              <a:t>flows. </a:t>
            </a:r>
          </a:p>
          <a:p>
            <a:endParaRPr lang="en-US" sz="1600" dirty="0"/>
          </a:p>
          <a:p>
            <a:r>
              <a:rPr lang="en-US" sz="1600" dirty="0"/>
              <a:t>A </a:t>
            </a:r>
            <a:r>
              <a:rPr lang="en-US" sz="1600" dirty="0" err="1"/>
              <a:t>DecisionNode</a:t>
            </a:r>
            <a:r>
              <a:rPr lang="en-US" sz="1600" dirty="0"/>
              <a:t> shall have at least one and at most two incoming </a:t>
            </a:r>
            <a:r>
              <a:rPr lang="en-US" sz="1600" dirty="0" err="1"/>
              <a:t>ActivityEdges</a:t>
            </a:r>
            <a:r>
              <a:rPr lang="en-US" sz="1600" dirty="0"/>
              <a:t>, and at least one outgoing </a:t>
            </a:r>
            <a:r>
              <a:rPr lang="en-US" sz="1600" dirty="0" err="1"/>
              <a:t>ActivityEdge</a:t>
            </a:r>
            <a:r>
              <a:rPr lang="en-US" sz="1600" dirty="0"/>
              <a:t>. </a:t>
            </a:r>
            <a:endParaRPr lang="en-US" sz="1600" dirty="0" smtClean="0"/>
          </a:p>
          <a:p>
            <a:endParaRPr lang="en-US" sz="1600" dirty="0"/>
          </a:p>
          <a:p>
            <a:r>
              <a:rPr lang="en-US" sz="1600" dirty="0"/>
              <a:t>If it has two incoming edges, then one shall be identified as the </a:t>
            </a:r>
            <a:r>
              <a:rPr lang="en-US" sz="1600" dirty="0" err="1"/>
              <a:t>decisionInputFlow</a:t>
            </a:r>
            <a:r>
              <a:rPr lang="en-US" sz="1600" dirty="0"/>
              <a:t>, the other being called the </a:t>
            </a:r>
            <a:r>
              <a:rPr lang="en-US" sz="1600" i="1" dirty="0"/>
              <a:t>primary incoming edge. </a:t>
            </a:r>
            <a:endParaRPr lang="en-US" sz="1600" dirty="0"/>
          </a:p>
          <a:p>
            <a:endParaRPr lang="en-US" sz="1600" dirty="0"/>
          </a:p>
          <a:p>
            <a:r>
              <a:rPr lang="en-US" sz="1600" dirty="0"/>
              <a:t>If the </a:t>
            </a:r>
            <a:r>
              <a:rPr lang="en-US" sz="1600" dirty="0" err="1"/>
              <a:t>DecisionNode</a:t>
            </a:r>
            <a:r>
              <a:rPr lang="en-US" sz="1600" dirty="0"/>
              <a:t> has only one incoming edge, then it is the primary incoming </a:t>
            </a:r>
            <a:r>
              <a:rPr lang="en-US" sz="1600" dirty="0" smtClean="0"/>
              <a:t>edge.</a:t>
            </a:r>
          </a:p>
          <a:p>
            <a:endParaRPr lang="en-US" sz="1600" dirty="0"/>
          </a:p>
          <a:p>
            <a:r>
              <a:rPr lang="en-US" sz="1600" dirty="0"/>
              <a:t>If the primary incoming edge of a </a:t>
            </a:r>
            <a:r>
              <a:rPr lang="en-US" sz="1600" dirty="0" err="1"/>
              <a:t>DecisionNode</a:t>
            </a:r>
            <a:r>
              <a:rPr lang="en-US" sz="1600" dirty="0"/>
              <a:t> is a </a:t>
            </a:r>
            <a:r>
              <a:rPr lang="en-US" sz="1600" dirty="0" err="1"/>
              <a:t>ControlFlow</a:t>
            </a:r>
            <a:r>
              <a:rPr lang="en-US" sz="1600" dirty="0"/>
              <a:t>, then all outgoing edges shall be </a:t>
            </a:r>
            <a:r>
              <a:rPr lang="en-US" sz="1600" dirty="0" err="1"/>
              <a:t>ControlFlows</a:t>
            </a:r>
            <a:r>
              <a:rPr lang="en-US" sz="1600" dirty="0"/>
              <a:t> and, if the primary incoming edge is an </a:t>
            </a:r>
            <a:r>
              <a:rPr lang="en-US" sz="1600" dirty="0" err="1"/>
              <a:t>ObjectFlow</a:t>
            </a:r>
            <a:r>
              <a:rPr lang="en-US" sz="1600" dirty="0"/>
              <a:t>, then all outgoing edges shall be </a:t>
            </a:r>
            <a:r>
              <a:rPr lang="en-US" sz="1600" dirty="0" err="1"/>
              <a:t>ObjectFlows</a:t>
            </a:r>
            <a:r>
              <a:rPr lang="en-US" sz="1600" dirty="0"/>
              <a:t>. </a:t>
            </a:r>
            <a:endParaRPr lang="en-US" sz="1600" dirty="0" smtClean="0"/>
          </a:p>
          <a:p>
            <a:endParaRPr lang="en-US" sz="1600" dirty="0"/>
          </a:p>
          <a:p>
            <a:r>
              <a:rPr lang="en-US" sz="1600" dirty="0"/>
              <a:t>A </a:t>
            </a:r>
            <a:r>
              <a:rPr lang="en-US" sz="1600" dirty="0" err="1"/>
              <a:t>DecisionNode</a:t>
            </a:r>
            <a:r>
              <a:rPr lang="en-US" sz="1600" dirty="0"/>
              <a:t> accepts tokens on its primary incoming edge and offers them to all its outgoing </a:t>
            </a:r>
            <a:r>
              <a:rPr lang="en-US" sz="1600" dirty="0" smtClean="0"/>
              <a:t>edges. </a:t>
            </a:r>
            <a:r>
              <a:rPr lang="en-US" sz="1600" dirty="0"/>
              <a:t>However, each token offered on the primary incoming edge shall traverse at most one outgoing edge. Tokens are not duplicated. </a:t>
            </a:r>
            <a:endParaRPr lang="en-US" sz="1600" dirty="0" smtClean="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810000" y="47336"/>
            <a:ext cx="2507418" cy="523220"/>
          </a:xfrm>
          <a:prstGeom prst="rect">
            <a:avLst/>
          </a:prstGeom>
          <a:noFill/>
        </p:spPr>
        <p:txBody>
          <a:bodyPr wrap="none" rtlCol="0">
            <a:spAutoFit/>
          </a:bodyPr>
          <a:lstStyle/>
          <a:p>
            <a:r>
              <a:rPr lang="en-US" sz="2800" dirty="0" smtClean="0"/>
              <a:t>Decision Nodes</a:t>
            </a:r>
            <a:endParaRPr lang="en-US" sz="2800" dirty="0">
              <a:latin typeface="+mj-lt"/>
            </a:endParaRPr>
          </a:p>
        </p:txBody>
      </p:sp>
    </p:spTree>
    <p:extLst>
      <p:ext uri="{BB962C8B-B14F-4D97-AF65-F5344CB8AC3E}">
        <p14:creationId xmlns:p14="http://schemas.microsoft.com/office/powerpoint/2010/main" val="295871544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838200"/>
            <a:ext cx="8382000" cy="5135563"/>
          </a:xfrm>
        </p:spPr>
        <p:txBody>
          <a:bodyPr/>
          <a:lstStyle/>
          <a:p>
            <a:r>
              <a:rPr lang="en-US" sz="1400" dirty="0" smtClean="0"/>
              <a:t>If any of the outgoing edges of a </a:t>
            </a:r>
            <a:r>
              <a:rPr lang="en-US" sz="1400" dirty="0" err="1" smtClean="0"/>
              <a:t>DecisionNode</a:t>
            </a:r>
            <a:r>
              <a:rPr lang="en-US" sz="1400" dirty="0" smtClean="0"/>
              <a:t> have guards, then these are evaluated for each incoming token. The order in which guards are evaluated is not defined and may be evaluated concurrently.</a:t>
            </a:r>
          </a:p>
          <a:p>
            <a:endParaRPr lang="en-US" sz="1400" dirty="0" smtClean="0"/>
          </a:p>
          <a:p>
            <a:r>
              <a:rPr lang="en-US" sz="1400" dirty="0" smtClean="0"/>
              <a:t>If the primary incoming edge of a </a:t>
            </a:r>
            <a:r>
              <a:rPr lang="en-US" sz="1400" dirty="0" err="1" smtClean="0"/>
              <a:t>DecisionNode</a:t>
            </a:r>
            <a:r>
              <a:rPr lang="en-US" sz="1400" dirty="0" smtClean="0"/>
              <a:t> is an </a:t>
            </a:r>
            <a:r>
              <a:rPr lang="en-US" sz="1400" dirty="0" err="1" smtClean="0"/>
              <a:t>ObjectFlow</a:t>
            </a:r>
            <a:r>
              <a:rPr lang="en-US" sz="1400" dirty="0" smtClean="0"/>
              <a:t>, and the </a:t>
            </a:r>
            <a:r>
              <a:rPr lang="en-US" sz="1400" dirty="0" err="1" smtClean="0"/>
              <a:t>DecisionNode</a:t>
            </a:r>
            <a:r>
              <a:rPr lang="en-US" sz="1400" dirty="0" smtClean="0"/>
              <a:t> does not have a </a:t>
            </a:r>
            <a:r>
              <a:rPr lang="en-US" sz="1400" dirty="0" err="1" smtClean="0"/>
              <a:t>decisionInput</a:t>
            </a:r>
            <a:r>
              <a:rPr lang="en-US" sz="1400" dirty="0" smtClean="0"/>
              <a:t> or </a:t>
            </a:r>
            <a:r>
              <a:rPr lang="en-US" sz="1400" dirty="0" err="1" smtClean="0"/>
              <a:t>decisionInputFlow</a:t>
            </a:r>
            <a:r>
              <a:rPr lang="en-US" sz="1400" dirty="0" smtClean="0"/>
              <a:t>, then the value contained in an incoming object token may be used in the evaluation of the guards on outgoing </a:t>
            </a:r>
            <a:r>
              <a:rPr lang="en-US" sz="1400" dirty="0" err="1" smtClean="0"/>
              <a:t>ObjectFlows</a:t>
            </a:r>
            <a:r>
              <a:rPr lang="en-US" sz="1400" dirty="0" smtClean="0"/>
              <a:t> </a:t>
            </a:r>
          </a:p>
          <a:p>
            <a:endParaRPr lang="en-US" sz="1400" dirty="0" smtClean="0"/>
          </a:p>
          <a:p>
            <a:r>
              <a:rPr lang="en-US" sz="1400" dirty="0" smtClean="0"/>
              <a:t>If a </a:t>
            </a:r>
            <a:r>
              <a:rPr lang="en-US" sz="1400" dirty="0" err="1" smtClean="0"/>
              <a:t>DecisionNode</a:t>
            </a:r>
            <a:r>
              <a:rPr lang="en-US" sz="1400" dirty="0" smtClean="0"/>
              <a:t> has a </a:t>
            </a:r>
            <a:r>
              <a:rPr lang="en-US" sz="1400" dirty="0" err="1" smtClean="0"/>
              <a:t>decisionInputFlow</a:t>
            </a:r>
            <a:r>
              <a:rPr lang="en-US" sz="1400" dirty="0" smtClean="0"/>
              <a:t>, then a token must be offered on both the primary incoming edge and the </a:t>
            </a:r>
            <a:r>
              <a:rPr lang="en-US" sz="1400" dirty="0" err="1" smtClean="0"/>
              <a:t>decisionInputFlow</a:t>
            </a:r>
            <a:r>
              <a:rPr lang="en-US" sz="1400" dirty="0" smtClean="0"/>
              <a:t> before the token from the primary incoming edge is offered to the outgoing edges.</a:t>
            </a:r>
          </a:p>
          <a:p>
            <a:endParaRPr lang="en-US" sz="1400" dirty="0" smtClean="0"/>
          </a:p>
          <a:p>
            <a:r>
              <a:rPr lang="en-US" sz="1400" dirty="0" smtClean="0"/>
              <a:t>If the </a:t>
            </a:r>
            <a:r>
              <a:rPr lang="en-US" sz="1400" dirty="0" err="1" smtClean="0"/>
              <a:t>DecisionNode</a:t>
            </a:r>
            <a:r>
              <a:rPr lang="en-US" sz="1400" dirty="0" smtClean="0"/>
              <a:t> does not have a </a:t>
            </a:r>
            <a:r>
              <a:rPr lang="en-US" sz="1400" dirty="0" err="1" smtClean="0"/>
              <a:t>decisionInput</a:t>
            </a:r>
            <a:r>
              <a:rPr lang="en-US" sz="1400" dirty="0" smtClean="0"/>
              <a:t>, then the value contained in the object token on the </a:t>
            </a:r>
            <a:r>
              <a:rPr lang="en-US" sz="1400" dirty="0" err="1" smtClean="0"/>
              <a:t>decisionInputFlow</a:t>
            </a:r>
            <a:r>
              <a:rPr lang="en-US" sz="1400" dirty="0" smtClean="0"/>
              <a:t> is made available to the guards on each outgoing edge, regardless of whether the primary incoming flow is a </a:t>
            </a:r>
            <a:r>
              <a:rPr lang="en-US" sz="1400" dirty="0" err="1" smtClean="0"/>
              <a:t>ControlFlow</a:t>
            </a:r>
            <a:r>
              <a:rPr lang="en-US" sz="1400" dirty="0" smtClean="0"/>
              <a:t> or an </a:t>
            </a:r>
            <a:r>
              <a:rPr lang="en-US" sz="1400" dirty="0" err="1" smtClean="0"/>
              <a:t>ObjectFlow</a:t>
            </a:r>
            <a:r>
              <a:rPr lang="en-US" sz="1400" dirty="0" smtClean="0"/>
              <a:t> </a:t>
            </a:r>
          </a:p>
          <a:p>
            <a:endParaRPr lang="en-US" sz="1400" dirty="0" smtClean="0"/>
          </a:p>
          <a:p>
            <a:r>
              <a:rPr lang="en-US" sz="1400" dirty="0" smtClean="0"/>
              <a:t>If a </a:t>
            </a:r>
            <a:r>
              <a:rPr lang="en-US" sz="1400" dirty="0" err="1" smtClean="0"/>
              <a:t>DecisionNode</a:t>
            </a:r>
            <a:r>
              <a:rPr lang="en-US" sz="1400" dirty="0" smtClean="0"/>
              <a:t> has a </a:t>
            </a:r>
            <a:r>
              <a:rPr lang="en-US" sz="1400" dirty="0" err="1" smtClean="0"/>
              <a:t>decisionInput</a:t>
            </a:r>
            <a:r>
              <a:rPr lang="en-US" sz="1400" dirty="0" smtClean="0"/>
              <a:t>, then this must be a Behavior with a return Parameter and no other output Parameters </a:t>
            </a:r>
            <a:r>
              <a:rPr lang="en-US" sz="1400" dirty="0"/>
              <a:t>This Behavior is invoked for each incoming (control or object) token, and the result returned from the Behavior is available in the evaluation of the guards on outgoing edges. </a:t>
            </a:r>
            <a:endParaRPr lang="en-US" sz="1400" dirty="0" smtClean="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287258" cy="338554"/>
          </a:xfrm>
          <a:prstGeom prst="rect">
            <a:avLst/>
          </a:prstGeom>
          <a:noFill/>
        </p:spPr>
        <p:txBody>
          <a:bodyPr wrap="none" rtlCol="0">
            <a:spAutoFit/>
          </a:bodyPr>
          <a:lstStyle/>
          <a:p>
            <a:r>
              <a:rPr lang="en-US" sz="1600" dirty="0" smtClean="0"/>
              <a:t>*</a:t>
            </a:r>
            <a:endParaRPr lang="en-US" sz="1600" dirty="0"/>
          </a:p>
        </p:txBody>
      </p:sp>
      <p:sp>
        <p:nvSpPr>
          <p:cNvPr id="7" name="TextBox 6"/>
          <p:cNvSpPr txBox="1"/>
          <p:nvPr/>
        </p:nvSpPr>
        <p:spPr>
          <a:xfrm>
            <a:off x="3810000" y="47336"/>
            <a:ext cx="2177199" cy="461665"/>
          </a:xfrm>
          <a:prstGeom prst="rect">
            <a:avLst/>
          </a:prstGeom>
          <a:noFill/>
        </p:spPr>
        <p:txBody>
          <a:bodyPr wrap="none" rtlCol="0">
            <a:spAutoFit/>
          </a:bodyPr>
          <a:lstStyle/>
          <a:p>
            <a:r>
              <a:rPr lang="en-US" sz="2400" dirty="0" smtClean="0"/>
              <a:t>Decision Nodes</a:t>
            </a:r>
            <a:endParaRPr lang="en-US" sz="2400" dirty="0">
              <a:latin typeface="+mj-lt"/>
            </a:endParaRPr>
          </a:p>
        </p:txBody>
      </p:sp>
    </p:spTree>
    <p:extLst>
      <p:ext uri="{BB962C8B-B14F-4D97-AF65-F5344CB8AC3E}">
        <p14:creationId xmlns:p14="http://schemas.microsoft.com/office/powerpoint/2010/main" val="99244196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838200"/>
            <a:ext cx="8382000" cy="5135563"/>
          </a:xfrm>
        </p:spPr>
        <p:txBody>
          <a:bodyPr/>
          <a:lstStyle/>
          <a:p>
            <a:r>
              <a:rPr lang="en-US" sz="1600" dirty="0"/>
              <a:t>If the primary incoming edge of a </a:t>
            </a:r>
            <a:r>
              <a:rPr lang="en-US" sz="1600" dirty="0" err="1"/>
              <a:t>DecisionNode</a:t>
            </a:r>
            <a:r>
              <a:rPr lang="en-US" sz="1600" dirty="0"/>
              <a:t> is a </a:t>
            </a:r>
            <a:r>
              <a:rPr lang="en-US" sz="1600" dirty="0" err="1"/>
              <a:t>ControlFlow</a:t>
            </a:r>
            <a:r>
              <a:rPr lang="en-US" sz="1600" dirty="0"/>
              <a:t>, and the </a:t>
            </a:r>
            <a:r>
              <a:rPr lang="en-US" sz="1600" dirty="0" err="1"/>
              <a:t>DecisionNode</a:t>
            </a:r>
            <a:r>
              <a:rPr lang="en-US" sz="1600" dirty="0"/>
              <a:t> has a </a:t>
            </a:r>
            <a:r>
              <a:rPr lang="en-US" sz="1600" dirty="0" err="1"/>
              <a:t>decisionInput</a:t>
            </a:r>
            <a:r>
              <a:rPr lang="en-US" sz="1600" dirty="0"/>
              <a:t> but not a </a:t>
            </a:r>
            <a:r>
              <a:rPr lang="en-US" sz="1600" dirty="0" err="1"/>
              <a:t>decisionInputFlow</a:t>
            </a:r>
            <a:r>
              <a:rPr lang="en-US" sz="1600" dirty="0"/>
              <a:t>, then the </a:t>
            </a:r>
            <a:r>
              <a:rPr lang="en-US" sz="1600" dirty="0" err="1"/>
              <a:t>decisionInput</a:t>
            </a:r>
            <a:r>
              <a:rPr lang="en-US" sz="1600" dirty="0"/>
              <a:t> shall have no input Parameters. However, if the </a:t>
            </a:r>
            <a:r>
              <a:rPr lang="en-US" sz="1600" dirty="0" err="1"/>
              <a:t>DecisionNode</a:t>
            </a:r>
            <a:r>
              <a:rPr lang="en-US" sz="1600" dirty="0"/>
              <a:t> has both a </a:t>
            </a:r>
            <a:r>
              <a:rPr lang="en-US" sz="1600" dirty="0" err="1"/>
              <a:t>decisionInput</a:t>
            </a:r>
            <a:r>
              <a:rPr lang="en-US" sz="1600" dirty="0"/>
              <a:t> and a </a:t>
            </a:r>
            <a:r>
              <a:rPr lang="en-US" sz="1600" dirty="0" err="1"/>
              <a:t>decisionInputFlow</a:t>
            </a:r>
            <a:r>
              <a:rPr lang="en-US" sz="1600" dirty="0"/>
              <a:t>, then the </a:t>
            </a:r>
            <a:r>
              <a:rPr lang="en-US" sz="1600" dirty="0" err="1"/>
              <a:t>decisionInput</a:t>
            </a:r>
            <a:r>
              <a:rPr lang="en-US" sz="1600" dirty="0"/>
              <a:t> shall have a single in Parameter, and the value contained in the object token offered on the </a:t>
            </a:r>
            <a:r>
              <a:rPr lang="en-US" sz="1600" dirty="0" err="1"/>
              <a:t>decisionInputFlow</a:t>
            </a:r>
            <a:r>
              <a:rPr lang="en-US" sz="1600" dirty="0"/>
              <a:t> shall be </a:t>
            </a:r>
            <a:r>
              <a:rPr lang="en-US" sz="1600" dirty="0" smtClean="0"/>
              <a:t>passed </a:t>
            </a:r>
            <a:r>
              <a:rPr lang="en-US" sz="1600" dirty="0"/>
              <a:t>via this Parameter when the Behavior is invoked </a:t>
            </a:r>
            <a:endParaRPr lang="en-US" sz="1600" dirty="0" smtClean="0"/>
          </a:p>
          <a:p>
            <a:endParaRPr lang="en-US" sz="1600" dirty="0"/>
          </a:p>
          <a:p>
            <a:r>
              <a:rPr lang="en-US" sz="1600" dirty="0"/>
              <a:t>If the primary incoming edge of a </a:t>
            </a:r>
            <a:r>
              <a:rPr lang="en-US" sz="1600" dirty="0" err="1"/>
              <a:t>DecisionNode</a:t>
            </a:r>
            <a:r>
              <a:rPr lang="en-US" sz="1600" dirty="0"/>
              <a:t> is an </a:t>
            </a:r>
            <a:r>
              <a:rPr lang="en-US" sz="1600" dirty="0" err="1"/>
              <a:t>ObjectFlow</a:t>
            </a:r>
            <a:r>
              <a:rPr lang="en-US" sz="1600" dirty="0"/>
              <a:t>, and the </a:t>
            </a:r>
            <a:r>
              <a:rPr lang="en-US" sz="1600" dirty="0" err="1"/>
              <a:t>DecisionNode</a:t>
            </a:r>
            <a:r>
              <a:rPr lang="en-US" sz="1600" dirty="0"/>
              <a:t> has a </a:t>
            </a:r>
            <a:r>
              <a:rPr lang="en-US" sz="1600" dirty="0" err="1"/>
              <a:t>decisionInput</a:t>
            </a:r>
            <a:r>
              <a:rPr lang="en-US" sz="1600" dirty="0"/>
              <a:t> but not a </a:t>
            </a:r>
            <a:r>
              <a:rPr lang="en-US" sz="1600" dirty="0" err="1"/>
              <a:t>decisionInputFlow</a:t>
            </a:r>
            <a:r>
              <a:rPr lang="en-US" sz="1600" dirty="0"/>
              <a:t>, then the </a:t>
            </a:r>
            <a:r>
              <a:rPr lang="en-US" sz="1600" dirty="0" err="1"/>
              <a:t>decisionInput</a:t>
            </a:r>
            <a:r>
              <a:rPr lang="en-US" sz="1600" dirty="0"/>
              <a:t> shall have an in Parameter and the value contained in an object token offered on the primary incoming edge is passed via this Parameter when the Behavior is invoked for the token. However, if the </a:t>
            </a:r>
            <a:r>
              <a:rPr lang="en-US" sz="1600" dirty="0" err="1"/>
              <a:t>DecisionNode</a:t>
            </a:r>
            <a:r>
              <a:rPr lang="en-US" sz="1600" dirty="0"/>
              <a:t> has both a </a:t>
            </a:r>
            <a:r>
              <a:rPr lang="en-US" sz="1600" dirty="0" err="1"/>
              <a:t>decisionInputFlow</a:t>
            </a:r>
            <a:r>
              <a:rPr lang="en-US" sz="1600" dirty="0"/>
              <a:t> and a </a:t>
            </a:r>
            <a:r>
              <a:rPr lang="en-US" sz="1600" dirty="0" err="1"/>
              <a:t>decisionInput</a:t>
            </a:r>
            <a:r>
              <a:rPr lang="en-US" sz="1600" dirty="0"/>
              <a:t>, then the </a:t>
            </a:r>
            <a:r>
              <a:rPr lang="en-US" sz="1600" dirty="0" err="1"/>
              <a:t>decisionInput</a:t>
            </a:r>
            <a:r>
              <a:rPr lang="en-US" sz="1600" dirty="0"/>
              <a:t> shall have two in Parameters, with the value contained in the object token offered on the primary incoming edge passed via the first Parameter and the value contained in the object token offered on the </a:t>
            </a:r>
            <a:r>
              <a:rPr lang="en-US" sz="1600" dirty="0" err="1"/>
              <a:t>decisionInputFlow</a:t>
            </a:r>
            <a:r>
              <a:rPr lang="en-US" sz="1600" dirty="0"/>
              <a:t> passed via the second Parameter when the Behavior is invoked </a:t>
            </a:r>
            <a:endParaRPr lang="en-US" sz="1600" dirty="0" smtClean="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810000" y="47336"/>
            <a:ext cx="2507418" cy="523220"/>
          </a:xfrm>
          <a:prstGeom prst="rect">
            <a:avLst/>
          </a:prstGeom>
          <a:noFill/>
        </p:spPr>
        <p:txBody>
          <a:bodyPr wrap="none" rtlCol="0">
            <a:spAutoFit/>
          </a:bodyPr>
          <a:lstStyle/>
          <a:p>
            <a:r>
              <a:rPr lang="en-US" sz="2800" dirty="0" smtClean="0"/>
              <a:t>Decision Nodes</a:t>
            </a:r>
            <a:endParaRPr lang="en-US" sz="2800" dirty="0">
              <a:latin typeface="+mj-lt"/>
            </a:endParaRPr>
          </a:p>
        </p:txBody>
      </p:sp>
    </p:spTree>
    <p:extLst>
      <p:ext uri="{BB962C8B-B14F-4D97-AF65-F5344CB8AC3E}">
        <p14:creationId xmlns:p14="http://schemas.microsoft.com/office/powerpoint/2010/main" val="71798759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838200"/>
            <a:ext cx="8382000" cy="5135563"/>
          </a:xfrm>
        </p:spPr>
        <p:txBody>
          <a:bodyPr/>
          <a:lstStyle/>
          <a:p>
            <a:r>
              <a:rPr lang="en-US" sz="1600" dirty="0"/>
              <a:t>A token offered on the primary incoming edge of a </a:t>
            </a:r>
            <a:r>
              <a:rPr lang="en-US" sz="1600" dirty="0" err="1"/>
              <a:t>DecisionNode</a:t>
            </a:r>
            <a:r>
              <a:rPr lang="en-US" sz="1600" dirty="0"/>
              <a:t> shall not traverse any outgoing edge for which the guard evaluates to false. If there are multiple outgoing edges that either have no guard or that have a guard that evaluates to true, then the incoming token shall traverse at most one of these edges. If exactly one target of an unblocked outgoing edge accepts the token, then the token traverses the corresponding edge and all other offers are withdrawn. If multiple targets accept the token simultaneously, then the token traverses only one of the edges corresponding to the accepting targets, but which one is not determined by this specification. </a:t>
            </a:r>
            <a:endParaRPr lang="en-US" sz="1600" dirty="0" smtClean="0"/>
          </a:p>
          <a:p>
            <a:endParaRPr lang="en-US" sz="1600" dirty="0"/>
          </a:p>
          <a:p>
            <a:r>
              <a:rPr lang="en-US" sz="1600" dirty="0"/>
              <a:t>In order to avoid non-deterministic behavior, the modeler should arrange that at most one guard evaluate to true for each incoming token. </a:t>
            </a:r>
            <a:endParaRPr lang="en-US" sz="1600" dirty="0" smtClean="0"/>
          </a:p>
          <a:p>
            <a:endParaRPr lang="en-US" sz="1600" dirty="0"/>
          </a:p>
          <a:p>
            <a:r>
              <a:rPr lang="en-US" sz="1600" dirty="0"/>
              <a:t>For use only with </a:t>
            </a:r>
            <a:r>
              <a:rPr lang="en-US" sz="1600" dirty="0" err="1"/>
              <a:t>DecisionNodes</a:t>
            </a:r>
            <a:r>
              <a:rPr lang="en-US" sz="1600" dirty="0"/>
              <a:t>, a predefined guard “else” (represented as an Expression with “else” as its operator and no operands) may be used for at most one outgoing edge. This guard evaluates to true only if the token is not accepted by any other outgoing edge from the </a:t>
            </a:r>
            <a:r>
              <a:rPr lang="en-US" sz="1600" dirty="0" err="1"/>
              <a:t>DecisionNode</a:t>
            </a:r>
            <a:r>
              <a:rPr lang="en-US" sz="1600" dirty="0"/>
              <a:t> </a:t>
            </a:r>
            <a:endParaRPr lang="en-US" sz="1600" dirty="0" smtClean="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810000" y="47336"/>
            <a:ext cx="2507418" cy="523220"/>
          </a:xfrm>
          <a:prstGeom prst="rect">
            <a:avLst/>
          </a:prstGeom>
          <a:noFill/>
        </p:spPr>
        <p:txBody>
          <a:bodyPr wrap="none" rtlCol="0">
            <a:spAutoFit/>
          </a:bodyPr>
          <a:lstStyle/>
          <a:p>
            <a:r>
              <a:rPr lang="en-US" sz="2800" dirty="0" smtClean="0"/>
              <a:t>Decision Nodes</a:t>
            </a:r>
            <a:endParaRPr lang="en-US" sz="2800" dirty="0">
              <a:latin typeface="+mj-lt"/>
            </a:endParaRPr>
          </a:p>
        </p:txBody>
      </p:sp>
    </p:spTree>
    <p:extLst>
      <p:ext uri="{BB962C8B-B14F-4D97-AF65-F5344CB8AC3E}">
        <p14:creationId xmlns:p14="http://schemas.microsoft.com/office/powerpoint/2010/main" val="160155881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810000" y="47336"/>
            <a:ext cx="1523174" cy="523220"/>
          </a:xfrm>
          <a:prstGeom prst="rect">
            <a:avLst/>
          </a:prstGeom>
          <a:noFill/>
        </p:spPr>
        <p:txBody>
          <a:bodyPr wrap="none" rtlCol="0">
            <a:spAutoFit/>
          </a:bodyPr>
          <a:lstStyle/>
          <a:p>
            <a:r>
              <a:rPr lang="en-US" sz="2800" dirty="0" smtClean="0"/>
              <a:t>Notation</a:t>
            </a:r>
            <a:endParaRPr lang="en-US" sz="2800" dirty="0">
              <a:latin typeface="+mj-lt"/>
            </a:endParaRPr>
          </a:p>
        </p:txBody>
      </p:sp>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6825" y="1266937"/>
            <a:ext cx="1263650" cy="741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0425" y="2008822"/>
            <a:ext cx="2019300"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2490785"/>
            <a:ext cx="3800475"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0099" y="3459163"/>
            <a:ext cx="189547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8"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075" y="3957113"/>
            <a:ext cx="3556000" cy="1102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9"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 y="5155313"/>
            <a:ext cx="3324225"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4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24606" y="1637879"/>
            <a:ext cx="4090987" cy="96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41"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81713" y="2757488"/>
            <a:ext cx="1724025"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42"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93354" y="3527423"/>
            <a:ext cx="3019425" cy="134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43" name="Picture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24606" y="5155313"/>
            <a:ext cx="39814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32777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0" y="47336"/>
            <a:ext cx="1523174" cy="523220"/>
          </a:xfrm>
          <a:prstGeom prst="rect">
            <a:avLst/>
          </a:prstGeom>
          <a:noFill/>
        </p:spPr>
        <p:txBody>
          <a:bodyPr wrap="none" rtlCol="0">
            <a:spAutoFit/>
          </a:bodyPr>
          <a:lstStyle/>
          <a:p>
            <a:r>
              <a:rPr lang="en-US" sz="2800" dirty="0" smtClean="0"/>
              <a:t>Notation</a:t>
            </a:r>
            <a:endParaRPr lang="en-US" sz="2800" dirty="0">
              <a:latin typeface="+mj-lt"/>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824" y="914400"/>
            <a:ext cx="5086350"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7961" y="2066925"/>
            <a:ext cx="205740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824" y="2667000"/>
            <a:ext cx="7296976" cy="1467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8898" y="4146817"/>
            <a:ext cx="2295525"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4546867"/>
            <a:ext cx="3238500"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3"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5899417"/>
            <a:ext cx="445770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339791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0" y="47336"/>
            <a:ext cx="1680268" cy="523220"/>
          </a:xfrm>
          <a:prstGeom prst="rect">
            <a:avLst/>
          </a:prstGeom>
          <a:noFill/>
        </p:spPr>
        <p:txBody>
          <a:bodyPr wrap="none" rtlCol="0">
            <a:spAutoFit/>
          </a:bodyPr>
          <a:lstStyle/>
          <a:p>
            <a:r>
              <a:rPr lang="en-US" sz="2800" dirty="0" smtClean="0"/>
              <a:t>Examples</a:t>
            </a:r>
            <a:endParaRPr lang="en-US" sz="2800" dirty="0">
              <a:latin typeface="+mj-lt"/>
            </a:endParaRP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447800"/>
            <a:ext cx="27813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463800"/>
            <a:ext cx="20383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048000"/>
            <a:ext cx="3724275"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9675" y="4733925"/>
            <a:ext cx="1905000"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1111250"/>
            <a:ext cx="3933825" cy="173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7"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0" y="2871787"/>
            <a:ext cx="1876425"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8"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14068" y="3352801"/>
            <a:ext cx="2995895"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9"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81684" y="5334000"/>
            <a:ext cx="180975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892263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0" y="47336"/>
            <a:ext cx="1680268" cy="523220"/>
          </a:xfrm>
          <a:prstGeom prst="rect">
            <a:avLst/>
          </a:prstGeom>
          <a:noFill/>
        </p:spPr>
        <p:txBody>
          <a:bodyPr wrap="none" rtlCol="0">
            <a:spAutoFit/>
          </a:bodyPr>
          <a:lstStyle/>
          <a:p>
            <a:r>
              <a:rPr lang="en-US" sz="2800" dirty="0" smtClean="0"/>
              <a:t>Examples</a:t>
            </a:r>
            <a:endParaRPr lang="en-US" sz="2800" dirty="0">
              <a:latin typeface="+mj-l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95400"/>
            <a:ext cx="2352675"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7312" y="2667000"/>
            <a:ext cx="1314450"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343275"/>
            <a:ext cx="4619625"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4887" y="5026025"/>
            <a:ext cx="201930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58607" y="3316287"/>
            <a:ext cx="4372693" cy="1709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5169191"/>
            <a:ext cx="3147118" cy="2187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894378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0" y="47336"/>
            <a:ext cx="1680268" cy="523220"/>
          </a:xfrm>
          <a:prstGeom prst="rect">
            <a:avLst/>
          </a:prstGeom>
          <a:noFill/>
        </p:spPr>
        <p:txBody>
          <a:bodyPr wrap="none" rtlCol="0">
            <a:spAutoFit/>
          </a:bodyPr>
          <a:lstStyle/>
          <a:p>
            <a:r>
              <a:rPr lang="en-US" sz="2800" dirty="0" smtClean="0"/>
              <a:t>Examples</a:t>
            </a:r>
            <a:endParaRPr lang="en-US" sz="2800" dirty="0">
              <a:latin typeface="+mj-lt"/>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19200"/>
            <a:ext cx="2209800"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247898"/>
            <a:ext cx="2390775"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699" y="2511423"/>
            <a:ext cx="6530602" cy="322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2775" y="5943600"/>
            <a:ext cx="228600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175350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0" y="47336"/>
            <a:ext cx="1680268" cy="523220"/>
          </a:xfrm>
          <a:prstGeom prst="rect">
            <a:avLst/>
          </a:prstGeom>
          <a:noFill/>
        </p:spPr>
        <p:txBody>
          <a:bodyPr wrap="none" rtlCol="0">
            <a:spAutoFit/>
          </a:bodyPr>
          <a:lstStyle/>
          <a:p>
            <a:r>
              <a:rPr lang="en-US" sz="2800" dirty="0" smtClean="0"/>
              <a:t>Examples</a:t>
            </a:r>
            <a:endParaRPr lang="en-US" sz="2800" dirty="0">
              <a:latin typeface="+mj-lt"/>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95400"/>
            <a:ext cx="5905500" cy="1927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4062" y="3416300"/>
            <a:ext cx="231457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6" y="4038600"/>
            <a:ext cx="4276725" cy="156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8362" y="5600700"/>
            <a:ext cx="208597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18730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990600"/>
            <a:ext cx="8382000" cy="5135563"/>
          </a:xfrm>
        </p:spPr>
        <p:txBody>
          <a:bodyPr/>
          <a:lstStyle/>
          <a:p>
            <a:r>
              <a:rPr lang="en-US" sz="2000" dirty="0"/>
              <a:t>Behaviors may </a:t>
            </a:r>
            <a:r>
              <a:rPr lang="en-US" sz="2000" b="1" dirty="0"/>
              <a:t>reuse the same kind of Action multiple </a:t>
            </a:r>
            <a:r>
              <a:rPr lang="en-US" sz="2000" dirty="0"/>
              <a:t>times, and the semantics of the Action applies to each usage separately. For example, Activities may have multiple nodes that are instances of the same Action </a:t>
            </a:r>
            <a:r>
              <a:rPr lang="en-US" sz="2000" dirty="0" err="1"/>
              <a:t>metaclass</a:t>
            </a:r>
            <a:r>
              <a:rPr lang="en-US" sz="2000" dirty="0"/>
              <a:t>, and each instance has its own values for the properties described below, affecting the execution of that particular usage of the Action only </a:t>
            </a:r>
            <a:endParaRPr lang="en-US" sz="2000" dirty="0" smtClean="0"/>
          </a:p>
          <a:p>
            <a:endParaRPr lang="en-US" sz="2000" dirty="0"/>
          </a:p>
          <a:p>
            <a:r>
              <a:rPr lang="en-US" sz="1800" dirty="0" smtClean="0"/>
              <a:t>“An Action” </a:t>
            </a:r>
            <a:r>
              <a:rPr lang="en-US" sz="1800" dirty="0"/>
              <a:t>refers to </a:t>
            </a:r>
            <a:r>
              <a:rPr lang="en-US" sz="1800" b="1" dirty="0"/>
              <a:t>a single instance </a:t>
            </a:r>
            <a:r>
              <a:rPr lang="en-US" sz="1800" dirty="0"/>
              <a:t>of an Action </a:t>
            </a:r>
            <a:r>
              <a:rPr lang="en-US" sz="1800" dirty="0" err="1"/>
              <a:t>metaclass</a:t>
            </a:r>
            <a:r>
              <a:rPr lang="en-US" sz="1800" dirty="0"/>
              <a:t> </a:t>
            </a:r>
            <a:endParaRPr lang="en-US" sz="1800" dirty="0" smtClean="0"/>
          </a:p>
          <a:p>
            <a:endParaRPr lang="en-US" sz="1800" dirty="0"/>
          </a:p>
          <a:p>
            <a:r>
              <a:rPr lang="en-US" sz="1800" dirty="0"/>
              <a:t>If an Action is </a:t>
            </a:r>
            <a:r>
              <a:rPr lang="en-US" sz="1800" b="1" dirty="0"/>
              <a:t>not locally reentrant </a:t>
            </a:r>
            <a:r>
              <a:rPr lang="en-US" sz="1800" dirty="0"/>
              <a:t>(</a:t>
            </a:r>
            <a:r>
              <a:rPr lang="en-US" sz="1800" dirty="0" err="1"/>
              <a:t>isLocallyReentrant</a:t>
            </a:r>
            <a:r>
              <a:rPr lang="en-US" sz="1800" dirty="0"/>
              <a:t>=false, the default), then no more than one execution of it may exist at any given time within a single execution of the containing Behavior </a:t>
            </a:r>
            <a:endParaRPr lang="en-US" sz="1800" dirty="0" smtClean="0"/>
          </a:p>
          <a:p>
            <a:endParaRPr lang="en-US" sz="1800" dirty="0"/>
          </a:p>
          <a:p>
            <a:r>
              <a:rPr lang="en-US" sz="1800" dirty="0" smtClean="0"/>
              <a:t>If </a:t>
            </a:r>
            <a:r>
              <a:rPr lang="en-US" sz="1800" dirty="0"/>
              <a:t>an Action is locally reentrant (</a:t>
            </a:r>
            <a:r>
              <a:rPr lang="en-US" sz="1800" dirty="0" err="1"/>
              <a:t>isLocallyReentrant</a:t>
            </a:r>
            <a:r>
              <a:rPr lang="en-US" sz="1800" dirty="0"/>
              <a:t>=true), then a new execution of it may begin any time the normal rules above allow it, even if there are one or more executions already ongoing within the same Behavior execution </a:t>
            </a:r>
          </a:p>
          <a:p>
            <a:pPr lvl="1">
              <a:buFont typeface="Wingdings" panose="05000000000000000000" pitchFamily="2" charset="2"/>
              <a:buChar char="q"/>
            </a:pPr>
            <a:endParaRPr lang="en-US" sz="1800" dirty="0"/>
          </a:p>
          <a:p>
            <a:pPr>
              <a:buFont typeface="Wingdings" panose="05000000000000000000" pitchFamily="2" charset="2"/>
              <a:buChar char="q"/>
            </a:pPr>
            <a:endParaRPr lang="en-US" sz="2200" dirty="0"/>
          </a:p>
          <a:p>
            <a:endParaRPr lang="en-US" sz="28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4104769" y="53109"/>
            <a:ext cx="1503938" cy="523220"/>
          </a:xfrm>
          <a:prstGeom prst="rect">
            <a:avLst/>
          </a:prstGeom>
          <a:noFill/>
        </p:spPr>
        <p:txBody>
          <a:bodyPr wrap="none" rtlCol="0">
            <a:spAutoFit/>
          </a:bodyPr>
          <a:lstStyle/>
          <a:p>
            <a:r>
              <a:rPr lang="en-US" sz="2800" dirty="0" smtClean="0">
                <a:latin typeface="+mj-lt"/>
              </a:rPr>
              <a:t>Actions</a:t>
            </a:r>
            <a:endParaRPr lang="en-US" sz="2800" dirty="0">
              <a:latin typeface="+mj-lt"/>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147637884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0" y="47336"/>
            <a:ext cx="1680268" cy="523220"/>
          </a:xfrm>
          <a:prstGeom prst="rect">
            <a:avLst/>
          </a:prstGeom>
          <a:noFill/>
        </p:spPr>
        <p:txBody>
          <a:bodyPr wrap="none" rtlCol="0">
            <a:spAutoFit/>
          </a:bodyPr>
          <a:lstStyle/>
          <a:p>
            <a:r>
              <a:rPr lang="en-US" sz="2800" dirty="0" smtClean="0"/>
              <a:t>Examples</a:t>
            </a:r>
            <a:endParaRPr lang="en-US" sz="2800" dirty="0">
              <a:latin typeface="+mj-lt"/>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038" y="1524000"/>
            <a:ext cx="7781925"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6546" y="3600450"/>
            <a:ext cx="4067175"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246157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0" y="47336"/>
            <a:ext cx="1680268" cy="523220"/>
          </a:xfrm>
          <a:prstGeom prst="rect">
            <a:avLst/>
          </a:prstGeom>
          <a:noFill/>
        </p:spPr>
        <p:txBody>
          <a:bodyPr wrap="none" rtlCol="0">
            <a:spAutoFit/>
          </a:bodyPr>
          <a:lstStyle/>
          <a:p>
            <a:r>
              <a:rPr lang="en-US" sz="2800" dirty="0" smtClean="0"/>
              <a:t>Examples</a:t>
            </a:r>
            <a:endParaRPr lang="en-US" sz="2800" dirty="0">
              <a:latin typeface="+mj-lt"/>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1" y="990600"/>
            <a:ext cx="7896225"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648200"/>
            <a:ext cx="5924550"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975670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838200"/>
            <a:ext cx="8382000" cy="5135563"/>
          </a:xfrm>
        </p:spPr>
        <p:txBody>
          <a:bodyPr/>
          <a:lstStyle/>
          <a:p>
            <a:r>
              <a:rPr lang="en-US" sz="1600" dirty="0"/>
              <a:t>An </a:t>
            </a:r>
            <a:r>
              <a:rPr lang="en-US" sz="1600" dirty="0" err="1"/>
              <a:t>ObjectNode</a:t>
            </a:r>
            <a:r>
              <a:rPr lang="en-US" sz="1600" dirty="0"/>
              <a:t> is a kind of </a:t>
            </a:r>
            <a:r>
              <a:rPr lang="en-US" sz="1600" dirty="0" err="1"/>
              <a:t>ActivityNode</a:t>
            </a:r>
            <a:r>
              <a:rPr lang="en-US" sz="1600" dirty="0"/>
              <a:t> </a:t>
            </a:r>
            <a:r>
              <a:rPr lang="en-US" sz="1600" dirty="0" smtClean="0"/>
              <a:t>used </a:t>
            </a:r>
            <a:r>
              <a:rPr lang="en-US" sz="1600" dirty="0"/>
              <a:t>to hold value-containing object tokens during the course of the execution of an Activity </a:t>
            </a:r>
          </a:p>
          <a:p>
            <a:r>
              <a:rPr lang="en-US" sz="1600" dirty="0" smtClean="0"/>
              <a:t>Three </a:t>
            </a:r>
            <a:r>
              <a:rPr lang="en-US" sz="1600" dirty="0"/>
              <a:t>concrete kinds of </a:t>
            </a:r>
            <a:r>
              <a:rPr lang="en-US" sz="1600" dirty="0" err="1"/>
              <a:t>ObjectNodes</a:t>
            </a:r>
            <a:r>
              <a:rPr lang="en-US" sz="1600" dirty="0"/>
              <a:t> </a:t>
            </a:r>
            <a:r>
              <a:rPr lang="en-US" sz="1600" dirty="0" smtClean="0"/>
              <a:t>:</a:t>
            </a:r>
          </a:p>
          <a:p>
            <a:pPr marL="0" indent="0">
              <a:buNone/>
            </a:pPr>
            <a:r>
              <a:rPr lang="en-US" sz="1600" dirty="0" smtClean="0"/>
              <a:t>      </a:t>
            </a:r>
            <a:r>
              <a:rPr lang="en-US" sz="1600" dirty="0" err="1" smtClean="0"/>
              <a:t>ActivityParameterNodes</a:t>
            </a:r>
            <a:r>
              <a:rPr lang="en-US" sz="1600" dirty="0"/>
              <a:t>, </a:t>
            </a:r>
            <a:r>
              <a:rPr lang="en-US" sz="1600" dirty="0" err="1"/>
              <a:t>CentralBufferNodes</a:t>
            </a:r>
            <a:r>
              <a:rPr lang="en-US" sz="1600" dirty="0"/>
              <a:t> and </a:t>
            </a:r>
            <a:r>
              <a:rPr lang="en-US" sz="1600" dirty="0" err="1"/>
              <a:t>DataStoreNodes</a:t>
            </a:r>
            <a:r>
              <a:rPr lang="en-US" sz="1600" dirty="0"/>
              <a:t> </a:t>
            </a:r>
            <a:endParaRPr lang="en-US" sz="1600" dirty="0" smtClean="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810000" y="47336"/>
            <a:ext cx="2249334" cy="523220"/>
          </a:xfrm>
          <a:prstGeom prst="rect">
            <a:avLst/>
          </a:prstGeom>
          <a:noFill/>
        </p:spPr>
        <p:txBody>
          <a:bodyPr wrap="none" rtlCol="0">
            <a:spAutoFit/>
          </a:bodyPr>
          <a:lstStyle/>
          <a:p>
            <a:r>
              <a:rPr lang="en-US" sz="2800" dirty="0" smtClean="0"/>
              <a:t>Object Nodes</a:t>
            </a:r>
            <a:endParaRPr lang="en-US" sz="2800" dirty="0">
              <a:latin typeface="+mj-lt"/>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8123" y="2230055"/>
            <a:ext cx="5653088" cy="402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580767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838200"/>
            <a:ext cx="8382000" cy="5135563"/>
          </a:xfrm>
        </p:spPr>
        <p:txBody>
          <a:bodyPr/>
          <a:lstStyle/>
          <a:p>
            <a:r>
              <a:rPr lang="en-US" sz="1600" dirty="0"/>
              <a:t>An </a:t>
            </a:r>
            <a:r>
              <a:rPr lang="en-US" sz="1600" dirty="0" err="1"/>
              <a:t>ObjectNode</a:t>
            </a:r>
            <a:r>
              <a:rPr lang="en-US" sz="1600" dirty="0"/>
              <a:t> holds object tokens during the course of the execution of an Activity </a:t>
            </a:r>
            <a:endParaRPr lang="en-US" sz="1600" dirty="0" smtClean="0"/>
          </a:p>
          <a:p>
            <a:r>
              <a:rPr lang="en-US" sz="1600" dirty="0"/>
              <a:t>A token may traverse only one of the outgoing edges </a:t>
            </a:r>
            <a:endParaRPr lang="en-US" sz="1600" dirty="0" smtClean="0"/>
          </a:p>
          <a:p>
            <a:r>
              <a:rPr lang="en-US" sz="1600" dirty="0"/>
              <a:t>An </a:t>
            </a:r>
            <a:r>
              <a:rPr lang="en-US" sz="1600" dirty="0" err="1"/>
              <a:t>ObjectNode</a:t>
            </a:r>
            <a:r>
              <a:rPr lang="en-US" sz="1600" dirty="0"/>
              <a:t> may contain multiple object tokens with the same value </a:t>
            </a:r>
            <a:endParaRPr lang="en-US" sz="1600" dirty="0" smtClean="0"/>
          </a:p>
          <a:p>
            <a:r>
              <a:rPr lang="en-US" sz="1600" dirty="0" err="1"/>
              <a:t>ObjectNodes</a:t>
            </a:r>
            <a:r>
              <a:rPr lang="en-US" sz="1600" dirty="0"/>
              <a:t> are </a:t>
            </a:r>
            <a:r>
              <a:rPr lang="en-US" sz="1600" dirty="0" err="1" smtClean="0"/>
              <a:t>TypedElements</a:t>
            </a:r>
            <a:r>
              <a:rPr lang="en-US" sz="1600" dirty="0" smtClean="0"/>
              <a:t>. </a:t>
            </a:r>
            <a:r>
              <a:rPr lang="en-US" sz="1600" dirty="0"/>
              <a:t>If an </a:t>
            </a:r>
            <a:r>
              <a:rPr lang="en-US" sz="1600" dirty="0" err="1"/>
              <a:t>ObjectNode</a:t>
            </a:r>
            <a:r>
              <a:rPr lang="en-US" sz="1600" dirty="0"/>
              <a:t> has a type specified, then any object tokens held by the </a:t>
            </a:r>
            <a:r>
              <a:rPr lang="en-US" sz="1600" dirty="0" err="1"/>
              <a:t>ObjectNode</a:t>
            </a:r>
            <a:r>
              <a:rPr lang="en-US" sz="1600" dirty="0"/>
              <a:t> shall have values that conform to the type of the </a:t>
            </a:r>
            <a:r>
              <a:rPr lang="en-US" sz="1600" dirty="0" err="1" smtClean="0"/>
              <a:t>ObjectNode</a:t>
            </a:r>
            <a:r>
              <a:rPr lang="en-US" sz="1600" dirty="0" smtClean="0"/>
              <a:t>. </a:t>
            </a:r>
            <a:r>
              <a:rPr lang="en-US" sz="1600" dirty="0"/>
              <a:t>If no type is specified, then the values may be of any type </a:t>
            </a:r>
            <a:endParaRPr lang="en-US" sz="1600" dirty="0" smtClean="0"/>
          </a:p>
          <a:p>
            <a:r>
              <a:rPr lang="en-US" sz="1600" dirty="0"/>
              <a:t>An </a:t>
            </a:r>
            <a:r>
              <a:rPr lang="en-US" sz="1600" dirty="0" err="1"/>
              <a:t>ObjectNode</a:t>
            </a:r>
            <a:r>
              <a:rPr lang="en-US" sz="1600" dirty="0"/>
              <a:t> may not contain more tokens than specified by its </a:t>
            </a:r>
            <a:r>
              <a:rPr lang="en-US" sz="1600" dirty="0" err="1"/>
              <a:t>upperBound</a:t>
            </a:r>
            <a:r>
              <a:rPr lang="en-US" sz="1600" dirty="0"/>
              <a:t>, if any </a:t>
            </a:r>
            <a:r>
              <a:rPr lang="en-US" sz="1600" dirty="0" smtClean="0"/>
              <a:t>. </a:t>
            </a:r>
            <a:r>
              <a:rPr lang="en-US" sz="1600" dirty="0"/>
              <a:t>The </a:t>
            </a:r>
            <a:r>
              <a:rPr lang="en-US" sz="1600" dirty="0" err="1"/>
              <a:t>upperBound</a:t>
            </a:r>
            <a:r>
              <a:rPr lang="en-US" sz="1600" dirty="0"/>
              <a:t> is evaluated each time a token is offered to or removed from the </a:t>
            </a:r>
            <a:r>
              <a:rPr lang="en-US" sz="1600" dirty="0" err="1"/>
              <a:t>ObjectNode</a:t>
            </a:r>
            <a:r>
              <a:rPr lang="en-US" sz="1600" dirty="0"/>
              <a:t>. If the number of tokens already held by the </a:t>
            </a:r>
            <a:r>
              <a:rPr lang="en-US" sz="1600" dirty="0" err="1"/>
              <a:t>ObjectNode</a:t>
            </a:r>
            <a:r>
              <a:rPr lang="en-US" sz="1600" dirty="0"/>
              <a:t> is greater than or equal to the evaluated </a:t>
            </a:r>
            <a:r>
              <a:rPr lang="en-US" sz="1600" dirty="0" err="1"/>
              <a:t>upperBound</a:t>
            </a:r>
            <a:r>
              <a:rPr lang="en-US" sz="1600" dirty="0"/>
              <a:t>, then the </a:t>
            </a:r>
            <a:r>
              <a:rPr lang="en-US" sz="1600" dirty="0" err="1"/>
              <a:t>ObjectNode</a:t>
            </a:r>
            <a:r>
              <a:rPr lang="en-US" sz="1600" dirty="0"/>
              <a:t> shall not accept any further tokens until some of the ones it is holding are removed. </a:t>
            </a:r>
            <a:endParaRPr lang="en-US" sz="1600" dirty="0" smtClean="0"/>
          </a:p>
          <a:p>
            <a:r>
              <a:rPr lang="en-US" sz="1600" dirty="0"/>
              <a:t>The ordering of an </a:t>
            </a:r>
            <a:r>
              <a:rPr lang="en-US" sz="1600" dirty="0" err="1"/>
              <a:t>ObjectNode</a:t>
            </a:r>
            <a:r>
              <a:rPr lang="en-US" sz="1600" dirty="0"/>
              <a:t> specifies the order in which tokens held by the node are offered to its outgoing </a:t>
            </a:r>
            <a:r>
              <a:rPr lang="en-US" sz="1600" dirty="0" err="1"/>
              <a:t>ActivityEdges</a:t>
            </a:r>
            <a:r>
              <a:rPr lang="en-US" sz="1600" dirty="0"/>
              <a:t> </a:t>
            </a:r>
            <a:r>
              <a:rPr lang="en-US" sz="1600" dirty="0" smtClean="0"/>
              <a:t>:</a:t>
            </a:r>
          </a:p>
          <a:p>
            <a:pPr lvl="1"/>
            <a:r>
              <a:rPr lang="en-US" sz="1400" i="1" dirty="0" smtClean="0"/>
              <a:t>unordered </a:t>
            </a:r>
            <a:r>
              <a:rPr lang="en-US" sz="1400" dirty="0"/>
              <a:t>– The order in which tokens held by the </a:t>
            </a:r>
            <a:r>
              <a:rPr lang="en-US" sz="1400" dirty="0" err="1"/>
              <a:t>ObjectNode</a:t>
            </a:r>
            <a:r>
              <a:rPr lang="en-US" sz="1400" dirty="0"/>
              <a:t> are offered to outgoing edges is not defined </a:t>
            </a:r>
            <a:endParaRPr lang="en-US" sz="1400" i="1" dirty="0"/>
          </a:p>
          <a:p>
            <a:pPr lvl="1"/>
            <a:r>
              <a:rPr lang="en-US" sz="1400" i="1" dirty="0"/>
              <a:t>FIFO – </a:t>
            </a:r>
            <a:r>
              <a:rPr lang="en-US" sz="1400" dirty="0"/>
              <a:t>Tokens held by the </a:t>
            </a:r>
            <a:r>
              <a:rPr lang="en-US" sz="1400" dirty="0" err="1"/>
              <a:t>ObjectNode</a:t>
            </a:r>
            <a:r>
              <a:rPr lang="en-US" sz="1400" dirty="0"/>
              <a:t> are offered to outgoing edges in the order in which they were accepted by the </a:t>
            </a:r>
            <a:r>
              <a:rPr lang="en-US" sz="1400" dirty="0" err="1"/>
              <a:t>ObjectNode</a:t>
            </a:r>
            <a:r>
              <a:rPr lang="en-US" sz="1400" dirty="0"/>
              <a:t> (i.e., “First In First Out”) </a:t>
            </a:r>
          </a:p>
          <a:p>
            <a:pPr lvl="1"/>
            <a:r>
              <a:rPr lang="en-US" sz="1400" i="1" dirty="0"/>
              <a:t>LIFO – </a:t>
            </a:r>
            <a:r>
              <a:rPr lang="en-US" sz="1400" dirty="0"/>
              <a:t>Tokens held by the </a:t>
            </a:r>
            <a:r>
              <a:rPr lang="en-US" sz="1400" dirty="0" err="1"/>
              <a:t>ObjectNode</a:t>
            </a:r>
            <a:r>
              <a:rPr lang="en-US" sz="1400" dirty="0"/>
              <a:t> are offered to outgoing edges in the reverse order to which they were accepted by the </a:t>
            </a:r>
            <a:r>
              <a:rPr lang="en-US" sz="1400" dirty="0" err="1"/>
              <a:t>ObjectNode</a:t>
            </a:r>
            <a:r>
              <a:rPr lang="en-US" sz="1400" dirty="0"/>
              <a:t> (i.e., “Last In First Out”). </a:t>
            </a:r>
          </a:p>
          <a:p>
            <a:pPr lvl="1"/>
            <a:r>
              <a:rPr lang="en-US" sz="1400" i="1" dirty="0"/>
              <a:t>ordered – </a:t>
            </a:r>
            <a:r>
              <a:rPr lang="en-US" sz="1400" dirty="0"/>
              <a:t>The ordering is modeler-defined using a selection Behavior </a:t>
            </a:r>
          </a:p>
          <a:p>
            <a:pPr lvl="1"/>
            <a:endParaRPr lang="en-US" sz="1400" i="1" dirty="0"/>
          </a:p>
          <a:p>
            <a:pPr lvl="1"/>
            <a:endParaRPr lang="en-US" sz="1400" i="1" dirty="0"/>
          </a:p>
          <a:p>
            <a:pPr lvl="1"/>
            <a:endParaRPr lang="en-US" sz="1400" i="1" dirty="0"/>
          </a:p>
          <a:p>
            <a:pPr lvl="1"/>
            <a:endParaRPr lang="en-US" sz="1400" i="1" dirty="0"/>
          </a:p>
          <a:p>
            <a:pPr lvl="1"/>
            <a:endParaRPr lang="en-US" sz="1400" i="1"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810000" y="47336"/>
            <a:ext cx="2249334" cy="523220"/>
          </a:xfrm>
          <a:prstGeom prst="rect">
            <a:avLst/>
          </a:prstGeom>
          <a:noFill/>
        </p:spPr>
        <p:txBody>
          <a:bodyPr wrap="none" rtlCol="0">
            <a:spAutoFit/>
          </a:bodyPr>
          <a:lstStyle/>
          <a:p>
            <a:r>
              <a:rPr lang="en-US" sz="2800" dirty="0" smtClean="0"/>
              <a:t>Object Nodes</a:t>
            </a:r>
            <a:endParaRPr lang="en-US" sz="2800" dirty="0">
              <a:latin typeface="+mj-lt"/>
            </a:endParaRPr>
          </a:p>
        </p:txBody>
      </p:sp>
    </p:spTree>
    <p:extLst>
      <p:ext uri="{BB962C8B-B14F-4D97-AF65-F5344CB8AC3E}">
        <p14:creationId xmlns:p14="http://schemas.microsoft.com/office/powerpoint/2010/main" val="83857135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838200"/>
            <a:ext cx="8382000" cy="5135563"/>
          </a:xfrm>
        </p:spPr>
        <p:txBody>
          <a:bodyPr/>
          <a:lstStyle/>
          <a:p>
            <a:r>
              <a:rPr lang="en-US" sz="1800" dirty="0"/>
              <a:t>An </a:t>
            </a:r>
            <a:r>
              <a:rPr lang="en-US" sz="1800" dirty="0" err="1"/>
              <a:t>ObjectNode</a:t>
            </a:r>
            <a:r>
              <a:rPr lang="en-US" sz="1800" dirty="0"/>
              <a:t> shall have a selection Behavior if and only if </a:t>
            </a:r>
            <a:r>
              <a:rPr lang="en-US" sz="1800" dirty="0" smtClean="0"/>
              <a:t>ordering=ordered. </a:t>
            </a:r>
            <a:r>
              <a:rPr lang="en-US" sz="1800" dirty="0"/>
              <a:t>The selection Behavior of an </a:t>
            </a:r>
            <a:r>
              <a:rPr lang="en-US" sz="1800" dirty="0" err="1"/>
              <a:t>ObjectNode</a:t>
            </a:r>
            <a:r>
              <a:rPr lang="en-US" sz="1800" dirty="0"/>
              <a:t> is executed whenever a token is to be offered to the outgoing edges of the node. The values contained in all the object tokens held by the Object Node are passed as input to the Behavior invocation. The Behavior should choose one of these values and return it. An object token containing this value is then offered to the outgoing edges of the </a:t>
            </a:r>
            <a:r>
              <a:rPr lang="en-US" sz="1800" dirty="0" err="1"/>
              <a:t>ObjectNode</a:t>
            </a:r>
            <a:r>
              <a:rPr lang="en-US" sz="1800" dirty="0"/>
              <a:t>. </a:t>
            </a:r>
            <a:endParaRPr lang="en-US" sz="1800" dirty="0" smtClean="0"/>
          </a:p>
          <a:p>
            <a:endParaRPr lang="en-US" sz="1800" dirty="0"/>
          </a:p>
          <a:p>
            <a:r>
              <a:rPr lang="en-US" sz="1800" dirty="0"/>
              <a:t>If </a:t>
            </a:r>
            <a:r>
              <a:rPr lang="en-US" sz="1800" dirty="0" err="1"/>
              <a:t>isControlType</a:t>
            </a:r>
            <a:r>
              <a:rPr lang="en-US" sz="1800" dirty="0"/>
              <a:t>=true for an </a:t>
            </a:r>
            <a:r>
              <a:rPr lang="en-US" sz="1800" dirty="0" err="1"/>
              <a:t>ObjectNode</a:t>
            </a:r>
            <a:r>
              <a:rPr lang="en-US" sz="1800" dirty="0"/>
              <a:t>, </a:t>
            </a:r>
            <a:r>
              <a:rPr lang="en-US" sz="1800" dirty="0" err="1"/>
              <a:t>ControlFlows</a:t>
            </a:r>
            <a:r>
              <a:rPr lang="en-US" sz="1800" dirty="0"/>
              <a:t> may be incoming to and outgoing from the </a:t>
            </a:r>
            <a:r>
              <a:rPr lang="en-US" sz="1800" dirty="0" err="1"/>
              <a:t>ObjectNode</a:t>
            </a:r>
            <a:r>
              <a:rPr lang="en-US" sz="1800" dirty="0"/>
              <a:t>, objects tokens can come into or go out of the </a:t>
            </a:r>
            <a:r>
              <a:rPr lang="en-US" sz="1800" dirty="0" err="1"/>
              <a:t>ObjectNode</a:t>
            </a:r>
            <a:r>
              <a:rPr lang="en-US" sz="1800" dirty="0"/>
              <a:t> along </a:t>
            </a:r>
            <a:r>
              <a:rPr lang="en-US" sz="1800" dirty="0" err="1"/>
              <a:t>ControlFlows</a:t>
            </a:r>
            <a:r>
              <a:rPr lang="en-US" sz="1800" dirty="0"/>
              <a:t>, and these tokens can flow along </a:t>
            </a:r>
            <a:r>
              <a:rPr lang="en-US" sz="1800" dirty="0" err="1"/>
              <a:t>ControlFlows</a:t>
            </a:r>
            <a:r>
              <a:rPr lang="en-US" sz="1800" dirty="0"/>
              <a:t> reached downstream of the </a:t>
            </a:r>
            <a:r>
              <a:rPr lang="en-US" sz="1800" dirty="0" err="1"/>
              <a:t>ObjectNode</a:t>
            </a:r>
            <a:r>
              <a:rPr lang="en-US" sz="1800" dirty="0"/>
              <a:t> </a:t>
            </a:r>
            <a:endParaRPr lang="en-US" sz="1800" dirty="0" smtClean="0"/>
          </a:p>
          <a:p>
            <a:endParaRPr lang="en-US" sz="1800" i="1" dirty="0"/>
          </a:p>
          <a:p>
            <a:pPr lvl="1"/>
            <a:endParaRPr lang="en-US" sz="1400" i="1" dirty="0"/>
          </a:p>
          <a:p>
            <a:pPr lvl="1"/>
            <a:endParaRPr lang="en-US" sz="1400" i="1" dirty="0"/>
          </a:p>
          <a:p>
            <a:pPr lvl="1"/>
            <a:endParaRPr lang="en-US" sz="1400" i="1" dirty="0"/>
          </a:p>
          <a:p>
            <a:pPr lvl="1"/>
            <a:endParaRPr lang="en-US" sz="1400" i="1"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810000" y="47336"/>
            <a:ext cx="2249334" cy="523220"/>
          </a:xfrm>
          <a:prstGeom prst="rect">
            <a:avLst/>
          </a:prstGeom>
          <a:noFill/>
        </p:spPr>
        <p:txBody>
          <a:bodyPr wrap="none" rtlCol="0">
            <a:spAutoFit/>
          </a:bodyPr>
          <a:lstStyle/>
          <a:p>
            <a:r>
              <a:rPr lang="en-US" sz="2800" dirty="0" smtClean="0"/>
              <a:t>Object Nodes</a:t>
            </a:r>
            <a:endParaRPr lang="en-US" sz="2800" dirty="0">
              <a:latin typeface="+mj-lt"/>
            </a:endParaRPr>
          </a:p>
        </p:txBody>
      </p:sp>
    </p:spTree>
    <p:extLst>
      <p:ext uri="{BB962C8B-B14F-4D97-AF65-F5344CB8AC3E}">
        <p14:creationId xmlns:p14="http://schemas.microsoft.com/office/powerpoint/2010/main" val="281954027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838200"/>
            <a:ext cx="8382000" cy="5135563"/>
          </a:xfrm>
        </p:spPr>
        <p:txBody>
          <a:bodyPr/>
          <a:lstStyle/>
          <a:p>
            <a:r>
              <a:rPr lang="en-US" sz="1800" dirty="0"/>
              <a:t>A</a:t>
            </a:r>
            <a:r>
              <a:rPr lang="en-US" sz="1800" dirty="0" smtClean="0"/>
              <a:t>n </a:t>
            </a:r>
            <a:r>
              <a:rPr lang="en-US" sz="1800" dirty="0"/>
              <a:t>Activity may have Parameters </a:t>
            </a:r>
            <a:endParaRPr lang="en-US" sz="1800" dirty="0" smtClean="0"/>
          </a:p>
          <a:p>
            <a:endParaRPr lang="en-US" sz="1800" i="1" dirty="0"/>
          </a:p>
          <a:p>
            <a:r>
              <a:rPr lang="en-US" sz="1800" dirty="0"/>
              <a:t>When the Activity is invoked, values may be passed into the Activity execution on input Parameters (i.e., those with direction in or </a:t>
            </a:r>
            <a:r>
              <a:rPr lang="en-US" sz="1800" dirty="0" err="1"/>
              <a:t>inout</a:t>
            </a:r>
            <a:r>
              <a:rPr lang="en-US" sz="1800" dirty="0"/>
              <a:t>) and values may be passed out of the Activity execution on output Parameters (i.e., those with direction </a:t>
            </a:r>
            <a:r>
              <a:rPr lang="en-US" sz="1800" dirty="0" err="1"/>
              <a:t>inout</a:t>
            </a:r>
            <a:r>
              <a:rPr lang="en-US" sz="1800" dirty="0"/>
              <a:t>, out or return). </a:t>
            </a:r>
            <a:endParaRPr lang="en-US" sz="1800" dirty="0" smtClean="0"/>
          </a:p>
          <a:p>
            <a:endParaRPr lang="en-US" sz="1800" i="1" dirty="0"/>
          </a:p>
          <a:p>
            <a:r>
              <a:rPr lang="en-US" sz="1800" dirty="0"/>
              <a:t>Within an Activity, inputs to and outputs from an Activity are handled using </a:t>
            </a:r>
            <a:r>
              <a:rPr lang="en-US" sz="1800" dirty="0" err="1"/>
              <a:t>ActivityParameterNodes</a:t>
            </a:r>
            <a:r>
              <a:rPr lang="en-US" sz="1800" dirty="0"/>
              <a:t> </a:t>
            </a:r>
            <a:endParaRPr lang="en-US" sz="1800" dirty="0" smtClean="0"/>
          </a:p>
          <a:p>
            <a:endParaRPr lang="en-US" sz="1800" i="1" dirty="0"/>
          </a:p>
          <a:p>
            <a:r>
              <a:rPr lang="en-US" sz="1800" dirty="0"/>
              <a:t>An </a:t>
            </a:r>
            <a:r>
              <a:rPr lang="en-US" sz="1800" dirty="0" err="1"/>
              <a:t>ActivityParameterNode</a:t>
            </a:r>
            <a:r>
              <a:rPr lang="en-US" sz="1800" dirty="0"/>
              <a:t> shall have either all incoming or all outgoing </a:t>
            </a:r>
            <a:r>
              <a:rPr lang="en-US" sz="1800" dirty="0" err="1"/>
              <a:t>ActivityEdges</a:t>
            </a:r>
            <a:r>
              <a:rPr lang="en-US" sz="1800" dirty="0"/>
              <a:t>. An </a:t>
            </a:r>
            <a:r>
              <a:rPr lang="en-US" sz="1800" dirty="0" err="1"/>
              <a:t>ActivityParameterNode</a:t>
            </a:r>
            <a:r>
              <a:rPr lang="en-US" sz="1800" dirty="0"/>
              <a:t> with outgoing edges is an </a:t>
            </a:r>
            <a:r>
              <a:rPr lang="en-US" sz="1800" i="1" dirty="0"/>
              <a:t>input </a:t>
            </a:r>
            <a:r>
              <a:rPr lang="en-US" sz="1800" dirty="0" err="1"/>
              <a:t>ActivityParameterNode</a:t>
            </a:r>
            <a:r>
              <a:rPr lang="en-US" sz="1800" dirty="0"/>
              <a:t>, while an </a:t>
            </a:r>
            <a:r>
              <a:rPr lang="en-US" sz="1800" dirty="0" err="1"/>
              <a:t>ActivityParameterNode</a:t>
            </a:r>
            <a:r>
              <a:rPr lang="en-US" sz="1800" dirty="0"/>
              <a:t> with incoming edges is an </a:t>
            </a:r>
            <a:r>
              <a:rPr lang="en-US" sz="1800" i="1" dirty="0"/>
              <a:t>output </a:t>
            </a:r>
            <a:r>
              <a:rPr lang="en-US" sz="1800" dirty="0" err="1"/>
              <a:t>ActivityParameterNode</a:t>
            </a:r>
            <a:r>
              <a:rPr lang="en-US" sz="1800" dirty="0"/>
              <a:t>. </a:t>
            </a:r>
            <a:endParaRPr lang="en-US" sz="1800" dirty="0" smtClean="0"/>
          </a:p>
          <a:p>
            <a:endParaRPr lang="en-US" sz="1800" i="1" dirty="0"/>
          </a:p>
          <a:p>
            <a:r>
              <a:rPr lang="en-US" sz="1800" dirty="0"/>
              <a:t>An Activity shall have one </a:t>
            </a:r>
            <a:r>
              <a:rPr lang="en-US" sz="1800" dirty="0" err="1"/>
              <a:t>ActivityParameterNode</a:t>
            </a:r>
            <a:r>
              <a:rPr lang="en-US" sz="1800" dirty="0"/>
              <a:t> corresponding to each in, out, or return Parameter and two </a:t>
            </a:r>
            <a:r>
              <a:rPr lang="en-US" sz="1800" dirty="0" err="1"/>
              <a:t>ActivityParameterNodes</a:t>
            </a:r>
            <a:r>
              <a:rPr lang="en-US" sz="1800" dirty="0"/>
              <a:t> for each </a:t>
            </a:r>
            <a:r>
              <a:rPr lang="en-US" sz="1800" dirty="0" err="1"/>
              <a:t>inout</a:t>
            </a:r>
            <a:r>
              <a:rPr lang="en-US" sz="1800" dirty="0"/>
              <a:t> Parameter. </a:t>
            </a:r>
            <a:endParaRPr lang="en-US" sz="1800" i="1" dirty="0"/>
          </a:p>
          <a:p>
            <a:pPr lvl="1"/>
            <a:endParaRPr lang="en-US" sz="1400" i="1" dirty="0"/>
          </a:p>
          <a:p>
            <a:pPr lvl="1"/>
            <a:endParaRPr lang="en-US" sz="1400" i="1" dirty="0"/>
          </a:p>
          <a:p>
            <a:pPr lvl="1"/>
            <a:endParaRPr lang="en-US" sz="1400" i="1" dirty="0"/>
          </a:p>
          <a:p>
            <a:pPr lvl="1"/>
            <a:endParaRPr lang="en-US" sz="1400" i="1"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810000" y="47336"/>
            <a:ext cx="2249334" cy="523220"/>
          </a:xfrm>
          <a:prstGeom prst="rect">
            <a:avLst/>
          </a:prstGeom>
          <a:noFill/>
        </p:spPr>
        <p:txBody>
          <a:bodyPr wrap="none" rtlCol="0">
            <a:spAutoFit/>
          </a:bodyPr>
          <a:lstStyle/>
          <a:p>
            <a:r>
              <a:rPr lang="en-US" sz="2800" dirty="0" smtClean="0"/>
              <a:t>Object Nodes</a:t>
            </a:r>
            <a:endParaRPr lang="en-US" sz="2800" dirty="0">
              <a:latin typeface="+mj-lt"/>
            </a:endParaRPr>
          </a:p>
        </p:txBody>
      </p:sp>
    </p:spTree>
    <p:extLst>
      <p:ext uri="{BB962C8B-B14F-4D97-AF65-F5344CB8AC3E}">
        <p14:creationId xmlns:p14="http://schemas.microsoft.com/office/powerpoint/2010/main" val="7880460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838200"/>
            <a:ext cx="8382000" cy="5135563"/>
          </a:xfrm>
        </p:spPr>
        <p:txBody>
          <a:bodyPr/>
          <a:lstStyle/>
          <a:p>
            <a:r>
              <a:rPr lang="en-US" sz="1800" dirty="0"/>
              <a:t>If an input </a:t>
            </a:r>
            <a:r>
              <a:rPr lang="en-US" sz="1800" dirty="0" err="1"/>
              <a:t>ActivityParameterNode</a:t>
            </a:r>
            <a:r>
              <a:rPr lang="en-US" sz="1800" dirty="0"/>
              <a:t> is associated with a non-streaming Parameter, then, when the containing Activity is invoked, any values passed on that Parameter are wrapped in object tokens and placed on the </a:t>
            </a:r>
            <a:r>
              <a:rPr lang="en-US" sz="1800" dirty="0" err="1"/>
              <a:t>ActivityParameterNode</a:t>
            </a:r>
            <a:r>
              <a:rPr lang="en-US" sz="1800" dirty="0"/>
              <a:t> at the start of the Activity execution </a:t>
            </a:r>
            <a:endParaRPr lang="en-US" sz="1800" dirty="0" smtClean="0"/>
          </a:p>
          <a:p>
            <a:endParaRPr lang="en-US" sz="1800" i="1" dirty="0"/>
          </a:p>
          <a:p>
            <a:r>
              <a:rPr lang="en-US" sz="1800" dirty="0"/>
              <a:t>If an output </a:t>
            </a:r>
            <a:r>
              <a:rPr lang="en-US" sz="1800" dirty="0" err="1"/>
              <a:t>ActivityParameterNode</a:t>
            </a:r>
            <a:r>
              <a:rPr lang="en-US" sz="1800" dirty="0"/>
              <a:t> is associated with a non-streaming Parameter, then, when the execution of the containing Activity completes, the values contained in the object tokens held by the </a:t>
            </a:r>
            <a:r>
              <a:rPr lang="en-US" sz="1800" dirty="0" err="1"/>
              <a:t>ActivityParameterNode</a:t>
            </a:r>
            <a:r>
              <a:rPr lang="en-US" sz="1800" dirty="0"/>
              <a:t> are passed out of the execution on the Parameter </a:t>
            </a:r>
            <a:endParaRPr lang="en-US" sz="1800" dirty="0" smtClean="0"/>
          </a:p>
          <a:p>
            <a:endParaRPr lang="en-US" sz="1800" i="1" dirty="0"/>
          </a:p>
          <a:p>
            <a:r>
              <a:rPr lang="en-US" sz="1800" dirty="0"/>
              <a:t>If an input </a:t>
            </a:r>
            <a:r>
              <a:rPr lang="en-US" sz="1800" dirty="0" err="1"/>
              <a:t>ActivityParameterNode</a:t>
            </a:r>
            <a:r>
              <a:rPr lang="en-US" sz="1800" dirty="0"/>
              <a:t> is associated with a streaming Parameter, then, whenever a new value is posted to the Parameter, that value is wrapped in an object token, placed on the </a:t>
            </a:r>
            <a:r>
              <a:rPr lang="en-US" sz="1800" dirty="0" err="1"/>
              <a:t>ActivityParameterNode</a:t>
            </a:r>
            <a:r>
              <a:rPr lang="en-US" sz="1800" dirty="0"/>
              <a:t> and offered to all outgoing edges. If an output </a:t>
            </a:r>
            <a:r>
              <a:rPr lang="en-US" sz="1800" dirty="0" err="1"/>
              <a:t>ActivityParameterNode</a:t>
            </a:r>
            <a:r>
              <a:rPr lang="en-US" sz="1800" dirty="0"/>
              <a:t> is associated with a streaming Parameter, then, whenever a new object token is accepted by the </a:t>
            </a:r>
            <a:r>
              <a:rPr lang="en-US" sz="1800" dirty="0" err="1"/>
              <a:t>ActivityParameterNode</a:t>
            </a:r>
            <a:r>
              <a:rPr lang="en-US" sz="1800" dirty="0"/>
              <a:t>, the token is immediately removed from the </a:t>
            </a:r>
            <a:r>
              <a:rPr lang="en-US" sz="1800" dirty="0" err="1"/>
              <a:t>ActivityParameterNode</a:t>
            </a:r>
            <a:r>
              <a:rPr lang="en-US" sz="1800" dirty="0"/>
              <a:t> and the value it contains is immediately posted to the Parameter </a:t>
            </a:r>
            <a:endParaRPr lang="en-US" sz="1800" i="1" dirty="0"/>
          </a:p>
          <a:p>
            <a:pPr lvl="1"/>
            <a:endParaRPr lang="en-US" sz="1400" i="1" dirty="0"/>
          </a:p>
          <a:p>
            <a:pPr lvl="1"/>
            <a:endParaRPr lang="en-US" sz="1400" i="1" dirty="0"/>
          </a:p>
          <a:p>
            <a:pPr lvl="1"/>
            <a:endParaRPr lang="en-US" sz="1400" i="1"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810000" y="47336"/>
            <a:ext cx="2249334" cy="523220"/>
          </a:xfrm>
          <a:prstGeom prst="rect">
            <a:avLst/>
          </a:prstGeom>
          <a:noFill/>
        </p:spPr>
        <p:txBody>
          <a:bodyPr wrap="none" rtlCol="0">
            <a:spAutoFit/>
          </a:bodyPr>
          <a:lstStyle/>
          <a:p>
            <a:r>
              <a:rPr lang="en-US" sz="2800" dirty="0" smtClean="0"/>
              <a:t>Object Nodes</a:t>
            </a:r>
            <a:endParaRPr lang="en-US" sz="2800" dirty="0">
              <a:latin typeface="+mj-lt"/>
            </a:endParaRPr>
          </a:p>
        </p:txBody>
      </p:sp>
    </p:spTree>
    <p:extLst>
      <p:ext uri="{BB962C8B-B14F-4D97-AF65-F5344CB8AC3E}">
        <p14:creationId xmlns:p14="http://schemas.microsoft.com/office/powerpoint/2010/main" val="225048180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50987" y="838200"/>
            <a:ext cx="8382000" cy="5135563"/>
          </a:xfrm>
        </p:spPr>
        <p:txBody>
          <a:bodyPr/>
          <a:lstStyle/>
          <a:p>
            <a:r>
              <a:rPr lang="en-US" sz="1800" dirty="0"/>
              <a:t>A </a:t>
            </a:r>
            <a:r>
              <a:rPr lang="en-US" sz="1800" b="1" dirty="0" err="1"/>
              <a:t>CentralBufferNode</a:t>
            </a:r>
            <a:r>
              <a:rPr lang="en-US" sz="1800" b="1" dirty="0"/>
              <a:t> </a:t>
            </a:r>
            <a:r>
              <a:rPr lang="en-US" sz="1800" dirty="0"/>
              <a:t>acts as a buffer between incoming </a:t>
            </a:r>
            <a:r>
              <a:rPr lang="en-US" sz="1800" dirty="0" err="1"/>
              <a:t>ObjectFlows</a:t>
            </a:r>
            <a:r>
              <a:rPr lang="en-US" sz="1800" dirty="0"/>
              <a:t> and outgoing </a:t>
            </a:r>
            <a:r>
              <a:rPr lang="en-US" sz="1800" dirty="0" err="1" smtClean="0"/>
              <a:t>ObjectFlows</a:t>
            </a:r>
            <a:r>
              <a:rPr lang="en-US" sz="1800" dirty="0" smtClean="0"/>
              <a:t>. </a:t>
            </a:r>
            <a:r>
              <a:rPr lang="en-US" sz="1800" dirty="0"/>
              <a:t>It accepts all object tokens offered to it on all incoming flows, which are then held by the node. Held object tokens are offered to outgoing flows according to the general ordering rules for </a:t>
            </a:r>
            <a:r>
              <a:rPr lang="en-US" sz="1800" dirty="0" err="1"/>
              <a:t>ObjectNodes</a:t>
            </a:r>
            <a:r>
              <a:rPr lang="en-US" sz="1800" dirty="0"/>
              <a:t>. When an offer for a token is accepted by a downstream object node, that token is removed from the </a:t>
            </a:r>
            <a:r>
              <a:rPr lang="en-US" sz="1800" dirty="0" err="1"/>
              <a:t>CentralBufferNode</a:t>
            </a:r>
            <a:r>
              <a:rPr lang="en-US" sz="1800" dirty="0"/>
              <a:t> and moved to the accepting object node, as for any object node. </a:t>
            </a:r>
            <a:endParaRPr lang="en-US" sz="1800" dirty="0" smtClean="0"/>
          </a:p>
          <a:p>
            <a:endParaRPr lang="en-US" sz="1800" i="1" dirty="0"/>
          </a:p>
          <a:p>
            <a:r>
              <a:rPr lang="en-US" sz="1800" dirty="0"/>
              <a:t>A </a:t>
            </a:r>
            <a:r>
              <a:rPr lang="en-US" sz="1800" b="1" dirty="0" err="1"/>
              <a:t>DataStoreNode</a:t>
            </a:r>
            <a:r>
              <a:rPr lang="en-US" sz="1800" dirty="0"/>
              <a:t> is a </a:t>
            </a:r>
            <a:r>
              <a:rPr lang="en-US" sz="1800" dirty="0" err="1"/>
              <a:t>CentralBufferNode</a:t>
            </a:r>
            <a:r>
              <a:rPr lang="en-US" sz="1800" dirty="0"/>
              <a:t> that holds its object tokens persistently while its activity is executing. When an offer for an object token held by a </a:t>
            </a:r>
            <a:r>
              <a:rPr lang="en-US" sz="1800" dirty="0" err="1"/>
              <a:t>DataStoreNode</a:t>
            </a:r>
            <a:r>
              <a:rPr lang="en-US" sz="1800" dirty="0"/>
              <a:t> is accepted by a downstream object node, the offered token is removed from the </a:t>
            </a:r>
            <a:r>
              <a:rPr lang="en-US" sz="1800" dirty="0" err="1"/>
              <a:t>DataStoreNode</a:t>
            </a:r>
            <a:r>
              <a:rPr lang="en-US" sz="1800" dirty="0"/>
              <a:t>, per the usual </a:t>
            </a:r>
            <a:r>
              <a:rPr lang="en-US" sz="1800" dirty="0" err="1"/>
              <a:t>CentralBufferNode</a:t>
            </a:r>
            <a:r>
              <a:rPr lang="en-US" sz="1800" dirty="0"/>
              <a:t> semantics. However, a copy is made of the removed object token, with the same value, and this is immediately placed back onto the </a:t>
            </a:r>
            <a:r>
              <a:rPr lang="en-US" sz="1800" dirty="0" err="1"/>
              <a:t>DataStoreNode</a:t>
            </a:r>
            <a:r>
              <a:rPr lang="en-US" sz="1800" dirty="0"/>
              <a:t>. Thus, the values held by a </a:t>
            </a:r>
            <a:r>
              <a:rPr lang="en-US" sz="1800" dirty="0" err="1"/>
              <a:t>DataStoreNode</a:t>
            </a:r>
            <a:r>
              <a:rPr lang="en-US" sz="1800" dirty="0"/>
              <a:t> appear to persist for the duration of each execution of its containing activity, even as tokens move downstream from the </a:t>
            </a:r>
            <a:r>
              <a:rPr lang="en-US" sz="1800" dirty="0" smtClean="0"/>
              <a:t>node. </a:t>
            </a:r>
            <a:r>
              <a:rPr lang="en-US" sz="1800" dirty="0"/>
              <a:t>Unlike a regular </a:t>
            </a:r>
            <a:r>
              <a:rPr lang="en-US" sz="1800" dirty="0" err="1"/>
              <a:t>CentralBufferNode</a:t>
            </a:r>
            <a:r>
              <a:rPr lang="en-US" sz="1800" dirty="0"/>
              <a:t>, a </a:t>
            </a:r>
            <a:r>
              <a:rPr lang="en-US" sz="1800" dirty="0" err="1"/>
              <a:t>DataStoreNode</a:t>
            </a:r>
            <a:r>
              <a:rPr lang="en-US" sz="1800" dirty="0"/>
              <a:t> contains objects uniquely. </a:t>
            </a:r>
            <a:endParaRPr lang="en-US" sz="1800" i="1" dirty="0"/>
          </a:p>
          <a:p>
            <a:pPr lvl="1"/>
            <a:endParaRPr lang="en-US" sz="1400" i="1" dirty="0"/>
          </a:p>
          <a:p>
            <a:pPr lvl="1"/>
            <a:endParaRPr lang="en-US" sz="1400" i="1"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810000" y="47336"/>
            <a:ext cx="2249334" cy="523220"/>
          </a:xfrm>
          <a:prstGeom prst="rect">
            <a:avLst/>
          </a:prstGeom>
          <a:noFill/>
        </p:spPr>
        <p:txBody>
          <a:bodyPr wrap="none" rtlCol="0">
            <a:spAutoFit/>
          </a:bodyPr>
          <a:lstStyle/>
          <a:p>
            <a:r>
              <a:rPr lang="en-US" sz="2800" dirty="0" smtClean="0"/>
              <a:t>Object Nodes</a:t>
            </a:r>
            <a:endParaRPr lang="en-US" sz="2800" dirty="0">
              <a:latin typeface="+mj-lt"/>
            </a:endParaRPr>
          </a:p>
        </p:txBody>
      </p:sp>
    </p:spTree>
    <p:extLst>
      <p:ext uri="{BB962C8B-B14F-4D97-AF65-F5344CB8AC3E}">
        <p14:creationId xmlns:p14="http://schemas.microsoft.com/office/powerpoint/2010/main" val="185720785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7396118" y="6400800"/>
            <a:ext cx="300082"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3810000" y="47336"/>
            <a:ext cx="1523174" cy="523220"/>
          </a:xfrm>
          <a:prstGeom prst="rect">
            <a:avLst/>
          </a:prstGeom>
          <a:noFill/>
        </p:spPr>
        <p:txBody>
          <a:bodyPr wrap="none" rtlCol="0">
            <a:spAutoFit/>
          </a:bodyPr>
          <a:lstStyle/>
          <a:p>
            <a:r>
              <a:rPr lang="en-US" sz="2800" dirty="0" smtClean="0"/>
              <a:t>Notation</a:t>
            </a:r>
            <a:endParaRPr lang="en-US" sz="2800" dirty="0">
              <a:latin typeface="+mj-lt"/>
            </a:endParaRP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295400"/>
            <a:ext cx="6457950"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9500" y="3262313"/>
            <a:ext cx="19050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364254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0" y="47336"/>
            <a:ext cx="1523174" cy="523220"/>
          </a:xfrm>
          <a:prstGeom prst="rect">
            <a:avLst/>
          </a:prstGeom>
          <a:noFill/>
        </p:spPr>
        <p:txBody>
          <a:bodyPr wrap="none" rtlCol="0">
            <a:spAutoFit/>
          </a:bodyPr>
          <a:lstStyle/>
          <a:p>
            <a:r>
              <a:rPr lang="en-US" sz="2800" dirty="0" smtClean="0"/>
              <a:t>Notation</a:t>
            </a:r>
            <a:endParaRPr lang="en-US" sz="2800" dirty="0">
              <a:latin typeface="+mj-lt"/>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066800"/>
            <a:ext cx="7629525"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00" y="2273300"/>
            <a:ext cx="6610350"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6888" y="3200400"/>
            <a:ext cx="5610225"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2887" y="5181600"/>
            <a:ext cx="205740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9999956"/>
      </p:ext>
    </p:extLst>
  </p:cSld>
  <p:clrMapOvr>
    <a:masterClrMapping/>
  </p:clrMapOvr>
  <p:timing>
    <p:tnLst>
      <p:par>
        <p:cTn id="1" dur="indefinite" restart="never" nodeType="tmRoot"/>
      </p:par>
    </p:tnLst>
  </p:timing>
</p:sld>
</file>

<file path=ppt/theme/theme1.xml><?xml version="1.0" encoding="utf-8"?>
<a:theme xmlns:a="http://schemas.openxmlformats.org/drawingml/2006/main" name="TSIP_Presentation_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TSIP_Presentation_Template</Template>
  <TotalTime>4438</TotalTime>
  <Words>8741</Words>
  <Application>Microsoft Office PowerPoint</Application>
  <PresentationFormat>On-screen Show (4:3)</PresentationFormat>
  <Paragraphs>749</Paragraphs>
  <Slides>112</Slides>
  <Notes>108</Notes>
  <HiddenSlides>0</HiddenSlides>
  <MMClips>0</MMClips>
  <ScaleCrop>false</ScaleCrop>
  <HeadingPairs>
    <vt:vector size="4" baseType="variant">
      <vt:variant>
        <vt:lpstr>Theme</vt:lpstr>
      </vt:variant>
      <vt:variant>
        <vt:i4>1</vt:i4>
      </vt:variant>
      <vt:variant>
        <vt:lpstr>Slide Titles</vt:lpstr>
      </vt:variant>
      <vt:variant>
        <vt:i4>112</vt:i4>
      </vt:variant>
    </vt:vector>
  </HeadingPairs>
  <TitlesOfParts>
    <vt:vector size="113" baseType="lpstr">
      <vt:lpstr>TSIP_Presentation_Template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Biju Mathew</dc:creator>
  <cp:lastModifiedBy>Biju Mathew</cp:lastModifiedBy>
  <cp:revision>569</cp:revision>
  <dcterms:created xsi:type="dcterms:W3CDTF">2015-06-29T08:53:31Z</dcterms:created>
  <dcterms:modified xsi:type="dcterms:W3CDTF">2015-08-06T15:01:02Z</dcterms:modified>
</cp:coreProperties>
</file>